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1" r:id="rId13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won Jeon" initials="JJ" lastIdx="1" clrIdx="0">
    <p:extLst>
      <p:ext uri="{19B8F6BF-5375-455C-9EA6-DF929625EA0E}">
        <p15:presenceInfo xmlns:p15="http://schemas.microsoft.com/office/powerpoint/2012/main" userId="31bb90288edd9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EDE"/>
    <a:srgbClr val="5B9BD5"/>
    <a:srgbClr val="0000FF"/>
    <a:srgbClr val="CCEFFC"/>
    <a:srgbClr val="0066FF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Introduce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EditText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382" y="0"/>
            <a:ext cx="3297935" cy="68579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6E79B4-AA78-48F2-A731-3D4C14CB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70" y="1922026"/>
            <a:ext cx="3512746" cy="3174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2EF666-A33D-48A8-8EF0-5AEAED7BE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6" b="90055"/>
          <a:stretch/>
        </p:blipFill>
        <p:spPr>
          <a:xfrm>
            <a:off x="2450000" y="3475586"/>
            <a:ext cx="2194429" cy="3156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66FD51-B314-42A3-B40A-A85E55306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6" b="90055"/>
          <a:stretch/>
        </p:blipFill>
        <p:spPr>
          <a:xfrm>
            <a:off x="3236677" y="2223146"/>
            <a:ext cx="1507340" cy="315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5B390D-85C1-4DBB-9015-80FC2AB78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6" b="90055"/>
          <a:stretch/>
        </p:blipFill>
        <p:spPr>
          <a:xfrm>
            <a:off x="3307596" y="2406032"/>
            <a:ext cx="1436420" cy="315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DBC8C6-3205-4375-8250-25BEC1A97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6" b="90055"/>
          <a:stretch/>
        </p:blipFill>
        <p:spPr>
          <a:xfrm>
            <a:off x="3236676" y="3658472"/>
            <a:ext cx="1507340" cy="3156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B54F86-D0A1-42F6-80EC-9965D10F4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6" b="90055"/>
          <a:stretch/>
        </p:blipFill>
        <p:spPr>
          <a:xfrm>
            <a:off x="3307596" y="3932835"/>
            <a:ext cx="1436420" cy="3156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548148-08ED-4EA7-9FD0-6DB6EC01E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16" b="90055"/>
          <a:stretch/>
        </p:blipFill>
        <p:spPr>
          <a:xfrm>
            <a:off x="2518466" y="4513834"/>
            <a:ext cx="976172" cy="1828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680109-C2D4-4743-8A15-C821262F91B4}"/>
              </a:ext>
            </a:extLst>
          </p:cNvPr>
          <p:cNvSpPr txBox="1"/>
          <p:nvPr/>
        </p:nvSpPr>
        <p:spPr>
          <a:xfrm>
            <a:off x="2377949" y="3466014"/>
            <a:ext cx="201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=“@+id/</a:t>
            </a:r>
            <a:r>
              <a:rPr lang="ko-KR" altLang="en-US" sz="1200" dirty="0" err="1">
                <a:solidFill>
                  <a:schemeClr val="accent6"/>
                </a:solidFill>
              </a:rPr>
              <a:t>에딧텍스트아이디</a:t>
            </a:r>
            <a:r>
              <a:rPr lang="en-US" altLang="ko-KR" sz="1200" dirty="0">
                <a:solidFill>
                  <a:schemeClr val="accent6"/>
                </a:solidFill>
              </a:rPr>
              <a:t>”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39617-B9DF-4583-B2CC-02C5B767FBFB}"/>
              </a:ext>
            </a:extLst>
          </p:cNvPr>
          <p:cNvSpPr txBox="1"/>
          <p:nvPr/>
        </p:nvSpPr>
        <p:spPr>
          <a:xfrm>
            <a:off x="3183012" y="223524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=“</a:t>
            </a:r>
            <a:r>
              <a:rPr lang="ko-KR" altLang="en-US" sz="1200" dirty="0">
                <a:solidFill>
                  <a:schemeClr val="accent6"/>
                </a:solidFill>
              </a:rPr>
              <a:t>너비 옵션</a:t>
            </a:r>
            <a:r>
              <a:rPr lang="en-US" altLang="ko-KR" sz="1200" dirty="0">
                <a:solidFill>
                  <a:schemeClr val="accent6"/>
                </a:solidFill>
              </a:rPr>
              <a:t>”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8C8F0-C86A-4892-99CE-A67FCAE42A57}"/>
              </a:ext>
            </a:extLst>
          </p:cNvPr>
          <p:cNvSpPr txBox="1"/>
          <p:nvPr/>
        </p:nvSpPr>
        <p:spPr>
          <a:xfrm>
            <a:off x="3183492" y="3723556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=“</a:t>
            </a:r>
            <a:r>
              <a:rPr lang="ko-KR" altLang="en-US" sz="1200" dirty="0">
                <a:solidFill>
                  <a:schemeClr val="accent6"/>
                </a:solidFill>
              </a:rPr>
              <a:t>너비 옵션</a:t>
            </a:r>
            <a:r>
              <a:rPr lang="en-US" altLang="ko-KR" sz="1200" dirty="0">
                <a:solidFill>
                  <a:schemeClr val="accent6"/>
                </a:solidFill>
              </a:rPr>
              <a:t>”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17C14-B558-4111-935E-324CC9CC8285}"/>
              </a:ext>
            </a:extLst>
          </p:cNvPr>
          <p:cNvSpPr txBox="1"/>
          <p:nvPr/>
        </p:nvSpPr>
        <p:spPr>
          <a:xfrm>
            <a:off x="3236677" y="247838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=“</a:t>
            </a:r>
            <a:r>
              <a:rPr lang="ko-KR" altLang="en-US" sz="1200" dirty="0">
                <a:solidFill>
                  <a:schemeClr val="accent6"/>
                </a:solidFill>
              </a:rPr>
              <a:t>높이 옵션</a:t>
            </a:r>
            <a:r>
              <a:rPr lang="en-US" altLang="ko-KR" sz="1200" dirty="0">
                <a:solidFill>
                  <a:schemeClr val="accent6"/>
                </a:solidFill>
              </a:rPr>
              <a:t>”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A7ADD-4E0B-46F7-B020-8732FB6CF815}"/>
              </a:ext>
            </a:extLst>
          </p:cNvPr>
          <p:cNvSpPr txBox="1"/>
          <p:nvPr/>
        </p:nvSpPr>
        <p:spPr>
          <a:xfrm>
            <a:off x="3229863" y="395217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=“</a:t>
            </a:r>
            <a:r>
              <a:rPr lang="ko-KR" altLang="en-US" sz="1200" dirty="0">
                <a:solidFill>
                  <a:schemeClr val="accent6"/>
                </a:solidFill>
              </a:rPr>
              <a:t>높이 옵션</a:t>
            </a:r>
            <a:r>
              <a:rPr lang="en-US" altLang="ko-KR" sz="1200" dirty="0">
                <a:solidFill>
                  <a:schemeClr val="accent6"/>
                </a:solidFill>
              </a:rPr>
              <a:t>”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167F1-9E1D-4B1D-95BD-384277AA75F7}"/>
              </a:ext>
            </a:extLst>
          </p:cNvPr>
          <p:cNvSpPr txBox="1"/>
          <p:nvPr/>
        </p:nvSpPr>
        <p:spPr>
          <a:xfrm>
            <a:off x="2467308" y="4449604"/>
            <a:ext cx="122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=“</a:t>
            </a:r>
            <a:r>
              <a:rPr lang="en-US" altLang="ko-KR" sz="1200" dirty="0" err="1">
                <a:solidFill>
                  <a:schemeClr val="accent6"/>
                </a:solidFill>
              </a:rPr>
              <a:t>EditText</a:t>
            </a:r>
            <a:r>
              <a:rPr lang="ko-KR" altLang="en-US" sz="1200" dirty="0">
                <a:solidFill>
                  <a:schemeClr val="accent6"/>
                </a:solidFill>
              </a:rPr>
              <a:t> 길이</a:t>
            </a:r>
            <a:r>
              <a:rPr lang="en-US" altLang="ko-KR" sz="1200" dirty="0">
                <a:solidFill>
                  <a:schemeClr val="accent6"/>
                </a:solidFill>
              </a:rPr>
              <a:t>”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FC9D7E2-EB1D-4CC6-8B23-751E20B0DB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16" b="49460"/>
          <a:stretch/>
        </p:blipFill>
        <p:spPr>
          <a:xfrm>
            <a:off x="2100549" y="5466935"/>
            <a:ext cx="3299297" cy="37878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DE662EE-F764-4613-88F3-863C3287F686}"/>
              </a:ext>
            </a:extLst>
          </p:cNvPr>
          <p:cNvSpPr/>
          <p:nvPr/>
        </p:nvSpPr>
        <p:spPr>
          <a:xfrm>
            <a:off x="2661719" y="4696720"/>
            <a:ext cx="884077" cy="2850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A50BCBC-46F8-4266-9B8A-5C393B5BBBF7}"/>
              </a:ext>
            </a:extLst>
          </p:cNvPr>
          <p:cNvCxnSpPr>
            <a:stCxn id="5" idx="4"/>
            <a:endCxn id="21" idx="0"/>
          </p:cNvCxnSpPr>
          <p:nvPr/>
        </p:nvCxnSpPr>
        <p:spPr>
          <a:xfrm rot="16200000" flipH="1">
            <a:off x="3184404" y="4901141"/>
            <a:ext cx="485148" cy="64644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0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EditText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Input Type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이름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textPersonName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나이 </a:t>
            </a:r>
            <a:r>
              <a:rPr lang="en-US" altLang="ko-KR" dirty="0">
                <a:latin typeface="+mn-ea"/>
                <a:ea typeface="+mn-ea"/>
              </a:rPr>
              <a:t>: Number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소개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textMultiLine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382" y="0"/>
            <a:ext cx="3297935" cy="685799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7E95D44-A26C-4AB5-8AC5-DEF180E3538E}"/>
              </a:ext>
            </a:extLst>
          </p:cNvPr>
          <p:cNvGrpSpPr/>
          <p:nvPr/>
        </p:nvGrpSpPr>
        <p:grpSpPr>
          <a:xfrm>
            <a:off x="1399162" y="1785038"/>
            <a:ext cx="3512746" cy="939461"/>
            <a:chOff x="1231270" y="4157046"/>
            <a:chExt cx="3512746" cy="9394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E6E79B4-AA78-48F2-A731-3D4C14CBB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406"/>
            <a:stretch/>
          </p:blipFill>
          <p:spPr>
            <a:xfrm>
              <a:off x="1231270" y="4157046"/>
              <a:ext cx="3512746" cy="93946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E548148-08ED-4EA7-9FD0-6DB6EC01E1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816" b="90055"/>
            <a:stretch/>
          </p:blipFill>
          <p:spPr>
            <a:xfrm>
              <a:off x="2518466" y="4513834"/>
              <a:ext cx="976172" cy="18288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0167F1-9E1D-4B1D-95BD-384277AA75F7}"/>
                </a:ext>
              </a:extLst>
            </p:cNvPr>
            <p:cNvSpPr txBox="1"/>
            <p:nvPr/>
          </p:nvSpPr>
          <p:spPr>
            <a:xfrm>
              <a:off x="2467308" y="4449604"/>
              <a:ext cx="1228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</a:rPr>
                <a:t>=“</a:t>
              </a:r>
              <a:r>
                <a:rPr lang="en-US" altLang="ko-KR" sz="1200" dirty="0" err="1">
                  <a:solidFill>
                    <a:schemeClr val="accent6"/>
                  </a:solidFill>
                </a:rPr>
                <a:t>EditText</a:t>
              </a:r>
              <a:r>
                <a:rPr lang="ko-KR" altLang="en-US" sz="1200" dirty="0">
                  <a:solidFill>
                    <a:schemeClr val="accent6"/>
                  </a:solidFill>
                </a:rPr>
                <a:t> 길이</a:t>
              </a:r>
              <a:r>
                <a:rPr lang="en-US" altLang="ko-KR" sz="1200" dirty="0">
                  <a:solidFill>
                    <a:schemeClr val="accent6"/>
                  </a:solidFill>
                </a:rPr>
                <a:t>”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F1B7B46-019C-43FB-B8ED-059F99D5B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404" y="4265092"/>
            <a:ext cx="3616252" cy="16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1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7886699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실습자료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모바일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프로그래밍</a:t>
            </a:r>
            <a:r>
              <a:rPr lang="en-US" altLang="ko-KR" dirty="0">
                <a:latin typeface="+mn-ea"/>
                <a:ea typeface="+mn-ea"/>
              </a:rPr>
              <a:t>] 201816042_0925_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코드 복사 붙여 </a:t>
            </a:r>
            <a:r>
              <a:rPr lang="ko-KR" altLang="en-US" dirty="0" err="1">
                <a:latin typeface="+mn-ea"/>
                <a:ea typeface="+mn-ea"/>
              </a:rPr>
              <a:t>넣기한</a:t>
            </a:r>
            <a:r>
              <a:rPr lang="ko-KR" altLang="en-US" dirty="0">
                <a:latin typeface="+mn-ea"/>
                <a:ea typeface="+mn-ea"/>
              </a:rPr>
              <a:t> 텍스트파일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가상 안드로이드 실행 결과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과제는 아니지만 실습 평가 지표로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다음 실습 전까지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1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ImageView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기본 사진으로 설정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Radio Button</a:t>
            </a:r>
            <a:r>
              <a:rPr lang="ko-KR" altLang="en-US" dirty="0">
                <a:latin typeface="+mn-ea"/>
                <a:ea typeface="+mn-ea"/>
              </a:rPr>
              <a:t>에 따라 변경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사진으로 설정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변경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Radio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Button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성별 선택 시 이미지 변경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6" cy="68579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EC6A8C-6B90-4A47-8282-B4A40D762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23"/>
          <a:stretch/>
        </p:blipFill>
        <p:spPr>
          <a:xfrm>
            <a:off x="4572000" y="2971635"/>
            <a:ext cx="3299298" cy="31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사진으로 설정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변경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RadioButton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성별 선택 시 이미지 변경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EditText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나이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소개말 작성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382" y="0"/>
            <a:ext cx="32979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6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사진으로 설정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buClr>
                <a:srgbClr val="ED7D31">
                  <a:lumMod val="50000"/>
                </a:srgbClr>
              </a:buClr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변경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RadioButton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성별 선택 시 이미지 변경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EditText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이름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나이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소개말 작성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Button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SEND </a:t>
            </a:r>
            <a:r>
              <a:rPr lang="ko-KR" altLang="en-US" dirty="0">
                <a:latin typeface="+mn-ea"/>
                <a:ea typeface="+mn-ea"/>
              </a:rPr>
              <a:t>버튼 클릭 시 </a:t>
            </a:r>
            <a:r>
              <a:rPr lang="en-US" altLang="ko-KR" dirty="0">
                <a:latin typeface="+mn-ea"/>
                <a:ea typeface="+mn-ea"/>
              </a:rPr>
              <a:t>Toast </a:t>
            </a:r>
            <a:r>
              <a:rPr lang="ko-KR" altLang="en-US" dirty="0">
                <a:latin typeface="+mn-ea"/>
                <a:ea typeface="+mn-ea"/>
              </a:rPr>
              <a:t>메시지로 알림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382" y="1415"/>
            <a:ext cx="3297935" cy="68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8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382" y="1415"/>
            <a:ext cx="3297935" cy="6855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7A78BA-FB97-4D99-8832-CB4EEE1D5972}"/>
              </a:ext>
            </a:extLst>
          </p:cNvPr>
          <p:cNvSpPr txBox="1"/>
          <p:nvPr/>
        </p:nvSpPr>
        <p:spPr>
          <a:xfrm>
            <a:off x="1023041" y="1420973"/>
            <a:ext cx="3865161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TextView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&lt;</a:t>
            </a:r>
            <a:r>
              <a:rPr lang="en-US" altLang="ko-KR" sz="1100" dirty="0" err="1"/>
              <a:t>ImageView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&lt;</a:t>
            </a:r>
            <a:r>
              <a:rPr lang="en-US" altLang="ko-KR" sz="1100" dirty="0" err="1"/>
              <a:t>RadioGroup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RadioButton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RadioButton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&lt;/</a:t>
            </a:r>
            <a:r>
              <a:rPr lang="en-US" altLang="ko-KR" sz="1100" dirty="0" err="1"/>
              <a:t>RadioGroup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 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TextView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EditText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 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TextView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EditText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  <a:endParaRPr lang="ko-KR" altLang="en-US" sz="1100" dirty="0"/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 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TextView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EditText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&lt;Button/&gt;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057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5382" y="1415"/>
            <a:ext cx="3297935" cy="6855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7A78BA-FB97-4D99-8832-CB4EEE1D5972}"/>
              </a:ext>
            </a:extLst>
          </p:cNvPr>
          <p:cNvSpPr txBox="1"/>
          <p:nvPr/>
        </p:nvSpPr>
        <p:spPr>
          <a:xfrm>
            <a:off x="1023041" y="1420973"/>
            <a:ext cx="3865161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TextView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&lt;</a:t>
            </a:r>
            <a:r>
              <a:rPr lang="en-US" altLang="ko-KR" sz="1100" dirty="0" err="1"/>
              <a:t>ImageView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&lt;</a:t>
            </a:r>
            <a:r>
              <a:rPr lang="en-US" altLang="ko-KR" sz="1100" dirty="0" err="1"/>
              <a:t>RadioGroup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RadioButton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RadioButton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&lt;/</a:t>
            </a:r>
            <a:r>
              <a:rPr lang="en-US" altLang="ko-KR" sz="1100" dirty="0" err="1"/>
              <a:t>RadioGroup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 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TextView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EditText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 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TextView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EditText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  <a:endParaRPr lang="ko-KR" altLang="en-US" sz="1100" dirty="0"/>
          </a:p>
          <a:p>
            <a:r>
              <a:rPr lang="en-US" altLang="ko-KR" sz="1100" dirty="0"/>
              <a:t>	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 &lt;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TextView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	&lt;</a:t>
            </a:r>
            <a:r>
              <a:rPr lang="en-US" altLang="ko-KR" sz="1100" dirty="0" err="1"/>
              <a:t>EditText</a:t>
            </a:r>
            <a:r>
              <a:rPr lang="en-US" altLang="ko-KR" sz="1100" dirty="0"/>
              <a:t>/&gt;</a:t>
            </a:r>
          </a:p>
          <a:p>
            <a:r>
              <a:rPr lang="en-US" altLang="ko-KR" sz="1100" dirty="0"/>
              <a:t>	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 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	&lt;Button/&gt;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LinearLayout</a:t>
            </a:r>
            <a:r>
              <a:rPr lang="en-US" altLang="ko-KR" sz="1100" dirty="0"/>
              <a:t>&gt;</a:t>
            </a:r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AEDAF-D3D7-46A2-9F78-748887279D02}"/>
              </a:ext>
            </a:extLst>
          </p:cNvPr>
          <p:cNvSpPr/>
          <p:nvPr/>
        </p:nvSpPr>
        <p:spPr>
          <a:xfrm>
            <a:off x="1955549" y="1620570"/>
            <a:ext cx="841972" cy="19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8D9A09-A816-4038-A777-E6A847C81CE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97521" y="1593787"/>
            <a:ext cx="4248001" cy="12184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113F74-ACC7-42B2-B4DB-8DD776685F6C}"/>
              </a:ext>
            </a:extLst>
          </p:cNvPr>
          <p:cNvSpPr/>
          <p:nvPr/>
        </p:nvSpPr>
        <p:spPr>
          <a:xfrm>
            <a:off x="7046202" y="1471942"/>
            <a:ext cx="841972" cy="243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B515A4-F05F-4B6E-A9EE-924E421CBE4D}"/>
              </a:ext>
            </a:extLst>
          </p:cNvPr>
          <p:cNvSpPr/>
          <p:nvPr/>
        </p:nvSpPr>
        <p:spPr>
          <a:xfrm>
            <a:off x="6862527" y="1810693"/>
            <a:ext cx="1151726" cy="95061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7447C-18FD-48D6-B789-E561CC04C1D0}"/>
              </a:ext>
            </a:extLst>
          </p:cNvPr>
          <p:cNvSpPr/>
          <p:nvPr/>
        </p:nvSpPr>
        <p:spPr>
          <a:xfrm>
            <a:off x="2865086" y="1981199"/>
            <a:ext cx="991690" cy="13726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C7528C9-D139-4F35-A6E4-37158E2F09D9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856776" y="2049833"/>
            <a:ext cx="3005751" cy="236167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78284-882B-47E6-BC87-9786BDD3F756}"/>
              </a:ext>
            </a:extLst>
          </p:cNvPr>
          <p:cNvSpPr/>
          <p:nvPr/>
        </p:nvSpPr>
        <p:spPr>
          <a:xfrm>
            <a:off x="6871580" y="2806572"/>
            <a:ext cx="1151726" cy="2361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86C35A-EB1C-46AB-8CDB-3400B01FC776}"/>
              </a:ext>
            </a:extLst>
          </p:cNvPr>
          <p:cNvSpPr/>
          <p:nvPr/>
        </p:nvSpPr>
        <p:spPr>
          <a:xfrm>
            <a:off x="2865086" y="2169403"/>
            <a:ext cx="2023116" cy="6371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209E023-3B30-4A0B-B3E7-CE4CDFB22E88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888202" y="2487988"/>
            <a:ext cx="1983378" cy="436668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D6D9B7-E3E7-4687-A776-68516867CC60}"/>
              </a:ext>
            </a:extLst>
          </p:cNvPr>
          <p:cNvSpPr/>
          <p:nvPr/>
        </p:nvSpPr>
        <p:spPr>
          <a:xfrm>
            <a:off x="1955549" y="2997081"/>
            <a:ext cx="2769822" cy="301894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18B5EC-39CC-4D3A-A449-847C686716FB}"/>
              </a:ext>
            </a:extLst>
          </p:cNvPr>
          <p:cNvSpPr/>
          <p:nvPr/>
        </p:nvSpPr>
        <p:spPr>
          <a:xfrm>
            <a:off x="6503263" y="3100465"/>
            <a:ext cx="1983378" cy="12723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E0B710B-A7C1-4E4E-AF9B-A2DFE43023C4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4725371" y="3736645"/>
            <a:ext cx="1777892" cy="769908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DA2265-05B4-4019-B48B-EEB08D3F94BB}"/>
              </a:ext>
            </a:extLst>
          </p:cNvPr>
          <p:cNvSpPr/>
          <p:nvPr/>
        </p:nvSpPr>
        <p:spPr>
          <a:xfrm>
            <a:off x="1955549" y="6016024"/>
            <a:ext cx="688063" cy="190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62B502-0605-4BF5-8FD5-83C9B4D31356}"/>
              </a:ext>
            </a:extLst>
          </p:cNvPr>
          <p:cNvSpPr/>
          <p:nvPr/>
        </p:nvSpPr>
        <p:spPr>
          <a:xfrm>
            <a:off x="7123156" y="4453379"/>
            <a:ext cx="688063" cy="3540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4EBBF93-45BF-4024-90BE-2E6CD5E1F7E9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2643612" y="4630385"/>
            <a:ext cx="4479544" cy="1480894"/>
          </a:xfrm>
          <a:prstGeom prst="bentConnector3">
            <a:avLst>
              <a:gd name="adj1" fmla="val 6253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5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ImageView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7" cy="685799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CA2313-188D-4637-A121-4AF15440B4A3}"/>
              </a:ext>
            </a:extLst>
          </p:cNvPr>
          <p:cNvGrpSpPr/>
          <p:nvPr/>
        </p:nvGrpSpPr>
        <p:grpSpPr>
          <a:xfrm>
            <a:off x="1349454" y="1841926"/>
            <a:ext cx="3566092" cy="1804358"/>
            <a:chOff x="797192" y="2285546"/>
            <a:chExt cx="3566092" cy="180435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4EEEB7-DF8A-4605-B70C-B7F78D0F1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192" y="2285546"/>
              <a:ext cx="3566092" cy="180435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52C90A5-BB22-46FF-888D-3460037A3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419" t="5989" b="79962"/>
            <a:stretch/>
          </p:blipFill>
          <p:spPr>
            <a:xfrm>
              <a:off x="2138660" y="2621429"/>
              <a:ext cx="2196032" cy="25349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457A01-161C-479E-983F-313ACE8AC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419" t="5989" b="79962"/>
            <a:stretch/>
          </p:blipFill>
          <p:spPr>
            <a:xfrm>
              <a:off x="2986213" y="2925306"/>
              <a:ext cx="1330373" cy="2534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C445AB0-6476-431B-AC68-D42E74520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419" t="5989" b="79962"/>
            <a:stretch/>
          </p:blipFill>
          <p:spPr>
            <a:xfrm>
              <a:off x="3032911" y="3201757"/>
              <a:ext cx="1330373" cy="25349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452669B-A7B2-4F4A-9A18-B36BDC7B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419" t="5989" b="79962"/>
            <a:stretch/>
          </p:blipFill>
          <p:spPr>
            <a:xfrm>
              <a:off x="3168713" y="3490988"/>
              <a:ext cx="1194571" cy="25349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18A881-356A-4E12-B8F6-7960057E6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419" t="5989" b="79962"/>
            <a:stretch/>
          </p:blipFill>
          <p:spPr>
            <a:xfrm>
              <a:off x="2367724" y="3734849"/>
              <a:ext cx="1642961" cy="2534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A5CCEE-6B4C-4E21-8FB9-8A07F20909D3}"/>
                </a:ext>
              </a:extLst>
            </p:cNvPr>
            <p:cNvSpPr txBox="1"/>
            <p:nvPr/>
          </p:nvSpPr>
          <p:spPr>
            <a:xfrm>
              <a:off x="2100151" y="2619363"/>
              <a:ext cx="2137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=“@+id/</a:t>
              </a:r>
              <a:r>
                <a:rPr lang="ko-KR" altLang="en-US" sz="1400" dirty="0" err="1">
                  <a:solidFill>
                    <a:schemeClr val="accent6"/>
                  </a:solidFill>
                </a:rPr>
                <a:t>이미지뷰아이디</a:t>
              </a:r>
              <a:r>
                <a:rPr lang="en-US" altLang="ko-KR" sz="1400" dirty="0">
                  <a:solidFill>
                    <a:schemeClr val="accent6"/>
                  </a:solidFill>
                </a:rPr>
                <a:t>”</a:t>
              </a:r>
              <a:endParaRPr lang="ko-KR" alt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8FD36A-79AA-4964-8838-58CF86F01B9C}"/>
                </a:ext>
              </a:extLst>
            </p:cNvPr>
            <p:cNvSpPr txBox="1"/>
            <p:nvPr/>
          </p:nvSpPr>
          <p:spPr>
            <a:xfrm>
              <a:off x="2953157" y="2883983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=“</a:t>
              </a:r>
              <a:r>
                <a:rPr lang="ko-KR" altLang="en-US" sz="1400" dirty="0">
                  <a:solidFill>
                    <a:schemeClr val="accent6"/>
                  </a:solidFill>
                </a:rPr>
                <a:t>너비 옵션</a:t>
              </a:r>
              <a:r>
                <a:rPr lang="en-US" altLang="ko-KR" sz="1400" dirty="0">
                  <a:solidFill>
                    <a:schemeClr val="accent6"/>
                  </a:solidFill>
                </a:rPr>
                <a:t>”</a:t>
              </a:r>
              <a:endParaRPr lang="ko-KR" alt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697ECD-4B78-4F6B-A797-2B7ED8BAE580}"/>
                </a:ext>
              </a:extLst>
            </p:cNvPr>
            <p:cNvSpPr txBox="1"/>
            <p:nvPr/>
          </p:nvSpPr>
          <p:spPr>
            <a:xfrm>
              <a:off x="3043203" y="3171001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=“</a:t>
              </a:r>
              <a:r>
                <a:rPr lang="ko-KR" altLang="en-US" sz="1400" dirty="0">
                  <a:solidFill>
                    <a:schemeClr val="accent6"/>
                  </a:solidFill>
                </a:rPr>
                <a:t>높이 옵션</a:t>
              </a:r>
              <a:r>
                <a:rPr lang="en-US" altLang="ko-KR" sz="1400" dirty="0">
                  <a:solidFill>
                    <a:schemeClr val="accent6"/>
                  </a:solidFill>
                </a:rPr>
                <a:t>”</a:t>
              </a:r>
              <a:endParaRPr lang="ko-KR" alt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A746B2-0D15-4487-B2CB-B374AE857B51}"/>
                </a:ext>
              </a:extLst>
            </p:cNvPr>
            <p:cNvSpPr txBox="1"/>
            <p:nvPr/>
          </p:nvSpPr>
          <p:spPr>
            <a:xfrm>
              <a:off x="3133249" y="3441163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=“</a:t>
              </a:r>
              <a:r>
                <a:rPr lang="ko-KR" altLang="en-US" sz="1400" dirty="0">
                  <a:solidFill>
                    <a:schemeClr val="accent6"/>
                  </a:solidFill>
                </a:rPr>
                <a:t>정렬 옵션</a:t>
              </a:r>
              <a:r>
                <a:rPr lang="en-US" altLang="ko-KR" sz="1400" dirty="0">
                  <a:solidFill>
                    <a:schemeClr val="accent6"/>
                  </a:solidFill>
                </a:rPr>
                <a:t>”</a:t>
              </a:r>
              <a:endParaRPr lang="ko-KR" alt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BBD9E6-1A8A-45F3-9C91-9AF31180394D}"/>
                </a:ext>
              </a:extLst>
            </p:cNvPr>
            <p:cNvSpPr txBox="1"/>
            <p:nvPr/>
          </p:nvSpPr>
          <p:spPr>
            <a:xfrm>
              <a:off x="2346910" y="3714755"/>
              <a:ext cx="1870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=“@drawable/</a:t>
              </a:r>
              <a:r>
                <a:rPr lang="ko-KR" altLang="en-US" sz="1400" dirty="0" err="1">
                  <a:solidFill>
                    <a:schemeClr val="accent6"/>
                  </a:solidFill>
                </a:rPr>
                <a:t>그림명</a:t>
              </a:r>
              <a:r>
                <a:rPr lang="en-US" altLang="ko-KR" sz="1400" dirty="0">
                  <a:solidFill>
                    <a:schemeClr val="accent6"/>
                  </a:solidFill>
                </a:rPr>
                <a:t>”</a:t>
              </a:r>
              <a:endParaRPr lang="ko-KR" altLang="en-US" sz="16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95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Radio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Button</a:t>
            </a: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0"/>
            <a:ext cx="3299296" cy="68579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EC6A8C-6B90-4A47-8282-B4A40D762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23"/>
          <a:stretch/>
        </p:blipFill>
        <p:spPr>
          <a:xfrm>
            <a:off x="4572000" y="2971635"/>
            <a:ext cx="3299298" cy="313249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1ECFA84-BFC7-4201-B6B4-57769AC5F63F}"/>
              </a:ext>
            </a:extLst>
          </p:cNvPr>
          <p:cNvGrpSpPr/>
          <p:nvPr/>
        </p:nvGrpSpPr>
        <p:grpSpPr>
          <a:xfrm>
            <a:off x="914415" y="1764429"/>
            <a:ext cx="3490896" cy="2414412"/>
            <a:chOff x="1459149" y="1766192"/>
            <a:chExt cx="2512179" cy="1737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EAAA79-111F-40DD-94B2-C334E72B5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160"/>
            <a:stretch/>
          </p:blipFill>
          <p:spPr>
            <a:xfrm>
              <a:off x="1459149" y="1766192"/>
              <a:ext cx="2476500" cy="173749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2F13641-207D-4B00-A6AE-B764F616B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892" b="92910"/>
            <a:stretch/>
          </p:blipFill>
          <p:spPr>
            <a:xfrm>
              <a:off x="2326741" y="1952836"/>
              <a:ext cx="1608908" cy="2471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973460C-4D1A-4968-B941-9507CA448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892" b="92910"/>
            <a:stretch/>
          </p:blipFill>
          <p:spPr>
            <a:xfrm>
              <a:off x="2897109" y="2067358"/>
              <a:ext cx="1038540" cy="24715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4F4953-B218-4F4D-A313-6D91070C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892" b="92910"/>
            <a:stretch/>
          </p:blipFill>
          <p:spPr>
            <a:xfrm>
              <a:off x="2897109" y="2263057"/>
              <a:ext cx="1038540" cy="24715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4A8DF74-91B8-42F1-A52A-63C59CFBB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892" b="92910"/>
            <a:stretch/>
          </p:blipFill>
          <p:spPr>
            <a:xfrm>
              <a:off x="2616452" y="2716039"/>
              <a:ext cx="1218100" cy="13799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EFA058-CE8E-403C-B2B7-AE322592E7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892" b="92910"/>
            <a:stretch/>
          </p:blipFill>
          <p:spPr>
            <a:xfrm>
              <a:off x="2717547" y="2810678"/>
              <a:ext cx="1218101" cy="24715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EAE053E-E16E-4447-BC4A-E5775504E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892" b="92910"/>
            <a:stretch/>
          </p:blipFill>
          <p:spPr>
            <a:xfrm>
              <a:off x="2608561" y="3083474"/>
              <a:ext cx="1327087" cy="13799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C611D3-6CBD-41D3-81A5-AC2F13040EBD}"/>
                </a:ext>
              </a:extLst>
            </p:cNvPr>
            <p:cNvSpPr txBox="1"/>
            <p:nvPr/>
          </p:nvSpPr>
          <p:spPr>
            <a:xfrm>
              <a:off x="2268618" y="1923795"/>
              <a:ext cx="1702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</a:rPr>
                <a:t>=“@+id/</a:t>
              </a:r>
              <a:r>
                <a:rPr lang="ko-KR" altLang="en-US" sz="1200" dirty="0" err="1">
                  <a:solidFill>
                    <a:schemeClr val="accent6"/>
                  </a:solidFill>
                </a:rPr>
                <a:t>라디오아이디</a:t>
              </a:r>
              <a:r>
                <a:rPr lang="en-US" altLang="ko-KR" sz="1200" dirty="0">
                  <a:solidFill>
                    <a:schemeClr val="accent6"/>
                  </a:solidFill>
                </a:rPr>
                <a:t>”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43449-76F4-405E-A58D-E88F97D27638}"/>
                </a:ext>
              </a:extLst>
            </p:cNvPr>
            <p:cNvSpPr txBox="1"/>
            <p:nvPr/>
          </p:nvSpPr>
          <p:spPr>
            <a:xfrm>
              <a:off x="2861430" y="2107534"/>
              <a:ext cx="1002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</a:rPr>
                <a:t>=“</a:t>
              </a:r>
              <a:r>
                <a:rPr lang="ko-KR" altLang="en-US" sz="1200" dirty="0">
                  <a:solidFill>
                    <a:schemeClr val="accent6"/>
                  </a:solidFill>
                </a:rPr>
                <a:t>너비옵션</a:t>
              </a:r>
              <a:r>
                <a:rPr lang="en-US" altLang="ko-KR" sz="1200" dirty="0">
                  <a:solidFill>
                    <a:schemeClr val="accent6"/>
                  </a:solidFill>
                </a:rPr>
                <a:t>”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791845-A404-412D-8F3B-CAE0DCCEA308}"/>
                </a:ext>
              </a:extLst>
            </p:cNvPr>
            <p:cNvSpPr txBox="1"/>
            <p:nvPr/>
          </p:nvSpPr>
          <p:spPr>
            <a:xfrm>
              <a:off x="2843323" y="2295317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</a:rPr>
                <a:t>=“</a:t>
              </a:r>
              <a:r>
                <a:rPr lang="ko-KR" altLang="en-US" sz="1200" dirty="0">
                  <a:solidFill>
                    <a:schemeClr val="accent6"/>
                  </a:solidFill>
                </a:rPr>
                <a:t>높이옵션</a:t>
              </a:r>
              <a:r>
                <a:rPr lang="en-US" altLang="ko-KR" sz="1200" dirty="0">
                  <a:solidFill>
                    <a:schemeClr val="accent6"/>
                  </a:solidFill>
                </a:rPr>
                <a:t>”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493B38-2BA2-4869-A491-62FF065772F8}"/>
                </a:ext>
              </a:extLst>
            </p:cNvPr>
            <p:cNvSpPr txBox="1"/>
            <p:nvPr/>
          </p:nvSpPr>
          <p:spPr>
            <a:xfrm>
              <a:off x="2571720" y="2655155"/>
              <a:ext cx="10713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</a:rPr>
                <a:t>=“true / false”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4B3E03-E810-4133-AC68-0394DF798AD6}"/>
                </a:ext>
              </a:extLst>
            </p:cNvPr>
            <p:cNvSpPr txBox="1"/>
            <p:nvPr/>
          </p:nvSpPr>
          <p:spPr>
            <a:xfrm>
              <a:off x="2667476" y="2841162"/>
              <a:ext cx="10713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</a:rPr>
                <a:t>=“true / false”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AF1771-A9D5-455C-B10E-C0D0D5152885}"/>
                </a:ext>
              </a:extLst>
            </p:cNvPr>
            <p:cNvSpPr txBox="1"/>
            <p:nvPr/>
          </p:nvSpPr>
          <p:spPr>
            <a:xfrm>
              <a:off x="2571719" y="3015438"/>
              <a:ext cx="11780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/>
                  </a:solidFill>
                </a:rPr>
                <a:t>=“</a:t>
              </a:r>
              <a:r>
                <a:rPr lang="en-US" altLang="ko-KR" sz="1200" dirty="0" err="1">
                  <a:solidFill>
                    <a:schemeClr val="accent6"/>
                  </a:solidFill>
                </a:rPr>
                <a:t>onClick</a:t>
              </a:r>
              <a:r>
                <a:rPr lang="en-US" altLang="ko-KR" sz="1200" dirty="0">
                  <a:solidFill>
                    <a:schemeClr val="accent6"/>
                  </a:solidFill>
                </a:rPr>
                <a:t> </a:t>
              </a:r>
              <a:r>
                <a:rPr lang="ko-KR" altLang="en-US" sz="1200" dirty="0">
                  <a:solidFill>
                    <a:schemeClr val="accent6"/>
                  </a:solidFill>
                </a:rPr>
                <a:t>함수</a:t>
              </a:r>
              <a:r>
                <a:rPr lang="en-US" altLang="ko-KR" sz="1200" dirty="0">
                  <a:solidFill>
                    <a:schemeClr val="accent6"/>
                  </a:solidFill>
                </a:rPr>
                <a:t>”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31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234725</TotalTime>
  <Words>240</Words>
  <Application>Microsoft Office PowerPoint</Application>
  <PresentationFormat>화면 슬라이드 쇼(4:3)</PresentationFormat>
  <Paragraphs>149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Introduce</vt:lpstr>
      <vt:lpstr>Introduce</vt:lpstr>
      <vt:lpstr>Introduce</vt:lpstr>
      <vt:lpstr>Introduce</vt:lpstr>
      <vt:lpstr>Introduce</vt:lpstr>
      <vt:lpstr>Introduce</vt:lpstr>
      <vt:lpstr>Introduce</vt:lpstr>
      <vt:lpstr>Introduce</vt:lpstr>
      <vt:lpstr>Introduce</vt:lpstr>
      <vt:lpstr>Introduce</vt:lpstr>
      <vt:lpstr>Introduce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1668</cp:revision>
  <cp:lastPrinted>2017-05-31T06:29:37Z</cp:lastPrinted>
  <dcterms:created xsi:type="dcterms:W3CDTF">2014-06-11T05:15:08Z</dcterms:created>
  <dcterms:modified xsi:type="dcterms:W3CDTF">2019-09-24T22:31:36Z</dcterms:modified>
</cp:coreProperties>
</file>