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7" r:id="rId3"/>
    <p:sldId id="320" r:id="rId4"/>
    <p:sldId id="321" r:id="rId5"/>
    <p:sldId id="324" r:id="rId6"/>
    <p:sldId id="322" r:id="rId7"/>
    <p:sldId id="323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40" r:id="rId23"/>
    <p:sldId id="341" r:id="rId24"/>
    <p:sldId id="342" r:id="rId25"/>
    <p:sldId id="339" r:id="rId26"/>
    <p:sldId id="343" r:id="rId27"/>
    <p:sldId id="344" r:id="rId28"/>
    <p:sldId id="345" r:id="rId29"/>
    <p:sldId id="319" r:id="rId30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00FF"/>
    <a:srgbClr val="CCEFFC"/>
    <a:srgbClr val="0066FF"/>
    <a:srgbClr val="F62EDE"/>
    <a:srgbClr val="FF6600"/>
    <a:srgbClr val="CCCCFF"/>
    <a:srgbClr val="D2DEEF"/>
    <a:srgbClr val="EAEFF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3203" autoAdjust="0"/>
  </p:normalViewPr>
  <p:slideViewPr>
    <p:cSldViewPr snapToGrid="0">
      <p:cViewPr varScale="1">
        <p:scale>
          <a:sx n="106" d="100"/>
          <a:sy n="106" d="100"/>
        </p:scale>
        <p:origin x="210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2019-05-22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2019-05-22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/>
              <a:t>Q A</a:t>
            </a:r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bottlepy.org/bottle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localhost:8080/hello/jaew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Python Bottle Web Framework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041678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atin typeface="Book Antiqua" panose="02040602050305030304" pitchFamily="18" charset="0"/>
              </a:rPr>
              <a:t>Intelligent software Lab.</a:t>
            </a:r>
          </a:p>
          <a:p>
            <a:r>
              <a:rPr lang="ko-KR" altLang="en-US" b="1" dirty="0"/>
              <a:t>전재원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Bottle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작성 해 보기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Bottle</a:t>
            </a:r>
            <a:r>
              <a:rPr lang="ko-KR" altLang="en-US" dirty="0">
                <a:latin typeface="+mn-ea"/>
                <a:ea typeface="+mn-ea"/>
              </a:rPr>
              <a:t>의 구성요소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Routing : @route(‘/hello/&lt;name&gt;’)</a:t>
            </a:r>
          </a:p>
          <a:p>
            <a:pPr lvl="2"/>
            <a:r>
              <a:rPr lang="en-US" altLang="ko-KR" dirty="0">
                <a:latin typeface="+mn-ea"/>
                <a:ea typeface="+mn-ea"/>
              </a:rPr>
              <a:t>Server : run(host=‘localhost’, port=8080)</a:t>
            </a:r>
          </a:p>
          <a:p>
            <a:pPr lvl="2"/>
            <a:r>
              <a:rPr lang="en-US" altLang="ko-KR" dirty="0">
                <a:latin typeface="+mn-ea"/>
                <a:ea typeface="+mn-ea"/>
              </a:rPr>
              <a:t>Template : ‘/hello/&lt;name&gt;’    ‘&lt;b&gt;Hello {{name}}&lt;/b&gt;!’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5611E8-FF60-426E-8C2D-09EE9524F6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87"/>
          <a:stretch/>
        </p:blipFill>
        <p:spPr>
          <a:xfrm>
            <a:off x="745067" y="1352340"/>
            <a:ext cx="7653866" cy="144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14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여러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app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실행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여러 </a:t>
            </a:r>
            <a:r>
              <a:rPr lang="en-US" altLang="ko-KR" dirty="0">
                <a:latin typeface="+mn-ea"/>
                <a:ea typeface="+mn-ea"/>
              </a:rPr>
              <a:t>app</a:t>
            </a:r>
            <a:r>
              <a:rPr lang="ko-KR" altLang="en-US" dirty="0">
                <a:latin typeface="+mn-ea"/>
                <a:ea typeface="+mn-ea"/>
              </a:rPr>
              <a:t>들을 하나의 소스로 관리 가능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아래 요소들을 추가하여 외부 </a:t>
            </a:r>
            <a:r>
              <a:rPr lang="en-US" altLang="ko-KR" dirty="0">
                <a:latin typeface="+mn-ea"/>
                <a:ea typeface="+mn-ea"/>
              </a:rPr>
              <a:t>app </a:t>
            </a:r>
            <a:r>
              <a:rPr lang="ko-KR" altLang="en-US" dirty="0">
                <a:latin typeface="+mn-ea"/>
                <a:ea typeface="+mn-ea"/>
              </a:rPr>
              <a:t>연결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app</a:t>
            </a:r>
            <a:r>
              <a:rPr lang="ko-KR" altLang="en-US" dirty="0" err="1">
                <a:latin typeface="+mn-ea"/>
                <a:ea typeface="+mn-ea"/>
              </a:rPr>
              <a:t>변수명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= </a:t>
            </a:r>
            <a:r>
              <a:rPr lang="ko-KR" altLang="en-US" dirty="0">
                <a:latin typeface="+mn-ea"/>
                <a:ea typeface="+mn-ea"/>
              </a:rPr>
              <a:t>실행할 외부 </a:t>
            </a:r>
            <a:r>
              <a:rPr lang="en-US" altLang="ko-KR" dirty="0">
                <a:latin typeface="+mn-ea"/>
                <a:ea typeface="+mn-ea"/>
              </a:rPr>
              <a:t>app()</a:t>
            </a:r>
          </a:p>
          <a:p>
            <a:pPr lvl="2"/>
            <a:r>
              <a:rPr lang="en-US" altLang="ko-KR" dirty="0">
                <a:latin typeface="+mn-ea"/>
                <a:ea typeface="+mn-ea"/>
              </a:rPr>
              <a:t>app</a:t>
            </a:r>
            <a:r>
              <a:rPr lang="ko-KR" altLang="en-US" dirty="0" err="1">
                <a:latin typeface="+mn-ea"/>
                <a:ea typeface="+mn-ea"/>
              </a:rPr>
              <a:t>변수명</a:t>
            </a:r>
            <a:r>
              <a:rPr lang="en-US" altLang="ko-KR" dirty="0">
                <a:latin typeface="+mn-ea"/>
                <a:ea typeface="+mn-ea"/>
              </a:rPr>
              <a:t>.route()</a:t>
            </a:r>
          </a:p>
          <a:p>
            <a:pPr lvl="2"/>
            <a:r>
              <a:rPr lang="en-US" altLang="ko-KR" dirty="0">
                <a:latin typeface="+mn-ea"/>
                <a:ea typeface="+mn-ea"/>
              </a:rPr>
              <a:t>run(app</a:t>
            </a:r>
            <a:r>
              <a:rPr lang="ko-KR" altLang="en-US" dirty="0" err="1">
                <a:latin typeface="+mn-ea"/>
                <a:ea typeface="+mn-ea"/>
              </a:rPr>
              <a:t>변수명</a:t>
            </a:r>
            <a:r>
              <a:rPr lang="en-US" altLang="ko-KR" dirty="0">
                <a:latin typeface="+mn-ea"/>
                <a:ea typeface="+mn-ea"/>
              </a:rPr>
              <a:t>, …)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39D6B1-BA15-46BF-A879-CF213278D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16" y="1343377"/>
            <a:ext cx="7555568" cy="1872077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001985D-0694-4910-9DBD-ED77DB8FAE07}"/>
              </a:ext>
            </a:extLst>
          </p:cNvPr>
          <p:cNvCxnSpPr/>
          <p:nvPr/>
        </p:nvCxnSpPr>
        <p:spPr>
          <a:xfrm>
            <a:off x="959555" y="2032000"/>
            <a:ext cx="1072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C3B6F9E-E736-4B22-A074-C2DBDF16B69F}"/>
              </a:ext>
            </a:extLst>
          </p:cNvPr>
          <p:cNvCxnSpPr>
            <a:cxnSpLocks/>
          </p:cNvCxnSpPr>
          <p:nvPr/>
        </p:nvCxnSpPr>
        <p:spPr>
          <a:xfrm>
            <a:off x="959555" y="2353733"/>
            <a:ext cx="14901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1FEE07-661D-4DAE-9642-56B0364236BE}"/>
              </a:ext>
            </a:extLst>
          </p:cNvPr>
          <p:cNvCxnSpPr>
            <a:cxnSpLocks/>
          </p:cNvCxnSpPr>
          <p:nvPr/>
        </p:nvCxnSpPr>
        <p:spPr>
          <a:xfrm>
            <a:off x="987777" y="3008489"/>
            <a:ext cx="27375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226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Request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Routing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유저가 서버에 접근하는 주소 설정 및 관리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 err="1">
                <a:latin typeface="+mn-ea"/>
                <a:ea typeface="+mn-ea"/>
              </a:rPr>
              <a:t>파이썬의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decorator </a:t>
            </a:r>
            <a:r>
              <a:rPr lang="ko-KR" altLang="en-US" dirty="0">
                <a:latin typeface="+mn-ea"/>
                <a:ea typeface="+mn-ea"/>
              </a:rPr>
              <a:t>기능으로 설정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decorator : </a:t>
            </a:r>
            <a:r>
              <a:rPr lang="ko-KR" altLang="en-US" dirty="0">
                <a:latin typeface="+mn-ea"/>
                <a:ea typeface="+mn-ea"/>
              </a:rPr>
              <a:t>함수 정의 위에 </a:t>
            </a:r>
            <a:r>
              <a:rPr lang="en-US" altLang="ko-KR" dirty="0">
                <a:latin typeface="+mn-ea"/>
                <a:ea typeface="+mn-ea"/>
              </a:rPr>
              <a:t>@</a:t>
            </a:r>
            <a:r>
              <a:rPr lang="ko-KR" altLang="en-US" dirty="0">
                <a:latin typeface="+mn-ea"/>
                <a:ea typeface="+mn-ea"/>
              </a:rPr>
              <a:t>로 사용하고 해당 함수를 아래에 정의하는 함수에 넘기는 기능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B7EB02-32AE-4274-A563-A0CB647B6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79" y="2799644"/>
            <a:ext cx="7527042" cy="17328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431931-509A-4193-9A51-E3D7BD818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39" y="5037332"/>
            <a:ext cx="3851566" cy="10668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9377FC-D59E-4A61-BCB9-58CF3272F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216" y="5184762"/>
            <a:ext cx="4425244" cy="91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81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Dynamic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Routing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route()</a:t>
            </a:r>
            <a:r>
              <a:rPr lang="ko-KR" altLang="en-US" dirty="0">
                <a:latin typeface="+mn-ea"/>
                <a:ea typeface="+mn-ea"/>
              </a:rPr>
              <a:t>의 </a:t>
            </a:r>
            <a:r>
              <a:rPr lang="en-US" altLang="ko-KR" dirty="0">
                <a:latin typeface="+mn-ea"/>
                <a:ea typeface="+mn-ea"/>
              </a:rPr>
              <a:t>&lt;</a:t>
            </a:r>
            <a:r>
              <a:rPr lang="ko-KR" altLang="en-US" dirty="0">
                <a:latin typeface="+mn-ea"/>
                <a:ea typeface="+mn-ea"/>
              </a:rPr>
              <a:t>변수</a:t>
            </a:r>
            <a:r>
              <a:rPr lang="en-US" altLang="ko-KR" dirty="0">
                <a:latin typeface="+mn-ea"/>
                <a:ea typeface="+mn-ea"/>
              </a:rPr>
              <a:t>&gt;</a:t>
            </a:r>
            <a:r>
              <a:rPr lang="ko-KR" altLang="en-US" dirty="0">
                <a:latin typeface="+mn-ea"/>
                <a:ea typeface="+mn-ea"/>
              </a:rPr>
              <a:t>는 </a:t>
            </a:r>
            <a:r>
              <a:rPr lang="en-US" altLang="ko-KR" dirty="0">
                <a:latin typeface="+mn-ea"/>
                <a:ea typeface="+mn-ea"/>
              </a:rPr>
              <a:t>template </a:t>
            </a:r>
            <a:r>
              <a:rPr lang="ko-KR" altLang="en-US" dirty="0">
                <a:latin typeface="+mn-ea"/>
                <a:ea typeface="+mn-ea"/>
              </a:rPr>
              <a:t>기능 중 하나로 변수의 동적 할당을 가능하게 함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함수의 인자와 </a:t>
            </a:r>
            <a:r>
              <a:rPr lang="en-US" altLang="ko-KR" dirty="0">
                <a:latin typeface="+mn-ea"/>
                <a:ea typeface="+mn-ea"/>
              </a:rPr>
              <a:t>route()</a:t>
            </a:r>
            <a:r>
              <a:rPr lang="ko-KR" altLang="en-US" dirty="0">
                <a:latin typeface="+mn-ea"/>
                <a:ea typeface="+mn-ea"/>
              </a:rPr>
              <a:t>안의 동적 주소 변수명을 일치시켜야 함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915A8D-BDDC-4F71-B9C7-796D223CF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77" y="2457272"/>
            <a:ext cx="7699045" cy="210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85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Dynamic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Routing : Filtering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주소의 </a:t>
            </a:r>
            <a:r>
              <a:rPr lang="en-US" altLang="ko-KR" dirty="0">
                <a:latin typeface="+mn-ea"/>
                <a:ea typeface="+mn-ea"/>
              </a:rPr>
              <a:t>type</a:t>
            </a:r>
            <a:r>
              <a:rPr lang="ko-KR" altLang="en-US" dirty="0">
                <a:latin typeface="+mn-ea"/>
                <a:ea typeface="+mn-ea"/>
              </a:rPr>
              <a:t>을 </a:t>
            </a:r>
            <a:r>
              <a:rPr lang="en-US" altLang="ko-KR" dirty="0">
                <a:latin typeface="+mn-ea"/>
                <a:ea typeface="+mn-ea"/>
              </a:rPr>
              <a:t>filtering</a:t>
            </a:r>
            <a:r>
              <a:rPr lang="ko-KR" altLang="en-US" dirty="0">
                <a:latin typeface="+mn-ea"/>
                <a:ea typeface="+mn-ea"/>
              </a:rPr>
              <a:t>을 통해 한정 가능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&lt;</a:t>
            </a:r>
            <a:r>
              <a:rPr lang="en-US" altLang="ko-KR" dirty="0" err="1">
                <a:latin typeface="+mn-ea"/>
                <a:ea typeface="+mn-ea"/>
              </a:rPr>
              <a:t>var:type</a:t>
            </a:r>
            <a:r>
              <a:rPr lang="en-US" altLang="ko-KR" dirty="0">
                <a:latin typeface="+mn-ea"/>
                <a:ea typeface="+mn-ea"/>
              </a:rPr>
              <a:t>&gt;</a:t>
            </a:r>
            <a:r>
              <a:rPr lang="ko-KR" altLang="en-US" dirty="0">
                <a:latin typeface="+mn-ea"/>
                <a:ea typeface="+mn-ea"/>
              </a:rPr>
              <a:t>형식으로 사용하며 가능한 </a:t>
            </a:r>
            <a:r>
              <a:rPr lang="en-US" altLang="ko-KR" dirty="0">
                <a:latin typeface="+mn-ea"/>
                <a:ea typeface="+mn-ea"/>
              </a:rPr>
              <a:t>type</a:t>
            </a:r>
            <a:r>
              <a:rPr lang="ko-KR" altLang="en-US" dirty="0">
                <a:latin typeface="+mn-ea"/>
                <a:ea typeface="+mn-ea"/>
              </a:rPr>
              <a:t>은 아래와 같음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int – </a:t>
            </a:r>
            <a:r>
              <a:rPr lang="ko-KR" altLang="en-US" dirty="0">
                <a:latin typeface="+mn-ea"/>
                <a:ea typeface="+mn-ea"/>
              </a:rPr>
              <a:t>정수형 입력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float – </a:t>
            </a:r>
            <a:r>
              <a:rPr lang="ko-KR" altLang="en-US" dirty="0">
                <a:latin typeface="+mn-ea"/>
                <a:ea typeface="+mn-ea"/>
              </a:rPr>
              <a:t>실수형 입력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path – /</a:t>
            </a:r>
            <a:r>
              <a:rPr lang="ko-KR" altLang="en-US" dirty="0">
                <a:latin typeface="+mn-ea"/>
                <a:ea typeface="+mn-ea"/>
              </a:rPr>
              <a:t>를 포함한 모든 단어 인식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re – </a:t>
            </a:r>
            <a:r>
              <a:rPr lang="ko-KR" altLang="en-US" dirty="0">
                <a:latin typeface="+mn-ea"/>
                <a:ea typeface="+mn-ea"/>
              </a:rPr>
              <a:t>정규표현식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 err="1">
                <a:latin typeface="+mn-ea"/>
                <a:ea typeface="+mn-ea"/>
              </a:rPr>
              <a:t>Custim</a:t>
            </a:r>
            <a:r>
              <a:rPr lang="en-US" altLang="ko-KR" dirty="0">
                <a:latin typeface="+mn-ea"/>
                <a:ea typeface="+mn-ea"/>
              </a:rPr>
              <a:t> filter</a:t>
            </a:r>
            <a:r>
              <a:rPr lang="ko-KR" altLang="en-US" dirty="0">
                <a:latin typeface="+mn-ea"/>
                <a:ea typeface="+mn-ea"/>
              </a:rPr>
              <a:t>도 추가 가능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6C454F-882D-4552-9216-4375BC269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59" t="4751" r="51641" b="6113"/>
          <a:stretch/>
        </p:blipFill>
        <p:spPr>
          <a:xfrm>
            <a:off x="2754488" y="1772698"/>
            <a:ext cx="3635024" cy="195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24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HTTP request methods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HTTP protocol </a:t>
            </a:r>
            <a:r>
              <a:rPr lang="ko-KR" altLang="en-US" dirty="0">
                <a:latin typeface="+mn-ea"/>
                <a:ea typeface="+mn-ea"/>
              </a:rPr>
              <a:t>처리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10914B-184C-4703-8C36-99F3D9D75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826278"/>
            <a:ext cx="6057900" cy="490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5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HTTP request methods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F882AB-63D1-4BA0-9836-44F6F80D6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710" y="1468702"/>
            <a:ext cx="6118580" cy="8725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7D6402-1592-4D00-AC85-76E5C2566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711" y="2492510"/>
            <a:ext cx="6118579" cy="8061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5AAC94-8291-495D-AC87-E30F19C41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022" y="3509267"/>
            <a:ext cx="3905956" cy="83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02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Static Files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Web, Server</a:t>
            </a:r>
            <a:r>
              <a:rPr lang="ko-KR" altLang="en-US" dirty="0">
                <a:latin typeface="+mn-ea"/>
                <a:ea typeface="+mn-ea"/>
              </a:rPr>
              <a:t>를 제외한 외부 파일들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en-US" altLang="ko-KR" dirty="0" err="1">
                <a:latin typeface="+mn-ea"/>
                <a:ea typeface="+mn-ea"/>
              </a:rPr>
              <a:t>css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등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Bottle</a:t>
            </a:r>
            <a:r>
              <a:rPr lang="ko-KR" altLang="en-US" dirty="0">
                <a:latin typeface="+mn-ea"/>
                <a:ea typeface="+mn-ea"/>
              </a:rPr>
              <a:t>에서는 간단하게 외부 파일들을 웹으로 표현 가능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 err="1">
                <a:latin typeface="+mn-ea"/>
                <a:ea typeface="+mn-ea"/>
              </a:rPr>
              <a:t>static_file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오픈 예제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파일 오픈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이미지 표현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다운로드 창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E41735-223E-4CEF-A6E6-842FDA9FE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34" r="31146"/>
          <a:stretch/>
        </p:blipFill>
        <p:spPr>
          <a:xfrm>
            <a:off x="1726065" y="2754488"/>
            <a:ext cx="5691869" cy="10464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AB10F1-B4AD-4477-9B4C-5A0BFE0DCD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787"/>
          <a:stretch/>
        </p:blipFill>
        <p:spPr>
          <a:xfrm>
            <a:off x="1726065" y="4100303"/>
            <a:ext cx="6424223" cy="8909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4ED0DA-6357-4A95-B080-5C06A5A74C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717"/>
          <a:stretch/>
        </p:blipFill>
        <p:spPr>
          <a:xfrm>
            <a:off x="1692198" y="5517789"/>
            <a:ext cx="6763602" cy="85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9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Static Files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C23232-E0DB-4902-BE50-3ABA0319C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19" y="1540933"/>
            <a:ext cx="7259162" cy="15635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E3CB33-F205-4340-8108-D16A528D7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150" y="3183467"/>
            <a:ext cx="3669700" cy="345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2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Error Page, Redirection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404 Error, </a:t>
            </a:r>
            <a:r>
              <a:rPr lang="ko-KR" altLang="en-US" dirty="0">
                <a:latin typeface="+mn-ea"/>
                <a:ea typeface="+mn-ea"/>
              </a:rPr>
              <a:t>찾는 페이지가 서버에 없는 경우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Error Page </a:t>
            </a:r>
            <a:r>
              <a:rPr lang="ko-KR" altLang="en-US" dirty="0">
                <a:latin typeface="+mn-ea"/>
                <a:ea typeface="+mn-ea"/>
              </a:rPr>
              <a:t>띄우기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Redirection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E55A05-E501-4B63-AB0E-44C0F2182E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866"/>
          <a:stretch/>
        </p:blipFill>
        <p:spPr>
          <a:xfrm>
            <a:off x="1345257" y="1732452"/>
            <a:ext cx="3727381" cy="1134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064C8D-FC34-41DD-91BD-4DC6A0C27A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58" b="9892"/>
          <a:stretch/>
        </p:blipFill>
        <p:spPr>
          <a:xfrm>
            <a:off x="1345257" y="3204666"/>
            <a:ext cx="3902403" cy="10066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24AD55-9893-49D7-A72A-646E884F0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702" y="4699250"/>
            <a:ext cx="3445311" cy="140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8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Window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에 파이썬 환경 설정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CS1</a:t>
            </a:r>
            <a:r>
              <a:rPr lang="ko-KR" altLang="en-US" dirty="0">
                <a:latin typeface="+mn-ea"/>
                <a:ea typeface="+mn-ea"/>
              </a:rPr>
              <a:t> 서버에서 실습 진행 시 포트가 닫혀 있어 실습이 불가능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윈도우에 환경을 만들어 사용 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파이썬 설치 여부 확인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 err="1">
                <a:latin typeface="+mn-ea"/>
                <a:ea typeface="+mn-ea"/>
              </a:rPr>
              <a:t>cmd</a:t>
            </a:r>
            <a:r>
              <a:rPr lang="ko-KR" altLang="en-US" dirty="0">
                <a:latin typeface="+mn-ea"/>
                <a:ea typeface="+mn-ea"/>
              </a:rPr>
              <a:t>창을 열어서 </a:t>
            </a:r>
            <a:r>
              <a:rPr lang="en-US" altLang="ko-KR" dirty="0">
                <a:latin typeface="+mn-ea"/>
                <a:ea typeface="+mn-ea"/>
              </a:rPr>
              <a:t>python</a:t>
            </a:r>
            <a:r>
              <a:rPr lang="ko-KR" altLang="en-US" dirty="0">
                <a:latin typeface="+mn-ea"/>
                <a:ea typeface="+mn-ea"/>
              </a:rPr>
              <a:t>을 실행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아래와 같이 실행이 되면 설치된 컴퓨터</a:t>
            </a:r>
            <a:r>
              <a:rPr lang="en-US" altLang="ko-KR" dirty="0">
                <a:latin typeface="+mn-ea"/>
                <a:ea typeface="+mn-ea"/>
              </a:rPr>
              <a:t>(7</a:t>
            </a:r>
            <a:r>
              <a:rPr lang="ko-KR" altLang="en-US" dirty="0">
                <a:latin typeface="+mn-ea"/>
                <a:ea typeface="+mn-ea"/>
              </a:rPr>
              <a:t>페이지로 바로 이동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C27D9C-936F-41BE-87BD-890E27C8E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758142"/>
            <a:ext cx="72961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69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Response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response </a:t>
            </a:r>
            <a:r>
              <a:rPr lang="ko-KR" altLang="en-US" dirty="0">
                <a:latin typeface="+mn-ea"/>
                <a:ea typeface="+mn-ea"/>
              </a:rPr>
              <a:t>객체는 웹과 관련된 </a:t>
            </a:r>
            <a:r>
              <a:rPr lang="en-US" altLang="ko-KR" dirty="0">
                <a:latin typeface="+mn-ea"/>
                <a:ea typeface="+mn-ea"/>
              </a:rPr>
              <a:t>metadata</a:t>
            </a:r>
            <a:r>
              <a:rPr lang="ko-KR" altLang="en-US" dirty="0">
                <a:latin typeface="+mn-ea"/>
                <a:ea typeface="+mn-ea"/>
              </a:rPr>
              <a:t>들을 저장하고 설정할 수 있게 함 </a:t>
            </a:r>
            <a:r>
              <a:rPr lang="en-US" altLang="ko-KR" dirty="0">
                <a:latin typeface="+mn-ea"/>
                <a:ea typeface="+mn-ea"/>
              </a:rPr>
              <a:t>(http header, cookie </a:t>
            </a:r>
            <a:r>
              <a:rPr lang="ko-KR" altLang="en-US" dirty="0">
                <a:latin typeface="+mn-ea"/>
                <a:ea typeface="+mn-ea"/>
              </a:rPr>
              <a:t>등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위 예제는 </a:t>
            </a:r>
            <a:r>
              <a:rPr lang="en-US" altLang="ko-KR" dirty="0">
                <a:latin typeface="+mn-ea"/>
                <a:ea typeface="+mn-ea"/>
              </a:rPr>
              <a:t>http protocol header</a:t>
            </a:r>
            <a:r>
              <a:rPr lang="ko-KR" altLang="en-US" dirty="0">
                <a:latin typeface="+mn-ea"/>
                <a:ea typeface="+mn-ea"/>
              </a:rPr>
              <a:t>의</a:t>
            </a: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r>
              <a:rPr lang="en-US" altLang="ko-KR" dirty="0">
                <a:latin typeface="+mn-ea"/>
                <a:ea typeface="+mn-ea"/>
              </a:rPr>
              <a:t>Content-Language</a:t>
            </a:r>
            <a:r>
              <a:rPr lang="ko-KR" altLang="en-US" dirty="0">
                <a:latin typeface="+mn-ea"/>
                <a:ea typeface="+mn-ea"/>
              </a:rPr>
              <a:t>를 </a:t>
            </a:r>
            <a:r>
              <a:rPr lang="en-US" altLang="ko-KR" dirty="0" err="1">
                <a:latin typeface="+mn-ea"/>
                <a:ea typeface="+mn-ea"/>
              </a:rPr>
              <a:t>en</a:t>
            </a:r>
            <a:r>
              <a:rPr lang="ko-KR" altLang="en-US" dirty="0">
                <a:latin typeface="+mn-ea"/>
                <a:ea typeface="+mn-ea"/>
              </a:rPr>
              <a:t>으로 수정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E3AEBD2-075F-4675-B9DD-0D9FE4DA9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140" y="2019226"/>
            <a:ext cx="6261720" cy="14900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218EBAC-8B29-4518-B71B-C662710357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16" t="39787"/>
          <a:stretch/>
        </p:blipFill>
        <p:spPr>
          <a:xfrm>
            <a:off x="5758226" y="3279176"/>
            <a:ext cx="3163369" cy="326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36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Request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response</a:t>
            </a:r>
            <a:r>
              <a:rPr lang="ko-KR" altLang="en-US" dirty="0">
                <a:latin typeface="+mn-ea"/>
                <a:ea typeface="+mn-ea"/>
              </a:rPr>
              <a:t>와는 반대로 클라이언트 측에서 온 </a:t>
            </a:r>
            <a:r>
              <a:rPr lang="en-US" altLang="ko-KR" dirty="0">
                <a:latin typeface="+mn-ea"/>
                <a:ea typeface="+mn-ea"/>
              </a:rPr>
              <a:t>header, forms, cookie</a:t>
            </a:r>
            <a:r>
              <a:rPr lang="ko-KR" altLang="en-US" dirty="0">
                <a:latin typeface="+mn-ea"/>
                <a:ea typeface="+mn-ea"/>
              </a:rPr>
              <a:t> 등을 저장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A5C9625-1B52-4B99-B732-56D30418D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6182"/>
            <a:ext cx="4484910" cy="14728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92FA03B-5226-4011-9420-E4A6B4F59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909" y="2136182"/>
            <a:ext cx="4484909" cy="147285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250A14F-64B9-42B9-A56B-1E47F82C9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16" y="3936088"/>
            <a:ext cx="8436368" cy="154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76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Request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URL</a:t>
            </a:r>
            <a:r>
              <a:rPr lang="ko-KR" altLang="en-US" dirty="0">
                <a:latin typeface="+mn-ea"/>
                <a:ea typeface="+mn-ea"/>
              </a:rPr>
              <a:t>주소 뒤에 </a:t>
            </a:r>
            <a:r>
              <a:rPr lang="en-US" altLang="ko-KR" dirty="0">
                <a:latin typeface="+mn-ea"/>
                <a:ea typeface="+mn-ea"/>
              </a:rPr>
              <a:t>?</a:t>
            </a:r>
            <a:r>
              <a:rPr lang="ko-KR" altLang="en-US" dirty="0">
                <a:latin typeface="+mn-ea"/>
                <a:ea typeface="+mn-ea"/>
              </a:rPr>
              <a:t>와 </a:t>
            </a:r>
            <a:r>
              <a:rPr lang="en-US" altLang="ko-KR" dirty="0">
                <a:latin typeface="+mn-ea"/>
                <a:ea typeface="+mn-ea"/>
              </a:rPr>
              <a:t>&amp;</a:t>
            </a:r>
            <a:r>
              <a:rPr lang="ko-KR" altLang="en-US" dirty="0">
                <a:latin typeface="+mn-ea"/>
                <a:ea typeface="+mn-ea"/>
              </a:rPr>
              <a:t>를 통해 전달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396D33-515E-4552-AC55-1E112608D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964266"/>
            <a:ext cx="7562850" cy="1714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7F57CC-1EFC-4266-B4B5-DFD225DA6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532" y="4634794"/>
            <a:ext cx="6954936" cy="1308806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2DA12F-D945-40AE-B783-6303F4D2576F}"/>
              </a:ext>
            </a:extLst>
          </p:cNvPr>
          <p:cNvCxnSpPr>
            <a:cxnSpLocks/>
          </p:cNvCxnSpPr>
          <p:nvPr/>
        </p:nvCxnSpPr>
        <p:spPr>
          <a:xfrm>
            <a:off x="5779910" y="4987571"/>
            <a:ext cx="21900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95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Request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POST </a:t>
            </a:r>
            <a:r>
              <a:rPr lang="ko-KR" altLang="en-US" dirty="0">
                <a:latin typeface="+mn-ea"/>
                <a:ea typeface="+mn-ea"/>
              </a:rPr>
              <a:t>방식으로 넘어온 </a:t>
            </a:r>
            <a:r>
              <a:rPr lang="en-US" altLang="ko-KR" dirty="0">
                <a:latin typeface="+mn-ea"/>
                <a:ea typeface="+mn-ea"/>
              </a:rPr>
              <a:t>http, form </a:t>
            </a:r>
            <a:r>
              <a:rPr lang="ko-KR" altLang="en-US" dirty="0">
                <a:latin typeface="+mn-ea"/>
                <a:ea typeface="+mn-ea"/>
              </a:rPr>
              <a:t>데이터 처리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GET </a:t>
            </a:r>
            <a:r>
              <a:rPr lang="ko-KR" altLang="en-US" dirty="0">
                <a:latin typeface="+mn-ea"/>
                <a:ea typeface="+mn-ea"/>
              </a:rPr>
              <a:t>방식이면 </a:t>
            </a:r>
            <a:r>
              <a:rPr lang="en-US" altLang="ko-KR" dirty="0">
                <a:latin typeface="+mn-ea"/>
                <a:ea typeface="+mn-ea"/>
              </a:rPr>
              <a:t>query, POST</a:t>
            </a:r>
            <a:r>
              <a:rPr lang="ko-KR" altLang="en-US" dirty="0">
                <a:latin typeface="+mn-ea"/>
                <a:ea typeface="+mn-ea"/>
              </a:rPr>
              <a:t>면 </a:t>
            </a:r>
            <a:r>
              <a:rPr lang="en-US" altLang="ko-KR" dirty="0">
                <a:latin typeface="+mn-ea"/>
                <a:ea typeface="+mn-ea"/>
              </a:rPr>
              <a:t>forms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F0BE07-5DE0-4373-B80F-42DA04F8F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526" y="2243817"/>
            <a:ext cx="5396948" cy="38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98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Request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하위 속성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&lt;input type=“file”&gt;</a:t>
            </a:r>
            <a:r>
              <a:rPr lang="ko-KR" altLang="en-US" dirty="0">
                <a:latin typeface="+mn-ea"/>
                <a:ea typeface="+mn-ea"/>
              </a:rPr>
              <a:t>을 통해 </a:t>
            </a:r>
            <a:r>
              <a:rPr lang="en-US" altLang="ko-KR" dirty="0">
                <a:latin typeface="+mn-ea"/>
                <a:ea typeface="+mn-ea"/>
              </a:rPr>
              <a:t>POST</a:t>
            </a:r>
            <a:r>
              <a:rPr lang="ko-KR" altLang="en-US" dirty="0">
                <a:latin typeface="+mn-ea"/>
                <a:ea typeface="+mn-ea"/>
              </a:rPr>
              <a:t>로 온 파일 저장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F2806D-DB61-486F-8709-D13323026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05" y="1779212"/>
            <a:ext cx="7517590" cy="24065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3F72FC5-E679-4F0F-B8CA-CB58B5E61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823" y="4711869"/>
            <a:ext cx="4922354" cy="187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10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Cookies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사용자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클라이언트</a:t>
            </a:r>
            <a:r>
              <a:rPr lang="en-US" altLang="ko-KR" dirty="0">
                <a:latin typeface="+mn-ea"/>
                <a:ea typeface="+mn-ea"/>
              </a:rPr>
              <a:t>) </a:t>
            </a:r>
            <a:r>
              <a:rPr lang="ko-KR" altLang="en-US" dirty="0">
                <a:latin typeface="+mn-ea"/>
                <a:ea typeface="+mn-ea"/>
              </a:rPr>
              <a:t>쪽에 저장되는 임시 변수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 err="1">
                <a:latin typeface="+mn-ea"/>
                <a:ea typeface="+mn-ea"/>
              </a:rPr>
              <a:t>get_cookie</a:t>
            </a:r>
            <a:r>
              <a:rPr lang="en-US" altLang="ko-KR" dirty="0">
                <a:latin typeface="+mn-ea"/>
                <a:ea typeface="+mn-ea"/>
              </a:rPr>
              <a:t>(), </a:t>
            </a:r>
            <a:r>
              <a:rPr lang="en-US" altLang="ko-KR" dirty="0" err="1">
                <a:latin typeface="+mn-ea"/>
                <a:ea typeface="+mn-ea"/>
              </a:rPr>
              <a:t>set_cookie</a:t>
            </a:r>
            <a:r>
              <a:rPr lang="en-US" altLang="ko-KR" dirty="0">
                <a:latin typeface="+mn-ea"/>
                <a:ea typeface="+mn-ea"/>
              </a:rPr>
              <a:t>()</a:t>
            </a:r>
            <a:r>
              <a:rPr lang="ko-KR" altLang="en-US" dirty="0">
                <a:latin typeface="+mn-ea"/>
                <a:ea typeface="+mn-ea"/>
              </a:rPr>
              <a:t>로 사용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secret </a:t>
            </a:r>
            <a:r>
              <a:rPr lang="ko-KR" altLang="en-US" dirty="0">
                <a:latin typeface="+mn-ea"/>
                <a:ea typeface="+mn-ea"/>
              </a:rPr>
              <a:t>매개변수를 사용하여 쿠키 암호화 가능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7DEAF6-33DE-482B-B935-DA322B073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25" b="9299"/>
          <a:stretch/>
        </p:blipFill>
        <p:spPr>
          <a:xfrm>
            <a:off x="1323059" y="2156790"/>
            <a:ext cx="4330413" cy="12722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CDE5174-A288-4546-982C-3BC05D823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926" y="3956050"/>
            <a:ext cx="58293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76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Template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동적인 웹 페이지를 표현하기 위해 </a:t>
            </a:r>
            <a:r>
              <a:rPr lang="en-US" altLang="ko-KR" dirty="0">
                <a:latin typeface="+mn-ea"/>
                <a:ea typeface="+mn-ea"/>
              </a:rPr>
              <a:t>HTML</a:t>
            </a:r>
            <a:r>
              <a:rPr lang="ko-KR" altLang="en-US" dirty="0">
                <a:latin typeface="+mn-ea"/>
                <a:ea typeface="+mn-ea"/>
              </a:rPr>
              <a:t>과 같이 쓰이는 문법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Bottle</a:t>
            </a:r>
            <a:r>
              <a:rPr lang="ko-KR" altLang="en-US" dirty="0">
                <a:latin typeface="+mn-ea"/>
                <a:ea typeface="+mn-ea"/>
              </a:rPr>
              <a:t>의 기본 </a:t>
            </a:r>
            <a:r>
              <a:rPr lang="en-US" altLang="ko-KR" dirty="0">
                <a:latin typeface="+mn-ea"/>
                <a:ea typeface="+mn-ea"/>
              </a:rPr>
              <a:t>template engine</a:t>
            </a:r>
            <a:r>
              <a:rPr lang="ko-KR" altLang="en-US" dirty="0">
                <a:latin typeface="+mn-ea"/>
                <a:ea typeface="+mn-ea"/>
              </a:rPr>
              <a:t>인 </a:t>
            </a:r>
            <a:r>
              <a:rPr lang="en-US" altLang="ko-KR" dirty="0">
                <a:latin typeface="+mn-ea"/>
                <a:ea typeface="+mn-ea"/>
              </a:rPr>
              <a:t>simple template</a:t>
            </a:r>
            <a:r>
              <a:rPr lang="ko-KR" altLang="en-US" dirty="0">
                <a:latin typeface="+mn-ea"/>
                <a:ea typeface="+mn-ea"/>
              </a:rPr>
              <a:t>을 제외하고도 오픈소스 프로젝트인 </a:t>
            </a:r>
            <a:r>
              <a:rPr lang="en-US" altLang="ko-KR" dirty="0">
                <a:latin typeface="+mn-ea"/>
                <a:ea typeface="+mn-ea"/>
              </a:rPr>
              <a:t>Mako, Cheetah, Jinja2 template </a:t>
            </a:r>
            <a:r>
              <a:rPr lang="ko-KR" altLang="en-US" dirty="0">
                <a:latin typeface="+mn-ea"/>
                <a:ea typeface="+mn-ea"/>
              </a:rPr>
              <a:t>지원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본 강의에서는 </a:t>
            </a:r>
            <a:r>
              <a:rPr lang="en-US" altLang="ko-KR" dirty="0">
                <a:latin typeface="+mn-ea"/>
                <a:ea typeface="+mn-ea"/>
              </a:rPr>
              <a:t>simple template</a:t>
            </a:r>
            <a:r>
              <a:rPr lang="ko-KR" altLang="en-US" dirty="0">
                <a:latin typeface="+mn-ea"/>
                <a:ea typeface="+mn-ea"/>
              </a:rPr>
              <a:t>만 사용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Inline expression : {{ … }}</a:t>
            </a:r>
          </a:p>
          <a:p>
            <a:pPr lvl="2"/>
            <a:r>
              <a:rPr lang="en-US" altLang="ko-KR" dirty="0">
                <a:latin typeface="+mn-ea"/>
                <a:ea typeface="+mn-ea"/>
              </a:rPr>
              <a:t>Embedded python code : % or &lt;% … %&gt;</a:t>
            </a:r>
          </a:p>
        </p:txBody>
      </p:sp>
    </p:spTree>
    <p:extLst>
      <p:ext uri="{BB962C8B-B14F-4D97-AF65-F5344CB8AC3E}">
        <p14:creationId xmlns:p14="http://schemas.microsoft.com/office/powerpoint/2010/main" val="4064655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Template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Inline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Expression</a:t>
            </a:r>
          </a:p>
          <a:p>
            <a:pPr lvl="2"/>
            <a:r>
              <a:rPr lang="ko-KR" altLang="en-US" dirty="0">
                <a:latin typeface="+mn-ea"/>
                <a:ea typeface="+mn-ea"/>
              </a:rPr>
              <a:t>어떤 </a:t>
            </a:r>
            <a:r>
              <a:rPr lang="en-US" altLang="ko-KR" dirty="0">
                <a:latin typeface="+mn-ea"/>
                <a:ea typeface="+mn-ea"/>
              </a:rPr>
              <a:t>Python </a:t>
            </a:r>
            <a:r>
              <a:rPr lang="ko-KR" altLang="en-US" dirty="0">
                <a:latin typeface="+mn-ea"/>
                <a:ea typeface="+mn-ea"/>
              </a:rPr>
              <a:t>코드라도 사용 가능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Embedded Python Code</a:t>
            </a:r>
          </a:p>
          <a:p>
            <a:pPr lvl="2"/>
            <a:r>
              <a:rPr lang="ko-KR" altLang="en-US" dirty="0">
                <a:latin typeface="+mn-ea"/>
                <a:ea typeface="+mn-ea"/>
              </a:rPr>
              <a:t>어떤 </a:t>
            </a:r>
            <a:r>
              <a:rPr lang="en-US" altLang="ko-KR" dirty="0">
                <a:latin typeface="+mn-ea"/>
                <a:ea typeface="+mn-ea"/>
              </a:rPr>
              <a:t>Python </a:t>
            </a:r>
            <a:r>
              <a:rPr lang="ko-KR" altLang="en-US" dirty="0">
                <a:latin typeface="+mn-ea"/>
                <a:ea typeface="+mn-ea"/>
              </a:rPr>
              <a:t>코드라도 사용 가능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Tab, Space </a:t>
            </a:r>
            <a:r>
              <a:rPr lang="ko-KR" altLang="en-US" dirty="0">
                <a:latin typeface="+mn-ea"/>
                <a:ea typeface="+mn-ea"/>
              </a:rPr>
              <a:t>공백 구분이 안되므로 블록 마지막에 </a:t>
            </a:r>
            <a:r>
              <a:rPr lang="en-US" altLang="ko-KR" dirty="0">
                <a:latin typeface="+mn-ea"/>
                <a:ea typeface="+mn-ea"/>
              </a:rPr>
              <a:t>%end </a:t>
            </a:r>
            <a:r>
              <a:rPr lang="ko-KR" altLang="en-US" dirty="0">
                <a:latin typeface="+mn-ea"/>
                <a:ea typeface="+mn-ea"/>
              </a:rPr>
              <a:t>필요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FB1960-40CB-41CB-A381-EEC59425C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855" y="2100454"/>
            <a:ext cx="6136290" cy="11846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00E756-7672-4162-BE2B-A31201DCF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855" y="4681989"/>
            <a:ext cx="4123498" cy="163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0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Template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Bottle </a:t>
            </a:r>
            <a:r>
              <a:rPr lang="ko-KR" altLang="en-US" dirty="0">
                <a:latin typeface="+mn-ea"/>
                <a:ea typeface="+mn-ea"/>
              </a:rPr>
              <a:t>코드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 err="1">
                <a:latin typeface="+mn-ea"/>
                <a:ea typeface="+mn-ea"/>
              </a:rPr>
              <a:t>hello_template.tpl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Bottle </a:t>
            </a:r>
            <a:r>
              <a:rPr lang="ko-KR" altLang="en-US" dirty="0">
                <a:latin typeface="+mn-ea"/>
                <a:ea typeface="+mn-ea"/>
              </a:rPr>
              <a:t>코드가 있는 파이썬 파일과 같은 폴더에 생성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5AF4C1-0D44-4259-83D8-3FE18C349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69" y="1794466"/>
            <a:ext cx="5826062" cy="12986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A2FC1F-ECF0-40EC-BFEC-5078A85DE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089" y="4479327"/>
            <a:ext cx="4023822" cy="176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35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</a:t>
            </a:r>
            <a:r>
              <a:rPr lang="ko-KR" altLang="en-US" dirty="0"/>
              <a:t> </a:t>
            </a:r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Bottle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12,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15,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23,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페이지의 코드 실행 결과 캡처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 제목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[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정보검색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201816042_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전재원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_0522</a:t>
            </a: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02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FC05659-892A-444C-A82F-05B4B0ECC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017" y="1997918"/>
            <a:ext cx="3513346" cy="196991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Window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에 파이썬 설치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설치 링크 </a:t>
            </a:r>
            <a:r>
              <a:rPr lang="en-US" altLang="ko-KR" dirty="0">
                <a:latin typeface="+mn-ea"/>
                <a:ea typeface="+mn-ea"/>
              </a:rPr>
              <a:t>: https://www.python.org/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13DF6D-8D8A-46E8-A8A8-B16181D5ED45}"/>
              </a:ext>
            </a:extLst>
          </p:cNvPr>
          <p:cNvSpPr/>
          <p:nvPr/>
        </p:nvSpPr>
        <p:spPr>
          <a:xfrm>
            <a:off x="4380089" y="3517188"/>
            <a:ext cx="745067" cy="2583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C112FF-83CB-4EC9-A549-95DDDC5E1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82" y="4267233"/>
            <a:ext cx="4018846" cy="14404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6F26811-BFE4-4588-94D7-CF7ADA8F7A8E}"/>
              </a:ext>
            </a:extLst>
          </p:cNvPr>
          <p:cNvSpPr/>
          <p:nvPr/>
        </p:nvSpPr>
        <p:spPr>
          <a:xfrm>
            <a:off x="560916" y="5238044"/>
            <a:ext cx="2096367" cy="281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6229702-0B0C-4482-B110-D99C29979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178" y="4256284"/>
            <a:ext cx="3962400" cy="18478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B33D42-8E83-437D-B9F5-8AEAC6FADF8A}"/>
              </a:ext>
            </a:extLst>
          </p:cNvPr>
          <p:cNvSpPr/>
          <p:nvPr/>
        </p:nvSpPr>
        <p:spPr>
          <a:xfrm>
            <a:off x="5046567" y="5425974"/>
            <a:ext cx="2096367" cy="281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86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Window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에 파이썬 설치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설치 경로 기억 하기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6E72F65-D68D-49EC-858D-585FFB4E4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1876425"/>
            <a:ext cx="4714875" cy="40671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41C7DD-07C8-4E21-A5B5-7EFCCDAEB2BF}"/>
              </a:ext>
            </a:extLst>
          </p:cNvPr>
          <p:cNvSpPr/>
          <p:nvPr/>
        </p:nvSpPr>
        <p:spPr>
          <a:xfrm>
            <a:off x="3868560" y="5000977"/>
            <a:ext cx="1075973" cy="281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88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Window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에 파이썬 설치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Add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python.exe to Path</a:t>
            </a:r>
            <a:r>
              <a:rPr lang="ko-KR" altLang="en-US" dirty="0">
                <a:latin typeface="+mn-ea"/>
                <a:ea typeface="+mn-ea"/>
              </a:rPr>
              <a:t>도 체크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빨간 </a:t>
            </a: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ko-KR" altLang="en-US" dirty="0">
                <a:latin typeface="+mn-ea"/>
                <a:ea typeface="+mn-ea"/>
              </a:rPr>
              <a:t>를 눌러서 맨 위 항목을 체크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6E72F65-D68D-49EC-858D-585FFB4E4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62" y="2149410"/>
            <a:ext cx="4714875" cy="406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0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Window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에 파이썬 환경 변수 설정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제어판 </a:t>
            </a:r>
            <a:r>
              <a:rPr lang="en-US" altLang="ko-KR" dirty="0">
                <a:latin typeface="+mn-ea"/>
                <a:ea typeface="+mn-ea"/>
              </a:rPr>
              <a:t>&gt; </a:t>
            </a:r>
            <a:r>
              <a:rPr lang="ko-KR" altLang="en-US" dirty="0">
                <a:latin typeface="+mn-ea"/>
                <a:ea typeface="+mn-ea"/>
              </a:rPr>
              <a:t>시스템 </a:t>
            </a:r>
            <a:r>
              <a:rPr lang="en-US" altLang="ko-KR" dirty="0">
                <a:latin typeface="+mn-ea"/>
                <a:ea typeface="+mn-ea"/>
              </a:rPr>
              <a:t>&gt; </a:t>
            </a:r>
            <a:r>
              <a:rPr lang="ko-KR" altLang="en-US" dirty="0">
                <a:latin typeface="+mn-ea"/>
                <a:ea typeface="+mn-ea"/>
              </a:rPr>
              <a:t>고급 시스템 설정 </a:t>
            </a:r>
            <a:r>
              <a:rPr lang="en-US" altLang="ko-KR" dirty="0">
                <a:latin typeface="+mn-ea"/>
                <a:ea typeface="+mn-ea"/>
              </a:rPr>
              <a:t>&gt; </a:t>
            </a:r>
            <a:r>
              <a:rPr lang="ko-KR" altLang="en-US" dirty="0">
                <a:latin typeface="+mn-ea"/>
                <a:ea typeface="+mn-ea"/>
              </a:rPr>
              <a:t>고급 </a:t>
            </a:r>
            <a:r>
              <a:rPr lang="en-US" altLang="ko-KR" dirty="0">
                <a:latin typeface="+mn-ea"/>
                <a:ea typeface="+mn-ea"/>
              </a:rPr>
              <a:t>&gt; </a:t>
            </a:r>
            <a:r>
              <a:rPr lang="ko-KR" altLang="en-US" dirty="0">
                <a:latin typeface="+mn-ea"/>
                <a:ea typeface="+mn-ea"/>
              </a:rPr>
              <a:t>환경변수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시스템 변수에서 </a:t>
            </a:r>
            <a:r>
              <a:rPr lang="en-US" altLang="ko-KR" dirty="0">
                <a:latin typeface="+mn-ea"/>
                <a:ea typeface="+mn-ea"/>
              </a:rPr>
              <a:t>Path</a:t>
            </a:r>
            <a:r>
              <a:rPr lang="ko-KR" altLang="en-US" dirty="0">
                <a:latin typeface="+mn-ea"/>
                <a:ea typeface="+mn-ea"/>
              </a:rPr>
              <a:t>를 누르고 편집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새로 만들기로 앞서 설치한 경로 추가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C:\Python27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C:\Python27\Scripts</a:t>
            </a:r>
          </a:p>
          <a:p>
            <a:pPr lvl="1"/>
            <a:r>
              <a:rPr lang="en-US" altLang="ko-KR" dirty="0" err="1">
                <a:latin typeface="+mn-ea"/>
                <a:ea typeface="+mn-ea"/>
              </a:rPr>
              <a:t>cmd</a:t>
            </a:r>
            <a:r>
              <a:rPr lang="ko-KR" altLang="en-US" dirty="0">
                <a:latin typeface="+mn-ea"/>
                <a:ea typeface="+mn-ea"/>
              </a:rPr>
              <a:t>창에 </a:t>
            </a:r>
            <a:r>
              <a:rPr lang="en-US" altLang="ko-KR" dirty="0">
                <a:latin typeface="+mn-ea"/>
                <a:ea typeface="+mn-ea"/>
              </a:rPr>
              <a:t>python</a:t>
            </a:r>
            <a:r>
              <a:rPr lang="ko-KR" altLang="en-US" dirty="0">
                <a:latin typeface="+mn-ea"/>
                <a:ea typeface="+mn-ea"/>
              </a:rPr>
              <a:t>을 입력하여 실행 확인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61BB7B-A923-49A8-B17D-B33CD4686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853" y="3768911"/>
            <a:ext cx="41338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8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Bottle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설치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 err="1">
                <a:latin typeface="+mn-ea"/>
                <a:ea typeface="+mn-ea"/>
              </a:rPr>
              <a:t>cmd</a:t>
            </a:r>
            <a:r>
              <a:rPr lang="ko-KR" altLang="en-US" dirty="0">
                <a:latin typeface="+mn-ea"/>
                <a:ea typeface="+mn-ea"/>
              </a:rPr>
              <a:t>창에 </a:t>
            </a:r>
            <a:r>
              <a:rPr lang="en-US" altLang="ko-KR" dirty="0">
                <a:latin typeface="+mn-ea"/>
                <a:ea typeface="+mn-ea"/>
              </a:rPr>
              <a:t>pip install bottle</a:t>
            </a:r>
            <a:r>
              <a:rPr lang="ko-KR" altLang="en-US" dirty="0">
                <a:latin typeface="+mn-ea"/>
                <a:ea typeface="+mn-ea"/>
              </a:rPr>
              <a:t>를 입력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pip</a:t>
            </a:r>
            <a:r>
              <a:rPr lang="ko-KR" altLang="en-US" dirty="0">
                <a:latin typeface="+mn-ea"/>
                <a:ea typeface="+mn-ea"/>
              </a:rPr>
              <a:t>가 없다고 뜰 경우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이 방법도 안되는 경우 </a:t>
            </a:r>
            <a:r>
              <a:rPr lang="en-US" altLang="ko-KR" dirty="0">
                <a:latin typeface="+mn-ea"/>
                <a:ea typeface="+mn-ea"/>
                <a:hlinkClick r:id="rId2"/>
              </a:rPr>
              <a:t>https://bottlepy.org/bottle.py</a:t>
            </a:r>
            <a:r>
              <a:rPr lang="ko-KR" altLang="en-US" dirty="0">
                <a:latin typeface="+mn-ea"/>
                <a:ea typeface="+mn-ea"/>
              </a:rPr>
              <a:t>에서 설치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517BD9-6155-4F00-9D2B-0ACFD3735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1147"/>
            <a:ext cx="9144000" cy="19010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5DF4AE-B45F-4A7B-B6E0-0F3A85D08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19" y="4351865"/>
            <a:ext cx="6903362" cy="90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7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Bottle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Python</a:t>
            </a:r>
            <a:r>
              <a:rPr lang="ko-KR" altLang="en-US" dirty="0">
                <a:latin typeface="+mn-ea"/>
                <a:ea typeface="+mn-ea"/>
              </a:rPr>
              <a:t>의 대표적인 </a:t>
            </a:r>
            <a:r>
              <a:rPr lang="en-US" altLang="ko-KR" dirty="0">
                <a:latin typeface="+mn-ea"/>
                <a:ea typeface="+mn-ea"/>
              </a:rPr>
              <a:t>Web Framework </a:t>
            </a:r>
            <a:r>
              <a:rPr lang="ko-KR" altLang="en-US" dirty="0">
                <a:latin typeface="+mn-ea"/>
                <a:ea typeface="+mn-ea"/>
              </a:rPr>
              <a:t>중 하나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웹 개발에 필요한 최소한의 기능만 제공하는 마이크로 프레임워크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구성요소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Routing : URL</a:t>
            </a:r>
            <a:r>
              <a:rPr lang="ko-KR" altLang="en-US" dirty="0">
                <a:latin typeface="+mn-ea"/>
                <a:ea typeface="+mn-ea"/>
              </a:rPr>
              <a:t> 주소 접근에 따른 요청을 함수 실행으로 </a:t>
            </a:r>
            <a:r>
              <a:rPr lang="ko-KR" altLang="en-US" dirty="0" err="1">
                <a:latin typeface="+mn-ea"/>
                <a:ea typeface="+mn-ea"/>
              </a:rPr>
              <a:t>이어줌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Templates : HTML </a:t>
            </a:r>
            <a:r>
              <a:rPr lang="ko-KR" altLang="en-US" dirty="0">
                <a:latin typeface="+mn-ea"/>
                <a:ea typeface="+mn-ea"/>
              </a:rPr>
              <a:t>문서와 동적 상호 작용을 위한 문법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Utilities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: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DB</a:t>
            </a:r>
            <a:r>
              <a:rPr lang="ko-KR" altLang="en-US" dirty="0">
                <a:latin typeface="+mn-ea"/>
                <a:ea typeface="+mn-ea"/>
              </a:rPr>
              <a:t>접근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파일 업로드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쿠키 등의 기타 기능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Server : </a:t>
            </a:r>
            <a:r>
              <a:rPr lang="ko-KR" altLang="en-US" dirty="0">
                <a:latin typeface="+mn-ea"/>
                <a:ea typeface="+mn-ea"/>
              </a:rPr>
              <a:t>실행만으로 </a:t>
            </a:r>
            <a:r>
              <a:rPr lang="en-US" altLang="ko-KR" dirty="0">
                <a:latin typeface="+mn-ea"/>
                <a:ea typeface="+mn-ea"/>
              </a:rPr>
              <a:t>server</a:t>
            </a:r>
            <a:r>
              <a:rPr lang="ko-KR" altLang="en-US" dirty="0">
                <a:latin typeface="+mn-ea"/>
                <a:ea typeface="+mn-ea"/>
              </a:rPr>
              <a:t>가 됨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550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Bottle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작성 해 보기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hello.py </a:t>
            </a:r>
            <a:r>
              <a:rPr lang="ko-KR" altLang="en-US" dirty="0">
                <a:latin typeface="+mn-ea"/>
                <a:ea typeface="+mn-ea"/>
              </a:rPr>
              <a:t>작성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hello.py</a:t>
            </a:r>
            <a:r>
              <a:rPr lang="ko-KR" altLang="en-US" dirty="0">
                <a:latin typeface="+mn-ea"/>
                <a:ea typeface="+mn-ea"/>
              </a:rPr>
              <a:t>가 있는 폴더에서 </a:t>
            </a:r>
            <a:r>
              <a:rPr lang="en-US" altLang="ko-KR" dirty="0">
                <a:latin typeface="+mn-ea"/>
                <a:ea typeface="+mn-ea"/>
              </a:rPr>
              <a:t>Shift+</a:t>
            </a:r>
            <a:r>
              <a:rPr lang="ko-KR" altLang="en-US" dirty="0" err="1">
                <a:latin typeface="+mn-ea"/>
                <a:ea typeface="+mn-ea"/>
              </a:rPr>
              <a:t>마우스우클릭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“</a:t>
            </a:r>
            <a:r>
              <a:rPr lang="ko-KR" altLang="en-US" dirty="0">
                <a:latin typeface="+mn-ea"/>
                <a:ea typeface="+mn-ea"/>
              </a:rPr>
              <a:t>여기에 </a:t>
            </a:r>
            <a:r>
              <a:rPr lang="en-US" altLang="ko-KR" dirty="0">
                <a:latin typeface="+mn-ea"/>
                <a:ea typeface="+mn-ea"/>
              </a:rPr>
              <a:t>Power Shell </a:t>
            </a:r>
            <a:r>
              <a:rPr lang="ko-KR" altLang="en-US" dirty="0">
                <a:latin typeface="+mn-ea"/>
                <a:ea typeface="+mn-ea"/>
              </a:rPr>
              <a:t>창 열기＂ 또는 </a:t>
            </a:r>
            <a:r>
              <a:rPr lang="en-US" altLang="ko-KR" dirty="0">
                <a:latin typeface="+mn-ea"/>
                <a:ea typeface="+mn-ea"/>
              </a:rPr>
              <a:t>“</a:t>
            </a:r>
            <a:r>
              <a:rPr lang="ko-KR" altLang="en-US" dirty="0">
                <a:latin typeface="+mn-ea"/>
                <a:ea typeface="+mn-ea"/>
              </a:rPr>
              <a:t>여기서 명령 창 열기</a:t>
            </a:r>
            <a:r>
              <a:rPr lang="en-US" altLang="ko-KR" dirty="0">
                <a:latin typeface="+mn-ea"/>
                <a:ea typeface="+mn-ea"/>
              </a:rPr>
              <a:t>"</a:t>
            </a:r>
            <a:r>
              <a:rPr lang="ko-KR" altLang="en-US" dirty="0">
                <a:latin typeface="+mn-ea"/>
                <a:ea typeface="+mn-ea"/>
              </a:rPr>
              <a:t>를 클릭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python hello.py </a:t>
            </a:r>
            <a:r>
              <a:rPr lang="ko-KR" altLang="en-US" dirty="0">
                <a:latin typeface="+mn-ea"/>
                <a:ea typeface="+mn-ea"/>
              </a:rPr>
              <a:t>실행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  <a:hlinkClick r:id="rId2"/>
              </a:rPr>
              <a:t>http://localhost:8080/hello/jaewon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접속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en-US" altLang="ko-KR" dirty="0" err="1">
                <a:latin typeface="+mn-ea"/>
                <a:ea typeface="+mn-ea"/>
              </a:rPr>
              <a:t>jaewon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부분은 본인이름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5611E8-FF60-426E-8C2D-09EE9524F6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87"/>
          <a:stretch/>
        </p:blipFill>
        <p:spPr>
          <a:xfrm>
            <a:off x="745067" y="1352340"/>
            <a:ext cx="7653866" cy="14473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8A288E-46F8-4068-B314-D3939242A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539" y="5221111"/>
            <a:ext cx="4418922" cy="102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4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238986</TotalTime>
  <Words>779</Words>
  <Application>Microsoft Office PowerPoint</Application>
  <PresentationFormat>화면 슬라이드 쇼(4:3)</PresentationFormat>
  <Paragraphs>239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Python Bottle Web Framework</vt:lpstr>
      <vt:lpstr>환경 설정</vt:lpstr>
      <vt:lpstr>환경 설정</vt:lpstr>
      <vt:lpstr>환경 설정</vt:lpstr>
      <vt:lpstr>환경 설정</vt:lpstr>
      <vt:lpstr>환경 설정</vt:lpstr>
      <vt:lpstr>환경 설정</vt:lpstr>
      <vt:lpstr>Bottle</vt:lpstr>
      <vt:lpstr>Bottle</vt:lpstr>
      <vt:lpstr>Bottle</vt:lpstr>
      <vt:lpstr>Bottle</vt:lpstr>
      <vt:lpstr>Bottle</vt:lpstr>
      <vt:lpstr>Bottle</vt:lpstr>
      <vt:lpstr>Bottle</vt:lpstr>
      <vt:lpstr>Bottle</vt:lpstr>
      <vt:lpstr>Bottle</vt:lpstr>
      <vt:lpstr>Bottle</vt:lpstr>
      <vt:lpstr>Bottle</vt:lpstr>
      <vt:lpstr>Bottle</vt:lpstr>
      <vt:lpstr>Bottle</vt:lpstr>
      <vt:lpstr>Bottle</vt:lpstr>
      <vt:lpstr>Bottle</vt:lpstr>
      <vt:lpstr>Bottle</vt:lpstr>
      <vt:lpstr>Bottle</vt:lpstr>
      <vt:lpstr>Bottle</vt:lpstr>
      <vt:lpstr>Bottle</vt:lpstr>
      <vt:lpstr>Bottle</vt:lpstr>
      <vt:lpstr>Bottle</vt:lpstr>
      <vt:lpstr>Homework 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Jaewon</cp:lastModifiedBy>
  <cp:revision>1980</cp:revision>
  <cp:lastPrinted>2017-05-31T06:29:37Z</cp:lastPrinted>
  <dcterms:created xsi:type="dcterms:W3CDTF">2014-06-11T05:15:08Z</dcterms:created>
  <dcterms:modified xsi:type="dcterms:W3CDTF">2019-05-22T05:38:44Z</dcterms:modified>
</cp:coreProperties>
</file>