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256" r:id="rId2"/>
    <p:sldId id="267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341" r:id="rId11"/>
    <p:sldId id="342" r:id="rId12"/>
    <p:sldId id="343" r:id="rId13"/>
    <p:sldId id="345" r:id="rId14"/>
    <p:sldId id="344" r:id="rId15"/>
    <p:sldId id="346" r:id="rId16"/>
    <p:sldId id="347" r:id="rId17"/>
    <p:sldId id="348" r:id="rId18"/>
    <p:sldId id="328" r:id="rId19"/>
    <p:sldId id="329" r:id="rId20"/>
    <p:sldId id="349" r:id="rId21"/>
    <p:sldId id="330" r:id="rId22"/>
    <p:sldId id="331" r:id="rId23"/>
    <p:sldId id="332" r:id="rId24"/>
    <p:sldId id="333" r:id="rId25"/>
    <p:sldId id="334" r:id="rId26"/>
    <p:sldId id="335" r:id="rId27"/>
    <p:sldId id="350" r:id="rId28"/>
    <p:sldId id="351" r:id="rId29"/>
    <p:sldId id="352" r:id="rId30"/>
    <p:sldId id="353" r:id="rId31"/>
    <p:sldId id="354" r:id="rId32"/>
    <p:sldId id="319" r:id="rId33"/>
  </p:sldIdLst>
  <p:sldSz cx="9144000" cy="6858000" type="screen4x3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00FF"/>
    <a:srgbClr val="CCEFFC"/>
    <a:srgbClr val="0066FF"/>
    <a:srgbClr val="F62EDE"/>
    <a:srgbClr val="FF6600"/>
    <a:srgbClr val="CCCCFF"/>
    <a:srgbClr val="D2DEEF"/>
    <a:srgbClr val="EAEFF7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22" autoAdjust="0"/>
    <p:restoredTop sz="93203" autoAdjust="0"/>
  </p:normalViewPr>
  <p:slideViewPr>
    <p:cSldViewPr snapToGrid="0">
      <p:cViewPr varScale="1">
        <p:scale>
          <a:sx n="106" d="100"/>
          <a:sy n="106" d="100"/>
        </p:scale>
        <p:origin x="210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6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4552" cy="5015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210" y="0"/>
            <a:ext cx="2974552" cy="5015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886A8-3B34-4F59-9996-921328CDA452}" type="datetimeFigureOut">
              <a:rPr lang="ko-KR" altLang="en-US" smtClean="0"/>
              <a:pPr/>
              <a:t>2019-04-10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210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C3953-BAC1-467D-B0FD-309E658183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152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4552" cy="5015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5015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5E60D-F1CA-4663-8A94-573EEC285FF9}" type="datetimeFigureOut">
              <a:rPr lang="ko-KR" altLang="en-US" smtClean="0"/>
              <a:pPr/>
              <a:t>2019-04-10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1249363"/>
            <a:ext cx="4495800" cy="3373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435" y="4810810"/>
            <a:ext cx="5491480" cy="393611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8210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DBCE3-A6F0-4DE2-BD14-AEA008D9CD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8025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DBCE3-A6F0-4DE2-BD14-AEA008D9CD4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10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5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6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68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Tx/>
              <a:buFontTx/>
              <a:buBlip>
                <a:blip r:embed="rId2"/>
              </a:buBlip>
              <a:defRPr baseline="0">
                <a:latin typeface="Book Antiqua" panose="02040602050305030304" pitchFamily="18" charset="0"/>
              </a:defRPr>
            </a:lvl1pPr>
            <a:lvl2pPr>
              <a:buClr>
                <a:srgbClr val="002060"/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2pPr>
            <a:lvl3pPr>
              <a:buClr>
                <a:schemeClr val="accent2">
                  <a:lumMod val="5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3pPr>
            <a:lvl4pPr>
              <a:buClr>
                <a:schemeClr val="accent6">
                  <a:lumMod val="75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4pPr>
            <a:lvl5pPr>
              <a:buClr>
                <a:schemeClr val="accent4">
                  <a:lumMod val="60000"/>
                  <a:lumOff val="4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410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59672"/>
            <a:ext cx="7886700" cy="1657435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403335"/>
            <a:ext cx="7886700" cy="368631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192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268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4726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434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>
            <a:noAutofit/>
          </a:bodyPr>
          <a:lstStyle>
            <a:lvl1pPr algn="ctr">
              <a:defRPr sz="16600" b="1" baseline="0">
                <a:latin typeface="Book Antiqua" panose="02040602050305030304" pitchFamily="18" charset="0"/>
                <a:ea typeface="굴림" panose="020B0600000101010101" pitchFamily="50" charset="-127"/>
              </a:defRPr>
            </a:lvl1pPr>
          </a:lstStyle>
          <a:p>
            <a:r>
              <a:rPr lang="en-US" dirty="0"/>
              <a:t>Q A</a:t>
            </a:r>
          </a:p>
        </p:txBody>
      </p:sp>
    </p:spTree>
    <p:extLst>
      <p:ext uri="{BB962C8B-B14F-4D97-AF65-F5344CB8AC3E}">
        <p14:creationId xmlns:p14="http://schemas.microsoft.com/office/powerpoint/2010/main" val="199908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1094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1212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97104"/>
            <a:ext cx="7886700" cy="5178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400"/>
            <a:ext cx="7886700" cy="5189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마스터 텍스트 스타일을 편집합니다</a:t>
            </a:r>
          </a:p>
          <a:p>
            <a:pPr marL="685800" marR="0" lvl="1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둘째 수준</a:t>
            </a: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셋째 수준</a:t>
            </a:r>
          </a:p>
          <a:p>
            <a:pPr marL="1600200" marR="0" lvl="3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넷째 수준</a:t>
            </a:r>
          </a:p>
          <a:p>
            <a:pPr marL="2057400" marR="0" lvl="4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다섯째 수준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𝐼𝑛𝑡𝑒𝑙𝑙𝑖𝑔𝑒𝑛𝑡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𝑠𝑜𝑓𝑡𝑤𝑎𝑟𝑒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𝐿𝑎𝑏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sz="2000" b="0" i="1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  <a:blipFill rotWithShape="0">
                <a:blip r:embed="rId1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/>
          <p:cNvGrpSpPr/>
          <p:nvPr userDrawn="1"/>
        </p:nvGrpSpPr>
        <p:grpSpPr>
          <a:xfrm>
            <a:off x="6503619" y="6402557"/>
            <a:ext cx="2440237" cy="338554"/>
            <a:chOff x="6164350" y="6437257"/>
            <a:chExt cx="2482424" cy="376119"/>
          </a:xfrm>
        </p:grpSpPr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4350" y="6437257"/>
              <a:ext cx="855922" cy="345515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 userDrawn="1"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85" t="17559" b="21961"/>
            <a:stretch/>
          </p:blipFill>
          <p:spPr>
            <a:xfrm>
              <a:off x="7029407" y="6525343"/>
              <a:ext cx="1617367" cy="2880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152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 baseline="0">
          <a:solidFill>
            <a:schemeClr val="tx1"/>
          </a:solidFill>
          <a:latin typeface="Book Antiqua" panose="02040602050305030304" pitchFamily="18" charset="0"/>
          <a:ea typeface="돋움" panose="020B0600000101010101" pitchFamily="50" charset="-127"/>
          <a:cs typeface="+mj-cs"/>
        </a:defRPr>
      </a:lvl1pPr>
    </p:titleStyle>
    <p:bodyStyle>
      <a:lvl1pPr marL="228600" marR="0" indent="-228600" algn="l" defTabSz="914400" rtl="0" eaLnBrk="1" fontAlgn="auto" latinLnBrk="1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strike="noStrike" kern="1200" baseline="0">
          <a:solidFill>
            <a:schemeClr val="tx1"/>
          </a:solidFill>
          <a:latin typeface="돋움" panose="020B0600000101010101" pitchFamily="50" charset="-127"/>
          <a:ea typeface="돋움" panose="020B0600000101010101" pitchFamily="50" charset="-127"/>
          <a:cs typeface="+mn-cs"/>
        </a:defRPr>
      </a:lvl1pPr>
      <a:lvl2pPr marL="6858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2pPr>
      <a:lvl3pPr marL="11430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3pPr>
      <a:lvl4pPr marL="16002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4pPr>
      <a:lvl5pPr marL="20574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180" y="1122363"/>
            <a:ext cx="9037640" cy="155182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3200" dirty="0"/>
              <a:t>Python (2)</a:t>
            </a:r>
            <a:endParaRPr lang="ko-KR" altLang="en-US" sz="3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041678"/>
          </a:xfrm>
        </p:spPr>
        <p:txBody>
          <a:bodyPr>
            <a:normAutofit/>
          </a:bodyPr>
          <a:lstStyle/>
          <a:p>
            <a:r>
              <a:rPr lang="en-US" altLang="ko-KR" b="1" i="1" dirty="0">
                <a:latin typeface="Book Antiqua" panose="02040602050305030304" pitchFamily="18" charset="0"/>
              </a:rPr>
              <a:t>Intelligent software Lab.</a:t>
            </a:r>
          </a:p>
          <a:p>
            <a:r>
              <a:rPr lang="ko-KR" altLang="en-US" b="1" dirty="0"/>
              <a:t>전재원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864946915"/>
      </p:ext>
    </p:extLst>
  </p:cSld>
  <p:clrMapOvr>
    <a:masterClrMapping/>
  </p:clrMapOvr>
  <p:transition advTm="16162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D5CF443F-696B-473B-A417-AEBD06F1E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7104"/>
            <a:ext cx="7886700" cy="517891"/>
          </a:xfrm>
        </p:spPr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EFD58AD7-C7E4-40C7-A8B3-6A31235B9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4400"/>
            <a:ext cx="7886700" cy="5189734"/>
          </a:xfrm>
        </p:spPr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While - 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무한루프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들여쓰기를 잘 써줘야 오류가 안 남</a:t>
            </a: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AB4B4B5-65B6-4CF5-870B-EADF3E029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3785492"/>
            <a:ext cx="8705850" cy="25717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768BB06-1E5E-4335-B6E6-A1443E564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165" y="1872947"/>
            <a:ext cx="4422760" cy="382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38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D5CF443F-696B-473B-A417-AEBD06F1E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7104"/>
            <a:ext cx="7886700" cy="517891"/>
          </a:xfrm>
        </p:spPr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EFD58AD7-C7E4-40C7-A8B3-6A31235B9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4400"/>
            <a:ext cx="7886700" cy="5189734"/>
          </a:xfrm>
        </p:spPr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While – continue,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break</a:t>
            </a:r>
          </a:p>
          <a:p>
            <a:pPr lvl="1"/>
            <a:r>
              <a:rPr lang="ko-KR" altLang="en-US" dirty="0">
                <a:latin typeface="+mn-ea"/>
                <a:ea typeface="+mn-ea"/>
              </a:rPr>
              <a:t>들여쓰기를 잘 써줘야 오류가 안 남</a:t>
            </a: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D3BDF8-45EC-4032-A986-FE2D31DC2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724685"/>
            <a:ext cx="3521316" cy="23403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53C47E8-7C7B-4FE3-9FFE-89126348C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96" y="4364410"/>
            <a:ext cx="4858122" cy="11090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75FCCEA-9DB2-4B1E-86D2-301992A60D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5063" y="1798433"/>
            <a:ext cx="3541986" cy="23758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E205A46-9145-4450-87B8-0D10ACA2BB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2507" y="4233312"/>
            <a:ext cx="3874542" cy="187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441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D5CF443F-696B-473B-A417-AEBD06F1E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7104"/>
            <a:ext cx="7886700" cy="517891"/>
          </a:xfrm>
        </p:spPr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EFD58AD7-C7E4-40C7-A8B3-6A31235B9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4400"/>
            <a:ext cx="7886700" cy="5189734"/>
          </a:xfrm>
        </p:spPr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for</a:t>
            </a:r>
          </a:p>
          <a:p>
            <a:pPr lvl="1"/>
            <a:r>
              <a:rPr lang="ko-KR" altLang="en-US" dirty="0">
                <a:latin typeface="+mn-ea"/>
                <a:ea typeface="+mn-ea"/>
              </a:rPr>
              <a:t>들여쓰기를 잘 써줘야 오류가 안 남</a:t>
            </a: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916AD28-F2C9-49DA-8CFC-072537F3B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47767"/>
            <a:ext cx="3095625" cy="7810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7D5CC50-0A60-483D-9AB3-B5DF678BC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728385"/>
            <a:ext cx="3284994" cy="7549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B2DD89C-59D1-4092-98E4-4597C2A41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3492" y="1785919"/>
            <a:ext cx="3241142" cy="8428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D12F78F-052A-4ABF-B1B0-CB2253CBDE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3492" y="2726762"/>
            <a:ext cx="3551502" cy="132633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0D56310-FCE6-4698-A821-7FD099AE33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042" y="4151041"/>
            <a:ext cx="3600450" cy="10382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073B880-C3CB-4B7A-96D7-B31136CE5D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042" y="5327101"/>
            <a:ext cx="3725500" cy="91119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1E6C656-B0B9-44B3-9EA4-6588D816C3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5358" y="4253342"/>
            <a:ext cx="4391025" cy="762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777B1BA-FADA-49F0-BE6B-C59AF11199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75358" y="5314044"/>
            <a:ext cx="3903176" cy="93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23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D5CF443F-696B-473B-A417-AEBD06F1E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7104"/>
            <a:ext cx="7886700" cy="517891"/>
          </a:xfrm>
        </p:spPr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EFD58AD7-C7E4-40C7-A8B3-6A31235B9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4400"/>
            <a:ext cx="7886700" cy="5189734"/>
          </a:xfrm>
        </p:spPr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for</a:t>
            </a:r>
          </a:p>
          <a:p>
            <a:pPr lvl="1"/>
            <a:r>
              <a:rPr lang="ko-KR" altLang="en-US" dirty="0">
                <a:latin typeface="+mn-ea"/>
                <a:ea typeface="+mn-ea"/>
              </a:rPr>
              <a:t>들여쓰기를 잘 써줘야 오류가 안 남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C</a:t>
            </a:r>
            <a:r>
              <a:rPr lang="ko-KR" altLang="en-US" dirty="0">
                <a:latin typeface="+mn-ea"/>
                <a:ea typeface="+mn-ea"/>
              </a:rPr>
              <a:t>언어처럼 숫자 인덱스로 </a:t>
            </a:r>
            <a:r>
              <a:rPr lang="en-US" altLang="ko-KR" dirty="0">
                <a:latin typeface="+mn-ea"/>
                <a:ea typeface="+mn-ea"/>
              </a:rPr>
              <a:t>for</a:t>
            </a:r>
            <a:r>
              <a:rPr lang="ko-KR" altLang="en-US" dirty="0">
                <a:latin typeface="+mn-ea"/>
                <a:ea typeface="+mn-ea"/>
              </a:rPr>
              <a:t>문을 쓰려면 </a:t>
            </a:r>
            <a:r>
              <a:rPr lang="en-US" altLang="ko-KR" dirty="0">
                <a:latin typeface="+mn-ea"/>
                <a:ea typeface="+mn-ea"/>
              </a:rPr>
              <a:t>range()</a:t>
            </a:r>
            <a:r>
              <a:rPr lang="ko-KR" altLang="en-US" dirty="0">
                <a:latin typeface="+mn-ea"/>
                <a:ea typeface="+mn-ea"/>
              </a:rPr>
              <a:t>나 </a:t>
            </a:r>
            <a:r>
              <a:rPr lang="en-US" altLang="ko-KR" dirty="0">
                <a:latin typeface="+mn-ea"/>
                <a:ea typeface="+mn-ea"/>
              </a:rPr>
              <a:t>enumerate()</a:t>
            </a:r>
            <a:r>
              <a:rPr lang="ko-KR" altLang="en-US" dirty="0">
                <a:latin typeface="+mn-ea"/>
                <a:ea typeface="+mn-ea"/>
              </a:rPr>
              <a:t>사용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range(s, e, </a:t>
            </a:r>
            <a:r>
              <a:rPr lang="en-US" altLang="ko-KR" dirty="0" err="1">
                <a:latin typeface="+mn-ea"/>
                <a:ea typeface="+mn-ea"/>
              </a:rPr>
              <a:t>i</a:t>
            </a:r>
            <a:r>
              <a:rPr lang="en-US" altLang="ko-KR" dirty="0">
                <a:latin typeface="+mn-ea"/>
                <a:ea typeface="+mn-ea"/>
              </a:rPr>
              <a:t>) = [s, </a:t>
            </a:r>
            <a:r>
              <a:rPr lang="en-US" altLang="ko-KR" dirty="0" err="1">
                <a:latin typeface="+mn-ea"/>
                <a:ea typeface="+mn-ea"/>
              </a:rPr>
              <a:t>s+i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en-US" altLang="ko-KR" dirty="0" err="1">
                <a:latin typeface="+mn-ea"/>
                <a:ea typeface="+mn-ea"/>
              </a:rPr>
              <a:t>s+i+i</a:t>
            </a:r>
            <a:r>
              <a:rPr lang="en-US" altLang="ko-KR" dirty="0">
                <a:latin typeface="+mn-ea"/>
                <a:ea typeface="+mn-ea"/>
              </a:rPr>
              <a:t>, …, </a:t>
            </a:r>
            <a:r>
              <a:rPr lang="en-US" altLang="ko-KR" dirty="0" err="1">
                <a:latin typeface="+mn-ea"/>
                <a:ea typeface="+mn-ea"/>
              </a:rPr>
              <a:t>s+i</a:t>
            </a:r>
            <a:r>
              <a:rPr lang="en-US" altLang="ko-KR" dirty="0">
                <a:latin typeface="+mn-ea"/>
                <a:ea typeface="+mn-ea"/>
              </a:rPr>
              <a:t>+…+</a:t>
            </a:r>
            <a:r>
              <a:rPr lang="en-US" altLang="ko-KR" dirty="0" err="1">
                <a:latin typeface="+mn-ea"/>
                <a:ea typeface="+mn-ea"/>
              </a:rPr>
              <a:t>i</a:t>
            </a:r>
            <a:r>
              <a:rPr lang="en-US" altLang="ko-KR" dirty="0">
                <a:latin typeface="+mn-ea"/>
                <a:ea typeface="+mn-ea"/>
              </a:rPr>
              <a:t>&lt;e]</a:t>
            </a: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D7CE0CB-EFB6-456B-B018-7E1D1A1C4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2922537"/>
            <a:ext cx="2915216" cy="368406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CF27A6C-A1EC-4118-B57C-48CA5A6C0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135" y="2922537"/>
            <a:ext cx="4181946" cy="339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813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D5CF443F-696B-473B-A417-AEBD06F1E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7104"/>
            <a:ext cx="7886700" cy="517891"/>
          </a:xfrm>
        </p:spPr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EFD58AD7-C7E4-40C7-A8B3-6A31235B9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4400"/>
            <a:ext cx="7886700" cy="5189734"/>
          </a:xfrm>
        </p:spPr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for</a:t>
            </a:r>
          </a:p>
          <a:p>
            <a:pPr lvl="1"/>
            <a:r>
              <a:rPr lang="ko-KR" altLang="en-US" dirty="0">
                <a:latin typeface="+mn-ea"/>
                <a:ea typeface="+mn-ea"/>
              </a:rPr>
              <a:t>들여쓰기를 잘 써줘야 오류가 안 남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C</a:t>
            </a:r>
            <a:r>
              <a:rPr lang="ko-KR" altLang="en-US" dirty="0">
                <a:latin typeface="+mn-ea"/>
                <a:ea typeface="+mn-ea"/>
              </a:rPr>
              <a:t>언어처럼 숫자 인덱스로 </a:t>
            </a:r>
            <a:r>
              <a:rPr lang="en-US" altLang="ko-KR" dirty="0">
                <a:latin typeface="+mn-ea"/>
                <a:ea typeface="+mn-ea"/>
              </a:rPr>
              <a:t>for</a:t>
            </a:r>
            <a:r>
              <a:rPr lang="ko-KR" altLang="en-US" dirty="0">
                <a:latin typeface="+mn-ea"/>
                <a:ea typeface="+mn-ea"/>
              </a:rPr>
              <a:t>문을 쓰려면 </a:t>
            </a:r>
            <a:r>
              <a:rPr lang="en-US" altLang="ko-KR" dirty="0">
                <a:latin typeface="+mn-ea"/>
                <a:ea typeface="+mn-ea"/>
              </a:rPr>
              <a:t>range()</a:t>
            </a:r>
            <a:r>
              <a:rPr lang="ko-KR" altLang="en-US" dirty="0">
                <a:latin typeface="+mn-ea"/>
                <a:ea typeface="+mn-ea"/>
              </a:rPr>
              <a:t>나 </a:t>
            </a:r>
            <a:r>
              <a:rPr lang="en-US" altLang="ko-KR" dirty="0">
                <a:latin typeface="+mn-ea"/>
                <a:ea typeface="+mn-ea"/>
              </a:rPr>
              <a:t>enumerate()</a:t>
            </a:r>
            <a:r>
              <a:rPr lang="ko-KR" altLang="en-US" dirty="0">
                <a:latin typeface="+mn-ea"/>
                <a:ea typeface="+mn-ea"/>
              </a:rPr>
              <a:t>사용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enumerate()</a:t>
            </a:r>
            <a:r>
              <a:rPr lang="ko-KR" altLang="en-US" dirty="0">
                <a:latin typeface="+mn-ea"/>
                <a:ea typeface="+mn-ea"/>
              </a:rPr>
              <a:t>는 인덱스와 원소를 반환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enumerate([a, b, c]) = [(0, a), (1, b), (2, c)]</a:t>
            </a: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17DB88-6CAC-45AE-9D0B-79DC513E5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60" y="3499155"/>
            <a:ext cx="7853280" cy="105473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0882D77-3C73-4339-A71C-1E42948C0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766640"/>
            <a:ext cx="4746294" cy="105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52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D5CF443F-696B-473B-A417-AEBD06F1E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7104"/>
            <a:ext cx="7886700" cy="517891"/>
          </a:xfrm>
        </p:spPr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EFD58AD7-C7E4-40C7-A8B3-6A31235B9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4400"/>
            <a:ext cx="7886700" cy="5189734"/>
          </a:xfrm>
        </p:spPr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for</a:t>
            </a:r>
          </a:p>
          <a:p>
            <a:pPr lvl="1"/>
            <a:r>
              <a:rPr lang="ko-KR" altLang="en-US" dirty="0">
                <a:latin typeface="+mn-ea"/>
                <a:ea typeface="+mn-ea"/>
              </a:rPr>
              <a:t>들여쓰기를 잘 써줘야 오류가 안 남</a:t>
            </a:r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28627ED-D83F-4446-B325-F8E458F12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82" y="1885384"/>
            <a:ext cx="8064836" cy="154361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5FC09F0-A3A3-4C74-A18F-08462EF03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730" y="3662767"/>
            <a:ext cx="5748540" cy="103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785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D5CF443F-696B-473B-A417-AEBD06F1E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7104"/>
            <a:ext cx="7886700" cy="517891"/>
          </a:xfrm>
        </p:spPr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EFD58AD7-C7E4-40C7-A8B3-6A31235B9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4400"/>
            <a:ext cx="7886700" cy="5189734"/>
          </a:xfrm>
        </p:spPr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for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과제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들여쓰기를 잘 써줘야 오류가 안 남</a:t>
            </a:r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141260-4DC6-45AA-967B-CD8683C8E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189" y="1896699"/>
            <a:ext cx="6289622" cy="145308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941398C-679D-4079-A979-1F3021FA1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189" y="3508218"/>
            <a:ext cx="4836854" cy="165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667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D5CF443F-696B-473B-A417-AEBD06F1E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7104"/>
            <a:ext cx="7886700" cy="517891"/>
          </a:xfrm>
        </p:spPr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EFD58AD7-C7E4-40C7-A8B3-6A31235B9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4400"/>
            <a:ext cx="7886700" cy="5189734"/>
          </a:xfrm>
        </p:spPr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for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과제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들여쓰기를 잘 써줘야 오류가 안 남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zip() </a:t>
            </a:r>
            <a:r>
              <a:rPr lang="ko-KR" altLang="en-US" dirty="0">
                <a:latin typeface="+mn-ea"/>
                <a:ea typeface="+mn-ea"/>
              </a:rPr>
              <a:t>여러 개의 리스트나 </a:t>
            </a:r>
            <a:r>
              <a:rPr lang="ko-KR" altLang="en-US" dirty="0" err="1">
                <a:latin typeface="+mn-ea"/>
                <a:ea typeface="+mn-ea"/>
              </a:rPr>
              <a:t>튜플을</a:t>
            </a:r>
            <a:r>
              <a:rPr lang="ko-KR" altLang="en-US" dirty="0">
                <a:latin typeface="+mn-ea"/>
                <a:ea typeface="+mn-ea"/>
              </a:rPr>
              <a:t> 변수로 받아서 각 원소들을 </a:t>
            </a:r>
            <a:r>
              <a:rPr lang="ko-KR" altLang="en-US" dirty="0" err="1">
                <a:latin typeface="+mn-ea"/>
                <a:ea typeface="+mn-ea"/>
              </a:rPr>
              <a:t>튜플로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ko-KR" altLang="en-US" dirty="0" err="1">
                <a:latin typeface="+mn-ea"/>
                <a:ea typeface="+mn-ea"/>
              </a:rPr>
              <a:t>묶어줌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zip([a,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b,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c], [1, 2, 3], [</a:t>
            </a:r>
            <a:r>
              <a:rPr lang="ko-KR" altLang="en-US" dirty="0" err="1">
                <a:latin typeface="+mn-ea"/>
                <a:ea typeface="+mn-ea"/>
              </a:rPr>
              <a:t>ㄱ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ㄴ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 err="1">
                <a:latin typeface="+mn-ea"/>
                <a:ea typeface="+mn-ea"/>
              </a:rPr>
              <a:t>ㄷ</a:t>
            </a:r>
            <a:r>
              <a:rPr lang="en-US" altLang="ko-KR" dirty="0">
                <a:latin typeface="+mn-ea"/>
                <a:ea typeface="+mn-ea"/>
              </a:rPr>
              <a:t>]) = [(a,1,</a:t>
            </a:r>
            <a:r>
              <a:rPr lang="ko-KR" altLang="en-US" dirty="0" err="1">
                <a:latin typeface="+mn-ea"/>
                <a:ea typeface="+mn-ea"/>
              </a:rPr>
              <a:t>ㄱ</a:t>
            </a:r>
            <a:r>
              <a:rPr lang="en-US" altLang="ko-KR" dirty="0">
                <a:latin typeface="+mn-ea"/>
                <a:ea typeface="+mn-ea"/>
              </a:rPr>
              <a:t>), (b,2,</a:t>
            </a:r>
            <a:r>
              <a:rPr lang="ko-KR" altLang="en-US" dirty="0">
                <a:latin typeface="+mn-ea"/>
                <a:ea typeface="+mn-ea"/>
              </a:rPr>
              <a:t>ㄴ</a:t>
            </a:r>
            <a:r>
              <a:rPr lang="en-US" altLang="ko-KR" dirty="0">
                <a:latin typeface="+mn-ea"/>
                <a:ea typeface="+mn-ea"/>
              </a:rPr>
              <a:t>), (c,3,</a:t>
            </a:r>
            <a:r>
              <a:rPr lang="ko-KR" altLang="en-US" dirty="0" err="1">
                <a:latin typeface="+mn-ea"/>
                <a:ea typeface="+mn-ea"/>
              </a:rPr>
              <a:t>ㄷ</a:t>
            </a:r>
            <a:r>
              <a:rPr lang="en-US" altLang="ko-KR" dirty="0">
                <a:latin typeface="+mn-ea"/>
                <a:ea typeface="+mn-ea"/>
              </a:rPr>
              <a:t>)]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1385EC8-3467-4482-B07D-1C92DD917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2778094"/>
            <a:ext cx="6124575" cy="17907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968D9AB-C01E-4A99-90E7-0B12591FE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974" y="4794284"/>
            <a:ext cx="4986050" cy="156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81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함수 정의 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과제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118C7CC-A17A-44B6-8D09-D0F18E196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02" y="1326998"/>
            <a:ext cx="4640274" cy="38877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3A38032-99CC-4326-AFF2-796B8719C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302" y="5332190"/>
            <a:ext cx="3868986" cy="96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561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기본 매개변수 설정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– 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오류 코드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D533D1-6A02-4098-8CE3-1597C7F0C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1377730"/>
            <a:ext cx="8315325" cy="38671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7E20EB7-0300-4CF4-B2B3-143F1E90A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" y="5361914"/>
            <a:ext cx="6376994" cy="11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750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Python 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실행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python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을 입력 시 인터프리터가 실행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exit()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 입력 시 인터프리터 종료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FE4A24-D791-4789-90E6-A9E86E128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56" y="2195464"/>
            <a:ext cx="7761088" cy="172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969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기본 매개변수 설정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– 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오류 수정 코드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D533D1-6A02-4098-8CE3-1597C7F0C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50" y="1377730"/>
            <a:ext cx="8313898" cy="38671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614D859-A5D0-46AF-A153-2012CB478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50" y="5259875"/>
            <a:ext cx="4693480" cy="160265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CD1D9F9-6C66-4B5D-903B-47F6A7EBA030}"/>
              </a:ext>
            </a:extLst>
          </p:cNvPr>
          <p:cNvSpPr/>
          <p:nvPr/>
        </p:nvSpPr>
        <p:spPr>
          <a:xfrm>
            <a:off x="4571999" y="4970352"/>
            <a:ext cx="3385997" cy="2745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9868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가변 매개변수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BD78512-EB7D-4CA5-A92B-0693BC925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1345806"/>
            <a:ext cx="6724650" cy="38766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A9F6E9C-CB1B-4A68-A62B-DCE9F0E9A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675" y="5222481"/>
            <a:ext cx="3946424" cy="152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184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값 입력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input()</a:t>
            </a:r>
            <a:r>
              <a:rPr lang="ko-KR" altLang="en-US" dirty="0">
                <a:latin typeface="+mn-ea"/>
                <a:ea typeface="+mn-ea"/>
              </a:rPr>
              <a:t>은 입력한 값에 따라 자료형이 달라짐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dirty="0" err="1">
                <a:latin typeface="+mn-ea"/>
                <a:ea typeface="+mn-ea"/>
              </a:rPr>
              <a:t>raw_input</a:t>
            </a:r>
            <a:r>
              <a:rPr lang="en-US" altLang="ko-KR" dirty="0">
                <a:latin typeface="+mn-ea"/>
                <a:ea typeface="+mn-ea"/>
              </a:rPr>
              <a:t>()</a:t>
            </a:r>
            <a:r>
              <a:rPr lang="ko-KR" altLang="en-US" dirty="0">
                <a:latin typeface="+mn-ea"/>
                <a:ea typeface="+mn-ea"/>
              </a:rPr>
              <a:t>은 모두 문자열로 인식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4CB3FE-6304-4485-84BB-D99D0408C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21" y="2217766"/>
            <a:ext cx="3621388" cy="38863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544BF58-A2AB-4183-AB40-D48BD8431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217766"/>
            <a:ext cx="4284012" cy="275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707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파일 입출력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858C08-897C-4E52-BB6A-DE76E046EE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21"/>
          <a:stretch/>
        </p:blipFill>
        <p:spPr>
          <a:xfrm>
            <a:off x="352425" y="1355665"/>
            <a:ext cx="8439150" cy="24627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555861C-00F6-4D39-B049-55C610C8E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3965770"/>
            <a:ext cx="4331290" cy="2666248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52D2900F-0206-4318-85FC-5CE286603F19}"/>
              </a:ext>
            </a:extLst>
          </p:cNvPr>
          <p:cNvGrpSpPr/>
          <p:nvPr/>
        </p:nvGrpSpPr>
        <p:grpSpPr>
          <a:xfrm>
            <a:off x="4467510" y="3920525"/>
            <a:ext cx="4600290" cy="1504866"/>
            <a:chOff x="4683715" y="3903574"/>
            <a:chExt cx="4943475" cy="1617131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65095E2-C87D-48F1-BA24-63B19D3714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73687"/>
            <a:stretch/>
          </p:blipFill>
          <p:spPr>
            <a:xfrm>
              <a:off x="4683715" y="3903574"/>
              <a:ext cx="4943475" cy="1142872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CD304E9-D79C-4BDB-898D-879D09B1A0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8307" b="11480"/>
            <a:stretch/>
          </p:blipFill>
          <p:spPr>
            <a:xfrm>
              <a:off x="4683715" y="5077084"/>
              <a:ext cx="4943475" cy="443621"/>
            </a:xfrm>
            <a:prstGeom prst="rect">
              <a:avLst/>
            </a:prstGeom>
          </p:spPr>
        </p:pic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894BDFE-239B-419C-B7F3-77C19E17DA29}"/>
              </a:ext>
            </a:extLst>
          </p:cNvPr>
          <p:cNvSpPr/>
          <p:nvPr/>
        </p:nvSpPr>
        <p:spPr>
          <a:xfrm>
            <a:off x="7749766" y="5193015"/>
            <a:ext cx="765584" cy="1666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4822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파일 입출력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과제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‘/</a:t>
            </a:r>
            <a:r>
              <a:rPr lang="en-US" altLang="ko-KR" dirty="0" err="1">
                <a:latin typeface="+mn-ea"/>
                <a:ea typeface="+mn-ea"/>
              </a:rPr>
              <a:t>etc</a:t>
            </a:r>
            <a:r>
              <a:rPr lang="en-US" altLang="ko-KR" dirty="0">
                <a:latin typeface="+mn-ea"/>
                <a:ea typeface="+mn-ea"/>
              </a:rPr>
              <a:t>/passwd’</a:t>
            </a:r>
            <a:r>
              <a:rPr lang="ko-KR" altLang="en-US" dirty="0">
                <a:latin typeface="+mn-ea"/>
                <a:ea typeface="+mn-ea"/>
              </a:rPr>
              <a:t>는 유저 목록 파일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cs1245</a:t>
            </a:r>
            <a:r>
              <a:rPr lang="ko-KR" altLang="en-US" dirty="0">
                <a:latin typeface="+mn-ea"/>
                <a:ea typeface="+mn-ea"/>
              </a:rPr>
              <a:t>가 들어가는 라인만 출력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6FCE68-4CCB-40D0-B0D4-E0DC0BCF1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12" y="2123037"/>
            <a:ext cx="5792688" cy="18152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9B3FF18-3703-4915-B3E8-1CB2187B7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939" y="2946575"/>
            <a:ext cx="4001632" cy="359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79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Class</a:t>
            </a:r>
          </a:p>
          <a:p>
            <a:pPr lvl="1"/>
            <a:r>
              <a:rPr lang="en-US" altLang="ko-KR" dirty="0">
                <a:latin typeface="+mn-ea"/>
                <a:ea typeface="+mn-ea"/>
              </a:rPr>
              <a:t>self</a:t>
            </a:r>
            <a:r>
              <a:rPr lang="ko-KR" altLang="en-US" dirty="0">
                <a:latin typeface="+mn-ea"/>
                <a:ea typeface="+mn-ea"/>
              </a:rPr>
              <a:t>는 다른 언어의 </a:t>
            </a:r>
            <a:r>
              <a:rPr lang="en-US" altLang="ko-KR" dirty="0">
                <a:latin typeface="+mn-ea"/>
                <a:ea typeface="+mn-ea"/>
              </a:rPr>
              <a:t>this</a:t>
            </a:r>
            <a:r>
              <a:rPr lang="ko-KR" altLang="en-US" dirty="0">
                <a:latin typeface="+mn-ea"/>
                <a:ea typeface="+mn-ea"/>
              </a:rPr>
              <a:t>와 비슷한 역할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9F3D50-1CA5-4EE2-A592-65D101C6A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111768"/>
            <a:ext cx="8382000" cy="20764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A314DF1-0A91-47E1-9D62-8458449FF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36" y="4605183"/>
            <a:ext cx="8088328" cy="119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5695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Class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를 위한 함수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오버로딩해서 사용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5FDD35-872C-46B3-8612-404A58F4E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1792297"/>
            <a:ext cx="771525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6163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Class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를 위한 함수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과제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bool_class.py</a:t>
            </a: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bool_class2.py</a:t>
            </a: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0F0E82-5B9C-4D00-8E5B-B0CF74540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1744301"/>
            <a:ext cx="7058025" cy="25908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D10BD4E-EB94-4F48-833A-DACC6D8240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5" y="4683736"/>
            <a:ext cx="9097990" cy="155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4483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Class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를 위한 함수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bool_class2.py </a:t>
            </a:r>
            <a:r>
              <a:rPr lang="ko-KR" altLang="en-US" dirty="0">
                <a:latin typeface="+mn-ea"/>
                <a:ea typeface="+mn-ea"/>
              </a:rPr>
              <a:t>결과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8BC5A4-DFFF-4CFD-997A-3AF881158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276" y="1836639"/>
            <a:ext cx="6497844" cy="161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8585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Class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를 위한 함수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과제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If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__name__==“__main__”</a:t>
            </a:r>
            <a:r>
              <a:rPr lang="ko-KR" altLang="en-US" dirty="0">
                <a:latin typeface="+mn-ea"/>
                <a:ea typeface="+mn-ea"/>
              </a:rPr>
              <a:t>은 해당 파일을 직접 실행할 경우에만 </a:t>
            </a:r>
            <a:r>
              <a:rPr lang="en-US" altLang="ko-KR" dirty="0">
                <a:latin typeface="+mn-ea"/>
                <a:ea typeface="+mn-ea"/>
              </a:rPr>
              <a:t>True</a:t>
            </a:r>
          </a:p>
          <a:p>
            <a:pPr lvl="1"/>
            <a:r>
              <a:rPr lang="en-US" altLang="ko-KR" dirty="0">
                <a:latin typeface="+mn-ea"/>
                <a:ea typeface="+mn-ea"/>
              </a:rPr>
              <a:t>name.py                         name2.py</a:t>
            </a: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30D9FB-D66E-4F02-8EE0-08B923ECF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692" y="2406431"/>
            <a:ext cx="3066520" cy="18097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4A78D27-BDFD-4F23-80CA-3C2CC3267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301" y="2406431"/>
            <a:ext cx="3715044" cy="15743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A91061C-AB37-467E-853B-8524717DC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5692" y="4515586"/>
            <a:ext cx="4861666" cy="138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840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Python 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실행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vim hello_world.py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로 파일 생성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en-US" altLang="ko-KR" dirty="0" err="1">
                <a:solidFill>
                  <a:prstClr val="black"/>
                </a:solidFill>
                <a:latin typeface="+mn-ea"/>
                <a:ea typeface="+mn-ea"/>
              </a:rPr>
              <a:t>i</a:t>
            </a:r>
            <a:r>
              <a:rPr lang="ko-KR" altLang="en-US" dirty="0" err="1">
                <a:solidFill>
                  <a:prstClr val="black"/>
                </a:solidFill>
                <a:latin typeface="+mn-ea"/>
                <a:ea typeface="+mn-ea"/>
              </a:rPr>
              <a:t>를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 눌러 입력모드로 전환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원하는 파이썬 코드 입력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Esc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로 입력모드를 종료한 뒤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“:</a:t>
            </a:r>
            <a:r>
              <a:rPr lang="en-US" altLang="ko-KR" dirty="0" err="1">
                <a:solidFill>
                  <a:prstClr val="black"/>
                </a:solidFill>
                <a:latin typeface="+mn-ea"/>
                <a:ea typeface="+mn-ea"/>
              </a:rPr>
              <a:t>wq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”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로 저장 및 종료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python hello_world.py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를 입력하여 실행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ko-KR" altLang="en-US" dirty="0">
                <a:solidFill>
                  <a:srgbClr val="FF0000"/>
                </a:solidFill>
                <a:latin typeface="+mn-ea"/>
                <a:ea typeface="+mn-ea"/>
              </a:rPr>
              <a:t>주의 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: </a:t>
            </a:r>
            <a:r>
              <a:rPr lang="ko-KR" altLang="en-US" dirty="0">
                <a:solidFill>
                  <a:srgbClr val="FF0000"/>
                </a:solidFill>
                <a:latin typeface="+mn-ea"/>
                <a:ea typeface="+mn-ea"/>
              </a:rPr>
              <a:t>주석이나 코드에 한글이 들어가면 오류</a:t>
            </a:r>
            <a:endParaRPr lang="en-US" altLang="ko-KR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1"/>
            <a:r>
              <a:rPr lang="ko-KR" altLang="en-US" dirty="0">
                <a:solidFill>
                  <a:srgbClr val="FF0000"/>
                </a:solidFill>
                <a:latin typeface="+mn-ea"/>
                <a:ea typeface="+mn-ea"/>
              </a:rPr>
              <a:t>제일 첫 줄에 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# -*- coding: utf-8 -*-</a:t>
            </a:r>
            <a:r>
              <a:rPr lang="ko-KR" altLang="en-US" dirty="0">
                <a:solidFill>
                  <a:srgbClr val="FF0000"/>
                </a:solidFill>
                <a:latin typeface="+mn-ea"/>
                <a:ea typeface="+mn-ea"/>
              </a:rPr>
              <a:t>를 입력</a:t>
            </a:r>
            <a:endParaRPr lang="en-US" altLang="ko-KR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B2BDB0-7ED7-4F52-B0B7-D80420AB2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459" y="3365079"/>
            <a:ext cx="3120532" cy="627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1DD9A8A-56AC-4F55-BAAD-3143368EE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459" y="4102268"/>
            <a:ext cx="6121412" cy="80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9958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Class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를 위한 함수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이미 정의된 </a:t>
            </a:r>
            <a:r>
              <a:rPr lang="en-US" altLang="ko-KR" dirty="0">
                <a:latin typeface="+mn-ea"/>
                <a:ea typeface="+mn-ea"/>
              </a:rPr>
              <a:t>class</a:t>
            </a:r>
            <a:r>
              <a:rPr lang="ko-KR" altLang="en-US" dirty="0">
                <a:latin typeface="+mn-ea"/>
                <a:ea typeface="+mn-ea"/>
              </a:rPr>
              <a:t>를 불러와서 사용 가능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5CC5BE-B3C2-4CA2-96A5-EF71EAB92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081" y="1824272"/>
            <a:ext cx="3956366" cy="197818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16678D4-8AC6-4300-AEF6-856CA5347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081" y="4101861"/>
            <a:ext cx="4505320" cy="103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4839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Class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 상속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F0F9B5-028F-42F2-AB5F-AADEE34F6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150" y="1408097"/>
            <a:ext cx="4010025" cy="33718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FEC9458-3B6E-4FF0-B760-BB4782757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150" y="4911505"/>
            <a:ext cx="4511092" cy="85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4227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Homework</a:t>
            </a:r>
            <a:r>
              <a:rPr lang="ko-KR" altLang="en-US" dirty="0"/>
              <a:t> </a:t>
            </a:r>
            <a:r>
              <a:rPr lang="en-US" altLang="ko-KR" dirty="0"/>
              <a:t>#5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Python(2)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라고 써 있는 슬라이드의 문제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파이썬 코드와 실행 결과를 캡처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메일 제목 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[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정보검색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201816042_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전재원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_0410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 슬라이드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6, 16, 17, 18, 24, 27, 29</a:t>
            </a:r>
          </a:p>
          <a:p>
            <a:pPr marL="457200" lvl="1" indent="0">
              <a:buNone/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2025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4400"/>
            <a:ext cx="7886700" cy="5189734"/>
          </a:xfrm>
        </p:spPr>
        <p:txBody>
          <a:bodyPr>
            <a:normAutofit/>
          </a:bodyPr>
          <a:lstStyle/>
          <a:p>
            <a:pPr lvl="0"/>
            <a:r>
              <a:rPr lang="ko-KR" altLang="en-US" dirty="0" err="1">
                <a:solidFill>
                  <a:prstClr val="black"/>
                </a:solidFill>
                <a:latin typeface="+mn-ea"/>
                <a:ea typeface="+mn-ea"/>
              </a:rPr>
              <a:t>조건문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들여쓰기를 잘 써줘야 오류가 안 남</a:t>
            </a: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039EDE-2C97-4007-9E7C-ECCA846F1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307" y="4282930"/>
            <a:ext cx="6171020" cy="8917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FF127A3-3B18-45B1-BA60-19DD42BF3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307" y="1878595"/>
            <a:ext cx="4187702" cy="210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030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참과 거짓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비교 연산자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자료형에 따른 참과 거짓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sz="400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비교 연산자</a:t>
            </a: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ED6ED0D-548F-44A0-A6B8-891EB4E714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865509"/>
              </p:ext>
            </p:extLst>
          </p:nvPr>
        </p:nvGraphicFramePr>
        <p:xfrm>
          <a:off x="1840871" y="1686711"/>
          <a:ext cx="430643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477">
                  <a:extLst>
                    <a:ext uri="{9D8B030D-6E8A-4147-A177-3AD203B41FA5}">
                      <a16:colId xmlns:a16="http://schemas.microsoft.com/office/drawing/2014/main" val="1049299900"/>
                    </a:ext>
                  </a:extLst>
                </a:gridCol>
                <a:gridCol w="1435477">
                  <a:extLst>
                    <a:ext uri="{9D8B030D-6E8A-4147-A177-3AD203B41FA5}">
                      <a16:colId xmlns:a16="http://schemas.microsoft.com/office/drawing/2014/main" val="2754910127"/>
                    </a:ext>
                  </a:extLst>
                </a:gridCol>
                <a:gridCol w="1435477">
                  <a:extLst>
                    <a:ext uri="{9D8B030D-6E8A-4147-A177-3AD203B41FA5}">
                      <a16:colId xmlns:a16="http://schemas.microsoft.com/office/drawing/2014/main" val="101198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거짓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019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숫자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485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문자열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“</a:t>
                      </a:r>
                      <a:r>
                        <a:rPr lang="en-US" altLang="ko-KR" dirty="0" err="1"/>
                        <a:t>abc</a:t>
                      </a:r>
                      <a:r>
                        <a:rPr lang="en-US" altLang="ko-KR" dirty="0"/>
                        <a:t>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“”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022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리스트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[1, 2, 3]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960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튜플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(1, 2, 3)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276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딕셔너리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{“a”:1, “b”:2}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{}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834885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62169A6-5201-4671-B3DB-96B5F813B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286168"/>
              </p:ext>
            </p:extLst>
          </p:nvPr>
        </p:nvGraphicFramePr>
        <p:xfrm>
          <a:off x="1840871" y="4392188"/>
          <a:ext cx="4297379" cy="2225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35477">
                  <a:extLst>
                    <a:ext uri="{9D8B030D-6E8A-4147-A177-3AD203B41FA5}">
                      <a16:colId xmlns:a16="http://schemas.microsoft.com/office/drawing/2014/main" val="2754910127"/>
                    </a:ext>
                  </a:extLst>
                </a:gridCol>
                <a:gridCol w="2861902">
                  <a:extLst>
                    <a:ext uri="{9D8B030D-6E8A-4147-A177-3AD203B41FA5}">
                      <a16:colId xmlns:a16="http://schemas.microsoft.com/office/drawing/2014/main" val="101198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 &gt; 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r>
                        <a:rPr lang="ko-KR" altLang="en-US" dirty="0"/>
                        <a:t>가 </a:t>
                      </a:r>
                      <a:r>
                        <a:rPr lang="en-US" altLang="ko-KR" dirty="0"/>
                        <a:t>Y</a:t>
                      </a:r>
                      <a:r>
                        <a:rPr lang="ko-KR" altLang="en-US" dirty="0"/>
                        <a:t>보다 크다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019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 &lt; Y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보다 작다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485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 == Y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랑 </a:t>
                      </a: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가 같다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022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 != Y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랑 </a:t>
                      </a: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가 같지 않다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960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 &gt;= Y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보다 크거나 같다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276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 &lt;= Y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보다 작거나 같다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834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8981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참과 거짓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비교 연산자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과제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CDB829-4DDA-408F-9325-929BA6215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360849"/>
            <a:ext cx="3495675" cy="30861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FDF7325-3C66-4BEA-9952-97083ED75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542977"/>
            <a:ext cx="4051064" cy="20076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2292935-3BB4-4B91-ACC4-B997885E2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6162" y="1360849"/>
            <a:ext cx="3609188" cy="266624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6F74DBB-D065-410C-811F-9BAF1D4E31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6162" y="4542977"/>
            <a:ext cx="4114548" cy="135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459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논리 연산자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A427E94-AF9C-4C0B-85BF-62E1B2D66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953508"/>
              </p:ext>
            </p:extLst>
          </p:nvPr>
        </p:nvGraphicFramePr>
        <p:xfrm>
          <a:off x="3308687" y="1407160"/>
          <a:ext cx="4973371" cy="2021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35477">
                  <a:extLst>
                    <a:ext uri="{9D8B030D-6E8A-4147-A177-3AD203B41FA5}">
                      <a16:colId xmlns:a16="http://schemas.microsoft.com/office/drawing/2014/main" val="2754910127"/>
                    </a:ext>
                  </a:extLst>
                </a:gridCol>
                <a:gridCol w="3537894">
                  <a:extLst>
                    <a:ext uri="{9D8B030D-6E8A-4147-A177-3AD203B41FA5}">
                      <a16:colId xmlns:a16="http://schemas.microsoft.com/office/drawing/2014/main" val="101198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 or Y</a:t>
                      </a:r>
                    </a:p>
                    <a:p>
                      <a:pPr algn="ctr" latinLnBrk="1"/>
                      <a:r>
                        <a:rPr lang="en-US" altLang="ko-KR" dirty="0"/>
                        <a:t>X | 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r>
                        <a:rPr lang="ko-KR" altLang="en-US" dirty="0"/>
                        <a:t>나 </a:t>
                      </a:r>
                      <a:r>
                        <a:rPr lang="en-US" altLang="ko-KR" dirty="0"/>
                        <a:t>Y </a:t>
                      </a:r>
                      <a:r>
                        <a:rPr lang="ko-KR" altLang="en-US" dirty="0"/>
                        <a:t>중 하나만 참이면 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019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 and Y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 &amp; Y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모두 참이면 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485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 ^ Y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나 </a:t>
                      </a: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 </a:t>
                      </a: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중 하나만 거짓이면 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524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not X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가 거짓이면 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02277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1A50921B-C471-4547-AE6E-7983C8954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4" y="2724150"/>
            <a:ext cx="3095625" cy="41338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652054D-426A-4C49-A07C-C6665F1F9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8687" y="3550971"/>
            <a:ext cx="4224868" cy="259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1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in 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연산자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리스트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 err="1">
                <a:latin typeface="+mn-ea"/>
                <a:ea typeface="+mn-ea"/>
              </a:rPr>
              <a:t>튜플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문자열 등 여러 값을 가지는 자료형 내에 특정 원소가 있는지 판단하는 연산자</a:t>
            </a: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A34F6F-FE2B-4BA5-930F-EB4D5F273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48" y="2184368"/>
            <a:ext cx="4364652" cy="45765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7272287-FFEA-4A4D-A494-DF4A914B6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034" y="2184368"/>
            <a:ext cx="3603282" cy="405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76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D5CF443F-696B-473B-A417-AEBD06F1E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7104"/>
            <a:ext cx="7886700" cy="517891"/>
          </a:xfrm>
        </p:spPr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EFD58AD7-C7E4-40C7-A8B3-6A31235B9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4400"/>
            <a:ext cx="7886700" cy="5189734"/>
          </a:xfrm>
        </p:spPr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while</a:t>
            </a:r>
          </a:p>
          <a:p>
            <a:pPr lvl="1"/>
            <a:r>
              <a:rPr lang="ko-KR" altLang="en-US" dirty="0">
                <a:latin typeface="+mn-ea"/>
                <a:ea typeface="+mn-ea"/>
              </a:rPr>
              <a:t>들여쓰기를 잘 써줘야 오류가 안 남</a:t>
            </a: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366D5AB-EF52-407E-9A25-415CFC293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307" y="1932915"/>
            <a:ext cx="5115732" cy="205061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BB89380-7FEA-4550-9A67-881513398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307" y="4103318"/>
            <a:ext cx="4041478" cy="241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100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236734</TotalTime>
  <Words>696</Words>
  <Application>Microsoft Office PowerPoint</Application>
  <PresentationFormat>화면 슬라이드 쇼(4:3)</PresentationFormat>
  <Paragraphs>322</Paragraphs>
  <Slides>32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0" baseType="lpstr">
      <vt:lpstr>굴림</vt:lpstr>
      <vt:lpstr>돋움</vt:lpstr>
      <vt:lpstr>맑은 고딕</vt:lpstr>
      <vt:lpstr>Arial</vt:lpstr>
      <vt:lpstr>Book Antiqua</vt:lpstr>
      <vt:lpstr>Calibri</vt:lpstr>
      <vt:lpstr>Cambria Math</vt:lpstr>
      <vt:lpstr>Office 테마</vt:lpstr>
      <vt:lpstr>Python (2)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Homework #5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Multi-pass Sieve를 이용한 한국어 상호참조해결 반-자동 태깅 도구</dc:title>
  <dc:creator>luenah</dc:creator>
  <cp:lastModifiedBy>Jaewon Jeon</cp:lastModifiedBy>
  <cp:revision>1873</cp:revision>
  <cp:lastPrinted>2017-05-31T06:29:37Z</cp:lastPrinted>
  <dcterms:created xsi:type="dcterms:W3CDTF">2014-06-11T05:15:08Z</dcterms:created>
  <dcterms:modified xsi:type="dcterms:W3CDTF">2019-04-10T01:32:23Z</dcterms:modified>
</cp:coreProperties>
</file>