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4" r:id="rId13"/>
    <p:sldId id="355" r:id="rId14"/>
    <p:sldId id="356" r:id="rId15"/>
    <p:sldId id="357" r:id="rId16"/>
    <p:sldId id="358" r:id="rId17"/>
    <p:sldId id="359" r:id="rId18"/>
    <p:sldId id="319" r:id="rId19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FF"/>
    <a:srgbClr val="CCEFFC"/>
    <a:srgbClr val="0066FF"/>
    <a:srgbClr val="F62EDE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210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DB</a:t>
            </a:r>
            <a:r>
              <a:rPr lang="ko-KR" altLang="en-US" sz="3200" dirty="0"/>
              <a:t>를 이용한 정보검색기 구현</a:t>
            </a:r>
            <a:br>
              <a:rPr lang="en-US" altLang="ko-KR" sz="3200" dirty="0"/>
            </a:br>
            <a:r>
              <a:rPr lang="en-US" altLang="ko-KR" sz="3200" dirty="0"/>
              <a:t>(sqlite3)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2805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기존 코드에 적용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D89C3A-4533-4644-9ED5-1A970B06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492"/>
            <a:ext cx="9144000" cy="58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2805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기존 코드에 적용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테스트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4F3419-6C07-4724-AF20-6266C4A9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94" y="1181478"/>
            <a:ext cx="6642412" cy="13625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1CCEAE-6879-40C3-8599-4B4B481FE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794" y="3278711"/>
            <a:ext cx="6717670" cy="18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1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2805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기존 코드에 적용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score.DB_build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()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는 한번만 실행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한번 실행한 후에는 주석처리 하여 실행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C3BAD1-D7F6-494F-93C5-4080CA90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76" y="1944232"/>
            <a:ext cx="6957648" cy="11391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9D1AEA-7EC5-495D-AF6C-B3666A61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76" y="3295237"/>
            <a:ext cx="5291554" cy="18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1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2805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평가 데이터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첨부된 평가용 질문 데이터셋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평가용 정답 데이터셋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평가 프로그램을 다운받아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WinSCP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서버에 전송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압축 풀어서 전송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질문 데이터</a:t>
            </a:r>
            <a:r>
              <a:rPr lang="en-US" altLang="ko-KR" dirty="0">
                <a:latin typeface="+mn-ea"/>
                <a:ea typeface="+mn-ea"/>
              </a:rPr>
              <a:t> (</a:t>
            </a:r>
            <a:r>
              <a:rPr lang="ko-KR" altLang="en-US" dirty="0">
                <a:latin typeface="+mn-ea"/>
                <a:ea typeface="+mn-ea"/>
              </a:rPr>
              <a:t>전체 중 </a:t>
            </a:r>
            <a:r>
              <a:rPr lang="en-US" altLang="ko-KR" dirty="0">
                <a:latin typeface="+mn-ea"/>
                <a:ea typeface="+mn-ea"/>
              </a:rPr>
              <a:t>202</a:t>
            </a:r>
            <a:r>
              <a:rPr lang="ko-KR" altLang="en-US" dirty="0">
                <a:latin typeface="+mn-ea"/>
                <a:ea typeface="+mn-ea"/>
              </a:rPr>
              <a:t>번 질문부터 </a:t>
            </a:r>
            <a:r>
              <a:rPr lang="en-US" altLang="ko-KR" dirty="0">
                <a:latin typeface="+mn-ea"/>
                <a:ea typeface="+mn-ea"/>
              </a:rPr>
              <a:t>250</a:t>
            </a:r>
            <a:r>
              <a:rPr lang="ko-KR" altLang="en-US" dirty="0">
                <a:latin typeface="+mn-ea"/>
                <a:ea typeface="+mn-ea"/>
              </a:rPr>
              <a:t>번까지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정답 데이터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BF7533-6E26-4902-AF3A-FB44354A3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50" y="2471418"/>
            <a:ext cx="7430900" cy="1077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C57D36-B7D8-4514-9DEC-F15E1F25C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50" y="4017628"/>
            <a:ext cx="2948354" cy="18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0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2805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AP88 Full Set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으로 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tf-idf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구하기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262738-F588-4F3D-B653-27DBDE393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975"/>
            <a:ext cx="9144000" cy="51026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B2DC78-D97B-4D98-9FA3-FC0D6EA2C626}"/>
              </a:ext>
            </a:extLst>
          </p:cNvPr>
          <p:cNvSpPr/>
          <p:nvPr/>
        </p:nvSpPr>
        <p:spPr>
          <a:xfrm>
            <a:off x="7559644" y="3818298"/>
            <a:ext cx="955706" cy="27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714D7-0B0D-4749-A590-62E14021D9A3}"/>
              </a:ext>
            </a:extLst>
          </p:cNvPr>
          <p:cNvSpPr txBox="1"/>
          <p:nvPr/>
        </p:nvSpPr>
        <p:spPr>
          <a:xfrm>
            <a:off x="7457049" y="411997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 이름</a:t>
            </a:r>
          </a:p>
        </p:txBody>
      </p:sp>
    </p:spTree>
    <p:extLst>
      <p:ext uri="{BB962C8B-B14F-4D97-AF65-F5344CB8AC3E}">
        <p14:creationId xmlns:p14="http://schemas.microsoft.com/office/powerpoint/2010/main" val="158382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2805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AP88 Full Set DB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연결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지난번처럼 </a:t>
            </a:r>
            <a:r>
              <a:rPr lang="en-US" altLang="ko-KR" dirty="0">
                <a:latin typeface="+mn-ea"/>
                <a:ea typeface="+mn-ea"/>
              </a:rPr>
              <a:t>sed / </a:t>
            </a:r>
            <a:r>
              <a:rPr lang="en-US" altLang="ko-KR" dirty="0" err="1">
                <a:latin typeface="+mn-ea"/>
                <a:ea typeface="+mn-ea"/>
              </a:rPr>
              <a:t>awk</a:t>
            </a:r>
            <a:r>
              <a:rPr lang="ko-KR" altLang="en-US" dirty="0">
                <a:latin typeface="+mn-ea"/>
                <a:ea typeface="+mn-ea"/>
              </a:rPr>
              <a:t>로 </a:t>
            </a:r>
            <a:r>
              <a:rPr lang="ko-KR" altLang="en-US" dirty="0" err="1">
                <a:latin typeface="+mn-ea"/>
                <a:ea typeface="+mn-ea"/>
              </a:rPr>
              <a:t>전처리하여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를 만들어 연결해야 하지만 시간이 오래 걸리므로 만들어진 </a:t>
            </a:r>
            <a:r>
              <a:rPr lang="en-US" altLang="ko-KR" dirty="0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를 활용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calc_sent_tfidf</a:t>
            </a:r>
            <a:r>
              <a:rPr lang="en-US" altLang="ko-KR" dirty="0">
                <a:latin typeface="+mn-ea"/>
                <a:ea typeface="+mn-ea"/>
              </a:rPr>
              <a:t>()</a:t>
            </a:r>
            <a:r>
              <a:rPr lang="ko-KR" altLang="en-US" dirty="0">
                <a:latin typeface="+mn-ea"/>
                <a:ea typeface="+mn-ea"/>
              </a:rPr>
              <a:t>함수에 </a:t>
            </a:r>
            <a:r>
              <a:rPr lang="en-US" altLang="ko-KR" dirty="0">
                <a:latin typeface="+mn-ea"/>
                <a:ea typeface="+mn-ea"/>
              </a:rPr>
              <a:t>connect()</a:t>
            </a:r>
            <a:r>
              <a:rPr lang="ko-KR" altLang="en-US" dirty="0">
                <a:latin typeface="+mn-ea"/>
                <a:ea typeface="+mn-ea"/>
              </a:rPr>
              <a:t>에 </a:t>
            </a:r>
            <a:r>
              <a:rPr lang="en-US" altLang="ko-KR" dirty="0">
                <a:latin typeface="+mn-ea"/>
                <a:ea typeface="+mn-ea"/>
              </a:rPr>
              <a:t>DB </a:t>
            </a:r>
            <a:r>
              <a:rPr lang="ko-KR" altLang="en-US" dirty="0">
                <a:latin typeface="+mn-ea"/>
                <a:ea typeface="+mn-ea"/>
              </a:rPr>
              <a:t>경로 입력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/home/cs12451/TA/8.db/</a:t>
            </a:r>
            <a:r>
              <a:rPr lang="en-US" altLang="ko-KR" dirty="0" err="1">
                <a:latin typeface="+mn-ea"/>
                <a:ea typeface="+mn-ea"/>
              </a:rPr>
              <a:t>tfidf_full.db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파이썬 파일을 실행하면 결과 파일 생성</a:t>
            </a:r>
            <a:r>
              <a:rPr lang="en-US" altLang="ko-KR" dirty="0">
                <a:latin typeface="+mn-ea"/>
                <a:ea typeface="+mn-ea"/>
              </a:rPr>
              <a:t> (</a:t>
            </a:r>
            <a:r>
              <a:rPr lang="ko-KR" altLang="en-US" dirty="0">
                <a:latin typeface="+mn-ea"/>
                <a:ea typeface="+mn-ea"/>
              </a:rPr>
              <a:t>시간 조금 걸림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875A6A-C45E-48ED-A41F-7AD433EA3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5" y="2667558"/>
            <a:ext cx="8437830" cy="7614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09EE3F-B5EC-4960-940F-6615DA7F1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698" y="3994763"/>
            <a:ext cx="6772604" cy="12720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1D84A0-02C9-47AB-A574-00BCBE88EEB2}"/>
              </a:ext>
            </a:extLst>
          </p:cNvPr>
          <p:cNvSpPr/>
          <p:nvPr/>
        </p:nvSpPr>
        <p:spPr>
          <a:xfrm>
            <a:off x="1185698" y="4493835"/>
            <a:ext cx="2164084" cy="331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9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2805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AP88_result.txt</a:t>
            </a:r>
          </a:p>
          <a:p>
            <a:pPr lvl="1"/>
            <a:r>
              <a:rPr lang="ko-KR" altLang="en-US" sz="1800" dirty="0">
                <a:latin typeface="+mn-ea"/>
                <a:ea typeface="+mn-ea"/>
              </a:rPr>
              <a:t>“질문 번호” “</a:t>
            </a:r>
            <a:r>
              <a:rPr lang="en-US" altLang="ko-KR" sz="1800" dirty="0">
                <a:latin typeface="+mn-ea"/>
                <a:ea typeface="+mn-ea"/>
              </a:rPr>
              <a:t>Q</a:t>
            </a:r>
            <a:r>
              <a:rPr lang="ko-KR" altLang="en-US" sz="1800" dirty="0">
                <a:latin typeface="+mn-ea"/>
                <a:ea typeface="+mn-ea"/>
              </a:rPr>
              <a:t>질문번호</a:t>
            </a:r>
            <a:r>
              <a:rPr lang="en-US" altLang="ko-KR" sz="1800" dirty="0">
                <a:latin typeface="+mn-ea"/>
                <a:ea typeface="+mn-ea"/>
              </a:rPr>
              <a:t>-1” “</a:t>
            </a:r>
            <a:r>
              <a:rPr lang="ko-KR" altLang="en-US" sz="1800" dirty="0">
                <a:latin typeface="+mn-ea"/>
                <a:ea typeface="+mn-ea"/>
              </a:rPr>
              <a:t>문서이름” “랭킹” “결과값” “본인이름” 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7E7C5A-86B3-43AA-8F47-3520D711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575559"/>
            <a:ext cx="55340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2804"/>
            <a:ext cx="7886700" cy="5685567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성능 평가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아래 명령어로 실행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AP88_eval.txt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Retrieved = </a:t>
            </a:r>
            <a:r>
              <a:rPr lang="ko-KR" altLang="en-US" dirty="0">
                <a:latin typeface="+mn-ea"/>
                <a:ea typeface="+mn-ea"/>
              </a:rPr>
              <a:t>검색된 문서 수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Relevant = </a:t>
            </a:r>
            <a:r>
              <a:rPr lang="ko-KR" altLang="en-US" dirty="0">
                <a:latin typeface="+mn-ea"/>
                <a:ea typeface="+mn-ea"/>
              </a:rPr>
              <a:t>정답 문서 수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 err="1">
                <a:latin typeface="+mn-ea"/>
                <a:ea typeface="+mn-ea"/>
              </a:rPr>
              <a:t>Rel_ret</a:t>
            </a:r>
            <a:r>
              <a:rPr lang="en-US" altLang="ko-KR" dirty="0">
                <a:latin typeface="+mn-ea"/>
                <a:ea typeface="+mn-ea"/>
              </a:rPr>
              <a:t> = </a:t>
            </a:r>
            <a:r>
              <a:rPr lang="ko-KR" altLang="en-US" dirty="0">
                <a:latin typeface="+mn-ea"/>
                <a:ea typeface="+mn-ea"/>
              </a:rPr>
              <a:t>정답이면서 검색된 문서 수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평가지표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Precision = </a:t>
            </a:r>
            <a:r>
              <a:rPr lang="ko-KR" altLang="en-US" dirty="0">
                <a:latin typeface="+mn-ea"/>
                <a:ea typeface="+mn-ea"/>
              </a:rPr>
              <a:t>검색 문서 중 정답 문서 개수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Recall = </a:t>
            </a:r>
            <a:r>
              <a:rPr lang="ko-KR" altLang="en-US" dirty="0">
                <a:latin typeface="+mn-ea"/>
                <a:ea typeface="+mn-ea"/>
              </a:rPr>
              <a:t>정답 문서 중 검색된 정답 문서 개수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E774C3-CD01-4BF0-AD6D-DE8B2CBC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1218"/>
            <a:ext cx="9144000" cy="5178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028837-C7CC-4C85-96C1-DD00F938F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202"/>
          <a:stretch/>
        </p:blipFill>
        <p:spPr>
          <a:xfrm>
            <a:off x="1938337" y="3592542"/>
            <a:ext cx="5267325" cy="135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93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r>
              <a:rPr lang="ko-KR" altLang="en-US" dirty="0"/>
              <a:t> </a:t>
            </a:r>
            <a:r>
              <a:rPr lang="en-US" altLang="ko-KR" dirty="0"/>
              <a:t>#8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AP88_eval.txt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프로그램을 돌려 나온 결과 파일을 캡처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 제목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정보검색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201816042_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전재원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_0515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02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문서 가공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지난주까지 </a:t>
            </a:r>
            <a:r>
              <a:rPr lang="en-US" altLang="ko-KR" dirty="0">
                <a:latin typeface="+mn-ea"/>
                <a:ea typeface="+mn-ea"/>
              </a:rPr>
              <a:t>sed / </a:t>
            </a:r>
            <a:r>
              <a:rPr lang="en-US" altLang="ko-KR" dirty="0" err="1">
                <a:latin typeface="+mn-ea"/>
                <a:ea typeface="+mn-ea"/>
              </a:rPr>
              <a:t>awk</a:t>
            </a:r>
            <a:r>
              <a:rPr lang="ko-KR" altLang="en-US" dirty="0">
                <a:latin typeface="+mn-ea"/>
                <a:ea typeface="+mn-ea"/>
              </a:rPr>
              <a:t>를 이용하여 가공한 문서를 </a:t>
            </a:r>
            <a:r>
              <a:rPr lang="en-US" altLang="ko-KR" dirty="0">
                <a:latin typeface="+mn-ea"/>
                <a:ea typeface="+mn-ea"/>
              </a:rPr>
              <a:t>dictionary </a:t>
            </a:r>
            <a:r>
              <a:rPr lang="ko-KR" altLang="en-US" dirty="0">
                <a:latin typeface="+mn-ea"/>
                <a:ea typeface="+mn-ea"/>
              </a:rPr>
              <a:t>형태로 만들어서 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Dictionary </a:t>
            </a:r>
            <a:r>
              <a:rPr lang="ko-KR" altLang="en-US" dirty="0">
                <a:latin typeface="+mn-ea"/>
                <a:ea typeface="+mn-ea"/>
              </a:rPr>
              <a:t>대신 </a:t>
            </a:r>
            <a:r>
              <a:rPr lang="en-US" altLang="ko-KR" dirty="0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를 활용하여 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AP-88 </a:t>
            </a:r>
            <a:r>
              <a:rPr lang="ko-KR" altLang="en-US" dirty="0">
                <a:latin typeface="+mn-ea"/>
                <a:ea typeface="+mn-ea"/>
              </a:rPr>
              <a:t>데이터에 대한 평가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 err="1">
                <a:latin typeface="+mn-ea"/>
                <a:ea typeface="+mn-ea"/>
              </a:rPr>
              <a:t>평가툴을</a:t>
            </a:r>
            <a:r>
              <a:rPr lang="ko-KR" altLang="en-US" dirty="0">
                <a:latin typeface="+mn-ea"/>
                <a:ea typeface="+mn-ea"/>
              </a:rPr>
              <a:t> 사용하여 성능 확인</a:t>
            </a:r>
          </a:p>
        </p:txBody>
      </p:sp>
    </p:spTree>
    <p:extLst>
      <p:ext uri="{BB962C8B-B14F-4D97-AF65-F5344CB8AC3E}">
        <p14:creationId xmlns:p14="http://schemas.microsoft.com/office/powerpoint/2010/main" val="63996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SQLITE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별도의 </a:t>
            </a:r>
            <a:r>
              <a:rPr lang="en-US" altLang="ko-KR" dirty="0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서버가 필요 없고 </a:t>
            </a:r>
            <a:r>
              <a:rPr lang="en-US" altLang="ko-KR" dirty="0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파일에 기초하여 </a:t>
            </a:r>
            <a:r>
              <a:rPr lang="en-US" altLang="ko-KR" dirty="0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처리를 하는 </a:t>
            </a:r>
            <a:r>
              <a:rPr lang="en-US" altLang="ko-KR" dirty="0">
                <a:latin typeface="+mn-ea"/>
                <a:ea typeface="+mn-ea"/>
              </a:rPr>
              <a:t>SQL DB</a:t>
            </a:r>
            <a:r>
              <a:rPr lang="ko-KR" altLang="en-US" dirty="0">
                <a:latin typeface="+mn-ea"/>
                <a:ea typeface="+mn-ea"/>
              </a:rPr>
              <a:t>엔진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리눅스에서 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“sqlite3 </a:t>
            </a:r>
            <a:r>
              <a:rPr lang="ko-KR" altLang="en-US" dirty="0">
                <a:latin typeface="+mn-ea"/>
                <a:ea typeface="+mn-ea"/>
              </a:rPr>
              <a:t>파일이름</a:t>
            </a:r>
            <a:r>
              <a:rPr lang="en-US" altLang="ko-KR" dirty="0">
                <a:latin typeface="+mn-ea"/>
                <a:ea typeface="+mn-ea"/>
              </a:rPr>
              <a:t>.</a:t>
            </a:r>
            <a:r>
              <a:rPr lang="en-US" altLang="ko-KR" dirty="0" err="1">
                <a:latin typeface="+mn-ea"/>
                <a:ea typeface="+mn-ea"/>
              </a:rPr>
              <a:t>db</a:t>
            </a:r>
            <a:r>
              <a:rPr lang="en-US" altLang="ko-KR" dirty="0">
                <a:latin typeface="+mn-ea"/>
                <a:ea typeface="+mn-ea"/>
              </a:rPr>
              <a:t>”</a:t>
            </a:r>
            <a:r>
              <a:rPr lang="ko-KR" altLang="en-US" dirty="0">
                <a:latin typeface="+mn-ea"/>
                <a:ea typeface="+mn-ea"/>
              </a:rPr>
              <a:t>로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4EBAEF-D471-4F87-B646-A30FC6B8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90" y="3293942"/>
            <a:ext cx="5015620" cy="34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3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Posting List to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Dictionary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형태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Posting_list</a:t>
            </a:r>
            <a:r>
              <a:rPr lang="en-US" altLang="ko-KR" dirty="0">
                <a:latin typeface="+mn-ea"/>
                <a:ea typeface="+mn-ea"/>
              </a:rPr>
              <a:t> = {</a:t>
            </a:r>
          </a:p>
          <a:p>
            <a:pPr marL="457200" lvl="1" indent="0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en-US" altLang="ko-KR" sz="1800" dirty="0">
                <a:latin typeface="+mn-ea"/>
                <a:ea typeface="+mn-ea"/>
              </a:rPr>
              <a:t>“term” : { “docs” : { STR : INT }, “</a:t>
            </a:r>
            <a:r>
              <a:rPr lang="en-US" altLang="ko-KR" sz="1800" dirty="0" err="1">
                <a:latin typeface="+mn-ea"/>
                <a:ea typeface="+mn-ea"/>
              </a:rPr>
              <a:t>doc_freq</a:t>
            </a:r>
            <a:r>
              <a:rPr lang="en-US" altLang="ko-KR" sz="1800" dirty="0">
                <a:latin typeface="+mn-ea"/>
                <a:ea typeface="+mn-ea"/>
              </a:rPr>
              <a:t>”: INT, “</a:t>
            </a:r>
            <a:r>
              <a:rPr lang="en-US" altLang="ko-KR" sz="1800" dirty="0" err="1">
                <a:latin typeface="+mn-ea"/>
                <a:ea typeface="+mn-ea"/>
              </a:rPr>
              <a:t>col_freq</a:t>
            </a:r>
            <a:r>
              <a:rPr lang="en-US" altLang="ko-KR" sz="1800" dirty="0">
                <a:latin typeface="+mn-ea"/>
                <a:ea typeface="+mn-ea"/>
              </a:rPr>
              <a:t>” : INT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+mn-ea"/>
                <a:ea typeface="+mn-ea"/>
              </a:rPr>
              <a:t>	…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+mn-ea"/>
                <a:ea typeface="+mn-ea"/>
              </a:rPr>
              <a:t>	}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DB </a:t>
            </a:r>
            <a:r>
              <a:rPr lang="ko-KR" altLang="en-US" dirty="0">
                <a:latin typeface="+mn-ea"/>
                <a:ea typeface="+mn-ea"/>
              </a:rPr>
              <a:t>형태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TERMS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sz="400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DOCS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 err="1">
                <a:latin typeface="+mn-ea"/>
                <a:ea typeface="+mn-ea"/>
              </a:rPr>
              <a:t>TERMS.doc_freq</a:t>
            </a:r>
            <a:r>
              <a:rPr lang="en-US" altLang="ko-KR" dirty="0">
                <a:latin typeface="+mn-ea"/>
                <a:ea typeface="+mn-ea"/>
              </a:rPr>
              <a:t> = COUNT(</a:t>
            </a:r>
            <a:r>
              <a:rPr lang="en-US" altLang="ko-KR" dirty="0" err="1">
                <a:latin typeface="+mn-ea"/>
                <a:ea typeface="+mn-ea"/>
              </a:rPr>
              <a:t>DOCS.doc_id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lvl="2"/>
            <a:r>
              <a:rPr lang="en-US" altLang="ko-KR" dirty="0" err="1">
                <a:latin typeface="+mn-ea"/>
                <a:ea typeface="+mn-ea"/>
              </a:rPr>
              <a:t>TERMS.col_freq</a:t>
            </a:r>
            <a:r>
              <a:rPr lang="en-US" altLang="ko-KR" dirty="0">
                <a:latin typeface="+mn-ea"/>
                <a:ea typeface="+mn-ea"/>
              </a:rPr>
              <a:t> = SUM(</a:t>
            </a:r>
            <a:r>
              <a:rPr lang="en-US" altLang="ko-KR" dirty="0" err="1">
                <a:latin typeface="+mn-ea"/>
                <a:ea typeface="+mn-ea"/>
              </a:rPr>
              <a:t>DOCS.freq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C299C0-9F5E-4ACB-8899-211635B36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46343"/>
              </p:ext>
            </p:extLst>
          </p:nvPr>
        </p:nvGraphicFramePr>
        <p:xfrm>
          <a:off x="1425354" y="4019677"/>
          <a:ext cx="6096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term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doc_freq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col_freq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EC518B5-5FE9-422C-8059-208877039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30873"/>
              </p:ext>
            </p:extLst>
          </p:nvPr>
        </p:nvGraphicFramePr>
        <p:xfrm>
          <a:off x="1425354" y="4876485"/>
          <a:ext cx="6096000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term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doc_id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freq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75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DB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생성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“sqlite3 </a:t>
            </a:r>
            <a:r>
              <a:rPr lang="en-US" altLang="ko-KR" dirty="0" err="1">
                <a:latin typeface="+mn-ea"/>
                <a:ea typeface="+mn-ea"/>
              </a:rPr>
              <a:t>tfidf.db</a:t>
            </a:r>
            <a:r>
              <a:rPr lang="en-US" altLang="ko-KR" dirty="0">
                <a:latin typeface="+mn-ea"/>
                <a:ea typeface="+mn-ea"/>
              </a:rPr>
              <a:t>”</a:t>
            </a:r>
            <a:r>
              <a:rPr lang="ko-KR" altLang="en-US" dirty="0">
                <a:latin typeface="+mn-ea"/>
                <a:ea typeface="+mn-ea"/>
              </a:rPr>
              <a:t>로 생성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테이블 생성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CREATE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TABLE</a:t>
            </a:r>
            <a:r>
              <a:rPr lang="ko-KR" altLang="en-US" dirty="0">
                <a:latin typeface="+mn-ea"/>
                <a:ea typeface="+mn-ea"/>
              </a:rPr>
              <a:t> 테이블명 </a:t>
            </a:r>
            <a:r>
              <a:rPr lang="en-US" altLang="ko-KR" dirty="0">
                <a:latin typeface="+mn-ea"/>
                <a:ea typeface="+mn-ea"/>
              </a:rPr>
              <a:t>( </a:t>
            </a:r>
            <a:r>
              <a:rPr lang="ko-KR" altLang="en-US" dirty="0">
                <a:latin typeface="+mn-ea"/>
                <a:ea typeface="+mn-ea"/>
              </a:rPr>
              <a:t>내용</a:t>
            </a:r>
            <a:r>
              <a:rPr lang="en-US" altLang="ko-KR" dirty="0">
                <a:latin typeface="+mn-ea"/>
                <a:ea typeface="+mn-ea"/>
              </a:rPr>
              <a:t> );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.</a:t>
            </a:r>
            <a:r>
              <a:rPr lang="en-US" altLang="ko-KR" dirty="0" err="1">
                <a:latin typeface="+mn-ea"/>
                <a:ea typeface="+mn-ea"/>
              </a:rPr>
              <a:t>tabl</a:t>
            </a:r>
            <a:r>
              <a:rPr lang="ko-KR" altLang="en-US" dirty="0">
                <a:latin typeface="+mn-ea"/>
                <a:ea typeface="+mn-ea"/>
              </a:rPr>
              <a:t>은 생성된 테이블 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BFF9B8-0FFF-43A6-BB39-838B5B2BF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49" y="1733740"/>
            <a:ext cx="3929200" cy="982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C080B1-D38A-4E96-B54D-16B09BBE1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368" y="2942567"/>
            <a:ext cx="3992382" cy="38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7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2805"/>
            <a:ext cx="7886700" cy="518973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데이터 추가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INSERT INTO </a:t>
            </a:r>
            <a:r>
              <a:rPr lang="ko-KR" altLang="en-US" dirty="0">
                <a:latin typeface="+mn-ea"/>
                <a:ea typeface="+mn-ea"/>
              </a:rPr>
              <a:t>테이블명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) VALUES ( );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테이블 내 모든 데이터 보기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SELECT * FROM </a:t>
            </a:r>
            <a:r>
              <a:rPr lang="ko-KR" altLang="en-US" dirty="0">
                <a:latin typeface="+mn-ea"/>
                <a:ea typeface="+mn-ea"/>
              </a:rPr>
              <a:t>테이블명</a:t>
            </a:r>
            <a:r>
              <a:rPr lang="en-US" altLang="ko-KR" dirty="0">
                <a:latin typeface="+mn-ea"/>
                <a:ea typeface="+mn-ea"/>
              </a:rPr>
              <a:t>;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0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삭제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 FROM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테이블명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SQLITE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“.exit”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종료</a:t>
            </a:r>
          </a:p>
          <a:p>
            <a:pPr marL="457200" lvl="1" indent="0">
              <a:buNone/>
            </a:pP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05427F-C6EA-449A-A922-67C9C9CC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59" y="1265420"/>
            <a:ext cx="3874882" cy="9288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3CA8A9-7064-4A2B-9828-593B4DD8C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108" y="2831906"/>
            <a:ext cx="4673784" cy="6382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D8F516-25CD-41D5-9E0C-20C43EAFF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163" y="4107854"/>
            <a:ext cx="5657674" cy="7831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BFA22D-E489-4C44-9685-DAF012BAC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080" y="5719370"/>
            <a:ext cx="3125840" cy="5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2805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연결 예제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36D4B3-E82C-4174-AC01-75A4B853C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23" y="1283568"/>
            <a:ext cx="5106154" cy="49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2805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쿼리 입력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기본형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* 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customer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and 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region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‘SEA’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＂</a:t>
            </a:r>
            <a:endParaRPr lang="ko-KR" altLang="ko-KR" sz="1000" dirty="0"/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c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ur.execute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sz="3200" dirty="0">
              <a:latin typeface="Arial" panose="020B0604020202020204" pitchFamily="34" charset="0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? Place Holder 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순서대로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* 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customer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?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nd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region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?</a:t>
            </a:r>
            <a:r>
              <a:rPr lang="ko-KR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”</a:t>
            </a:r>
            <a:endParaRPr lang="ko-KR" altLang="ko-KR" sz="1000" dirty="0"/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c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ur.execute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(1, ‘SEA’))</a:t>
            </a:r>
            <a:endParaRPr lang="ko-KR" altLang="ko-KR" sz="3200" dirty="0">
              <a:latin typeface="Arial" panose="020B0604020202020204" pitchFamily="34" charset="0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Named Place Holder (key – value)</a:t>
            </a: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* 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customer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:ca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and </a:t>
            </a:r>
            <a:r>
              <a:rPr lang="ko-K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region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:re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＂</a:t>
            </a:r>
            <a:endParaRPr lang="ko-KR" altLang="ko-KR" sz="1000" dirty="0"/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c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ur.execute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{‘ca’:1, ‘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re’:’SEA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’})</a:t>
            </a:r>
            <a:endParaRPr lang="ko-KR" altLang="ko-KR" sz="3200" dirty="0">
              <a:latin typeface="Arial" panose="020B0604020202020204" pitchFamily="34" charset="0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794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2805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기존 코드에 적용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62240-23B6-43CD-B077-14EBD6815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723"/>
            <a:ext cx="9144000" cy="20034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C144CE-3AA7-4F9A-844A-DBDD8AE97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4721"/>
            <a:ext cx="9144000" cy="30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5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238243</TotalTime>
  <Words>424</Words>
  <Application>Microsoft Office PowerPoint</Application>
  <PresentationFormat>화면 슬라이드 쇼(4:3)</PresentationFormat>
  <Paragraphs>151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Consolas</vt:lpstr>
      <vt:lpstr>Office 테마</vt:lpstr>
      <vt:lpstr>DB를 이용한 정보검색기 구현 (sqlite3)</vt:lpstr>
      <vt:lpstr>실습 내용</vt:lpstr>
      <vt:lpstr>SQLITE3</vt:lpstr>
      <vt:lpstr>Posting List to DB table</vt:lpstr>
      <vt:lpstr>TF-IDF DB</vt:lpstr>
      <vt:lpstr>TF-IDF DB</vt:lpstr>
      <vt:lpstr>Python에서 SQLITE</vt:lpstr>
      <vt:lpstr>Python에서 SQLITE</vt:lpstr>
      <vt:lpstr>Python에서 SQLITE</vt:lpstr>
      <vt:lpstr>Python에서 SQLITE</vt:lpstr>
      <vt:lpstr>Python에서 SQLITE</vt:lpstr>
      <vt:lpstr>Python에서 SQLITE</vt:lpstr>
      <vt:lpstr>Python에서 SQLITE</vt:lpstr>
      <vt:lpstr>Python에서 SQLITE</vt:lpstr>
      <vt:lpstr>Python에서 SQLITE</vt:lpstr>
      <vt:lpstr>Python에서 SQLITE</vt:lpstr>
      <vt:lpstr>Python에서 SQLITE</vt:lpstr>
      <vt:lpstr>Homework #8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</cp:lastModifiedBy>
  <cp:revision>1948</cp:revision>
  <cp:lastPrinted>2017-05-31T06:29:37Z</cp:lastPrinted>
  <dcterms:created xsi:type="dcterms:W3CDTF">2014-06-11T05:15:08Z</dcterms:created>
  <dcterms:modified xsi:type="dcterms:W3CDTF">2019-05-14T21:03:16Z</dcterms:modified>
</cp:coreProperties>
</file>