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Sed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Delete(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삭제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/d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나오는 줄을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 나오는 줄을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시작줄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/d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시작줄부터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나오는 줄까지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줄부터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address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 나오는 줄까지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15E1C-D4DE-4A10-8659-A19388ED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49" y="2027442"/>
            <a:ext cx="5010120" cy="1246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8F715C-04A7-4D8E-AB2E-5669210C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65" y="4386214"/>
            <a:ext cx="4191288" cy="24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Delete(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삭제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시작줄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\!d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마지막줄을 제외하고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줄을 제외하고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DF5786-0B65-4325-A9C2-D1373D36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84" y="2399168"/>
            <a:ext cx="5671622" cy="7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Append(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추가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시작줄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 각 줄의 다음줄에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추가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3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각 줄의 다음줄에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“good”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추가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3200DC-4FAB-4D18-88F3-AFE5B02B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412748"/>
            <a:ext cx="5479522" cy="2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Insert(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삽입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시작줄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 각 줄의 이전줄에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추가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3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각 줄의 이전줄에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“good”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추가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3200DC-4FAB-4D18-88F3-AFE5B02B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39" y="2427147"/>
            <a:ext cx="5479522" cy="20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Append &amp; Insert + Pattern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앞서 배운 추가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제거의 패턴 응용 가능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줄부터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“area“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 나오는 첫 줄까지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“good”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추가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B3FA0-90B9-4C10-908D-4267A5F4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16" y="2041557"/>
            <a:ext cx="4993014" cy="2068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D0021E-67B3-49E5-B2C8-640D4DD7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16" y="4256752"/>
            <a:ext cx="4770212" cy="19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2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Substitute(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치환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2/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모든 줄에서 각 줄마다 첫 번째로 등장하는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단어를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모든 줄에서 각 줄마다 첫 번째로 등장하는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“windows”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linux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7EECD-E2C4-4337-B54F-DD1BD7BD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15" y="2955955"/>
            <a:ext cx="6005606" cy="946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D1B25-E3F4-455E-B419-7C48544C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15" y="4118835"/>
            <a:ext cx="5923088" cy="8842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7D60B8D-3AF8-4A3B-90DA-11B732AB5C2D}"/>
              </a:ext>
            </a:extLst>
          </p:cNvPr>
          <p:cNvSpPr/>
          <p:nvPr/>
        </p:nvSpPr>
        <p:spPr>
          <a:xfrm>
            <a:off x="1877015" y="4313231"/>
            <a:ext cx="585528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9C63CA-827B-469B-B386-B352485A6E88}"/>
              </a:ext>
            </a:extLst>
          </p:cNvPr>
          <p:cNvSpPr/>
          <p:nvPr/>
        </p:nvSpPr>
        <p:spPr>
          <a:xfrm>
            <a:off x="3659038" y="4533803"/>
            <a:ext cx="585528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9A9740-77F5-4F95-9292-481BA76B142D}"/>
              </a:ext>
            </a:extLst>
          </p:cNvPr>
          <p:cNvSpPr/>
          <p:nvPr/>
        </p:nvSpPr>
        <p:spPr>
          <a:xfrm>
            <a:off x="2651027" y="4724416"/>
            <a:ext cx="585528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3EF9B-F4B7-4384-807D-39CA6C6F7B02}"/>
              </a:ext>
            </a:extLst>
          </p:cNvPr>
          <p:cNvSpPr/>
          <p:nvPr/>
        </p:nvSpPr>
        <p:spPr>
          <a:xfrm>
            <a:off x="1877015" y="3192644"/>
            <a:ext cx="774011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2B271F-12FE-4FD9-B574-AF3F81092740}"/>
              </a:ext>
            </a:extLst>
          </p:cNvPr>
          <p:cNvSpPr/>
          <p:nvPr/>
        </p:nvSpPr>
        <p:spPr>
          <a:xfrm>
            <a:off x="3622824" y="3369930"/>
            <a:ext cx="774011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2C3DF2-1225-43A9-97C3-B1B2260901C8}"/>
              </a:ext>
            </a:extLst>
          </p:cNvPr>
          <p:cNvSpPr/>
          <p:nvPr/>
        </p:nvSpPr>
        <p:spPr>
          <a:xfrm>
            <a:off x="2630248" y="3577722"/>
            <a:ext cx="774011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4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Substitute(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치환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2/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모든 줄에서 각 줄마다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번째로 등장하는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단어를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모든 줄에서 각 줄마다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번째로 등장하는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“windows”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linux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7EECD-E2C4-4337-B54F-DD1BD7BD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15" y="2955955"/>
            <a:ext cx="6005606" cy="946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D1B25-E3F4-455E-B419-7C48544CE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15" y="4122987"/>
            <a:ext cx="5923088" cy="8759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7D60B8D-3AF8-4A3B-90DA-11B732AB5C2D}"/>
              </a:ext>
            </a:extLst>
          </p:cNvPr>
          <p:cNvSpPr/>
          <p:nvPr/>
        </p:nvSpPr>
        <p:spPr>
          <a:xfrm>
            <a:off x="2791420" y="4313231"/>
            <a:ext cx="585528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9C63CA-827B-469B-B386-B352485A6E88}"/>
              </a:ext>
            </a:extLst>
          </p:cNvPr>
          <p:cNvSpPr/>
          <p:nvPr/>
        </p:nvSpPr>
        <p:spPr>
          <a:xfrm>
            <a:off x="5578377" y="4479485"/>
            <a:ext cx="585528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9A9740-77F5-4F95-9292-481BA76B142D}"/>
              </a:ext>
            </a:extLst>
          </p:cNvPr>
          <p:cNvSpPr/>
          <p:nvPr/>
        </p:nvSpPr>
        <p:spPr>
          <a:xfrm>
            <a:off x="5575311" y="4733469"/>
            <a:ext cx="585528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3EF9B-F4B7-4384-807D-39CA6C6F7B02}"/>
              </a:ext>
            </a:extLst>
          </p:cNvPr>
          <p:cNvSpPr/>
          <p:nvPr/>
        </p:nvSpPr>
        <p:spPr>
          <a:xfrm>
            <a:off x="2755189" y="3192644"/>
            <a:ext cx="774011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2B271F-12FE-4FD9-B574-AF3F81092740}"/>
              </a:ext>
            </a:extLst>
          </p:cNvPr>
          <p:cNvSpPr/>
          <p:nvPr/>
        </p:nvSpPr>
        <p:spPr>
          <a:xfrm>
            <a:off x="5505943" y="3369930"/>
            <a:ext cx="774011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2C3DF2-1225-43A9-97C3-B1B2260901C8}"/>
              </a:ext>
            </a:extLst>
          </p:cNvPr>
          <p:cNvSpPr/>
          <p:nvPr/>
        </p:nvSpPr>
        <p:spPr>
          <a:xfrm>
            <a:off x="5491146" y="3622987"/>
            <a:ext cx="774011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Substitute(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치환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2/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g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모든 줄에서 모든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단어를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모든 줄에서 모든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“windows”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linux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7EECD-E2C4-4337-B54F-DD1BD7BD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15" y="2476130"/>
            <a:ext cx="6005606" cy="946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D1B25-E3F4-455E-B419-7C48544CE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15" y="3597813"/>
            <a:ext cx="5961576" cy="9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Substitute(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치환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시작줄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마지막줄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2/n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마지막줄에서 각 줄마다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번째로 등장하는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단어를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줄에서 각 줄마다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번째로 등장하는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“windows”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linux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7EECD-E2C4-4337-B54F-DD1BD7BD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15" y="2955955"/>
            <a:ext cx="6005606" cy="946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D1B25-E3F4-455E-B419-7C48544CE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23" y="4122987"/>
            <a:ext cx="5789472" cy="8759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7D60B8D-3AF8-4A3B-90DA-11B732AB5C2D}"/>
              </a:ext>
            </a:extLst>
          </p:cNvPr>
          <p:cNvSpPr/>
          <p:nvPr/>
        </p:nvSpPr>
        <p:spPr>
          <a:xfrm>
            <a:off x="2818579" y="4313231"/>
            <a:ext cx="585528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9C63CA-827B-469B-B386-B352485A6E88}"/>
              </a:ext>
            </a:extLst>
          </p:cNvPr>
          <p:cNvSpPr/>
          <p:nvPr/>
        </p:nvSpPr>
        <p:spPr>
          <a:xfrm>
            <a:off x="5578377" y="4515697"/>
            <a:ext cx="585528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3EF9B-F4B7-4384-807D-39CA6C6F7B02}"/>
              </a:ext>
            </a:extLst>
          </p:cNvPr>
          <p:cNvSpPr/>
          <p:nvPr/>
        </p:nvSpPr>
        <p:spPr>
          <a:xfrm>
            <a:off x="2755189" y="3192644"/>
            <a:ext cx="774011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2B271F-12FE-4FD9-B574-AF3F81092740}"/>
              </a:ext>
            </a:extLst>
          </p:cNvPr>
          <p:cNvSpPr/>
          <p:nvPr/>
        </p:nvSpPr>
        <p:spPr>
          <a:xfrm>
            <a:off x="5505943" y="3369930"/>
            <a:ext cx="774011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0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Substitute(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치환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2/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줄에서 각 줄마다 첫 번째로 등장하는 패턴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패턴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치환하고 치환된 줄만 출력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명령어 이므로 마찬가지로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써줘야 중복 출력 방지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모든 줄에서 각 줄마다 첫 번째로 등장하는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“windows”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linux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치환하고 치환된 줄만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4836F-1FC4-4614-B840-FA5BCEC9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05" y="3345252"/>
            <a:ext cx="5763930" cy="13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데이터 가공을 위한 텍스트 처리 프로그램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리눅스 쉘 환경에서 동작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표준입력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(stdin),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표준출력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stdout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사용하여 원본 파일의 내용을 건드리지 않고 데이터 가공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Stream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Editor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–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파일을 한 줄 씩 읽고 가공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Transform(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변환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y/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2/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패턴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문자를 패턴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문자로 변환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단위의 변환이 아닌 문자 단위의 변환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과 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길이가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같아야함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b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변환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E80B7-9100-4344-9011-BC0D96B2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35" y="2745009"/>
            <a:ext cx="4092166" cy="41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24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Transform(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변환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시작줄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마지막줄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y/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2/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치환처럼 범위 지정 가능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줄의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b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변환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3488A-2A2F-486F-BE55-9DEE2DE7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26" y="2394642"/>
            <a:ext cx="6074878" cy="13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Pipeline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응용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전 시간에 배운 명령어와 </a:t>
            </a:r>
            <a:r>
              <a:rPr lang="en-US" altLang="ko-KR" dirty="0">
                <a:latin typeface="+mn-ea"/>
                <a:ea typeface="+mn-ea"/>
              </a:rPr>
              <a:t>Pipeline</a:t>
            </a:r>
            <a:r>
              <a:rPr lang="ko-KR" altLang="en-US" dirty="0">
                <a:latin typeface="+mn-ea"/>
                <a:ea typeface="+mn-ea"/>
              </a:rPr>
              <a:t> 응용 가능</a:t>
            </a:r>
            <a:endParaRPr lang="en-US" altLang="ko-KR" dirty="0">
              <a:latin typeface="+mn-ea"/>
              <a:ea typeface="+mn-ea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파일을 읽어서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–n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주면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줄번호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매기기 가능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B3EFF7-B44B-4307-A92E-614FF42C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39" y="2032502"/>
            <a:ext cx="5338522" cy="2159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D85379-AC1B-402F-AA0E-140B76C5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39" y="4715065"/>
            <a:ext cx="5825876" cy="16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5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Redirection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응용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전 시간에 배운 </a:t>
            </a:r>
            <a:r>
              <a:rPr lang="en-US" altLang="ko-KR" dirty="0">
                <a:latin typeface="+mn-ea"/>
                <a:ea typeface="+mn-ea"/>
              </a:rPr>
              <a:t>Redirection</a:t>
            </a:r>
            <a:r>
              <a:rPr lang="ko-KR" altLang="en-US" dirty="0">
                <a:latin typeface="+mn-ea"/>
                <a:ea typeface="+mn-ea"/>
              </a:rPr>
              <a:t> 응용 가능</a:t>
            </a:r>
            <a:endParaRPr lang="en-US" altLang="ko-KR" dirty="0">
              <a:latin typeface="+mn-ea"/>
              <a:ea typeface="+mn-ea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FF4E9-4105-41A6-972E-A93EF5D6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44" y="1724684"/>
            <a:ext cx="5834104" cy="25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3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정규 표현식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특정한 규칙을 표현하는 문자열의 집합을 표현하는 형식언어</a:t>
            </a:r>
            <a:endParaRPr lang="en-US" altLang="ko-KR" dirty="0">
              <a:latin typeface="+mn-ea"/>
              <a:ea typeface="+mn-ea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[a-z] : a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문자 중의 하나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gr(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a|e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)y : gray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grey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  <a:ea typeface="+mn-ea"/>
              </a:rPr>
              <a:t>촘스키</a:t>
            </a:r>
            <a:r>
              <a:rPr lang="ko-KR" altLang="en-US" dirty="0">
                <a:latin typeface="+mn-ea"/>
                <a:ea typeface="+mn-ea"/>
              </a:rPr>
              <a:t> 언어 계층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유형 정규문법에서 출발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복잡하지만 문자열처리에 유용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Clr>
                <a:srgbClr val="ED7D31">
                  <a:lumMod val="50000"/>
                </a:srgbClr>
              </a:buClr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Picture 10" descr="https://upload.wikimedia.org/wikipedia/commons/thumb/9/9a/Chomsky-hierarchy.svg/220px-Chomsky-hierarchy.svg.png">
            <a:extLst>
              <a:ext uri="{FF2B5EF4-FFF2-40B4-BE49-F238E27FC236}">
                <a16:creationId xmlns:a16="http://schemas.microsoft.com/office/drawing/2014/main" id="{697F67A1-F781-4FFA-89DE-CA47EA23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47" y="3429000"/>
            <a:ext cx="3892906" cy="281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9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메타 문자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특정 문자가 아니라 패턴을 표현 하기위한 기호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i="1" dirty="0">
                <a:solidFill>
                  <a:prstClr val="black"/>
                </a:solidFill>
                <a:latin typeface="+mn-ea"/>
                <a:ea typeface="+mn-ea"/>
              </a:rPr>
              <a:t>이탤릭체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는 문자와 직접 매칭이 아닌 반복을 표시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B7BCAE8-3FD5-44AC-A03C-C27877C3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66924"/>
              </p:ext>
            </p:extLst>
          </p:nvPr>
        </p:nvGraphicFramePr>
        <p:xfrm>
          <a:off x="871167" y="2074594"/>
          <a:ext cx="7367486" cy="448236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3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8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메타문자</a:t>
                      </a:r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의미</a:t>
                      </a:r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예제</a:t>
                      </a:r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설명</a:t>
                      </a:r>
                    </a:p>
                  </a:txBody>
                  <a:tcPr marL="85052" marR="85052" marT="42526" marB="425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^</a:t>
                      </a:r>
                      <a:endParaRPr lang="ko-KR" altLang="en-US" sz="1700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라인의 처음</a:t>
                      </a:r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/^</a:t>
                      </a:r>
                      <a:r>
                        <a:rPr lang="en-US" altLang="ko-KR" sz="1700" dirty="0" err="1"/>
                        <a:t>linux</a:t>
                      </a:r>
                      <a:r>
                        <a:rPr lang="en-US" altLang="ko-KR" sz="1700" dirty="0"/>
                        <a:t>/</a:t>
                      </a:r>
                      <a:endParaRPr lang="ko-KR" altLang="en-US" sz="1700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Linux</a:t>
                      </a:r>
                      <a:r>
                        <a:rPr lang="ko-KR" altLang="en-US" sz="1700" dirty="0"/>
                        <a:t>로 시작하는 모든 라인들</a:t>
                      </a:r>
                    </a:p>
                  </a:txBody>
                  <a:tcPr marL="85052" marR="85052" marT="42526" marB="425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$</a:t>
                      </a:r>
                      <a:endParaRPr lang="ko-KR" altLang="en-US" sz="1700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라인의 끝</a:t>
                      </a:r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/</a:t>
                      </a:r>
                      <a:r>
                        <a:rPr lang="en-US" altLang="ko-KR" sz="1700" dirty="0" err="1"/>
                        <a:t>linux</a:t>
                      </a:r>
                      <a:r>
                        <a:rPr lang="en-US" altLang="ko-KR" sz="1700" dirty="0"/>
                        <a:t>$/</a:t>
                      </a:r>
                      <a:endParaRPr lang="ko-KR" altLang="en-US" sz="1700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Linux</a:t>
                      </a:r>
                      <a:r>
                        <a:rPr lang="ko-KR" altLang="en-US" sz="1700" dirty="0"/>
                        <a:t>로 끝나는 모든 라인들</a:t>
                      </a:r>
                    </a:p>
                  </a:txBody>
                  <a:tcPr marL="85052" marR="85052" marT="42526" marB="425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.</a:t>
                      </a:r>
                      <a:endParaRPr lang="ko-KR" altLang="en-US" sz="1700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모든 문자 하나</a:t>
                      </a:r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/l…x/</a:t>
                      </a:r>
                      <a:endParaRPr lang="ko-KR" altLang="en-US" sz="1700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‘l</a:t>
                      </a:r>
                      <a:r>
                        <a:rPr lang="en-US" altLang="ko-KR" sz="1700" baseline="0" dirty="0"/>
                        <a:t>’</a:t>
                      </a:r>
                      <a:r>
                        <a:rPr lang="ko-KR" altLang="en-US" sz="1700" dirty="0"/>
                        <a:t>로 시작해서 </a:t>
                      </a:r>
                      <a:r>
                        <a:rPr lang="en-US" altLang="ko-KR" sz="1700" dirty="0"/>
                        <a:t>x</a:t>
                      </a:r>
                      <a:r>
                        <a:rPr lang="ko-KR" altLang="en-US" sz="1700" dirty="0"/>
                        <a:t>로 끝나고 사이에 </a:t>
                      </a:r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개의 문자가 있는 라인들</a:t>
                      </a:r>
                    </a:p>
                  </a:txBody>
                  <a:tcPr marL="85052" marR="85052" marT="42526" marB="425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*</a:t>
                      </a:r>
                      <a:endParaRPr lang="ko-KR" altLang="en-US" sz="1700" i="1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i="1" dirty="0"/>
                        <a:t>매칭되는 문자가 없거나 여러 개의 문자열이 될 수 있다</a:t>
                      </a:r>
                      <a:r>
                        <a:rPr lang="en-US" altLang="ko-KR" sz="1700" i="1" dirty="0"/>
                        <a:t>.</a:t>
                      </a:r>
                      <a:endParaRPr lang="ko-KR" altLang="en-US" sz="1700" i="1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/.*</a:t>
                      </a:r>
                      <a:r>
                        <a:rPr lang="en-US" altLang="ko-KR" sz="1700" i="1" dirty="0" err="1"/>
                        <a:t>linux</a:t>
                      </a:r>
                      <a:r>
                        <a:rPr lang="en-US" altLang="ko-KR" sz="1700" i="1" dirty="0"/>
                        <a:t>/</a:t>
                      </a:r>
                      <a:endParaRPr lang="ko-KR" altLang="en-US" sz="1700" i="1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i="1" dirty="0"/>
                        <a:t>아무것도 없거나</a:t>
                      </a:r>
                      <a:r>
                        <a:rPr lang="en-US" altLang="ko-KR" sz="1700" i="1" dirty="0"/>
                        <a:t>,</a:t>
                      </a:r>
                      <a:r>
                        <a:rPr lang="ko-KR" altLang="en-US" sz="1700" i="1" dirty="0"/>
                        <a:t> 아무 문자나 반복되어 </a:t>
                      </a:r>
                      <a:r>
                        <a:rPr lang="en-US" altLang="ko-KR" sz="1700" i="1" dirty="0" err="1"/>
                        <a:t>linux</a:t>
                      </a:r>
                      <a:r>
                        <a:rPr lang="ko-KR" altLang="en-US" sz="1700" i="1" dirty="0"/>
                        <a:t>로 끝나는 것</a:t>
                      </a:r>
                    </a:p>
                  </a:txBody>
                  <a:tcPr marL="85052" marR="85052" marT="42526" marB="425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?</a:t>
                      </a:r>
                      <a:endParaRPr lang="ko-KR" altLang="en-US" sz="1700" i="1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*</a:t>
                      </a:r>
                      <a:r>
                        <a:rPr lang="ko-KR" altLang="en-US" sz="1700" i="1" dirty="0"/>
                        <a:t>와</a:t>
                      </a:r>
                      <a:r>
                        <a:rPr lang="en-US" altLang="ko-KR" sz="1700" i="1" baseline="0" dirty="0"/>
                        <a:t> </a:t>
                      </a:r>
                      <a:r>
                        <a:rPr lang="ko-KR" altLang="en-US" sz="1700" i="1" baseline="0" dirty="0"/>
                        <a:t>비슷하나 </a:t>
                      </a:r>
                      <a:r>
                        <a:rPr lang="en-US" altLang="ko-KR" sz="1700" i="1" baseline="0" dirty="0"/>
                        <a:t>0 </a:t>
                      </a:r>
                      <a:r>
                        <a:rPr lang="ko-KR" altLang="en-US" sz="1700" i="1" baseline="0" dirty="0"/>
                        <a:t>또는 </a:t>
                      </a:r>
                      <a:r>
                        <a:rPr lang="en-US" altLang="ko-KR" sz="1700" i="1" baseline="0" dirty="0"/>
                        <a:t>1</a:t>
                      </a:r>
                      <a:r>
                        <a:rPr lang="ko-KR" altLang="en-US" sz="1700" i="1" baseline="0" dirty="0"/>
                        <a:t>회로 제한된다</a:t>
                      </a:r>
                      <a:r>
                        <a:rPr lang="en-US" altLang="ko-KR" sz="1700" i="1" baseline="0" dirty="0"/>
                        <a:t>.</a:t>
                      </a:r>
                      <a:endParaRPr lang="ko-KR" altLang="en-US" sz="1700" i="1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/.?</a:t>
                      </a:r>
                      <a:r>
                        <a:rPr lang="en-US" altLang="ko-KR" sz="1700" i="1" dirty="0" err="1"/>
                        <a:t>linux</a:t>
                      </a:r>
                      <a:r>
                        <a:rPr lang="en-US" altLang="ko-KR" sz="1700" i="1" dirty="0"/>
                        <a:t>/</a:t>
                      </a:r>
                      <a:endParaRPr lang="ko-KR" altLang="en-US" sz="1700" i="1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i="1" dirty="0"/>
                        <a:t>아무것도 없거나 </a:t>
                      </a:r>
                      <a:r>
                        <a:rPr lang="en-US" altLang="ko-KR" sz="1700" i="1" dirty="0" err="1"/>
                        <a:t>linux</a:t>
                      </a:r>
                      <a:r>
                        <a:rPr lang="ko-KR" altLang="en-US" sz="1700" i="1" dirty="0"/>
                        <a:t>앞에 한 단어가 오는 것</a:t>
                      </a:r>
                    </a:p>
                  </a:txBody>
                  <a:tcPr marL="85052" marR="85052" marT="42526" marB="425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+</a:t>
                      </a:r>
                      <a:endParaRPr lang="ko-KR" altLang="en-US" sz="1700" i="1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*</a:t>
                      </a:r>
                      <a:r>
                        <a:rPr lang="ko-KR" altLang="en-US" sz="1700" i="1" dirty="0"/>
                        <a:t>와 비슷하나 </a:t>
                      </a:r>
                      <a:r>
                        <a:rPr lang="en-US" altLang="ko-KR" sz="1700" i="1" dirty="0"/>
                        <a:t>1</a:t>
                      </a:r>
                      <a:r>
                        <a:rPr lang="ko-KR" altLang="en-US" sz="1700" i="1" dirty="0"/>
                        <a:t>회 이상</a:t>
                      </a:r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/.+</a:t>
                      </a:r>
                      <a:r>
                        <a:rPr lang="en-US" altLang="ko-KR" sz="1700" i="1" dirty="0" err="1"/>
                        <a:t>linux</a:t>
                      </a:r>
                      <a:r>
                        <a:rPr lang="en-US" altLang="ko-KR" sz="1700" i="1" dirty="0"/>
                        <a:t>/</a:t>
                      </a:r>
                      <a:endParaRPr lang="ko-KR" altLang="en-US" sz="1700" i="1" dirty="0"/>
                    </a:p>
                  </a:txBody>
                  <a:tcPr marL="85052" marR="85052" marT="42526" marB="425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i="1" dirty="0"/>
                        <a:t>Linux</a:t>
                      </a:r>
                      <a:r>
                        <a:rPr lang="ko-KR" altLang="en-US" sz="1700" i="1" dirty="0"/>
                        <a:t>앞에 한 단어가 오는 것</a:t>
                      </a:r>
                    </a:p>
                  </a:txBody>
                  <a:tcPr marL="85052" marR="85052" marT="42526" marB="425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6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메타 문자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굵게 표현한 것은 </a:t>
            </a:r>
            <a:r>
              <a:rPr lang="en-US" altLang="ko-KR" dirty="0">
                <a:latin typeface="+mn-ea"/>
                <a:ea typeface="+mn-ea"/>
              </a:rPr>
              <a:t>POSIX </a:t>
            </a:r>
            <a:r>
              <a:rPr lang="ko-KR" altLang="en-US" dirty="0">
                <a:latin typeface="+mn-ea"/>
                <a:ea typeface="+mn-ea"/>
              </a:rPr>
              <a:t>표준이 아님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B3733FF-02A1-46AA-A484-C8503218B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986418"/>
              </p:ext>
            </p:extLst>
          </p:nvPr>
        </p:nvGraphicFramePr>
        <p:xfrm>
          <a:off x="611560" y="1726616"/>
          <a:ext cx="7920880" cy="439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3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메타문자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괄호 안의 문자 하나와 매칭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/[</a:t>
                      </a:r>
                      <a:r>
                        <a:rPr lang="en-US" altLang="ko-KR" dirty="0" err="1"/>
                        <a:t>Ll</a:t>
                      </a:r>
                      <a:r>
                        <a:rPr lang="en-US" altLang="ko-KR" dirty="0"/>
                        <a:t>]</a:t>
                      </a:r>
                      <a:r>
                        <a:rPr lang="en-US" altLang="ko-KR" dirty="0" err="1"/>
                        <a:t>inux</a:t>
                      </a:r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또는 </a:t>
                      </a:r>
                      <a:r>
                        <a:rPr lang="en-US" altLang="ko-KR" baseline="0" dirty="0" err="1"/>
                        <a:t>linux</a:t>
                      </a:r>
                      <a:r>
                        <a:rPr lang="ko-KR" altLang="en-US" baseline="0" dirty="0"/>
                        <a:t>를 포함하는 라인들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[^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괄호 안의 문자를 제외하고 매칭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/[^A-KM-Z]</a:t>
                      </a:r>
                      <a:r>
                        <a:rPr lang="en-US" altLang="ko-KR" dirty="0" err="1"/>
                        <a:t>inux</a:t>
                      </a:r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Inux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앞에 </a:t>
                      </a:r>
                      <a:r>
                        <a:rPr lang="en-US" altLang="ko-KR" baseline="0" dirty="0"/>
                        <a:t>A~K, M~Z</a:t>
                      </a:r>
                      <a:r>
                        <a:rPr lang="ko-KR" altLang="en-US" baseline="0" dirty="0"/>
                        <a:t>까지 문자를 포함하지 않는 라인들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\&lt;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단어의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/\&lt;</a:t>
                      </a:r>
                      <a:r>
                        <a:rPr lang="en-US" altLang="ko-KR" b="1" dirty="0" err="1"/>
                        <a:t>linux</a:t>
                      </a:r>
                      <a:r>
                        <a:rPr lang="en-US" altLang="ko-KR" b="1" dirty="0"/>
                        <a:t>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Linux</a:t>
                      </a:r>
                      <a:r>
                        <a:rPr lang="ko-KR" altLang="en-US" b="1" dirty="0"/>
                        <a:t>로 시작하는 단어를 포함하고 있는 라인들을 </a:t>
                      </a:r>
                      <a:r>
                        <a:rPr lang="ko-KR" altLang="en-US" b="1" dirty="0" err="1"/>
                        <a:t>매칭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\&gt;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단어의 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r>
                        <a:rPr lang="en-US" altLang="ko-KR" b="1" dirty="0" err="1"/>
                        <a:t>linux</a:t>
                      </a:r>
                      <a:r>
                        <a:rPr lang="en-US" altLang="ko-KR" b="1" dirty="0"/>
                        <a:t>\&gt;/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Lunux</a:t>
                      </a:r>
                      <a:r>
                        <a:rPr lang="ko-KR" altLang="en-US" b="1" dirty="0"/>
                        <a:t>로 끝나는 단어를 포함하고 있는 라인들을 </a:t>
                      </a:r>
                      <a:r>
                        <a:rPr lang="ko-KR" altLang="en-US" b="1" dirty="0" err="1"/>
                        <a:t>매칭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&amp;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정규표현식에 해당하는 문자열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s/</a:t>
                      </a:r>
                      <a:r>
                        <a:rPr lang="en-US" altLang="ko-KR" b="1" dirty="0" err="1"/>
                        <a:t>linux</a:t>
                      </a:r>
                      <a:r>
                        <a:rPr lang="en-US" altLang="ko-KR" b="1" dirty="0"/>
                        <a:t>/</a:t>
                      </a:r>
                      <a:r>
                        <a:rPr lang="en-US" altLang="ko-KR" b="1" dirty="0" err="1"/>
                        <a:t>a&amp;b</a:t>
                      </a:r>
                      <a:r>
                        <a:rPr lang="en-US" altLang="ko-KR" b="1" dirty="0"/>
                        <a:t>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&amp;</a:t>
                      </a:r>
                      <a:r>
                        <a:rPr lang="ko-KR" altLang="en-US" b="1" dirty="0"/>
                        <a:t>는 검색 문자열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 err="1"/>
                        <a:t>linux</a:t>
                      </a:r>
                      <a:r>
                        <a:rPr lang="en-US" altLang="ko-KR" b="1" dirty="0"/>
                        <a:t> =&gt;</a:t>
                      </a:r>
                      <a:r>
                        <a:rPr lang="en-US" altLang="ko-KR" b="1" baseline="0" dirty="0"/>
                        <a:t> </a:t>
                      </a:r>
                      <a:r>
                        <a:rPr lang="en-US" altLang="ko-KR" b="1" baseline="0" dirty="0" err="1"/>
                        <a:t>alinuxb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00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메타 문자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문자의 반복 횟수 지정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E6B508-0F30-436A-859E-2CBD5FFD9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64141"/>
              </p:ext>
            </p:extLst>
          </p:nvPr>
        </p:nvGraphicFramePr>
        <p:xfrm>
          <a:off x="628650" y="1800163"/>
          <a:ext cx="7920880" cy="2543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3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메타문자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x\{m\}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문자의 반복 횟수 </a:t>
                      </a:r>
                      <a:r>
                        <a:rPr lang="en-US" altLang="ko-KR" dirty="0"/>
                        <a:t>m</a:t>
                      </a:r>
                      <a:r>
                        <a:rPr lang="ko-KR" altLang="en-US" dirty="0"/>
                        <a:t>회 반복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/o\{5\}/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x\{m,\}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m</a:t>
                      </a:r>
                      <a:r>
                        <a:rPr lang="ko-KR" altLang="en-US" dirty="0"/>
                        <a:t>회 반복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/o\{5,}/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가 적어도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x\{</a:t>
                      </a:r>
                      <a:r>
                        <a:rPr lang="en-US" altLang="ko-KR" dirty="0" err="1"/>
                        <a:t>m,n</a:t>
                      </a:r>
                      <a:r>
                        <a:rPr lang="en-US" altLang="ko-KR" dirty="0"/>
                        <a:t>\}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r>
                        <a:rPr lang="ko-KR" altLang="en-US" dirty="0"/>
                        <a:t>회</a:t>
                      </a:r>
                      <a:r>
                        <a:rPr lang="en-US" altLang="ko-KR" dirty="0"/>
                        <a:t>~n</a:t>
                      </a:r>
                      <a:r>
                        <a:rPr lang="ko-KR" altLang="en-US" dirty="0"/>
                        <a:t>회 사이 반복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/o\{5,10\}/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회에서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 사이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21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정규표현식 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–r ‘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정규표현식을 사용한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파일이름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–r s/^[\ ]*/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tabtab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sed00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줄의 시작부터 처음으로 공백이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이상인 부분을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tabtab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치환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쓰면 어떻게 되는 지 확인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BA4CA-E8B2-4F71-9BC0-17EA6705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60" y="2654524"/>
            <a:ext cx="5113864" cy="11494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2D1AAC-86C7-4EA7-9003-5A040A671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" y="4397222"/>
            <a:ext cx="4399326" cy="13228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BF4143-64BF-4260-B41C-C3AFE1C88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67" y="4393263"/>
            <a:ext cx="4185811" cy="143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58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정규표현식 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–r s/.$/end/ sed00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 끝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(\n)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앞의 한 글자를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치환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94E408-87D1-4409-8AED-0B595A6F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3" y="2111314"/>
            <a:ext cx="4559972" cy="42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실습 데이터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mkdir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cp /home/cs12451/TA/2.sed/sed/*   ./sed/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cd sed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ls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B2F40-D380-44CF-B960-C3F75772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85" y="2906668"/>
            <a:ext cx="5649360" cy="12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0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정규표현식 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–r s/[a-d]+/k/g sed00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b, c, 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 이루어진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이상의 모든 문자열을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치환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 –r s/[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]+/k/g sed00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결과 동일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AFE08-A324-4B1C-9AFC-B0A171CE0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61" y="2082299"/>
            <a:ext cx="6217530" cy="1566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28BEEF-983A-40F9-8584-18D8CB2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61" y="4553894"/>
            <a:ext cx="6307510" cy="16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4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정규표현식 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–r s/[^\{\}0-9,\ \”:]+/k/g sed00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}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: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을 제외한 문자로 이루어진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이상의 모든 문자열을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치환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06CC2-BFE5-4920-B6A7-CC3E8662E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95" y="2332315"/>
            <a:ext cx="5742950" cy="1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00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정규표현식 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 -n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–r /\”\(f\|p\).*\”:/p sed00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“f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시작하는 문자열“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시작하는 줄만 출력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B184E1-CC5B-4A50-8068-528EDA86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47" y="2104931"/>
            <a:ext cx="5962408" cy="19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40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r>
              <a:rPr lang="ko-KR" altLang="en-US" dirty="0"/>
              <a:t> </a:t>
            </a:r>
            <a:r>
              <a:rPr lang="en-US" altLang="ko-KR" dirty="0"/>
              <a:t>Script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Script File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이용한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“sed –f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스크립트파일 파일이름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사용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vim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substitute.sed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눌러 입력모드로 전환 후 아래의 내용을 입력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치환하는 예제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입력후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ESC -&gt; “: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wq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눌러 종료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–f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substitute.sed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sed00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실행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0935D-FF8B-41C3-9FBD-7394F47A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8754"/>
            <a:ext cx="2024234" cy="15255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351DD-9FDA-46D0-B92C-335C72C7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296" y="3578838"/>
            <a:ext cx="6082048" cy="548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1C8196-6725-463C-B9FD-3595B15F9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296" y="4127478"/>
            <a:ext cx="6082048" cy="18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8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 in Shell File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“a-&gt;A, e-&gt;E,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-&gt;I”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$1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매개변수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$0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현재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3754D-B8F0-4EEA-BC84-CD6183CD8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46517"/>
            <a:ext cx="3886956" cy="1082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A7C706-75D4-43EA-B96F-EC817CD9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83" y="1815219"/>
            <a:ext cx="3886956" cy="1145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8E2A4E-F264-4185-8769-2F6CD91E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387" y="3897518"/>
            <a:ext cx="6526082" cy="29116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43187C-7F60-4A05-A475-2479BB95277B}"/>
              </a:ext>
            </a:extLst>
          </p:cNvPr>
          <p:cNvSpPr/>
          <p:nvPr/>
        </p:nvSpPr>
        <p:spPr>
          <a:xfrm>
            <a:off x="4935082" y="4892653"/>
            <a:ext cx="786707" cy="278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44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 in Shell File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}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여러 명령어를 그룹화 가능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 아닌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보겠다는 명령어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313097-6F16-4CC9-90E0-E1A4A514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8" y="1751747"/>
            <a:ext cx="3259246" cy="1417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41C24-4310-4069-A7DE-D5E2A538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88" y="3527373"/>
            <a:ext cx="3588566" cy="29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43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 in Shell Script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하기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이용하여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sed00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파일에 있는 특수문자를 모두 지워 다음과 같이 만들고 줄번호를 추가하여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“name=“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있는 줄만 출력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치환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325263-F123-4268-A049-B0DD73B8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3" y="2325257"/>
            <a:ext cx="4164594" cy="4078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4C470-1329-4D67-A9D7-B3EFCB7B3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503" y="2325257"/>
            <a:ext cx="4563534" cy="6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4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 in Shell Script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하기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_0320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코드 캡쳐 사진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지우고 생성한 새 데이터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sed02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캡쳐 사진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줄번호와 함께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“name=“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있는 문장을 출력한 결과 캡쳐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줄번호는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이용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sed00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사용된 특수문자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}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기본 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-e “script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 -f “script file”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입력 파일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명령어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개만 사용할 경우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–e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는 생략 가능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56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Print(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출력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시작줄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 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지정한 파일의 내용 중 시작줄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마지막줄의 내용을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6A687-85D8-4BDD-B901-16E149D5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6" y="2191763"/>
            <a:ext cx="4102494" cy="41024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2FDD47-0600-4B71-A833-EA21FB76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12" y="2133222"/>
            <a:ext cx="37909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Print(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출력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-n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옵션을 주어야 중복 출력 방지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3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줄만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F3D209-F787-4BB5-A69D-A3D28270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56" y="2078760"/>
            <a:ext cx="5243488" cy="871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6230E4-224C-4135-A459-C5B3AB7A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256" y="3429000"/>
            <a:ext cx="5577590" cy="56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Print(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출력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파일에서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등장하는 모든 줄을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address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 등장하는 모든 줄을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시작줄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,/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시작줄부터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패턴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처음 등장할 때까지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줄부터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address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 등장할 때까지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A09608-A6AF-47FA-9616-B5484425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10" y="2381062"/>
            <a:ext cx="5988866" cy="792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47FC45-130F-4E93-8126-55C3D930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0" y="4449778"/>
            <a:ext cx="6031938" cy="9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0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Print(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출력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시작줄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\!p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마지막줄을 제외하고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20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줄을 제외하고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A16C10-3775-441A-AC08-1D21CE36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4" y="2394641"/>
            <a:ext cx="4587800" cy="13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7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Sed 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Delete(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삭제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시작줄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파일이름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시작줄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마지막줄을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~ 13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줄을 삭제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025D9-7AEE-41F2-8ADA-96C4ECBA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75" y="2394642"/>
            <a:ext cx="5308074" cy="27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235236</TotalTime>
  <Words>1560</Words>
  <Application>Microsoft Office PowerPoint</Application>
  <PresentationFormat>화면 슬라이드 쇼(4:3)</PresentationFormat>
  <Paragraphs>620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Sed</vt:lpstr>
      <vt:lpstr>Sed</vt:lpstr>
      <vt:lpstr>Sed</vt:lpstr>
      <vt:lpstr>Sed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Sed Script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Sed Script File</vt:lpstr>
      <vt:lpstr>Sed in Shell File</vt:lpstr>
      <vt:lpstr>Sed in Shell File</vt:lpstr>
      <vt:lpstr>Homework #2</vt:lpstr>
      <vt:lpstr>Homework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</cp:lastModifiedBy>
  <cp:revision>1722</cp:revision>
  <cp:lastPrinted>2017-05-31T06:29:37Z</cp:lastPrinted>
  <dcterms:created xsi:type="dcterms:W3CDTF">2014-06-11T05:15:08Z</dcterms:created>
  <dcterms:modified xsi:type="dcterms:W3CDTF">2019-03-19T22:28:36Z</dcterms:modified>
</cp:coreProperties>
</file>