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handoutMasterIdLst>
    <p:handoutMasterId r:id="rId8"/>
  </p:handout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437"/>
      </p:cViewPr>
      <p:guideLst/>
    </p:cSldViewPr>
  </p:slideViewPr>
  <p:notesTextViewPr>
    <p:cViewPr>
      <p:scale>
        <a:sx n="3" d="2"/>
        <a:sy n="3" d="2"/>
      </p:scale>
      <p:origin x="0" y="0"/>
    </p:cViewPr>
  </p:notesTextViewPr>
  <p:notesViewPr>
    <p:cSldViewPr snapToGrid="0">
      <p:cViewPr varScale="1">
        <p:scale>
          <a:sx n="63" d="100"/>
          <a:sy n="63" d="100"/>
        </p:scale>
        <p:origin x="3206"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E6CCC-9CA7-EC1C-4FA1-79B7EF1DC5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792617A-8918-A50C-2B93-50F1AAA6A0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1A5825-7814-4BCE-B863-4CA3040BD070}" type="datetimeFigureOut">
              <a:rPr lang="en-GB" smtClean="0"/>
              <a:t>07/06/2022</a:t>
            </a:fld>
            <a:endParaRPr lang="en-GB"/>
          </a:p>
        </p:txBody>
      </p:sp>
      <p:sp>
        <p:nvSpPr>
          <p:cNvPr id="4" name="Footer Placeholder 3">
            <a:extLst>
              <a:ext uri="{FF2B5EF4-FFF2-40B4-BE49-F238E27FC236}">
                <a16:creationId xmlns:a16="http://schemas.microsoft.com/office/drawing/2014/main" id="{E01D2E0D-61D0-607C-A485-0BDA7931DC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522D601-0143-E520-4E47-B81DE9145F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7F4C87-4735-4C86-A117-7A026CC8CC3F}" type="slidenum">
              <a:rPr lang="en-GB" smtClean="0"/>
              <a:t>‹#›</a:t>
            </a:fld>
            <a:endParaRPr lang="en-GB"/>
          </a:p>
        </p:txBody>
      </p:sp>
    </p:spTree>
    <p:extLst>
      <p:ext uri="{BB962C8B-B14F-4D97-AF65-F5344CB8AC3E}">
        <p14:creationId xmlns:p14="http://schemas.microsoft.com/office/powerpoint/2010/main" val="34347777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68583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36311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6931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29049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2665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1946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26803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266702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63212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62C8-27B6-4322-88D0-D9BF6B74FA40}"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141589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062C8-27B6-4322-88D0-D9BF6B74FA40}"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413408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062C8-27B6-4322-88D0-D9BF6B74FA40}"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353037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062C8-27B6-4322-88D0-D9BF6B74FA40}"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105750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062C8-27B6-4322-88D0-D9BF6B74FA40}"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162916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A062C8-27B6-4322-88D0-D9BF6B74FA40}"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405596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062C8-27B6-4322-88D0-D9BF6B74FA40}"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E2C11-52BB-4E2F-9545-0E0D14CE4E4C}" type="slidenum">
              <a:rPr lang="en-US" smtClean="0"/>
              <a:t>‹#›</a:t>
            </a:fld>
            <a:endParaRPr lang="en-US"/>
          </a:p>
        </p:txBody>
      </p:sp>
    </p:spTree>
    <p:extLst>
      <p:ext uri="{BB962C8B-B14F-4D97-AF65-F5344CB8AC3E}">
        <p14:creationId xmlns:p14="http://schemas.microsoft.com/office/powerpoint/2010/main" val="413394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A062C8-27B6-4322-88D0-D9BF6B74FA40}" type="datetimeFigureOut">
              <a:rPr lang="en-US" smtClean="0"/>
              <a:t>6/7/2022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EE2C11-52BB-4E2F-9545-0E0D14CE4E4C}" type="slidenum">
              <a:rPr lang="en-US" smtClean="0"/>
              <a:t>‹#›</a:t>
            </a:fld>
            <a:endParaRPr lang="en-US"/>
          </a:p>
        </p:txBody>
      </p:sp>
    </p:spTree>
    <p:extLst>
      <p:ext uri="{BB962C8B-B14F-4D97-AF65-F5344CB8AC3E}">
        <p14:creationId xmlns:p14="http://schemas.microsoft.com/office/powerpoint/2010/main" val="13132995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768" y="438953"/>
            <a:ext cx="9537192" cy="3611880"/>
          </a:xfrm>
        </p:spPr>
        <p:txBody>
          <a:bodyPr/>
          <a:lstStyle/>
          <a:p>
            <a:pPr algn="ctr"/>
            <a:r>
              <a:rPr lang="en-US" dirty="0">
                <a:latin typeface="Times New Roman" panose="02020603050405020304" pitchFamily="18" charset="0"/>
                <a:cs typeface="Times New Roman" panose="02020603050405020304" pitchFamily="18" charset="0"/>
              </a:rPr>
              <a:t>Responsive Food Ordering Website</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Mini – Project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Semester BE – Computer</a:t>
            </a:r>
          </a:p>
        </p:txBody>
      </p:sp>
      <p:sp>
        <p:nvSpPr>
          <p:cNvPr id="4" name="TextBox 3">
            <a:extLst>
              <a:ext uri="{FF2B5EF4-FFF2-40B4-BE49-F238E27FC236}">
                <a16:creationId xmlns:a16="http://schemas.microsoft.com/office/drawing/2014/main" id="{1EE3F135-F0D4-B466-471E-4D64C1D2751F}"/>
              </a:ext>
            </a:extLst>
          </p:cNvPr>
          <p:cNvSpPr txBox="1"/>
          <p:nvPr/>
        </p:nvSpPr>
        <p:spPr>
          <a:xfrm>
            <a:off x="5198364" y="4361688"/>
            <a:ext cx="4901184" cy="1987211"/>
          </a:xfrm>
          <a:prstGeom prst="rect">
            <a:avLst/>
          </a:prstGeom>
          <a:noFill/>
        </p:spPr>
        <p:txBody>
          <a:bodyPr wrap="square" rtlCol="0">
            <a:spAutoFit/>
          </a:bodyPr>
          <a:lstStyle/>
          <a:p>
            <a:pPr algn="ct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BIBEK MANANDHAR (20070282)</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RIKESH GHIMIRE (20070305)</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ABNISH KARMACHARYA (20070274)</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SULAV SHRESTHA (20070315)</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3E556E5-35A9-337E-5C47-E2375918369F}"/>
              </a:ext>
            </a:extLst>
          </p:cNvPr>
          <p:cNvSpPr txBox="1"/>
          <p:nvPr/>
        </p:nvSpPr>
        <p:spPr>
          <a:xfrm>
            <a:off x="2642762" y="283525"/>
            <a:ext cx="5495544"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Everest Engineering College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Sanepa-2, Lalitpur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9F4415F-91C3-AB26-EF58-9BDCFCF431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8761" y="1085284"/>
            <a:ext cx="1259205" cy="1333500"/>
          </a:xfrm>
          <a:prstGeom prst="rect">
            <a:avLst/>
          </a:prstGeom>
          <a:noFill/>
          <a:ln>
            <a:noFill/>
          </a:ln>
        </p:spPr>
      </p:pic>
    </p:spTree>
    <p:extLst>
      <p:ext uri="{BB962C8B-B14F-4D97-AF65-F5344CB8AC3E}">
        <p14:creationId xmlns:p14="http://schemas.microsoft.com/office/powerpoint/2010/main" val="290868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3200"/>
            <a:ext cx="8596668" cy="795867"/>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117600"/>
            <a:ext cx="8596668" cy="5740399"/>
          </a:xfrm>
        </p:spPr>
        <p:txBody>
          <a:bodyPr/>
          <a:lstStyle/>
          <a:p>
            <a:r>
              <a:rPr lang="en-US" dirty="0">
                <a:latin typeface="Times New Roman" panose="02020603050405020304" pitchFamily="18" charset="0"/>
                <a:cs typeface="Times New Roman" panose="02020603050405020304" pitchFamily="18" charset="0"/>
              </a:rPr>
              <a:t>The concept of food ordering online from the restaurant to your doorstep is incredible.</a:t>
            </a:r>
          </a:p>
          <a:p>
            <a:r>
              <a:rPr lang="en-US" dirty="0">
                <a:latin typeface="Times New Roman" panose="02020603050405020304" pitchFamily="18" charset="0"/>
                <a:cs typeface="Times New Roman" panose="02020603050405020304" pitchFamily="18" charset="0"/>
              </a:rPr>
              <a:t> In this fast-paced busy lifestyle, it's challenging to make your food, this food ordering website is able to fix your problem and save you your important time. </a:t>
            </a:r>
          </a:p>
          <a:p>
            <a:r>
              <a:rPr lang="en-US" dirty="0">
                <a:latin typeface="Times New Roman" panose="02020603050405020304" pitchFamily="18" charset="0"/>
                <a:cs typeface="Times New Roman" panose="02020603050405020304" pitchFamily="18" charset="0"/>
              </a:rPr>
              <a:t>We are choosing this project in order to learn about the web technologies used currently to make responsive and dynamic websites with attractive UIs and secured Backend databases and how the user data is handled in the background.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website is to be based on ReactJS , an open source JavaScript library used to build UIs.</a:t>
            </a:r>
          </a:p>
          <a:p>
            <a:r>
              <a:rPr lang="en-US" dirty="0">
                <a:latin typeface="Times New Roman" panose="02020603050405020304" pitchFamily="18" charset="0"/>
                <a:cs typeface="Times New Roman" panose="02020603050405020304" pitchFamily="18" charset="0"/>
              </a:rPr>
              <a:t>React allows us to create various components and later then can be routed to the main App or the Index Page.</a:t>
            </a:r>
          </a:p>
          <a:p>
            <a:r>
              <a:rPr lang="en-US" dirty="0">
                <a:latin typeface="Times New Roman" panose="02020603050405020304" pitchFamily="18" charset="0"/>
                <a:cs typeface="Times New Roman" panose="02020603050405020304" pitchFamily="18" charset="0"/>
              </a:rPr>
              <a:t>As for the database we planned to learn and use MongoDB (leading global cloud database)</a:t>
            </a:r>
          </a:p>
        </p:txBody>
      </p:sp>
    </p:spTree>
    <p:extLst>
      <p:ext uri="{BB962C8B-B14F-4D97-AF65-F5344CB8AC3E}">
        <p14:creationId xmlns:p14="http://schemas.microsoft.com/office/powerpoint/2010/main" val="44320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DFA4-48BB-178F-5202-1C8C45D1AD07}"/>
              </a:ext>
            </a:extLst>
          </p:cNvPr>
          <p:cNvSpPr>
            <a:spLocks noGrp="1"/>
          </p:cNvSpPr>
          <p:nvPr>
            <p:ph type="title"/>
          </p:nvPr>
        </p:nvSpPr>
        <p:spPr>
          <a:xfrm>
            <a:off x="677334" y="252984"/>
            <a:ext cx="8596668" cy="1320800"/>
          </a:xfrm>
        </p:spPr>
        <p:txBody>
          <a:bodyPr/>
          <a:lstStyle/>
          <a:p>
            <a:r>
              <a:rPr lang="en-US" sz="3600" b="1" dirty="0">
                <a:effectLst/>
                <a:latin typeface="Calibri" panose="020F0502020204030204" pitchFamily="34" charset="0"/>
                <a:ea typeface="Calibri" panose="020F0502020204030204" pitchFamily="34" charset="0"/>
                <a:cs typeface="Mangal" panose="02040503050203030202" pitchFamily="18" charset="0"/>
              </a:rPr>
              <a:t>Aims and Objectives:</a:t>
            </a:r>
            <a:br>
              <a:rPr lang="en-GB" sz="3600" dirty="0">
                <a:effectLst/>
                <a:latin typeface="Calibri" panose="020F0502020204030204" pitchFamily="34" charset="0"/>
                <a:ea typeface="Calibri" panose="020F0502020204030204" pitchFamily="34" charset="0"/>
                <a:cs typeface="Mangal" panose="02040503050203030202" pitchFamily="18" charset="0"/>
              </a:rPr>
            </a:br>
            <a:endParaRPr lang="en-GB" dirty="0"/>
          </a:p>
        </p:txBody>
      </p:sp>
      <p:sp>
        <p:nvSpPr>
          <p:cNvPr id="3" name="Content Placeholder 2">
            <a:extLst>
              <a:ext uri="{FF2B5EF4-FFF2-40B4-BE49-F238E27FC236}">
                <a16:creationId xmlns:a16="http://schemas.microsoft.com/office/drawing/2014/main" id="{27ED1E03-DE6C-5842-8703-B270DF772A0C}"/>
              </a:ext>
            </a:extLst>
          </p:cNvPr>
          <p:cNvSpPr>
            <a:spLocks noGrp="1"/>
          </p:cNvSpPr>
          <p:nvPr>
            <p:ph idx="1"/>
          </p:nvPr>
        </p:nvSpPr>
        <p:spPr/>
        <p:txBody>
          <a:bodyPr/>
          <a:lstStyle/>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Aim: “Study the complexity of ordering the food from the website and trying to solve that complexity .”</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US" sz="1800" i="1" dirty="0">
                <a:effectLst/>
                <a:latin typeface="Times New Roman" panose="02020603050405020304" pitchFamily="18" charset="0"/>
                <a:ea typeface="Calibri" panose="020F0502020204030204" pitchFamily="34" charset="0"/>
                <a:cs typeface="Mangal" panose="02040503050203030202" pitchFamily="18" charset="0"/>
              </a:rPr>
              <a:t>Objective:</a:t>
            </a:r>
            <a:endParaRPr lang="en-GB" i="1" dirty="0">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6000"/>
              </a:lnSpc>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provide beautiful UI to the user.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nSpc>
                <a:spcPct val="106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To store the user's information in the database.</a:t>
            </a:r>
            <a:endParaRPr lang="en-GB"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nSpc>
                <a:spcPct val="106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authorize and process payments online via different online payment methods.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42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33" y="-550333"/>
            <a:ext cx="7766936" cy="1608666"/>
          </a:xfrm>
        </p:spPr>
        <p:txBody>
          <a:bodyPr/>
          <a:lstStyle/>
          <a:p>
            <a:r>
              <a:rPr lang="en-US" sz="4400" b="1" dirty="0">
                <a:latin typeface="Times New Roman" panose="02020603050405020304" pitchFamily="18" charset="0"/>
                <a:cs typeface="Times New Roman" panose="02020603050405020304" pitchFamily="18" charset="0"/>
              </a:rPr>
              <a:t>Frontend and Backend part</a:t>
            </a:r>
          </a:p>
        </p:txBody>
      </p:sp>
      <p:sp>
        <p:nvSpPr>
          <p:cNvPr id="5" name="TextBox 4"/>
          <p:cNvSpPr txBox="1"/>
          <p:nvPr/>
        </p:nvSpPr>
        <p:spPr>
          <a:xfrm>
            <a:off x="1151465" y="1769533"/>
            <a:ext cx="8729135" cy="397031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ReactJS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HTML	(Hyper Text Markup Language)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(Cascading Style Sheet)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Next.js	(web development framework built on top on Node.js)(</a:t>
            </a:r>
            <a:r>
              <a:rPr lang="en-US" dirty="0" err="1">
                <a:latin typeface="Times New Roman" panose="02020603050405020304" pitchFamily="18" charset="0"/>
                <a:cs typeface="Times New Roman" panose="02020603050405020304" pitchFamily="18" charset="0"/>
              </a:rPr>
              <a:t>SEO</a:t>
            </a:r>
            <a:r>
              <a:rPr lang="en-US" dirty="0">
                <a:latin typeface="Times New Roman" panose="02020603050405020304" pitchFamily="18" charset="0"/>
                <a:cs typeface="Times New Roman" panose="02020603050405020304" pitchFamily="18" charset="0"/>
              </a:rPr>
              <a:t> enabled)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05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49" y="120649"/>
            <a:ext cx="8596668" cy="795867"/>
          </a:xfrm>
        </p:spPr>
        <p:txBody>
          <a:bodyPr/>
          <a:lstStyle/>
          <a:p>
            <a:r>
              <a:rPr lang="en-US" b="1" dirty="0">
                <a:latin typeface="Times New Roman" panose="02020603050405020304" pitchFamily="18" charset="0"/>
                <a:cs typeface="Times New Roman" panose="02020603050405020304" pitchFamily="18" charset="0"/>
              </a:rPr>
              <a:t>Work Flow </a:t>
            </a:r>
          </a:p>
        </p:txBody>
      </p:sp>
      <p:sp>
        <p:nvSpPr>
          <p:cNvPr id="4" name="Flowchart: Process 3"/>
          <p:cNvSpPr/>
          <p:nvPr/>
        </p:nvSpPr>
        <p:spPr>
          <a:xfrm>
            <a:off x="4199468" y="2209799"/>
            <a:ext cx="2286000" cy="6180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App/Index.js</a:t>
            </a:r>
          </a:p>
        </p:txBody>
      </p:sp>
      <p:sp>
        <p:nvSpPr>
          <p:cNvPr id="5" name="Flowchart: Connector 4"/>
          <p:cNvSpPr/>
          <p:nvPr/>
        </p:nvSpPr>
        <p:spPr>
          <a:xfrm>
            <a:off x="1058335" y="3733800"/>
            <a:ext cx="1803400" cy="1185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NavBar</a:t>
            </a:r>
            <a:endParaRPr lang="en-US" dirty="0">
              <a:latin typeface="Times New Roman" panose="02020603050405020304" pitchFamily="18" charset="0"/>
              <a:cs typeface="Times New Roman" panose="02020603050405020304" pitchFamily="18" charset="0"/>
            </a:endParaRPr>
          </a:p>
        </p:txBody>
      </p:sp>
      <p:sp>
        <p:nvSpPr>
          <p:cNvPr id="6" name="Flowchart: Connector 5"/>
          <p:cNvSpPr/>
          <p:nvPr/>
        </p:nvSpPr>
        <p:spPr>
          <a:xfrm>
            <a:off x="3229421" y="3742268"/>
            <a:ext cx="1717504" cy="1143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Featured</a:t>
            </a:r>
          </a:p>
        </p:txBody>
      </p:sp>
      <p:sp>
        <p:nvSpPr>
          <p:cNvPr id="7" name="Flowchart: Connector 6"/>
          <p:cNvSpPr/>
          <p:nvPr/>
        </p:nvSpPr>
        <p:spPr>
          <a:xfrm>
            <a:off x="6530533" y="3810001"/>
            <a:ext cx="1720235" cy="1143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Footer</a:t>
            </a:r>
          </a:p>
        </p:txBody>
      </p:sp>
      <p:sp>
        <p:nvSpPr>
          <p:cNvPr id="8" name="Flowchart: Connector 7"/>
          <p:cNvSpPr/>
          <p:nvPr/>
        </p:nvSpPr>
        <p:spPr>
          <a:xfrm>
            <a:off x="8890617" y="3716869"/>
            <a:ext cx="1751371" cy="12361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Endfooter</a:t>
            </a:r>
            <a:endParaRPr lang="en-US" dirty="0">
              <a:latin typeface="Times New Roman" panose="02020603050405020304" pitchFamily="18" charset="0"/>
              <a:cs typeface="Times New Roman" panose="02020603050405020304" pitchFamily="18" charset="0"/>
            </a:endParaRPr>
          </a:p>
        </p:txBody>
      </p:sp>
      <p:cxnSp>
        <p:nvCxnSpPr>
          <p:cNvPr id="12" name="Straight Connector 11"/>
          <p:cNvCxnSpPr>
            <a:cxnSpLocks/>
          </p:cNvCxnSpPr>
          <p:nvPr/>
        </p:nvCxnSpPr>
        <p:spPr>
          <a:xfrm flipH="1" flipV="1">
            <a:off x="1951689" y="3190339"/>
            <a:ext cx="8346" cy="52653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26169" y="3166533"/>
            <a:ext cx="784013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4012453" y="3191933"/>
            <a:ext cx="0" cy="524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flipV="1">
            <a:off x="7375971" y="3166533"/>
            <a:ext cx="0" cy="635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a:stCxn id="8" idx="0"/>
          </p:cNvCxnSpPr>
          <p:nvPr/>
        </p:nvCxnSpPr>
        <p:spPr>
          <a:xfrm flipV="1">
            <a:off x="9766303" y="3191933"/>
            <a:ext cx="0" cy="524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5273986" y="2791370"/>
            <a:ext cx="0" cy="337062"/>
          </a:xfrm>
          <a:prstGeom prst="line">
            <a:avLst/>
          </a:prstGeom>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1039151" y="2791370"/>
            <a:ext cx="1447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Components</a:t>
            </a:r>
          </a:p>
        </p:txBody>
      </p:sp>
      <p:sp>
        <p:nvSpPr>
          <p:cNvPr id="23" name="TextBox 22"/>
          <p:cNvSpPr txBox="1"/>
          <p:nvPr/>
        </p:nvSpPr>
        <p:spPr>
          <a:xfrm>
            <a:off x="4580468" y="1249352"/>
            <a:ext cx="1524000" cy="646331"/>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ReactJS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flipV="1">
            <a:off x="5556251" y="3160702"/>
            <a:ext cx="0" cy="1775364"/>
          </a:xfrm>
          <a:prstGeom prst="line">
            <a:avLst/>
          </a:prstGeom>
        </p:spPr>
        <p:style>
          <a:lnRef idx="3">
            <a:schemeClr val="accent1"/>
          </a:lnRef>
          <a:fillRef idx="0">
            <a:schemeClr val="accent1"/>
          </a:fillRef>
          <a:effectRef idx="2">
            <a:schemeClr val="accent1"/>
          </a:effectRef>
          <a:fontRef idx="minor">
            <a:schemeClr val="tx1"/>
          </a:fontRef>
        </p:style>
      </p:cxnSp>
      <p:sp>
        <p:nvSpPr>
          <p:cNvPr id="25" name="Flowchart: Connector 24"/>
          <p:cNvSpPr/>
          <p:nvPr/>
        </p:nvSpPr>
        <p:spPr>
          <a:xfrm>
            <a:off x="4697499" y="4957234"/>
            <a:ext cx="1717504" cy="1143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Content</a:t>
            </a:r>
          </a:p>
        </p:txBody>
      </p:sp>
      <p:sp>
        <p:nvSpPr>
          <p:cNvPr id="33" name="TextBox 32"/>
          <p:cNvSpPr txBox="1"/>
          <p:nvPr/>
        </p:nvSpPr>
        <p:spPr>
          <a:xfrm>
            <a:off x="1321361" y="6192476"/>
            <a:ext cx="578235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Pages  such as Products[id] page, </a:t>
            </a:r>
            <a:r>
              <a:rPr lang="en-US">
                <a:latin typeface="Times New Roman" panose="02020603050405020304" pitchFamily="18" charset="0"/>
                <a:cs typeface="Times New Roman" panose="02020603050405020304" pitchFamily="18" charset="0"/>
              </a:rPr>
              <a:t>Cart page, </a:t>
            </a:r>
            <a:r>
              <a:rPr lang="en-US" dirty="0">
                <a:latin typeface="Times New Roman" panose="02020603050405020304" pitchFamily="18" charset="0"/>
                <a:cs typeface="Times New Roman" panose="02020603050405020304" pitchFamily="18" charset="0"/>
              </a:rPr>
              <a:t>Orders[</a:t>
            </a:r>
            <a:r>
              <a:rPr lang="en-US">
                <a:latin typeface="Times New Roman" panose="02020603050405020304" pitchFamily="18" charset="0"/>
                <a:cs typeface="Times New Roman" panose="02020603050405020304" pitchFamily="18" charset="0"/>
              </a:rPr>
              <a:t>id] page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23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931333"/>
            <a:ext cx="9296400" cy="4868334"/>
          </a:xfrm>
        </p:spPr>
        <p:txBody>
          <a:bodyPr>
            <a:normAutofit/>
          </a:bodyPr>
          <a:lstStyle/>
          <a:p>
            <a:pPr algn="ct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Thank you </a:t>
            </a:r>
            <a:br>
              <a:rPr lang="en-US" sz="9600" dirty="0">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0C7A1D-F4CD-97AA-C5F4-279C5E66AD90}"/>
              </a:ext>
            </a:extLst>
          </p:cNvPr>
          <p:cNvSpPr txBox="1"/>
          <p:nvPr/>
        </p:nvSpPr>
        <p:spPr>
          <a:xfrm>
            <a:off x="3108791" y="5799667"/>
            <a:ext cx="487375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If any queries  or criticism related to our project, we’d be happy to answer them now.</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3100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184</TotalTime>
  <Words>337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vt:lpstr>
      <vt:lpstr>Responsive Food Ordering Website</vt:lpstr>
      <vt:lpstr>Introduction</vt:lpstr>
      <vt:lpstr>Aims and Objectives: </vt:lpstr>
      <vt:lpstr>Frontend and Backend part</vt:lpstr>
      <vt:lpstr>Work Flow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Food Ordering Website</dc:title>
  <dc:creator>Lenovo</dc:creator>
  <cp:lastModifiedBy>Bbek Manandhar</cp:lastModifiedBy>
  <cp:revision>15</cp:revision>
  <dcterms:created xsi:type="dcterms:W3CDTF">2022-06-06T08:29:50Z</dcterms:created>
  <dcterms:modified xsi:type="dcterms:W3CDTF">2022-06-07T03:16:29Z</dcterms:modified>
</cp:coreProperties>
</file>