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5"/>
  </p:notesMasterIdLst>
  <p:sldIdLst>
    <p:sldId id="299" r:id="rId2"/>
    <p:sldId id="298" r:id="rId3"/>
    <p:sldId id="279" r:id="rId4"/>
    <p:sldId id="294" r:id="rId5"/>
    <p:sldId id="283" r:id="rId6"/>
    <p:sldId id="280" r:id="rId7"/>
    <p:sldId id="281" r:id="rId8"/>
    <p:sldId id="286" r:id="rId9"/>
    <p:sldId id="288" r:id="rId10"/>
    <p:sldId id="290" r:id="rId11"/>
    <p:sldId id="295" r:id="rId12"/>
    <p:sldId id="292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C2CD9-9886-4207-846B-0F50B79BF5FD}" v="344" dt="2022-03-17T08:58:5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7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B332B-38A9-4817-B3FA-945DEB4FB8D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63B2F-6E7C-4D96-AE2D-E58F5A6DB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3B2F-6E7C-4D96-AE2D-E58F5A6DBB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3B2F-6E7C-4D96-AE2D-E58F5A6DBB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0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3B2F-6E7C-4D96-AE2D-E58F5A6DBB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2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3B2F-6E7C-4D96-AE2D-E58F5A6DBB9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85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65E08B-1626-694A-92EB-0B2F57F660A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ABFA-773A-4744-8810-B895542F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D1F4-7841-E968-4569-EC6F4A05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6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E81AAD7-DBB3-2FA4-CD18-08B4D23B2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/>
          <a:stretch/>
        </p:blipFill>
        <p:spPr bwMode="auto">
          <a:xfrm>
            <a:off x="6094410" y="609601"/>
            <a:ext cx="5449889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2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Content Placeholder 1029">
            <a:extLst>
              <a:ext uri="{FF2B5EF4-FFF2-40B4-BE49-F238E27FC236}">
                <a16:creationId xmlns:a16="http://schemas.microsoft.com/office/drawing/2014/main" id="{AD3F003B-50AD-33F2-02A6-6AEA787F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IRCTC</a:t>
            </a:r>
            <a:br>
              <a:rPr lang="en-US" sz="2000" dirty="0"/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Seamlessly Book, Track, and Cancel Train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961534" y="387012"/>
            <a:ext cx="9541365" cy="4991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TICKET CANCELLATION Module - Details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FD246FB-620E-0646-BD5D-D81945C2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6289"/>
              </p:ext>
            </p:extLst>
          </p:nvPr>
        </p:nvGraphicFramePr>
        <p:xfrm>
          <a:off x="1442301" y="1052974"/>
          <a:ext cx="9228841" cy="433915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00520">
                  <a:extLst>
                    <a:ext uri="{9D8B030D-6E8A-4147-A177-3AD203B41FA5}">
                      <a16:colId xmlns:a16="http://schemas.microsoft.com/office/drawing/2014/main" val="3524682276"/>
                    </a:ext>
                  </a:extLst>
                </a:gridCol>
                <a:gridCol w="7428321">
                  <a:extLst>
                    <a:ext uri="{9D8B030D-6E8A-4147-A177-3AD203B41FA5}">
                      <a16:colId xmlns:a16="http://schemas.microsoft.com/office/drawing/2014/main" val="2970377099"/>
                    </a:ext>
                  </a:extLst>
                </a:gridCol>
              </a:tblGrid>
              <a:tr h="1446386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PNR 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Passenger details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Cancel passenger/s ticket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4302"/>
                  </a:ext>
                </a:extLst>
              </a:tr>
              <a:tr h="1446386">
                <a:tc>
                  <a:txBody>
                    <a:bodyPr/>
                    <a:lstStyle/>
                    <a:p>
                      <a:r>
                        <a:rPr lang="en-US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Validating PNR 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 details from the data base for searched PNR 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cancel one/more tickets from booked passengers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8423"/>
                  </a:ext>
                </a:extLst>
              </a:tr>
              <a:tr h="1446386">
                <a:tc>
                  <a:txBody>
                    <a:bodyPr/>
                    <a:lstStyle/>
                    <a:p>
                      <a:r>
                        <a:rPr lang="en-US" dirty="0"/>
                        <a:t>Technical Implementation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data from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Updating the status of cancelled ticket details in database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2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650448" y="263950"/>
            <a:ext cx="9852451" cy="63159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/>
              <a:t>Validations Performed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22A71B1-8942-40B9-AC82-6A1B177D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84722"/>
              </p:ext>
            </p:extLst>
          </p:nvPr>
        </p:nvGraphicFramePr>
        <p:xfrm>
          <a:off x="529472" y="1329178"/>
          <a:ext cx="11133055" cy="3911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651">
                  <a:extLst>
                    <a:ext uri="{9D8B030D-6E8A-4147-A177-3AD203B41FA5}">
                      <a16:colId xmlns:a16="http://schemas.microsoft.com/office/drawing/2014/main" val="1856739122"/>
                    </a:ext>
                  </a:extLst>
                </a:gridCol>
                <a:gridCol w="8323741">
                  <a:extLst>
                    <a:ext uri="{9D8B030D-6E8A-4147-A177-3AD203B41FA5}">
                      <a16:colId xmlns:a16="http://schemas.microsoft.com/office/drawing/2014/main" val="1762029364"/>
                    </a:ext>
                  </a:extLst>
                </a:gridCol>
                <a:gridCol w="1147663">
                  <a:extLst>
                    <a:ext uri="{9D8B030D-6E8A-4147-A177-3AD203B41FA5}">
                      <a16:colId xmlns:a16="http://schemas.microsoft.com/office/drawing/2014/main" val="3055654524"/>
                    </a:ext>
                  </a:extLst>
                </a:gridCol>
              </a:tblGrid>
              <a:tr h="513902">
                <a:tc>
                  <a:txBody>
                    <a:bodyPr/>
                    <a:lstStyle/>
                    <a:p>
                      <a:r>
                        <a:rPr lang="en-GB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36426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r>
                        <a:rPr lang="en-GB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Trains are listed when correct source ,destination and date are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75429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r>
                        <a:rPr lang="en-GB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Unique 10 digit PNR number is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234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r>
                        <a:rPr lang="en-GB" dirty="0"/>
                        <a:t>PNR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Getting the passenger/s ticket status from generated PNR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76632"/>
                  </a:ext>
                </a:extLst>
              </a:tr>
              <a:tr h="701591">
                <a:tc>
                  <a:txBody>
                    <a:bodyPr/>
                    <a:lstStyle/>
                    <a:p>
                      <a:r>
                        <a:rPr lang="en-GB" dirty="0"/>
                        <a:t>cancellation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the passenger/s ticket status from generated PNR number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65148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r>
                        <a:rPr lang="en-GB" dirty="0"/>
                        <a:t>cancellation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Cancelling one/more passenger ticket at simultaneously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43957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r>
                        <a:rPr lang="en-GB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train runs on the route X-&gt;Y-&gt;Z, then ensure that junk values like booking of ticket from Z to Y or non-existing stations  are not allowed.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0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320510" y="298974"/>
            <a:ext cx="10182389" cy="3859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/>
              <a:t>Challenges , Solutions and Learning</a:t>
            </a:r>
            <a:endParaRPr lang="en-US" sz="2800" dirty="0">
              <a:latin typeface="+mn-lt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8749342-5374-E94E-945E-A3F086E2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93977"/>
              </p:ext>
            </p:extLst>
          </p:nvPr>
        </p:nvGraphicFramePr>
        <p:xfrm>
          <a:off x="1524000" y="684879"/>
          <a:ext cx="8978898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966">
                  <a:extLst>
                    <a:ext uri="{9D8B030D-6E8A-4147-A177-3AD203B41FA5}">
                      <a16:colId xmlns:a16="http://schemas.microsoft.com/office/drawing/2014/main" val="2308598093"/>
                    </a:ext>
                  </a:extLst>
                </a:gridCol>
                <a:gridCol w="2992966">
                  <a:extLst>
                    <a:ext uri="{9D8B030D-6E8A-4147-A177-3AD203B41FA5}">
                      <a16:colId xmlns:a16="http://schemas.microsoft.com/office/drawing/2014/main" val="1915392502"/>
                    </a:ext>
                  </a:extLst>
                </a:gridCol>
                <a:gridCol w="2992966">
                  <a:extLst>
                    <a:ext uri="{9D8B030D-6E8A-4147-A177-3AD203B41FA5}">
                      <a16:colId xmlns:a16="http://schemas.microsoft.com/office/drawing/2014/main" val="2679283976"/>
                    </a:ext>
                  </a:extLst>
                </a:gridCol>
              </a:tblGrid>
              <a:tr h="3533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482898"/>
                  </a:ext>
                </a:extLst>
              </a:tr>
              <a:tr h="1852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Initially we used a traditional method  of connecting a database like  using servlets, server based applications but application didn’t worked as expected 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Rest API methods (POST,GET,PUT)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API is the most suitable way to retrieving and storing the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52006"/>
                  </a:ext>
                </a:extLst>
              </a:tr>
              <a:tr h="185236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Initially we are using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file, where the real time updates are not happening ,for that we shifted to  a new concept to 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Understood the concept of MongoDB and implemented with help of online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is an easy and document-oriented database which stores data in JSON-like documents with dynamic schema.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86206"/>
                  </a:ext>
                </a:extLst>
              </a:tr>
              <a:tr h="15997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concurrent booking would lead to inconsistency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continuous testing, we found a solution to fetch data from 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fetching data from </a:t>
                      </a: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. we learnt Set interval and clear interval is the easy method to get rid of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54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9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2CA5D4D6-43F1-4C14-94C6-06C9C722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0"/>
            <a:ext cx="880268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C4AA-C269-4260-B627-66B651B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5"/>
            <a:ext cx="5424948" cy="1027932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98A2-4F95-4237-97EA-6F08340A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1496"/>
            <a:ext cx="10515600" cy="102793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avoid manual booking at stations we designed a website where user can book tickets through online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5F0A4A-BA1A-497D-A3F9-96DB4DD942CB}"/>
              </a:ext>
            </a:extLst>
          </p:cNvPr>
          <p:cNvGrpSpPr/>
          <p:nvPr/>
        </p:nvGrpSpPr>
        <p:grpSpPr>
          <a:xfrm>
            <a:off x="4943856" y="1723016"/>
            <a:ext cx="2304288" cy="2499360"/>
            <a:chOff x="3742944" y="1194816"/>
            <a:chExt cx="2304288" cy="2499360"/>
          </a:xfrm>
        </p:grpSpPr>
        <p:sp>
          <p:nvSpPr>
            <p:cNvPr id="5" name="Rounded Rectangle 22">
              <a:extLst>
                <a:ext uri="{FF2B5EF4-FFF2-40B4-BE49-F238E27FC236}">
                  <a16:creationId xmlns:a16="http://schemas.microsoft.com/office/drawing/2014/main" id="{E51D2160-4CA2-4C3F-B2C9-A8CBE8069261}"/>
                </a:ext>
              </a:extLst>
            </p:cNvPr>
            <p:cNvSpPr/>
            <p:nvPr/>
          </p:nvSpPr>
          <p:spPr>
            <a:xfrm>
              <a:off x="3742944" y="1194816"/>
              <a:ext cx="2304288" cy="2499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/>
                <a:t>Time Consuming Manual Flow</a:t>
              </a:r>
            </a:p>
          </p:txBody>
        </p:sp>
        <p:pic>
          <p:nvPicPr>
            <p:cNvPr id="6" name="Picture 8" descr="Earning, money conversion, money making, time consuming, time earning, time  income, time working icon - Download on Iconfinder">
              <a:extLst>
                <a:ext uri="{FF2B5EF4-FFF2-40B4-BE49-F238E27FC236}">
                  <a16:creationId xmlns:a16="http://schemas.microsoft.com/office/drawing/2014/main" id="{17A7ACA0-F4BF-477E-ACBE-DD91FF25B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493" y="1266271"/>
              <a:ext cx="1767332" cy="176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457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565608" y="387012"/>
            <a:ext cx="9937291" cy="545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>
                <a:latin typeface="+mn-lt"/>
              </a:rPr>
              <a:t>Tech Stack</a:t>
            </a:r>
            <a:endParaRPr lang="en-US" sz="2800" dirty="0">
              <a:latin typeface="+mn-lt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02E2C-3126-AB6D-59F3-BCB67BB5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0" y="2042971"/>
            <a:ext cx="10790259" cy="34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669304" y="301658"/>
            <a:ext cx="9833596" cy="62293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/>
              <a:t>Code Structure:</a:t>
            </a:r>
            <a:br>
              <a:rPr lang="en-US" sz="2800" dirty="0"/>
            </a:br>
            <a:endParaRPr lang="en-US" sz="2800" dirty="0">
              <a:latin typeface="+mn-lt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59283-B53D-8B84-DB53-1B5796E3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7" y="1063416"/>
            <a:ext cx="9692830" cy="49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0" y="15342"/>
            <a:ext cx="10502900" cy="6695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Learnings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458E7-725E-47D7-B1A5-BEDF6B4A341F}"/>
              </a:ext>
            </a:extLst>
          </p:cNvPr>
          <p:cNvSpPr/>
          <p:nvPr/>
        </p:nvSpPr>
        <p:spPr>
          <a:xfrm>
            <a:off x="530443" y="1175657"/>
            <a:ext cx="1848555" cy="2035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ea typeface="Calibri"/>
                <a:cs typeface="Calibri"/>
              </a:rPr>
              <a:t>Developed Booking section </a:t>
            </a:r>
            <a:r>
              <a:rPr lang="en-GB" sz="1600" dirty="0" err="1">
                <a:ea typeface="Calibri"/>
                <a:cs typeface="Calibri"/>
              </a:rPr>
              <a:t>module,Mongodb</a:t>
            </a:r>
            <a:r>
              <a:rPr lang="en-GB" sz="1600" dirty="0">
                <a:ea typeface="Calibri"/>
                <a:cs typeface="Calibri"/>
              </a:rPr>
              <a:t>&amp; </a:t>
            </a:r>
            <a:r>
              <a:rPr lang="en-GB" sz="1600" dirty="0" err="1">
                <a:ea typeface="Calibri"/>
                <a:cs typeface="Calibri"/>
              </a:rPr>
              <a:t>Mysql</a:t>
            </a:r>
            <a:r>
              <a:rPr lang="en-GB" sz="1600" dirty="0">
                <a:ea typeface="Calibri"/>
                <a:cs typeface="Calibri"/>
              </a:rPr>
              <a:t> connectivity, UI Design and Testing</a:t>
            </a:r>
            <a:endParaRPr lang="en-GB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88F046-CBDB-45AB-9F9D-F71753532086}"/>
              </a:ext>
            </a:extLst>
          </p:cNvPr>
          <p:cNvSpPr/>
          <p:nvPr/>
        </p:nvSpPr>
        <p:spPr>
          <a:xfrm>
            <a:off x="9813002" y="1538693"/>
            <a:ext cx="1848555" cy="1635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UI Design , </a:t>
            </a:r>
            <a:r>
              <a:rPr lang="en-GB" dirty="0" err="1">
                <a:ea typeface="Calibri"/>
                <a:cs typeface="Calibri"/>
              </a:rPr>
              <a:t>Mysql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connectvity</a:t>
            </a:r>
            <a:r>
              <a:rPr lang="en-GB" dirty="0">
                <a:ea typeface="Calibri"/>
                <a:cs typeface="Calibri"/>
              </a:rPr>
              <a:t> and Testing </a:t>
            </a:r>
            <a:endParaRPr lang="en-GB" dirty="0"/>
          </a:p>
          <a:p>
            <a:pPr algn="ctr"/>
            <a:r>
              <a:rPr lang="en-GB" dirty="0">
                <a:ea typeface="Calibri"/>
                <a:cs typeface="Calibri"/>
              </a:rPr>
              <a:t> 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5B3485-0CE4-40CF-80F8-6B956F0A1C8B}"/>
              </a:ext>
            </a:extLst>
          </p:cNvPr>
          <p:cNvSpPr/>
          <p:nvPr/>
        </p:nvSpPr>
        <p:spPr>
          <a:xfrm>
            <a:off x="6762045" y="1500988"/>
            <a:ext cx="1848555" cy="1710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Developed Cancellation module , UI design  and Testing</a:t>
            </a:r>
          </a:p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339B13-BA25-4A03-919A-45728479E39E}"/>
              </a:ext>
            </a:extLst>
          </p:cNvPr>
          <p:cNvSpPr/>
          <p:nvPr/>
        </p:nvSpPr>
        <p:spPr>
          <a:xfrm>
            <a:off x="3646244" y="1463280"/>
            <a:ext cx="1848555" cy="17106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Developed PNR enquiry module ,UI design and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57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579942" y="254164"/>
            <a:ext cx="9922958" cy="430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User Journey and Flow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6</a:t>
            </a:fld>
            <a:endParaRPr lang="en-US"/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74AFCAD-6290-2849-87FD-3A823DEC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6357" y="7715962"/>
            <a:ext cx="1787188" cy="29786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2221CF4-3D27-BE45-BEF9-85CE8B460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63709"/>
              </p:ext>
            </p:extLst>
          </p:nvPr>
        </p:nvGraphicFramePr>
        <p:xfrm>
          <a:off x="579942" y="896666"/>
          <a:ext cx="11231844" cy="5469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8499">
                  <a:extLst>
                    <a:ext uri="{9D8B030D-6E8A-4147-A177-3AD203B41FA5}">
                      <a16:colId xmlns:a16="http://schemas.microsoft.com/office/drawing/2014/main" val="739434800"/>
                    </a:ext>
                  </a:extLst>
                </a:gridCol>
                <a:gridCol w="9713345">
                  <a:extLst>
                    <a:ext uri="{9D8B030D-6E8A-4147-A177-3AD203B41FA5}">
                      <a16:colId xmlns:a16="http://schemas.microsoft.com/office/drawing/2014/main" val="3145458779"/>
                    </a:ext>
                  </a:extLst>
                </a:gridCol>
              </a:tblGrid>
              <a:tr h="15771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95580"/>
                  </a:ext>
                </a:extLst>
              </a:tr>
              <a:tr h="129731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Ticket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16277"/>
                  </a:ext>
                </a:extLst>
              </a:tr>
              <a:tr h="129731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PNR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941401"/>
                  </a:ext>
                </a:extLst>
              </a:tr>
              <a:tr h="12973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Cancellation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520396"/>
                  </a:ext>
                </a:extLst>
              </a:tr>
            </a:tbl>
          </a:graphicData>
        </a:graphic>
      </p:graphicFrame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E1BB400C-A954-D44B-ACE1-0D77A99B096E}"/>
              </a:ext>
            </a:extLst>
          </p:cNvPr>
          <p:cNvSpPr/>
          <p:nvPr/>
        </p:nvSpPr>
        <p:spPr>
          <a:xfrm>
            <a:off x="2315301" y="1627632"/>
            <a:ext cx="1492462" cy="7531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List with Seat Availability </a:t>
            </a:r>
          </a:p>
        </p:txBody>
      </p:sp>
      <p:sp>
        <p:nvSpPr>
          <p:cNvPr id="5" name="Connector 4">
            <a:extLst>
              <a:ext uri="{FF2B5EF4-FFF2-40B4-BE49-F238E27FC236}">
                <a16:creationId xmlns:a16="http://schemas.microsoft.com/office/drawing/2014/main" id="{D497BCA3-9149-5541-A34C-39506F58B4E2}"/>
              </a:ext>
            </a:extLst>
          </p:cNvPr>
          <p:cNvSpPr/>
          <p:nvPr/>
        </p:nvSpPr>
        <p:spPr>
          <a:xfrm>
            <a:off x="2193107" y="899467"/>
            <a:ext cx="672982" cy="383207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START</a:t>
            </a:r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7F19E28C-F6E5-5642-8419-465B3A459FC9}"/>
              </a:ext>
            </a:extLst>
          </p:cNvPr>
          <p:cNvSpPr/>
          <p:nvPr/>
        </p:nvSpPr>
        <p:spPr>
          <a:xfrm>
            <a:off x="4195137" y="1627632"/>
            <a:ext cx="1743456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Booking</a:t>
            </a:r>
          </a:p>
        </p:txBody>
      </p:sp>
      <p:sp>
        <p:nvSpPr>
          <p:cNvPr id="6" name="Or 5">
            <a:extLst>
              <a:ext uri="{FF2B5EF4-FFF2-40B4-BE49-F238E27FC236}">
                <a16:creationId xmlns:a16="http://schemas.microsoft.com/office/drawing/2014/main" id="{78A3C490-907C-2C44-916F-A6453B4FDE5F}"/>
              </a:ext>
            </a:extLst>
          </p:cNvPr>
          <p:cNvSpPr/>
          <p:nvPr/>
        </p:nvSpPr>
        <p:spPr>
          <a:xfrm>
            <a:off x="3260316" y="897272"/>
            <a:ext cx="524256" cy="343811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404F5286-99E0-044A-AB43-C004D47E7C9C}"/>
              </a:ext>
            </a:extLst>
          </p:cNvPr>
          <p:cNvSpPr/>
          <p:nvPr/>
        </p:nvSpPr>
        <p:spPr>
          <a:xfrm>
            <a:off x="6511617" y="1603248"/>
            <a:ext cx="1743456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PNR Status Check</a:t>
            </a:r>
          </a:p>
        </p:txBody>
      </p:sp>
      <p:sp>
        <p:nvSpPr>
          <p:cNvPr id="12" name="Alternative Process 11">
            <a:extLst>
              <a:ext uri="{FF2B5EF4-FFF2-40B4-BE49-F238E27FC236}">
                <a16:creationId xmlns:a16="http://schemas.microsoft.com/office/drawing/2014/main" id="{E528FBC1-8EC1-2E41-BAE9-A049D52AE749}"/>
              </a:ext>
            </a:extLst>
          </p:cNvPr>
          <p:cNvSpPr/>
          <p:nvPr/>
        </p:nvSpPr>
        <p:spPr>
          <a:xfrm>
            <a:off x="8569888" y="1603248"/>
            <a:ext cx="1743456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Cancellation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ECBEF11-B24A-C749-8C68-984EF461CA0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832336" y="1022136"/>
            <a:ext cx="427980" cy="470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24E38CC-F8F8-754B-8BC3-3C54FCD0A5AE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rot="5400000">
            <a:off x="2980863" y="1271402"/>
            <a:ext cx="436899" cy="2755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466642-6B24-9244-934D-76C4DE262D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1890" y="542657"/>
            <a:ext cx="445510" cy="17244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4FC990B-47FC-7042-9093-2A8E78EBD08E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 rot="16200000" flipH="1">
            <a:off x="5339313" y="-440785"/>
            <a:ext cx="412515" cy="36755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A5F79B6-C906-D141-A5F9-A53BACCDBC41}"/>
              </a:ext>
            </a:extLst>
          </p:cNvPr>
          <p:cNvCxnSpPr>
            <a:endCxn id="12" idx="0"/>
          </p:cNvCxnSpPr>
          <p:nvPr/>
        </p:nvCxnSpPr>
        <p:spPr>
          <a:xfrm>
            <a:off x="3622113" y="932688"/>
            <a:ext cx="5819503" cy="6705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C75D5B5E-1225-EF4C-B2CC-E4C4FDEFC9A0}"/>
              </a:ext>
            </a:extLst>
          </p:cNvPr>
          <p:cNvSpPr/>
          <p:nvPr/>
        </p:nvSpPr>
        <p:spPr>
          <a:xfrm>
            <a:off x="2315300" y="2663951"/>
            <a:ext cx="2198591" cy="9322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source and destination &amp; </a:t>
            </a:r>
          </a:p>
          <a:p>
            <a:pPr algn="ctr"/>
            <a:r>
              <a:rPr lang="en-US" dirty="0"/>
              <a:t>date of journey</a:t>
            </a:r>
          </a:p>
        </p:txBody>
      </p:sp>
      <p:sp>
        <p:nvSpPr>
          <p:cNvPr id="33" name="Alternative Process 32">
            <a:extLst>
              <a:ext uri="{FF2B5EF4-FFF2-40B4-BE49-F238E27FC236}">
                <a16:creationId xmlns:a16="http://schemas.microsoft.com/office/drawing/2014/main" id="{EFEBACD8-BD43-9B4E-B37F-24249D381D8C}"/>
              </a:ext>
            </a:extLst>
          </p:cNvPr>
          <p:cNvSpPr/>
          <p:nvPr/>
        </p:nvSpPr>
        <p:spPr>
          <a:xfrm>
            <a:off x="4967288" y="2679508"/>
            <a:ext cx="1544329" cy="8246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Enter Number of Seats</a:t>
            </a:r>
          </a:p>
        </p:txBody>
      </p:sp>
      <p:sp>
        <p:nvSpPr>
          <p:cNvPr id="34" name="Alternative Process 33">
            <a:extLst>
              <a:ext uri="{FF2B5EF4-FFF2-40B4-BE49-F238E27FC236}">
                <a16:creationId xmlns:a16="http://schemas.microsoft.com/office/drawing/2014/main" id="{DDDA05A1-E205-934A-A33C-D0713332439A}"/>
              </a:ext>
            </a:extLst>
          </p:cNvPr>
          <p:cNvSpPr/>
          <p:nvPr/>
        </p:nvSpPr>
        <p:spPr>
          <a:xfrm>
            <a:off x="6879215" y="2679508"/>
            <a:ext cx="1544329" cy="8246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Availability check and booking</a:t>
            </a:r>
          </a:p>
        </p:txBody>
      </p:sp>
      <p:sp>
        <p:nvSpPr>
          <p:cNvPr id="35" name="Alternative Process 34">
            <a:extLst>
              <a:ext uri="{FF2B5EF4-FFF2-40B4-BE49-F238E27FC236}">
                <a16:creationId xmlns:a16="http://schemas.microsoft.com/office/drawing/2014/main" id="{B9F3F47D-CBD4-7845-8008-AA328D041C04}"/>
              </a:ext>
            </a:extLst>
          </p:cNvPr>
          <p:cNvSpPr/>
          <p:nvPr/>
        </p:nvSpPr>
        <p:spPr>
          <a:xfrm>
            <a:off x="8721869" y="2693363"/>
            <a:ext cx="1544329" cy="8246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PNR &amp; Seat Number Generation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6D5DEE8-BB65-3341-BF75-E3257B16925E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021276" y="1618361"/>
            <a:ext cx="438911" cy="16522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54079E-4BD5-5E48-BF7D-A1C5FD33BB0D}"/>
              </a:ext>
            </a:extLst>
          </p:cNvPr>
          <p:cNvCxnSpPr>
            <a:endCxn id="33" idx="1"/>
          </p:cNvCxnSpPr>
          <p:nvPr/>
        </p:nvCxnSpPr>
        <p:spPr>
          <a:xfrm>
            <a:off x="4443605" y="3061855"/>
            <a:ext cx="523683" cy="29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6AEC3F-DB88-DD42-97FA-DD14716F0C0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423544" y="3091820"/>
            <a:ext cx="298325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694953-3E3C-BD42-B2EB-4DDB959543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511617" y="3091820"/>
            <a:ext cx="3675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DC9FDC-FB77-FA43-8038-63C116F681EA}"/>
              </a:ext>
            </a:extLst>
          </p:cNvPr>
          <p:cNvCxnSpPr>
            <a:cxnSpLocks/>
          </p:cNvCxnSpPr>
          <p:nvPr/>
        </p:nvCxnSpPr>
        <p:spPr>
          <a:xfrm>
            <a:off x="10313344" y="3105675"/>
            <a:ext cx="5901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lternative Process 51">
            <a:extLst>
              <a:ext uri="{FF2B5EF4-FFF2-40B4-BE49-F238E27FC236}">
                <a16:creationId xmlns:a16="http://schemas.microsoft.com/office/drawing/2014/main" id="{F48B04A9-E66F-894D-BC27-C7CA3B48C19F}"/>
              </a:ext>
            </a:extLst>
          </p:cNvPr>
          <p:cNvSpPr/>
          <p:nvPr/>
        </p:nvSpPr>
        <p:spPr>
          <a:xfrm>
            <a:off x="2315300" y="4194048"/>
            <a:ext cx="1547881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PNR</a:t>
            </a:r>
          </a:p>
        </p:txBody>
      </p:sp>
      <p:sp>
        <p:nvSpPr>
          <p:cNvPr id="53" name="Alternative Process 52">
            <a:extLst>
              <a:ext uri="{FF2B5EF4-FFF2-40B4-BE49-F238E27FC236}">
                <a16:creationId xmlns:a16="http://schemas.microsoft.com/office/drawing/2014/main" id="{90EEBDF3-EA52-C841-A7BF-840A9CC2542A}"/>
              </a:ext>
            </a:extLst>
          </p:cNvPr>
          <p:cNvSpPr/>
          <p:nvPr/>
        </p:nvSpPr>
        <p:spPr>
          <a:xfrm>
            <a:off x="4378016" y="4180193"/>
            <a:ext cx="1743456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 Ticket Details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813450-5FBE-9346-A59D-18EFA44E9F1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63182" y="4478897"/>
            <a:ext cx="514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264DA2-ECF1-EB4B-9026-89F943705C11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121472" y="4440699"/>
            <a:ext cx="4777908" cy="3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lternative Process 74">
            <a:extLst>
              <a:ext uri="{FF2B5EF4-FFF2-40B4-BE49-F238E27FC236}">
                <a16:creationId xmlns:a16="http://schemas.microsoft.com/office/drawing/2014/main" id="{3A92EAA3-2D78-2F46-990C-FC4E81AE450D}"/>
              </a:ext>
            </a:extLst>
          </p:cNvPr>
          <p:cNvSpPr/>
          <p:nvPr/>
        </p:nvSpPr>
        <p:spPr>
          <a:xfrm>
            <a:off x="2315300" y="5662630"/>
            <a:ext cx="1492464" cy="5974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PNR</a:t>
            </a:r>
          </a:p>
        </p:txBody>
      </p:sp>
      <p:sp>
        <p:nvSpPr>
          <p:cNvPr id="76" name="Alternative Process 75">
            <a:extLst>
              <a:ext uri="{FF2B5EF4-FFF2-40B4-BE49-F238E27FC236}">
                <a16:creationId xmlns:a16="http://schemas.microsoft.com/office/drawing/2014/main" id="{FB2B5871-6D9E-C643-AFC3-BB38F4CF58F1}"/>
              </a:ext>
            </a:extLst>
          </p:cNvPr>
          <p:cNvSpPr/>
          <p:nvPr/>
        </p:nvSpPr>
        <p:spPr>
          <a:xfrm>
            <a:off x="4378016" y="5525216"/>
            <a:ext cx="1774658" cy="7348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Ticket and Update DB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B1B3454-2C85-F04C-A84D-C9EE822818B9}"/>
              </a:ext>
            </a:extLst>
          </p:cNvPr>
          <p:cNvCxnSpPr>
            <a:cxnSpLocks/>
          </p:cNvCxnSpPr>
          <p:nvPr/>
        </p:nvCxnSpPr>
        <p:spPr>
          <a:xfrm flipV="1">
            <a:off x="6066054" y="5947479"/>
            <a:ext cx="4777908" cy="3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FCA634-2F68-C64A-A1FB-6CECB403E82A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3807764" y="5892627"/>
            <a:ext cx="570252" cy="68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CD7FCD5-987D-4204-8FC4-1EA6919F5B97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6573019" y="2281494"/>
            <a:ext cx="891164" cy="7294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73B0F19-D871-4E79-A35A-1C8CBA1BFB80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 flipV="1">
            <a:off x="3089242" y="3846136"/>
            <a:ext cx="3566083" cy="3479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0C55C1-11A0-464C-990A-233C280DF891}"/>
              </a:ext>
            </a:extLst>
          </p:cNvPr>
          <p:cNvCxnSpPr/>
          <p:nvPr/>
        </p:nvCxnSpPr>
        <p:spPr>
          <a:xfrm rot="5400000">
            <a:off x="6265945" y="3474102"/>
            <a:ext cx="766117" cy="29263"/>
          </a:xfrm>
          <a:prstGeom prst="bentConnector3">
            <a:avLst>
              <a:gd name="adj1" fmla="val 500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C6C961-4398-475B-A92D-C18B8F60A186}"/>
              </a:ext>
            </a:extLst>
          </p:cNvPr>
          <p:cNvCxnSpPr>
            <a:cxnSpLocks/>
          </p:cNvCxnSpPr>
          <p:nvPr/>
        </p:nvCxnSpPr>
        <p:spPr>
          <a:xfrm rot="5400000">
            <a:off x="8275883" y="1945628"/>
            <a:ext cx="1422865" cy="89723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AF15070-A908-47A8-919E-B93D8A2B77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9443" y="3109532"/>
            <a:ext cx="5691918" cy="2329733"/>
          </a:xfrm>
          <a:prstGeom prst="bentConnector3">
            <a:avLst>
              <a:gd name="adj1" fmla="val 21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C0F807-DB49-4FDE-8E79-A6CCD95BE9E7}"/>
              </a:ext>
            </a:extLst>
          </p:cNvPr>
          <p:cNvCxnSpPr>
            <a:endCxn id="75" idx="0"/>
          </p:cNvCxnSpPr>
          <p:nvPr/>
        </p:nvCxnSpPr>
        <p:spPr>
          <a:xfrm>
            <a:off x="3046326" y="5440335"/>
            <a:ext cx="15206" cy="222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7B80C94-4CFD-4B4D-A48D-58FCA20257C2}"/>
              </a:ext>
            </a:extLst>
          </p:cNvPr>
          <p:cNvSpPr/>
          <p:nvPr/>
        </p:nvSpPr>
        <p:spPr>
          <a:xfrm>
            <a:off x="10781842" y="2905993"/>
            <a:ext cx="885634" cy="376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BE55F-AA29-44C9-BC08-91E12DA4D3C1}"/>
              </a:ext>
            </a:extLst>
          </p:cNvPr>
          <p:cNvSpPr/>
          <p:nvPr/>
        </p:nvSpPr>
        <p:spPr>
          <a:xfrm>
            <a:off x="10843962" y="4180194"/>
            <a:ext cx="850703" cy="448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DA1693-65E5-4D47-90CE-C761CA83B3AA}"/>
              </a:ext>
            </a:extLst>
          </p:cNvPr>
          <p:cNvSpPr/>
          <p:nvPr/>
        </p:nvSpPr>
        <p:spPr>
          <a:xfrm>
            <a:off x="10781843" y="5687961"/>
            <a:ext cx="885634" cy="448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3278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735292" y="226242"/>
            <a:ext cx="9767608" cy="4586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Database Connectivity Flow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8862C1-BAD2-4A5F-AEFE-DB829123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78" y="1223127"/>
            <a:ext cx="9499988" cy="44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820132" y="387012"/>
            <a:ext cx="9682767" cy="602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Booking Module - Details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FD246FB-620E-0646-BD5D-D81945C2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4213"/>
              </p:ext>
            </p:extLst>
          </p:nvPr>
        </p:nvGraphicFramePr>
        <p:xfrm>
          <a:off x="1190673" y="1086910"/>
          <a:ext cx="9461616" cy="4663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97624">
                  <a:extLst>
                    <a:ext uri="{9D8B030D-6E8A-4147-A177-3AD203B41FA5}">
                      <a16:colId xmlns:a16="http://schemas.microsoft.com/office/drawing/2014/main" val="3524682276"/>
                    </a:ext>
                  </a:extLst>
                </a:gridCol>
                <a:gridCol w="7663992">
                  <a:extLst>
                    <a:ext uri="{9D8B030D-6E8A-4147-A177-3AD203B41FA5}">
                      <a16:colId xmlns:a16="http://schemas.microsoft.com/office/drawing/2014/main" val="2970377099"/>
                    </a:ext>
                  </a:extLst>
                </a:gridCol>
              </a:tblGrid>
              <a:tr h="1268781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Search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Passenger details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Seat Availability check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PNR Generation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4302"/>
                  </a:ext>
                </a:extLst>
              </a:tr>
              <a:tr h="1708688">
                <a:tc>
                  <a:txBody>
                    <a:bodyPr/>
                    <a:lstStyle/>
                    <a:p>
                      <a:r>
                        <a:rPr lang="en-US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Trains listed based on search criteria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Waiting list if no seats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Unique 10digit PNR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Each PNR can have up to 4 tickets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Duplicate passengers are not allowed for single PNR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8423"/>
                  </a:ext>
                </a:extLst>
              </a:tr>
              <a:tr h="1415423">
                <a:tc>
                  <a:txBody>
                    <a:bodyPr/>
                    <a:lstStyle/>
                    <a:p>
                      <a:r>
                        <a:rPr lang="en-US" dirty="0"/>
                        <a:t>Technical Implementation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train details from MongoDB cloud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Fetching train data for every one second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Implementing search functionality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Sending the booked ticket details to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database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STACLES!">
            <a:extLst>
              <a:ext uri="{FF2B5EF4-FFF2-40B4-BE49-F238E27FC236}">
                <a16:creationId xmlns:a16="http://schemas.microsoft.com/office/drawing/2014/main" id="{9DB77896-D0A7-FB47-80E1-603877AB401E}"/>
              </a:ext>
            </a:extLst>
          </p:cNvPr>
          <p:cNvSpPr txBox="1">
            <a:spLocks/>
          </p:cNvSpPr>
          <p:nvPr/>
        </p:nvSpPr>
        <p:spPr>
          <a:xfrm>
            <a:off x="735290" y="387012"/>
            <a:ext cx="9767609" cy="7630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800" dirty="0">
                <a:latin typeface="+mn-lt"/>
              </a:rPr>
              <a:t>PNR Status Module - Details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E5A604-65E3-574D-B57F-AC54213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996-0E2C-214D-BF41-30D702B95CA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FD246FB-620E-0646-BD5D-D81945C2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89443"/>
              </p:ext>
            </p:extLst>
          </p:nvPr>
        </p:nvGraphicFramePr>
        <p:xfrm>
          <a:off x="1689101" y="1467753"/>
          <a:ext cx="9198858" cy="37834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1293">
                  <a:extLst>
                    <a:ext uri="{9D8B030D-6E8A-4147-A177-3AD203B41FA5}">
                      <a16:colId xmlns:a16="http://schemas.microsoft.com/office/drawing/2014/main" val="3524682276"/>
                    </a:ext>
                  </a:extLst>
                </a:gridCol>
                <a:gridCol w="7617565">
                  <a:extLst>
                    <a:ext uri="{9D8B030D-6E8A-4147-A177-3AD203B41FA5}">
                      <a16:colId xmlns:a16="http://schemas.microsoft.com/office/drawing/2014/main" val="2970377099"/>
                    </a:ext>
                  </a:extLst>
                </a:gridCol>
              </a:tblGrid>
              <a:tr h="652084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PNR 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Check ticket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Passenger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4302"/>
                  </a:ext>
                </a:extLst>
              </a:tr>
              <a:tr h="1043335">
                <a:tc>
                  <a:txBody>
                    <a:bodyPr/>
                    <a:lstStyle/>
                    <a:p>
                      <a:r>
                        <a:rPr lang="en-US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Validating PNR 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 details from the data base for searched PNR 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check confirmed/waiting list/cancelled  tickets from booked passengers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8423"/>
                  </a:ext>
                </a:extLst>
              </a:tr>
              <a:tr h="1405999">
                <a:tc>
                  <a:txBody>
                    <a:bodyPr/>
                    <a:lstStyle/>
                    <a:p>
                      <a:r>
                        <a:rPr lang="en-US"/>
                        <a:t>Technical Implementation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data from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the  ticket status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50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1069</TotalTime>
  <Words>599</Words>
  <Application>Microsoft Office PowerPoint</Application>
  <PresentationFormat>Widescreen</PresentationFormat>
  <Paragraphs>127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Helvetica Neue</vt:lpstr>
      <vt:lpstr>Times New Roman</vt:lpstr>
      <vt:lpstr>Wingdings 3</vt:lpstr>
      <vt:lpstr>Ion</vt:lpstr>
      <vt:lpstr> 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IRCTC  (ONLINE TRAIN TICKET BOOKING)</dc:title>
  <dc:creator>Nikhil Agnihotri</dc:creator>
  <cp:lastModifiedBy>Vanguri Bbhavani</cp:lastModifiedBy>
  <cp:revision>32</cp:revision>
  <dcterms:created xsi:type="dcterms:W3CDTF">2022-03-17T07:19:01Z</dcterms:created>
  <dcterms:modified xsi:type="dcterms:W3CDTF">2023-06-30T01:06:09Z</dcterms:modified>
</cp:coreProperties>
</file>