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Golos Text"/>
      <p:regular r:id="rId15"/>
      <p:bold r:id="rId16"/>
    </p:embeddedFont>
    <p:embeddedFont>
      <p:font typeface="Anaheim"/>
      <p:regular r:id="rId17"/>
    </p:embeddedFont>
    <p:embeddedFont>
      <p:font typeface="Bebas Neue"/>
      <p:regular r:id="rId18"/>
    </p:embeddedFont>
    <p:embeddedFont>
      <p:font typeface="Epilogue"/>
      <p:regular r:id="rId19"/>
      <p:bold r:id="rId20"/>
      <p:italic r:id="rId21"/>
      <p:boldItalic r:id="rId22"/>
    </p:embeddedFont>
    <p:embeddedFont>
      <p:font typeface="Alber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bold.fntdata"/><Relationship Id="rId22" Type="http://schemas.openxmlformats.org/officeDocument/2006/relationships/font" Target="fonts/Epilogue-boldItalic.fntdata"/><Relationship Id="rId21" Type="http://schemas.openxmlformats.org/officeDocument/2006/relationships/font" Target="fonts/Epilogue-italic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GolosText-regular.fntdata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font" Target="fonts/GolosText-bold.fntdata"/><Relationship Id="rId19" Type="http://schemas.openxmlformats.org/officeDocument/2006/relationships/font" Target="fonts/Epilogu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fc65ec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fc65ec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877bfc73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877bfc73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7fc65ec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7fc65ec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fc65ecb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fc65ecb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8d4be75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8d4be75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877bfc7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877bfc7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8d4be75a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8d4be75a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8d4be75a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8d4be75a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f1d9e4f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f1d9e4f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1d9e4fb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1d9e4fb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b="7784" l="0" r="0" t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96438" y="3815526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652350" y="3912875"/>
            <a:ext cx="835200" cy="835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ctrTitle"/>
          </p:nvPr>
        </p:nvSpPr>
        <p:spPr>
          <a:xfrm>
            <a:off x="2808000" y="559575"/>
            <a:ext cx="3528000" cy="9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808000" y="1438575"/>
            <a:ext cx="35280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2808000" y="3390300"/>
            <a:ext cx="3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Swetha Tandri 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752701" y="4529475"/>
            <a:ext cx="1945500" cy="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8103449" y="372663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613548" y="3818800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88976" y="72595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0" y="0"/>
            <a:ext cx="1200" cy="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ctrTitle"/>
          </p:nvPr>
        </p:nvSpPr>
        <p:spPr>
          <a:xfrm>
            <a:off x="969300" y="1251113"/>
            <a:ext cx="6961800" cy="18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“Phishing” Avec BeEF XSS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Protéger</a:t>
            </a:r>
            <a:r>
              <a:rPr lang="en"/>
              <a:t> votre 2eme vie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342652" y="2070150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8"/>
          <p:cNvGrpSpPr/>
          <p:nvPr/>
        </p:nvGrpSpPr>
        <p:grpSpPr>
          <a:xfrm flipH="1">
            <a:off x="-5" y="3059002"/>
            <a:ext cx="2187645" cy="2084502"/>
            <a:chOff x="5266400" y="2154973"/>
            <a:chExt cx="2088843" cy="2084502"/>
          </a:xfrm>
        </p:grpSpPr>
        <p:pic>
          <p:nvPicPr>
            <p:cNvPr id="213" name="Google Shape;21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7407" y="2154973"/>
              <a:ext cx="1217836" cy="183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8"/>
            <p:cNvPicPr preferRelativeResize="0"/>
            <p:nvPr/>
          </p:nvPicPr>
          <p:blipFill rotWithShape="1">
            <a:blip r:embed="rId4">
              <a:alphaModFix/>
            </a:blip>
            <a:srcRect b="0" l="51138" r="0" t="0"/>
            <a:stretch/>
          </p:blipFill>
          <p:spPr>
            <a:xfrm>
              <a:off x="5490798" y="3406550"/>
              <a:ext cx="1219702" cy="83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8"/>
            <p:cNvSpPr/>
            <p:nvPr/>
          </p:nvSpPr>
          <p:spPr>
            <a:xfrm>
              <a:off x="5776500" y="3000450"/>
              <a:ext cx="714300" cy="7143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266400" y="2568975"/>
              <a:ext cx="224400" cy="22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217" name="Google Shape;217;p28"/>
          <p:cNvGrpSpPr/>
          <p:nvPr/>
        </p:nvGrpSpPr>
        <p:grpSpPr>
          <a:xfrm>
            <a:off x="7886643" y="4188241"/>
            <a:ext cx="1257366" cy="955257"/>
            <a:chOff x="1831100" y="2870636"/>
            <a:chExt cx="1993288" cy="1441463"/>
          </a:xfrm>
        </p:grpSpPr>
        <p:pic>
          <p:nvPicPr>
            <p:cNvPr id="218" name="Google Shape;218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2451528" y="2939237"/>
              <a:ext cx="915243" cy="1830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8"/>
            <p:cNvSpPr/>
            <p:nvPr/>
          </p:nvSpPr>
          <p:spPr>
            <a:xfrm>
              <a:off x="1831100" y="2870636"/>
              <a:ext cx="440400" cy="4404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271500" y="4087699"/>
              <a:ext cx="224400" cy="22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21" name="Google Shape;221;p28"/>
          <p:cNvSpPr txBox="1"/>
          <p:nvPr>
            <p:ph idx="4294967295" type="ctrTitle"/>
          </p:nvPr>
        </p:nvSpPr>
        <p:spPr>
          <a:xfrm>
            <a:off x="3022650" y="1654100"/>
            <a:ext cx="30987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Merci !</a:t>
            </a:r>
            <a:endParaRPr sz="6400"/>
          </a:p>
        </p:txBody>
      </p:sp>
      <p:sp>
        <p:nvSpPr>
          <p:cNvPr id="222" name="Google Shape;222;p28"/>
          <p:cNvSpPr txBox="1"/>
          <p:nvPr>
            <p:ph idx="4294967295" type="subTitle"/>
          </p:nvPr>
        </p:nvSpPr>
        <p:spPr>
          <a:xfrm>
            <a:off x="3022650" y="2533100"/>
            <a:ext cx="28632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700"/>
              <a:t>Avez-vous une question?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3" name="Google Shape;223;p28"/>
          <p:cNvSpPr/>
          <p:nvPr/>
        </p:nvSpPr>
        <p:spPr>
          <a:xfrm>
            <a:off x="7600854" y="5140780"/>
            <a:ext cx="224400" cy="22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954250" y="45581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Presentée par SUNSH1NE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7325" y="-12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 rot="10800000">
            <a:off x="7333573" y="1694975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0023" y="-12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 rot="10800000">
            <a:off x="8524750" y="1218137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6790050" y="398388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Tout d’abord qu’es que le phishing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15100" y="1713100"/>
            <a:ext cx="53685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phishing est une technique d'attaque utilisée par les cybercriminels pour tromper les utilisateurs qui consiste a inciter à divulguer des informations sensibles.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 est souvent utilisé dans le </a:t>
            </a:r>
            <a:r>
              <a:rPr lang="en"/>
              <a:t>milieux</a:t>
            </a:r>
            <a:r>
              <a:rPr lang="en"/>
              <a:t> pour l’attaque d’entreprise </a:t>
            </a:r>
            <a:r>
              <a:rPr lang="en"/>
              <a:t>après</a:t>
            </a:r>
            <a:r>
              <a:rPr lang="en"/>
              <a:t> une </a:t>
            </a:r>
            <a:r>
              <a:rPr lang="en"/>
              <a:t>séance</a:t>
            </a:r>
            <a:r>
              <a:rPr lang="en"/>
              <a:t> de </a:t>
            </a:r>
            <a:r>
              <a:rPr lang="en"/>
              <a:t>ingénieurie</a:t>
            </a:r>
            <a:r>
              <a:rPr lang="en"/>
              <a:t> social afin de compromettre certain compte liée a une cible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715100" y="2474200"/>
            <a:ext cx="7713900" cy="1811700"/>
          </a:xfrm>
          <a:prstGeom prst="roundRect">
            <a:avLst>
              <a:gd fmla="val 1073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Etape 1 examiner sa cible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15100" y="134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Ingenieurie social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1040750" y="2679400"/>
            <a:ext cx="3205800" cy="14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Scenario: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/>
              <a:t>Tom 34 ans, Travaillant dans un fond d’investissement, utilisant beaucoup de réseaux sociaux afin de créer du contenu &amp; des liens avec certain entrepreneur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715100" y="182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Exploiter les faiblesse de sa cible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4897650" y="2679400"/>
            <a:ext cx="3205800" cy="14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Infos a utilisez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</a:pPr>
            <a:r>
              <a:rPr lang="en"/>
              <a:t>Qu’elle réseaux priorise t’il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</a:pPr>
            <a:r>
              <a:rPr lang="en"/>
              <a:t>Son ratio de temps accordé au réseautage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</a:pPr>
            <a:r>
              <a:rPr lang="en"/>
              <a:t>Quel type de public recherche t’il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33" name="Google Shape;133;p21"/>
          <p:cNvCxnSpPr>
            <a:stCxn id="129" idx="2"/>
            <a:endCxn id="131" idx="0"/>
          </p:cNvCxnSpPr>
          <p:nvPr/>
        </p:nvCxnSpPr>
        <p:spPr>
          <a:xfrm>
            <a:off x="4572050" y="174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>
            <a:stCxn id="131" idx="2"/>
            <a:endCxn id="127" idx="0"/>
          </p:cNvCxnSpPr>
          <p:nvPr/>
        </p:nvCxnSpPr>
        <p:spPr>
          <a:xfrm>
            <a:off x="4572050" y="222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Etape 2 construire son attaque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Qu’elle et le potenciel d’une attaque phishing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1040750" y="2714200"/>
            <a:ext cx="7062600" cy="13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/>
              <a:t>Convaincre la victime : Crée un lien </a:t>
            </a:r>
            <a:r>
              <a:rPr lang="en"/>
              <a:t>convaincant avec la victime 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/>
              <a:t>Assurer la furtivité : </a:t>
            </a:r>
            <a:r>
              <a:rPr lang="en"/>
              <a:t>Utilisation d’une copie a jour d’un site utilisée par la victime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/>
              <a:t>Choisir une méthode de livraison appropriée : message personnelle</a:t>
            </a:r>
            <a:endParaRPr b="1"/>
          </a:p>
        </p:txBody>
      </p:sp>
      <p:sp>
        <p:nvSpPr>
          <p:cNvPr id="143" name="Google Shape;143;p22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Basse si non adapaté a la situation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44" name="Google Shape;144;p22"/>
          <p:cNvCxnSpPr>
            <a:stCxn id="141" idx="2"/>
            <a:endCxn id="143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>
            <a:stCxn id="143" idx="2"/>
            <a:endCxn id="140" idx="0"/>
          </p:cNvCxnSpPr>
          <p:nvPr/>
        </p:nvCxnSpPr>
        <p:spPr>
          <a:xfrm>
            <a:off x="4572050" y="246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507950" y="3172900"/>
            <a:ext cx="414300" cy="4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1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Attaquer sa cible 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1040750" y="2714200"/>
            <a:ext cx="7062600" cy="13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Scenario: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/>
              <a:t>Tom, a découvert et trouvée notre profil trés interressant et aimerai discuter avec nous du plusieur sujet , il recois donc une invitations google meet afin de faire un meeting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Choix des outils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Beef XSS exploit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56" name="Google Shape;156;p23"/>
          <p:cNvCxnSpPr>
            <a:stCxn id="154" idx="2"/>
            <a:endCxn id="155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stCxn id="155" idx="2"/>
            <a:endCxn id="152" idx="0"/>
          </p:cNvCxnSpPr>
          <p:nvPr/>
        </p:nvCxnSpPr>
        <p:spPr>
          <a:xfrm>
            <a:off x="4572050" y="246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Recuperation des information 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Beef attack phish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7" name="Google Shape;167;p24"/>
          <p:cNvSpPr txBox="1"/>
          <p:nvPr>
            <p:ph idx="4294967295" type="body"/>
          </p:nvPr>
        </p:nvSpPr>
        <p:spPr>
          <a:xfrm>
            <a:off x="1040750" y="2714050"/>
            <a:ext cx="7062600" cy="13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Nous </a:t>
            </a:r>
            <a:r>
              <a:rPr lang="en"/>
              <a:t>disposons</a:t>
            </a:r>
            <a:r>
              <a:rPr lang="en"/>
              <a:t> des logs de </a:t>
            </a:r>
            <a:r>
              <a:rPr lang="en"/>
              <a:t>ce</a:t>
            </a:r>
            <a:r>
              <a:rPr lang="en"/>
              <a:t> qu’il </a:t>
            </a:r>
            <a:r>
              <a:rPr lang="en"/>
              <a:t>écrit</a:t>
            </a:r>
            <a:r>
              <a:rPr lang="en"/>
              <a:t> dans le navigateur temps que la session et ouverte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Ici nous </a:t>
            </a:r>
            <a:r>
              <a:rPr lang="en"/>
              <a:t>pourrons</a:t>
            </a:r>
            <a:r>
              <a:rPr lang="en"/>
              <a:t> </a:t>
            </a:r>
            <a:r>
              <a:rPr lang="en"/>
              <a:t>récupérer</a:t>
            </a:r>
            <a:r>
              <a:rPr lang="en"/>
              <a:t> son nom d’utilisateur et mode passe </a:t>
            </a:r>
            <a:endParaRPr b="1"/>
          </a:p>
        </p:txBody>
      </p:sp>
      <p:sp>
        <p:nvSpPr>
          <p:cNvPr id="168" name="Google Shape;168;p24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Navigator is already hijack 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69" name="Google Shape;169;p24"/>
          <p:cNvCxnSpPr>
            <a:stCxn id="166" idx="2"/>
            <a:endCxn id="168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4"/>
          <p:cNvCxnSpPr>
            <a:stCxn id="168" idx="2"/>
            <a:endCxn id="165" idx="0"/>
          </p:cNvCxnSpPr>
          <p:nvPr/>
        </p:nvCxnSpPr>
        <p:spPr>
          <a:xfrm>
            <a:off x="4572050" y="246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4"/>
          <p:cNvSpPr/>
          <p:nvPr/>
        </p:nvSpPr>
        <p:spPr>
          <a:xfrm>
            <a:off x="507950" y="31729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1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Bonus : Usage des informations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Example problem 2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" name="Google Shape;179;p25"/>
          <p:cNvSpPr txBox="1"/>
          <p:nvPr>
            <p:ph idx="4294967295" type="body"/>
          </p:nvPr>
        </p:nvSpPr>
        <p:spPr>
          <a:xfrm>
            <a:off x="1040750" y="2714050"/>
            <a:ext cx="7062600" cy="13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Nous pouvons utiliser ses information a des fin frauduleuse pour effectuer des achat ou l’utilisation de votre identité sur internet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Cette attaque peu mener a remonter vers d’autre service sur l’entreprise ou il travaille pour mener possiblement d’autre attaque plus ciblé </a:t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Step 3: apply the MVT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81" name="Google Shape;181;p25"/>
          <p:cNvCxnSpPr>
            <a:stCxn id="178" idx="2"/>
            <a:endCxn id="180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>
            <a:stCxn id="180" idx="2"/>
            <a:endCxn id="177" idx="0"/>
          </p:cNvCxnSpPr>
          <p:nvPr/>
        </p:nvCxnSpPr>
        <p:spPr>
          <a:xfrm>
            <a:off x="4572050" y="246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5"/>
          <p:cNvSpPr/>
          <p:nvPr/>
        </p:nvSpPr>
        <p:spPr>
          <a:xfrm>
            <a:off x="507950" y="31729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3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4" name="Google Shape;184;p25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Bonus : Attaque Haut level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SMS phishing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1040750" y="2714050"/>
            <a:ext cx="7062600" cy="13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https://www.capital.fr/conso/la-voiture-siphonnait-les-donnees-mobiles-des-milliers-de-franciliens-escroques-1460779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94" name="Google Shape;194;p26"/>
          <p:cNvCxnSpPr>
            <a:stCxn id="191" idx="2"/>
            <a:endCxn id="193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6"/>
          <p:cNvCxnSpPr>
            <a:stCxn id="193" idx="2"/>
            <a:endCxn id="190" idx="0"/>
          </p:cNvCxnSpPr>
          <p:nvPr/>
        </p:nvCxnSpPr>
        <p:spPr>
          <a:xfrm>
            <a:off x="4572050" y="246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6"/>
          <p:cNvSpPr/>
          <p:nvPr/>
        </p:nvSpPr>
        <p:spPr>
          <a:xfrm>
            <a:off x="507950" y="31729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3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7" name="Google Shape;197;p26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347450" y="493450"/>
            <a:ext cx="54270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Contre attaque possible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705200" y="1813800"/>
            <a:ext cx="39585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billet  humain et trés facile a manipuler Nous ne pouvons pas </a:t>
            </a:r>
            <a:r>
              <a:rPr lang="en"/>
              <a:t>être</a:t>
            </a:r>
            <a:r>
              <a:rPr lang="en"/>
              <a:t> sur de la source car cela </a:t>
            </a:r>
            <a:r>
              <a:rPr lang="en"/>
              <a:t>mène</a:t>
            </a:r>
            <a:r>
              <a:rPr lang="en"/>
              <a:t> a une faiblesse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  Assurer vous d’utiliser navigateur cloud comme le cloud browser de network chuck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0" y="4143523"/>
            <a:ext cx="2219241" cy="99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30826" y="3520911"/>
            <a:ext cx="1292299" cy="1162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 flipH="1">
            <a:off x="492606" y="2378386"/>
            <a:ext cx="619800" cy="5577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7" name="Google Shape;207;p27"/>
          <p:cNvSpPr/>
          <p:nvPr/>
        </p:nvSpPr>
        <p:spPr>
          <a:xfrm flipH="1">
            <a:off x="2219417" y="2378375"/>
            <a:ext cx="266100" cy="23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