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62" r:id="rId13"/>
    <p:sldId id="259" r:id="rId14"/>
    <p:sldId id="258" r:id="rId15"/>
    <p:sldId id="25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A0C542-4EE0-BACD-FF47-C3855A6A1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4BAF81-6B13-2BEB-C42C-BC8F85FF6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F4FC12-0FC4-BED5-94E2-D26CCBA6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395-E0B7-4151-8141-8C24C553FEB2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EBD068-9DB1-1309-C804-BEA197ED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67BC46-5FA2-6BCF-AC87-2DC55BDD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0269-2446-4BA5-845F-EB86531F8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98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D2FD7-6BB4-0A74-E784-33853472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B46407-81F8-020A-3A5B-A97C0E84D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8AF691-C58B-41A6-DD27-E2836AF8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395-E0B7-4151-8141-8C24C553FEB2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A9E542-30A9-5CA2-06B7-F2BF259D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39919B-CBA6-BFB9-25B3-B6AF487C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0269-2446-4BA5-845F-EB86531F8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72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1D83D80-1CC0-61B7-4B86-4C6224CEF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CDF240-2C43-AB70-F515-07B36FF6C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212E4C-A1BA-4A49-026E-6A6E7AED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395-E0B7-4151-8141-8C24C553FEB2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9235AC-7633-6EAD-37E4-1582AE22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02C08A-4D4B-AD28-286A-8D9A459B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0269-2446-4BA5-845F-EB86531F8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14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0BB2BD-2C77-D870-4454-68F1E818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A7508-2619-81AE-8C99-304C1B95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E1BDA3-540A-E2CD-1DFB-576E1365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395-E0B7-4151-8141-8C24C553FEB2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339B05-5810-A316-8AD4-829E93DB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7BC057-FB15-4CBB-4078-9EC84D69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0269-2446-4BA5-845F-EB86531F8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41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F6028-4346-98AB-6B87-1AB6A16A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856EEC-64A0-E366-D153-07E4DD573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AE4017-137D-0840-1FF3-313E16B6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395-E0B7-4151-8141-8C24C553FEB2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69F7A8-C489-5BB3-AD0B-4264150F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3DC3FE-844A-306C-976C-6189E9E1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0269-2446-4BA5-845F-EB86531F8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44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DE5DCD-D2C4-63B8-9046-5585BBFC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4BDC90-ACEA-AC22-7D93-2417BD6C0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5D64C3-A191-1A21-9070-5088EAE4F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BF953E-0021-2E89-FC55-9FA18DFB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395-E0B7-4151-8141-8C24C553FEB2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032422-B2D4-744B-877A-A22C2528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16D910-9249-990D-03D1-AF7405DB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0269-2446-4BA5-845F-EB86531F8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73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3807FE-43D2-9CCD-4731-2177BFA1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BAD815-3CA3-209C-93AE-283D779F3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0002C4-F795-AA7F-34EF-1ED446AAA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7EE9E2-EB7E-1CD9-5C0E-3736D771E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088D06-8D92-44DB-7DF8-48A8237BB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E75B4F-9CC4-7010-1721-5A10E558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395-E0B7-4151-8141-8C24C553FEB2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163537-4727-E524-E73E-654BB83E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A53F5A4-DBD4-ADBE-0994-FD0C66C7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0269-2446-4BA5-845F-EB86531F8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92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3B32A-90E0-C777-6937-2AE0C281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A1E8D7A-16CE-49A3-A751-4CEAB701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395-E0B7-4151-8141-8C24C553FEB2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5F4FF4-E30A-DDE7-800A-D4F67293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552A2D-E456-77AE-7A86-58EA2165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0269-2446-4BA5-845F-EB86531F8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94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8960D1C-3B3C-44BC-4349-073F7463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395-E0B7-4151-8141-8C24C553FEB2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92BC41-6641-8248-83A4-165E837C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1EEF06-C278-044C-FAD0-0FC4BB55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0269-2446-4BA5-845F-EB86531F8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93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BD6754-1F5B-0AEC-45DE-8DFF57A7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EC5E0-898B-6BE6-D012-EAA292631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4EFB6C-7AE9-7850-756B-17076712E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1BE2A3-2347-66FA-9FD7-200FE105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395-E0B7-4151-8141-8C24C553FEB2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AC3C06-FB7A-DC47-00AB-A71A937F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DEA5A2-BDB8-A94D-2095-D5B348BB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0269-2446-4BA5-845F-EB86531F8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26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DE5CD-5A14-5B9D-94B5-E631599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3CE0870-3B75-FDA7-D545-70E1D8975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F76857-9445-105F-0433-6AB9E7958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E7129C-E959-748C-E22A-9E4ACE1A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3395-E0B7-4151-8141-8C24C553FEB2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861FC2-47B4-2D08-1B4A-286D8E88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744A76-B3A2-FAEC-8921-B825F4A4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0269-2446-4BA5-845F-EB86531F8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83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5C893D4-015E-5C77-EDA4-D8A9ECD6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68B29F-DEB4-C5E0-0994-0BF30D22C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AC9238-14EF-25D8-2926-87466B17D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E53395-E0B7-4151-8141-8C24C553FEB2}" type="datetimeFigureOut">
              <a:rPr lang="zh-TW" altLang="en-US" smtClean="0"/>
              <a:t>2025/1/10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21EA44-E13E-28B0-DD17-80789D488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854FCA-EB24-7B09-7257-DF781394F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C00269-2446-4BA5-845F-EB86531F8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77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C56B9-D060-4C8A-B36D-9F71E60E8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0107HW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35AF94-9FF8-A59E-DAF8-6912B1867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580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E15675-E5E5-2B9B-81A2-703EB2AC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</a:t>
            </a:r>
            <a:r>
              <a:rPr lang="zh-TW" altLang="en-US" dirty="0"/>
              <a:t>與 </a:t>
            </a:r>
            <a:r>
              <a:rPr lang="en-US" altLang="zh-TW" dirty="0"/>
              <a:t>while </a:t>
            </a:r>
            <a:r>
              <a:rPr lang="zh-TW" altLang="en-US" dirty="0"/>
              <a:t>的選擇 </a:t>
            </a:r>
            <a:r>
              <a:rPr lang="en-US" altLang="zh-TW" dirty="0"/>
              <a:t>–</a:t>
            </a:r>
            <a:r>
              <a:rPr lang="zh-TW" altLang="en-US"/>
              <a:t> 回文問題檢討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A65B40-D1B5-523F-1ECF-B18473312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: </a:t>
            </a:r>
            <a:r>
              <a:rPr lang="zh-TW" altLang="en-US" dirty="0"/>
              <a:t>一開始就已知停止時間點</a:t>
            </a:r>
            <a:endParaRPr lang="en-US" altLang="zh-TW" dirty="0"/>
          </a:p>
          <a:p>
            <a:r>
              <a:rPr lang="en-US" altLang="zh-TW" dirty="0"/>
              <a:t>While : </a:t>
            </a:r>
            <a:r>
              <a:rPr lang="zh-TW" altLang="en-US" dirty="0"/>
              <a:t>未知</a:t>
            </a:r>
          </a:p>
        </p:txBody>
      </p:sp>
    </p:spTree>
    <p:extLst>
      <p:ext uri="{BB962C8B-B14F-4D97-AF65-F5344CB8AC3E}">
        <p14:creationId xmlns:p14="http://schemas.microsoft.com/office/powerpoint/2010/main" val="43834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32275-6EBF-714A-6C78-965E6719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495DCE-6193-F662-5660-1159F5645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4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試試看怎麼做會 </a:t>
            </a:r>
            <a:r>
              <a:rPr lang="en-US" altLang="zh-TW" dirty="0"/>
              <a:t>deadlock</a:t>
            </a:r>
          </a:p>
          <a:p>
            <a:pPr marL="0" indent="0">
              <a:buNone/>
            </a:pPr>
            <a:r>
              <a:rPr lang="en-US" altLang="zh-TW" dirty="0"/>
              <a:t>Streaming </a:t>
            </a:r>
            <a:r>
              <a:rPr lang="zh-TW" altLang="en-US" dirty="0"/>
              <a:t>最常發生 </a:t>
            </a:r>
            <a:r>
              <a:rPr lang="en-US" altLang="zh-TW" dirty="0"/>
              <a:t>deadlock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022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BBA08-75F3-FC3D-D7C0-E782423A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GUID </a:t>
            </a:r>
            <a:r>
              <a:rPr lang="zh-TW" altLang="en-US" dirty="0"/>
              <a:t>確保種子亂度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DE56E9-1009-3D53-4961-3E7EBA47A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Random </a:t>
            </a:r>
            <a:r>
              <a:rPr lang="en-US" altLang="zh-TW" dirty="0" err="1"/>
              <a:t>random</a:t>
            </a:r>
            <a:r>
              <a:rPr lang="en-US" altLang="zh-TW" dirty="0"/>
              <a:t> = new Random(</a:t>
            </a:r>
            <a:r>
              <a:rPr lang="en-US" altLang="zh-TW" dirty="0" err="1"/>
              <a:t>Guid.NewGuid</a:t>
            </a:r>
            <a:r>
              <a:rPr lang="en-US" altLang="zh-TW" dirty="0"/>
              <a:t>().</a:t>
            </a:r>
            <a:r>
              <a:rPr lang="en-US" altLang="zh-TW" dirty="0" err="1"/>
              <a:t>GetHashCode</a:t>
            </a:r>
            <a:r>
              <a:rPr lang="en-US" altLang="zh-TW" dirty="0"/>
              <a:t>());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347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BBC58-FEB6-0F36-2BFE-768A9161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8D77A-12AA-8E08-01B3-15B1A5B7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//HW1: </a:t>
            </a:r>
            <a:r>
              <a:rPr lang="zh-TW" altLang="en-US" dirty="0"/>
              <a:t>介紹甚麼是 時間複雜度 空間複雜度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//Hw2: Dictionary</a:t>
            </a:r>
            <a:r>
              <a:rPr lang="zh-TW" altLang="en-US" dirty="0"/>
              <a:t>是 </a:t>
            </a:r>
            <a:r>
              <a:rPr lang="en-US" altLang="zh-TW" dirty="0"/>
              <a:t>O(1) =&gt; </a:t>
            </a:r>
            <a:r>
              <a:rPr lang="zh-TW" altLang="en-US" dirty="0"/>
              <a:t>只需要找一次就可以找到， 思考兩個問題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        //1. </a:t>
            </a:r>
            <a:r>
              <a:rPr lang="zh-TW" altLang="en-US" dirty="0"/>
              <a:t>但是</a:t>
            </a:r>
            <a:r>
              <a:rPr lang="en-US" altLang="zh-TW" dirty="0"/>
              <a:t>dictionary</a:t>
            </a:r>
            <a:r>
              <a:rPr lang="zh-TW" altLang="en-US" dirty="0"/>
              <a:t>的資料建檔難道不用紀錄嗎</a:t>
            </a:r>
            <a:r>
              <a:rPr lang="en-US" altLang="zh-TW" dirty="0"/>
              <a:t>?</a:t>
            </a:r>
          </a:p>
          <a:p>
            <a:r>
              <a:rPr lang="en-US" altLang="zh-TW" dirty="0"/>
              <a:t>            //Dictionary Read O(1), </a:t>
            </a:r>
            <a:r>
              <a:rPr lang="zh-TW" altLang="en-US" dirty="0"/>
              <a:t>那 </a:t>
            </a:r>
            <a:r>
              <a:rPr lang="en-US" altLang="zh-TW" dirty="0"/>
              <a:t>Write </a:t>
            </a:r>
            <a:r>
              <a:rPr lang="zh-TW" altLang="en-US" dirty="0"/>
              <a:t>呢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r>
              <a:rPr lang="en-US" altLang="zh-TW" dirty="0"/>
              <a:t>            //2. </a:t>
            </a:r>
            <a:r>
              <a:rPr lang="zh-TW" altLang="en-US" dirty="0"/>
              <a:t>為甚麼</a:t>
            </a:r>
            <a:r>
              <a:rPr lang="en-US" altLang="zh-TW" dirty="0" err="1"/>
              <a:t>dcitionary</a:t>
            </a:r>
            <a:r>
              <a:rPr lang="en-US" altLang="zh-TW" dirty="0"/>
              <a:t> </a:t>
            </a:r>
            <a:r>
              <a:rPr lang="zh-TW" altLang="en-US" dirty="0"/>
              <a:t>可以是</a:t>
            </a:r>
            <a:r>
              <a:rPr lang="en-US" altLang="zh-TW" dirty="0"/>
              <a:t>O(1)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044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F1533-27BB-F612-9421-8865B2FE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空間複雜度與時間複雜度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919633-C241-AFDC-41C1-1109D1A25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時間複雜度 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程式運行所需的時間與輸入長度之間的關係，當輸入長度很大時只會被最高冪次項主導，譬如總運行時間為 </a:t>
            </a:r>
            <a:r>
              <a:rPr lang="en-US" altLang="zh-TW" dirty="0"/>
              <a:t>N^3+2*N^2+6</a:t>
            </a:r>
            <a:r>
              <a:rPr lang="zh-TW" altLang="en-US" dirty="0"/>
              <a:t>，我們會說時間複雜度為 </a:t>
            </a:r>
            <a:r>
              <a:rPr lang="en-US" altLang="zh-TW" dirty="0"/>
              <a:t>O(N^3)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空間複雜度 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程式運行所需的記憶體與輸入長度之間的關係。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5590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C22AB1-35A5-5193-78F1-DC978AB5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0591"/>
            <a:ext cx="10515600" cy="1325563"/>
          </a:xfrm>
        </p:spPr>
        <p:txBody>
          <a:bodyPr/>
          <a:lstStyle/>
          <a:p>
            <a:r>
              <a:rPr lang="en-US" altLang="zh-TW" dirty="0"/>
              <a:t>Dictionary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2FD830-75D5-1336-0E44-861BF7D32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04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TW" altLang="en-US" sz="2000" dirty="0"/>
              <a:t>基於 </a:t>
            </a:r>
            <a:r>
              <a:rPr lang="en-US" altLang="zh-TW" sz="2000" dirty="0"/>
              <a:t>Hash table </a:t>
            </a:r>
            <a:r>
              <a:rPr lang="zh-TW" altLang="en-US" sz="2000" dirty="0"/>
              <a:t>達成的功能</a:t>
            </a:r>
            <a:endParaRPr lang="en-US" altLang="zh-TW" sz="2000" dirty="0"/>
          </a:p>
          <a:p>
            <a:r>
              <a:rPr lang="zh-TW" altLang="en-US" sz="2000" dirty="0"/>
              <a:t>寫入與讀取平均都是 </a:t>
            </a:r>
            <a:r>
              <a:rPr lang="en-US" altLang="zh-TW" sz="2000" dirty="0"/>
              <a:t>O(1)</a:t>
            </a:r>
          </a:p>
          <a:p>
            <a:endParaRPr lang="en-US" altLang="zh-TW" sz="2000" dirty="0"/>
          </a:p>
          <a:p>
            <a:r>
              <a:rPr lang="zh-TW" altLang="en-US" sz="2000" dirty="0"/>
              <a:t>使用 </a:t>
            </a:r>
            <a:r>
              <a:rPr lang="en-US" altLang="zh-TW" sz="2000" dirty="0"/>
              <a:t>Bucket(</a:t>
            </a:r>
            <a:r>
              <a:rPr lang="en-US" altLang="zh-TW" sz="2000" dirty="0" err="1"/>
              <a:t>Hash%Bucket.length</a:t>
            </a:r>
            <a:r>
              <a:rPr lang="en-US" altLang="zh-TW" sz="2000" dirty="0"/>
              <a:t>) </a:t>
            </a:r>
            <a:r>
              <a:rPr lang="zh-TW" altLang="en-US" sz="2000" dirty="0"/>
              <a:t>來定位 </a:t>
            </a:r>
            <a:r>
              <a:rPr lang="en-US" altLang="zh-TW" sz="2000" dirty="0"/>
              <a:t>Entry </a:t>
            </a:r>
            <a:r>
              <a:rPr lang="zh-TW" altLang="en-US" sz="2000" dirty="0"/>
              <a:t>位置</a:t>
            </a:r>
            <a:r>
              <a:rPr lang="en-US" altLang="zh-TW" sz="2000" dirty="0"/>
              <a:t>(</a:t>
            </a:r>
            <a:r>
              <a:rPr lang="zh-TW" altLang="en-US" sz="2000" dirty="0"/>
              <a:t>實際儲存</a:t>
            </a:r>
            <a:r>
              <a:rPr lang="en-US" altLang="zh-TW" sz="2000" dirty="0"/>
              <a:t>&lt;</a:t>
            </a:r>
            <a:r>
              <a:rPr lang="en-US" altLang="zh-TW" sz="2000" dirty="0" err="1"/>
              <a:t>Key,Value</a:t>
            </a:r>
            <a:r>
              <a:rPr lang="en-US" altLang="zh-TW" sz="2000" dirty="0"/>
              <a:t>&gt;</a:t>
            </a:r>
            <a:r>
              <a:rPr lang="zh-TW" altLang="en-US" sz="2000" dirty="0"/>
              <a:t>的位置</a:t>
            </a:r>
            <a:r>
              <a:rPr lang="en-US" altLang="zh-TW" sz="2000" dirty="0"/>
              <a:t>)</a:t>
            </a:r>
          </a:p>
          <a:p>
            <a:endParaRPr lang="en-US" altLang="zh-TW" sz="2000" dirty="0"/>
          </a:p>
          <a:p>
            <a:r>
              <a:rPr lang="en-US" altLang="zh-TW" sz="2000" dirty="0"/>
              <a:t>Bucket : </a:t>
            </a:r>
            <a:r>
              <a:rPr lang="zh-TW" altLang="en-US" sz="2000" dirty="0"/>
              <a:t>儲存 </a:t>
            </a:r>
            <a:r>
              <a:rPr lang="en-US" altLang="zh-TW" sz="2000" dirty="0"/>
              <a:t>Hash </a:t>
            </a:r>
            <a:r>
              <a:rPr lang="zh-TW" altLang="en-US" sz="2000" dirty="0"/>
              <a:t>與 </a:t>
            </a:r>
            <a:r>
              <a:rPr lang="en-US" altLang="zh-TW" sz="2000" dirty="0"/>
              <a:t>Entry </a:t>
            </a:r>
            <a:r>
              <a:rPr lang="zh-TW" altLang="en-US" sz="2000" dirty="0"/>
              <a:t>的對應關係，若碰撞太多時會需要擴大，此時須同時更新所有</a:t>
            </a:r>
            <a:r>
              <a:rPr lang="en-US" altLang="zh-TW" sz="2000" dirty="0"/>
              <a:t>Bucket </a:t>
            </a:r>
            <a:r>
              <a:rPr lang="zh-TW" altLang="en-US" sz="2000" dirty="0"/>
              <a:t>的 </a:t>
            </a:r>
            <a:r>
              <a:rPr lang="en-US" altLang="zh-TW" sz="2000" dirty="0"/>
              <a:t>Entry Index </a:t>
            </a:r>
            <a:r>
              <a:rPr lang="zh-TW" altLang="en-US" sz="2000" dirty="0"/>
              <a:t>以及 </a:t>
            </a:r>
            <a:r>
              <a:rPr lang="en-US" altLang="zh-TW" sz="2000" dirty="0"/>
              <a:t>Entry </a:t>
            </a:r>
            <a:r>
              <a:rPr lang="zh-TW" altLang="en-US" sz="2000" dirty="0"/>
              <a:t>鏈裡面的每個元素資訊。</a:t>
            </a:r>
            <a:endParaRPr lang="en-US" altLang="zh-TW" sz="2000" dirty="0"/>
          </a:p>
          <a:p>
            <a:r>
              <a:rPr lang="en-US" altLang="zh-TW" sz="2000" dirty="0"/>
              <a:t>Entry : </a:t>
            </a:r>
            <a:r>
              <a:rPr lang="zh-TW" altLang="en-US" sz="2000" dirty="0"/>
              <a:t>根據 </a:t>
            </a:r>
            <a:r>
              <a:rPr lang="en-US" altLang="zh-TW" sz="2000" dirty="0"/>
              <a:t>Bucket# </a:t>
            </a:r>
            <a:r>
              <a:rPr lang="zh-TW" altLang="en-US" sz="2000" dirty="0"/>
              <a:t>會指向指定的 </a:t>
            </a:r>
            <a:r>
              <a:rPr lang="en-US" altLang="zh-TW" sz="2000" dirty="0"/>
              <a:t>Entry</a:t>
            </a:r>
            <a:r>
              <a:rPr lang="zh-TW" altLang="en-US" sz="2000" dirty="0"/>
              <a:t>，也是實際儲存 </a:t>
            </a:r>
            <a:r>
              <a:rPr lang="en-US" altLang="zh-TW" sz="2000" dirty="0"/>
              <a:t>Key</a:t>
            </a:r>
            <a:r>
              <a:rPr lang="zh-TW" altLang="en-US" sz="2000" dirty="0"/>
              <a:t>與</a:t>
            </a:r>
            <a:r>
              <a:rPr lang="en-US" altLang="zh-TW" sz="2000" dirty="0"/>
              <a:t>Value </a:t>
            </a:r>
            <a:r>
              <a:rPr lang="zh-TW" altLang="en-US" sz="2000" dirty="0"/>
              <a:t>的起始位置。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    每一個元素都是一個鏈結結構，</a:t>
            </a:r>
            <a:r>
              <a:rPr lang="en-US" altLang="zh-TW" sz="2000" dirty="0"/>
              <a:t>next = -1 </a:t>
            </a:r>
            <a:r>
              <a:rPr lang="zh-TW" altLang="en-US" sz="2000" dirty="0"/>
              <a:t>代表鏈結束。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    結構內涵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Hash</a:t>
            </a:r>
            <a:r>
              <a:rPr lang="zh-TW" altLang="en-US" sz="2000" dirty="0"/>
              <a:t>、</a:t>
            </a:r>
            <a:r>
              <a:rPr lang="en-US" altLang="zh-TW" sz="2000" dirty="0"/>
              <a:t>next(</a:t>
            </a:r>
            <a:r>
              <a:rPr lang="zh-TW" altLang="en-US" sz="2000" dirty="0"/>
              <a:t>碰撞時使用，指向下一對</a:t>
            </a:r>
            <a:r>
              <a:rPr lang="en-US" altLang="zh-TW" sz="2000" dirty="0"/>
              <a:t>Key/Value)</a:t>
            </a:r>
            <a:r>
              <a:rPr lang="zh-TW" altLang="en-US" sz="2000" dirty="0"/>
              <a:t>、</a:t>
            </a:r>
            <a:r>
              <a:rPr lang="en-US" altLang="zh-TW" sz="2000" dirty="0"/>
              <a:t>Key</a:t>
            </a:r>
            <a:r>
              <a:rPr lang="zh-TW" altLang="en-US" sz="2000" dirty="0"/>
              <a:t>、</a:t>
            </a:r>
            <a:r>
              <a:rPr lang="en-US" altLang="zh-TW" sz="2000" dirty="0"/>
              <a:t>Value</a:t>
            </a:r>
          </a:p>
          <a:p>
            <a:pPr marL="0" indent="0">
              <a:buNone/>
            </a:pPr>
            <a:endParaRPr lang="en-US" altLang="zh-TW" sz="2000" dirty="0"/>
          </a:p>
          <a:p>
            <a:r>
              <a:rPr lang="zh-TW" altLang="en-US" sz="2000" dirty="0"/>
              <a:t>需處理 </a:t>
            </a:r>
            <a:r>
              <a:rPr lang="en-US" altLang="zh-TW" sz="2000" dirty="0"/>
              <a:t>Hash </a:t>
            </a:r>
            <a:r>
              <a:rPr lang="zh-TW" altLang="en-US" sz="2000" dirty="0"/>
              <a:t>碰撞，若碰撞越多時，讀寫速度會越接近 </a:t>
            </a:r>
            <a:r>
              <a:rPr lang="en-US" altLang="zh-TW" sz="2000" dirty="0"/>
              <a:t>O(n)</a:t>
            </a:r>
          </a:p>
          <a:p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127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BBEF6-59E4-135E-EFF0-ADA96E55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Dictionary - Write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87D71D-B474-7F69-EA0F-D8334D813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1.</a:t>
            </a:r>
            <a:r>
              <a:rPr lang="zh-TW" altLang="en-US" sz="2000" dirty="0"/>
              <a:t>根據 </a:t>
            </a:r>
            <a:r>
              <a:rPr lang="en-US" altLang="zh-TW" sz="2000" dirty="0"/>
              <a:t>Key </a:t>
            </a:r>
            <a:r>
              <a:rPr lang="zh-TW" altLang="en-US" sz="2000" dirty="0"/>
              <a:t>計算 </a:t>
            </a:r>
            <a:r>
              <a:rPr lang="en-US" altLang="zh-TW" sz="2000" dirty="0"/>
              <a:t>Hash  : </a:t>
            </a:r>
            <a:r>
              <a:rPr lang="en-US" altLang="zh-TW" sz="2000" dirty="0" err="1"/>
              <a:t>GetHashCode</a:t>
            </a:r>
            <a:r>
              <a:rPr lang="en-US" altLang="zh-TW" sz="2000" dirty="0"/>
              <a:t>()</a:t>
            </a:r>
          </a:p>
          <a:p>
            <a:pPr marL="0" indent="0">
              <a:buNone/>
            </a:pPr>
            <a:r>
              <a:rPr lang="en-US" altLang="zh-TW" sz="2000" dirty="0"/>
              <a:t>2.</a:t>
            </a:r>
            <a:r>
              <a:rPr lang="zh-TW" altLang="en-US" sz="2000" dirty="0"/>
              <a:t>根據 </a:t>
            </a:r>
            <a:r>
              <a:rPr lang="en-US" altLang="zh-TW" sz="2000" dirty="0"/>
              <a:t>Hash </a:t>
            </a:r>
            <a:r>
              <a:rPr lang="zh-TW" altLang="en-US" sz="2000" dirty="0"/>
              <a:t>找到對應 </a:t>
            </a:r>
            <a:r>
              <a:rPr lang="en-US" altLang="zh-TW" sz="2000" dirty="0"/>
              <a:t>Bucket </a:t>
            </a:r>
            <a:r>
              <a:rPr lang="zh-TW" altLang="en-US" sz="2000" dirty="0"/>
              <a:t>編號。</a:t>
            </a:r>
            <a:r>
              <a:rPr lang="en-US" altLang="zh-TW" sz="2000" dirty="0" err="1"/>
              <a:t>TargetBucket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Hash%Bucket.Length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3.</a:t>
            </a:r>
            <a:r>
              <a:rPr lang="zh-TW" altLang="en-US" sz="2000" dirty="0"/>
              <a:t>從指定的</a:t>
            </a:r>
            <a:r>
              <a:rPr lang="en-US" altLang="zh-TW" sz="2000" dirty="0"/>
              <a:t>Bucket (buckets[</a:t>
            </a:r>
            <a:r>
              <a:rPr lang="en-US" altLang="zh-TW" sz="2000" dirty="0" err="1"/>
              <a:t>TargetBucket</a:t>
            </a:r>
            <a:r>
              <a:rPr lang="en-US" altLang="zh-TW" sz="2000" dirty="0"/>
              <a:t>]) </a:t>
            </a:r>
            <a:r>
              <a:rPr lang="zh-TW" altLang="en-US" sz="2000" dirty="0"/>
              <a:t>檢查是否已經存在 </a:t>
            </a:r>
            <a:r>
              <a:rPr lang="en-US" altLang="zh-TW" sz="2000" dirty="0"/>
              <a:t>Entry </a:t>
            </a:r>
            <a:r>
              <a:rPr lang="zh-TW" altLang="en-US" sz="2000" dirty="0"/>
              <a:t>鏈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4. </a:t>
            </a:r>
            <a:r>
              <a:rPr lang="zh-TW" altLang="en-US" sz="2000" dirty="0"/>
              <a:t>檢查 </a:t>
            </a:r>
            <a:r>
              <a:rPr lang="en-US" altLang="zh-TW" sz="2000" dirty="0"/>
              <a:t>Bucket </a:t>
            </a:r>
            <a:r>
              <a:rPr lang="zh-TW" altLang="en-US" sz="2000" dirty="0"/>
              <a:t>中是否有鏈</a:t>
            </a:r>
            <a:r>
              <a:rPr lang="en-US" altLang="zh-TW" sz="2000" dirty="0"/>
              <a:t>:   </a:t>
            </a:r>
          </a:p>
          <a:p>
            <a:pPr>
              <a:buFontTx/>
              <a:buChar char="-"/>
            </a:pPr>
            <a:r>
              <a:rPr lang="zh-TW" altLang="en-US" sz="2000" dirty="0"/>
              <a:t>是</a:t>
            </a:r>
            <a:r>
              <a:rPr lang="en-US" altLang="zh-TW" sz="2000" dirty="0"/>
              <a:t>: </a:t>
            </a:r>
            <a:r>
              <a:rPr lang="zh-TW" altLang="en-US" sz="2000" dirty="0"/>
              <a:t>遍歷 </a:t>
            </a:r>
            <a:r>
              <a:rPr lang="en-US" altLang="zh-TW" sz="2000" dirty="0"/>
              <a:t>Entry </a:t>
            </a:r>
            <a:r>
              <a:rPr lang="zh-TW" altLang="en-US" sz="2000" dirty="0"/>
              <a:t>鏈表      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zh-TW" altLang="en-US" sz="1600" dirty="0"/>
              <a:t> </a:t>
            </a:r>
            <a:r>
              <a:rPr lang="en-US" altLang="zh-TW" sz="1600" dirty="0"/>
              <a:t>-   </a:t>
            </a:r>
            <a:r>
              <a:rPr lang="zh-TW" altLang="en-US" sz="1600" dirty="0"/>
              <a:t>找到相同鍵</a:t>
            </a:r>
            <a:r>
              <a:rPr lang="en-US" altLang="zh-TW" sz="1600" dirty="0"/>
              <a:t>: </a:t>
            </a:r>
            <a:r>
              <a:rPr lang="zh-TW" altLang="en-US" sz="1600" dirty="0"/>
              <a:t>更新值       </a:t>
            </a:r>
            <a:endParaRPr lang="en-US" altLang="zh-TW" sz="1600" dirty="0"/>
          </a:p>
          <a:p>
            <a:pPr lvl="1">
              <a:buFontTx/>
              <a:buChar char="-"/>
            </a:pPr>
            <a:r>
              <a:rPr lang="zh-TW" altLang="en-US" sz="1600" dirty="0"/>
              <a:t>未找到相同鍵</a:t>
            </a:r>
            <a:r>
              <a:rPr lang="en-US" altLang="zh-TW" sz="1600" dirty="0"/>
              <a:t>: </a:t>
            </a:r>
            <a:r>
              <a:rPr lang="zh-TW" altLang="en-US" sz="1600" dirty="0"/>
              <a:t>插入新條目至尾端</a:t>
            </a:r>
            <a:endParaRPr lang="en-US" altLang="zh-TW" sz="1600" dirty="0"/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en-US" altLang="zh-TW" sz="2000" dirty="0"/>
              <a:t>- </a:t>
            </a:r>
            <a:r>
              <a:rPr lang="zh-TW" altLang="en-US" sz="2000" dirty="0"/>
              <a:t>否</a:t>
            </a:r>
            <a:r>
              <a:rPr lang="en-US" altLang="zh-TW" sz="2000" dirty="0"/>
              <a:t>: </a:t>
            </a:r>
            <a:r>
              <a:rPr lang="zh-TW" altLang="en-US" sz="2000" dirty="0"/>
              <a:t>插入新條目到該 </a:t>
            </a:r>
            <a:r>
              <a:rPr lang="en-US" altLang="zh-TW" sz="2000" dirty="0"/>
              <a:t>Bucket</a:t>
            </a:r>
          </a:p>
          <a:p>
            <a:pPr marL="0" indent="0">
              <a:buNone/>
            </a:pPr>
            <a:r>
              <a:rPr lang="en-US" altLang="zh-TW" sz="2000" dirty="0"/>
              <a:t>5. </a:t>
            </a:r>
            <a:r>
              <a:rPr lang="zh-TW" altLang="en-US" sz="2000" dirty="0"/>
              <a:t>如果 </a:t>
            </a:r>
            <a:r>
              <a:rPr lang="en-US" altLang="zh-TW" sz="2000" dirty="0"/>
              <a:t>Load Factor </a:t>
            </a:r>
            <a:r>
              <a:rPr lang="zh-TW" altLang="en-US" sz="2000" dirty="0"/>
              <a:t>過高，執行擴容。</a:t>
            </a:r>
          </a:p>
        </p:txBody>
      </p:sp>
    </p:spTree>
    <p:extLst>
      <p:ext uri="{BB962C8B-B14F-4D97-AF65-F5344CB8AC3E}">
        <p14:creationId xmlns:p14="http://schemas.microsoft.com/office/powerpoint/2010/main" val="375257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24260-CA83-DF3E-9E5C-7FA46877A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61C43C-9D2C-9666-6231-77B08C48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Dictionary - Read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F827C6-31E0-08F2-2966-9DAD72308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1.</a:t>
            </a:r>
            <a:r>
              <a:rPr lang="zh-TW" altLang="en-US" sz="2000" dirty="0"/>
              <a:t>根據 </a:t>
            </a:r>
            <a:r>
              <a:rPr lang="en-US" altLang="zh-TW" sz="2000" dirty="0"/>
              <a:t>Key </a:t>
            </a:r>
            <a:r>
              <a:rPr lang="zh-TW" altLang="en-US" sz="2000" dirty="0"/>
              <a:t>計算 </a:t>
            </a:r>
            <a:r>
              <a:rPr lang="en-US" altLang="zh-TW" sz="2000" dirty="0"/>
              <a:t>Hash  : </a:t>
            </a:r>
            <a:r>
              <a:rPr lang="en-US" altLang="zh-TW" sz="2000" dirty="0" err="1"/>
              <a:t>GetHashCode</a:t>
            </a:r>
            <a:r>
              <a:rPr lang="en-US" altLang="zh-TW" sz="2000" dirty="0"/>
              <a:t>()</a:t>
            </a:r>
          </a:p>
          <a:p>
            <a:pPr marL="0" indent="0">
              <a:buNone/>
            </a:pPr>
            <a:r>
              <a:rPr lang="en-US" altLang="zh-TW" sz="2000" dirty="0"/>
              <a:t>2.</a:t>
            </a:r>
            <a:r>
              <a:rPr lang="zh-TW" altLang="en-US" sz="2000" dirty="0"/>
              <a:t>根據 </a:t>
            </a:r>
            <a:r>
              <a:rPr lang="en-US" altLang="zh-TW" sz="2000" dirty="0"/>
              <a:t>Hash </a:t>
            </a:r>
            <a:r>
              <a:rPr lang="zh-TW" altLang="en-US" sz="2000" dirty="0"/>
              <a:t>找到對應 </a:t>
            </a:r>
            <a:r>
              <a:rPr lang="en-US" altLang="zh-TW" sz="2000" dirty="0"/>
              <a:t>Bucket </a:t>
            </a:r>
            <a:r>
              <a:rPr lang="zh-TW" altLang="en-US" sz="2000" dirty="0"/>
              <a:t>編號。</a:t>
            </a:r>
            <a:r>
              <a:rPr lang="en-US" altLang="zh-TW" sz="2000" dirty="0" err="1"/>
              <a:t>TargetBucket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Hash%Bucket.Length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3.</a:t>
            </a:r>
            <a:r>
              <a:rPr lang="zh-TW" altLang="en-US" sz="2000" dirty="0"/>
              <a:t>從指定的</a:t>
            </a:r>
            <a:r>
              <a:rPr lang="en-US" altLang="zh-TW" sz="2000" dirty="0"/>
              <a:t>Bucket (buckets[</a:t>
            </a:r>
            <a:r>
              <a:rPr lang="en-US" altLang="zh-TW" sz="2000" dirty="0" err="1"/>
              <a:t>TargetBucket</a:t>
            </a:r>
            <a:r>
              <a:rPr lang="en-US" altLang="zh-TW" sz="2000" dirty="0"/>
              <a:t>]) </a:t>
            </a:r>
            <a:r>
              <a:rPr lang="zh-TW" altLang="en-US" sz="2000" dirty="0"/>
              <a:t>找出 </a:t>
            </a:r>
            <a:r>
              <a:rPr lang="en-US" altLang="zh-TW" sz="2000" dirty="0"/>
              <a:t>Entry Index</a:t>
            </a:r>
          </a:p>
          <a:p>
            <a:pPr marL="0" indent="0">
              <a:buNone/>
            </a:pPr>
            <a:r>
              <a:rPr lang="en-US" altLang="zh-TW" sz="2000" dirty="0"/>
              <a:t>4.</a:t>
            </a:r>
            <a:r>
              <a:rPr lang="zh-TW" altLang="en-US" sz="2000" dirty="0"/>
              <a:t>前往指定的 </a:t>
            </a:r>
            <a:r>
              <a:rPr lang="en-US" altLang="zh-TW" sz="2000" dirty="0"/>
              <a:t>Entry Index</a:t>
            </a:r>
            <a:r>
              <a:rPr lang="zh-TW" altLang="en-US" sz="2000" dirty="0"/>
              <a:t>，搜尋</a:t>
            </a:r>
            <a:r>
              <a:rPr lang="en-US" altLang="zh-TW" sz="2000" dirty="0"/>
              <a:t>Entry </a:t>
            </a:r>
            <a:r>
              <a:rPr lang="zh-TW" altLang="en-US" sz="2000" dirty="0"/>
              <a:t>鏈是否有符合的 </a:t>
            </a:r>
            <a:r>
              <a:rPr lang="en-US" altLang="zh-TW" sz="2000" dirty="0"/>
              <a:t>Hash</a:t>
            </a:r>
            <a:r>
              <a:rPr lang="zh-TW" altLang="en-US" sz="2000" dirty="0"/>
              <a:t>、</a:t>
            </a:r>
            <a:r>
              <a:rPr lang="en-US" altLang="zh-TW" sz="2000" dirty="0"/>
              <a:t>Key </a:t>
            </a:r>
            <a:r>
              <a:rPr lang="zh-TW" altLang="en-US" sz="2000" dirty="0"/>
              <a:t>，若有就回傳 </a:t>
            </a:r>
            <a:r>
              <a:rPr lang="en-US" altLang="zh-TW" sz="2000" dirty="0"/>
              <a:t>Value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整個鏈都找完卻不存在的話就回傳 </a:t>
            </a:r>
            <a:r>
              <a:rPr lang="en-US" altLang="zh-TW" sz="2000" dirty="0" err="1"/>
              <a:t>KeyNotFoundException</a:t>
            </a:r>
            <a:r>
              <a:rPr lang="zh-TW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1689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828E-EC3E-9D2A-906D-FCACD1DC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擴充容量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5A37E-D23D-1B37-5431-1E03A5C48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000" dirty="0"/>
              <a:t>Load Factor( LF</a:t>
            </a:r>
            <a:r>
              <a:rPr lang="zh-TW" altLang="en-US" sz="2000" dirty="0"/>
              <a:t> </a:t>
            </a:r>
            <a:r>
              <a:rPr lang="en-US" altLang="zh-TW" sz="2000" dirty="0"/>
              <a:t>)=</a:t>
            </a:r>
            <a:r>
              <a:rPr lang="zh-TW" altLang="en-US" sz="2000" dirty="0"/>
              <a:t>  儲存資料數量</a:t>
            </a:r>
            <a:r>
              <a:rPr lang="en-US" altLang="zh-TW" sz="2000" dirty="0"/>
              <a:t>/Bucket </a:t>
            </a:r>
            <a:r>
              <a:rPr lang="zh-TW" altLang="en-US" sz="2000" dirty="0"/>
              <a:t>陣列大小</a:t>
            </a:r>
            <a:endParaRPr lang="en-US" altLang="zh-TW" sz="2000" dirty="0"/>
          </a:p>
          <a:p>
            <a:r>
              <a:rPr lang="zh-TW" altLang="en-US" sz="2000" dirty="0"/>
              <a:t>通常取基準為 </a:t>
            </a:r>
            <a:r>
              <a:rPr lang="en-US" altLang="zh-TW" sz="2000" dirty="0"/>
              <a:t>LF = 0.75</a:t>
            </a:r>
            <a:r>
              <a:rPr lang="zh-TW" altLang="en-US" sz="2000" dirty="0"/>
              <a:t>，超過時需要將</a:t>
            </a:r>
            <a:r>
              <a:rPr lang="en-US" altLang="zh-TW" sz="2000" dirty="0"/>
              <a:t>Bucket </a:t>
            </a:r>
            <a:r>
              <a:rPr lang="zh-TW" altLang="en-US" sz="2000" dirty="0"/>
              <a:t>擴充容量。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步驟 </a:t>
            </a:r>
            <a:r>
              <a:rPr lang="en-US" altLang="zh-TW" sz="2000" dirty="0"/>
              <a:t>: </a:t>
            </a:r>
          </a:p>
          <a:p>
            <a:pPr marL="0" indent="0">
              <a:buNone/>
            </a:pPr>
            <a:r>
              <a:rPr lang="en-US" altLang="zh-TW" sz="2000" dirty="0"/>
              <a:t>1.</a:t>
            </a:r>
            <a:r>
              <a:rPr lang="zh-TW" altLang="en-US" sz="2000" dirty="0"/>
              <a:t>將 </a:t>
            </a:r>
            <a:r>
              <a:rPr lang="en-US" altLang="zh-TW" sz="2000" dirty="0"/>
              <a:t>Bucket </a:t>
            </a:r>
            <a:r>
              <a:rPr lang="zh-TW" altLang="en-US" sz="2000" dirty="0"/>
              <a:t>容量增大</a:t>
            </a:r>
            <a:r>
              <a:rPr lang="en-US" altLang="zh-TW" sz="2000" dirty="0"/>
              <a:t>2(</a:t>
            </a:r>
            <a:r>
              <a:rPr lang="zh-TW" altLang="en-US" sz="2000" dirty="0"/>
              <a:t>或其他質數</a:t>
            </a:r>
            <a:r>
              <a:rPr lang="en-US" altLang="zh-TW" sz="2000" dirty="0"/>
              <a:t>)</a:t>
            </a:r>
            <a:r>
              <a:rPr lang="zh-TW" altLang="en-US" sz="2000" dirty="0"/>
              <a:t>倍。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2.</a:t>
            </a:r>
            <a:r>
              <a:rPr lang="zh-TW" altLang="en-US" sz="2000" dirty="0"/>
              <a:t>因為 </a:t>
            </a:r>
            <a:r>
              <a:rPr lang="en-US" altLang="zh-TW" sz="2000" dirty="0" err="1"/>
              <a:t>Bucket.Length</a:t>
            </a:r>
            <a:r>
              <a:rPr lang="en-US" altLang="zh-TW" sz="2000" dirty="0"/>
              <a:t> </a:t>
            </a:r>
            <a:r>
              <a:rPr lang="zh-TW" altLang="en-US" sz="2000" dirty="0"/>
              <a:t>增長所以 </a:t>
            </a:r>
            <a:r>
              <a:rPr lang="en-US" altLang="zh-TW" sz="2000" dirty="0"/>
              <a:t>Entry index </a:t>
            </a:r>
            <a:r>
              <a:rPr lang="zh-TW" altLang="en-US" sz="2000" dirty="0"/>
              <a:t>會跟著改變。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3.</a:t>
            </a:r>
            <a:r>
              <a:rPr lang="zh-TW" altLang="en-US" sz="2000" dirty="0"/>
              <a:t>更新 </a:t>
            </a:r>
            <a:r>
              <a:rPr lang="en-US" altLang="zh-TW" sz="2000" dirty="0"/>
              <a:t>Bucket</a:t>
            </a:r>
            <a:r>
              <a:rPr lang="zh-TW" altLang="en-US" sz="2000" dirty="0"/>
              <a:t> 的 </a:t>
            </a:r>
            <a:r>
              <a:rPr lang="en-US" altLang="zh-TW" sz="2000" dirty="0"/>
              <a:t>Entry</a:t>
            </a:r>
            <a:r>
              <a:rPr lang="zh-TW" altLang="en-US" sz="2000" dirty="0"/>
              <a:t> </a:t>
            </a:r>
            <a:r>
              <a:rPr lang="en-US" altLang="zh-TW" sz="2000" dirty="0"/>
              <a:t>Index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Issue : </a:t>
            </a:r>
            <a:r>
              <a:rPr lang="zh-TW" altLang="en-US" sz="2000" dirty="0"/>
              <a:t>若不斷寫入新的資料，會導致頻繁的擴充容量，浪費運算資源</a:t>
            </a:r>
            <a:r>
              <a:rPr lang="en-US" altLang="zh-TW" sz="2000" dirty="0"/>
              <a:t>(</a:t>
            </a:r>
            <a:r>
              <a:rPr lang="zh-TW" altLang="en-US" sz="2000" dirty="0"/>
              <a:t>可慢至</a:t>
            </a:r>
            <a:r>
              <a:rPr lang="en-US" altLang="zh-TW" sz="2000" dirty="0"/>
              <a:t>O(n^2))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解決方案 </a:t>
            </a:r>
            <a:r>
              <a:rPr lang="en-US" altLang="zh-TW" sz="2000" dirty="0"/>
              <a:t>: </a:t>
            </a:r>
          </a:p>
          <a:p>
            <a:pPr marL="0" indent="0">
              <a:buNone/>
            </a:pPr>
            <a:r>
              <a:rPr lang="en-US" altLang="zh-TW" sz="2000" dirty="0"/>
              <a:t>1.</a:t>
            </a:r>
            <a:r>
              <a:rPr lang="zh-TW" altLang="en-US" sz="2000" dirty="0"/>
              <a:t>若能夠知道資料數量，一開始就指定好夠用的 </a:t>
            </a:r>
            <a:r>
              <a:rPr lang="en-US" altLang="zh-TW" sz="2000" dirty="0"/>
              <a:t>Bucket </a:t>
            </a:r>
            <a:r>
              <a:rPr lang="zh-TW" altLang="en-US" sz="2000" dirty="0"/>
              <a:t>容量。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2.</a:t>
            </a:r>
            <a:r>
              <a:rPr lang="zh-TW" altLang="en-US" sz="2000" dirty="0"/>
              <a:t>批量寫入，不要逐條寫入，減少擴充的次數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3.</a:t>
            </a:r>
            <a:r>
              <a:rPr lang="zh-TW" altLang="en-US" sz="2000" dirty="0">
                <a:solidFill>
                  <a:srgbClr val="FF0000"/>
                </a:solidFill>
              </a:rPr>
              <a:t>若無法確定寫入數量，可能要考慮用其他結構。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02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A206A9-AC7C-36B6-DE68-80C98B3C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268214-FBDF-726E-42C7-D62B66882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95933" cy="1730375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為什麼</a:t>
            </a:r>
            <a:r>
              <a:rPr lang="en-US" altLang="zh-TW" sz="2000" dirty="0"/>
              <a:t>Entry </a:t>
            </a:r>
            <a:r>
              <a:rPr lang="zh-TW" altLang="en-US" sz="2000" dirty="0"/>
              <a:t>裡面除了要檢查 </a:t>
            </a:r>
            <a:r>
              <a:rPr lang="en-US" altLang="zh-TW" sz="2000" dirty="0"/>
              <a:t>Hash</a:t>
            </a:r>
            <a:r>
              <a:rPr lang="zh-TW" altLang="en-US" sz="2000" dirty="0"/>
              <a:t> 還要檢查 </a:t>
            </a:r>
            <a:r>
              <a:rPr lang="en-US" altLang="zh-TW" sz="2000" dirty="0"/>
              <a:t>Key?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zh-TW" altLang="en-US" sz="2000" dirty="0"/>
              <a:t>碰撞有兩種，因此最後還是要檢查。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-</a:t>
            </a:r>
            <a:r>
              <a:rPr lang="zh-TW" altLang="en-US" sz="2000" dirty="0"/>
              <a:t>不同 </a:t>
            </a:r>
            <a:r>
              <a:rPr lang="en-US" altLang="zh-TW" sz="2000" dirty="0"/>
              <a:t>Key</a:t>
            </a:r>
            <a:r>
              <a:rPr lang="zh-TW" altLang="en-US" sz="2000" dirty="0"/>
              <a:t>算出相同 </a:t>
            </a:r>
            <a:r>
              <a:rPr lang="en-US" altLang="zh-TW" sz="2000" dirty="0"/>
              <a:t>Hash</a:t>
            </a:r>
          </a:p>
          <a:p>
            <a:pPr marL="0" indent="0">
              <a:buNone/>
            </a:pPr>
            <a:r>
              <a:rPr lang="en-US" altLang="zh-TW" sz="2000" dirty="0"/>
              <a:t>-</a:t>
            </a:r>
            <a:r>
              <a:rPr lang="zh-TW" altLang="en-US" sz="2000" dirty="0"/>
              <a:t>不同</a:t>
            </a:r>
            <a:r>
              <a:rPr lang="en-US" altLang="zh-TW" sz="2000" dirty="0"/>
              <a:t>Hash </a:t>
            </a:r>
            <a:r>
              <a:rPr lang="zh-TW" altLang="en-US" sz="2000" dirty="0"/>
              <a:t>算出相同 </a:t>
            </a:r>
            <a:r>
              <a:rPr lang="en-US" altLang="zh-TW" sz="2000" dirty="0" err="1"/>
              <a:t>TargetBucket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08929BA-6CF8-B9C6-B6C9-4D1B659F0F4F}"/>
              </a:ext>
            </a:extLst>
          </p:cNvPr>
          <p:cNvSpPr txBox="1">
            <a:spLocks/>
          </p:cNvSpPr>
          <p:nvPr/>
        </p:nvSpPr>
        <p:spPr>
          <a:xfrm>
            <a:off x="838200" y="4160232"/>
            <a:ext cx="9795933" cy="173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/>
              <a:t>為什麼需要 </a:t>
            </a:r>
            <a:r>
              <a:rPr lang="en-US" altLang="zh-TW" sz="2000" dirty="0"/>
              <a:t>Bucket </a:t>
            </a:r>
            <a:r>
              <a:rPr lang="zh-TW" altLang="en-US" sz="2000" dirty="0"/>
              <a:t>中間層</a:t>
            </a:r>
            <a:r>
              <a:rPr lang="en-US" altLang="zh-TW" sz="2000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1.</a:t>
            </a:r>
            <a:r>
              <a:rPr lang="zh-TW" altLang="en-US" sz="2000" dirty="0"/>
              <a:t>若</a:t>
            </a:r>
            <a:r>
              <a:rPr lang="en-US" altLang="zh-TW" sz="2000" dirty="0"/>
              <a:t>Hash </a:t>
            </a:r>
            <a:r>
              <a:rPr lang="zh-TW" altLang="en-US" sz="2000" dirty="0"/>
              <a:t>很大的狀況下，</a:t>
            </a:r>
            <a:r>
              <a:rPr lang="en-US" altLang="zh-TW" sz="2000" dirty="0"/>
              <a:t>Entry </a:t>
            </a:r>
            <a:r>
              <a:rPr lang="zh-TW" altLang="en-US" sz="2000" dirty="0"/>
              <a:t>必須</a:t>
            </a:r>
            <a:r>
              <a:rPr lang="zh-TW" altLang="en-US" sz="2000" dirty="0">
                <a:solidFill>
                  <a:srgbClr val="FF0000"/>
                </a:solidFill>
              </a:rPr>
              <a:t>浪費很多空間來儲存 </a:t>
            </a:r>
            <a:r>
              <a:rPr lang="en-US" altLang="zh-TW" sz="2000" dirty="0">
                <a:solidFill>
                  <a:srgbClr val="FF0000"/>
                </a:solidFill>
              </a:rPr>
              <a:t>Hash</a:t>
            </a:r>
            <a:r>
              <a:rPr lang="zh-TW" altLang="en-US" sz="2000" dirty="0"/>
              <a:t>，特別是資料很少時。</a:t>
            </a: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/>
              <a:t>2.</a:t>
            </a:r>
            <a:r>
              <a:rPr lang="zh-TW" altLang="en-US" sz="2000" dirty="0"/>
              <a:t>簡化擴充的難度</a:t>
            </a:r>
            <a:endParaRPr lang="en-US" altLang="zh-TW" sz="2000" dirty="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142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2A5BA5-9EE8-13BB-11E4-E2FACCDB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股票買賣明確敘述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27CEC6-98AC-5300-5E94-4B49E5C6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為什麼可以簡化成單層迴圈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?</a:t>
            </a:r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因為賣日必定會比買日晚，</a:t>
            </a:r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其中只有出現新低價才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en-US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有可能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en-US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打破獲利紀錄</a:t>
            </a:r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且新找到的最低賣價只有可能在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en-US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往後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en-US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破收益紀錄，因此不需要往前檢查</a:t>
            </a:r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因此遇到更低價時，更新最低價並重新累計獲利看是否破紀錄</a:t>
            </a:r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沒有低於最低價就檢查最大收益是否被更新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2178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A6A6BDED91674A9B2C8B71B64BC7D5" ma:contentTypeVersion="10" ma:contentTypeDescription="Create a new document." ma:contentTypeScope="" ma:versionID="d36773b4c4a8e7086243014c1d7e050d">
  <xsd:schema xmlns:xsd="http://www.w3.org/2001/XMLSchema" xmlns:xs="http://www.w3.org/2001/XMLSchema" xmlns:p="http://schemas.microsoft.com/office/2006/metadata/properties" xmlns:ns3="85bc140b-6dab-4ee7-932d-f4bcda039cde" targetNamespace="http://schemas.microsoft.com/office/2006/metadata/properties" ma:root="true" ma:fieldsID="bc2d5eb3aa48adf5a96852a8ef085861" ns3:_="">
    <xsd:import namespace="85bc140b-6dab-4ee7-932d-f4bcda039cd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bc140b-6dab-4ee7-932d-f4bcda039cd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5bc140b-6dab-4ee7-932d-f4bcda039cde" xsi:nil="true"/>
  </documentManagement>
</p:properties>
</file>

<file path=customXml/itemProps1.xml><?xml version="1.0" encoding="utf-8"?>
<ds:datastoreItem xmlns:ds="http://schemas.openxmlformats.org/officeDocument/2006/customXml" ds:itemID="{C4599E14-8481-481A-B9C0-3075D729FA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E41A55-37B1-4DFF-9E37-2D42AE958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bc140b-6dab-4ee7-932d-f4bcda039c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7F2211-B161-40BF-99FB-042FDCAFB2C1}">
  <ds:schemaRefs>
    <ds:schemaRef ds:uri="http://schemas.microsoft.com/office/2006/documentManagement/types"/>
    <ds:schemaRef ds:uri="http://purl.org/dc/elements/1.1/"/>
    <ds:schemaRef ds:uri="85bc140b-6dab-4ee7-932d-f4bcda039cde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854</Words>
  <Application>Microsoft Office PowerPoint</Application>
  <PresentationFormat>寬螢幕</PresentationFormat>
  <Paragraphs>79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細明體</vt:lpstr>
      <vt:lpstr>Aptos</vt:lpstr>
      <vt:lpstr>Aptos Display</vt:lpstr>
      <vt:lpstr>Arial</vt:lpstr>
      <vt:lpstr>Symbol</vt:lpstr>
      <vt:lpstr>Office 佈景主題</vt:lpstr>
      <vt:lpstr>0107HW</vt:lpstr>
      <vt:lpstr>PowerPoint 簡報</vt:lpstr>
      <vt:lpstr>空間複雜度與時間複雜度</vt:lpstr>
      <vt:lpstr>Dictionary</vt:lpstr>
      <vt:lpstr>Dictionary - Write</vt:lpstr>
      <vt:lpstr>Dictionary - Read</vt:lpstr>
      <vt:lpstr>擴充容量</vt:lpstr>
      <vt:lpstr>問題</vt:lpstr>
      <vt:lpstr>股票買賣明確敘述</vt:lpstr>
      <vt:lpstr>For 與 while 的選擇 – 回文問題檢討</vt:lpstr>
      <vt:lpstr>PowerPoint 簡報</vt:lpstr>
      <vt:lpstr>用GUID 確保種子亂度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林裕軒</dc:creator>
  <cp:lastModifiedBy>林裕軒</cp:lastModifiedBy>
  <cp:revision>14</cp:revision>
  <dcterms:created xsi:type="dcterms:W3CDTF">2025-01-07T09:45:33Z</dcterms:created>
  <dcterms:modified xsi:type="dcterms:W3CDTF">2025-01-10T09:05:52Z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0x0101000DA6A6BDED91674A9B2C8B71B64BC7D5</vt:lpwstr>
  </property>
</Properties>
</file>