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4" r:id="rId9"/>
    <p:sldId id="266" r:id="rId10"/>
    <p:sldId id="267" r:id="rId11"/>
    <p:sldId id="258" r:id="rId12"/>
    <p:sldId id="268" r:id="rId13"/>
    <p:sldId id="261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30EAD-C292-7EA9-303B-5F708D77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2DCD54-308C-191A-8DBB-DACB62B40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CF7C7-F5E1-56EB-833D-1B64B92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AC3A1-1F20-6CF9-7543-B9480387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D84ED5-1965-82B4-3307-BF12014C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9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71B4B-2E3A-6065-7B48-068C32E7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6B0642-B8EF-55D2-A99E-3893079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F8225-BEA9-EBC0-06F2-485B622F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A7DDE-B6D7-6CA4-5D82-0A9E9397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1821A-3D38-1F60-158E-3976B052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60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7A6CB6-3A9F-D6B5-D7A6-56B87F49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2BB5EE-2C6F-887A-6C30-73CE8F65F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0FF07-31E8-A54B-82D5-48FF493E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129D1-0E9D-0360-65BE-691C0359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94754-BAAE-7981-F828-626F9022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55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EAF17-4677-6A5B-7D3F-927E86C4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28326-5FBB-7F34-CC2A-ACEBC7E9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0493C-EEB5-3204-09B2-8A08749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56B12-2357-2362-44E6-02C7C20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304D9-1DB8-DCC8-4867-B55F3F07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14CC1-4A6B-FEE6-5B55-8E10BCDC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5D8CD5-6552-0687-55D8-FE189A5F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9965B-AC11-8A5C-786A-CCA05DF3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6F254-74A6-9E38-6A6D-956D3E15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36574E-A18A-32CA-1075-41D85BD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C80B7-5DE8-DEDE-67E0-9AD4A69D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C25E2-969D-0FBF-1C7B-7F5B1AF6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22AB4F-02D4-A263-7C34-CE49CC2F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5676A-6D1F-A6DD-24DB-B406F26F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BEBD3-9BF4-5163-F38F-2110A643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AF3C76-23D4-21A9-1C4B-4FD8F7EE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8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6CE40-3F7B-EC61-8BFD-B4A23690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732130-34CB-8731-C9A9-913642A3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7655E4-560A-5D4A-860F-50456AAEE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7F3CDA-20C1-B01B-7C88-6B693A41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E7B628-1901-5EA7-210A-779BA9464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1D0B09-ECA2-BAB3-E728-6F22E25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31C125-E2E2-0BE9-0BB8-AA5AAAFD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DC677B-850E-331F-C814-3E7CDA47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4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A1D18-FF29-8B74-B9C3-F4F75B22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74EED8-2613-D3A3-9DEE-57143ECB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86F9DA-6CE2-A8EB-9D95-90C3106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57344C-1C48-2CDF-4856-EDFC55E2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6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41651A-49A7-37DB-5575-86254826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9D2B23-BC5C-4E6D-6D43-11A954A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E25EC-ADC0-AE7B-90AC-2438A64E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2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EA446-0E32-5210-B3BD-4E115485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31DBC-DB91-D509-31A1-50271A93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8C6A8-3B62-B552-4319-BA8DF337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853B51-1707-DEB7-9511-0ABB92F4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4A1C86-CDDC-18E2-C4DF-4E40C284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4D1BC6-DEA5-9D7D-B20D-F307100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4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BF01A-C89C-393B-FB92-DA7FE4E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2D720C-D35F-745A-6255-E23AE875D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C5422-DC02-9F38-FD03-C5089C74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958ACF-4175-30E5-58F0-9414965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0B846B-31BA-908D-AE72-FC1E917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17BBE8-E693-0743-ABFA-8CD2F7F9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1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239B3F-089D-220E-6F74-CA82C840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18818-2B06-002C-5B9A-0009FCC81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0E96A-BF03-1D39-8D09-32FB98E1C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87D37-F8E9-43A6-9EDD-FE9E5E1065D2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90A9F-473B-1A9E-910F-EA714C6B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1F65F-B21A-BAA0-D25A-D64A8C4EC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18889-16B7-4926-8796-60C20F330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30847-EE5D-C3CE-432B-D1B6BDF2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基礎學習</a:t>
            </a:r>
            <a:br>
              <a:rPr lang="en-US" altLang="zh-TW" dirty="0"/>
            </a:br>
            <a:r>
              <a:rPr lang="en-US" altLang="zh-TW" dirty="0"/>
              <a:t>2024.12.27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619F27-890D-D8BD-C4C7-DD7ABBE8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2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3751A-C68B-8EDF-3F54-FD130C4F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方法簽名（</a:t>
            </a:r>
            <a:r>
              <a:rPr lang="en-US" altLang="zh-TW" dirty="0"/>
              <a:t>Method Signature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907A6-3B69-09FB-4432-0A6BA7C3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4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CA1FF-4C02-C1A6-A9C9-191E2D68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Boxing and Un-boxing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A823C-6847-B767-5436-12FC6A9E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5D692-EAC7-02AC-DC93-72F5624B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&amp; Class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C7A0C49-14AD-0DDC-08A9-FE190B09D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50025"/>
              </p:ext>
            </p:extLst>
          </p:nvPr>
        </p:nvGraphicFramePr>
        <p:xfrm>
          <a:off x="308759" y="1401289"/>
          <a:ext cx="10979001" cy="437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49">
                  <a:extLst>
                    <a:ext uri="{9D8B030D-6E8A-4147-A177-3AD203B41FA5}">
                      <a16:colId xmlns:a16="http://schemas.microsoft.com/office/drawing/2014/main" val="2411283389"/>
                    </a:ext>
                  </a:extLst>
                </a:gridCol>
                <a:gridCol w="4233259">
                  <a:extLst>
                    <a:ext uri="{9D8B030D-6E8A-4147-A177-3AD203B41FA5}">
                      <a16:colId xmlns:a16="http://schemas.microsoft.com/office/drawing/2014/main" val="2264507560"/>
                    </a:ext>
                  </a:extLst>
                </a:gridCol>
                <a:gridCol w="4911093">
                  <a:extLst>
                    <a:ext uri="{9D8B030D-6E8A-4147-A177-3AD203B41FA5}">
                      <a16:colId xmlns:a16="http://schemas.microsoft.com/office/drawing/2014/main" val="3197293419"/>
                    </a:ext>
                  </a:extLst>
                </a:gridCol>
              </a:tblGrid>
              <a:tr h="45605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Structure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06314"/>
                  </a:ext>
                </a:extLst>
              </a:tr>
              <a:tr h="82089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Call  by Reference</a:t>
                      </a:r>
                    </a:p>
                    <a:p>
                      <a:pPr algn="ctr"/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共用筆記本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 Call by Value</a:t>
                      </a:r>
                    </a:p>
                    <a:p>
                      <a:pPr algn="ctr"/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一人一本筆記本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4113"/>
                  </a:ext>
                </a:extLst>
              </a:tr>
              <a:tr h="456054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可以不初始化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rgbClr val="FF0000"/>
                          </a:solidFill>
                        </a:rPr>
                        <a:t>須初始化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1717"/>
                  </a:ext>
                </a:extLst>
              </a:tr>
              <a:tr h="518951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可以繼承、多型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不能繼承，但可以達到類似效果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0176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記憶體分配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Heap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Stack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20497"/>
                  </a:ext>
                </a:extLst>
              </a:tr>
              <a:tr h="820897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涉及拆箱及裝箱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若型別要轉為物件時，需裝箱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(?)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41846"/>
                  </a:ext>
                </a:extLst>
              </a:tr>
              <a:tr h="8208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適用場景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定義具有複雜邏輯的物件模型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定義簡單資料結構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0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77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1D88B-A6E4-D875-2C94-34D92358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記憶體分配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Heap and Stack</a:t>
            </a:r>
            <a:br>
              <a:rPr lang="en-US" altLang="zh-TW" dirty="0"/>
            </a:br>
            <a:r>
              <a:rPr lang="en-US" altLang="zh-TW" dirty="0" err="1"/>
              <a:t>Ref:https</a:t>
            </a:r>
            <a:r>
              <a:rPr lang="en-US" altLang="zh-TW" dirty="0"/>
              <a:t>://hackmd.io/@Ben1102/B1gfGLT3u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EA5F8D4-944F-B2EE-FBCE-ABE4E72A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0988" y="1880006"/>
            <a:ext cx="5829998" cy="3873699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CA487A2-78A2-BB8F-497D-7C2DA7844E9C}"/>
              </a:ext>
            </a:extLst>
          </p:cNvPr>
          <p:cNvSpPr txBox="1">
            <a:spLocks/>
          </p:cNvSpPr>
          <p:nvPr/>
        </p:nvSpPr>
        <p:spPr>
          <a:xfrm>
            <a:off x="124358" y="1880006"/>
            <a:ext cx="5713172" cy="4337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一個程式在分配到記憶體後，會被分配為四個部分：</a:t>
            </a:r>
            <a:r>
              <a:rPr lang="en-US" altLang="zh-TW" sz="2000" dirty="0"/>
              <a:t>Code, Static/Global, Stack</a:t>
            </a:r>
            <a:r>
              <a:rPr lang="zh-TW" altLang="en-US" sz="2000" dirty="0"/>
              <a:t>和</a:t>
            </a:r>
            <a:r>
              <a:rPr lang="en-US" altLang="zh-TW" sz="2000" dirty="0"/>
              <a:t>Heap</a:t>
            </a:r>
            <a:r>
              <a:rPr lang="zh-TW" altLang="en-US" sz="2000" dirty="0"/>
              <a:t>。</a:t>
            </a:r>
            <a:endParaRPr lang="en-US" altLang="zh-TW" dirty="0"/>
          </a:p>
          <a:p>
            <a:endParaRPr lang="en-US" altLang="zh-TW" sz="2200" dirty="0"/>
          </a:p>
          <a:p>
            <a:r>
              <a:rPr lang="en-US" altLang="zh-TW" sz="2000" dirty="0"/>
              <a:t>Global : </a:t>
            </a:r>
            <a:r>
              <a:rPr lang="zh-TW" altLang="en-US" sz="2000" dirty="0"/>
              <a:t>儲存多個</a:t>
            </a:r>
            <a:r>
              <a:rPr lang="en-US" altLang="zh-TW" sz="2000" dirty="0"/>
              <a:t>functions </a:t>
            </a:r>
            <a:r>
              <a:rPr lang="zh-TW" altLang="en-US" sz="2000" dirty="0"/>
              <a:t>需要共用的變數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Stack :  </a:t>
            </a:r>
            <a:r>
              <a:rPr lang="zh-TW" altLang="en-US" sz="2000" dirty="0"/>
              <a:t>儲存函數呼叫與區域變數。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Heap : </a:t>
            </a:r>
            <a:r>
              <a:rPr lang="zh-TW" altLang="en-US" sz="2000" dirty="0"/>
              <a:t>可動態分配的記憶體。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200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5976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4F676E-58B3-9703-C24F-6EE0849C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TW" sz="5400" dirty="0"/>
              <a:t>Stack</a:t>
            </a:r>
            <a:endParaRPr lang="zh-TW" alt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E4AC4-0310-E116-24A8-037E3E47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200" dirty="0"/>
              <a:t>分配與釋放快速</a:t>
            </a:r>
            <a:r>
              <a:rPr lang="en-US" altLang="zh-TW" sz="2200" dirty="0"/>
              <a:t>(</a:t>
            </a:r>
            <a:r>
              <a:rPr lang="zh-TW" altLang="en-US" sz="2200" dirty="0"/>
              <a:t>僅需指定</a:t>
            </a:r>
            <a:r>
              <a:rPr lang="en-US" altLang="zh-TW" sz="2200" dirty="0"/>
              <a:t>pointer)</a:t>
            </a:r>
            <a:r>
              <a:rPr lang="zh-TW" altLang="en-US" sz="2200" dirty="0"/>
              <a:t>，為連續記憶體，操作速度可接近 </a:t>
            </a:r>
            <a:r>
              <a:rPr lang="en-US" altLang="zh-TW" sz="2200" dirty="0"/>
              <a:t>cache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zh-TW" altLang="en-US" sz="2200" dirty="0"/>
              <a:t>容量較小</a:t>
            </a:r>
            <a:r>
              <a:rPr lang="en-US" altLang="zh-TW" sz="2200" dirty="0"/>
              <a:t>(MB</a:t>
            </a:r>
            <a:r>
              <a:rPr lang="zh-TW" altLang="en-US" sz="2200" dirty="0"/>
              <a:t>等級</a:t>
            </a:r>
            <a:r>
              <a:rPr lang="en-US" altLang="zh-TW" sz="2200" dirty="0"/>
              <a:t>)</a:t>
            </a:r>
            <a:r>
              <a:rPr lang="zh-TW" altLang="en-US" sz="2200" dirty="0"/>
              <a:t>，適合頻繁呼叫釋放的快速操作。</a:t>
            </a: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zh-TW" altLang="en-US" sz="2200" dirty="0"/>
              <a:t>可能問題 </a:t>
            </a:r>
            <a:r>
              <a:rPr lang="en-US" altLang="zh-TW" sz="2200" dirty="0"/>
              <a:t>: stack-overflow (</a:t>
            </a:r>
            <a:r>
              <a:rPr lang="zh-TW" altLang="en-US" sz="2200" dirty="0"/>
              <a:t>如無限遞迴或呼叫層數太深時可能發生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zh-TW" altLang="en-US" sz="2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41C40A-B6AC-AAE8-DC9B-B849E242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42" y="764163"/>
            <a:ext cx="3067208" cy="579784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1F8C72-7808-4779-B517-59F47E29D50E}"/>
              </a:ext>
            </a:extLst>
          </p:cNvPr>
          <p:cNvSpPr txBox="1">
            <a:spLocks/>
          </p:cNvSpPr>
          <p:nvPr/>
        </p:nvSpPr>
        <p:spPr>
          <a:xfrm>
            <a:off x="8061960" y="764163"/>
            <a:ext cx="3429000" cy="61976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/>
              <a:t>total</a:t>
            </a:r>
            <a:r>
              <a:rPr lang="zh-TW" altLang="en-US" sz="2200" dirty="0"/>
              <a:t>變數放入</a:t>
            </a:r>
            <a:r>
              <a:rPr lang="en-US" altLang="zh-TW" sz="2200" dirty="0"/>
              <a:t>global</a:t>
            </a:r>
            <a:r>
              <a:rPr lang="zh-TW" altLang="en-US" sz="2200" dirty="0"/>
              <a:t>。</a:t>
            </a:r>
            <a:r>
              <a:rPr lang="en-US" altLang="zh-TW" sz="2200" dirty="0"/>
              <a:t>main()</a:t>
            </a:r>
            <a:r>
              <a:rPr lang="zh-TW" altLang="en-US" sz="2200" dirty="0"/>
              <a:t>被呼叫，將</a:t>
            </a:r>
            <a:r>
              <a:rPr lang="en-US" altLang="zh-TW" sz="2200" dirty="0"/>
              <a:t>main()</a:t>
            </a:r>
            <a:r>
              <a:rPr lang="zh-TW" altLang="en-US" sz="2200" dirty="0"/>
              <a:t>相關的資訊推入</a:t>
            </a:r>
            <a:r>
              <a:rPr lang="en-US" altLang="zh-TW" sz="2200" dirty="0"/>
              <a:t>Stack</a:t>
            </a:r>
            <a:r>
              <a:rPr lang="zh-TW" altLang="en-US" sz="2200" dirty="0"/>
              <a:t>。有關推入</a:t>
            </a:r>
            <a:r>
              <a:rPr lang="en-US" altLang="zh-TW" sz="2200" dirty="0"/>
              <a:t>stack</a:t>
            </a:r>
            <a:r>
              <a:rPr lang="zh-TW" altLang="en-US" sz="2200" dirty="0"/>
              <a:t>的資訊</a:t>
            </a:r>
            <a:endParaRPr lang="en-US" altLang="zh-TW" sz="2200" dirty="0"/>
          </a:p>
          <a:p>
            <a:r>
              <a:rPr lang="en-US" altLang="zh-TW" sz="2200" dirty="0"/>
              <a:t>main()</a:t>
            </a:r>
            <a:r>
              <a:rPr lang="zh-TW" altLang="en-US" sz="2200" dirty="0"/>
              <a:t>呼叫</a:t>
            </a:r>
            <a:r>
              <a:rPr lang="en-US" altLang="zh-TW" sz="2200" dirty="0"/>
              <a:t>foo(</a:t>
            </a:r>
            <a:r>
              <a:rPr lang="en-US" altLang="zh-TW" sz="2200" dirty="0" err="1"/>
              <a:t>a,b</a:t>
            </a:r>
            <a:r>
              <a:rPr lang="en-US" altLang="zh-TW" sz="2200" dirty="0"/>
              <a:t>)</a:t>
            </a:r>
            <a:r>
              <a:rPr lang="zh-TW" altLang="en-US" sz="2200" dirty="0"/>
              <a:t>，將</a:t>
            </a:r>
            <a:r>
              <a:rPr lang="en-US" altLang="zh-TW" sz="2200" dirty="0"/>
              <a:t>foo()</a:t>
            </a:r>
            <a:r>
              <a:rPr lang="zh-TW" altLang="en-US" sz="2200" dirty="0"/>
              <a:t>的</a:t>
            </a:r>
            <a:r>
              <a:rPr lang="en-US" altLang="zh-TW" sz="2200" dirty="0"/>
              <a:t>stack-frame</a:t>
            </a:r>
            <a:r>
              <a:rPr lang="zh-TW" altLang="en-US" sz="2200" dirty="0"/>
              <a:t>推入</a:t>
            </a:r>
            <a:r>
              <a:rPr lang="en-US" altLang="zh-TW" sz="2200" dirty="0"/>
              <a:t>stack</a:t>
            </a:r>
            <a:r>
              <a:rPr lang="zh-TW" altLang="en-US" sz="2200" dirty="0"/>
              <a:t>，將程式控制權暫時移轉給</a:t>
            </a:r>
            <a:r>
              <a:rPr lang="en-US" altLang="zh-TW" sz="2200" dirty="0"/>
              <a:t>foo()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r>
              <a:rPr lang="en-US" altLang="zh-TW" sz="2200" dirty="0"/>
              <a:t>foo()</a:t>
            </a:r>
            <a:r>
              <a:rPr lang="zh-TW" altLang="en-US" sz="2200" dirty="0"/>
              <a:t>呼叫</a:t>
            </a:r>
            <a:r>
              <a:rPr lang="en-US" altLang="zh-TW" sz="2200" dirty="0"/>
              <a:t>bar(</a:t>
            </a:r>
            <a:r>
              <a:rPr lang="en-US" altLang="zh-TW" sz="2200" dirty="0" err="1"/>
              <a:t>x+y</a:t>
            </a:r>
            <a:r>
              <a:rPr lang="en-US" altLang="zh-TW" sz="2200" dirty="0"/>
              <a:t>)</a:t>
            </a:r>
            <a:r>
              <a:rPr lang="zh-TW" altLang="en-US" sz="2200" dirty="0"/>
              <a:t>，同樣將</a:t>
            </a:r>
            <a:r>
              <a:rPr lang="en-US" altLang="zh-TW" sz="2200" dirty="0"/>
              <a:t>bar()</a:t>
            </a:r>
            <a:r>
              <a:rPr lang="zh-TW" altLang="en-US" sz="2200" dirty="0"/>
              <a:t>的</a:t>
            </a:r>
            <a:r>
              <a:rPr lang="en-US" altLang="zh-TW" sz="2200" dirty="0"/>
              <a:t>stack-frame</a:t>
            </a:r>
            <a:r>
              <a:rPr lang="zh-TW" altLang="en-US" sz="2200" dirty="0"/>
              <a:t>推入</a:t>
            </a:r>
            <a:r>
              <a:rPr lang="en-US" altLang="zh-TW" sz="2200" dirty="0"/>
              <a:t>stack</a:t>
            </a:r>
            <a:r>
              <a:rPr lang="zh-TW" altLang="en-US" sz="2200" dirty="0"/>
              <a:t>，移轉控制權。</a:t>
            </a:r>
            <a:endParaRPr lang="en-US" altLang="zh-TW" sz="2200" dirty="0"/>
          </a:p>
          <a:p>
            <a:r>
              <a:rPr lang="en-US" altLang="zh-TW" sz="2200" dirty="0"/>
              <a:t>bar()</a:t>
            </a:r>
            <a:r>
              <a:rPr lang="zh-TW" altLang="en-US" sz="2200" dirty="0"/>
              <a:t>結束，回傳資訊到回傳地址，並將</a:t>
            </a:r>
            <a:r>
              <a:rPr lang="en-US" altLang="zh-TW" sz="2200" dirty="0"/>
              <a:t>bar()</a:t>
            </a:r>
            <a:r>
              <a:rPr lang="zh-TW" altLang="en-US" sz="2200" dirty="0"/>
              <a:t>的</a:t>
            </a:r>
            <a:r>
              <a:rPr lang="en-US" altLang="zh-TW" sz="2200" dirty="0"/>
              <a:t>stack-frame pop</a:t>
            </a:r>
            <a:r>
              <a:rPr lang="zh-TW" altLang="en-US" sz="2200" dirty="0"/>
              <a:t>掉，控制權回到</a:t>
            </a:r>
            <a:r>
              <a:rPr lang="en-US" altLang="zh-TW" sz="2200" dirty="0"/>
              <a:t>foo()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r>
              <a:rPr lang="en-US" altLang="zh-TW" sz="2200" dirty="0"/>
              <a:t>foo()</a:t>
            </a:r>
            <a:r>
              <a:rPr lang="zh-TW" altLang="en-US" sz="2200" dirty="0"/>
              <a:t>結束，回傳資料到回傳地址，並將</a:t>
            </a:r>
            <a:r>
              <a:rPr lang="en-US" altLang="zh-TW" sz="2200" dirty="0"/>
              <a:t>foo()</a:t>
            </a:r>
            <a:r>
              <a:rPr lang="zh-TW" altLang="en-US" sz="2200" dirty="0"/>
              <a:t>的</a:t>
            </a:r>
            <a:r>
              <a:rPr lang="en-US" altLang="zh-TW" sz="2200" dirty="0"/>
              <a:t>stack-frame pop</a:t>
            </a:r>
            <a:r>
              <a:rPr lang="zh-TW" altLang="en-US" sz="2200" dirty="0"/>
              <a:t>掉，控制權回到</a:t>
            </a:r>
            <a:r>
              <a:rPr lang="en-US" altLang="zh-TW" sz="2200" dirty="0"/>
              <a:t>main()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r>
              <a:rPr lang="en-US" altLang="zh-TW" sz="2200" dirty="0"/>
              <a:t>main()</a:t>
            </a:r>
            <a:r>
              <a:rPr lang="zh-TW" altLang="en-US" sz="2200" dirty="0"/>
              <a:t>結束，將</a:t>
            </a:r>
            <a:r>
              <a:rPr lang="en-US" altLang="zh-TW" sz="2200" dirty="0"/>
              <a:t>main()</a:t>
            </a:r>
            <a:r>
              <a:rPr lang="zh-TW" altLang="en-US" sz="2200" dirty="0"/>
              <a:t>的</a:t>
            </a:r>
            <a:r>
              <a:rPr lang="en-US" altLang="zh-TW" sz="2200" dirty="0"/>
              <a:t>stack-frame pop</a:t>
            </a:r>
            <a:r>
              <a:rPr lang="zh-TW" altLang="en-US" sz="2200" dirty="0"/>
              <a:t>掉，控制權移轉回作業系統。釋放</a:t>
            </a:r>
            <a:r>
              <a:rPr lang="en-US" altLang="zh-TW" sz="2200" dirty="0"/>
              <a:t>global</a:t>
            </a:r>
            <a:r>
              <a:rPr lang="zh-TW" altLang="en-US" sz="2200" dirty="0"/>
              <a:t>的資訊</a:t>
            </a:r>
          </a:p>
        </p:txBody>
      </p:sp>
    </p:spTree>
    <p:extLst>
      <p:ext uri="{BB962C8B-B14F-4D97-AF65-F5344CB8AC3E}">
        <p14:creationId xmlns:p14="http://schemas.microsoft.com/office/powerpoint/2010/main" val="197944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5439E3-D9C4-D865-DA99-F59E6F8D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TW" sz="5400" dirty="0"/>
              <a:t>Heap</a:t>
            </a:r>
            <a:endParaRPr lang="zh-TW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628B7D-D18F-F8FA-D803-45937CE1A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745992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每次呼叫 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malloc </a:t>
            </a: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時就會再次分配一個動態記憶體，且首先要尋找一個足夠大的連續區塊。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zh-TW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zh-TW" altLang="en-US" sz="2200" dirty="0">
                <a:latin typeface="Arial" panose="020B0604020202020204" pitchFamily="34" charset="0"/>
              </a:rPr>
              <a:t>為防止無用記憶體占用，用完後要 </a:t>
            </a:r>
            <a:r>
              <a:rPr lang="en-US" altLang="zh-TW" sz="2200" dirty="0">
                <a:latin typeface="Arial" panose="020B0604020202020204" pitchFamily="34" charset="0"/>
              </a:rPr>
              <a:t>Free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zh-TW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若 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Heap </a:t>
            </a: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一直增長有可能與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stack </a:t>
            </a: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記憶體部分重疊</a:t>
            </a:r>
            <a:r>
              <a:rPr kumimoji="0" lang="en-US" altLang="zh-TW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(Heap Overflow)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zh-TW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分配與釋放比較慢，有機會造成記憶體殘留，適合長生命週期使用。</a:t>
            </a:r>
            <a:endParaRPr kumimoji="0" lang="en-US" altLang="zh-TW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zh-TW" altLang="zh-TW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061DB7-DA83-F8B7-31B9-DA83E7CE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90E7F8F-BEA5-3E94-04CA-0CC0EED02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128" y="639520"/>
            <a:ext cx="1447800" cy="1776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zh-TW" altLang="zh-TW" sz="2200" dirty="0">
                <a:latin typeface="Arial" panose="020B0604020202020204" pitchFamily="34" charset="0"/>
              </a:rPr>
              <a:t>malloc()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zh-TW" altLang="zh-TW" sz="2200" dirty="0">
                <a:latin typeface="Arial" panose="020B0604020202020204" pitchFamily="34" charset="0"/>
              </a:rPr>
              <a:t>calloc()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zh-TW" altLang="zh-TW" sz="2200" dirty="0">
                <a:latin typeface="Arial" panose="020B0604020202020204" pitchFamily="34" charset="0"/>
              </a:rPr>
              <a:t>realloc()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zh-TW" altLang="zh-TW" sz="2200" dirty="0">
                <a:latin typeface="Arial" panose="020B0604020202020204" pitchFamily="34" charset="0"/>
              </a:rPr>
              <a:t>free() </a:t>
            </a:r>
          </a:p>
        </p:txBody>
      </p:sp>
    </p:spTree>
    <p:extLst>
      <p:ext uri="{BB962C8B-B14F-4D97-AF65-F5344CB8AC3E}">
        <p14:creationId xmlns:p14="http://schemas.microsoft.com/office/powerpoint/2010/main" val="16428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50C31-1376-350B-AFE7-F68082DC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 :</a:t>
            </a:r>
            <a:r>
              <a:rPr lang="zh-TW" altLang="en-US" dirty="0"/>
              <a:t> 封裝、繼承與多型</a:t>
            </a:r>
            <a:br>
              <a:rPr lang="en-US" altLang="zh-TW" dirty="0"/>
            </a:br>
            <a:r>
              <a:rPr lang="en-US" altLang="zh-TW" sz="2000" dirty="0"/>
              <a:t>Reference :https://hackmd.io/@metal35x/r14R56nXU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EBE52-E3CA-B751-1B0D-43BC1586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479553"/>
            <a:ext cx="10515600" cy="2066264"/>
          </a:xfrm>
        </p:spPr>
        <p:txBody>
          <a:bodyPr/>
          <a:lstStyle/>
          <a:p>
            <a:r>
              <a:rPr lang="zh-TW" altLang="en-US" dirty="0"/>
              <a:t>封裝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Protected(</a:t>
            </a:r>
            <a:r>
              <a:rPr lang="zh-TW" altLang="en-US" dirty="0"/>
              <a:t>繼承者可存取</a:t>
            </a:r>
            <a:r>
              <a:rPr lang="en-US" altLang="zh-TW" dirty="0"/>
              <a:t>) </a:t>
            </a:r>
            <a:r>
              <a:rPr lang="zh-TW" altLang="en-US" dirty="0"/>
              <a:t>、</a:t>
            </a:r>
            <a:r>
              <a:rPr lang="en-US" altLang="zh-TW" dirty="0"/>
              <a:t>Public </a:t>
            </a:r>
            <a:r>
              <a:rPr lang="zh-TW" altLang="en-US" dirty="0"/>
              <a:t>與 </a:t>
            </a:r>
            <a:r>
              <a:rPr lang="en-US" altLang="zh-TW" dirty="0"/>
              <a:t>Private(</a:t>
            </a:r>
            <a:r>
              <a:rPr lang="zh-TW" altLang="en-US" dirty="0"/>
              <a:t>僅 </a:t>
            </a:r>
            <a:r>
              <a:rPr lang="en-US" altLang="zh-TW" dirty="0"/>
              <a:t>class</a:t>
            </a:r>
            <a:r>
              <a:rPr lang="zh-TW" altLang="en-US" dirty="0"/>
              <a:t>內可存取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無特定繼承關係者只能存取 </a:t>
            </a:r>
            <a:r>
              <a:rPr lang="en-US" altLang="zh-TW" dirty="0"/>
              <a:t>Public</a:t>
            </a:r>
            <a:r>
              <a:rPr lang="zh-TW" altLang="en-US" dirty="0"/>
              <a:t>，好處是以防外部隨意或惡意修改內部儲存值，所有</a:t>
            </a:r>
            <a:r>
              <a:rPr lang="en-US" altLang="zh-TW" dirty="0"/>
              <a:t>access </a:t>
            </a:r>
            <a:r>
              <a:rPr lang="zh-TW" altLang="en-US" dirty="0"/>
              <a:t>都符合一開始設定的規範</a:t>
            </a:r>
            <a:r>
              <a:rPr lang="en-US" altLang="zh-TW" dirty="0"/>
              <a:t>(EX:ATM)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257D4C7-3B20-4C02-7ACB-687C08F135F8}"/>
              </a:ext>
            </a:extLst>
          </p:cNvPr>
          <p:cNvSpPr txBox="1">
            <a:spLocks/>
          </p:cNvSpPr>
          <p:nvPr/>
        </p:nvSpPr>
        <p:spPr>
          <a:xfrm>
            <a:off x="838200" y="3545817"/>
            <a:ext cx="10515600" cy="206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繼承 </a:t>
            </a:r>
            <a:r>
              <a:rPr lang="en-US" altLang="zh-TW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減少重複的程式碼</a:t>
            </a:r>
            <a:r>
              <a:rPr lang="en-US" altLang="zh-TW" dirty="0"/>
              <a:t>(</a:t>
            </a:r>
            <a:r>
              <a:rPr lang="zh-TW" altLang="en-US" dirty="0"/>
              <a:t>例如動物</a:t>
            </a:r>
            <a:r>
              <a:rPr lang="en-US" altLang="zh-TW" dirty="0"/>
              <a:t>(</a:t>
            </a:r>
            <a:r>
              <a:rPr lang="zh-TW" altLang="en-US" dirty="0"/>
              <a:t>父</a:t>
            </a:r>
            <a:r>
              <a:rPr lang="en-US" altLang="zh-TW" dirty="0"/>
              <a:t>)</a:t>
            </a:r>
            <a:r>
              <a:rPr lang="zh-TW" altLang="en-US" dirty="0"/>
              <a:t>中，狗</a:t>
            </a:r>
            <a:r>
              <a:rPr lang="en-US" altLang="zh-TW" dirty="0"/>
              <a:t>(</a:t>
            </a:r>
            <a:r>
              <a:rPr lang="zh-TW" altLang="en-US" dirty="0"/>
              <a:t>子</a:t>
            </a:r>
            <a:r>
              <a:rPr lang="en-US" altLang="zh-TW" dirty="0"/>
              <a:t>A)</a:t>
            </a:r>
            <a:r>
              <a:rPr lang="zh-TW" altLang="en-US" dirty="0"/>
              <a:t>跟貓</a:t>
            </a:r>
            <a:r>
              <a:rPr lang="en-US" altLang="zh-TW" dirty="0"/>
              <a:t>(</a:t>
            </a:r>
            <a:r>
              <a:rPr lang="zh-TW" altLang="en-US" dirty="0"/>
              <a:t>子</a:t>
            </a:r>
            <a:r>
              <a:rPr lang="en-US" altLang="zh-TW" dirty="0"/>
              <a:t>B)</a:t>
            </a:r>
            <a:r>
              <a:rPr lang="zh-TW" altLang="en-US" dirty="0"/>
              <a:t>共有</a:t>
            </a:r>
            <a:r>
              <a:rPr lang="en-US" altLang="zh-TW" dirty="0"/>
              <a:t>”</a:t>
            </a:r>
            <a:r>
              <a:rPr lang="zh-TW" altLang="en-US" dirty="0"/>
              <a:t>走路</a:t>
            </a:r>
            <a:r>
              <a:rPr lang="en-US" altLang="zh-TW" dirty="0"/>
              <a:t>(</a:t>
            </a:r>
            <a:r>
              <a:rPr lang="en-US" altLang="zh-TW" dirty="0" err="1"/>
              <a:t>func</a:t>
            </a:r>
            <a:r>
              <a:rPr lang="en-US" altLang="zh-TW" dirty="0"/>
              <a:t>)”)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80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E29D2-2FD4-7042-EA54-02486ADA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89FE4-C7EA-DF21-DD00-1C15E327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zh-TW" altLang="en-US" dirty="0"/>
              <a:t>多載</a:t>
            </a:r>
            <a:r>
              <a:rPr lang="en-US" altLang="zh-TW" dirty="0"/>
              <a:t>(overload) </a:t>
            </a:r>
          </a:p>
          <a:p>
            <a:pPr marL="0" indent="0">
              <a:buNone/>
            </a:pPr>
            <a:r>
              <a:rPr lang="zh-TW" altLang="en-US" dirty="0"/>
              <a:t>根據輸入參數的類型、數量不同，會值型不同的動作。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E2B2A8D-AE9E-035D-7C44-D5CCF92CD8AE}"/>
              </a:ext>
            </a:extLst>
          </p:cNvPr>
          <p:cNvSpPr txBox="1">
            <a:spLocks/>
          </p:cNvSpPr>
          <p:nvPr/>
        </p:nvSpPr>
        <p:spPr>
          <a:xfrm>
            <a:off x="838200" y="3706813"/>
            <a:ext cx="10515600" cy="1963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多型</a:t>
            </a:r>
            <a:r>
              <a:rPr lang="en-US" altLang="zh-TW" dirty="0"/>
              <a:t>(override)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子</a:t>
            </a:r>
            <a:r>
              <a:rPr lang="en-US" altLang="zh-TW" sz="2400" dirty="0"/>
              <a:t>class</a:t>
            </a:r>
            <a:r>
              <a:rPr lang="zh-TW" altLang="en-US" sz="2400" dirty="0"/>
              <a:t>繼承父</a:t>
            </a:r>
            <a:r>
              <a:rPr lang="en-US" altLang="zh-TW" sz="2400" dirty="0"/>
              <a:t>class</a:t>
            </a:r>
            <a:r>
              <a:rPr lang="zh-TW" altLang="en-US" sz="2400" dirty="0"/>
              <a:t>後可以針對父</a:t>
            </a:r>
            <a:r>
              <a:rPr lang="en-US" altLang="zh-TW" sz="2400" dirty="0"/>
              <a:t>Class</a:t>
            </a:r>
            <a:r>
              <a:rPr lang="zh-TW" altLang="en-US" sz="2400" dirty="0"/>
              <a:t>中同一個  </a:t>
            </a:r>
            <a:r>
              <a:rPr lang="en-US" altLang="zh-TW" sz="2400" dirty="0"/>
              <a:t>function</a:t>
            </a:r>
            <a:r>
              <a:rPr lang="zh-TW" altLang="en-US" sz="2400" dirty="0"/>
              <a:t> 自訂功能內容。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譬如貓</a:t>
            </a:r>
            <a:r>
              <a:rPr lang="en-US" altLang="zh-TW" sz="2400" dirty="0"/>
              <a:t>(</a:t>
            </a:r>
            <a:r>
              <a:rPr lang="zh-TW" altLang="en-US" sz="2400" dirty="0"/>
              <a:t>子</a:t>
            </a:r>
            <a:r>
              <a:rPr lang="en-US" altLang="zh-TW" sz="2400" dirty="0" err="1"/>
              <a:t>classA</a:t>
            </a:r>
            <a:r>
              <a:rPr lang="en-US" altLang="zh-TW" sz="2400" dirty="0"/>
              <a:t>)</a:t>
            </a:r>
            <a:r>
              <a:rPr lang="zh-TW" altLang="en-US" sz="2400" dirty="0"/>
              <a:t>與狗</a:t>
            </a:r>
            <a:r>
              <a:rPr lang="en-US" altLang="zh-TW" sz="2400" dirty="0"/>
              <a:t>(</a:t>
            </a:r>
            <a:r>
              <a:rPr lang="zh-TW" altLang="en-US" sz="2400" dirty="0"/>
              <a:t>子</a:t>
            </a:r>
            <a:r>
              <a:rPr lang="en-US" altLang="zh-TW" sz="2400" dirty="0" err="1"/>
              <a:t>classB</a:t>
            </a:r>
            <a:r>
              <a:rPr lang="en-US" altLang="zh-TW" sz="2400" dirty="0"/>
              <a:t>)</a:t>
            </a:r>
            <a:r>
              <a:rPr lang="zh-TW" altLang="en-US" sz="2400" dirty="0"/>
              <a:t>都繼承了動物</a:t>
            </a:r>
            <a:r>
              <a:rPr lang="en-US" altLang="zh-TW" sz="2400" dirty="0"/>
              <a:t>(</a:t>
            </a:r>
            <a:r>
              <a:rPr lang="zh-TW" altLang="en-US" sz="2400" dirty="0"/>
              <a:t>父</a:t>
            </a:r>
            <a:r>
              <a:rPr lang="en-US" altLang="zh-TW" sz="2400" dirty="0"/>
              <a:t>C)</a:t>
            </a:r>
            <a:r>
              <a:rPr lang="zh-TW" altLang="en-US" sz="2400" dirty="0"/>
              <a:t>的</a:t>
            </a:r>
            <a:r>
              <a:rPr lang="en-US" altLang="zh-TW" sz="2400" dirty="0"/>
              <a:t>”</a:t>
            </a:r>
            <a:r>
              <a:rPr lang="zh-TW" altLang="en-US" sz="2400" dirty="0"/>
              <a:t>叫</a:t>
            </a:r>
            <a:r>
              <a:rPr lang="en-US" altLang="zh-TW" sz="2400" dirty="0"/>
              <a:t>”Function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/>
              <a:t>貓狗可以有不同的叫法</a:t>
            </a:r>
            <a:endParaRPr lang="en-US" altLang="zh-TW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71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1FB26-0B96-6E52-5343-6B5D03C7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: Equal  </a:t>
            </a:r>
            <a:r>
              <a:rPr lang="zh-TW" altLang="en-US" dirty="0"/>
              <a:t>與 </a:t>
            </a:r>
            <a:r>
              <a:rPr lang="en-US" altLang="zh-TW" dirty="0"/>
              <a:t>== </a:t>
            </a:r>
            <a:r>
              <a:rPr lang="zh-TW" altLang="en-US" dirty="0"/>
              <a:t>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4DF5D9-39FD-2FDE-8E7F-50B6197E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65" y="1504991"/>
            <a:ext cx="10515600" cy="42664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==        :</a:t>
            </a:r>
          </a:p>
          <a:p>
            <a:pPr marL="0" indent="0">
              <a:buNone/>
            </a:pPr>
            <a:r>
              <a:rPr lang="zh-TW" altLang="en-US" dirty="0"/>
              <a:t>使用對象為基本數據類型時（如 </a:t>
            </a:r>
            <a:r>
              <a:rPr lang="en-US" altLang="zh-TW" dirty="0"/>
              <a:t>int, float, char </a:t>
            </a:r>
            <a:r>
              <a:rPr lang="zh-TW" altLang="en-US" dirty="0"/>
              <a:t>等） ，比較 </a:t>
            </a:r>
            <a:r>
              <a:rPr lang="en-US" altLang="zh-TW" dirty="0"/>
              <a:t>value</a:t>
            </a:r>
          </a:p>
          <a:p>
            <a:pPr marL="0" indent="0">
              <a:buNone/>
            </a:pPr>
            <a:r>
              <a:rPr lang="zh-TW" altLang="en-US" dirty="0"/>
              <a:t>使用對象為參考類型時，比較是否指向同一個物件</a:t>
            </a:r>
            <a:r>
              <a:rPr lang="en-US" altLang="zh-TW" dirty="0"/>
              <a:t>(reference)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Equals  :</a:t>
            </a:r>
          </a:p>
          <a:p>
            <a:pPr marL="0" indent="0">
              <a:buNone/>
            </a:pPr>
            <a:r>
              <a:rPr lang="zh-TW" altLang="en-US" dirty="0"/>
              <a:t>只能使用於物件類型，比較兩個物件內容是否相等。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7628A2-646D-6B2B-7AB3-7A597F2A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0266"/>
            <a:ext cx="4159464" cy="11113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2500D13-6223-689F-0451-6AFD249E0DA6}"/>
              </a:ext>
            </a:extLst>
          </p:cNvPr>
          <p:cNvSpPr txBox="1"/>
          <p:nvPr/>
        </p:nvSpPr>
        <p:spPr>
          <a:xfrm>
            <a:off x="838200" y="5909847"/>
            <a:ext cx="8510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須注意例如（如 </a:t>
            </a:r>
            <a:r>
              <a:rPr lang="en-US" altLang="zh-TW" sz="2000" dirty="0">
                <a:solidFill>
                  <a:srgbClr val="FF0000"/>
                </a:solidFill>
              </a:rPr>
              <a:t>String </a:t>
            </a:r>
            <a:r>
              <a:rPr lang="zh-TW" altLang="en-US" sz="2000" dirty="0">
                <a:solidFill>
                  <a:srgbClr val="FF0000"/>
                </a:solidFill>
              </a:rPr>
              <a:t>和 </a:t>
            </a:r>
            <a:r>
              <a:rPr lang="en-US" altLang="zh-TW" sz="2000" dirty="0">
                <a:solidFill>
                  <a:srgbClr val="FF0000"/>
                </a:solidFill>
              </a:rPr>
              <a:t>Integer</a:t>
            </a:r>
            <a:r>
              <a:rPr lang="zh-TW" altLang="en-US" sz="2000" dirty="0">
                <a:solidFill>
                  <a:srgbClr val="FF0000"/>
                </a:solidFill>
              </a:rPr>
              <a:t>）覆寫了 </a:t>
            </a:r>
            <a:r>
              <a:rPr lang="en-US" altLang="zh-TW" sz="2000" dirty="0">
                <a:solidFill>
                  <a:srgbClr val="FF0000"/>
                </a:solidFill>
              </a:rPr>
              <a:t>equals </a:t>
            </a:r>
            <a:r>
              <a:rPr lang="zh-TW" altLang="en-US" sz="2000" dirty="0">
                <a:solidFill>
                  <a:srgbClr val="FF0000"/>
                </a:solidFill>
              </a:rPr>
              <a:t>方法，會比較物件的內容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567281-7181-E577-E979-E38CC35B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（如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）覆寫了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方法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4E35DD6-F830-D89B-A59E-5E0E6754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（如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）覆寫了 </a:t>
            </a: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方法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765F-D5DE-1E25-EDB7-0F7225A8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8ED0D-2C7A-1179-38A3-3F2F042A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 : Equal  </a:t>
            </a:r>
            <a:r>
              <a:rPr lang="zh-TW" altLang="en-US" dirty="0"/>
              <a:t>與 </a:t>
            </a:r>
            <a:r>
              <a:rPr lang="en-US" altLang="zh-TW" dirty="0"/>
              <a:t>== </a:t>
            </a:r>
            <a:r>
              <a:rPr lang="zh-TW" altLang="en-US" dirty="0"/>
              <a:t>的差異</a:t>
            </a:r>
            <a:r>
              <a:rPr lang="en-US" altLang="zh-TW" dirty="0"/>
              <a:t>(</a:t>
            </a:r>
            <a:r>
              <a:rPr lang="zh-TW" altLang="en-US" dirty="0"/>
              <a:t>未完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C7921-7802-25C1-C5AD-1F9C0D0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預設狀態</a:t>
            </a:r>
            <a:r>
              <a:rPr lang="en-US" altLang="zh-TW" dirty="0"/>
              <a:t>(</a:t>
            </a:r>
            <a:r>
              <a:rPr lang="zh-TW" altLang="en-US" dirty="0"/>
              <a:t>若無重載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==        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Equals  :</a:t>
            </a:r>
          </a:p>
        </p:txBody>
      </p:sp>
    </p:spTree>
    <p:extLst>
      <p:ext uri="{BB962C8B-B14F-4D97-AF65-F5344CB8AC3E}">
        <p14:creationId xmlns:p14="http://schemas.microsoft.com/office/powerpoint/2010/main" val="15932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A6A6BDED91674A9B2C8B71B64BC7D5" ma:contentTypeVersion="10" ma:contentTypeDescription="Create a new document." ma:contentTypeScope="" ma:versionID="d36773b4c4a8e7086243014c1d7e050d">
  <xsd:schema xmlns:xsd="http://www.w3.org/2001/XMLSchema" xmlns:xs="http://www.w3.org/2001/XMLSchema" xmlns:p="http://schemas.microsoft.com/office/2006/metadata/properties" xmlns:ns3="85bc140b-6dab-4ee7-932d-f4bcda039cde" targetNamespace="http://schemas.microsoft.com/office/2006/metadata/properties" ma:root="true" ma:fieldsID="bc2d5eb3aa48adf5a96852a8ef085861" ns3:_="">
    <xsd:import namespace="85bc140b-6dab-4ee7-932d-f4bcda039c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c140b-6dab-4ee7-932d-f4bcda039c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c140b-6dab-4ee7-932d-f4bcda039cde" xsi:nil="true"/>
  </documentManagement>
</p:properties>
</file>

<file path=customXml/itemProps1.xml><?xml version="1.0" encoding="utf-8"?>
<ds:datastoreItem xmlns:ds="http://schemas.openxmlformats.org/officeDocument/2006/customXml" ds:itemID="{EE86C55C-101A-4992-A117-6A8E846B1C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c140b-6dab-4ee7-932d-f4bcda039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3B8BC6-F650-4D9B-981A-98E37269B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4CAE1-9193-4120-9D0F-1442021F0968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5bc140b-6dab-4ee7-932d-f4bcda039cd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</Template>
  <TotalTime>304</TotalTime>
  <Words>765</Words>
  <Application>Microsoft Office PowerPoint</Application>
  <PresentationFormat>寬螢幕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 Unicode MS</vt:lpstr>
      <vt:lpstr>Aptos</vt:lpstr>
      <vt:lpstr>Aptos Display</vt:lpstr>
      <vt:lpstr>Arial</vt:lpstr>
      <vt:lpstr>Office 佈景主題</vt:lpstr>
      <vt:lpstr>C#基礎學習 2024.12.27</vt:lpstr>
      <vt:lpstr>Structure &amp; Class </vt:lpstr>
      <vt:lpstr>記憶體分配 : Heap and Stack Ref:https://hackmd.io/@Ben1102/B1gfGLT3u</vt:lpstr>
      <vt:lpstr>Stack</vt:lpstr>
      <vt:lpstr>Heap</vt:lpstr>
      <vt:lpstr>Class : 封裝、繼承與多型 Reference :https://hackmd.io/@metal35x/r14R56nXU</vt:lpstr>
      <vt:lpstr>多型</vt:lpstr>
      <vt:lpstr>Java : Equal  與 == 的差異</vt:lpstr>
      <vt:lpstr>C# : Equal  與 == 的差異(未完)</vt:lpstr>
      <vt:lpstr>方法簽名（Method Signature）</vt:lpstr>
      <vt:lpstr>Boxing and Un-boxing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10</cp:revision>
  <dcterms:created xsi:type="dcterms:W3CDTF">2024-12-27T12:01:38Z</dcterms:created>
  <dcterms:modified xsi:type="dcterms:W3CDTF">2025-01-14T16:55:44Z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0x0101000DA6A6BDED91674A9B2C8B71B64BC7D5</vt:lpwstr>
  </property>
</Properties>
</file>