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8" r:id="rId10"/>
    <p:sldId id="266" r:id="rId11"/>
    <p:sldId id="267" r:id="rId12"/>
    <p:sldId id="264" r:id="rId13"/>
    <p:sldId id="269" r:id="rId14"/>
    <p:sldId id="26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EBD00-B296-7512-457B-4914F730B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F8EE452-5917-E600-E1FC-C7A1123EE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D713AA-29DC-1229-CFFC-69C1B6CA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6C-5C22-43F6-8BE4-868CB968628E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3EE496-BF9F-99FD-3E3C-755360E8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E6E93-12A8-C886-897F-F874B1EA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88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7C99C-1D41-42FB-0F6F-47FF1BA7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A65973-AC0A-8EFA-F1A7-1AA2AB365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EB35AF-B2CC-AB79-2EA4-D92FEAA3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6C-5C22-43F6-8BE4-868CB968628E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4ABB94-A97B-932A-5065-C8CEE2C7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68E30B-DB44-3D41-F7A8-0245EA3B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36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FE3803F-EF77-634A-9639-35ABA7B65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938F09-CF63-8C2D-F477-5234210A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A33949-281F-2D6C-A721-10D8B7C0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6C-5C22-43F6-8BE4-868CB968628E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9E072-F332-B92B-560E-4C7FEF69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65593A-3496-2BEF-DECB-63331951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57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88B74-8F62-A4ED-15FC-EC427177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7E8D39-9C06-9822-8EDE-974ADD1E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8B8791-5BB2-1F4F-8E67-1183B398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6C-5C22-43F6-8BE4-868CB968628E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EA69F2-A067-F8AF-498B-8F94826B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DEBAD-C3C6-7DC1-44A4-9BAD71FE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87794-FCC9-1BC1-A886-9F2B8CA7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A0BCF1-8113-CC53-1A53-B71871FE5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ACB5F6-D7BE-12C2-58B7-C0BBF491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6C-5C22-43F6-8BE4-868CB968628E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4C80F7-32A8-2753-CFF2-65265374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2F7FE7-6D66-87A3-9F49-CF74C03C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48716-D0EA-41F2-8A9D-9A90F9AE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4AFAD-3436-9371-9919-337FE4E3D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5C026A-1F69-273E-0C2F-4355D7F8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234965-37A9-3743-85D6-8AA57643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6C-5C22-43F6-8BE4-868CB968628E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5D26EB-2EEF-55FE-4CA4-62831CE2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FDDA67-44B6-B920-5374-25ECE520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79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3EB73-4572-DBB2-D6F3-7705E953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EEA6C2-5B3A-2577-ADFB-D3BD3AFCA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B8493D-24F6-BDD7-2219-580803AB8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2383DC-B2FC-4532-580A-91BC73E1B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259ED9-ABFD-7B5B-D988-AF1B5456D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54BEDA-FCD5-9624-7AA8-13E66C44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6C-5C22-43F6-8BE4-868CB968628E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F269C3E-EE7C-F3E9-5E55-94FF37E3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6B4A16-D3D8-4C9D-BC1C-0D214096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79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FDB55-2B68-41BE-114B-D920722C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81ED30-2730-B982-BD21-2E6189D7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6C-5C22-43F6-8BE4-868CB968628E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99BFDE-3FC4-C040-8F5F-011E7393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4CF5E7-13ED-0969-FE00-1F927C38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69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A51946-9E0A-C1CB-EB16-CCD6AD04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6C-5C22-43F6-8BE4-868CB968628E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7542929-9DB6-38D0-A93D-4D63D201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930025-9BEB-CEEE-EEA0-E9D20394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12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1CEB0-A94A-C8BA-3E30-D7639952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70386-2E5F-C667-BAA2-0F7E84989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46520E-0E29-D2D6-FA5D-126BC6282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25F081-78E9-65A1-C8FE-42ECC694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6C-5C22-43F6-8BE4-868CB968628E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6FDABE-0AE2-A982-00AB-BE7CBE6F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6E1474-1F4E-1A13-3270-58E21234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39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CF4DE-7273-ACB5-D4B6-28FF2099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4977E3-3183-EA84-D5F9-27E0FFC3C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25FFE8-977B-3B7F-0AF4-2A33AAFBF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4E1219-C09B-D2DB-9755-2C429447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A86C-5C22-43F6-8BE4-868CB968628E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F393DF-1355-8929-9925-32F1258C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A5730C-2BE8-920B-A848-BF9B7A8C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07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FB6F2B-8CB0-7013-328B-D723A220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528512-667D-01E3-D293-F580BDDFC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8FC136-F4A0-EFD9-256B-2FE02FAF5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57A86C-5C22-43F6-8BE4-868CB968628E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73DDB1-5ED0-3378-9C78-C43C0B576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3AE278-5328-63B5-2FED-A0D4795DD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5BB1C5-D84C-4D7A-8DF3-0243D874F2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64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148A1-C713-173A-40C4-48983F2CD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0103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255871-5A24-1F93-16D9-C1592E48F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223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073909-4565-4E83-3D28-012CA27A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 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==</a:t>
            </a:r>
            <a:r>
              <a:rPr lang="zh-TW" altLang="en-US" dirty="0"/>
              <a:t> 與 </a:t>
            </a:r>
            <a:r>
              <a:rPr lang="en-US" altLang="zh-TW" dirty="0"/>
              <a:t>equals()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CFCE3-1AE5-F549-0566-2BB72CC9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648669"/>
            <a:ext cx="1158119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== </a:t>
            </a:r>
            <a:r>
              <a:rPr lang="zh-TW" altLang="en-US" dirty="0"/>
              <a:t>         </a:t>
            </a:r>
            <a:r>
              <a:rPr lang="en-US" altLang="zh-TW" dirty="0"/>
              <a:t>: </a:t>
            </a:r>
            <a:r>
              <a:rPr lang="zh-TW" altLang="en-US" dirty="0"/>
              <a:t>基本型比較</a:t>
            </a:r>
            <a:r>
              <a:rPr lang="en-US" altLang="zh-TW" dirty="0"/>
              <a:t>contains</a:t>
            </a:r>
            <a:r>
              <a:rPr lang="zh-TW" altLang="en-US" dirty="0"/>
              <a:t>。其他比較</a:t>
            </a:r>
            <a:r>
              <a:rPr lang="en-US" altLang="zh-TW" dirty="0"/>
              <a:t>address</a:t>
            </a:r>
            <a:r>
              <a:rPr lang="zh-TW" altLang="en-US" dirty="0"/>
              <a:t>。會受到 </a:t>
            </a:r>
            <a:r>
              <a:rPr lang="en-US" altLang="zh-TW" dirty="0"/>
              <a:t>string pool </a:t>
            </a:r>
            <a:r>
              <a:rPr lang="zh-TW" altLang="en-US" dirty="0"/>
              <a:t>機制影響。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Equals : </a:t>
            </a:r>
            <a:r>
              <a:rPr lang="zh-TW" altLang="en-US" dirty="0"/>
              <a:t>比較 </a:t>
            </a:r>
            <a:r>
              <a:rPr lang="en-US" altLang="zh-TW" dirty="0"/>
              <a:t>address </a:t>
            </a:r>
            <a:r>
              <a:rPr lang="zh-TW" altLang="en-US" dirty="0"/>
              <a:t>是否相同。不受  </a:t>
            </a:r>
            <a:r>
              <a:rPr lang="en-US" altLang="zh-TW" dirty="0"/>
              <a:t>string pool </a:t>
            </a:r>
            <a:r>
              <a:rPr lang="zh-TW" altLang="en-US" dirty="0"/>
              <a:t>機制影響，若想要比較基本型之前要先裝箱。</a:t>
            </a:r>
            <a:r>
              <a:rPr lang="en-US" altLang="zh-TW" dirty="0">
                <a:solidFill>
                  <a:srgbClr val="FF0000"/>
                </a:solidFill>
              </a:rPr>
              <a:t>JAVA</a:t>
            </a:r>
            <a:r>
              <a:rPr lang="zh-TW" altLang="en-US" dirty="0">
                <a:solidFill>
                  <a:srgbClr val="FF0000"/>
                </a:solidFill>
              </a:rPr>
              <a:t>中在字串類被重寫為比較 </a:t>
            </a:r>
            <a:r>
              <a:rPr lang="en-US" altLang="zh-TW" dirty="0">
                <a:solidFill>
                  <a:srgbClr val="FF0000"/>
                </a:solidFill>
              </a:rPr>
              <a:t>Contains</a:t>
            </a:r>
            <a:r>
              <a:rPr lang="zh-TW" altLang="en-US" dirty="0"/>
              <a:t>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6F5DFD-5AC2-633D-535E-01C8C858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14727"/>
            <a:ext cx="4048102" cy="281439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2279279-7156-CF12-C9E0-B2CDFC373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496" y="4014727"/>
            <a:ext cx="4293553" cy="281439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51383DF-A304-98D0-D445-E606D5D46F3A}"/>
              </a:ext>
            </a:extLst>
          </p:cNvPr>
          <p:cNvSpPr txBox="1"/>
          <p:nvPr/>
        </p:nvSpPr>
        <p:spPr>
          <a:xfrm>
            <a:off x="4886302" y="5664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7923E81-8AE8-45F6-C4C1-8E8AE311A035}"/>
              </a:ext>
            </a:extLst>
          </p:cNvPr>
          <p:cNvSpPr txBox="1"/>
          <p:nvPr/>
        </p:nvSpPr>
        <p:spPr>
          <a:xfrm>
            <a:off x="4889219" y="60473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65AED5-30B2-BB82-19E7-8225B3A3954B}"/>
              </a:ext>
            </a:extLst>
          </p:cNvPr>
          <p:cNvSpPr txBox="1"/>
          <p:nvPr/>
        </p:nvSpPr>
        <p:spPr>
          <a:xfrm>
            <a:off x="4889219" y="64481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9AF6F5-3330-F3EA-37E9-7FC9D3A88903}"/>
              </a:ext>
            </a:extLst>
          </p:cNvPr>
          <p:cNvSpPr txBox="1"/>
          <p:nvPr/>
        </p:nvSpPr>
        <p:spPr>
          <a:xfrm>
            <a:off x="10325606" y="5664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23096E-A791-9FC1-35F3-256B860CAFC9}"/>
              </a:ext>
            </a:extLst>
          </p:cNvPr>
          <p:cNvSpPr txBox="1"/>
          <p:nvPr/>
        </p:nvSpPr>
        <p:spPr>
          <a:xfrm>
            <a:off x="10325606" y="6039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CC7F8CF-0DAC-A027-1154-C6FE7190536F}"/>
              </a:ext>
            </a:extLst>
          </p:cNvPr>
          <p:cNvSpPr txBox="1"/>
          <p:nvPr/>
        </p:nvSpPr>
        <p:spPr>
          <a:xfrm>
            <a:off x="10325606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4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9A0E9-021A-374F-A115-A5839BDE7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156F1-C8FA-07BD-08C5-9397BDC0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C#</a:t>
            </a:r>
            <a:r>
              <a:rPr lang="zh-TW" altLang="en-US" dirty="0"/>
              <a:t> 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dirty="0"/>
              <a:t>==</a:t>
            </a:r>
            <a:r>
              <a:rPr lang="zh-TW" altLang="en-US" dirty="0"/>
              <a:t> 與 </a:t>
            </a:r>
            <a:r>
              <a:rPr lang="en-US" altLang="zh-TW" dirty="0"/>
              <a:t>equals()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3A6A3A-F3B3-AB3C-7D30-F06D6E409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== </a:t>
            </a:r>
            <a:r>
              <a:rPr lang="zh-TW" altLang="en-US" dirty="0"/>
              <a:t>         </a:t>
            </a:r>
            <a:r>
              <a:rPr lang="en-US" altLang="zh-TW" dirty="0"/>
              <a:t>: </a:t>
            </a:r>
            <a:r>
              <a:rPr lang="zh-TW" altLang="en-US" dirty="0"/>
              <a:t>基本類型會比較 </a:t>
            </a:r>
            <a:r>
              <a:rPr lang="en-US" altLang="zh-TW" dirty="0"/>
              <a:t>contains</a:t>
            </a:r>
            <a:r>
              <a:rPr lang="zh-TW" altLang="en-US" dirty="0"/>
              <a:t>，參考型別會比較</a:t>
            </a:r>
            <a:r>
              <a:rPr lang="en-US" altLang="zh-TW" dirty="0"/>
              <a:t>address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其中 </a:t>
            </a:r>
            <a:r>
              <a:rPr lang="en-US" altLang="zh-TW" dirty="0">
                <a:solidFill>
                  <a:srgbClr val="FF0000"/>
                </a:solidFill>
              </a:rPr>
              <a:t>string </a:t>
            </a:r>
            <a:r>
              <a:rPr lang="zh-TW" altLang="en-US" dirty="0">
                <a:solidFill>
                  <a:srgbClr val="FF0000"/>
                </a:solidFill>
              </a:rPr>
              <a:t>類別已經重寫此方法，改為比較</a:t>
            </a:r>
            <a:r>
              <a:rPr lang="en-US" altLang="zh-TW" dirty="0">
                <a:solidFill>
                  <a:srgbClr val="FF0000"/>
                </a:solidFill>
              </a:rPr>
              <a:t>contains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Equals : </a:t>
            </a:r>
            <a:r>
              <a:rPr lang="zh-TW" altLang="en-US" dirty="0"/>
              <a:t>默認為比較 </a:t>
            </a:r>
            <a:r>
              <a:rPr lang="en-US" altLang="zh-TW" dirty="0"/>
              <a:t>address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(Equals </a:t>
            </a:r>
            <a:r>
              <a:rPr lang="zh-TW" altLang="en-US" dirty="0"/>
              <a:t>在 </a:t>
            </a:r>
            <a:r>
              <a:rPr lang="en-US" altLang="zh-TW" dirty="0"/>
              <a:t>string</a:t>
            </a:r>
            <a:r>
              <a:rPr lang="zh-TW" altLang="en-US" dirty="0"/>
              <a:t>類也有被重寫，行為與 </a:t>
            </a:r>
            <a:r>
              <a:rPr lang="en-US" altLang="zh-TW" dirty="0"/>
              <a:t>== </a:t>
            </a:r>
            <a:r>
              <a:rPr lang="zh-TW" altLang="en-US" dirty="0"/>
              <a:t>相同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335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5583A-D1A8-84DF-401C-1F9F2748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zh-TW" alt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、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 </a:t>
            </a:r>
            <a:r>
              <a:rPr lang="zh-TW" alt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、 </a:t>
            </a:r>
            <a:r>
              <a:rPr lang="en-US" altLang="zh-TW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54BF0-F097-400E-E645-FD1BEBD1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11" y="1825625"/>
            <a:ext cx="11954932" cy="4351338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應用場景</a:t>
            </a:r>
            <a:r>
              <a:rPr lang="en-US" altLang="zh-TW" dirty="0"/>
              <a:t>(</a:t>
            </a:r>
            <a:r>
              <a:rPr lang="zh-TW" altLang="en-US" dirty="0"/>
              <a:t>以 </a:t>
            </a:r>
            <a:r>
              <a:rPr lang="en-US" altLang="zh-TW" dirty="0"/>
              <a:t>Function </a:t>
            </a:r>
            <a:r>
              <a:rPr lang="zh-TW" altLang="en-US" dirty="0"/>
              <a:t>為範例</a:t>
            </a:r>
            <a:r>
              <a:rPr lang="en-US" altLang="zh-TW" dirty="0"/>
              <a:t>):</a:t>
            </a:r>
          </a:p>
          <a:p>
            <a:pPr marL="0" indent="0">
              <a:buNone/>
            </a:pPr>
            <a:r>
              <a:rPr lang="en-US" altLang="zh-TW" dirty="0"/>
              <a:t>Function </a:t>
            </a:r>
            <a:r>
              <a:rPr lang="zh-TW" altLang="en-US" dirty="0"/>
              <a:t>內部需要與外部參數互動時。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傳遞方向</a:t>
            </a:r>
            <a:endParaRPr lang="en-US" altLang="zh-TW" dirty="0"/>
          </a:p>
          <a:p>
            <a:r>
              <a:rPr lang="en-US" altLang="zh-TW" dirty="0"/>
              <a:t>Ref : </a:t>
            </a:r>
            <a:r>
              <a:rPr lang="zh-TW" altLang="en-US" dirty="0"/>
              <a:t> 雙向 </a:t>
            </a:r>
            <a:r>
              <a:rPr lang="en-US" altLang="zh-TW" dirty="0"/>
              <a:t>(Read/Write)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修改已存在的 </a:t>
            </a:r>
            <a:r>
              <a:rPr lang="en-US" altLang="zh-TW" dirty="0"/>
              <a:t>Function</a:t>
            </a:r>
            <a:r>
              <a:rPr lang="zh-TW" altLang="en-US" dirty="0"/>
              <a:t> 外部變數時使用</a:t>
            </a:r>
            <a:endParaRPr lang="en-US" altLang="zh-TW" dirty="0"/>
          </a:p>
          <a:p>
            <a:r>
              <a:rPr lang="en-US" altLang="zh-TW" dirty="0"/>
              <a:t>Out : </a:t>
            </a:r>
            <a:r>
              <a:rPr lang="zh-TW" altLang="en-US" dirty="0"/>
              <a:t>單向，由</a:t>
            </a:r>
            <a:r>
              <a:rPr lang="en-US" altLang="zh-TW" dirty="0"/>
              <a:t>function </a:t>
            </a:r>
            <a:r>
              <a:rPr lang="zh-TW" altLang="en-US" dirty="0"/>
              <a:t>內部對外輸出 </a:t>
            </a:r>
            <a:r>
              <a:rPr lang="en-US" altLang="zh-TW" dirty="0"/>
              <a:t>(</a:t>
            </a:r>
            <a:r>
              <a:rPr lang="en-US" altLang="zh-TW" dirty="0" err="1"/>
              <a:t>WriteOnly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變數要輸出到</a:t>
            </a:r>
            <a:r>
              <a:rPr lang="en-US" altLang="zh-TW" dirty="0"/>
              <a:t>Function </a:t>
            </a:r>
            <a:r>
              <a:rPr lang="zh-TW" altLang="en-US" dirty="0"/>
              <a:t>外</a:t>
            </a:r>
            <a:endParaRPr lang="en-US" altLang="zh-TW" dirty="0"/>
          </a:p>
          <a:p>
            <a:r>
              <a:rPr lang="en-US" altLang="zh-TW" dirty="0"/>
              <a:t>In : </a:t>
            </a:r>
            <a:r>
              <a:rPr lang="zh-TW" altLang="en-US" dirty="0"/>
              <a:t>單向，由 </a:t>
            </a:r>
            <a:r>
              <a:rPr lang="en-US" altLang="zh-TW" dirty="0"/>
              <a:t>function </a:t>
            </a:r>
            <a:r>
              <a:rPr lang="zh-TW" altLang="en-US" dirty="0"/>
              <a:t>外部對內輸入 </a:t>
            </a:r>
            <a:r>
              <a:rPr lang="en-US" altLang="zh-TW" dirty="0"/>
              <a:t>(</a:t>
            </a:r>
            <a:r>
              <a:rPr lang="en-US" altLang="zh-TW" dirty="0" err="1"/>
              <a:t>ReadOnly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/>
              <a:t>由於 </a:t>
            </a:r>
            <a:r>
              <a:rPr lang="en-US" altLang="zh-TW" dirty="0"/>
              <a:t>Out </a:t>
            </a:r>
            <a:r>
              <a:rPr lang="zh-TW" altLang="en-US" dirty="0"/>
              <a:t>為 </a:t>
            </a:r>
            <a:r>
              <a:rPr lang="en-US" altLang="zh-TW" dirty="0" err="1"/>
              <a:t>WriteOnly</a:t>
            </a:r>
            <a:r>
              <a:rPr lang="zh-TW" altLang="en-US" dirty="0"/>
              <a:t>，只能在 </a:t>
            </a:r>
            <a:r>
              <a:rPr lang="en-US" altLang="zh-TW" dirty="0"/>
              <a:t>Function </a:t>
            </a:r>
            <a:r>
              <a:rPr lang="zh-TW" altLang="en-US" dirty="0"/>
              <a:t>內進行初始化，提供寫入的位置。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其他兩個都需要讀取，因此必須先初始化使其擁有位址。</a:t>
            </a:r>
          </a:p>
        </p:txBody>
      </p:sp>
    </p:spTree>
    <p:extLst>
      <p:ext uri="{BB962C8B-B14F-4D97-AF65-F5344CB8AC3E}">
        <p14:creationId xmlns:p14="http://schemas.microsoft.com/office/powerpoint/2010/main" val="167845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6F9EC-1D05-E1F5-A9DB-DBD2FB2D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F62B7D-4435-EED3-B668-EB6DD3A67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Out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Int  output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10;</a:t>
            </a:r>
          </a:p>
          <a:p>
            <a:r>
              <a:rPr lang="en-US" altLang="zh-TW" dirty="0" err="1"/>
              <a:t>Double.tryParse</a:t>
            </a:r>
            <a:r>
              <a:rPr lang="en-US" altLang="zh-TW" dirty="0"/>
              <a:t>(“”,in </a:t>
            </a:r>
            <a:r>
              <a:rPr lang="en-US" altLang="zh-TW" dirty="0">
                <a:solidFill>
                  <a:srgbClr val="FF0000"/>
                </a:solidFill>
              </a:rPr>
              <a:t> output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 err="1"/>
              <a:t>outputt</a:t>
            </a:r>
            <a:r>
              <a:rPr lang="en-US" altLang="zh-TW" dirty="0"/>
              <a:t> = 20;//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Print = 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776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252CF-D244-43F3-8D3A-4ADFC8BD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zh-TW" alt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、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 </a:t>
            </a:r>
            <a:r>
              <a:rPr lang="zh-TW" alt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、 </a:t>
            </a:r>
            <a:r>
              <a:rPr lang="en-US" altLang="zh-TW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D1A8F7-4D12-1CF3-764B-4533E8337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最近作用域 </a:t>
            </a:r>
            <a:r>
              <a:rPr lang="en-US" altLang="zh-TW" dirty="0"/>
              <a:t>:</a:t>
            </a:r>
            <a:r>
              <a:rPr lang="zh-TW" altLang="en-US" dirty="0"/>
              <a:t> 在</a:t>
            </a:r>
            <a:r>
              <a:rPr lang="en-US" altLang="zh-TW" dirty="0"/>
              <a:t>Function </a:t>
            </a:r>
            <a:r>
              <a:rPr lang="zh-TW" altLang="en-US" dirty="0"/>
              <a:t>內部初始化 </a:t>
            </a:r>
            <a:r>
              <a:rPr lang="en-US" altLang="zh-TW" dirty="0"/>
              <a:t>out </a:t>
            </a:r>
            <a:r>
              <a:rPr lang="zh-TW" altLang="en-US" dirty="0"/>
              <a:t>參數是合法的，但是會覆蓋 </a:t>
            </a:r>
            <a:r>
              <a:rPr lang="en-US" altLang="zh-TW" dirty="0"/>
              <a:t>scope </a:t>
            </a:r>
            <a:r>
              <a:rPr lang="zh-TW" altLang="en-US" dirty="0"/>
              <a:t>更大者的同名變數。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int number = 10; //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void Display() </a:t>
            </a:r>
          </a:p>
          <a:p>
            <a:pPr marL="0" indent="0">
              <a:buNone/>
            </a:pPr>
            <a:r>
              <a:rPr lang="en-US" altLang="zh-TW" dirty="0"/>
              <a:t>{ </a:t>
            </a:r>
          </a:p>
          <a:p>
            <a:pPr marL="0" indent="0">
              <a:buNone/>
            </a:pPr>
            <a:r>
              <a:rPr lang="en-US" altLang="zh-TW" dirty="0"/>
              <a:t>int number = 20; // </a:t>
            </a:r>
            <a:r>
              <a:rPr lang="zh-TW" altLang="en-US" dirty="0"/>
              <a:t>方法內的局部變數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Console.WriteLine</a:t>
            </a:r>
            <a:r>
              <a:rPr lang="en-US" altLang="zh-TW" dirty="0"/>
              <a:t>(number); // </a:t>
            </a:r>
            <a:r>
              <a:rPr lang="zh-TW" altLang="en-US" dirty="0"/>
              <a:t>輸出 </a:t>
            </a:r>
            <a:r>
              <a:rPr lang="en-US" altLang="zh-TW" dirty="0"/>
              <a:t>20</a:t>
            </a:r>
            <a:r>
              <a:rPr lang="zh-TW" altLang="en-US" dirty="0"/>
              <a:t>，優先使用最近的作用域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463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F9C6B-21CB-80DE-7CBD-4194FBCC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1A9588-D7C4-5FF3-1E8A-DEB701395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為什麼 </a:t>
            </a: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zh-TW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是不存在的類型</a:t>
            </a: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(equals </a:t>
            </a:r>
            <a:r>
              <a:rPr lang="zh-TW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zh-TW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altLang="zh-TW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 </a:t>
            </a:r>
            <a:r>
              <a:rPr lang="en-US" altLang="zh-TW" sz="18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=?</a:t>
            </a:r>
            <a:r>
              <a:rPr lang="zh-TW" altLang="en-US" sz="1800" dirty="0">
                <a:solidFill>
                  <a:srgbClr val="008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探討</a:t>
            </a:r>
            <a:r>
              <a:rPr lang="en-US" altLang="zh-TW" sz="18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zh-TW" altLang="en-US" sz="1800" dirty="0">
                <a:solidFill>
                  <a:srgbClr val="008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和</a:t>
            </a:r>
            <a:r>
              <a:rPr lang="en-US" altLang="zh-TW" sz="18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C# </a:t>
            </a:r>
            <a:r>
              <a:rPr lang="zh-TW" altLang="en-US" sz="1800" dirty="0">
                <a:solidFill>
                  <a:srgbClr val="008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的差異</a:t>
            </a:r>
            <a:r>
              <a:rPr lang="en-US" altLang="zh-TW" sz="18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zh-TW" altLang="en-US" sz="1800" dirty="0">
                <a:solidFill>
                  <a:srgbClr val="008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關於字串的處理</a:t>
            </a:r>
            <a:endParaRPr lang="zh-TW" altLang="en-US" sz="1800" dirty="0">
              <a:solidFill>
                <a:srgbClr val="000000"/>
              </a:solidFill>
              <a:latin typeface="Calibri" panose="020F0502020204030204" pitchFamily="34" charset="0"/>
              <a:ea typeface="細明體" panose="02020509000000000000" pitchFamily="49" charset="-120"/>
              <a:cs typeface="Calibri" panose="020F0502020204030204" pitchFamily="34" charset="0"/>
            </a:endParaRPr>
          </a:p>
          <a:p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zh-TW" sz="18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zh-TW" altLang="en-US" sz="1800" dirty="0">
                <a:solidFill>
                  <a:srgbClr val="008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和 </a:t>
            </a:r>
            <a:r>
              <a:rPr lang="en-US" altLang="zh-TW" sz="18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Equals </a:t>
            </a:r>
            <a:r>
              <a:rPr lang="zh-TW" altLang="en-US" sz="1800" dirty="0">
                <a:solidFill>
                  <a:srgbClr val="008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的差別</a:t>
            </a:r>
            <a:r>
              <a:rPr lang="en-US" altLang="zh-TW" sz="18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(Java</a:t>
            </a:r>
            <a:r>
              <a:rPr lang="zh-TW" altLang="en-US" sz="1800" dirty="0">
                <a:solidFill>
                  <a:srgbClr val="008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和 </a:t>
            </a:r>
            <a:r>
              <a:rPr lang="en-US" altLang="zh-TW" sz="18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C# </a:t>
            </a:r>
            <a:r>
              <a:rPr lang="zh-TW" altLang="en-US" sz="1800" dirty="0">
                <a:solidFill>
                  <a:srgbClr val="008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都有為何 </a:t>
            </a:r>
            <a:r>
              <a:rPr lang="en-US" altLang="zh-TW" sz="18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C#</a:t>
            </a:r>
            <a:r>
              <a:rPr lang="zh-TW" altLang="en-US" sz="1800" dirty="0">
                <a:solidFill>
                  <a:srgbClr val="008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不用</a:t>
            </a:r>
            <a:r>
              <a:rPr lang="en-US" altLang="zh-TW" sz="1800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find source code)?</a:t>
            </a:r>
            <a:endParaRPr lang="zh-TW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8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EEFDD-7FDA-7AF2-7F1C-904CF67D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字串特性</a:t>
            </a:r>
            <a:r>
              <a:rPr lang="en-US" altLang="zh-TW" dirty="0"/>
              <a:t>(Java7</a:t>
            </a:r>
            <a:r>
              <a:rPr lang="zh-TW" altLang="en-US" dirty="0"/>
              <a:t>之後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AE60A6-8460-7376-B3B5-60D4F7B6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字串一旦生成後就不能再修改</a:t>
            </a:r>
            <a:endParaRPr lang="en-US" altLang="zh-TW" dirty="0"/>
          </a:p>
          <a:p>
            <a:r>
              <a:rPr lang="zh-TW" altLang="en-US" dirty="0"/>
              <a:t>譬如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String </a:t>
            </a:r>
            <a:r>
              <a:rPr lang="en-US" altLang="zh-TW" dirty="0" err="1"/>
              <a:t>strA</a:t>
            </a:r>
            <a:r>
              <a:rPr lang="en-US" altLang="zh-TW" dirty="0"/>
              <a:t> = “A”;</a:t>
            </a:r>
          </a:p>
          <a:p>
            <a:pPr marL="0" indent="0">
              <a:buNone/>
            </a:pPr>
            <a:r>
              <a:rPr lang="en-US" altLang="zh-TW" dirty="0" err="1"/>
              <a:t>strA</a:t>
            </a:r>
            <a:r>
              <a:rPr lang="en-US" altLang="zh-TW" dirty="0"/>
              <a:t> += “B”;</a:t>
            </a:r>
          </a:p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strA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 會輸出 </a:t>
            </a:r>
            <a:r>
              <a:rPr lang="en-US" altLang="zh-TW" dirty="0"/>
              <a:t>“AB”</a:t>
            </a:r>
          </a:p>
          <a:p>
            <a:pPr marL="0" indent="0">
              <a:buNone/>
            </a:pPr>
            <a:r>
              <a:rPr lang="zh-TW" altLang="en-US" dirty="0"/>
              <a:t>但實際上記憶體的操作會先生成</a:t>
            </a:r>
            <a:r>
              <a:rPr lang="en-US" altLang="zh-TW" dirty="0"/>
              <a:t>A</a:t>
            </a:r>
            <a:r>
              <a:rPr lang="zh-TW" altLang="en-US" dirty="0"/>
              <a:t>，再生成</a:t>
            </a:r>
            <a:r>
              <a:rPr lang="en-US" altLang="zh-TW" dirty="0"/>
              <a:t>B</a:t>
            </a:r>
            <a:r>
              <a:rPr lang="zh-TW" altLang="en-US" dirty="0"/>
              <a:t>，再經由運算生成</a:t>
            </a:r>
            <a:r>
              <a:rPr lang="en-US" altLang="zh-TW" dirty="0"/>
              <a:t>AB</a:t>
            </a:r>
            <a:r>
              <a:rPr lang="zh-TW" altLang="en-US" dirty="0"/>
              <a:t>後儲存在新的記憶體位置，過程中使用到的</a:t>
            </a:r>
            <a:r>
              <a:rPr lang="en-US" altLang="zh-TW" dirty="0"/>
              <a:t>“A”</a:t>
            </a:r>
            <a:r>
              <a:rPr lang="zh-TW" altLang="en-US" dirty="0"/>
              <a:t>及</a:t>
            </a:r>
            <a:r>
              <a:rPr lang="en-US" altLang="zh-TW" dirty="0"/>
              <a:t>“B”</a:t>
            </a:r>
            <a:r>
              <a:rPr lang="zh-TW" altLang="en-US" dirty="0"/>
              <a:t>會被</a:t>
            </a:r>
            <a:r>
              <a:rPr lang="en-US" altLang="zh-TW" dirty="0"/>
              <a:t>GC</a:t>
            </a:r>
            <a:r>
              <a:rPr lang="zh-TW" altLang="en-US" dirty="0"/>
              <a:t>回收。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321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47332-5E98-7034-9C5F-0D540BF5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Pool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存放於 </a:t>
            </a:r>
            <a:r>
              <a:rPr lang="en-US" altLang="zh-TW" dirty="0"/>
              <a:t>Heap 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EF1336-B04D-E938-F085-FC0A099B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創建目的  </a:t>
            </a:r>
            <a:r>
              <a:rPr lang="en-US" altLang="zh-TW" dirty="0"/>
              <a:t>:</a:t>
            </a:r>
            <a:r>
              <a:rPr lang="zh-TW" altLang="en-US" dirty="0"/>
              <a:t> 當字串重複使用時，希望減少內存的消耗。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檢查 </a:t>
            </a:r>
            <a:r>
              <a:rPr lang="en-US" altLang="zh-TW" dirty="0"/>
              <a:t>bool </a:t>
            </a:r>
            <a:r>
              <a:rPr lang="zh-TW" altLang="en-US" dirty="0"/>
              <a:t>值時 </a:t>
            </a:r>
            <a:r>
              <a:rPr lang="en-US" altLang="zh-TW" dirty="0" err="1"/>
              <a:t>strA</a:t>
            </a:r>
            <a:r>
              <a:rPr lang="en-US" altLang="zh-TW" dirty="0"/>
              <a:t> == </a:t>
            </a:r>
            <a:r>
              <a:rPr lang="en-US" altLang="zh-TW" dirty="0" err="1"/>
              <a:t>strB</a:t>
            </a:r>
            <a:r>
              <a:rPr lang="en-US" altLang="zh-TW" dirty="0"/>
              <a:t> </a:t>
            </a:r>
            <a:r>
              <a:rPr lang="zh-TW" altLang="en-US" dirty="0"/>
              <a:t>時實際上是檢查兩者的</a:t>
            </a:r>
            <a:r>
              <a:rPr lang="en-US" altLang="zh-TW" dirty="0"/>
              <a:t>address</a:t>
            </a:r>
          </a:p>
          <a:p>
            <a:endParaRPr lang="en-US" altLang="zh-TW" dirty="0"/>
          </a:p>
          <a:p>
            <a:r>
              <a:rPr lang="zh-TW" altLang="en-US" dirty="0"/>
              <a:t>以雙引號</a:t>
            </a:r>
            <a:r>
              <a:rPr lang="en-US" altLang="zh-TW" dirty="0"/>
              <a:t>“”</a:t>
            </a:r>
            <a:r>
              <a:rPr lang="zh-TW" altLang="en-US" dirty="0"/>
              <a:t>賦值時會被放入 </a:t>
            </a:r>
            <a:r>
              <a:rPr lang="en-US" altLang="zh-TW" dirty="0"/>
              <a:t>String pool</a:t>
            </a:r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準確來說會被自動套用 </a:t>
            </a:r>
            <a:r>
              <a:rPr lang="en-US" altLang="zh-TW" dirty="0"/>
              <a:t>intern()</a:t>
            </a:r>
            <a:r>
              <a:rPr lang="zh-TW" altLang="en-US" dirty="0"/>
              <a:t>方式宣告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Intern()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可以確保宣告被放入 </a:t>
            </a:r>
            <a:r>
              <a:rPr lang="en-US" altLang="zh-TW" dirty="0"/>
              <a:t>string Pool</a:t>
            </a:r>
          </a:p>
          <a:p>
            <a:r>
              <a:rPr lang="en-US" altLang="zh-TW" dirty="0"/>
              <a:t>new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不論 </a:t>
            </a:r>
            <a:r>
              <a:rPr lang="en-US" altLang="zh-TW" dirty="0"/>
              <a:t>string pool </a:t>
            </a:r>
            <a:r>
              <a:rPr lang="zh-TW" altLang="en-US" dirty="0"/>
              <a:t>是否已經有重複字串，再創建一個新的</a:t>
            </a:r>
            <a:endParaRPr lang="en-US" altLang="zh-TW" dirty="0"/>
          </a:p>
          <a:p>
            <a:r>
              <a:rPr lang="zh-TW" altLang="en-US" dirty="0"/>
              <a:t>由運算產生的字串機制類似 </a:t>
            </a:r>
            <a:r>
              <a:rPr lang="en-US" altLang="zh-TW" dirty="0"/>
              <a:t>new</a:t>
            </a:r>
            <a:r>
              <a:rPr lang="zh-TW" altLang="en-US" dirty="0"/>
              <a:t>， 不套用 </a:t>
            </a:r>
            <a:r>
              <a:rPr lang="en-US" altLang="zh-TW" dirty="0"/>
              <a:t>string pool </a:t>
            </a:r>
            <a:r>
              <a:rPr lang="zh-TW" altLang="en-US" dirty="0"/>
              <a:t>機制。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695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EEA1A-30E6-227B-3EDC-33FBC73C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Pool </a:t>
            </a:r>
            <a:r>
              <a:rPr lang="zh-TW" altLang="en-US" dirty="0"/>
              <a:t>範例 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4CAE5F-9A3C-BFFA-9BA7-80217531F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23" y="1825625"/>
            <a:ext cx="11349613" cy="4351338"/>
          </a:xfrm>
        </p:spPr>
        <p:txBody>
          <a:bodyPr/>
          <a:lstStyle/>
          <a:p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Literal </a:t>
            </a: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形式，也就是</a:t>
            </a:r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“</a:t>
            </a: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 </a:t>
            </a:r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”</a:t>
            </a: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方式宣告的字串會放入 </a:t>
            </a:r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String pool</a:t>
            </a:r>
            <a:endParaRPr lang="en-US" altLang="zh-TW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endParaRPr lang="en-US" altLang="zh-TW" dirty="0">
              <a:solidFill>
                <a:srgbClr val="242424"/>
              </a:solidFill>
              <a:latin typeface="source-code-pro"/>
            </a:endParaRPr>
          </a:p>
          <a:p>
            <a:endParaRPr lang="en-US" altLang="zh-TW" dirty="0">
              <a:solidFill>
                <a:srgbClr val="242424"/>
              </a:solidFill>
              <a:latin typeface="source-code-pro"/>
            </a:endParaRPr>
          </a:p>
          <a:p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// Literal String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String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 s1 = "ABC";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String s2 = "ABC";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System.</a:t>
            </a:r>
            <a:r>
              <a:rPr lang="en-US" altLang="zh-TW" b="0" i="1" dirty="0" err="1">
                <a:solidFill>
                  <a:srgbClr val="242424"/>
                </a:solidFill>
                <a:effectLst/>
                <a:latin typeface="source-code-pro"/>
              </a:rPr>
              <a:t>out</a:t>
            </a: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.println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(s1 == s2); // true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36C400-215A-F19B-1A9E-763941354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865" y="3294063"/>
            <a:ext cx="5007141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09775B-77C2-6952-CBF8-9F6ABC10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Pool </a:t>
            </a:r>
            <a:r>
              <a:rPr lang="zh-TW" altLang="en-US" dirty="0"/>
              <a:t>範例 </a:t>
            </a:r>
            <a:r>
              <a:rPr lang="en-US" altLang="zh-TW" dirty="0"/>
              <a:t>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0D5A1C-4FCB-8E08-6F8C-3B6CE8A1B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10257" cy="4351338"/>
          </a:xfrm>
        </p:spPr>
        <p:txBody>
          <a:bodyPr/>
          <a:lstStyle/>
          <a:p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其中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S3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是以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new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生成，所以不會被放入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string pool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，雖然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S1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與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S3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內容相同，但實際上指向不同位置。</a:t>
            </a:r>
            <a:endParaRPr lang="en-US" altLang="zh-TW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New():</a:t>
            </a: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不論 </a:t>
            </a:r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String pool </a:t>
            </a: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內是否已經有相同字串，強制在外部生成一個。</a:t>
            </a:r>
            <a:endParaRPr lang="en-US" altLang="zh-TW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endParaRPr lang="en-US" altLang="zh-TW" dirty="0">
              <a:solidFill>
                <a:srgbClr val="242424"/>
              </a:solidFill>
              <a:latin typeface="source-code-pro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String s1 = "ABC";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String s3 = new String("ABC");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System.</a:t>
            </a:r>
            <a:r>
              <a:rPr lang="en-US" altLang="zh-TW" b="0" i="1" dirty="0" err="1">
                <a:solidFill>
                  <a:srgbClr val="242424"/>
                </a:solidFill>
                <a:effectLst/>
                <a:latin typeface="source-code-pro"/>
              </a:rPr>
              <a:t>out</a:t>
            </a: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.println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(s1 == s3); // false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53FC73-5714-2C1D-785A-AEEE6E35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71" y="3195327"/>
            <a:ext cx="5255785" cy="305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A5841-8224-ABA9-181E-E8872C20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Pool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範例</a:t>
            </a:r>
            <a:r>
              <a:rPr lang="en-US" altLang="zh-TW" dirty="0"/>
              <a:t>3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A97CD8-7150-4505-034E-D4338B3A8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9019" cy="4351338"/>
          </a:xfrm>
        </p:spPr>
        <p:txBody>
          <a:bodyPr/>
          <a:lstStyle/>
          <a:p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經由運算產生的字串與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new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機制相同，所以會儲存於新的記憶區塊。</a:t>
            </a:r>
            <a:endParaRPr lang="en-US" altLang="zh-TW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endParaRPr lang="en-US" altLang="zh-TW" dirty="0">
              <a:solidFill>
                <a:srgbClr val="242424"/>
              </a:solidFill>
              <a:latin typeface="source-code-pro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String a = "A";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String b = "B";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String c = "C";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String </a:t>
            </a: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variableStr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 = a + b + c;</a:t>
            </a:r>
            <a:br>
              <a:rPr lang="en-US" altLang="zh-TW" dirty="0"/>
            </a:b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System.</a:t>
            </a:r>
            <a:r>
              <a:rPr lang="en-US" altLang="zh-TW" b="0" i="1" dirty="0" err="1">
                <a:solidFill>
                  <a:srgbClr val="242424"/>
                </a:solidFill>
                <a:effectLst/>
                <a:latin typeface="source-code-pro"/>
              </a:rPr>
              <a:t>out</a:t>
            </a: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.println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( "ABC" == </a:t>
            </a: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variableStr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); // 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05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11DB4-26E8-821A-C65C-5A76D3FB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Pool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範例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2637F6-052F-33D9-2B7E-5BE12582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這種狀況下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會被編譯器優化成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 = “ABC”;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因此會套用 </a:t>
            </a:r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String pool </a:t>
            </a: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機制，</a:t>
            </a:r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s1 </a:t>
            </a: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與 </a:t>
            </a:r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str </a:t>
            </a: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會指向同一個位置。</a:t>
            </a:r>
            <a:endParaRPr lang="en-US" altLang="zh-TW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pPr marL="0" indent="0">
              <a:buNone/>
            </a:pPr>
            <a:endParaRPr lang="en-US" altLang="zh-TW" dirty="0">
              <a:solidFill>
                <a:srgbClr val="242424"/>
              </a:solidFill>
              <a:latin typeface="source-code-pro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String s1 = "ABC";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String </a:t>
            </a:r>
            <a:r>
              <a:rPr lang="en-US" altLang="zh-TW" dirty="0" err="1">
                <a:solidFill>
                  <a:srgbClr val="242424"/>
                </a:solidFill>
                <a:latin typeface="source-code-pro"/>
              </a:rPr>
              <a:t>strC</a:t>
            </a:r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 = “C”</a:t>
            </a:r>
            <a:endParaRPr lang="en-US" altLang="zh-TW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String str = "A" + "B" + "C";=&gt;str = “ABC”</a:t>
            </a:r>
          </a:p>
          <a:p>
            <a:pPr marL="0" indent="0">
              <a:buNone/>
            </a:pPr>
            <a:r>
              <a:rPr lang="en-US" altLang="zh-TW" dirty="0" err="1">
                <a:solidFill>
                  <a:srgbClr val="242424"/>
                </a:solidFill>
                <a:latin typeface="source-code-pro"/>
              </a:rPr>
              <a:t>Srtring</a:t>
            </a:r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 str2 =“A”+”B”+</a:t>
            </a:r>
            <a:r>
              <a:rPr lang="en-US" altLang="zh-TW" dirty="0" err="1">
                <a:solidFill>
                  <a:srgbClr val="242424"/>
                </a:solidFill>
                <a:latin typeface="source-code-pro"/>
              </a:rPr>
              <a:t>strC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266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2033F-865B-7FC7-2C78-2209CAC1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==</a:t>
            </a:r>
            <a:r>
              <a:rPr lang="zh-TW" altLang="en-US" dirty="0"/>
              <a:t> 與 </a:t>
            </a:r>
            <a:r>
              <a:rPr lang="en-US" altLang="zh-TW" dirty="0"/>
              <a:t>equals()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FB955-E761-D1E9-1F7E-F2F89F32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Equals() : Object class </a:t>
            </a:r>
            <a:r>
              <a:rPr lang="zh-TW" altLang="en-US" dirty="0"/>
              <a:t>中定義的 </a:t>
            </a:r>
            <a:r>
              <a:rPr lang="en-US" altLang="zh-TW" dirty="0"/>
              <a:t>Function </a:t>
            </a:r>
            <a:r>
              <a:rPr lang="zh-TW" altLang="en-US" dirty="0"/>
              <a:t>，兩邊可以放任意類型的變數，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預設為基本型比較 </a:t>
            </a:r>
            <a:r>
              <a:rPr lang="en-US" altLang="zh-TW" dirty="0"/>
              <a:t>value</a:t>
            </a:r>
          </a:p>
          <a:p>
            <a:pPr marL="0" indent="0">
              <a:buNone/>
            </a:pPr>
            <a:r>
              <a:rPr lang="zh-TW" altLang="en-US" dirty="0"/>
              <a:t>參考型比較 </a:t>
            </a:r>
            <a:r>
              <a:rPr lang="en-US" altLang="zh-TW" dirty="0"/>
              <a:t>address</a:t>
            </a:r>
          </a:p>
          <a:p>
            <a:endParaRPr lang="en-US" altLang="zh-TW" dirty="0"/>
          </a:p>
          <a:p>
            <a:r>
              <a:rPr lang="en-US" altLang="zh-TW" dirty="0"/>
              <a:t>==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只能接受兩邊同類型的輸入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預設為基本型比較 </a:t>
            </a:r>
            <a:r>
              <a:rPr lang="en-US" altLang="zh-TW" dirty="0"/>
              <a:t>value</a:t>
            </a:r>
          </a:p>
          <a:p>
            <a:pPr marL="0" indent="0">
              <a:buNone/>
            </a:pPr>
            <a:r>
              <a:rPr lang="zh-TW" altLang="en-US" dirty="0"/>
              <a:t>參考型比較 </a:t>
            </a:r>
            <a:r>
              <a:rPr lang="en-US" altLang="zh-TW" dirty="0"/>
              <a:t>address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087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877</Words>
  <Application>Microsoft Office PowerPoint</Application>
  <PresentationFormat>寬螢幕</PresentationFormat>
  <Paragraphs>97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source-code-pro</vt:lpstr>
      <vt:lpstr>Aptos</vt:lpstr>
      <vt:lpstr>Aptos Display</vt:lpstr>
      <vt:lpstr>Arial</vt:lpstr>
      <vt:lpstr>Calibri</vt:lpstr>
      <vt:lpstr>Office 佈景主題</vt:lpstr>
      <vt:lpstr>0103</vt:lpstr>
      <vt:lpstr>PowerPoint 簡報</vt:lpstr>
      <vt:lpstr>字串特性(Java7之後)</vt:lpstr>
      <vt:lpstr>String Pool (存放於 Heap )</vt:lpstr>
      <vt:lpstr>String Pool 範例 -1</vt:lpstr>
      <vt:lpstr>String Pool 範例 -2</vt:lpstr>
      <vt:lpstr>String Pool – 範例3 </vt:lpstr>
      <vt:lpstr>String Pool – 範例4 </vt:lpstr>
      <vt:lpstr>== 與 equals()</vt:lpstr>
      <vt:lpstr>JAVA  :  == 與 equals()</vt:lpstr>
      <vt:lpstr>C#  :  == 與 equals()</vt:lpstr>
      <vt:lpstr>Ref 、 out  、  in</vt:lpstr>
      <vt:lpstr>PowerPoint 簡報</vt:lpstr>
      <vt:lpstr>Ref 、 out  、  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林裕軒</dc:creator>
  <cp:lastModifiedBy>林裕軒</cp:lastModifiedBy>
  <cp:revision>6</cp:revision>
  <dcterms:created xsi:type="dcterms:W3CDTF">2025-01-03T02:14:28Z</dcterms:created>
  <dcterms:modified xsi:type="dcterms:W3CDTF">2025-01-03T11:55:35Z</dcterms:modified>
</cp:coreProperties>
</file>