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1" r:id="rId10"/>
    <p:sldId id="270" r:id="rId11"/>
    <p:sldId id="271" r:id="rId12"/>
    <p:sldId id="262" r:id="rId13"/>
    <p:sldId id="272" r:id="rId14"/>
    <p:sldId id="274" r:id="rId15"/>
    <p:sldId id="275" r:id="rId16"/>
    <p:sldId id="263" r:id="rId17"/>
    <p:sldId id="276" r:id="rId18"/>
    <p:sldId id="277" r:id="rId19"/>
    <p:sldId id="278" r:id="rId20"/>
    <p:sldId id="283" r:id="rId21"/>
    <p:sldId id="264" r:id="rId22"/>
    <p:sldId id="279" r:id="rId23"/>
    <p:sldId id="280" r:id="rId24"/>
    <p:sldId id="281" r:id="rId25"/>
    <p:sldId id="265" r:id="rId26"/>
    <p:sldId id="282" r:id="rId27"/>
    <p:sldId id="266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94EAD-EF93-4335-B3B8-B1CFC87D7FAB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3226-B334-4E63-8E75-5555752B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F37E54-8BBE-4A54-8C43-7540D6041BE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62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7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4EC1-3065-4AF9-88DD-17976832BE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EEFD-FFCB-40CC-8542-B9C11261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scientific computing </a:t>
            </a:r>
            <a:br>
              <a:rPr lang="en-US" dirty="0" smtClean="0"/>
            </a:br>
            <a:r>
              <a:rPr lang="en-US" dirty="0" smtClean="0"/>
              <a:t>using Python.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75" y="1911365"/>
            <a:ext cx="3694650" cy="4554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900" y="1911365"/>
            <a:ext cx="303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3003 </a:t>
            </a:r>
            <a:r>
              <a:rPr lang="en-US" dirty="0" smtClean="0"/>
              <a:t>Scientific Computing</a:t>
            </a:r>
            <a:r>
              <a:rPr lang="en-US" dirty="0"/>
              <a:t>; Spring Semester, 2016; </a:t>
            </a:r>
            <a:endParaRPr lang="en-US" dirty="0" smtClean="0"/>
          </a:p>
          <a:p>
            <a:r>
              <a:rPr lang="en-US" dirty="0" smtClean="0"/>
              <a:t>T </a:t>
            </a:r>
            <a:r>
              <a:rPr lang="en-US" dirty="0" err="1"/>
              <a:t>Th</a:t>
            </a:r>
            <a:r>
              <a:rPr lang="en-US" dirty="0"/>
              <a:t> 9:40-11, SC C26.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359900" y="5542331"/>
            <a:ext cx="28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Text:</a:t>
            </a:r>
          </a:p>
          <a:p>
            <a:r>
              <a:rPr lang="en-US" dirty="0" smtClean="0"/>
              <a:t>Python Programming</a:t>
            </a:r>
          </a:p>
          <a:p>
            <a:r>
              <a:rPr lang="en-US" dirty="0" smtClean="0"/>
              <a:t>By John </a:t>
            </a:r>
            <a:r>
              <a:rPr lang="en-US" dirty="0" err="1" smtClean="0"/>
              <a:t>Zelle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 flipV="1">
            <a:off x="8394700" y="5854701"/>
            <a:ext cx="685800" cy="301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44" y="374754"/>
            <a:ext cx="2818151" cy="1499016"/>
          </a:xfrm>
        </p:spPr>
        <p:txBody>
          <a:bodyPr/>
          <a:lstStyle/>
          <a:p>
            <a:r>
              <a:rPr lang="en-US" dirty="0" smtClean="0"/>
              <a:t>Hardware Basics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2" y="209864"/>
            <a:ext cx="8665464" cy="6071013"/>
          </a:xfrm>
        </p:spPr>
      </p:pic>
    </p:spTree>
    <p:extLst>
      <p:ext uri="{BB962C8B-B14F-4D97-AF65-F5344CB8AC3E}">
        <p14:creationId xmlns:p14="http://schemas.microsoft.com/office/powerpoint/2010/main" val="149279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44" y="374754"/>
            <a:ext cx="2818151" cy="1499016"/>
          </a:xfrm>
        </p:spPr>
        <p:txBody>
          <a:bodyPr/>
          <a:lstStyle/>
          <a:p>
            <a:r>
              <a:rPr lang="en-US" dirty="0" smtClean="0"/>
              <a:t>Hardware Basics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95" y="914397"/>
            <a:ext cx="8273972" cy="509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44" y="6260905"/>
            <a:ext cx="576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http://www.nvc.cs.vt.edu/~cegyhazy/cs4014/Chapter7.htm</a:t>
            </a:r>
          </a:p>
        </p:txBody>
      </p:sp>
    </p:spTree>
    <p:extLst>
      <p:ext uri="{BB962C8B-B14F-4D97-AF65-F5344CB8AC3E}">
        <p14:creationId xmlns:p14="http://schemas.microsoft.com/office/powerpoint/2010/main" val="403507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choose Python as the language for this course?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40" y="0"/>
            <a:ext cx="1022971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734" y="569634"/>
            <a:ext cx="652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http://redmonk.com/sogrady/2015/01/14/language-rankings-1-15/</a:t>
            </a:r>
          </a:p>
        </p:txBody>
      </p:sp>
    </p:spTree>
    <p:extLst>
      <p:ext uri="{BB962C8B-B14F-4D97-AF65-F5344CB8AC3E}">
        <p14:creationId xmlns:p14="http://schemas.microsoft.com/office/powerpoint/2010/main" val="33770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02" y="1528996"/>
            <a:ext cx="9743329" cy="48268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9430" y="524656"/>
            <a:ext cx="819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Compiling a high level language like C++ into machine language: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8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69" y="-224852"/>
            <a:ext cx="9813301" cy="73676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189" y="2473378"/>
            <a:ext cx="2803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Interpreting a high level language.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97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of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not magic (or is it?)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16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the Python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22697"/>
            <a:ext cx="5181600" cy="4351338"/>
          </a:xfrm>
        </p:spPr>
        <p:txBody>
          <a:bodyPr/>
          <a:lstStyle/>
          <a:p>
            <a:r>
              <a:rPr lang="en-US" dirty="0" smtClean="0"/>
              <a:t>since Python is interpreted we can run it live at the command line.</a:t>
            </a:r>
          </a:p>
          <a:p>
            <a:r>
              <a:rPr lang="en-US" dirty="0" smtClean="0"/>
              <a:t>Python makes an awesome calculator!</a:t>
            </a:r>
          </a:p>
          <a:p>
            <a:r>
              <a:rPr lang="en-US" dirty="0" smtClean="0"/>
              <a:t>we can define functions with 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&lt;</a:t>
            </a:r>
            <a:r>
              <a:rPr lang="en-US" dirty="0" err="1" smtClean="0"/>
              <a:t>functionName</a:t>
            </a:r>
            <a:r>
              <a:rPr lang="en-US" dirty="0" smtClean="0"/>
              <a:t>&gt;( 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122697"/>
            <a:ext cx="6071098" cy="4153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8389"/>
            <a:ext cx="10877550" cy="923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6935" y="465691"/>
            <a:ext cx="3789122" cy="6528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type python at the command line to launch the interpreter: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module is a text file containing code. You can write modules in IDLE (that’s what I’m using) or any IDE  you prefer (</a:t>
            </a:r>
            <a:r>
              <a:rPr lang="en-US" dirty="0" err="1" smtClean="0"/>
              <a:t>eg</a:t>
            </a:r>
            <a:r>
              <a:rPr lang="en-US" dirty="0" smtClean="0"/>
              <a:t> notepad).</a:t>
            </a:r>
          </a:p>
          <a:p>
            <a:r>
              <a:rPr lang="en-US" dirty="0" smtClean="0"/>
              <a:t>The function that produced the output on the screen is </a:t>
            </a:r>
            <a:r>
              <a:rPr lang="en-US" dirty="0" smtClean="0"/>
              <a:t>an </a:t>
            </a:r>
            <a:r>
              <a:rPr lang="en-US" dirty="0" smtClean="0"/>
              <a:t>example of a chaotic function that can produce unstable results. </a:t>
            </a:r>
            <a:r>
              <a:rPr lang="en-US" dirty="0" smtClean="0"/>
              <a:t>We want </a:t>
            </a:r>
            <a:r>
              <a:rPr lang="en-US" dirty="0" smtClean="0"/>
              <a:t>to beware of these </a:t>
            </a:r>
            <a:r>
              <a:rPr lang="en-US" dirty="0" smtClean="0"/>
              <a:t>when</a:t>
            </a:r>
            <a:r>
              <a:rPr lang="en-US" dirty="0" smtClean="0"/>
              <a:t> we</a:t>
            </a:r>
            <a:r>
              <a:rPr lang="en-US" dirty="0" smtClean="0"/>
              <a:t> develop numerical </a:t>
            </a:r>
            <a:r>
              <a:rPr lang="en-US" dirty="0" smtClean="0"/>
              <a:t>algorithms.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8167" y="2383436"/>
            <a:ext cx="5958197" cy="35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Instability of output by the chaos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= 0.25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input = 0.2501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199" y="3170217"/>
            <a:ext cx="5962695" cy="270836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16151"/>
            <a:ext cx="5157787" cy="306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Computers and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41" y="92724"/>
            <a:ext cx="10351559" cy="67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89912" y="1448974"/>
            <a:ext cx="3080825" cy="1997612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sz="3600" dirty="0"/>
              <a:t>SPH Catastrophe: Shear </a:t>
            </a:r>
            <a:r>
              <a:rPr lang="en-US" altLang="en-US" sz="3600" dirty="0" smtClean="0"/>
              <a:t>Cavity</a:t>
            </a:r>
            <a:endParaRPr lang="en-US" altLang="en-US" sz="3600" dirty="0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8329882" y="4837830"/>
            <a:ext cx="249147" cy="33123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04828385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Python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Computers are weird (or are they?)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IDLE helps with code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387" y="1840616"/>
            <a:ext cx="5181600" cy="4351338"/>
          </a:xfrm>
        </p:spPr>
        <p:txBody>
          <a:bodyPr/>
          <a:lstStyle/>
          <a:p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color codes the text</a:t>
            </a:r>
          </a:p>
          <a:p>
            <a:pPr lvl="1"/>
            <a:r>
              <a:rPr lang="en-US" dirty="0" smtClean="0"/>
              <a:t>does automatic indents</a:t>
            </a:r>
          </a:p>
          <a:p>
            <a:pPr lvl="1"/>
            <a:r>
              <a:rPr lang="en-US" dirty="0" smtClean="0"/>
              <a:t>provides many features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2887" y="1690688"/>
            <a:ext cx="7258661" cy="43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74" y="267758"/>
            <a:ext cx="9107616" cy="5458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882" y="404734"/>
            <a:ext cx="2083633" cy="1469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can name functions anything. here I called it unstable( ) instead of main( ).</a:t>
            </a:r>
            <a:endParaRPr lang="en-US" dirty="0"/>
          </a:p>
        </p:txBody>
      </p:sp>
      <p:cxnSp>
        <p:nvCxnSpPr>
          <p:cNvPr id="5" name="Elbow Connector 4"/>
          <p:cNvCxnSpPr>
            <a:stCxn id="3" idx="3"/>
          </p:cNvCxnSpPr>
          <p:nvPr/>
        </p:nvCxnSpPr>
        <p:spPr>
          <a:xfrm>
            <a:off x="2379515" y="1139252"/>
            <a:ext cx="687241" cy="56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2830" y="3798279"/>
            <a:ext cx="279947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comments help developers, including yourself understand your code. sometimes code is self explanatory, other times a little comment helps. </a:t>
            </a:r>
            <a:endParaRPr lang="en-US" dirty="0"/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>
            <a:off x="5795898" y="2771342"/>
            <a:ext cx="1026932" cy="1904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7529" y="2785403"/>
            <a:ext cx="25234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nested function calls to Python built in functions</a:t>
            </a:r>
          </a:p>
        </p:txBody>
      </p:sp>
      <p:cxnSp>
        <p:nvCxnSpPr>
          <p:cNvPr id="13" name="Elbow Connector 12"/>
          <p:cNvCxnSpPr>
            <a:stCxn id="11" idx="0"/>
          </p:cNvCxnSpPr>
          <p:nvPr/>
        </p:nvCxnSpPr>
        <p:spPr>
          <a:xfrm rot="5400000" flipH="1" flipV="1">
            <a:off x="2091232" y="1528524"/>
            <a:ext cx="604911" cy="1908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70616" y="2298282"/>
            <a:ext cx="23379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iterative loop structure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1"/>
          </p:cNvCxnSpPr>
          <p:nvPr/>
        </p:nvCxnSpPr>
        <p:spPr>
          <a:xfrm rot="10800000">
            <a:off x="5843712" y="2377442"/>
            <a:ext cx="3426904" cy="105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2305"/>
            <a:ext cx="10608348" cy="56136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828872"/>
          </a:xfrm>
        </p:spPr>
        <p:txBody>
          <a:bodyPr/>
          <a:lstStyle/>
          <a:p>
            <a:r>
              <a:rPr lang="en-US" dirty="0" smtClean="0"/>
              <a:t>Python built in functions: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488668"/>
            <a:ext cx="479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https://docs.python.org/2/library/functions.html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2804947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Chaos and computers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to be aware of when your crunching numbers with a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07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unstable chaos function points to danger: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functions will be well behaved but if they’re not—watch out.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function is unstable if</a:t>
            </a:r>
          </a:p>
          <a:p>
            <a:pPr lvl="1"/>
            <a:r>
              <a:rPr lang="en-US" dirty="0" smtClean="0"/>
              <a:t> small variations in the initial data lead to large variations in the final output.</a:t>
            </a:r>
          </a:p>
          <a:p>
            <a:pPr lvl="1"/>
            <a:r>
              <a:rPr lang="en-US" dirty="0" smtClean="0"/>
              <a:t>small errors (like round off) can grow exponentially.</a:t>
            </a:r>
          </a:p>
          <a:p>
            <a:pPr lvl="1"/>
            <a:r>
              <a:rPr lang="en-US" dirty="0" smtClean="0"/>
              <a:t>usually we can see from our results if </a:t>
            </a:r>
            <a:r>
              <a:rPr lang="en-US" smtClean="0"/>
              <a:t>something is </a:t>
            </a:r>
            <a:r>
              <a:rPr lang="en-US" dirty="0" smtClean="0"/>
              <a:t>unstable in our code.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Short list of (well behaved) sample data output from my research: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32185"/>
            <a:ext cx="3773658" cy="407963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0.398204  -0.109584  0.0579681  </a:t>
            </a:r>
          </a:p>
          <a:p>
            <a:r>
              <a:rPr lang="en-US" dirty="0"/>
              <a:t>0.317161  -0.0312596  0.0626073  </a:t>
            </a:r>
          </a:p>
          <a:p>
            <a:r>
              <a:rPr lang="en-US" dirty="0"/>
              <a:t>0.0790879  0.00334768  0.00134979  </a:t>
            </a:r>
          </a:p>
          <a:p>
            <a:r>
              <a:rPr lang="en-US" dirty="0"/>
              <a:t>0.169625  0.0472699  -0.0119608  </a:t>
            </a:r>
          </a:p>
          <a:p>
            <a:r>
              <a:rPr lang="en-US" dirty="0"/>
              <a:t>0.28443  0.0167447  0.0464169  </a:t>
            </a:r>
          </a:p>
          <a:p>
            <a:r>
              <a:rPr lang="en-US" dirty="0"/>
              <a:t>0.182159  -0.0377209  -0.0086531  </a:t>
            </a:r>
          </a:p>
          <a:p>
            <a:r>
              <a:rPr lang="en-US" dirty="0"/>
              <a:t>0.207373  0.0709511  0.0110181  </a:t>
            </a:r>
          </a:p>
          <a:p>
            <a:r>
              <a:rPr lang="en-US" dirty="0"/>
              <a:t>0.253983  0.0465006  -0.0120759  </a:t>
            </a:r>
          </a:p>
          <a:p>
            <a:r>
              <a:rPr lang="en-US" dirty="0"/>
              <a:t>0.155861  -0.0176867  -0.00854261  </a:t>
            </a:r>
          </a:p>
          <a:p>
            <a:r>
              <a:rPr lang="en-US" dirty="0"/>
              <a:t>0.258698  -0.0800864  0.0483653  </a:t>
            </a:r>
          </a:p>
          <a:p>
            <a:r>
              <a:rPr lang="en-US" dirty="0"/>
              <a:t>0.242777  -0.0213251  0.0126708  </a:t>
            </a:r>
          </a:p>
          <a:p>
            <a:r>
              <a:rPr lang="en-US" dirty="0"/>
              <a:t>0.269536  0.0305304  -0.0480996  </a:t>
            </a:r>
          </a:p>
          <a:p>
            <a:r>
              <a:rPr lang="en-US" dirty="0"/>
              <a:t>0.322315  0.00998351  0.0591609  </a:t>
            </a:r>
          </a:p>
          <a:p>
            <a:r>
              <a:rPr lang="en-US" dirty="0"/>
              <a:t>0.285701  0.00288139  0.0324585  </a:t>
            </a:r>
          </a:p>
          <a:p>
            <a:r>
              <a:rPr lang="en-US" dirty="0"/>
              <a:t>0.226802  -0.00762167  -0.00745475 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45858" y="3854548"/>
            <a:ext cx="140953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data list goes on and on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9108830" y="5015132"/>
            <a:ext cx="2546252" cy="872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5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I learn that I can say about this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41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Computers—were surrounded by them so let’s make them do what we want them to.</a:t>
            </a:r>
          </a:p>
          <a:p>
            <a:r>
              <a:rPr lang="en-US" dirty="0" smtClean="0"/>
              <a:t>The study of computer science gives us the knowledge we need to control the machines.</a:t>
            </a:r>
          </a:p>
          <a:p>
            <a:r>
              <a:rPr lang="en-US" dirty="0" smtClean="0"/>
              <a:t>Programming provides computational instructions that can be compiled into machine language.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Python is interpreted—it knows how to feed instructions to precompiled modules (written in C++.)</a:t>
            </a:r>
          </a:p>
          <a:p>
            <a:r>
              <a:rPr lang="en-US" dirty="0" smtClean="0"/>
              <a:t>In constructing numerical algorithms we need to beware of instabilities which may (or may not) be leading to broken answers to the original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google it. Is it the “universal machine?”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88" y="55562"/>
            <a:ext cx="3932237" cy="1600200"/>
          </a:xfrm>
        </p:spPr>
        <p:txBody>
          <a:bodyPr/>
          <a:lstStyle/>
          <a:p>
            <a:r>
              <a:rPr lang="en-US" dirty="0" smtClean="0"/>
              <a:t>What is a Computer?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720" y="1647824"/>
            <a:ext cx="4244180" cy="45497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Started off as persons who did calculations. </a:t>
            </a:r>
            <a:r>
              <a:rPr lang="en-US" sz="1800" smtClean="0"/>
              <a:t>Allen Turing in 1930’s </a:t>
            </a:r>
            <a:r>
              <a:rPr lang="en-US" sz="1800" dirty="0" smtClean="0"/>
              <a:t>proved that any math problem that could be set up as an algorithm could be solved by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Device that performs arithmetic operations (CPU.) Peripheral components stores the results (RAM.)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Computers do everything with binary arithmetic. Basically, deep under the  hood all the computer can work with is sets of units that can assume only two states—{on/off or up/down or 0/1}. By keeping track of many sets of two-state units computers do everything we’ve come to expect.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026" name="Picture 2" descr="https://upload.wikimedia.org/wikiversity/en/thumb/8/84/Computer_Organization.jpg/500px-Computer_Organ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8" y="1647824"/>
            <a:ext cx="6312328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computer programming do for you?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talked about code I’ve written. </a:t>
            </a:r>
            <a:r>
              <a:rPr lang="en-US" dirty="0" smtClean="0"/>
              <a:t>What would you like to do that computer programming </a:t>
            </a:r>
            <a:r>
              <a:rPr lang="en-US" dirty="0" smtClean="0"/>
              <a:t>could </a:t>
            </a:r>
            <a:r>
              <a:rPr lang="en-US" dirty="0" smtClean="0"/>
              <a:t>facilitate?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37"/>
            <a:ext cx="10515600" cy="1325563"/>
          </a:xfrm>
        </p:spPr>
        <p:txBody>
          <a:bodyPr/>
          <a:lstStyle/>
          <a:p>
            <a:r>
              <a:rPr lang="en-US" dirty="0" smtClean="0"/>
              <a:t>Programming to build software (so what?)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We’ve all heard of ‘killer apps’</a:t>
            </a:r>
            <a:r>
              <a:rPr lang="en-US" dirty="0"/>
              <a:t> </a:t>
            </a:r>
            <a:r>
              <a:rPr lang="en-US" dirty="0" smtClean="0"/>
              <a:t>e.g. spreadsheets, word processor, web browser, video games. We would certainly need to know how to program to build any such application.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</a:t>
            </a:r>
            <a:r>
              <a:rPr lang="en-US" dirty="0" smtClean="0"/>
              <a:t>countless applications in computer science (CS) and information technology (IT).</a:t>
            </a:r>
          </a:p>
          <a:p>
            <a:r>
              <a:rPr lang="en-US" dirty="0" smtClean="0"/>
              <a:t>Intellectually challenging (like chess and crossword puzzles);  Puts you in control of what the computer does.</a:t>
            </a:r>
          </a:p>
          <a:p>
            <a:r>
              <a:rPr lang="en-US" dirty="0" smtClean="0"/>
              <a:t>‘Can also be loads of fun’ and its an addiction you can kick easily.</a:t>
            </a:r>
          </a:p>
          <a:p>
            <a:r>
              <a:rPr lang="en-US" dirty="0" smtClean="0"/>
              <a:t>‘Programmers are in great demand’—enhances your employment opportunities.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04828"/>
            <a:ext cx="10515600" cy="2852737"/>
          </a:xfrm>
        </p:spPr>
        <p:txBody>
          <a:bodyPr/>
          <a:lstStyle/>
          <a:p>
            <a:r>
              <a:rPr lang="en-US" dirty="0" smtClean="0"/>
              <a:t>What is computer science?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79631"/>
            <a:ext cx="10515600" cy="1871003"/>
          </a:xfrm>
        </p:spPr>
        <p:txBody>
          <a:bodyPr>
            <a:normAutofit/>
          </a:bodyPr>
          <a:lstStyle/>
          <a:p>
            <a:r>
              <a:rPr lang="en-US" dirty="0" smtClean="0"/>
              <a:t>My answer </a:t>
            </a:r>
            <a:r>
              <a:rPr lang="en-US" dirty="0" smtClean="0"/>
              <a:t>is </a:t>
            </a:r>
            <a:r>
              <a:rPr lang="en-US" dirty="0" smtClean="0"/>
              <a:t>that computer science (CS</a:t>
            </a:r>
            <a:r>
              <a:rPr lang="en-US" dirty="0" smtClean="0"/>
              <a:t>) is </a:t>
            </a:r>
            <a:r>
              <a:rPr lang="en-US" dirty="0" smtClean="0"/>
              <a:t>needed for</a:t>
            </a:r>
            <a:r>
              <a:rPr lang="en-US" dirty="0" smtClean="0"/>
              <a:t> writing </a:t>
            </a:r>
            <a:r>
              <a:rPr lang="en-US" dirty="0" smtClean="0"/>
              <a:t>scientific programs </a:t>
            </a:r>
            <a:r>
              <a:rPr lang="en-US" dirty="0" smtClean="0"/>
              <a:t>to solve physics problems </a:t>
            </a:r>
            <a:r>
              <a:rPr lang="en-US" dirty="0" smtClean="0"/>
              <a:t>that involve heavy </a:t>
            </a:r>
            <a:r>
              <a:rPr lang="en-US" dirty="0" smtClean="0"/>
              <a:t>number crunching. </a:t>
            </a:r>
            <a:r>
              <a:rPr lang="en-US" dirty="0" smtClean="0"/>
              <a:t>That’s my answer but the truth is you can make a career out of CS if you </a:t>
            </a:r>
            <a:r>
              <a:rPr lang="en-US" dirty="0" smtClean="0"/>
              <a:t>want to, and the applications are endless. </a:t>
            </a:r>
          </a:p>
          <a:p>
            <a:r>
              <a:rPr lang="en-US" dirty="0"/>
              <a:t>T</a:t>
            </a:r>
            <a:r>
              <a:rPr lang="en-US" dirty="0" smtClean="0"/>
              <a:t>his course considers the use of computers in science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 (CS)?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 smtClean="0"/>
              <a:t>programs/algorithms </a:t>
            </a:r>
            <a:r>
              <a:rPr lang="en-US" dirty="0" smtClean="0"/>
              <a:t>to solve problems by any method that will work including:</a:t>
            </a:r>
          </a:p>
          <a:p>
            <a:pPr lvl="1"/>
            <a:r>
              <a:rPr lang="en-US" dirty="0" smtClean="0"/>
              <a:t>pencil and paper hand calculations.</a:t>
            </a:r>
          </a:p>
          <a:p>
            <a:pPr lvl="1"/>
            <a:r>
              <a:rPr lang="en-US" dirty="0" smtClean="0"/>
              <a:t>writing code into a computer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website development</a:t>
            </a:r>
            <a:endParaRPr lang="en-US" dirty="0" smtClean="0"/>
          </a:p>
          <a:p>
            <a:pPr lvl="1"/>
            <a:r>
              <a:rPr lang="en-US" dirty="0" smtClean="0"/>
              <a:t>teamwork with other programmers (via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 is not: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study of how to use software like Excel, Word and Photoshop.</a:t>
            </a:r>
          </a:p>
          <a:p>
            <a:r>
              <a:rPr lang="en-US" dirty="0" smtClean="0"/>
              <a:t>Building computers or their components.</a:t>
            </a:r>
          </a:p>
          <a:p>
            <a:r>
              <a:rPr lang="en-US" dirty="0" smtClean="0"/>
              <a:t>Developing website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1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google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979</Words>
  <Application>Microsoft Office PowerPoint</Application>
  <PresentationFormat>Widescreen</PresentationFormat>
  <Paragraphs>109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Introduction to scientific computing  using Python.</vt:lpstr>
      <vt:lpstr>Chapter 1</vt:lpstr>
      <vt:lpstr>What is a computer?</vt:lpstr>
      <vt:lpstr>What is a Computer? </vt:lpstr>
      <vt:lpstr>What can computer programming do for you?</vt:lpstr>
      <vt:lpstr>Programming to build software (so what?)</vt:lpstr>
      <vt:lpstr>What is computer science?</vt:lpstr>
      <vt:lpstr>What is computer science (CS)?</vt:lpstr>
      <vt:lpstr>Hardware basics</vt:lpstr>
      <vt:lpstr>Hardware Basics</vt:lpstr>
      <vt:lpstr>Hardware Basics</vt:lpstr>
      <vt:lpstr>Programming languages</vt:lpstr>
      <vt:lpstr>PowerPoint Presentation</vt:lpstr>
      <vt:lpstr>PowerPoint Presentation</vt:lpstr>
      <vt:lpstr>PowerPoint Presentation</vt:lpstr>
      <vt:lpstr>The magic of Python</vt:lpstr>
      <vt:lpstr>getting the Python started</vt:lpstr>
      <vt:lpstr>Writing Python modules</vt:lpstr>
      <vt:lpstr>Instability of output by the chaos function</vt:lpstr>
      <vt:lpstr>SPH Catastrophe: Shear Cavity</vt:lpstr>
      <vt:lpstr>Inside a Python Program</vt:lpstr>
      <vt:lpstr>The Python IDLE helps with code construction</vt:lpstr>
      <vt:lpstr>PowerPoint Presentation</vt:lpstr>
      <vt:lpstr>Python built in functions:</vt:lpstr>
      <vt:lpstr>Chaos and computers</vt:lpstr>
      <vt:lpstr>The unstable chaos function points to danger:</vt:lpstr>
      <vt:lpstr>Chapter summary</vt:lpstr>
      <vt:lpstr>Chapter 1 concepts</vt:lpstr>
    </vt:vector>
  </TitlesOfParts>
  <Company>University of Arkansas Monticello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scientific computing  using Python.</dc:title>
  <dc:creator>Burrows Ross</dc:creator>
  <cp:lastModifiedBy>Burrows Ross</cp:lastModifiedBy>
  <cp:revision>43</cp:revision>
  <dcterms:created xsi:type="dcterms:W3CDTF">2015-12-14T21:36:07Z</dcterms:created>
  <dcterms:modified xsi:type="dcterms:W3CDTF">2015-12-17T22:58:56Z</dcterms:modified>
</cp:coreProperties>
</file>