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81" r:id="rId22"/>
    <p:sldId id="278" r:id="rId23"/>
    <p:sldId id="284" r:id="rId24"/>
    <p:sldId id="279" r:id="rId25"/>
    <p:sldId id="280" r:id="rId26"/>
    <p:sldId id="283" r:id="rId27"/>
    <p:sldId id="282" r:id="rId28"/>
    <p:sldId id="285" r:id="rId29"/>
    <p:sldId id="286" r:id="rId30"/>
    <p:sldId id="287" r:id="rId31"/>
    <p:sldId id="257"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1898E-51FD-4337-8E5A-1235735A71A7}"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5F36-73A6-4D37-8D7F-F66677F94BD3}" type="slidenum">
              <a:rPr lang="en-US" smtClean="0"/>
              <a:t>‹#›</a:t>
            </a:fld>
            <a:endParaRPr lang="en-US"/>
          </a:p>
        </p:txBody>
      </p:sp>
    </p:spTree>
    <p:extLst>
      <p:ext uri="{BB962C8B-B14F-4D97-AF65-F5344CB8AC3E}">
        <p14:creationId xmlns:p14="http://schemas.microsoft.com/office/powerpoint/2010/main" val="220187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535DE4-6C3E-4359-B9A1-9FDBFE8A0732}" type="slidenum">
              <a:rPr lang="en-US" altLang="en-US"/>
              <a:pPr/>
              <a:t>6</a:t>
            </a:fld>
            <a:endParaRPr lang="en-US" altLang="en-US"/>
          </a:p>
        </p:txBody>
      </p:sp>
      <p:sp>
        <p:nvSpPr>
          <p:cNvPr id="1536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011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B967211-8BDA-4872-941E-A1ADED521349}" type="slidenum">
              <a:rPr lang="en-US" altLang="en-US"/>
              <a:pPr/>
              <a:t>15</a:t>
            </a:fld>
            <a:endParaRPr lang="en-US" altLang="en-US"/>
          </a:p>
        </p:txBody>
      </p:sp>
      <p:sp>
        <p:nvSpPr>
          <p:cNvPr id="24577"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88547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5DA9BBB-4F6F-4FFC-AAFB-A4A74FAE3E5E}" type="slidenum">
              <a:rPr lang="en-US" altLang="en-US"/>
              <a:pPr/>
              <a:t>16</a:t>
            </a:fld>
            <a:endParaRPr lang="en-US" altLang="en-US"/>
          </a:p>
        </p:txBody>
      </p:sp>
      <p:sp>
        <p:nvSpPr>
          <p:cNvPr id="2560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5955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5DA9BBB-4F6F-4FFC-AAFB-A4A74FAE3E5E}" type="slidenum">
              <a:rPr lang="en-US" altLang="en-US"/>
              <a:pPr/>
              <a:t>17</a:t>
            </a:fld>
            <a:endParaRPr lang="en-US" altLang="en-US"/>
          </a:p>
        </p:txBody>
      </p:sp>
      <p:sp>
        <p:nvSpPr>
          <p:cNvPr id="2560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376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91343D7-2BB8-4194-B1D1-2CCC1EE647F6}" type="slidenum">
              <a:rPr lang="en-US" altLang="en-US"/>
              <a:pPr/>
              <a:t>18</a:t>
            </a:fld>
            <a:endParaRPr lang="en-US" altLang="en-US"/>
          </a:p>
        </p:txBody>
      </p:sp>
      <p:sp>
        <p:nvSpPr>
          <p:cNvPr id="26625"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840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25171C-17E3-4CC5-B744-B55A6901E845}" type="slidenum">
              <a:rPr lang="en-US" altLang="en-US"/>
              <a:pPr/>
              <a:t>7</a:t>
            </a:fld>
            <a:endParaRPr lang="en-US" altLang="en-US"/>
          </a:p>
        </p:txBody>
      </p:sp>
      <p:sp>
        <p:nvSpPr>
          <p:cNvPr id="16385"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126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8E38EC-A145-4128-8314-25935EC9418C}" type="slidenum">
              <a:rPr lang="en-US" altLang="en-US"/>
              <a:pPr/>
              <a:t>8</a:t>
            </a:fld>
            <a:endParaRPr lang="en-US" altLang="en-US"/>
          </a:p>
        </p:txBody>
      </p:sp>
      <p:sp>
        <p:nvSpPr>
          <p:cNvPr id="17409"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00691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E5ED51-9B97-4807-B80E-3536925DA1A1}" type="slidenum">
              <a:rPr lang="en-US" altLang="en-US"/>
              <a:pPr/>
              <a:t>9</a:t>
            </a:fld>
            <a:endParaRPr lang="en-US" altLang="en-US"/>
          </a:p>
        </p:txBody>
      </p:sp>
      <p:sp>
        <p:nvSpPr>
          <p:cNvPr id="18433"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2226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D8A29C-8A63-468F-8C65-89A23F73A8F9}" type="slidenum">
              <a:rPr lang="en-US" altLang="en-US"/>
              <a:pPr/>
              <a:t>10</a:t>
            </a:fld>
            <a:endParaRPr lang="en-US" altLang="en-US"/>
          </a:p>
        </p:txBody>
      </p:sp>
      <p:sp>
        <p:nvSpPr>
          <p:cNvPr id="19457"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8236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9E2712-EBDB-412F-8B49-F1BF7CDF157D}" type="slidenum">
              <a:rPr lang="en-US" altLang="en-US"/>
              <a:pPr/>
              <a:t>11</a:t>
            </a:fld>
            <a:endParaRPr lang="en-US" altLang="en-US"/>
          </a:p>
        </p:txBody>
      </p:sp>
      <p:sp>
        <p:nvSpPr>
          <p:cNvPr id="2048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558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DDC36E-1780-4198-93E6-A73C855D7C72}" type="slidenum">
              <a:rPr lang="en-US" altLang="en-US"/>
              <a:pPr/>
              <a:t>12</a:t>
            </a:fld>
            <a:endParaRPr lang="en-US" altLang="en-US"/>
          </a:p>
        </p:txBody>
      </p:sp>
      <p:sp>
        <p:nvSpPr>
          <p:cNvPr id="21505"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4122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E869E9-A8CA-44C6-B679-DB7142A0F848}" type="slidenum">
              <a:rPr lang="en-US" altLang="en-US"/>
              <a:pPr/>
              <a:t>13</a:t>
            </a:fld>
            <a:endParaRPr lang="en-US" altLang="en-US"/>
          </a:p>
        </p:txBody>
      </p:sp>
      <p:sp>
        <p:nvSpPr>
          <p:cNvPr id="22529"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68758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E409A7-D5CE-495B-913A-9D5BC5C03161}" type="slidenum">
              <a:rPr lang="en-US" altLang="en-US"/>
              <a:pPr/>
              <a:t>14</a:t>
            </a:fld>
            <a:endParaRPr lang="en-US" altLang="en-US"/>
          </a:p>
        </p:txBody>
      </p:sp>
      <p:sp>
        <p:nvSpPr>
          <p:cNvPr id="23553"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1632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B4F4DE-5DBD-482E-AE5D-C3638DFB3F6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276007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4F4DE-5DBD-482E-AE5D-C3638DFB3F6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271732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4F4DE-5DBD-482E-AE5D-C3638DFB3F6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104051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4F4DE-5DBD-482E-AE5D-C3638DFB3F6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131724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4F4DE-5DBD-482E-AE5D-C3638DFB3F6F}"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198800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B4F4DE-5DBD-482E-AE5D-C3638DFB3F6F}"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1154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B4F4DE-5DBD-482E-AE5D-C3638DFB3F6F}"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293501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B4F4DE-5DBD-482E-AE5D-C3638DFB3F6F}"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310175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4F4DE-5DBD-482E-AE5D-C3638DFB3F6F}"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304778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4F4DE-5DBD-482E-AE5D-C3638DFB3F6F}"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219234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4F4DE-5DBD-482E-AE5D-C3638DFB3F6F}"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F0180-29A8-46A8-933A-EAD5230314B0}" type="slidenum">
              <a:rPr lang="en-US" smtClean="0"/>
              <a:t>‹#›</a:t>
            </a:fld>
            <a:endParaRPr lang="en-US"/>
          </a:p>
        </p:txBody>
      </p:sp>
    </p:spTree>
    <p:extLst>
      <p:ext uri="{BB962C8B-B14F-4D97-AF65-F5344CB8AC3E}">
        <p14:creationId xmlns:p14="http://schemas.microsoft.com/office/powerpoint/2010/main" val="104352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4F4DE-5DBD-482E-AE5D-C3638DFB3F6F}" type="datetimeFigureOut">
              <a:rPr lang="en-US" smtClean="0"/>
              <a:t>12/7/2015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F0180-29A8-46A8-933A-EAD5230314B0}" type="slidenum">
              <a:rPr lang="en-US" smtClean="0"/>
              <a:t>‹#›</a:t>
            </a:fld>
            <a:endParaRPr lang="en-US"/>
          </a:p>
        </p:txBody>
      </p:sp>
    </p:spTree>
    <p:extLst>
      <p:ext uri="{BB962C8B-B14F-4D97-AF65-F5344CB8AC3E}">
        <p14:creationId xmlns:p14="http://schemas.microsoft.com/office/powerpoint/2010/main" val="153056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ideo" Target="file:///E:\SCSW2012\Overview_Animation.avi"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scientific </a:t>
            </a:r>
            <a:r>
              <a:rPr lang="en-US" dirty="0" smtClean="0"/>
              <a:t>computing </a:t>
            </a:r>
            <a:br>
              <a:rPr lang="en-US" dirty="0" smtClean="0"/>
            </a:br>
            <a:r>
              <a:rPr lang="en-US" dirty="0" smtClean="0"/>
              <a:t>using </a:t>
            </a:r>
            <a:r>
              <a:rPr lang="en-US" dirty="0" smtClean="0"/>
              <a:t>Python.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675" y="1911365"/>
            <a:ext cx="3694650" cy="4554296"/>
          </a:xfrm>
          <a:prstGeom prst="rect">
            <a:avLst/>
          </a:prstGeom>
        </p:spPr>
      </p:pic>
      <p:sp>
        <p:nvSpPr>
          <p:cNvPr id="3" name="TextBox 2"/>
          <p:cNvSpPr txBox="1"/>
          <p:nvPr/>
        </p:nvSpPr>
        <p:spPr>
          <a:xfrm>
            <a:off x="469900" y="1911365"/>
            <a:ext cx="3035300" cy="1200329"/>
          </a:xfrm>
          <a:prstGeom prst="rect">
            <a:avLst/>
          </a:prstGeom>
          <a:noFill/>
        </p:spPr>
        <p:txBody>
          <a:bodyPr wrap="square" rtlCol="0">
            <a:spAutoFit/>
          </a:bodyPr>
          <a:lstStyle/>
          <a:p>
            <a:r>
              <a:rPr lang="en-US" dirty="0"/>
              <a:t>CS 3003 </a:t>
            </a:r>
            <a:r>
              <a:rPr lang="en-US" dirty="0" smtClean="0"/>
              <a:t>Scientific Computing</a:t>
            </a:r>
            <a:r>
              <a:rPr lang="en-US" dirty="0"/>
              <a:t>; Spring Semester, 2016; </a:t>
            </a:r>
            <a:endParaRPr lang="en-US" dirty="0" smtClean="0"/>
          </a:p>
          <a:p>
            <a:r>
              <a:rPr lang="en-US" dirty="0" smtClean="0"/>
              <a:t>T </a:t>
            </a:r>
            <a:r>
              <a:rPr lang="en-US" dirty="0" err="1"/>
              <a:t>Th</a:t>
            </a:r>
            <a:r>
              <a:rPr lang="en-US" dirty="0"/>
              <a:t> 9:40-11, SC C26.</a:t>
            </a:r>
          </a:p>
          <a:p>
            <a:endParaRPr lang="en-US" dirty="0" smtClean="0"/>
          </a:p>
        </p:txBody>
      </p:sp>
      <p:sp>
        <p:nvSpPr>
          <p:cNvPr id="5" name="TextBox 4"/>
          <p:cNvSpPr txBox="1"/>
          <p:nvPr/>
        </p:nvSpPr>
        <p:spPr>
          <a:xfrm>
            <a:off x="9359900" y="5542331"/>
            <a:ext cx="2832100" cy="923330"/>
          </a:xfrm>
          <a:prstGeom prst="rect">
            <a:avLst/>
          </a:prstGeom>
          <a:noFill/>
        </p:spPr>
        <p:txBody>
          <a:bodyPr wrap="square" rtlCol="0">
            <a:spAutoFit/>
          </a:bodyPr>
          <a:lstStyle/>
          <a:p>
            <a:r>
              <a:rPr lang="en-US" dirty="0" smtClean="0"/>
              <a:t>Class Text:</a:t>
            </a:r>
          </a:p>
          <a:p>
            <a:r>
              <a:rPr lang="en-US" dirty="0" smtClean="0"/>
              <a:t>Python Programming</a:t>
            </a:r>
          </a:p>
          <a:p>
            <a:r>
              <a:rPr lang="en-US" dirty="0" smtClean="0"/>
              <a:t>By John </a:t>
            </a:r>
            <a:r>
              <a:rPr lang="en-US" dirty="0" err="1" smtClean="0"/>
              <a:t>Zelle</a:t>
            </a:r>
            <a:endParaRPr lang="en-US" dirty="0"/>
          </a:p>
        </p:txBody>
      </p:sp>
      <p:sp>
        <p:nvSpPr>
          <p:cNvPr id="6" name="Right Arrow 5"/>
          <p:cNvSpPr/>
          <p:nvPr/>
        </p:nvSpPr>
        <p:spPr>
          <a:xfrm rot="10800000" flipV="1">
            <a:off x="8394700" y="5854701"/>
            <a:ext cx="685800" cy="301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35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2D flow between 2 infinite plates, cyclic boundaries  </a:t>
            </a:r>
          </a:p>
        </p:txBody>
      </p:sp>
      <p:sp>
        <p:nvSpPr>
          <p:cNvPr id="7170" name="Rectangle 2"/>
          <p:cNvSpPr>
            <a:spLocks noGrp="1" noChangeArrowheads="1"/>
          </p:cNvSpPr>
          <p:nvPr>
            <p:ph type="body" idx="1"/>
          </p:nvPr>
        </p:nvSpPr>
        <p:spPr>
          <a:xfrm>
            <a:off x="1980049" y="1604329"/>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Water filled plane-slab, Re=2.5e-2,</a:t>
            </a:r>
          </a:p>
          <a:p>
            <a:pPr marL="391729" indent="-293797">
              <a:buSzPct val="45000"/>
              <a:buNone/>
              <a:tabLst>
                <a:tab pos="414772" algn="l"/>
                <a:tab pos="829544" algn="l"/>
                <a:tab pos="1244316" algn="l"/>
                <a:tab pos="1659087" algn="l"/>
                <a:tab pos="2073859" algn="l"/>
                <a:tab pos="2488631" algn="l"/>
                <a:tab pos="2903403" algn="l"/>
                <a:tab pos="3318175" algn="l"/>
                <a:tab pos="3732947" algn="l"/>
              </a:tabLst>
            </a:pPr>
            <a:r>
              <a:rPr lang="en-US" altLang="en-US"/>
              <a:t>potential-driven flow</a:t>
            </a:r>
          </a:p>
        </p:txBody>
      </p:sp>
      <p:sp>
        <p:nvSpPr>
          <p:cNvPr id="7171" name="Rectangle 3"/>
          <p:cNvSpPr>
            <a:spLocks noGrp="1" noChangeArrowheads="1"/>
          </p:cNvSpPr>
          <p:nvPr>
            <p:ph type="body" idx="2"/>
          </p:nvPr>
        </p:nvSpPr>
        <p:spPr>
          <a:xfrm>
            <a:off x="6198251" y="1604329"/>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Velocity profiles for the Poiseuille flow, SPH verses exact solution:</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3257623"/>
            <a:ext cx="3454922" cy="3454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959" y="3459244"/>
            <a:ext cx="4645928" cy="28543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722830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Clipped Cavity Lid-driven flow,</a:t>
            </a:r>
            <a:br>
              <a:rPr lang="en-US" altLang="en-US"/>
            </a:br>
            <a:r>
              <a:rPr lang="en-US" altLang="en-US"/>
              <a:t>Comparison with OpenFOAM CFD:</a:t>
            </a:r>
          </a:p>
        </p:txBody>
      </p:sp>
      <p:sp>
        <p:nvSpPr>
          <p:cNvPr id="8194" name="Text Box 2"/>
          <p:cNvSpPr txBox="1">
            <a:spLocks noChangeArrowheads="1"/>
          </p:cNvSpPr>
          <p:nvPr/>
        </p:nvSpPr>
        <p:spPr bwMode="auto">
          <a:xfrm>
            <a:off x="1710740" y="1641773"/>
            <a:ext cx="2965272" cy="2068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604" rIns="0" bIns="0"/>
          <a:lstStyle>
            <a:lvl1pPr marL="431800" indent="-323850">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rgbClr val="000000"/>
                </a:solidFill>
                <a:latin typeface="Arial" panose="020B0604020202020204" pitchFamily="34" charset="0"/>
                <a:ea typeface="WenQuanYi Zen Hei Sharp" charset="0"/>
                <a:cs typeface="WenQuanYi Zen Hei Sharp" charset="0"/>
              </a:defRPr>
            </a:lvl9pPr>
          </a:lstStyle>
          <a:p>
            <a:pPr>
              <a:spcAft>
                <a:spcPts val="1293"/>
              </a:spcAft>
              <a:buSzPct val="45000"/>
              <a:buFont typeface="Wingdings" panose="05000000000000000000" pitchFamily="2" charset="2"/>
              <a:buChar char=""/>
            </a:pPr>
            <a:r>
              <a:rPr lang="en-US" altLang="en-US" sz="2903"/>
              <a:t>2D water filled cavity </a:t>
            </a:r>
          </a:p>
          <a:p>
            <a:pPr>
              <a:spcAft>
                <a:spcPts val="1293"/>
              </a:spcAft>
              <a:buSzPct val="45000"/>
            </a:pPr>
            <a:r>
              <a:rPr lang="en-US" altLang="en-US" sz="2903"/>
              <a:t>Reynolds Number  = 1</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292" y="1399827"/>
            <a:ext cx="5201826" cy="52018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Line 4"/>
          <p:cNvSpPr>
            <a:spLocks noChangeShapeType="1"/>
          </p:cNvSpPr>
          <p:nvPr/>
        </p:nvSpPr>
        <p:spPr bwMode="auto">
          <a:xfrm flipV="1">
            <a:off x="8547139" y="4362219"/>
            <a:ext cx="1440" cy="181459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8197" name="Line 5"/>
          <p:cNvSpPr>
            <a:spLocks noChangeShapeType="1"/>
          </p:cNvSpPr>
          <p:nvPr/>
        </p:nvSpPr>
        <p:spPr bwMode="auto">
          <a:xfrm flipH="1" flipV="1">
            <a:off x="8541378" y="4342057"/>
            <a:ext cx="1902439" cy="576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8198" name="Text Box 6"/>
          <p:cNvSpPr txBox="1">
            <a:spLocks noChangeArrowheads="1"/>
          </p:cNvSpPr>
          <p:nvPr/>
        </p:nvSpPr>
        <p:spPr bwMode="auto">
          <a:xfrm>
            <a:off x="3016958" y="4562400"/>
            <a:ext cx="164177" cy="390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33"/>
          </a:p>
        </p:txBody>
      </p:sp>
      <p:sp>
        <p:nvSpPr>
          <p:cNvPr id="8199" name="Text Box 7"/>
          <p:cNvSpPr txBox="1">
            <a:spLocks noChangeArrowheads="1"/>
          </p:cNvSpPr>
          <p:nvPr/>
        </p:nvSpPr>
        <p:spPr bwMode="auto">
          <a:xfrm>
            <a:off x="9103037" y="4451509"/>
            <a:ext cx="590462"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a:tabLst>
                <a:tab pos="4572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1633"/>
              <a:t>SPH</a:t>
            </a:r>
          </a:p>
        </p:txBody>
      </p:sp>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852" y="3584537"/>
            <a:ext cx="3816401" cy="3068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824194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Clipped Cavity Lid-driven flow,</a:t>
            </a:r>
            <a:br>
              <a:rPr lang="en-US" altLang="en-US"/>
            </a:br>
            <a:r>
              <a:rPr lang="en-US" altLang="en-US"/>
              <a:t>Comparison with OpenFOAM CFD:</a:t>
            </a:r>
          </a:p>
        </p:txBody>
      </p:sp>
      <p:sp>
        <p:nvSpPr>
          <p:cNvPr id="9218" name="Rectangle 2"/>
          <p:cNvSpPr>
            <a:spLocks noGrp="1" noChangeArrowheads="1"/>
          </p:cNvSpPr>
          <p:nvPr>
            <p:ph type="body" idx="1"/>
          </p:nvPr>
        </p:nvSpPr>
        <p:spPr>
          <a:xfrm>
            <a:off x="1980049" y="1898120"/>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SPH </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V</a:t>
            </a:r>
            <a:r>
              <a:rPr lang="en-US" altLang="en-US" baseline="-33000"/>
              <a:t>x</a:t>
            </a:r>
            <a:r>
              <a:rPr lang="en-US" altLang="en-US"/>
              <a:t> up the center-line</a:t>
            </a:r>
          </a:p>
        </p:txBody>
      </p:sp>
      <p:sp>
        <p:nvSpPr>
          <p:cNvPr id="9219" name="Rectangle 3"/>
          <p:cNvSpPr>
            <a:spLocks noGrp="1" noChangeArrowheads="1"/>
          </p:cNvSpPr>
          <p:nvPr>
            <p:ph type="body" idx="2"/>
          </p:nvPr>
        </p:nvSpPr>
        <p:spPr>
          <a:xfrm>
            <a:off x="6198251" y="1931244"/>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OpenFOAM </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601" y="2942230"/>
            <a:ext cx="4146196" cy="309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777" y="3043041"/>
            <a:ext cx="3784717" cy="27478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228306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Clipped Cavity Lid-driven flow,</a:t>
            </a:r>
            <a:br>
              <a:rPr lang="en-US" altLang="en-US"/>
            </a:br>
            <a:r>
              <a:rPr lang="en-US" altLang="en-US"/>
              <a:t>Comparison with OpenFOAM CFD:</a:t>
            </a:r>
          </a:p>
        </p:txBody>
      </p:sp>
      <p:sp>
        <p:nvSpPr>
          <p:cNvPr id="10242" name="Rectangle 2"/>
          <p:cNvSpPr>
            <a:spLocks noGrp="1" noChangeArrowheads="1"/>
          </p:cNvSpPr>
          <p:nvPr>
            <p:ph type="body" idx="1"/>
          </p:nvPr>
        </p:nvSpPr>
        <p:spPr>
          <a:xfrm>
            <a:off x="1980049" y="1898120"/>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SPH </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V</a:t>
            </a:r>
            <a:r>
              <a:rPr lang="en-US" altLang="en-US" baseline="-33000"/>
              <a:t>y</a:t>
            </a:r>
            <a:r>
              <a:rPr lang="en-US" altLang="en-US"/>
              <a:t> on horizontal-line</a:t>
            </a:r>
          </a:p>
        </p:txBody>
      </p:sp>
      <p:sp>
        <p:nvSpPr>
          <p:cNvPr id="10243" name="Rectangle 3"/>
          <p:cNvSpPr>
            <a:spLocks noGrp="1" noChangeArrowheads="1"/>
          </p:cNvSpPr>
          <p:nvPr>
            <p:ph type="body" idx="2"/>
          </p:nvPr>
        </p:nvSpPr>
        <p:spPr>
          <a:xfrm>
            <a:off x="6198251" y="1931244"/>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OpenFOAM </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154" y="3152492"/>
            <a:ext cx="4147635" cy="31524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574" y="2953751"/>
            <a:ext cx="4146196" cy="37328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852043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Catastrophe: Shear Cavity:</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46" y="1176605"/>
            <a:ext cx="8455127" cy="55258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Line 3"/>
          <p:cNvSpPr>
            <a:spLocks noChangeShapeType="1"/>
          </p:cNvSpPr>
          <p:nvPr/>
        </p:nvSpPr>
        <p:spPr bwMode="auto">
          <a:xfrm>
            <a:off x="7661445" y="4064107"/>
            <a:ext cx="249147" cy="331235"/>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Tree>
    <p:extLst>
      <p:ext uri="{BB962C8B-B14F-4D97-AF65-F5344CB8AC3E}">
        <p14:creationId xmlns:p14="http://schemas.microsoft.com/office/powerpoint/2010/main" val="294301236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OpenFOAM CCM</a:t>
            </a:r>
          </a:p>
        </p:txBody>
      </p:sp>
      <p:sp>
        <p:nvSpPr>
          <p:cNvPr id="12290" name="Rectangle 2"/>
          <p:cNvSpPr>
            <a:spLocks noGrp="1" noChangeArrowheads="1"/>
          </p:cNvSpPr>
          <p:nvPr>
            <p:ph type="body" idx="1"/>
          </p:nvPr>
        </p:nvSpPr>
        <p:spPr>
          <a:xfrm>
            <a:off x="1980049" y="1604329"/>
            <a:ext cx="4016581" cy="3977698"/>
          </a:xfrm>
          <a:ln/>
        </p:spPr>
        <p:txBody>
          <a:bodyPr>
            <a:normAutofit lnSpcReduction="10000"/>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Provides a logical object-oriented modular framework for solving PDEs.</a:t>
            </a:r>
          </a:p>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Emerging as the open source scientific communities answer to CFD making it easily competitive with proprietary CFDs.</a:t>
            </a:r>
          </a:p>
        </p:txBody>
      </p:sp>
      <p:sp>
        <p:nvSpPr>
          <p:cNvPr id="12291" name="Rectangle 3"/>
          <p:cNvSpPr>
            <a:spLocks noGrp="1" noChangeArrowheads="1"/>
          </p:cNvSpPr>
          <p:nvPr>
            <p:ph type="body" idx="2"/>
          </p:nvPr>
        </p:nvSpPr>
        <p:spPr>
          <a:xfrm>
            <a:off x="6198251" y="1604329"/>
            <a:ext cx="4016582" cy="3977698"/>
          </a:xfrm>
          <a:ln/>
        </p:spPr>
        <p:txBody>
          <a:bodyPr>
            <a:normAutofit lnSpcReduction="10000"/>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Structured so new physics modes are straightforward to implement.</a:t>
            </a:r>
          </a:p>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Works with other open source tools such as Blender and Salome CAD for generating complex simulation mesh structures.</a:t>
            </a:r>
          </a:p>
        </p:txBody>
      </p:sp>
    </p:spTree>
    <p:extLst>
      <p:ext uri="{BB962C8B-B14F-4D97-AF65-F5344CB8AC3E}">
        <p14:creationId xmlns:p14="http://schemas.microsoft.com/office/powerpoint/2010/main" val="3883622488"/>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OpenFOAM CFD two-phase mixing simulation:</a:t>
            </a:r>
          </a:p>
        </p:txBody>
      </p:sp>
      <p:sp>
        <p:nvSpPr>
          <p:cNvPr id="13314" name="Rectangle 2"/>
          <p:cNvSpPr>
            <a:spLocks noGrp="1" noChangeArrowheads="1"/>
          </p:cNvSpPr>
          <p:nvPr>
            <p:ph type="body" idx="1"/>
          </p:nvPr>
        </p:nvSpPr>
        <p:spPr>
          <a:xfrm>
            <a:off x="1980049" y="1604329"/>
            <a:ext cx="8229024"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'Fog' or 'smoke' flowing over a 'building':</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984" y="2402173"/>
            <a:ext cx="3940254" cy="3476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755" y="2396413"/>
            <a:ext cx="4860511" cy="34837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Text Box 5"/>
          <p:cNvSpPr txBox="1">
            <a:spLocks noChangeArrowheads="1"/>
          </p:cNvSpPr>
          <p:nvPr/>
        </p:nvSpPr>
        <p:spPr bwMode="auto">
          <a:xfrm>
            <a:off x="3099046" y="6137925"/>
            <a:ext cx="756080" cy="416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61627" rIns="81646" bIns="40823"/>
          <a:lstStyle>
            <a:lvl1pPr>
              <a:tabLst>
                <a:tab pos="4572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2359"/>
              <a:t>t = 0</a:t>
            </a:r>
          </a:p>
        </p:txBody>
      </p:sp>
      <p:sp>
        <p:nvSpPr>
          <p:cNvPr id="13318" name="Text Box 6"/>
          <p:cNvSpPr txBox="1">
            <a:spLocks noChangeArrowheads="1"/>
          </p:cNvSpPr>
          <p:nvPr/>
        </p:nvSpPr>
        <p:spPr bwMode="auto">
          <a:xfrm>
            <a:off x="7413739" y="6137925"/>
            <a:ext cx="1173724" cy="416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61627" rIns="81646" bIns="40823"/>
          <a:lstStyle>
            <a:lvl1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2359"/>
              <a:t>t = 0.75</a:t>
            </a:r>
          </a:p>
        </p:txBody>
      </p:sp>
    </p:spTree>
    <p:extLst>
      <p:ext uri="{BB962C8B-B14F-4D97-AF65-F5344CB8AC3E}">
        <p14:creationId xmlns:p14="http://schemas.microsoft.com/office/powerpoint/2010/main" val="1625029681"/>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52500" y="108529"/>
            <a:ext cx="10033000"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dirty="0" err="1"/>
              <a:t>OpenFOAM</a:t>
            </a:r>
            <a:r>
              <a:rPr lang="en-US" altLang="en-US" dirty="0"/>
              <a:t> </a:t>
            </a:r>
            <a:r>
              <a:rPr lang="en-US" altLang="en-US" dirty="0" smtClean="0"/>
              <a:t>CFD, airflow through </a:t>
            </a:r>
            <a:r>
              <a:rPr lang="en-US" altLang="en-US" dirty="0" err="1" smtClean="0"/>
              <a:t>SimpleTown</a:t>
            </a:r>
            <a:r>
              <a:rPr lang="en-US" altLang="en-US" dirty="0" smtClean="0"/>
              <a:t>:</a:t>
            </a:r>
            <a:endParaRPr lang="en-US" alt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253450"/>
            <a:ext cx="7683500" cy="4309150"/>
          </a:xfrm>
        </p:spPr>
      </p:pic>
      <p:sp>
        <p:nvSpPr>
          <p:cNvPr id="4" name="TextBox 3"/>
          <p:cNvSpPr txBox="1"/>
          <p:nvPr/>
        </p:nvSpPr>
        <p:spPr>
          <a:xfrm>
            <a:off x="1270001" y="5842001"/>
            <a:ext cx="2844800" cy="646331"/>
          </a:xfrm>
          <a:prstGeom prst="rect">
            <a:avLst/>
          </a:prstGeom>
          <a:noFill/>
        </p:spPr>
        <p:txBody>
          <a:bodyPr wrap="square" rtlCol="0">
            <a:spAutoFit/>
          </a:bodyPr>
          <a:lstStyle/>
          <a:p>
            <a:r>
              <a:rPr lang="en-US" dirty="0"/>
              <a:t>CFD pressure at </a:t>
            </a:r>
            <a:r>
              <a:rPr lang="en-US" dirty="0" err="1"/>
              <a:t>SimpleTown</a:t>
            </a:r>
            <a:r>
              <a:rPr lang="en-US" dirty="0"/>
              <a:t> </a:t>
            </a:r>
            <a:endParaRPr lang="en-US" dirty="0" smtClean="0"/>
          </a:p>
          <a:p>
            <a:endParaRPr lang="en-US" dirty="0"/>
          </a:p>
        </p:txBody>
      </p:sp>
    </p:spTree>
    <p:extLst>
      <p:ext uri="{BB962C8B-B14F-4D97-AF65-F5344CB8AC3E}">
        <p14:creationId xmlns:p14="http://schemas.microsoft.com/office/powerpoint/2010/main" val="3127722556"/>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OpenFOAM: has a large base of </a:t>
            </a:r>
            <a:br>
              <a:rPr lang="en-US" altLang="en-US"/>
            </a:br>
            <a:r>
              <a:rPr lang="en-US" altLang="en-US"/>
              <a:t>Standard Solvers</a:t>
            </a:r>
          </a:p>
        </p:txBody>
      </p:sp>
      <p:sp>
        <p:nvSpPr>
          <p:cNvPr id="14338" name="Rectangle 2"/>
          <p:cNvSpPr>
            <a:spLocks noGrp="1" noChangeArrowheads="1"/>
          </p:cNvSpPr>
          <p:nvPr>
            <p:ph type="body" idx="1"/>
          </p:nvPr>
        </p:nvSpPr>
        <p:spPr>
          <a:xfrm>
            <a:off x="1980049" y="1604329"/>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Solvers we've used </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solidFill>
                  <a:srgbClr val="004586"/>
                </a:solidFill>
              </a:rPr>
              <a:t>icoFoam</a:t>
            </a:r>
            <a:r>
              <a:rPr lang="en-US" altLang="en-US"/>
              <a:t>: incompressible Newtonian fluids</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solidFill>
                  <a:srgbClr val="004586"/>
                </a:solidFill>
              </a:rPr>
              <a:t>pisoFoam</a:t>
            </a:r>
            <a:r>
              <a:rPr lang="en-US" altLang="en-US"/>
              <a:t>: incompressible fluids</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solidFill>
                  <a:srgbClr val="004586"/>
                </a:solidFill>
              </a:rPr>
              <a:t>interFoam</a:t>
            </a:r>
            <a:r>
              <a:rPr lang="en-US" altLang="en-US"/>
              <a:t>: like above but for two immiscible fluids.</a:t>
            </a:r>
          </a:p>
        </p:txBody>
      </p:sp>
      <p:sp>
        <p:nvSpPr>
          <p:cNvPr id="14339" name="Rectangle 3"/>
          <p:cNvSpPr>
            <a:spLocks noGrp="1" noChangeArrowheads="1"/>
          </p:cNvSpPr>
          <p:nvPr>
            <p:ph type="body" idx="2"/>
          </p:nvPr>
        </p:nvSpPr>
        <p:spPr>
          <a:xfrm>
            <a:off x="6100321" y="1604329"/>
            <a:ext cx="4284450" cy="4782743"/>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 pos="4147718" algn="l"/>
              </a:tabLst>
            </a:pPr>
            <a:r>
              <a:rPr lang="en-US" altLang="en-US"/>
              <a:t>Multiphase solvers to extend for this project</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 pos="4147718" algn="l"/>
              </a:tabLst>
            </a:pPr>
            <a:r>
              <a:rPr lang="en-US" altLang="en-US">
                <a:solidFill>
                  <a:srgbClr val="004586"/>
                </a:solidFill>
              </a:rPr>
              <a:t>interMixingFoam</a:t>
            </a:r>
            <a:r>
              <a:rPr lang="en-US" altLang="en-US"/>
              <a:t>: 3 incompressible fluids, two are miscible.</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 pos="4147718" algn="l"/>
              </a:tabLst>
            </a:pPr>
            <a:r>
              <a:rPr lang="en-US" altLang="en-US"/>
              <a:t>Parcel-tracking codes:</a:t>
            </a:r>
          </a:p>
          <a:p>
            <a:pPr marL="1175187" lvl="2" indent="-260673">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 pos="4147718" algn="l"/>
              </a:tabLst>
            </a:pPr>
            <a:r>
              <a:rPr lang="en-US" altLang="en-US">
                <a:solidFill>
                  <a:srgbClr val="004586"/>
                </a:solidFill>
              </a:rPr>
              <a:t>DPMFoam</a:t>
            </a:r>
            <a:r>
              <a:rPr lang="en-US" altLang="en-US"/>
              <a:t>: transport of a particle cloud.</a:t>
            </a:r>
          </a:p>
          <a:p>
            <a:pPr marL="1175187" lvl="2" indent="-260673">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 pos="4147718" algn="l"/>
              </a:tabLst>
            </a:pPr>
            <a:r>
              <a:rPr lang="en-US" altLang="en-US">
                <a:solidFill>
                  <a:srgbClr val="004586"/>
                </a:solidFill>
              </a:rPr>
              <a:t>ReactingParcelFoam</a:t>
            </a:r>
            <a:r>
              <a:rPr lang="en-US" altLang="en-US"/>
              <a:t>: turbulent flow with reacting parcels and surface film modeling</a:t>
            </a:r>
          </a:p>
          <a:p>
            <a:pPr marL="783458" lvl="1" indent="-293797">
              <a:buSzPct val="75000"/>
              <a:buNone/>
              <a:tabLst>
                <a:tab pos="414772" algn="l"/>
                <a:tab pos="829544" algn="l"/>
                <a:tab pos="1244316" algn="l"/>
                <a:tab pos="1659087" algn="l"/>
                <a:tab pos="2073859" algn="l"/>
                <a:tab pos="2488631" algn="l"/>
                <a:tab pos="2903403" algn="l"/>
                <a:tab pos="3318175" algn="l"/>
                <a:tab pos="3732947" algn="l"/>
                <a:tab pos="4147718" algn="l"/>
              </a:tabLst>
            </a:pPr>
            <a:endParaRPr lang="en-US" altLang="en-US"/>
          </a:p>
        </p:txBody>
      </p:sp>
    </p:spTree>
    <p:extLst>
      <p:ext uri="{BB962C8B-B14F-4D97-AF65-F5344CB8AC3E}">
        <p14:creationId xmlns:p14="http://schemas.microsoft.com/office/powerpoint/2010/main" val="121845904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0" y="365125"/>
            <a:ext cx="7912100" cy="1325563"/>
          </a:xfrm>
        </p:spPr>
        <p:txBody>
          <a:bodyPr/>
          <a:lstStyle/>
          <a:p>
            <a:r>
              <a:rPr lang="en-US" dirty="0" smtClean="0"/>
              <a:t>Plasma code development</a:t>
            </a:r>
            <a:endParaRPr lang="en-US" dirty="0"/>
          </a:p>
        </p:txBody>
      </p:sp>
      <p:pic>
        <p:nvPicPr>
          <p:cNvPr id="3" name="Picture 2"/>
          <p:cNvPicPr>
            <a:picLocks noChangeAspect="1"/>
          </p:cNvPicPr>
          <p:nvPr/>
        </p:nvPicPr>
        <p:blipFill>
          <a:blip r:embed="rId2"/>
          <a:stretch>
            <a:fillRect/>
          </a:stretch>
        </p:blipFill>
        <p:spPr>
          <a:xfrm>
            <a:off x="3595894" y="1690688"/>
            <a:ext cx="8469106" cy="4712040"/>
          </a:xfrm>
          <a:prstGeom prst="rect">
            <a:avLst/>
          </a:prstGeom>
        </p:spPr>
      </p:pic>
      <p:sp>
        <p:nvSpPr>
          <p:cNvPr id="4" name="TextBox 3"/>
          <p:cNvSpPr txBox="1"/>
          <p:nvPr/>
        </p:nvSpPr>
        <p:spPr>
          <a:xfrm>
            <a:off x="406400" y="365125"/>
            <a:ext cx="2679700" cy="5940088"/>
          </a:xfrm>
          <a:prstGeom prst="rect">
            <a:avLst/>
          </a:prstGeom>
          <a:noFill/>
        </p:spPr>
        <p:txBody>
          <a:bodyPr wrap="square" rtlCol="0">
            <a:spAutoFit/>
          </a:bodyPr>
          <a:lstStyle/>
          <a:p>
            <a:r>
              <a:rPr lang="en-US" sz="2000" dirty="0" smtClean="0"/>
              <a:t>As the course progresses I will draw on my experience in developing space plasma codes to motivate the introduction of various computer programming modeling and design concepts. However you do not need to understand my research. The math requirement for this class is only algebra so if you don’t understand plasma physics don’t worry! You don’t need to!</a:t>
            </a:r>
            <a:endParaRPr lang="en-US" sz="2000" dirty="0"/>
          </a:p>
        </p:txBody>
      </p:sp>
    </p:spTree>
    <p:extLst>
      <p:ext uri="{BB962C8B-B14F-4D97-AF65-F5344CB8AC3E}">
        <p14:creationId xmlns:p14="http://schemas.microsoft.com/office/powerpoint/2010/main" val="71849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42975"/>
          </a:xfrm>
        </p:spPr>
        <p:txBody>
          <a:bodyPr/>
          <a:lstStyle/>
          <a:p>
            <a:r>
              <a:rPr lang="en-US" dirty="0" smtClean="0"/>
              <a:t>Why Bother to compute? Should you?</a:t>
            </a:r>
            <a:endParaRPr lang="en-US" dirty="0"/>
          </a:p>
        </p:txBody>
      </p:sp>
      <p:sp>
        <p:nvSpPr>
          <p:cNvPr id="4" name="Text Placeholder 3"/>
          <p:cNvSpPr>
            <a:spLocks noGrp="1"/>
          </p:cNvSpPr>
          <p:nvPr>
            <p:ph type="body" idx="1"/>
          </p:nvPr>
        </p:nvSpPr>
        <p:spPr/>
        <p:txBody>
          <a:bodyPr/>
          <a:lstStyle/>
          <a:p>
            <a:r>
              <a:rPr lang="en-US" dirty="0" smtClean="0"/>
              <a:t>Score = 100 </a:t>
            </a:r>
            <a:r>
              <a:rPr lang="en-US" dirty="0" smtClean="0">
                <a:sym typeface="Wingdings" panose="05000000000000000000" pitchFamily="2" charset="2"/>
              </a:rPr>
              <a:t></a:t>
            </a:r>
            <a:r>
              <a:rPr lang="en-US" dirty="0" smtClean="0"/>
              <a:t>  </a:t>
            </a:r>
            <a:r>
              <a:rPr lang="en-US" dirty="0" smtClean="0">
                <a:solidFill>
                  <a:srgbClr val="C00000"/>
                </a:solidFill>
              </a:rPr>
              <a:t>You should learn computer programming!</a:t>
            </a:r>
            <a:r>
              <a:rPr lang="en-US" dirty="0" smtClean="0"/>
              <a:t> For:</a:t>
            </a:r>
            <a:endParaRPr lang="en-US" dirty="0"/>
          </a:p>
        </p:txBody>
      </p:sp>
      <p:sp>
        <p:nvSpPr>
          <p:cNvPr id="5" name="Content Placeholder 4"/>
          <p:cNvSpPr>
            <a:spLocks noGrp="1"/>
          </p:cNvSpPr>
          <p:nvPr>
            <p:ph sz="half" idx="2"/>
          </p:nvPr>
        </p:nvSpPr>
        <p:spPr>
          <a:xfrm>
            <a:off x="839788" y="2505074"/>
            <a:ext cx="5157787" cy="3984625"/>
          </a:xfrm>
        </p:spPr>
        <p:txBody>
          <a:bodyPr>
            <a:normAutofit fontScale="92500"/>
          </a:bodyPr>
          <a:lstStyle/>
          <a:p>
            <a:r>
              <a:rPr lang="en-US" dirty="0" smtClean="0"/>
              <a:t>You want to solve problems that involve large data and/or repetition (+90).</a:t>
            </a:r>
          </a:p>
          <a:p>
            <a:r>
              <a:rPr lang="en-US" dirty="0" smtClean="0"/>
              <a:t>You want to be an administrator or website developer (+90).</a:t>
            </a:r>
          </a:p>
          <a:p>
            <a:r>
              <a:rPr lang="en-US" dirty="0" smtClean="0"/>
              <a:t>You decided to take this class (+50)</a:t>
            </a:r>
          </a:p>
          <a:p>
            <a:r>
              <a:rPr lang="en-US" dirty="0" smtClean="0"/>
              <a:t>You want to be a scientist (+50)</a:t>
            </a:r>
          </a:p>
          <a:p>
            <a:r>
              <a:rPr lang="en-US" dirty="0" smtClean="0"/>
              <a:t>You want/need to be in control of what your computer is doing (+50).</a:t>
            </a:r>
          </a:p>
          <a:p>
            <a:endParaRPr lang="en-US" dirty="0" smtClean="0"/>
          </a:p>
          <a:p>
            <a:endParaRPr lang="en-US" dirty="0"/>
          </a:p>
        </p:txBody>
      </p:sp>
      <p:sp>
        <p:nvSpPr>
          <p:cNvPr id="6" name="Text Placeholder 5"/>
          <p:cNvSpPr>
            <a:spLocks noGrp="1"/>
          </p:cNvSpPr>
          <p:nvPr>
            <p:ph type="body" sz="quarter" idx="3"/>
          </p:nvPr>
        </p:nvSpPr>
        <p:spPr/>
        <p:txBody>
          <a:bodyPr/>
          <a:lstStyle/>
          <a:p>
            <a:r>
              <a:rPr lang="en-US" dirty="0" smtClean="0"/>
              <a:t>Score &lt; 100 </a:t>
            </a:r>
            <a:r>
              <a:rPr lang="en-US" dirty="0" smtClean="0">
                <a:sym typeface="Wingdings" panose="05000000000000000000" pitchFamily="2" charset="2"/>
              </a:rPr>
              <a:t> You could think about it. </a:t>
            </a:r>
            <a:r>
              <a:rPr lang="en-US" dirty="0" smtClean="0"/>
              <a:t>Against:</a:t>
            </a:r>
            <a:endParaRPr lang="en-US" dirty="0"/>
          </a:p>
        </p:txBody>
      </p:sp>
      <p:sp>
        <p:nvSpPr>
          <p:cNvPr id="7" name="Content Placeholder 6"/>
          <p:cNvSpPr>
            <a:spLocks noGrp="1"/>
          </p:cNvSpPr>
          <p:nvPr>
            <p:ph sz="quarter" idx="4"/>
          </p:nvPr>
        </p:nvSpPr>
        <p:spPr/>
        <p:txBody>
          <a:bodyPr/>
          <a:lstStyle/>
          <a:p>
            <a:r>
              <a:rPr lang="en-US" dirty="0" smtClean="0"/>
              <a:t>You can’t stand hassling with computer problems (-50).</a:t>
            </a:r>
          </a:p>
          <a:p>
            <a:r>
              <a:rPr lang="en-US" dirty="0" smtClean="0"/>
              <a:t>You don’t want to have to keep thinking and learning new stuff constantly (-50).</a:t>
            </a:r>
          </a:p>
          <a:p>
            <a:r>
              <a:rPr lang="en-US" dirty="0" smtClean="0"/>
              <a:t>You prefer hard physical work, especially outdoors (-50).</a:t>
            </a:r>
            <a:endParaRPr lang="en-US" dirty="0"/>
          </a:p>
        </p:txBody>
      </p:sp>
    </p:spTree>
    <p:extLst>
      <p:ext uri="{BB962C8B-B14F-4D97-AF65-F5344CB8AC3E}">
        <p14:creationId xmlns:p14="http://schemas.microsoft.com/office/powerpoint/2010/main" val="216196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verview_Animation.avi">
            <a:hlinkClick r:id="" action="ppaction://media"/>
          </p:cNvPr>
          <p:cNvPicPr>
            <a:picLocks noGrp="1" noRot="1" noChangeAspect="1"/>
          </p:cNvPicPr>
          <p:nvPr>
            <p:ph sz="half" idx="2"/>
            <a:videoFile r:link="rId1"/>
          </p:nvPr>
        </p:nvPicPr>
        <p:blipFill>
          <a:blip r:embed="rId3" cstate="print"/>
          <a:stretch>
            <a:fillRect/>
          </a:stretch>
        </p:blipFill>
        <p:spPr>
          <a:xfrm>
            <a:off x="6096000" y="1690688"/>
            <a:ext cx="5931959" cy="4448969"/>
          </a:xfrm>
          <a:prstGeom prst="rect">
            <a:avLst/>
          </a:prstGeom>
        </p:spPr>
      </p:pic>
      <p:sp>
        <p:nvSpPr>
          <p:cNvPr id="2" name="Title 1"/>
          <p:cNvSpPr>
            <a:spLocks noGrp="1"/>
          </p:cNvSpPr>
          <p:nvPr>
            <p:ph type="title"/>
          </p:nvPr>
        </p:nvSpPr>
        <p:spPr/>
        <p:txBody>
          <a:bodyPr/>
          <a:lstStyle/>
          <a:p>
            <a:r>
              <a:rPr lang="en-US" dirty="0" smtClean="0"/>
              <a:t>Why build a plasma code?</a:t>
            </a:r>
            <a:endParaRPr lang="en-US" dirty="0"/>
          </a:p>
        </p:txBody>
      </p:sp>
      <p:sp>
        <p:nvSpPr>
          <p:cNvPr id="3" name="Content Placeholder 2"/>
          <p:cNvSpPr>
            <a:spLocks noGrp="1"/>
          </p:cNvSpPr>
          <p:nvPr>
            <p:ph sz="half" idx="1"/>
          </p:nvPr>
        </p:nvSpPr>
        <p:spPr/>
        <p:txBody>
          <a:bodyPr/>
          <a:lstStyle/>
          <a:p>
            <a:r>
              <a:rPr lang="en-US" dirty="0" smtClean="0"/>
              <a:t>Most of the (know) universe is composed of plasma.</a:t>
            </a:r>
          </a:p>
          <a:p>
            <a:r>
              <a:rPr lang="en-US" dirty="0" smtClean="0"/>
              <a:t>Could get paid.</a:t>
            </a:r>
          </a:p>
          <a:p>
            <a:r>
              <a:rPr lang="en-US" dirty="0" smtClean="0"/>
              <a:t>Understand particle acceleration in the solar wind (major implications for space travel, thus of interest to the Air Force and NASA.) </a:t>
            </a:r>
            <a:endParaRPr lang="en-US" dirty="0"/>
          </a:p>
        </p:txBody>
      </p:sp>
    </p:spTree>
    <p:extLst>
      <p:ext uri="{BB962C8B-B14F-4D97-AF65-F5344CB8AC3E}">
        <p14:creationId xmlns:p14="http://schemas.microsoft.com/office/powerpoint/2010/main" val="5222024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build a plasma code?</a:t>
            </a:r>
          </a:p>
        </p:txBody>
      </p:sp>
      <p:pic>
        <p:nvPicPr>
          <p:cNvPr id="3" name="Picture 2"/>
          <p:cNvPicPr>
            <a:picLocks noChangeAspect="1"/>
          </p:cNvPicPr>
          <p:nvPr/>
        </p:nvPicPr>
        <p:blipFill>
          <a:blip r:embed="rId2"/>
          <a:stretch>
            <a:fillRect/>
          </a:stretch>
        </p:blipFill>
        <p:spPr>
          <a:xfrm>
            <a:off x="1438847" y="1460500"/>
            <a:ext cx="9518383" cy="5113436"/>
          </a:xfrm>
          <a:prstGeom prst="rect">
            <a:avLst/>
          </a:prstGeom>
        </p:spPr>
      </p:pic>
    </p:spTree>
    <p:extLst>
      <p:ext uri="{BB962C8B-B14F-4D97-AF65-F5344CB8AC3E}">
        <p14:creationId xmlns:p14="http://schemas.microsoft.com/office/powerpoint/2010/main" val="424241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in Cell (PIC) code as an example of the</a:t>
            </a:r>
            <a:br>
              <a:rPr lang="en-US" dirty="0" smtClean="0"/>
            </a:br>
            <a:r>
              <a:rPr lang="en-US" dirty="0" smtClean="0"/>
              <a:t>Code Development Process:</a:t>
            </a:r>
            <a:endParaRPr lang="en-US" dirty="0"/>
          </a:p>
        </p:txBody>
      </p:sp>
      <p:sp>
        <p:nvSpPr>
          <p:cNvPr id="5" name="Text Placeholder 4"/>
          <p:cNvSpPr>
            <a:spLocks noGrp="1"/>
          </p:cNvSpPr>
          <p:nvPr>
            <p:ph type="body" idx="1"/>
          </p:nvPr>
        </p:nvSpPr>
        <p:spPr/>
        <p:txBody>
          <a:bodyPr/>
          <a:lstStyle/>
          <a:p>
            <a:r>
              <a:rPr lang="en-US" dirty="0" smtClean="0"/>
              <a:t>Why build a PIC code?</a:t>
            </a:r>
            <a:endParaRPr lang="en-US" dirty="0"/>
          </a:p>
        </p:txBody>
      </p:sp>
      <p:sp>
        <p:nvSpPr>
          <p:cNvPr id="3" name="Content Placeholder 2"/>
          <p:cNvSpPr>
            <a:spLocks noGrp="1"/>
          </p:cNvSpPr>
          <p:nvPr>
            <p:ph sz="half" idx="2"/>
          </p:nvPr>
        </p:nvSpPr>
        <p:spPr/>
        <p:txBody>
          <a:bodyPr/>
          <a:lstStyle/>
          <a:p>
            <a:r>
              <a:rPr lang="en-US" dirty="0" smtClean="0"/>
              <a:t>Relatively simple from a conceptual standpoint.</a:t>
            </a:r>
          </a:p>
          <a:p>
            <a:r>
              <a:rPr lang="en-US" dirty="0" smtClean="0"/>
              <a:t>Includes just about all relevant  space physics.</a:t>
            </a:r>
          </a:p>
          <a:p>
            <a:r>
              <a:rPr lang="en-US" dirty="0" smtClean="0"/>
              <a:t>Is a component of the hybrid code development </a:t>
            </a:r>
            <a:r>
              <a:rPr lang="en-US" dirty="0" smtClean="0">
                <a:sym typeface="Wingdings" panose="05000000000000000000" pitchFamily="2" charset="2"/>
              </a:rPr>
              <a:t> which is ultimately what I want to sell.</a:t>
            </a:r>
            <a:endParaRPr lang="en-US" dirty="0" smtClean="0"/>
          </a:p>
        </p:txBody>
      </p:sp>
      <p:sp>
        <p:nvSpPr>
          <p:cNvPr id="6" name="Text Placeholder 5"/>
          <p:cNvSpPr>
            <a:spLocks noGrp="1"/>
          </p:cNvSpPr>
          <p:nvPr>
            <p:ph type="body" sz="quarter" idx="3"/>
          </p:nvPr>
        </p:nvSpPr>
        <p:spPr/>
        <p:txBody>
          <a:bodyPr/>
          <a:lstStyle/>
          <a:p>
            <a:r>
              <a:rPr lang="en-US" dirty="0" smtClean="0"/>
              <a:t>Computer Science Design Challenge:</a:t>
            </a:r>
            <a:endParaRPr lang="en-US" dirty="0"/>
          </a:p>
        </p:txBody>
      </p:sp>
      <p:sp>
        <p:nvSpPr>
          <p:cNvPr id="7" name="Content Placeholder 6"/>
          <p:cNvSpPr>
            <a:spLocks noGrp="1"/>
          </p:cNvSpPr>
          <p:nvPr>
            <p:ph sz="quarter" idx="4"/>
          </p:nvPr>
        </p:nvSpPr>
        <p:spPr/>
        <p:txBody>
          <a:bodyPr/>
          <a:lstStyle/>
          <a:p>
            <a:r>
              <a:rPr lang="en-US" dirty="0" smtClean="0"/>
              <a:t>Define the overarching governing system.</a:t>
            </a:r>
          </a:p>
          <a:p>
            <a:r>
              <a:rPr lang="en-US" dirty="0" smtClean="0"/>
              <a:t>Divide the parts of the system into modules that can be developed independently. (OO design.) </a:t>
            </a:r>
          </a:p>
          <a:p>
            <a:endParaRPr lang="en-US" dirty="0"/>
          </a:p>
        </p:txBody>
      </p:sp>
    </p:spTree>
    <p:extLst>
      <p:ext uri="{BB962C8B-B14F-4D97-AF65-F5344CB8AC3E}">
        <p14:creationId xmlns:p14="http://schemas.microsoft.com/office/powerpoint/2010/main" val="202500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749300"/>
          </a:xfrm>
        </p:spPr>
        <p:txBody>
          <a:bodyPr>
            <a:normAutofit/>
          </a:bodyPr>
          <a:lstStyle/>
          <a:p>
            <a:r>
              <a:rPr lang="en-US" dirty="0"/>
              <a:t>Why build a plasma code?</a:t>
            </a:r>
          </a:p>
        </p:txBody>
      </p:sp>
      <p:pic>
        <p:nvPicPr>
          <p:cNvPr id="3" name="Picture 2"/>
          <p:cNvPicPr>
            <a:picLocks noChangeAspect="1"/>
          </p:cNvPicPr>
          <p:nvPr/>
        </p:nvPicPr>
        <p:blipFill>
          <a:blip r:embed="rId2"/>
          <a:stretch>
            <a:fillRect/>
          </a:stretch>
        </p:blipFill>
        <p:spPr>
          <a:xfrm>
            <a:off x="1384300" y="1334423"/>
            <a:ext cx="9093200" cy="5414588"/>
          </a:xfrm>
          <a:prstGeom prst="rect">
            <a:avLst/>
          </a:prstGeom>
        </p:spPr>
      </p:pic>
    </p:spTree>
    <p:extLst>
      <p:ext uri="{BB962C8B-B14F-4D97-AF65-F5344CB8AC3E}">
        <p14:creationId xmlns:p14="http://schemas.microsoft.com/office/powerpoint/2010/main" val="33089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 governing system: OO Design Challenge</a:t>
            </a:r>
            <a:endParaRPr lang="en-US" dirty="0"/>
          </a:p>
        </p:txBody>
      </p:sp>
      <p:sp>
        <p:nvSpPr>
          <p:cNvPr id="3" name="Text Placeholder 2"/>
          <p:cNvSpPr>
            <a:spLocks noGrp="1"/>
          </p:cNvSpPr>
          <p:nvPr>
            <p:ph type="body" idx="1"/>
          </p:nvPr>
        </p:nvSpPr>
        <p:spPr/>
        <p:txBody>
          <a:bodyPr/>
          <a:lstStyle/>
          <a:p>
            <a:r>
              <a:rPr lang="en-US" dirty="0" smtClean="0"/>
              <a:t>Governing equations	</a:t>
            </a:r>
            <a:endParaRPr lang="en-US" dirty="0"/>
          </a:p>
        </p:txBody>
      </p:sp>
      <p:pic>
        <p:nvPicPr>
          <p:cNvPr id="7" name="Content Placeholder 6"/>
          <p:cNvPicPr>
            <a:picLocks noGrp="1" noChangeAspect="1"/>
          </p:cNvPicPr>
          <p:nvPr>
            <p:ph sz="half" idx="2"/>
          </p:nvPr>
        </p:nvPicPr>
        <p:blipFill>
          <a:blip r:embed="rId2"/>
          <a:stretch>
            <a:fillRect/>
          </a:stretch>
        </p:blipFill>
        <p:spPr>
          <a:xfrm>
            <a:off x="324902" y="2547412"/>
            <a:ext cx="5672673" cy="2918075"/>
          </a:xfrm>
          <a:prstGeom prst="rect">
            <a:avLst/>
          </a:prstGeom>
        </p:spPr>
      </p:pic>
      <p:sp>
        <p:nvSpPr>
          <p:cNvPr id="5" name="Text Placeholder 4"/>
          <p:cNvSpPr>
            <a:spLocks noGrp="1"/>
          </p:cNvSpPr>
          <p:nvPr>
            <p:ph type="body" sz="quarter" idx="3"/>
          </p:nvPr>
        </p:nvSpPr>
        <p:spPr/>
        <p:txBody>
          <a:bodyPr/>
          <a:lstStyle/>
          <a:p>
            <a:r>
              <a:rPr lang="en-US" dirty="0" smtClean="0"/>
              <a:t>Computational discretization </a:t>
            </a:r>
            <a:endParaRPr lang="en-US" dirty="0"/>
          </a:p>
        </p:txBody>
      </p:sp>
      <p:pic>
        <p:nvPicPr>
          <p:cNvPr id="8" name="Content Placeholder 7"/>
          <p:cNvPicPr>
            <a:picLocks noGrp="1" noChangeAspect="1"/>
          </p:cNvPicPr>
          <p:nvPr>
            <p:ph sz="quarter" idx="4"/>
          </p:nvPr>
        </p:nvPicPr>
        <p:blipFill>
          <a:blip r:embed="rId3"/>
          <a:stretch>
            <a:fillRect/>
          </a:stretch>
        </p:blipFill>
        <p:spPr>
          <a:xfrm>
            <a:off x="6172200" y="2547412"/>
            <a:ext cx="5646664" cy="3513663"/>
          </a:xfrm>
          <a:prstGeom prst="rect">
            <a:avLst/>
          </a:prstGeom>
        </p:spPr>
      </p:pic>
      <p:sp>
        <p:nvSpPr>
          <p:cNvPr id="9" name="TextBox 8"/>
          <p:cNvSpPr txBox="1"/>
          <p:nvPr/>
        </p:nvSpPr>
        <p:spPr>
          <a:xfrm>
            <a:off x="324902" y="5707132"/>
            <a:ext cx="5105400" cy="707886"/>
          </a:xfrm>
          <a:prstGeom prst="rect">
            <a:avLst/>
          </a:prstGeom>
          <a:noFill/>
        </p:spPr>
        <p:txBody>
          <a:bodyPr wrap="square" rtlCol="0">
            <a:spAutoFit/>
          </a:bodyPr>
          <a:lstStyle/>
          <a:p>
            <a:r>
              <a:rPr lang="en-US" sz="2000" b="1" dirty="0" smtClean="0"/>
              <a:t>Teamwork would be desirable on such a large project </a:t>
            </a:r>
            <a:r>
              <a:rPr lang="en-US" sz="2000" b="1" dirty="0" smtClean="0">
                <a:sym typeface="Wingdings" panose="05000000000000000000" pitchFamily="2" charset="2"/>
              </a:rPr>
              <a:t> need version control at </a:t>
            </a:r>
            <a:r>
              <a:rPr lang="en-US" sz="2000" b="1" dirty="0" smtClean="0">
                <a:solidFill>
                  <a:schemeClr val="accent1">
                    <a:lumMod val="50000"/>
                  </a:schemeClr>
                </a:solidFill>
                <a:sym typeface="Wingdings" panose="05000000000000000000" pitchFamily="2" charset="2"/>
              </a:rPr>
              <a:t>github.com</a:t>
            </a:r>
            <a:endParaRPr lang="en-US" sz="2000" b="1" dirty="0">
              <a:solidFill>
                <a:schemeClr val="accent1">
                  <a:lumMod val="50000"/>
                </a:schemeClr>
              </a:solidFill>
            </a:endParaRPr>
          </a:p>
        </p:txBody>
      </p:sp>
    </p:spTree>
    <p:extLst>
      <p:ext uri="{BB962C8B-B14F-4D97-AF65-F5344CB8AC3E}">
        <p14:creationId xmlns:p14="http://schemas.microsoft.com/office/powerpoint/2010/main" val="398252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3932237" cy="2006600"/>
          </a:xfrm>
        </p:spPr>
        <p:txBody>
          <a:bodyPr>
            <a:normAutofit fontScale="90000"/>
          </a:bodyPr>
          <a:lstStyle/>
          <a:p>
            <a:r>
              <a:rPr lang="en-US" dirty="0" smtClean="0"/>
              <a:t>On a large project like PIC into Hybrid a compartmentalized approach like OO design is necessary</a:t>
            </a:r>
            <a:endParaRPr lang="en-US" dirty="0"/>
          </a:p>
        </p:txBody>
      </p:sp>
      <p:pic>
        <p:nvPicPr>
          <p:cNvPr id="10" name="Content Placeholder 9"/>
          <p:cNvPicPr>
            <a:picLocks noGrp="1" noChangeAspect="1"/>
          </p:cNvPicPr>
          <p:nvPr>
            <p:ph idx="1"/>
          </p:nvPr>
        </p:nvPicPr>
        <p:blipFill>
          <a:blip r:embed="rId2"/>
          <a:stretch>
            <a:fillRect/>
          </a:stretch>
        </p:blipFill>
        <p:spPr>
          <a:xfrm>
            <a:off x="4954983" y="1244600"/>
            <a:ext cx="7031735" cy="4624388"/>
          </a:xfrm>
          <a:prstGeom prst="rect">
            <a:avLst/>
          </a:prstGeom>
        </p:spPr>
      </p:pic>
      <p:sp>
        <p:nvSpPr>
          <p:cNvPr id="9" name="Text Placeholder 8"/>
          <p:cNvSpPr>
            <a:spLocks noGrp="1"/>
          </p:cNvSpPr>
          <p:nvPr>
            <p:ph type="body" sz="half" idx="2"/>
          </p:nvPr>
        </p:nvSpPr>
        <p:spPr>
          <a:xfrm>
            <a:off x="839788" y="2463800"/>
            <a:ext cx="4202112" cy="3886200"/>
          </a:xfrm>
        </p:spPr>
        <p:txBody>
          <a:bodyPr>
            <a:noAutofit/>
          </a:bodyPr>
          <a:lstStyle/>
          <a:p>
            <a:r>
              <a:rPr lang="en-US" sz="1800" dirty="0" smtClean="0"/>
              <a:t>The production of the figure required:</a:t>
            </a:r>
          </a:p>
          <a:p>
            <a:pPr marL="285750" indent="-285750">
              <a:buFont typeface="Arial" panose="020B0604020202020204" pitchFamily="34" charset="0"/>
              <a:buChar char="•"/>
            </a:pPr>
            <a:r>
              <a:rPr lang="en-US" sz="1800" dirty="0" smtClean="0"/>
              <a:t>The development of the PIC simulation as a top level input/output system where the input is the boundary conditions and setup of the initial system state. The output is large files of particle and field data.</a:t>
            </a:r>
          </a:p>
          <a:p>
            <a:pPr marL="285750" indent="-285750">
              <a:buFont typeface="Arial" panose="020B0604020202020204" pitchFamily="34" charset="0"/>
              <a:buChar char="•"/>
            </a:pPr>
            <a:r>
              <a:rPr lang="en-US" sz="1800" dirty="0" smtClean="0"/>
              <a:t>Post processing of the output data (</a:t>
            </a:r>
            <a:r>
              <a:rPr lang="en-US" sz="2400" b="1" dirty="0" smtClean="0">
                <a:solidFill>
                  <a:srgbClr val="C00000"/>
                </a:solidFill>
              </a:rPr>
              <a:t>Python</a:t>
            </a:r>
            <a:r>
              <a:rPr lang="en-US" sz="1800" dirty="0" smtClean="0">
                <a:solidFill>
                  <a:srgbClr val="C00000"/>
                </a:solidFill>
              </a:rPr>
              <a:t> </a:t>
            </a:r>
            <a:r>
              <a:rPr lang="en-US" sz="1800" b="1" dirty="0" smtClean="0"/>
              <a:t>would be ideal for this</a:t>
            </a:r>
            <a:r>
              <a:rPr lang="en-US" sz="1800" dirty="0" smtClean="0"/>
              <a:t> phase). In this case wave analysis using the Fast Fourier Transform (FFT) was performed and the output plotted with Mathematica. </a:t>
            </a:r>
            <a:endParaRPr lang="en-US" sz="1800" dirty="0"/>
          </a:p>
        </p:txBody>
      </p:sp>
    </p:spTree>
    <p:extLst>
      <p:ext uri="{BB962C8B-B14F-4D97-AF65-F5344CB8AC3E}">
        <p14:creationId xmlns:p14="http://schemas.microsoft.com/office/powerpoint/2010/main" val="1282002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95" y="291013"/>
            <a:ext cx="5499463" cy="1250405"/>
          </a:xfrm>
        </p:spPr>
        <p:txBody>
          <a:bodyPr/>
          <a:lstStyle/>
          <a:p>
            <a:r>
              <a:rPr lang="en-US" dirty="0" smtClean="0"/>
              <a:t>Hybrid code (beta)</a:t>
            </a:r>
            <a:endParaRPr lang="en-US" dirty="0"/>
          </a:p>
        </p:txBody>
      </p:sp>
      <p:pic>
        <p:nvPicPr>
          <p:cNvPr id="6" name="Content Placeholder 5"/>
          <p:cNvPicPr>
            <a:picLocks noGrp="1" noChangeAspect="1"/>
          </p:cNvPicPr>
          <p:nvPr>
            <p:ph sz="half" idx="1"/>
          </p:nvPr>
        </p:nvPicPr>
        <p:blipFill>
          <a:blip r:embed="rId2"/>
          <a:stretch>
            <a:fillRect/>
          </a:stretch>
        </p:blipFill>
        <p:spPr>
          <a:xfrm>
            <a:off x="5848582" y="38100"/>
            <a:ext cx="6187303" cy="3892309"/>
          </a:xfrm>
          <a:prstGeom prst="rect">
            <a:avLst/>
          </a:prstGeom>
        </p:spPr>
      </p:pic>
      <p:pic>
        <p:nvPicPr>
          <p:cNvPr id="7" name="Content Placeholder 6"/>
          <p:cNvPicPr>
            <a:picLocks noGrp="1" noChangeAspect="1"/>
          </p:cNvPicPr>
          <p:nvPr>
            <p:ph sz="half" idx="2"/>
          </p:nvPr>
        </p:nvPicPr>
        <p:blipFill>
          <a:blip r:embed="rId3"/>
          <a:stretch>
            <a:fillRect/>
          </a:stretch>
        </p:blipFill>
        <p:spPr>
          <a:xfrm>
            <a:off x="246895" y="1985963"/>
            <a:ext cx="5619393" cy="3436937"/>
          </a:xfrm>
          <a:prstGeom prst="rect">
            <a:avLst/>
          </a:prstGeom>
        </p:spPr>
      </p:pic>
      <p:pic>
        <p:nvPicPr>
          <p:cNvPr id="8" name="Picture 7"/>
          <p:cNvPicPr>
            <a:picLocks noChangeAspect="1"/>
          </p:cNvPicPr>
          <p:nvPr/>
        </p:nvPicPr>
        <p:blipFill>
          <a:blip r:embed="rId4"/>
          <a:stretch>
            <a:fillRect/>
          </a:stretch>
        </p:blipFill>
        <p:spPr>
          <a:xfrm>
            <a:off x="7712834" y="3930409"/>
            <a:ext cx="4323052" cy="2927591"/>
          </a:xfrm>
          <a:prstGeom prst="rect">
            <a:avLst/>
          </a:prstGeom>
        </p:spPr>
      </p:pic>
    </p:spTree>
    <p:extLst>
      <p:ext uri="{BB962C8B-B14F-4D97-AF65-F5344CB8AC3E}">
        <p14:creationId xmlns:p14="http://schemas.microsoft.com/office/powerpoint/2010/main" val="1608090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develop a hybrid code?	</a:t>
            </a:r>
            <a:endParaRPr lang="en-US" dirty="0"/>
          </a:p>
        </p:txBody>
      </p:sp>
      <p:sp>
        <p:nvSpPr>
          <p:cNvPr id="3" name="Content Placeholder 2"/>
          <p:cNvSpPr>
            <a:spLocks noGrp="1"/>
          </p:cNvSpPr>
          <p:nvPr>
            <p:ph idx="1"/>
          </p:nvPr>
        </p:nvSpPr>
        <p:spPr/>
        <p:txBody>
          <a:bodyPr/>
          <a:lstStyle/>
          <a:p>
            <a:r>
              <a:rPr lang="en-US" dirty="0" smtClean="0"/>
              <a:t>PIC is conceptually simple and has all the physics but it is computationally to expensive for some problems.</a:t>
            </a:r>
          </a:p>
          <a:p>
            <a:r>
              <a:rPr lang="en-US" dirty="0" smtClean="0"/>
              <a:t>By combining two-fluid system with selected particles treated by PIC I intend to get the computational efficiency of fluid solvers and the ability to track (selected) particles of PIC.</a:t>
            </a:r>
          </a:p>
          <a:p>
            <a:r>
              <a:rPr lang="en-US" dirty="0" smtClean="0"/>
              <a:t>Ultimately, to be successful, will need:</a:t>
            </a:r>
          </a:p>
          <a:p>
            <a:pPr lvl="1"/>
            <a:r>
              <a:rPr lang="en-US" dirty="0" smtClean="0"/>
              <a:t>Teamwork (github.com)</a:t>
            </a:r>
          </a:p>
          <a:p>
            <a:pPr lvl="1"/>
            <a:r>
              <a:rPr lang="en-US" dirty="0" smtClean="0"/>
              <a:t>Multi-threaded parallel treatment (to run on supercomputers)</a:t>
            </a:r>
          </a:p>
          <a:p>
            <a:pPr lvl="1"/>
            <a:r>
              <a:rPr lang="en-US" dirty="0" smtClean="0"/>
              <a:t>I need to code in Linux (should you be using Linux too?)</a:t>
            </a:r>
            <a:endParaRPr lang="en-US" dirty="0"/>
          </a:p>
        </p:txBody>
      </p:sp>
    </p:spTree>
    <p:extLst>
      <p:ext uri="{BB962C8B-B14F-4D97-AF65-F5344CB8AC3E}">
        <p14:creationId xmlns:p14="http://schemas.microsoft.com/office/powerpoint/2010/main" val="3576166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you be using Linux?</a:t>
            </a:r>
            <a:endParaRPr lang="en-US" dirty="0"/>
          </a:p>
        </p:txBody>
      </p:sp>
      <p:sp>
        <p:nvSpPr>
          <p:cNvPr id="3" name="Text Placeholder 2"/>
          <p:cNvSpPr>
            <a:spLocks noGrp="1"/>
          </p:cNvSpPr>
          <p:nvPr>
            <p:ph type="body" idx="1"/>
          </p:nvPr>
        </p:nvSpPr>
        <p:spPr/>
        <p:txBody>
          <a:bodyPr/>
          <a:lstStyle/>
          <a:p>
            <a:r>
              <a:rPr lang="en-US" dirty="0" smtClean="0"/>
              <a:t>Score &gt; 100 </a:t>
            </a:r>
            <a:r>
              <a:rPr lang="en-US" dirty="0" smtClean="0">
                <a:sym typeface="Wingdings" panose="05000000000000000000" pitchFamily="2" charset="2"/>
              </a:rPr>
              <a:t> you probably should use Linux. </a:t>
            </a:r>
            <a:endParaRPr lang="en-US" dirty="0"/>
          </a:p>
        </p:txBody>
      </p:sp>
      <p:sp>
        <p:nvSpPr>
          <p:cNvPr id="4" name="Content Placeholder 3"/>
          <p:cNvSpPr>
            <a:spLocks noGrp="1"/>
          </p:cNvSpPr>
          <p:nvPr>
            <p:ph sz="half" idx="2"/>
          </p:nvPr>
        </p:nvSpPr>
        <p:spPr/>
        <p:txBody>
          <a:bodyPr>
            <a:normAutofit fontScale="85000" lnSpcReduction="10000"/>
          </a:bodyPr>
          <a:lstStyle/>
          <a:p>
            <a:r>
              <a:rPr lang="en-US" dirty="0" smtClean="0"/>
              <a:t>You want to run simulations (or anything) on supercomputers (+100)</a:t>
            </a:r>
          </a:p>
          <a:p>
            <a:r>
              <a:rPr lang="en-US" dirty="0" smtClean="0"/>
              <a:t>You want to be a network or IT administrator (+100)</a:t>
            </a:r>
          </a:p>
          <a:p>
            <a:r>
              <a:rPr lang="en-US" dirty="0" smtClean="0"/>
              <a:t>You want to be a scientist (+50)</a:t>
            </a:r>
          </a:p>
          <a:p>
            <a:r>
              <a:rPr lang="en-US" dirty="0" smtClean="0"/>
              <a:t>You want to up your geek creds. (+20)</a:t>
            </a:r>
          </a:p>
          <a:p>
            <a:r>
              <a:rPr lang="en-US" dirty="0" smtClean="0"/>
              <a:t>You want to be a software developer (+20)</a:t>
            </a:r>
          </a:p>
          <a:p>
            <a:r>
              <a:rPr lang="en-US" dirty="0" smtClean="0"/>
              <a:t>You don’t want to pay for software (+20)</a:t>
            </a:r>
          </a:p>
          <a:p>
            <a:endParaRPr lang="en-US" dirty="0"/>
          </a:p>
        </p:txBody>
      </p:sp>
      <p:sp>
        <p:nvSpPr>
          <p:cNvPr id="5" name="Text Placeholder 4"/>
          <p:cNvSpPr>
            <a:spLocks noGrp="1"/>
          </p:cNvSpPr>
          <p:nvPr>
            <p:ph type="body" sz="quarter" idx="3"/>
          </p:nvPr>
        </p:nvSpPr>
        <p:spPr/>
        <p:txBody>
          <a:bodyPr/>
          <a:lstStyle/>
          <a:p>
            <a:r>
              <a:rPr lang="en-US" dirty="0" smtClean="0"/>
              <a:t>Score &lt; 100 </a:t>
            </a:r>
            <a:r>
              <a:rPr lang="en-US" dirty="0" smtClean="0">
                <a:sym typeface="Wingdings" panose="05000000000000000000" pitchFamily="2" charset="2"/>
              </a:rPr>
              <a:t> Maybe Linux isn’t worth the effort.</a:t>
            </a:r>
            <a:endParaRPr lang="en-US" dirty="0"/>
          </a:p>
        </p:txBody>
      </p:sp>
      <p:sp>
        <p:nvSpPr>
          <p:cNvPr id="6" name="Content Placeholder 5"/>
          <p:cNvSpPr>
            <a:spLocks noGrp="1"/>
          </p:cNvSpPr>
          <p:nvPr>
            <p:ph sz="quarter" idx="4"/>
          </p:nvPr>
        </p:nvSpPr>
        <p:spPr/>
        <p:txBody>
          <a:bodyPr/>
          <a:lstStyle/>
          <a:p>
            <a:r>
              <a:rPr lang="en-US" dirty="0" smtClean="0"/>
              <a:t>You just want to play games (-50)</a:t>
            </a:r>
          </a:p>
          <a:p>
            <a:r>
              <a:rPr lang="en-US" dirty="0" smtClean="0"/>
              <a:t>You like paying for software (-20)</a:t>
            </a:r>
          </a:p>
          <a:p>
            <a:r>
              <a:rPr lang="en-US" dirty="0" smtClean="0"/>
              <a:t>You don’t like to have to learn new things (-20)</a:t>
            </a:r>
          </a:p>
          <a:p>
            <a:r>
              <a:rPr lang="en-US" dirty="0" smtClean="0"/>
              <a:t>You are already doing everything you need without it (-20).</a:t>
            </a:r>
          </a:p>
        </p:txBody>
      </p:sp>
    </p:spTree>
    <p:extLst>
      <p:ext uri="{BB962C8B-B14F-4D97-AF65-F5344CB8AC3E}">
        <p14:creationId xmlns:p14="http://schemas.microsoft.com/office/powerpoint/2010/main" val="289291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7658" y="24428"/>
            <a:ext cx="2138480" cy="2138480"/>
          </a:xfrm>
          <a:prstGeom prst="rect">
            <a:avLst/>
          </a:prstGeom>
        </p:spPr>
      </p:pic>
      <p:sp>
        <p:nvSpPr>
          <p:cNvPr id="2" name="Title 1"/>
          <p:cNvSpPr>
            <a:spLocks noGrp="1"/>
          </p:cNvSpPr>
          <p:nvPr>
            <p:ph type="ctrTitle"/>
          </p:nvPr>
        </p:nvSpPr>
        <p:spPr>
          <a:xfrm>
            <a:off x="59596" y="1056614"/>
            <a:ext cx="9144000" cy="1100871"/>
          </a:xfrm>
        </p:spPr>
        <p:txBody>
          <a:bodyPr/>
          <a:lstStyle/>
          <a:p>
            <a:r>
              <a:rPr lang="en-US" dirty="0" smtClean="0"/>
              <a:t>GIT a Grip on </a:t>
            </a:r>
            <a:r>
              <a:rPr lang="en-US" dirty="0" smtClean="0">
                <a:solidFill>
                  <a:srgbClr val="C00000"/>
                </a:solidFill>
              </a:rPr>
              <a:t>PYTH</a:t>
            </a:r>
            <a:r>
              <a:rPr lang="en-US" dirty="0" smtClean="0">
                <a:solidFill>
                  <a:srgbClr val="FFC000"/>
                </a:solidFill>
              </a:rPr>
              <a:t>O</a:t>
            </a:r>
            <a:r>
              <a:rPr lang="en-US" dirty="0" smtClean="0">
                <a:solidFill>
                  <a:srgbClr val="C00000"/>
                </a:solidFill>
              </a:rPr>
              <a:t>N</a:t>
            </a:r>
            <a:endParaRPr lang="en-US" dirty="0">
              <a:solidFill>
                <a:srgbClr val="C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6" y="3680836"/>
            <a:ext cx="3336747" cy="3177164"/>
          </a:xfrm>
          <a:prstGeom prst="rect">
            <a:avLst/>
          </a:prstGeom>
        </p:spPr>
      </p:pic>
      <p:sp>
        <p:nvSpPr>
          <p:cNvPr id="3" name="Subtitle 2"/>
          <p:cNvSpPr>
            <a:spLocks noGrp="1"/>
          </p:cNvSpPr>
          <p:nvPr>
            <p:ph type="subTitle" idx="1"/>
          </p:nvPr>
        </p:nvSpPr>
        <p:spPr>
          <a:xfrm>
            <a:off x="2743200" y="2162908"/>
            <a:ext cx="9214337" cy="4360983"/>
          </a:xfrm>
        </p:spPr>
        <p:txBody>
          <a:bodyPr>
            <a:normAutofit lnSpcReduction="10000"/>
          </a:bodyPr>
          <a:lstStyle/>
          <a:p>
            <a:pPr algn="l"/>
            <a:r>
              <a:rPr lang="en-US" b="1" dirty="0" smtClean="0"/>
              <a:t>Like ’</a:t>
            </a:r>
            <a:r>
              <a:rPr lang="en-US" b="1" dirty="0" err="1" smtClean="0"/>
              <a:t>em</a:t>
            </a:r>
            <a:r>
              <a:rPr lang="en-US" b="1" dirty="0" smtClean="0"/>
              <a:t> or not, computers are used by almost everyone for almost everything. If you need to show your computer who’s boss, programming is for you. Python is a high-level interpreted language. This means you get the most problem solving power per effort, compared to lower level languages like C++.  Python is a perfect first (or last) language. Whether you just want to get a strangle-hold on administration, or to develop full scientific simulations, Python is a tool you can employ throughout your career. </a:t>
            </a:r>
          </a:p>
          <a:p>
            <a:pPr algn="l"/>
            <a:r>
              <a:rPr lang="en-US" b="1" dirty="0" smtClean="0"/>
              <a:t>When you save a file your doing version control. GIT is emerging as </a:t>
            </a:r>
            <a:r>
              <a:rPr lang="en-US" b="1" smtClean="0"/>
              <a:t>the leading version </a:t>
            </a:r>
            <a:r>
              <a:rPr lang="en-US" b="1" dirty="0" smtClean="0"/>
              <a:t>control system for collaboration on large projects, e.g. Linux and Google. If you want to collaborate with a multitude of geeks, whether they’re artists or scientists GIT is the tool. Let’s work </a:t>
            </a:r>
            <a:r>
              <a:rPr lang="en-US" b="1" dirty="0"/>
              <a:t>together with GIT </a:t>
            </a:r>
            <a:r>
              <a:rPr lang="en-US" b="1" dirty="0" smtClean="0"/>
              <a:t>to stick to the man.</a:t>
            </a:r>
            <a:endParaRPr lang="en-US" b="1" dirty="0"/>
          </a:p>
        </p:txBody>
      </p:sp>
      <p:sp>
        <p:nvSpPr>
          <p:cNvPr id="8" name="TextBox 7"/>
          <p:cNvSpPr txBox="1"/>
          <p:nvPr/>
        </p:nvSpPr>
        <p:spPr>
          <a:xfrm>
            <a:off x="470040" y="322395"/>
            <a:ext cx="8922242" cy="400110"/>
          </a:xfrm>
          <a:prstGeom prst="rect">
            <a:avLst/>
          </a:prstGeom>
          <a:noFill/>
        </p:spPr>
        <p:txBody>
          <a:bodyPr wrap="square" rtlCol="0">
            <a:spAutoFit/>
          </a:bodyPr>
          <a:lstStyle/>
          <a:p>
            <a:r>
              <a:rPr lang="en-US" sz="2000" dirty="0" smtClean="0">
                <a:solidFill>
                  <a:prstClr val="black"/>
                </a:solidFill>
              </a:rPr>
              <a:t>CS 3003 Scientific Computing; Spring Semester, 2016; T </a:t>
            </a:r>
            <a:r>
              <a:rPr lang="en-US" sz="2000" dirty="0" err="1" smtClean="0">
                <a:solidFill>
                  <a:prstClr val="black"/>
                </a:solidFill>
              </a:rPr>
              <a:t>Th</a:t>
            </a:r>
            <a:r>
              <a:rPr lang="en-US" sz="2000" dirty="0" smtClean="0">
                <a:solidFill>
                  <a:prstClr val="black"/>
                </a:solidFill>
              </a:rPr>
              <a:t> 9:40-11, SC C26.</a:t>
            </a:r>
            <a:endParaRPr lang="en-US" sz="2000" dirty="0">
              <a:solidFill>
                <a:prstClr val="black"/>
              </a:solidFill>
            </a:endParaRPr>
          </a:p>
        </p:txBody>
      </p:sp>
    </p:spTree>
    <p:extLst>
      <p:ext uri="{BB962C8B-B14F-4D97-AF65-F5344CB8AC3E}">
        <p14:creationId xmlns:p14="http://schemas.microsoft.com/office/powerpoint/2010/main" val="119343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why do I compute?</a:t>
            </a:r>
            <a:endParaRPr lang="en-US" dirty="0"/>
          </a:p>
        </p:txBody>
      </p:sp>
      <p:sp>
        <p:nvSpPr>
          <p:cNvPr id="3" name="Content Placeholder 2"/>
          <p:cNvSpPr>
            <a:spLocks noGrp="1"/>
          </p:cNvSpPr>
          <p:nvPr>
            <p:ph idx="1"/>
          </p:nvPr>
        </p:nvSpPr>
        <p:spPr/>
        <p:txBody>
          <a:bodyPr/>
          <a:lstStyle/>
          <a:p>
            <a:r>
              <a:rPr lang="en-US" dirty="0" smtClean="0"/>
              <a:t>My goal </a:t>
            </a:r>
            <a:r>
              <a:rPr lang="en-US" dirty="0" smtClean="0">
                <a:sym typeface="Wingdings" panose="05000000000000000000" pitchFamily="2" charset="2"/>
              </a:rPr>
              <a:t></a:t>
            </a:r>
            <a:r>
              <a:rPr lang="en-US" dirty="0" smtClean="0"/>
              <a:t> develop hybrid plasma-code (uses tons of comp. power)</a:t>
            </a:r>
          </a:p>
          <a:p>
            <a:pPr lvl="1"/>
            <a:r>
              <a:rPr lang="en-US" dirty="0" smtClean="0"/>
              <a:t>Runs on supercomputers </a:t>
            </a:r>
            <a:r>
              <a:rPr lang="en-US" dirty="0" smtClean="0">
                <a:sym typeface="Wingdings" panose="05000000000000000000" pitchFamily="2" charset="2"/>
              </a:rPr>
              <a:t> multi-threaded code, needs </a:t>
            </a:r>
            <a:r>
              <a:rPr lang="en-US" b="1" dirty="0" smtClean="0">
                <a:solidFill>
                  <a:srgbClr val="7030A0"/>
                </a:solidFill>
                <a:sym typeface="Wingdings" panose="05000000000000000000" pitchFamily="2" charset="2"/>
              </a:rPr>
              <a:t>Linux</a:t>
            </a:r>
          </a:p>
          <a:p>
            <a:pPr lvl="2"/>
            <a:r>
              <a:rPr lang="en-US" dirty="0" smtClean="0">
                <a:sym typeface="Wingdings" panose="05000000000000000000" pitchFamily="2" charset="2"/>
              </a:rPr>
              <a:t>Parallel programing, have to split job into many inter-cooperating threads.</a:t>
            </a:r>
          </a:p>
          <a:p>
            <a:pPr lvl="1"/>
            <a:r>
              <a:rPr lang="en-US" dirty="0">
                <a:solidFill>
                  <a:prstClr val="black"/>
                </a:solidFill>
                <a:sym typeface="Wingdings" panose="05000000000000000000" pitchFamily="2" charset="2"/>
              </a:rPr>
              <a:t>Community </a:t>
            </a:r>
            <a:r>
              <a:rPr lang="en-US" dirty="0" smtClean="0">
                <a:solidFill>
                  <a:prstClr val="black"/>
                </a:solidFill>
                <a:sym typeface="Wingdings" panose="05000000000000000000" pitchFamily="2" charset="2"/>
              </a:rPr>
              <a:t>participation  version control with </a:t>
            </a:r>
            <a:r>
              <a:rPr lang="en-US" b="1" dirty="0" err="1" smtClean="0">
                <a:solidFill>
                  <a:schemeClr val="accent1">
                    <a:lumMod val="50000"/>
                  </a:schemeClr>
                </a:solidFill>
                <a:sym typeface="Wingdings" panose="05000000000000000000" pitchFamily="2" charset="2"/>
              </a:rPr>
              <a:t>Git</a:t>
            </a:r>
            <a:r>
              <a:rPr lang="en-US" dirty="0">
                <a:solidFill>
                  <a:srgbClr val="C00000"/>
                </a:solidFill>
                <a:sym typeface="Wingdings" panose="05000000000000000000" pitchFamily="2" charset="2"/>
              </a:rPr>
              <a:t> </a:t>
            </a:r>
            <a:r>
              <a:rPr lang="en-US" dirty="0" smtClean="0">
                <a:solidFill>
                  <a:prstClr val="black"/>
                </a:solidFill>
                <a:sym typeface="Wingdings" panose="05000000000000000000" pitchFamily="2" charset="2"/>
              </a:rPr>
              <a:t>at GitHub.com</a:t>
            </a:r>
          </a:p>
          <a:p>
            <a:pPr lvl="1"/>
            <a:r>
              <a:rPr lang="en-US" dirty="0" smtClean="0">
                <a:solidFill>
                  <a:prstClr val="black"/>
                </a:solidFill>
                <a:sym typeface="Wingdings" panose="05000000000000000000" pitchFamily="2" charset="2"/>
              </a:rPr>
              <a:t>Base object oriented code development in C++  produces lots of data</a:t>
            </a:r>
          </a:p>
          <a:p>
            <a:pPr lvl="1"/>
            <a:r>
              <a:rPr lang="en-US" b="1" dirty="0" smtClean="0">
                <a:solidFill>
                  <a:srgbClr val="C00000"/>
                </a:solidFill>
                <a:sym typeface="Wingdings" panose="05000000000000000000" pitchFamily="2" charset="2"/>
              </a:rPr>
              <a:t>PYTH</a:t>
            </a:r>
            <a:r>
              <a:rPr lang="en-US" b="1" dirty="0" smtClean="0">
                <a:solidFill>
                  <a:srgbClr val="FFC000"/>
                </a:solidFill>
                <a:sym typeface="Wingdings" panose="05000000000000000000" pitchFamily="2" charset="2"/>
              </a:rPr>
              <a:t>O</a:t>
            </a:r>
            <a:r>
              <a:rPr lang="en-US" b="1" dirty="0" smtClean="0">
                <a:solidFill>
                  <a:srgbClr val="C00000"/>
                </a:solidFill>
                <a:sym typeface="Wingdings" panose="05000000000000000000" pitchFamily="2" charset="2"/>
              </a:rPr>
              <a:t>N</a:t>
            </a:r>
            <a:r>
              <a:rPr lang="en-US" dirty="0" smtClean="0">
                <a:solidFill>
                  <a:srgbClr val="C00000"/>
                </a:solidFill>
                <a:sym typeface="Wingdings" panose="05000000000000000000" pitchFamily="2" charset="2"/>
              </a:rPr>
              <a:t> </a:t>
            </a:r>
            <a:r>
              <a:rPr lang="en-US" dirty="0" smtClean="0">
                <a:solidFill>
                  <a:prstClr val="black"/>
                </a:solidFill>
                <a:sym typeface="Wingdings" panose="05000000000000000000" pitchFamily="2" charset="2"/>
              </a:rPr>
              <a:t>is a great high-level and highly flexible language that can be used to administrate base code execution and perform post-processing operations on data-sets.</a:t>
            </a:r>
          </a:p>
          <a:p>
            <a:pPr lvl="1"/>
            <a:r>
              <a:rPr lang="en-US" dirty="0" smtClean="0">
                <a:solidFill>
                  <a:prstClr val="black"/>
                </a:solidFill>
                <a:sym typeface="Wingdings" panose="05000000000000000000" pitchFamily="2" charset="2"/>
              </a:rPr>
              <a:t>Too late to turn back. I’ve been working to develop scientific simulations for too long to switch career paths.</a:t>
            </a:r>
          </a:p>
          <a:p>
            <a:pPr lvl="1"/>
            <a:endParaRPr lang="en-US" dirty="0" smtClean="0">
              <a:solidFill>
                <a:prstClr val="black"/>
              </a:solidFill>
              <a:sym typeface="Wingdings" panose="05000000000000000000" pitchFamily="2" charset="2"/>
            </a:endParaRPr>
          </a:p>
          <a:p>
            <a:pPr lvl="1"/>
            <a:endParaRPr lang="en-US" dirty="0">
              <a:sym typeface="Wingdings" panose="05000000000000000000" pitchFamily="2" charset="2"/>
            </a:endParaRPr>
          </a:p>
          <a:p>
            <a:pPr lvl="1"/>
            <a:endParaRPr lang="en-US" dirty="0">
              <a:solidFill>
                <a:prstClr val="black"/>
              </a:solidFill>
              <a:sym typeface="Wingdings" panose="05000000000000000000" pitchFamily="2" charset="2"/>
            </a:endParaRPr>
          </a:p>
        </p:txBody>
      </p:sp>
    </p:spTree>
    <p:extLst>
      <p:ext uri="{BB962C8B-B14F-4D97-AF65-F5344CB8AC3E}">
        <p14:creationId xmlns:p14="http://schemas.microsoft.com/office/powerpoint/2010/main" val="60691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the format of this class be?</a:t>
            </a:r>
            <a:endParaRPr lang="en-US" dirty="0"/>
          </a:p>
        </p:txBody>
      </p:sp>
      <p:sp>
        <p:nvSpPr>
          <p:cNvPr id="3" name="Content Placeholder 2"/>
          <p:cNvSpPr>
            <a:spLocks noGrp="1"/>
          </p:cNvSpPr>
          <p:nvPr>
            <p:ph idx="1"/>
          </p:nvPr>
        </p:nvSpPr>
        <p:spPr/>
        <p:txBody>
          <a:bodyPr/>
          <a:lstStyle/>
          <a:p>
            <a:r>
              <a:rPr lang="en-US" dirty="0" smtClean="0"/>
              <a:t>We will try to cover about a chapter per week from our textbook Python Programming by John </a:t>
            </a:r>
            <a:r>
              <a:rPr lang="en-US" dirty="0" err="1" smtClean="0"/>
              <a:t>Zelle</a:t>
            </a:r>
            <a:r>
              <a:rPr lang="en-US" dirty="0" smtClean="0"/>
              <a:t>.</a:t>
            </a:r>
          </a:p>
          <a:p>
            <a:r>
              <a:rPr lang="en-US" dirty="0" smtClean="0"/>
              <a:t>We’ll try to keep comfortably paced and informal, with homework assignments due every other week (or so) on average.</a:t>
            </a:r>
          </a:p>
          <a:p>
            <a:r>
              <a:rPr lang="en-US" dirty="0" smtClean="0"/>
              <a:t>We’ll move towards collaboration via github.com as fast as we can manage this comfortably.</a:t>
            </a:r>
          </a:p>
          <a:p>
            <a:r>
              <a:rPr lang="en-US" dirty="0" smtClean="0"/>
              <a:t>We will each do a final project (due during final and is effectively the final exam.) This can be a team collaboration—but in this case each team member needs to pull their weight in terms of contribution.</a:t>
            </a:r>
            <a:endParaRPr lang="en-US" dirty="0"/>
          </a:p>
        </p:txBody>
      </p:sp>
    </p:spTree>
    <p:extLst>
      <p:ext uri="{BB962C8B-B14F-4D97-AF65-F5344CB8AC3E}">
        <p14:creationId xmlns:p14="http://schemas.microsoft.com/office/powerpoint/2010/main" val="132222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Python at www.python.org</a:t>
            </a:r>
            <a:endParaRPr lang="en-US" dirty="0"/>
          </a:p>
        </p:txBody>
      </p:sp>
    </p:spTree>
    <p:extLst>
      <p:ext uri="{BB962C8B-B14F-4D97-AF65-F5344CB8AC3E}">
        <p14:creationId xmlns:p14="http://schemas.microsoft.com/office/powerpoint/2010/main" val="3298089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268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y </a:t>
            </a:r>
            <a:r>
              <a:rPr lang="en-US" dirty="0"/>
              <a:t>P</a:t>
            </a:r>
            <a:r>
              <a:rPr lang="en-US" dirty="0" smtClean="0"/>
              <a:t>hilosophy of </a:t>
            </a:r>
            <a:br>
              <a:rPr lang="en-US" dirty="0" smtClean="0"/>
            </a:br>
            <a:r>
              <a:rPr lang="en-US" dirty="0" smtClean="0"/>
              <a:t>Object Oriented (OO) code design:</a:t>
            </a:r>
            <a:endParaRPr lang="en-US" dirty="0"/>
          </a:p>
        </p:txBody>
      </p:sp>
      <p:sp>
        <p:nvSpPr>
          <p:cNvPr id="3" name="Content Placeholder 2"/>
          <p:cNvSpPr>
            <a:spLocks noGrp="1"/>
          </p:cNvSpPr>
          <p:nvPr>
            <p:ph idx="1"/>
          </p:nvPr>
        </p:nvSpPr>
        <p:spPr/>
        <p:txBody>
          <a:bodyPr/>
          <a:lstStyle/>
          <a:p>
            <a:r>
              <a:rPr lang="en-US" b="1" dirty="0" smtClean="0"/>
              <a:t>First--do it any way you can!</a:t>
            </a:r>
            <a:r>
              <a:rPr lang="en-US" dirty="0" smtClean="0"/>
              <a:t> Later, you can try to make your program more efficient and robust (if needed).</a:t>
            </a:r>
          </a:p>
          <a:p>
            <a:r>
              <a:rPr lang="en-US" b="1" dirty="0" smtClean="0"/>
              <a:t>Understand the problem </a:t>
            </a:r>
            <a:r>
              <a:rPr lang="en-US" dirty="0" smtClean="0"/>
              <a:t>completely before starting to write code. This rule is made to be broken. Sometimes by trying to code the solution you come to better understand the problem.</a:t>
            </a:r>
          </a:p>
          <a:p>
            <a:r>
              <a:rPr lang="en-US" dirty="0" smtClean="0"/>
              <a:t>See if a solution already exists. If so this could be a starting point for you to work from.</a:t>
            </a:r>
          </a:p>
          <a:p>
            <a:r>
              <a:rPr lang="en-US" dirty="0" smtClean="0"/>
              <a:t>Develop your solution in modules (bite-sized packets) that you can test independently. Arrange the modules to solve the problem. Note these modules could be useful for other projects (reusability).</a:t>
            </a:r>
          </a:p>
          <a:p>
            <a:endParaRPr lang="en-US" dirty="0" smtClean="0"/>
          </a:p>
        </p:txBody>
      </p:sp>
    </p:spTree>
    <p:extLst>
      <p:ext uri="{BB962C8B-B14F-4D97-AF65-F5344CB8AC3E}">
        <p14:creationId xmlns:p14="http://schemas.microsoft.com/office/powerpoint/2010/main" val="358746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(i.e. programs) I’ve Developed professionally (yes they paid me):	</a:t>
            </a:r>
            <a:endParaRPr lang="en-US" dirty="0"/>
          </a:p>
        </p:txBody>
      </p:sp>
      <p:sp>
        <p:nvSpPr>
          <p:cNvPr id="3" name="Content Placeholder 2"/>
          <p:cNvSpPr>
            <a:spLocks noGrp="1"/>
          </p:cNvSpPr>
          <p:nvPr>
            <p:ph idx="1"/>
          </p:nvPr>
        </p:nvSpPr>
        <p:spPr/>
        <p:txBody>
          <a:bodyPr/>
          <a:lstStyle/>
          <a:p>
            <a:r>
              <a:rPr lang="en-US" dirty="0" smtClean="0"/>
              <a:t>Smoothed Particle Hydrodynamics (SPH) code</a:t>
            </a:r>
          </a:p>
          <a:p>
            <a:r>
              <a:rPr lang="en-US" dirty="0" smtClean="0"/>
              <a:t>Hybrid Plasma Code (beta version.)</a:t>
            </a:r>
          </a:p>
          <a:p>
            <a:r>
              <a:rPr lang="en-US" dirty="0" smtClean="0"/>
              <a:t>Particle in Cell (PIC) plasma code.</a:t>
            </a:r>
          </a:p>
          <a:p>
            <a:r>
              <a:rPr lang="en-US" dirty="0" smtClean="0"/>
              <a:t>Ion dynamics code, parallelized with MPI to run on a supercomputer.</a:t>
            </a:r>
          </a:p>
          <a:p>
            <a:r>
              <a:rPr lang="en-US" dirty="0" smtClean="0"/>
              <a:t>Solver for a highly nonlinear modified Burgers’ (shockwave) equation.</a:t>
            </a:r>
          </a:p>
          <a:p>
            <a:endParaRPr lang="en-US" dirty="0"/>
          </a:p>
        </p:txBody>
      </p:sp>
    </p:spTree>
    <p:extLst>
      <p:ext uri="{BB962C8B-B14F-4D97-AF65-F5344CB8AC3E}">
        <p14:creationId xmlns:p14="http://schemas.microsoft.com/office/powerpoint/2010/main" val="304093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code development</a:t>
            </a:r>
          </a:p>
        </p:txBody>
      </p:sp>
      <p:sp>
        <p:nvSpPr>
          <p:cNvPr id="3074" name="Rectangle 2"/>
          <p:cNvSpPr>
            <a:spLocks noGrp="1" noChangeArrowheads="1"/>
          </p:cNvSpPr>
          <p:nvPr>
            <p:ph type="body" idx="1"/>
          </p:nvPr>
        </p:nvSpPr>
        <p:spPr>
          <a:xfrm>
            <a:off x="1980049" y="1604329"/>
            <a:ext cx="3938813" cy="4699214"/>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SPH strong points:</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b="1"/>
              <a:t>Mesh-free</a:t>
            </a:r>
            <a:r>
              <a:rPr lang="en-US" altLang="en-US"/>
              <a:t>: easily handles complex physics like free moving surfaces and large deformations i.e. explosions.</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Action/Reaction parcel pairs description makes it easy to set up multi-phase flow and easy to add new physics to a model.</a:t>
            </a:r>
          </a:p>
          <a:p>
            <a:pPr marL="783458" lvl="1" indent="-293797">
              <a:buSzPct val="75000"/>
              <a:buNone/>
              <a:tabLst>
                <a:tab pos="414772" algn="l"/>
                <a:tab pos="829544" algn="l"/>
                <a:tab pos="1244316" algn="l"/>
                <a:tab pos="1659087" algn="l"/>
                <a:tab pos="2073859" algn="l"/>
                <a:tab pos="2488631" algn="l"/>
                <a:tab pos="2903403" algn="l"/>
                <a:tab pos="3318175" algn="l"/>
                <a:tab pos="3732947" algn="l"/>
              </a:tabLst>
            </a:pPr>
            <a:endParaRPr lang="en-US" altLang="en-US"/>
          </a:p>
        </p:txBody>
      </p:sp>
      <p:sp>
        <p:nvSpPr>
          <p:cNvPr id="3075" name="Rectangle 3"/>
          <p:cNvSpPr>
            <a:spLocks noGrp="1" noChangeArrowheads="1"/>
          </p:cNvSpPr>
          <p:nvPr>
            <p:ph type="body" idx="2"/>
          </p:nvPr>
        </p:nvSpPr>
        <p:spPr>
          <a:xfrm>
            <a:off x="6198251" y="1604329"/>
            <a:ext cx="4016582" cy="3977698"/>
          </a:xfrm>
          <a:ln/>
        </p:spPr>
        <p:txBody>
          <a:bodyPr>
            <a:normAutofit lnSpcReduction="10000"/>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SPH (</a:t>
            </a:r>
            <a:r>
              <a:rPr lang="en-US" altLang="en-US">
                <a:solidFill>
                  <a:srgbClr val="CC0000"/>
                </a:solidFill>
              </a:rPr>
              <a:t>hidden</a:t>
            </a:r>
            <a:r>
              <a:rPr lang="en-US" altLang="en-US"/>
              <a:t>) weakness:</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Possibly inherent </a:t>
            </a:r>
            <a:r>
              <a:rPr lang="en-US" altLang="en-US" b="1"/>
              <a:t>computational inefficiency</a:t>
            </a:r>
            <a:r>
              <a:rPr lang="en-US" altLang="en-US"/>
              <a:t> due to a statistical need for many action/reaction parcel pairs in the simulation domain to avoid the development of destabilizing zero'th order errors.</a:t>
            </a:r>
          </a:p>
        </p:txBody>
      </p:sp>
    </p:spTree>
    <p:extLst>
      <p:ext uri="{BB962C8B-B14F-4D97-AF65-F5344CB8AC3E}">
        <p14:creationId xmlns:p14="http://schemas.microsoft.com/office/powerpoint/2010/main" val="258022023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code development</a:t>
            </a:r>
          </a:p>
        </p:txBody>
      </p:sp>
      <p:sp>
        <p:nvSpPr>
          <p:cNvPr id="4098" name="Rectangle 2"/>
          <p:cNvSpPr>
            <a:spLocks noGrp="1" noChangeArrowheads="1"/>
          </p:cNvSpPr>
          <p:nvPr>
            <p:ph type="body" idx="1"/>
          </p:nvPr>
        </p:nvSpPr>
        <p:spPr>
          <a:xfrm>
            <a:off x="1817311" y="1637453"/>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Written in C++ based on the textbook “</a:t>
            </a:r>
            <a:r>
              <a:rPr lang="en-US" altLang="en-US" i="1"/>
              <a:t>Smoothed Particle Hydrodynamics</a:t>
            </a:r>
            <a:r>
              <a:rPr lang="en-US" altLang="en-US"/>
              <a:t>”  by Liu and Liu.</a:t>
            </a:r>
          </a:p>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Our code passed all basic tests successfully. </a:t>
            </a:r>
          </a:p>
        </p:txBody>
      </p:sp>
      <p:sp>
        <p:nvSpPr>
          <p:cNvPr id="4099" name="Rectangle 3"/>
          <p:cNvSpPr>
            <a:spLocks noGrp="1" noChangeArrowheads="1"/>
          </p:cNvSpPr>
          <p:nvPr>
            <p:ph type="body" idx="2"/>
          </p:nvPr>
        </p:nvSpPr>
        <p:spPr>
          <a:xfrm>
            <a:off x="6198251" y="1604329"/>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1D Shock Tube </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Solution at t = 0.005 s </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59" y="3155372"/>
            <a:ext cx="4334855" cy="28169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Text Box 5"/>
          <p:cNvSpPr txBox="1">
            <a:spLocks noChangeArrowheads="1"/>
          </p:cNvSpPr>
          <p:nvPr/>
        </p:nvSpPr>
        <p:spPr bwMode="auto">
          <a:xfrm>
            <a:off x="9039670" y="6008312"/>
            <a:ext cx="738797"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a:tabLst>
                <a:tab pos="4572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1633"/>
              <a:t>Shock</a:t>
            </a:r>
          </a:p>
        </p:txBody>
      </p:sp>
      <p:sp>
        <p:nvSpPr>
          <p:cNvPr id="4102" name="Text Box 6"/>
          <p:cNvSpPr txBox="1">
            <a:spLocks noChangeArrowheads="1"/>
          </p:cNvSpPr>
          <p:nvPr/>
        </p:nvSpPr>
        <p:spPr bwMode="auto">
          <a:xfrm>
            <a:off x="7256763" y="2824138"/>
            <a:ext cx="1772826"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1633"/>
              <a:t>Rarefaction-wave</a:t>
            </a:r>
          </a:p>
        </p:txBody>
      </p:sp>
      <p:sp>
        <p:nvSpPr>
          <p:cNvPr id="4103" name="Line 7"/>
          <p:cNvSpPr>
            <a:spLocks noChangeShapeType="1"/>
          </p:cNvSpPr>
          <p:nvPr/>
        </p:nvSpPr>
        <p:spPr bwMode="auto">
          <a:xfrm flipH="1">
            <a:off x="7513110" y="3068964"/>
            <a:ext cx="1412788" cy="745998"/>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4104" name="Line 8"/>
          <p:cNvSpPr>
            <a:spLocks noChangeShapeType="1"/>
          </p:cNvSpPr>
          <p:nvPr/>
        </p:nvSpPr>
        <p:spPr bwMode="auto">
          <a:xfrm flipV="1">
            <a:off x="9487557" y="4728018"/>
            <a:ext cx="331235" cy="1281735"/>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4105" name="Text Box 9"/>
          <p:cNvSpPr txBox="1">
            <a:spLocks noChangeArrowheads="1"/>
          </p:cNvSpPr>
          <p:nvPr/>
        </p:nvSpPr>
        <p:spPr bwMode="auto">
          <a:xfrm>
            <a:off x="6761351" y="4719377"/>
            <a:ext cx="2083898"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1633"/>
              <a:t>Contact-discontinuity</a:t>
            </a:r>
          </a:p>
        </p:txBody>
      </p:sp>
      <p:sp>
        <p:nvSpPr>
          <p:cNvPr id="4106" name="Line 10"/>
          <p:cNvSpPr>
            <a:spLocks noChangeShapeType="1"/>
          </p:cNvSpPr>
          <p:nvPr/>
        </p:nvSpPr>
        <p:spPr bwMode="auto">
          <a:xfrm flipV="1">
            <a:off x="8777562" y="4427026"/>
            <a:ext cx="178579" cy="417644"/>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Tree>
    <p:extLst>
      <p:ext uri="{BB962C8B-B14F-4D97-AF65-F5344CB8AC3E}">
        <p14:creationId xmlns:p14="http://schemas.microsoft.com/office/powerpoint/2010/main" val="1887246744"/>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2D Lid-driven Cavity Flow at t=0.15s</a:t>
            </a:r>
          </a:p>
        </p:txBody>
      </p:sp>
      <p:sp>
        <p:nvSpPr>
          <p:cNvPr id="5122" name="Rectangle 2"/>
          <p:cNvSpPr>
            <a:spLocks noGrp="1" noChangeArrowheads="1"/>
          </p:cNvSpPr>
          <p:nvPr>
            <p:ph type="body" idx="1"/>
          </p:nvPr>
        </p:nvSpPr>
        <p:spPr>
          <a:xfrm>
            <a:off x="1980049" y="1604329"/>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Water filled box</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Reynolds Number=1</a:t>
            </a:r>
          </a:p>
          <a:p>
            <a:pPr marL="783458" lvl="1" indent="-293797">
              <a:buSzPct val="75000"/>
              <a:buFont typeface="Symbol" panose="05050102010706020507" pitchFamily="18" charset="2"/>
              <a:buChar char=""/>
              <a:tabLst>
                <a:tab pos="414772" algn="l"/>
                <a:tab pos="829544" algn="l"/>
                <a:tab pos="1244316" algn="l"/>
                <a:tab pos="1659087" algn="l"/>
                <a:tab pos="2073859" algn="l"/>
                <a:tab pos="2488631" algn="l"/>
                <a:tab pos="2903403" algn="l"/>
                <a:tab pos="3318175" algn="l"/>
                <a:tab pos="3732947" algn="l"/>
              </a:tabLst>
            </a:pPr>
            <a:r>
              <a:rPr lang="en-US" altLang="en-US"/>
              <a:t>Vertical velocity along the center line.</a:t>
            </a:r>
          </a:p>
        </p:txBody>
      </p:sp>
      <p:sp>
        <p:nvSpPr>
          <p:cNvPr id="5123" name="Rectangle 3"/>
          <p:cNvSpPr>
            <a:spLocks noGrp="1" noChangeArrowheads="1"/>
          </p:cNvSpPr>
          <p:nvPr>
            <p:ph type="body" idx="2"/>
          </p:nvPr>
        </p:nvSpPr>
        <p:spPr>
          <a:xfrm>
            <a:off x="6198251" y="1604329"/>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3000 time-steps, 1600 parcels.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869" y="2556269"/>
            <a:ext cx="4146195" cy="41231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8690" y="3653664"/>
            <a:ext cx="4146195" cy="27175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1563229"/>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80049" y="273629"/>
            <a:ext cx="8229024" cy="1144921"/>
          </a:xfrm>
          <a:ln/>
        </p:spPr>
        <p:txBody>
          <a:bodyPr vert="horz" lIns="91440" tIns="35206" rIns="91440" bIns="45720" rtlCol="0" anchor="ctr">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Lst>
            </a:pPr>
            <a:r>
              <a:rPr lang="en-US" altLang="en-US"/>
              <a:t>SPH:  2D flow between 2 infinite plates, cyclic boundaries  </a:t>
            </a:r>
          </a:p>
        </p:txBody>
      </p:sp>
      <p:sp>
        <p:nvSpPr>
          <p:cNvPr id="6146" name="Rectangle 2"/>
          <p:cNvSpPr>
            <a:spLocks noGrp="1" noChangeArrowheads="1"/>
          </p:cNvSpPr>
          <p:nvPr>
            <p:ph type="body" idx="1"/>
          </p:nvPr>
        </p:nvSpPr>
        <p:spPr>
          <a:xfrm>
            <a:off x="1980049" y="1604329"/>
            <a:ext cx="4016581"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Water filled plane-slab, Re=2.5e-2,</a:t>
            </a:r>
          </a:p>
          <a:p>
            <a:pPr marL="391729" indent="-293797">
              <a:buSzPct val="45000"/>
              <a:buNone/>
              <a:tabLst>
                <a:tab pos="414772" algn="l"/>
                <a:tab pos="829544" algn="l"/>
                <a:tab pos="1244316" algn="l"/>
                <a:tab pos="1659087" algn="l"/>
                <a:tab pos="2073859" algn="l"/>
                <a:tab pos="2488631" algn="l"/>
                <a:tab pos="2903403" algn="l"/>
                <a:tab pos="3318175" algn="l"/>
                <a:tab pos="3732947" algn="l"/>
              </a:tabLst>
            </a:pPr>
            <a:r>
              <a:rPr lang="en-US" altLang="en-US"/>
              <a:t>lid-driven flow</a:t>
            </a:r>
          </a:p>
        </p:txBody>
      </p:sp>
      <p:sp>
        <p:nvSpPr>
          <p:cNvPr id="6147" name="Rectangle 3"/>
          <p:cNvSpPr>
            <a:spLocks noGrp="1" noChangeArrowheads="1"/>
          </p:cNvSpPr>
          <p:nvPr>
            <p:ph type="body" idx="2"/>
          </p:nvPr>
        </p:nvSpPr>
        <p:spPr>
          <a:xfrm>
            <a:off x="6198251" y="1604329"/>
            <a:ext cx="4016582" cy="3977698"/>
          </a:xfrm>
          <a:ln/>
        </p:spPr>
        <p:txBody>
          <a:bodyPr/>
          <a:lstStyle/>
          <a:p>
            <a:pPr marL="391729" indent="-293797">
              <a:buSzPct val="45000"/>
              <a:buFont typeface="Wingdings" panose="05000000000000000000" pitchFamily="2" charset="2"/>
              <a:buChar char=""/>
              <a:tabLst>
                <a:tab pos="414772" algn="l"/>
                <a:tab pos="829544" algn="l"/>
                <a:tab pos="1244316" algn="l"/>
                <a:tab pos="1659087" algn="l"/>
                <a:tab pos="2073859" algn="l"/>
                <a:tab pos="2488631" algn="l"/>
                <a:tab pos="2903403" algn="l"/>
                <a:tab pos="3318175" algn="l"/>
                <a:tab pos="3732947" algn="l"/>
              </a:tabLst>
            </a:pPr>
            <a:r>
              <a:rPr lang="en-US" altLang="en-US"/>
              <a:t>Velocity profiles for the Couette flow, SPH verses exact solution:</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366" y="3257623"/>
            <a:ext cx="3454922" cy="3454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492" y="3320990"/>
            <a:ext cx="4645928" cy="28947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0" name="Text Box 6"/>
          <p:cNvSpPr txBox="1">
            <a:spLocks noChangeArrowheads="1"/>
          </p:cNvSpPr>
          <p:nvPr/>
        </p:nvSpPr>
        <p:spPr bwMode="auto">
          <a:xfrm>
            <a:off x="3428841" y="3152492"/>
            <a:ext cx="1106036"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1pPr>
            <a:lvl2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2pPr>
            <a:lvl3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3pPr>
            <a:lvl4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4pPr>
            <a:lvl5pPr>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Lst>
              <a:defRPr>
                <a:solidFill>
                  <a:srgbClr val="000000"/>
                </a:solidFill>
                <a:latin typeface="Arial" panose="020B0604020202020204" pitchFamily="34" charset="0"/>
                <a:ea typeface="WenQuanYi Zen Hei Sharp" charset="0"/>
                <a:cs typeface="WenQuanYi Zen Hei Sharp" charset="0"/>
              </a:defRPr>
            </a:lvl9pPr>
          </a:lstStyle>
          <a:p>
            <a:r>
              <a:rPr lang="en-US" altLang="en-US" sz="1633"/>
              <a:t>moving-lid</a:t>
            </a:r>
          </a:p>
        </p:txBody>
      </p:sp>
      <p:sp>
        <p:nvSpPr>
          <p:cNvPr id="6151" name="Line 7"/>
          <p:cNvSpPr>
            <a:spLocks noChangeShapeType="1"/>
          </p:cNvSpPr>
          <p:nvPr/>
        </p:nvSpPr>
        <p:spPr bwMode="auto">
          <a:xfrm>
            <a:off x="4436947" y="3433321"/>
            <a:ext cx="1134839" cy="1441"/>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Tree>
    <p:extLst>
      <p:ext uri="{BB962C8B-B14F-4D97-AF65-F5344CB8AC3E}">
        <p14:creationId xmlns:p14="http://schemas.microsoft.com/office/powerpoint/2010/main" val="1147912108"/>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1728</Words>
  <Application>Microsoft Office PowerPoint</Application>
  <PresentationFormat>Widescreen</PresentationFormat>
  <Paragraphs>167</Paragraphs>
  <Slides>32</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Symbol</vt:lpstr>
      <vt:lpstr>WenQuanYi Zen Hei Sharp</vt:lpstr>
      <vt:lpstr>Wingdings</vt:lpstr>
      <vt:lpstr>Office Theme</vt:lpstr>
      <vt:lpstr>Introduction to scientific computing  using Python.</vt:lpstr>
      <vt:lpstr>Why Bother to compute? Should you?</vt:lpstr>
      <vt:lpstr>About me, why do I compute?</vt:lpstr>
      <vt:lpstr>my Philosophy of  Object Oriented (OO) code design:</vt:lpstr>
      <vt:lpstr>Solutions (i.e. programs) I’ve Developed professionally (yes they paid me): </vt:lpstr>
      <vt:lpstr>SPH code development</vt:lpstr>
      <vt:lpstr>SPH code development</vt:lpstr>
      <vt:lpstr>SPH:  2D Lid-driven Cavity Flow at t=0.15s</vt:lpstr>
      <vt:lpstr>SPH:  2D flow between 2 infinite plates, cyclic boundaries  </vt:lpstr>
      <vt:lpstr>SPH:  2D flow between 2 infinite plates, cyclic boundaries  </vt:lpstr>
      <vt:lpstr>SPH Clipped Cavity Lid-driven flow, Comparison with OpenFOAM CFD:</vt:lpstr>
      <vt:lpstr>SPH Clipped Cavity Lid-driven flow, Comparison with OpenFOAM CFD:</vt:lpstr>
      <vt:lpstr>SPH Clipped Cavity Lid-driven flow, Comparison with OpenFOAM CFD:</vt:lpstr>
      <vt:lpstr>SPH Catastrophe: Shear Cavity:</vt:lpstr>
      <vt:lpstr>OpenFOAM CCM</vt:lpstr>
      <vt:lpstr>OpenFOAM CFD two-phase mixing simulation:</vt:lpstr>
      <vt:lpstr>OpenFOAM CFD, airflow through SimpleTown:</vt:lpstr>
      <vt:lpstr>OpenFOAM: has a large base of  Standard Solvers</vt:lpstr>
      <vt:lpstr>Plasma code development</vt:lpstr>
      <vt:lpstr>Why build a plasma code?</vt:lpstr>
      <vt:lpstr>Why build a plasma code?</vt:lpstr>
      <vt:lpstr>Particle in Cell (PIC) code as an example of the Code Development Process:</vt:lpstr>
      <vt:lpstr>Why build a plasma code?</vt:lpstr>
      <vt:lpstr>PIC governing system: OO Design Challenge</vt:lpstr>
      <vt:lpstr>On a large project like PIC into Hybrid a compartmentalized approach like OO design is necessary</vt:lpstr>
      <vt:lpstr>Hybrid code (beta)</vt:lpstr>
      <vt:lpstr>Why develop a hybrid code? </vt:lpstr>
      <vt:lpstr>Should you be using Linux?</vt:lpstr>
      <vt:lpstr>GIT a Grip on PYTHON</vt:lpstr>
      <vt:lpstr>What will the format of this class be?</vt:lpstr>
      <vt:lpstr>Get Python at www.python.org</vt:lpstr>
      <vt:lpstr>PowerPoint Presentation</vt:lpstr>
    </vt:vector>
  </TitlesOfParts>
  <Company>University of Arkansas Monticello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scientific computing using Python.</dc:title>
  <dc:creator>Burrows Ross</dc:creator>
  <cp:lastModifiedBy>Burrows Ross</cp:lastModifiedBy>
  <cp:revision>35</cp:revision>
  <dcterms:created xsi:type="dcterms:W3CDTF">2015-10-08T18:24:21Z</dcterms:created>
  <dcterms:modified xsi:type="dcterms:W3CDTF">2015-12-08T01:00:58Z</dcterms:modified>
</cp:coreProperties>
</file>