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58576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24481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61319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410979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39AFDD-45DB-4AF7-8418-3457B1742162}"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992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64178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9AFDD-45DB-4AF7-8418-3457B1742162}"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08840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9AFDD-45DB-4AF7-8418-3457B1742162}"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353647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9AFDD-45DB-4AF7-8418-3457B1742162}"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159307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298190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39AFDD-45DB-4AF7-8418-3457B1742162}"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DBC6B2-EEB8-4425-8931-38D8F7D02533}" type="slidenum">
              <a:rPr lang="en-US" smtClean="0"/>
              <a:t>‹#›</a:t>
            </a:fld>
            <a:endParaRPr lang="en-US"/>
          </a:p>
        </p:txBody>
      </p:sp>
    </p:spTree>
    <p:extLst>
      <p:ext uri="{BB962C8B-B14F-4D97-AF65-F5344CB8AC3E}">
        <p14:creationId xmlns:p14="http://schemas.microsoft.com/office/powerpoint/2010/main" val="890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9AFDD-45DB-4AF7-8418-3457B1742162}" type="datetimeFigureOut">
              <a:rPr lang="en-US" smtClean="0"/>
              <a:t>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BC6B2-EEB8-4425-8931-38D8F7D02533}" type="slidenum">
              <a:rPr lang="en-US" smtClean="0"/>
              <a:t>‹#›</a:t>
            </a:fld>
            <a:endParaRPr lang="en-US"/>
          </a:p>
        </p:txBody>
      </p:sp>
    </p:spTree>
    <p:extLst>
      <p:ext uri="{BB962C8B-B14F-4D97-AF65-F5344CB8AC3E}">
        <p14:creationId xmlns:p14="http://schemas.microsoft.com/office/powerpoint/2010/main" val="103278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elrossco2/LearnPython.git" TargetMode="Externa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elrossco2/LearnPython.gi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esktop.github.com/"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 the software for this class: CS3003</a:t>
            </a:r>
            <a:endParaRPr lang="en-US" dirty="0"/>
          </a:p>
        </p:txBody>
      </p:sp>
      <p:sp>
        <p:nvSpPr>
          <p:cNvPr id="3" name="Subtitle 2"/>
          <p:cNvSpPr>
            <a:spLocks noGrp="1"/>
          </p:cNvSpPr>
          <p:nvPr>
            <p:ph type="subTitle" idx="1"/>
          </p:nvPr>
        </p:nvSpPr>
        <p:spPr/>
        <p:txBody>
          <a:bodyPr/>
          <a:lstStyle/>
          <a:p>
            <a:r>
              <a:rPr lang="en-US" dirty="0" smtClean="0"/>
              <a:t>Python.org</a:t>
            </a:r>
          </a:p>
          <a:p>
            <a:r>
              <a:rPr lang="en-US" dirty="0" smtClean="0"/>
              <a:t>Github.com</a:t>
            </a:r>
          </a:p>
        </p:txBody>
      </p:sp>
    </p:spTree>
    <p:extLst>
      <p:ext uri="{BB962C8B-B14F-4D97-AF65-F5344CB8AC3E}">
        <p14:creationId xmlns:p14="http://schemas.microsoft.com/office/powerpoint/2010/main" val="291960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Git-ing</a:t>
            </a:r>
            <a:r>
              <a:rPr lang="en-US" dirty="0" smtClean="0"/>
              <a:t> started   </a:t>
            </a:r>
            <a:r>
              <a:rPr lang="en-US" dirty="0" smtClean="0">
                <a:sym typeface="Wingdings" panose="05000000000000000000" pitchFamily="2" charset="2"/>
              </a:rPr>
              <a:t></a:t>
            </a:r>
            <a:r>
              <a:rPr lang="en-US" dirty="0" smtClean="0"/>
              <a:t>   Launch the </a:t>
            </a:r>
            <a:r>
              <a:rPr lang="en-US" dirty="0" err="1" smtClean="0"/>
              <a:t>Git</a:t>
            </a:r>
            <a:r>
              <a:rPr lang="en-US" dirty="0" smtClean="0"/>
              <a:t> Shell:</a:t>
            </a:r>
            <a:endParaRPr lang="en-US" dirty="0"/>
          </a:p>
        </p:txBody>
      </p:sp>
      <p:sp>
        <p:nvSpPr>
          <p:cNvPr id="3" name="Text Placeholder 2"/>
          <p:cNvSpPr>
            <a:spLocks noGrp="1"/>
          </p:cNvSpPr>
          <p:nvPr>
            <p:ph type="body" idx="1"/>
          </p:nvPr>
        </p:nvSpPr>
        <p:spPr/>
        <p:txBody>
          <a:bodyPr/>
          <a:lstStyle/>
          <a:p>
            <a:r>
              <a:rPr lang="en-US" dirty="0" smtClean="0"/>
              <a:t>Type these commands:</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ls</a:t>
            </a:r>
          </a:p>
          <a:p>
            <a:pPr>
              <a:buFont typeface="Wingdings" panose="05000000000000000000" pitchFamily="2" charset="2"/>
              <a:buChar char="Ø"/>
            </a:pPr>
            <a:r>
              <a:rPr lang="en-US" dirty="0" err="1" smtClean="0"/>
              <a:t>mkdir</a:t>
            </a:r>
            <a:r>
              <a:rPr lang="en-US" dirty="0"/>
              <a:t> </a:t>
            </a:r>
            <a:r>
              <a:rPr lang="en-US" dirty="0" err="1" smtClean="0"/>
              <a:t>myPython</a:t>
            </a:r>
            <a:endParaRPr lang="en-US" dirty="0" smtClean="0"/>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r>
              <a:rPr lang="en-US" dirty="0" smtClean="0"/>
              <a:t>Get ready to clone the </a:t>
            </a:r>
            <a:r>
              <a:rPr lang="en-US" dirty="0" err="1" smtClean="0"/>
              <a:t>LearnPython</a:t>
            </a:r>
            <a:r>
              <a:rPr lang="en-US" dirty="0" smtClean="0"/>
              <a:t> repository:</a:t>
            </a:r>
            <a:endParaRPr lang="en-US" dirty="0"/>
          </a:p>
        </p:txBody>
      </p:sp>
      <p:sp>
        <p:nvSpPr>
          <p:cNvPr id="6" name="Content Placeholder 5"/>
          <p:cNvSpPr>
            <a:spLocks noGrp="1"/>
          </p:cNvSpPr>
          <p:nvPr>
            <p:ph sz="quarter" idx="4"/>
          </p:nvPr>
        </p:nvSpPr>
        <p:spPr/>
        <p:txBody>
          <a:bodyPr/>
          <a:lstStyle/>
          <a:p>
            <a:r>
              <a:rPr lang="en-US" dirty="0" smtClean="0"/>
              <a:t>ls </a:t>
            </a:r>
            <a:r>
              <a:rPr lang="en-US" dirty="0" smtClean="0">
                <a:sym typeface="Wingdings" panose="05000000000000000000" pitchFamily="2" charset="2"/>
              </a:rPr>
              <a:t> list files in the directory</a:t>
            </a:r>
          </a:p>
          <a:p>
            <a:r>
              <a:rPr lang="en-US" dirty="0" err="1" smtClean="0"/>
              <a:t>mkdir</a:t>
            </a:r>
            <a:r>
              <a:rPr lang="en-US" dirty="0" smtClean="0"/>
              <a:t> </a:t>
            </a:r>
            <a:r>
              <a:rPr lang="en-US" dirty="0" smtClean="0">
                <a:sym typeface="Wingdings" panose="05000000000000000000" pitchFamily="2" charset="2"/>
              </a:rPr>
              <a:t> make a folder named ‘</a:t>
            </a:r>
            <a:r>
              <a:rPr lang="en-US" dirty="0" err="1" smtClean="0">
                <a:sym typeface="Wingdings" panose="05000000000000000000" pitchFamily="2" charset="2"/>
              </a:rPr>
              <a:t>myPython</a:t>
            </a:r>
            <a:r>
              <a:rPr lang="en-US" dirty="0" smtClean="0">
                <a:sym typeface="Wingdings" panose="05000000000000000000" pitchFamily="2" charset="2"/>
              </a:rPr>
              <a:t>’ (you can use a different name if you want</a:t>
            </a:r>
            <a:r>
              <a:rPr lang="en-US" dirty="0" smtClean="0">
                <a:sym typeface="Wingdings" panose="05000000000000000000" pitchFamily="2" charset="2"/>
              </a:rPr>
              <a:t>.)</a:t>
            </a:r>
          </a:p>
        </p:txBody>
      </p:sp>
      <p:pic>
        <p:nvPicPr>
          <p:cNvPr id="7" name="Content Placeholder 6"/>
          <p:cNvPicPr>
            <a:picLocks noChangeAspect="1"/>
          </p:cNvPicPr>
          <p:nvPr/>
        </p:nvPicPr>
        <p:blipFill>
          <a:blip r:embed="rId2"/>
          <a:stretch>
            <a:fillRect/>
          </a:stretch>
        </p:blipFill>
        <p:spPr>
          <a:xfrm>
            <a:off x="3468528" y="3991745"/>
            <a:ext cx="1828799" cy="2377439"/>
          </a:xfrm>
          <a:prstGeom prst="rect">
            <a:avLst/>
          </a:prstGeom>
        </p:spPr>
      </p:pic>
    </p:spTree>
    <p:extLst>
      <p:ext uri="{BB962C8B-B14F-4D97-AF65-F5344CB8AC3E}">
        <p14:creationId xmlns:p14="http://schemas.microsoft.com/office/powerpoint/2010/main" val="1365302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first CS3003 class repository.</a:t>
            </a:r>
            <a:endParaRPr lang="en-US" dirty="0"/>
          </a:p>
        </p:txBody>
      </p:sp>
      <p:sp>
        <p:nvSpPr>
          <p:cNvPr id="3" name="Text Placeholder 2"/>
          <p:cNvSpPr>
            <a:spLocks noGrp="1"/>
          </p:cNvSpPr>
          <p:nvPr>
            <p:ph type="body" idx="1"/>
          </p:nvPr>
        </p:nvSpPr>
        <p:spPr/>
        <p:txBody>
          <a:bodyPr/>
          <a:lstStyle/>
          <a:p>
            <a:r>
              <a:rPr lang="en-US" sz="2800" dirty="0" smtClean="0"/>
              <a:t>Fork</a:t>
            </a:r>
            <a:r>
              <a:rPr lang="en-US" dirty="0" smtClean="0"/>
              <a:t> the </a:t>
            </a:r>
            <a:r>
              <a:rPr lang="en-US" dirty="0" err="1" smtClean="0"/>
              <a:t>LearnPython</a:t>
            </a:r>
            <a:r>
              <a:rPr lang="en-US" dirty="0" smtClean="0"/>
              <a:t> repository to get your own copy:</a:t>
            </a:r>
            <a:endParaRPr lang="en-US" dirty="0"/>
          </a:p>
        </p:txBody>
      </p:sp>
      <p:sp>
        <p:nvSpPr>
          <p:cNvPr id="4" name="Content Placeholder 3"/>
          <p:cNvSpPr>
            <a:spLocks noGrp="1"/>
          </p:cNvSpPr>
          <p:nvPr>
            <p:ph sz="half" idx="2"/>
          </p:nvPr>
        </p:nvSpPr>
        <p:spPr>
          <a:xfrm>
            <a:off x="1086643" y="2505075"/>
            <a:ext cx="4664075" cy="3684588"/>
          </a:xfrm>
        </p:spPr>
        <p:txBody>
          <a:bodyPr/>
          <a:lstStyle/>
          <a:p>
            <a:pPr marL="0" indent="0">
              <a:buNone/>
            </a:pPr>
            <a:r>
              <a:rPr lang="en-US" dirty="0" smtClean="0"/>
              <a:t>go to </a:t>
            </a:r>
            <a:r>
              <a:rPr lang="en-US" dirty="0" smtClean="0">
                <a:hlinkClick r:id="rId2"/>
              </a:rPr>
              <a:t>https://github.com/elrossco2/LearnPython.git</a:t>
            </a:r>
            <a:endParaRPr lang="en-US" dirty="0" smtClean="0"/>
          </a:p>
          <a:p>
            <a:pPr marL="0" indent="0">
              <a:buNone/>
            </a:pPr>
            <a:endParaRPr lang="en-US" dirty="0" smtClean="0"/>
          </a:p>
          <a:p>
            <a:pPr marL="0" indent="0">
              <a:buNone/>
            </a:pPr>
            <a:r>
              <a:rPr lang="en-US" dirty="0" smtClean="0"/>
              <a:t>click on </a:t>
            </a:r>
          </a:p>
          <a:p>
            <a:pPr marL="0" indent="0">
              <a:buNone/>
            </a:pPr>
            <a:endParaRPr lang="en-US" dirty="0" smtClean="0"/>
          </a:p>
          <a:p>
            <a:pPr marL="0" indent="0">
              <a:buNone/>
            </a:pPr>
            <a:r>
              <a:rPr lang="en-US" dirty="0" smtClean="0"/>
              <a:t>to fork a copy at your account</a:t>
            </a:r>
            <a:endParaRPr lang="en-US" dirty="0"/>
          </a:p>
        </p:txBody>
      </p:sp>
      <p:pic>
        <p:nvPicPr>
          <p:cNvPr id="8" name="Picture 7"/>
          <p:cNvPicPr>
            <a:picLocks noChangeAspect="1"/>
          </p:cNvPicPr>
          <p:nvPr/>
        </p:nvPicPr>
        <p:blipFill>
          <a:blip r:embed="rId3"/>
          <a:stretch>
            <a:fillRect/>
          </a:stretch>
        </p:blipFill>
        <p:spPr>
          <a:xfrm>
            <a:off x="2522537" y="3821113"/>
            <a:ext cx="1541463" cy="1275037"/>
          </a:xfrm>
          <a:prstGeom prst="rect">
            <a:avLst/>
          </a:prstGeom>
        </p:spPr>
      </p:pic>
      <p:sp>
        <p:nvSpPr>
          <p:cNvPr id="9" name="Text Placeholder 8"/>
          <p:cNvSpPr>
            <a:spLocks noGrp="1"/>
          </p:cNvSpPr>
          <p:nvPr>
            <p:ph type="body" sz="quarter" idx="3"/>
          </p:nvPr>
        </p:nvSpPr>
        <p:spPr/>
        <p:txBody>
          <a:bodyPr/>
          <a:lstStyle/>
          <a:p>
            <a:r>
              <a:rPr lang="en-US" dirty="0" smtClean="0"/>
              <a:t>This gives you a working copy of the CS class repo.</a:t>
            </a:r>
            <a:endParaRPr lang="en-US" dirty="0"/>
          </a:p>
        </p:txBody>
      </p:sp>
      <p:pic>
        <p:nvPicPr>
          <p:cNvPr id="11" name="Content Placeholder 10"/>
          <p:cNvPicPr>
            <a:picLocks noGrp="1" noChangeAspect="1"/>
          </p:cNvPicPr>
          <p:nvPr>
            <p:ph sz="quarter" idx="4"/>
          </p:nvPr>
        </p:nvPicPr>
        <p:blipFill>
          <a:blip r:embed="rId4"/>
          <a:stretch>
            <a:fillRect/>
          </a:stretch>
        </p:blipFill>
        <p:spPr>
          <a:xfrm>
            <a:off x="5997573" y="3382278"/>
            <a:ext cx="5797255" cy="1570722"/>
          </a:xfrm>
          <a:prstGeom prst="rect">
            <a:avLst/>
          </a:prstGeom>
        </p:spPr>
      </p:pic>
    </p:spTree>
    <p:extLst>
      <p:ext uri="{BB962C8B-B14F-4D97-AF65-F5344CB8AC3E}">
        <p14:creationId xmlns:p14="http://schemas.microsoft.com/office/powerpoint/2010/main" val="111719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15585" y="596901"/>
            <a:ext cx="6409665" cy="6030912"/>
          </a:xfrm>
          <a:prstGeom prst="rect">
            <a:avLst/>
          </a:prstGeom>
        </p:spPr>
      </p:pic>
      <p:sp>
        <p:nvSpPr>
          <p:cNvPr id="4" name="Title 1"/>
          <p:cNvSpPr txBox="1">
            <a:spLocks/>
          </p:cNvSpPr>
          <p:nvPr/>
        </p:nvSpPr>
        <p:spPr>
          <a:xfrm>
            <a:off x="612775" y="4854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smtClean="0"/>
              <a:t>Git-ing</a:t>
            </a:r>
            <a:r>
              <a:rPr lang="en-US" dirty="0" smtClean="0"/>
              <a:t> started</a:t>
            </a:r>
            <a:endParaRPr lang="en-US" dirty="0"/>
          </a:p>
        </p:txBody>
      </p:sp>
      <p:pic>
        <p:nvPicPr>
          <p:cNvPr id="5" name="Content Placeholder 6"/>
          <p:cNvPicPr>
            <a:picLocks noChangeAspect="1"/>
          </p:cNvPicPr>
          <p:nvPr/>
        </p:nvPicPr>
        <p:blipFill>
          <a:blip r:embed="rId3"/>
          <a:stretch>
            <a:fillRect/>
          </a:stretch>
        </p:blipFill>
        <p:spPr>
          <a:xfrm>
            <a:off x="1336675" y="1811021"/>
            <a:ext cx="927100" cy="1205230"/>
          </a:xfrm>
          <a:prstGeom prst="rect">
            <a:avLst/>
          </a:prstGeom>
        </p:spPr>
      </p:pic>
      <p:sp>
        <p:nvSpPr>
          <p:cNvPr id="6" name="TextBox 5"/>
          <p:cNvSpPr txBox="1"/>
          <p:nvPr/>
        </p:nvSpPr>
        <p:spPr>
          <a:xfrm>
            <a:off x="1854200" y="3850085"/>
            <a:ext cx="2832100" cy="1200329"/>
          </a:xfrm>
          <a:prstGeom prst="rect">
            <a:avLst/>
          </a:prstGeom>
          <a:noFill/>
        </p:spPr>
        <p:txBody>
          <a:bodyPr wrap="square" rtlCol="0">
            <a:spAutoFit/>
          </a:bodyPr>
          <a:lstStyle/>
          <a:p>
            <a:r>
              <a:rPr lang="en-US" dirty="0" smtClean="0"/>
              <a:t>output of the commands </a:t>
            </a:r>
            <a:r>
              <a:rPr lang="en-US" dirty="0" smtClean="0">
                <a:sym typeface="Wingdings" panose="05000000000000000000" pitchFamily="2" charset="2"/>
              </a:rPr>
              <a:t></a:t>
            </a:r>
          </a:p>
          <a:p>
            <a:r>
              <a:rPr lang="en-US" dirty="0" smtClean="0">
                <a:sym typeface="Wingdings" panose="05000000000000000000" pitchFamily="2" charset="2"/>
              </a:rPr>
              <a:t>if there is nothing in your directory then </a:t>
            </a:r>
            <a:r>
              <a:rPr lang="en-US" dirty="0" smtClean="0">
                <a:latin typeface="Arial" panose="020B0604020202020204" pitchFamily="34" charset="0"/>
                <a:cs typeface="Arial" panose="020B0604020202020204" pitchFamily="34" charset="0"/>
                <a:sym typeface="Wingdings" panose="05000000000000000000" pitchFamily="2" charset="2"/>
              </a:rPr>
              <a:t>ls</a:t>
            </a:r>
            <a:r>
              <a:rPr lang="en-US" dirty="0" smtClean="0">
                <a:sym typeface="Wingdings" panose="05000000000000000000" pitchFamily="2" charset="2"/>
              </a:rPr>
              <a:t> wont show anything.</a:t>
            </a:r>
            <a:endParaRPr lang="en-US" dirty="0">
              <a:sym typeface="Wingdings" panose="05000000000000000000" pitchFamily="2" charset="2"/>
            </a:endParaRPr>
          </a:p>
        </p:txBody>
      </p:sp>
    </p:spTree>
    <p:extLst>
      <p:ext uri="{BB962C8B-B14F-4D97-AF65-F5344CB8AC3E}">
        <p14:creationId xmlns:p14="http://schemas.microsoft.com/office/powerpoint/2010/main" val="402289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clone</a:t>
            </a:r>
            <a:r>
              <a:rPr lang="en-US" dirty="0" smtClean="0"/>
              <a:t> to download the project</a:t>
            </a:r>
            <a:br>
              <a:rPr lang="en-US" dirty="0" smtClean="0"/>
            </a:br>
            <a:r>
              <a:rPr lang="en-US" dirty="0" smtClean="0"/>
              <a:t>from the remote:</a:t>
            </a:r>
            <a:endParaRPr lang="en-US" dirty="0"/>
          </a:p>
        </p:txBody>
      </p:sp>
      <p:sp>
        <p:nvSpPr>
          <p:cNvPr id="3" name="Text Placeholder 2"/>
          <p:cNvSpPr>
            <a:spLocks noGrp="1"/>
          </p:cNvSpPr>
          <p:nvPr>
            <p:ph type="body" idx="1"/>
          </p:nvPr>
        </p:nvSpPr>
        <p:spPr/>
        <p:txBody>
          <a:bodyPr/>
          <a:lstStyle/>
          <a:p>
            <a:r>
              <a:rPr lang="en-US" dirty="0" smtClean="0"/>
              <a:t>Type these commands:</a:t>
            </a:r>
            <a:endParaRPr lang="en-US" dirty="0"/>
          </a:p>
        </p:txBody>
      </p:sp>
      <p:sp>
        <p:nvSpPr>
          <p:cNvPr id="4" name="Content Placeholder 3"/>
          <p:cNvSpPr>
            <a:spLocks noGrp="1"/>
          </p:cNvSpPr>
          <p:nvPr>
            <p:ph sz="half" idx="2"/>
          </p:nvPr>
        </p:nvSpPr>
        <p:spPr>
          <a:xfrm>
            <a:off x="839788" y="2505075"/>
            <a:ext cx="5157787" cy="2828925"/>
          </a:xfrm>
        </p:spPr>
        <p:txBody>
          <a:bodyPr/>
          <a:lstStyle/>
          <a:p>
            <a:pPr>
              <a:buFont typeface="Wingdings" panose="05000000000000000000" pitchFamily="2" charset="2"/>
              <a:buChar char="Ø"/>
            </a:pPr>
            <a:r>
              <a:rPr lang="en-US" dirty="0" smtClean="0"/>
              <a:t>cd </a:t>
            </a:r>
            <a:r>
              <a:rPr lang="en-US" dirty="0" err="1" smtClean="0"/>
              <a:t>myPython</a:t>
            </a:r>
            <a:endParaRPr lang="en-US" dirty="0" smtClean="0"/>
          </a:p>
          <a:p>
            <a:pPr>
              <a:buFont typeface="Wingdings" panose="05000000000000000000" pitchFamily="2" charset="2"/>
              <a:buChar char="Ø"/>
            </a:pPr>
            <a:r>
              <a:rPr lang="en-US" dirty="0" smtClean="0"/>
              <a:t> </a:t>
            </a:r>
            <a:r>
              <a:rPr lang="en-US" dirty="0" err="1" smtClean="0"/>
              <a:t>git</a:t>
            </a:r>
            <a:r>
              <a:rPr lang="en-US" dirty="0" smtClean="0"/>
              <a:t> </a:t>
            </a:r>
            <a:r>
              <a:rPr lang="en-US" dirty="0" err="1" smtClean="0"/>
              <a:t>init</a:t>
            </a:r>
            <a:endParaRPr lang="en-US" dirty="0" smtClean="0"/>
          </a:p>
          <a:p>
            <a:pPr>
              <a:buFont typeface="Wingdings" panose="05000000000000000000" pitchFamily="2" charset="2"/>
              <a:buChar char="Ø"/>
            </a:pPr>
            <a:r>
              <a:rPr lang="en-US" dirty="0"/>
              <a:t> </a:t>
            </a:r>
            <a:r>
              <a:rPr lang="en-US" dirty="0" err="1" smtClean="0"/>
              <a:t>git</a:t>
            </a:r>
            <a:r>
              <a:rPr lang="en-US" dirty="0" smtClean="0"/>
              <a:t> </a:t>
            </a:r>
            <a:r>
              <a:rPr lang="en-US" dirty="0" smtClean="0"/>
              <a:t>clone https</a:t>
            </a:r>
            <a:r>
              <a:rPr lang="en-US" dirty="0" smtClean="0"/>
              <a:t>://</a:t>
            </a:r>
            <a:r>
              <a:rPr lang="en-US" dirty="0" smtClean="0"/>
              <a:t>github.com/elrossco2/LearnPython.git</a:t>
            </a:r>
            <a:endParaRPr lang="en-US" dirty="0" smtClean="0"/>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r>
              <a:rPr lang="en-US" dirty="0" smtClean="0"/>
              <a:t>Get ready to clone </a:t>
            </a:r>
            <a:r>
              <a:rPr lang="en-US" dirty="0" smtClean="0"/>
              <a:t>your </a:t>
            </a:r>
            <a:r>
              <a:rPr lang="en-US" dirty="0" err="1" smtClean="0"/>
              <a:t>LearnPython</a:t>
            </a:r>
            <a:r>
              <a:rPr lang="en-US" dirty="0" smtClean="0"/>
              <a:t> </a:t>
            </a:r>
            <a:r>
              <a:rPr lang="en-US" dirty="0" smtClean="0"/>
              <a:t>repository from the remote:</a:t>
            </a:r>
            <a:endParaRPr lang="en-US" dirty="0"/>
          </a:p>
        </p:txBody>
      </p:sp>
      <p:sp>
        <p:nvSpPr>
          <p:cNvPr id="6" name="Content Placeholder 5"/>
          <p:cNvSpPr>
            <a:spLocks noGrp="1"/>
          </p:cNvSpPr>
          <p:nvPr>
            <p:ph sz="quarter" idx="4"/>
          </p:nvPr>
        </p:nvSpPr>
        <p:spPr>
          <a:xfrm>
            <a:off x="6172200" y="2505074"/>
            <a:ext cx="5183188" cy="4073525"/>
          </a:xfrm>
        </p:spPr>
        <p:txBody>
          <a:bodyPr>
            <a:normAutofit/>
          </a:bodyPr>
          <a:lstStyle/>
          <a:p>
            <a:r>
              <a:rPr lang="en-US" dirty="0" smtClean="0"/>
              <a:t>cd </a:t>
            </a:r>
            <a:r>
              <a:rPr lang="en-US" dirty="0" smtClean="0">
                <a:sym typeface="Wingdings" panose="05000000000000000000" pitchFamily="2" charset="2"/>
              </a:rPr>
              <a:t> change into the (new) directory</a:t>
            </a:r>
            <a:endParaRPr lang="en-US" dirty="0" smtClean="0"/>
          </a:p>
          <a:p>
            <a:r>
              <a:rPr lang="en-US" dirty="0" err="1" smtClean="0"/>
              <a:t>init</a:t>
            </a:r>
            <a:r>
              <a:rPr lang="en-US" dirty="0" smtClean="0"/>
              <a:t> </a:t>
            </a:r>
            <a:r>
              <a:rPr lang="en-US" dirty="0" smtClean="0">
                <a:sym typeface="Wingdings" panose="05000000000000000000" pitchFamily="2" charset="2"/>
              </a:rPr>
              <a:t> initialize the folder as a </a:t>
            </a:r>
            <a:r>
              <a:rPr lang="en-US" dirty="0" err="1" smtClean="0">
                <a:sym typeface="Wingdings" panose="05000000000000000000" pitchFamily="2" charset="2"/>
              </a:rPr>
              <a:t>git</a:t>
            </a:r>
            <a:r>
              <a:rPr lang="en-US" dirty="0" smtClean="0">
                <a:sym typeface="Wingdings" panose="05000000000000000000" pitchFamily="2" charset="2"/>
              </a:rPr>
              <a:t> repository.</a:t>
            </a:r>
          </a:p>
          <a:p>
            <a:r>
              <a:rPr lang="en-US" dirty="0" smtClean="0">
                <a:sym typeface="Wingdings" panose="05000000000000000000" pitchFamily="2" charset="2"/>
              </a:rPr>
              <a:t>clone</a:t>
            </a:r>
            <a:r>
              <a:rPr lang="en-US" dirty="0" smtClean="0"/>
              <a:t> </a:t>
            </a:r>
            <a:r>
              <a:rPr lang="en-US" dirty="0" smtClean="0">
                <a:sym typeface="Wingdings" panose="05000000000000000000" pitchFamily="2" charset="2"/>
              </a:rPr>
              <a:t> make a local copy that’s ready to </a:t>
            </a:r>
            <a:r>
              <a:rPr lang="en-US" dirty="0" err="1" smtClean="0">
                <a:sym typeface="Wingdings" panose="05000000000000000000" pitchFamily="2" charset="2"/>
              </a:rPr>
              <a:t>git</a:t>
            </a:r>
            <a:r>
              <a:rPr lang="en-US" dirty="0" smtClean="0">
                <a:sym typeface="Wingdings" panose="05000000000000000000" pitchFamily="2" charset="2"/>
              </a:rPr>
              <a:t>. Note: replace elrossco2your-account-name (i.e. use the address to your fork.)</a:t>
            </a:r>
            <a:endParaRPr lang="en-US" dirty="0"/>
          </a:p>
        </p:txBody>
      </p:sp>
      <p:pic>
        <p:nvPicPr>
          <p:cNvPr id="7" name="Content Placeholder 6"/>
          <p:cNvPicPr>
            <a:picLocks noChangeAspect="1"/>
          </p:cNvPicPr>
          <p:nvPr/>
        </p:nvPicPr>
        <p:blipFill>
          <a:blip r:embed="rId2"/>
          <a:stretch>
            <a:fillRect/>
          </a:stretch>
        </p:blipFill>
        <p:spPr>
          <a:xfrm>
            <a:off x="10150475" y="425291"/>
            <a:ext cx="927100" cy="1205230"/>
          </a:xfrm>
          <a:prstGeom prst="rect">
            <a:avLst/>
          </a:prstGeom>
        </p:spPr>
      </p:pic>
      <p:sp>
        <p:nvSpPr>
          <p:cNvPr id="8" name="TextBox 7"/>
          <p:cNvSpPr txBox="1"/>
          <p:nvPr/>
        </p:nvSpPr>
        <p:spPr>
          <a:xfrm>
            <a:off x="972343" y="5194300"/>
            <a:ext cx="489267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Note you should clone from your fork of the repo. This will give you a version you can push to.</a:t>
            </a:r>
            <a:endParaRPr lang="en-US" dirty="0"/>
          </a:p>
        </p:txBody>
      </p:sp>
      <p:cxnSp>
        <p:nvCxnSpPr>
          <p:cNvPr id="12" name="Elbow Connector 11"/>
          <p:cNvCxnSpPr>
            <a:stCxn id="8" idx="3"/>
          </p:cNvCxnSpPr>
          <p:nvPr/>
        </p:nvCxnSpPr>
        <p:spPr>
          <a:xfrm flipH="1" flipV="1">
            <a:off x="4813300" y="4254500"/>
            <a:ext cx="1051718" cy="1262966"/>
          </a:xfrm>
          <a:prstGeom prst="bentConnector4">
            <a:avLst>
              <a:gd name="adj1" fmla="val -21736"/>
              <a:gd name="adj2" fmla="val 6279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84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output</a:t>
            </a:r>
            <a:endParaRPr lang="en-US" dirty="0"/>
          </a:p>
        </p:txBody>
      </p:sp>
      <p:pic>
        <p:nvPicPr>
          <p:cNvPr id="4" name="Content Placeholder 3"/>
          <p:cNvPicPr>
            <a:picLocks noGrp="1" noChangeAspect="1"/>
          </p:cNvPicPr>
          <p:nvPr>
            <p:ph idx="1"/>
          </p:nvPr>
        </p:nvPicPr>
        <p:blipFill>
          <a:blip r:embed="rId2"/>
          <a:stretch>
            <a:fillRect/>
          </a:stretch>
        </p:blipFill>
        <p:spPr>
          <a:xfrm>
            <a:off x="3966279" y="365125"/>
            <a:ext cx="8060178" cy="5045075"/>
          </a:xfrm>
          <a:prstGeom prst="rect">
            <a:avLst/>
          </a:prstGeom>
        </p:spPr>
      </p:pic>
      <p:sp>
        <p:nvSpPr>
          <p:cNvPr id="5" name="Content Placeholder 3"/>
          <p:cNvSpPr txBox="1">
            <a:spLocks/>
          </p:cNvSpPr>
          <p:nvPr/>
        </p:nvSpPr>
        <p:spPr>
          <a:xfrm>
            <a:off x="496888" y="4089400"/>
            <a:ext cx="10279969" cy="23637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smtClean="0"/>
              <a:t>cd </a:t>
            </a:r>
            <a:r>
              <a:rPr lang="en-US" dirty="0" err="1" smtClean="0"/>
              <a:t>myPython</a:t>
            </a:r>
            <a:endParaRPr lang="en-US" dirty="0" smtClean="0"/>
          </a:p>
          <a:p>
            <a:pPr>
              <a:buFont typeface="Wingdings" panose="05000000000000000000" pitchFamily="2" charset="2"/>
              <a:buChar char="Ø"/>
            </a:pPr>
            <a:r>
              <a:rPr lang="en-US" dirty="0" smtClean="0"/>
              <a:t> </a:t>
            </a:r>
            <a:r>
              <a:rPr lang="en-US" dirty="0" err="1" smtClean="0"/>
              <a:t>git</a:t>
            </a:r>
            <a:r>
              <a:rPr lang="en-US" dirty="0" smtClean="0"/>
              <a:t> </a:t>
            </a:r>
            <a:r>
              <a:rPr lang="en-US" dirty="0" err="1" smtClean="0"/>
              <a:t>init</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 </a:t>
            </a:r>
            <a:r>
              <a:rPr lang="en-US" dirty="0" err="1" smtClean="0"/>
              <a:t>git</a:t>
            </a:r>
            <a:r>
              <a:rPr lang="en-US" dirty="0" smtClean="0"/>
              <a:t> </a:t>
            </a:r>
            <a:r>
              <a:rPr lang="en-US" dirty="0" smtClean="0"/>
              <a:t>clone https</a:t>
            </a:r>
            <a:r>
              <a:rPr lang="en-US" dirty="0" smtClean="0"/>
              <a:t>://github.com/elrossco2/LearnPython.git</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31451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at the project	</a:t>
            </a:r>
            <a:endParaRPr lang="en-US" dirty="0"/>
          </a:p>
        </p:txBody>
      </p:sp>
      <p:sp>
        <p:nvSpPr>
          <p:cNvPr id="3" name="Text Placeholder 2"/>
          <p:cNvSpPr>
            <a:spLocks noGrp="1"/>
          </p:cNvSpPr>
          <p:nvPr>
            <p:ph type="body" idx="1"/>
          </p:nvPr>
        </p:nvSpPr>
        <p:spPr/>
        <p:txBody>
          <a:bodyPr/>
          <a:lstStyle/>
          <a:p>
            <a:r>
              <a:rPr lang="en-US" dirty="0" smtClean="0"/>
              <a:t>Commands</a:t>
            </a:r>
            <a:endParaRPr lang="en-US" dirty="0"/>
          </a:p>
        </p:txBody>
      </p:sp>
      <p:sp>
        <p:nvSpPr>
          <p:cNvPr id="4" name="Content Placeholder 3"/>
          <p:cNvSpPr>
            <a:spLocks noGrp="1"/>
          </p:cNvSpPr>
          <p:nvPr>
            <p:ph sz="half" idx="2"/>
          </p:nvPr>
        </p:nvSpPr>
        <p:spPr/>
        <p:txBody>
          <a:bodyPr/>
          <a:lstStyle/>
          <a:p>
            <a:pPr>
              <a:buFont typeface="Wingdings" panose="05000000000000000000" pitchFamily="2" charset="2"/>
              <a:buChar char="Ø"/>
            </a:pPr>
            <a:r>
              <a:rPr lang="en-US" dirty="0" smtClean="0"/>
              <a:t>cd </a:t>
            </a:r>
            <a:r>
              <a:rPr lang="en-US" dirty="0" err="1" smtClean="0"/>
              <a:t>LearnPython</a:t>
            </a:r>
            <a:endParaRPr lang="en-US" dirty="0" smtClean="0"/>
          </a:p>
          <a:p>
            <a:pPr>
              <a:buFont typeface="Wingdings" panose="05000000000000000000" pitchFamily="2" charset="2"/>
              <a:buChar char="Ø"/>
            </a:pPr>
            <a:r>
              <a:rPr lang="en-US" dirty="0" smtClean="0"/>
              <a:t>ls</a:t>
            </a:r>
          </a:p>
          <a:p>
            <a:pPr>
              <a:buFont typeface="Wingdings" panose="05000000000000000000" pitchFamily="2" charset="2"/>
              <a:buChar char="Ø"/>
            </a:pPr>
            <a:endParaRPr lang="en-US" dirty="0"/>
          </a:p>
        </p:txBody>
      </p:sp>
      <p:sp>
        <p:nvSpPr>
          <p:cNvPr id="5" name="Text Placeholder 4"/>
          <p:cNvSpPr>
            <a:spLocks noGrp="1"/>
          </p:cNvSpPr>
          <p:nvPr>
            <p:ph type="body" sz="quarter" idx="3"/>
          </p:nvPr>
        </p:nvSpPr>
        <p:spPr/>
        <p:txBody>
          <a:bodyPr/>
          <a:lstStyle/>
          <a:p>
            <a:endParaRPr lang="en-US"/>
          </a:p>
        </p:txBody>
      </p:sp>
      <p:pic>
        <p:nvPicPr>
          <p:cNvPr id="7" name="Content Placeholder 6"/>
          <p:cNvPicPr>
            <a:picLocks noGrp="1" noChangeAspect="1"/>
          </p:cNvPicPr>
          <p:nvPr>
            <p:ph sz="quarter" idx="4"/>
          </p:nvPr>
        </p:nvPicPr>
        <p:blipFill>
          <a:blip r:embed="rId2"/>
          <a:stretch>
            <a:fillRect/>
          </a:stretch>
        </p:blipFill>
        <p:spPr>
          <a:xfrm>
            <a:off x="4008539" y="1681163"/>
            <a:ext cx="8040763" cy="3894137"/>
          </a:xfrm>
          <a:prstGeom prst="rect">
            <a:avLst/>
          </a:prstGeom>
        </p:spPr>
      </p:pic>
    </p:spTree>
    <p:extLst>
      <p:ext uri="{BB962C8B-B14F-4D97-AF65-F5344CB8AC3E}">
        <p14:creationId xmlns:p14="http://schemas.microsoft.com/office/powerpoint/2010/main" val="394225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82651"/>
          </a:xfrm>
        </p:spPr>
        <p:txBody>
          <a:bodyPr/>
          <a:lstStyle/>
          <a:p>
            <a:r>
              <a:rPr lang="en-US" dirty="0" smtClean="0"/>
              <a:t>Launch a new Windows PowerShell</a:t>
            </a:r>
            <a:endParaRPr lang="en-US" dirty="0"/>
          </a:p>
        </p:txBody>
      </p:sp>
      <p:pic>
        <p:nvPicPr>
          <p:cNvPr id="8" name="Picture 7"/>
          <p:cNvPicPr>
            <a:picLocks noChangeAspect="1"/>
          </p:cNvPicPr>
          <p:nvPr/>
        </p:nvPicPr>
        <p:blipFill>
          <a:blip r:embed="rId2"/>
          <a:stretch>
            <a:fillRect/>
          </a:stretch>
        </p:blipFill>
        <p:spPr>
          <a:xfrm>
            <a:off x="839787" y="1093788"/>
            <a:ext cx="10507107" cy="1306512"/>
          </a:xfrm>
          <a:prstGeom prst="rect">
            <a:avLst/>
          </a:prstGeom>
        </p:spPr>
      </p:pic>
      <p:sp>
        <p:nvSpPr>
          <p:cNvPr id="4" name="Content Placeholder 3"/>
          <p:cNvSpPr>
            <a:spLocks noGrp="1"/>
          </p:cNvSpPr>
          <p:nvPr>
            <p:ph sz="half" idx="2"/>
          </p:nvPr>
        </p:nvSpPr>
        <p:spPr>
          <a:xfrm>
            <a:off x="839787" y="2505075"/>
            <a:ext cx="10694715" cy="3684588"/>
          </a:xfrm>
        </p:spPr>
        <p:txBody>
          <a:bodyPr>
            <a:normAutofit/>
          </a:bodyPr>
          <a:lstStyle/>
          <a:p>
            <a:r>
              <a:rPr lang="en-US" dirty="0" smtClean="0"/>
              <a:t>change into the directory where the project is. Use </a:t>
            </a:r>
            <a:r>
              <a:rPr lang="en-US" b="1" dirty="0" smtClean="0"/>
              <a:t>ls</a:t>
            </a:r>
            <a:r>
              <a:rPr lang="en-US" dirty="0" smtClean="0"/>
              <a:t> as needed to find the path.</a:t>
            </a:r>
          </a:p>
          <a:p>
            <a:pPr>
              <a:buFont typeface="Wingdings" panose="05000000000000000000" pitchFamily="2" charset="2"/>
              <a:buChar char="Ø"/>
            </a:pPr>
            <a:r>
              <a:rPr lang="en-US" b="1" dirty="0" smtClean="0"/>
              <a:t>cd</a:t>
            </a:r>
            <a:r>
              <a:rPr lang="en-US" dirty="0" smtClean="0"/>
              <a:t> </a:t>
            </a:r>
            <a:r>
              <a:rPr lang="en-US" dirty="0" smtClean="0"/>
              <a:t>Documents\GitHub\</a:t>
            </a:r>
            <a:r>
              <a:rPr lang="en-US" dirty="0" err="1" smtClean="0"/>
              <a:t>myPython</a:t>
            </a:r>
            <a:r>
              <a:rPr lang="en-US" dirty="0" smtClean="0"/>
              <a:t>\</a:t>
            </a:r>
            <a:r>
              <a:rPr lang="en-US" dirty="0" err="1" smtClean="0"/>
              <a:t>LearnPython</a:t>
            </a:r>
            <a:r>
              <a:rPr lang="en-US" dirty="0" smtClean="0"/>
              <a:t>      </a:t>
            </a:r>
            <a:r>
              <a:rPr lang="en-US" dirty="0" smtClean="0">
                <a:sym typeface="Wingdings" panose="05000000000000000000" pitchFamily="2" charset="2"/>
              </a:rPr>
              <a:t>this was my path; </a:t>
            </a:r>
            <a:endParaRPr lang="en-US" dirty="0" smtClean="0"/>
          </a:p>
          <a:p>
            <a:pPr>
              <a:buFont typeface="Wingdings" panose="05000000000000000000" pitchFamily="2" charset="2"/>
              <a:buChar char="Ø"/>
            </a:pPr>
            <a:r>
              <a:rPr lang="en-US" dirty="0" smtClean="0"/>
              <a:t>python</a:t>
            </a:r>
          </a:p>
          <a:p>
            <a:pPr marL="0" indent="0">
              <a:buNone/>
            </a:pPr>
            <a:r>
              <a:rPr lang="en-US" dirty="0" smtClean="0"/>
              <a:t>&gt;&gt;&gt; import hello</a:t>
            </a:r>
          </a:p>
          <a:p>
            <a:pPr marL="0" indent="0">
              <a:buNone/>
            </a:pPr>
            <a:r>
              <a:rPr lang="en-US" dirty="0" smtClean="0"/>
              <a:t>&gt;&gt;&gt; </a:t>
            </a:r>
            <a:r>
              <a:rPr lang="en-US" dirty="0" err="1" smtClean="0"/>
              <a:t>hello.hi</a:t>
            </a:r>
            <a:r>
              <a:rPr lang="en-US" dirty="0" smtClean="0"/>
              <a:t>()</a:t>
            </a:r>
          </a:p>
          <a:p>
            <a:pPr marL="0" indent="0">
              <a:buNone/>
            </a:pPr>
            <a:r>
              <a:rPr lang="en-US" dirty="0" smtClean="0"/>
              <a:t>&gt;&gt;&gt; hello.by()</a:t>
            </a:r>
            <a:endParaRPr lang="en-US" dirty="0"/>
          </a:p>
        </p:txBody>
      </p:sp>
    </p:spTree>
    <p:extLst>
      <p:ext uri="{BB962C8B-B14F-4D97-AF65-F5344CB8AC3E}">
        <p14:creationId xmlns:p14="http://schemas.microsoft.com/office/powerpoint/2010/main" val="360353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output:</a:t>
            </a:r>
            <a:br>
              <a:rPr lang="en-US" dirty="0" smtClean="0"/>
            </a:br>
            <a:endParaRPr lang="en-US" dirty="0"/>
          </a:p>
        </p:txBody>
      </p:sp>
      <p:pic>
        <p:nvPicPr>
          <p:cNvPr id="7" name="Content Placeholder 6"/>
          <p:cNvPicPr>
            <a:picLocks noGrp="1" noChangeAspect="1"/>
          </p:cNvPicPr>
          <p:nvPr>
            <p:ph idx="1"/>
          </p:nvPr>
        </p:nvPicPr>
        <p:blipFill>
          <a:blip r:embed="rId2"/>
          <a:stretch>
            <a:fillRect/>
          </a:stretch>
        </p:blipFill>
        <p:spPr>
          <a:xfrm>
            <a:off x="392327" y="2854719"/>
            <a:ext cx="11660327" cy="2542781"/>
          </a:xfrm>
          <a:prstGeom prst="rect">
            <a:avLst/>
          </a:prstGeom>
        </p:spPr>
      </p:pic>
    </p:spTree>
    <p:extLst>
      <p:ext uri="{BB962C8B-B14F-4D97-AF65-F5344CB8AC3E}">
        <p14:creationId xmlns:p14="http://schemas.microsoft.com/office/powerpoint/2010/main" val="1145732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9331" y="1511300"/>
            <a:ext cx="10359493" cy="4318000"/>
          </a:xfrm>
          <a:prstGeom prst="rect">
            <a:avLst/>
          </a:prstGeom>
        </p:spPr>
      </p:pic>
      <p:sp>
        <p:nvSpPr>
          <p:cNvPr id="8" name="TextBox 7"/>
          <p:cNvSpPr txBox="1"/>
          <p:nvPr/>
        </p:nvSpPr>
        <p:spPr>
          <a:xfrm>
            <a:off x="774700" y="228600"/>
            <a:ext cx="3238500" cy="461665"/>
          </a:xfrm>
          <a:prstGeom prst="rect">
            <a:avLst/>
          </a:prstGeom>
          <a:noFill/>
        </p:spPr>
        <p:txBody>
          <a:bodyPr wrap="square" rtlCol="0">
            <a:spAutoFit/>
          </a:bodyPr>
          <a:lstStyle/>
          <a:p>
            <a:r>
              <a:rPr lang="en-US" sz="2400" dirty="0" smtClean="0"/>
              <a:t>Workflow for CS3003</a:t>
            </a:r>
            <a:endParaRPr lang="en-US" sz="2400" dirty="0"/>
          </a:p>
        </p:txBody>
      </p:sp>
      <p:sp>
        <p:nvSpPr>
          <p:cNvPr id="9" name="TextBox 8"/>
          <p:cNvSpPr txBox="1"/>
          <p:nvPr/>
        </p:nvSpPr>
        <p:spPr>
          <a:xfrm>
            <a:off x="8585200" y="520700"/>
            <a:ext cx="294901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smtClean="0"/>
              <a:t>LearnPython</a:t>
            </a:r>
            <a:r>
              <a:rPr lang="en-US" dirty="0" smtClean="0"/>
              <a:t> (common repo.)</a:t>
            </a:r>
            <a:endParaRPr lang="en-US" dirty="0"/>
          </a:p>
        </p:txBody>
      </p:sp>
      <p:cxnSp>
        <p:nvCxnSpPr>
          <p:cNvPr id="11" name="Elbow Connector 10"/>
          <p:cNvCxnSpPr>
            <a:stCxn id="9" idx="2"/>
          </p:cNvCxnSpPr>
          <p:nvPr/>
        </p:nvCxnSpPr>
        <p:spPr>
          <a:xfrm rot="16200000" flipH="1">
            <a:off x="9710319" y="1239419"/>
            <a:ext cx="824468" cy="12569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5473700" y="990600"/>
            <a:ext cx="2026965"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smtClean="0"/>
              <a:t>step 1:</a:t>
            </a:r>
          </a:p>
          <a:p>
            <a:r>
              <a:rPr lang="en-US" dirty="0" smtClean="0"/>
              <a:t>push (by instructor)</a:t>
            </a:r>
            <a:endParaRPr lang="en-US" dirty="0"/>
          </a:p>
        </p:txBody>
      </p:sp>
      <p:cxnSp>
        <p:nvCxnSpPr>
          <p:cNvPr id="14" name="Elbow Connector 13"/>
          <p:cNvCxnSpPr>
            <a:stCxn id="12" idx="2"/>
          </p:cNvCxnSpPr>
          <p:nvPr/>
        </p:nvCxnSpPr>
        <p:spPr>
          <a:xfrm rot="16200000" flipH="1">
            <a:off x="6386157" y="1737957"/>
            <a:ext cx="509369" cy="30731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TextBox 14"/>
          <p:cNvSpPr txBox="1"/>
          <p:nvPr/>
        </p:nvSpPr>
        <p:spPr>
          <a:xfrm>
            <a:off x="681936" y="2844800"/>
            <a:ext cx="239841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step 3:</a:t>
            </a:r>
          </a:p>
          <a:p>
            <a:r>
              <a:rPr lang="en-US" dirty="0" smtClean="0"/>
              <a:t>pull requests (by students = lieutenant)</a:t>
            </a:r>
          </a:p>
          <a:p>
            <a:r>
              <a:rPr lang="en-US" dirty="0" smtClean="0"/>
              <a:t>then back to step 1.</a:t>
            </a:r>
          </a:p>
        </p:txBody>
      </p:sp>
      <p:cxnSp>
        <p:nvCxnSpPr>
          <p:cNvPr id="17" name="Elbow Connector 16"/>
          <p:cNvCxnSpPr/>
          <p:nvPr/>
        </p:nvCxnSpPr>
        <p:spPr>
          <a:xfrm>
            <a:off x="3492500" y="3048000"/>
            <a:ext cx="800100" cy="132834"/>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Elbow Connector 18"/>
          <p:cNvCxnSpPr/>
          <p:nvPr/>
        </p:nvCxnSpPr>
        <p:spPr>
          <a:xfrm flipV="1">
            <a:off x="3355873" y="2844800"/>
            <a:ext cx="1990827" cy="203200"/>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21" name="TextBox 20"/>
          <p:cNvSpPr txBox="1"/>
          <p:nvPr/>
        </p:nvSpPr>
        <p:spPr>
          <a:xfrm>
            <a:off x="10030852" y="3048000"/>
            <a:ext cx="206838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step 2: pull (by students to update their local repo.)</a:t>
            </a:r>
            <a:endParaRPr lang="en-US" dirty="0"/>
          </a:p>
        </p:txBody>
      </p:sp>
      <p:cxnSp>
        <p:nvCxnSpPr>
          <p:cNvPr id="23" name="Elbow Connector 22"/>
          <p:cNvCxnSpPr/>
          <p:nvPr/>
        </p:nvCxnSpPr>
        <p:spPr>
          <a:xfrm rot="10800000">
            <a:off x="7381461" y="3114417"/>
            <a:ext cx="2649392" cy="463826"/>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Elbow Connector 24"/>
          <p:cNvCxnSpPr>
            <a:stCxn id="21" idx="1"/>
          </p:cNvCxnSpPr>
          <p:nvPr/>
        </p:nvCxnSpPr>
        <p:spPr>
          <a:xfrm rot="10800000">
            <a:off x="6957400" y="2535537"/>
            <a:ext cx="3073453" cy="974128"/>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sp>
        <p:nvSpPr>
          <p:cNvPr id="28" name="Rectangle 27"/>
          <p:cNvSpPr/>
          <p:nvPr/>
        </p:nvSpPr>
        <p:spPr>
          <a:xfrm>
            <a:off x="2862470" y="4017666"/>
            <a:ext cx="8401878" cy="232409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TextBox 28"/>
          <p:cNvSpPr txBox="1"/>
          <p:nvPr/>
        </p:nvSpPr>
        <p:spPr>
          <a:xfrm>
            <a:off x="5983357" y="5980668"/>
            <a:ext cx="216010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We probably don’t need these.</a:t>
            </a:r>
            <a:endParaRPr lang="en-US" dirty="0"/>
          </a:p>
        </p:txBody>
      </p:sp>
      <p:cxnSp>
        <p:nvCxnSpPr>
          <p:cNvPr id="36" name="Elbow Connector 35"/>
          <p:cNvCxnSpPr/>
          <p:nvPr/>
        </p:nvCxnSpPr>
        <p:spPr>
          <a:xfrm rot="16200000" flipV="1">
            <a:off x="5160511" y="5480986"/>
            <a:ext cx="830685" cy="8150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rot="5400000" flipH="1" flipV="1">
            <a:off x="8021989" y="5619666"/>
            <a:ext cx="814192" cy="5541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29" idx="0"/>
          </p:cNvCxnSpPr>
          <p:nvPr/>
        </p:nvCxnSpPr>
        <p:spPr>
          <a:xfrm rot="16200000" flipV="1">
            <a:off x="6756641" y="5673899"/>
            <a:ext cx="507521" cy="106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41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700" y="228600"/>
            <a:ext cx="3238500" cy="461665"/>
          </a:xfrm>
          <a:prstGeom prst="rect">
            <a:avLst/>
          </a:prstGeom>
          <a:noFill/>
        </p:spPr>
        <p:txBody>
          <a:bodyPr wrap="square" rtlCol="0">
            <a:spAutoFit/>
          </a:bodyPr>
          <a:lstStyle/>
          <a:p>
            <a:r>
              <a:rPr lang="en-US" sz="2400" dirty="0" smtClean="0"/>
              <a:t>Workflow for CS3003</a:t>
            </a:r>
            <a:endParaRPr lang="en-US" sz="2400" dirty="0"/>
          </a:p>
        </p:txBody>
      </p:sp>
      <p:sp>
        <p:nvSpPr>
          <p:cNvPr id="3" name="TextBox 2"/>
          <p:cNvSpPr txBox="1"/>
          <p:nvPr/>
        </p:nvSpPr>
        <p:spPr>
          <a:xfrm>
            <a:off x="1143000" y="965200"/>
            <a:ext cx="9563100" cy="2585323"/>
          </a:xfrm>
          <a:prstGeom prst="rect">
            <a:avLst/>
          </a:prstGeom>
          <a:noFill/>
        </p:spPr>
        <p:txBody>
          <a:bodyPr wrap="square" rtlCol="0">
            <a:spAutoFit/>
          </a:bodyPr>
          <a:lstStyle/>
          <a:p>
            <a:r>
              <a:rPr lang="en-US" dirty="0" smtClean="0"/>
              <a:t>step 1 is the instructor’s (my) job. After I’ve merged previous student pull requests (from step 3) I will need to do a </a:t>
            </a:r>
            <a:r>
              <a:rPr lang="en-US" dirty="0" err="1" smtClean="0"/>
              <a:t>git</a:t>
            </a:r>
            <a:r>
              <a:rPr lang="en-US" dirty="0" smtClean="0"/>
              <a:t> push to update the common repo: </a:t>
            </a:r>
            <a:r>
              <a:rPr lang="en-US" dirty="0" err="1" smtClean="0"/>
              <a:t>LearnPython</a:t>
            </a:r>
            <a:r>
              <a:rPr lang="en-US" dirty="0" smtClean="0"/>
              <a:t>. To perform your job (step 2) of updating your local version of the repo to make it up-to-date (the same) with the original, </a:t>
            </a:r>
            <a:r>
              <a:rPr lang="en-US" dirty="0"/>
              <a:t>you will need to </a:t>
            </a:r>
            <a:r>
              <a:rPr lang="en-US" dirty="0" smtClean="0"/>
              <a:t>add the URL </a:t>
            </a:r>
            <a:r>
              <a:rPr lang="en-US" dirty="0">
                <a:hlinkClick r:id="rId2"/>
              </a:rPr>
              <a:t>https://</a:t>
            </a:r>
            <a:r>
              <a:rPr lang="en-US" dirty="0" smtClean="0">
                <a:hlinkClick r:id="rId2"/>
              </a:rPr>
              <a:t>github.com/elrossco2/LearnPython.git</a:t>
            </a:r>
            <a:r>
              <a:rPr lang="en-US" dirty="0" smtClean="0"/>
              <a:t> as a remote for your local </a:t>
            </a:r>
            <a:r>
              <a:rPr lang="en-US" dirty="0" err="1" smtClean="0"/>
              <a:t>LearnPython</a:t>
            </a:r>
            <a:r>
              <a:rPr lang="en-US" dirty="0" smtClean="0"/>
              <a:t> repo.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cd (your </a:t>
            </a:r>
            <a:r>
              <a:rPr lang="en-US" dirty="0" err="1" smtClean="0"/>
              <a:t>LearnPython</a:t>
            </a:r>
            <a:r>
              <a:rPr lang="en-US" dirty="0" smtClean="0"/>
              <a:t> repo)</a:t>
            </a:r>
          </a:p>
          <a:p>
            <a:pPr marL="285750" indent="-285750">
              <a:buFont typeface="Wingdings" panose="05000000000000000000" pitchFamily="2" charset="2"/>
              <a:buChar char="Ø"/>
            </a:pPr>
            <a:r>
              <a:rPr lang="en-US" dirty="0" err="1" smtClean="0"/>
              <a:t>git</a:t>
            </a:r>
            <a:r>
              <a:rPr lang="en-US" dirty="0" smtClean="0"/>
              <a:t> remote </a:t>
            </a:r>
            <a:r>
              <a:rPr lang="en-US" dirty="0"/>
              <a:t>add cs3003 </a:t>
            </a:r>
            <a:r>
              <a:rPr lang="en-US" dirty="0">
                <a:hlinkClick r:id="rId2"/>
              </a:rPr>
              <a:t>https://</a:t>
            </a:r>
            <a:r>
              <a:rPr lang="en-US" dirty="0" smtClean="0">
                <a:hlinkClick r:id="rId2"/>
              </a:rPr>
              <a:t>github.com/elrossco2/LearnPython.git</a:t>
            </a:r>
            <a:endParaRPr lang="en-US" dirty="0" smtClean="0"/>
          </a:p>
          <a:p>
            <a:pPr marL="285750" indent="-285750">
              <a:buFont typeface="Wingdings" panose="05000000000000000000" pitchFamily="2" charset="2"/>
              <a:buChar char="Ø"/>
            </a:pPr>
            <a:r>
              <a:rPr lang="en-US" dirty="0" err="1" smtClean="0"/>
              <a:t>git</a:t>
            </a:r>
            <a:r>
              <a:rPr lang="en-US" dirty="0" smtClean="0"/>
              <a:t> remote -v </a:t>
            </a:r>
          </a:p>
        </p:txBody>
      </p:sp>
      <p:sp>
        <p:nvSpPr>
          <p:cNvPr id="4" name="TextBox 3"/>
          <p:cNvSpPr txBox="1"/>
          <p:nvPr/>
        </p:nvSpPr>
        <p:spPr>
          <a:xfrm>
            <a:off x="1143000" y="3924300"/>
            <a:ext cx="10083800" cy="2585323"/>
          </a:xfrm>
          <a:prstGeom prst="rect">
            <a:avLst/>
          </a:prstGeom>
          <a:noFill/>
        </p:spPr>
        <p:txBody>
          <a:bodyPr wrap="square" rtlCol="0">
            <a:spAutoFit/>
          </a:bodyPr>
          <a:lstStyle/>
          <a:p>
            <a:r>
              <a:rPr lang="en-US" dirty="0" smtClean="0"/>
              <a:t>This will add the class URL as a remote. You won’t be able to push to this remote, but you can pull from it to get the latest version (i.e. bring down everything you don’t have yet to your local version of the repo. Step 2:</a:t>
            </a:r>
          </a:p>
          <a:p>
            <a:endParaRPr lang="en-US" dirty="0" smtClean="0"/>
          </a:p>
          <a:p>
            <a:pPr marL="285750" indent="-285750">
              <a:buFont typeface="Wingdings" panose="05000000000000000000" pitchFamily="2" charset="2"/>
              <a:buChar char="Ø"/>
            </a:pPr>
            <a:r>
              <a:rPr lang="en-US" dirty="0" err="1" smtClean="0"/>
              <a:t>git</a:t>
            </a:r>
            <a:r>
              <a:rPr lang="en-US" dirty="0" smtClean="0"/>
              <a:t> pull cs3003 master</a:t>
            </a:r>
          </a:p>
          <a:p>
            <a:pPr marL="285750" indent="-285750">
              <a:buFont typeface="Wingdings" panose="05000000000000000000" pitchFamily="2" charset="2"/>
              <a:buChar char="Ø"/>
            </a:pPr>
            <a:endParaRPr lang="en-US" dirty="0" smtClean="0"/>
          </a:p>
          <a:p>
            <a:r>
              <a:rPr lang="en-US" dirty="0"/>
              <a:t>M</a:t>
            </a:r>
            <a:r>
              <a:rPr lang="en-US" dirty="0" smtClean="0"/>
              <a:t>ake some changes to your local repo that you want to add to the class project, like posting to the discussion board.</a:t>
            </a:r>
          </a:p>
          <a:p>
            <a:r>
              <a:rPr lang="en-US" dirty="0" smtClean="0"/>
              <a:t> </a:t>
            </a:r>
            <a:endParaRPr lang="en-US" dirty="0"/>
          </a:p>
        </p:txBody>
      </p:sp>
      <p:sp>
        <p:nvSpPr>
          <p:cNvPr id="5" name="TextBox 4"/>
          <p:cNvSpPr txBox="1"/>
          <p:nvPr/>
        </p:nvSpPr>
        <p:spPr>
          <a:xfrm>
            <a:off x="8369300" y="4893795"/>
            <a:ext cx="3721100" cy="646331"/>
          </a:xfrm>
          <a:prstGeom prst="rect">
            <a:avLst/>
          </a:prstGeom>
          <a:noFill/>
        </p:spPr>
        <p:txBody>
          <a:bodyPr wrap="square" rtlCol="0">
            <a:spAutoFit/>
          </a:bodyPr>
          <a:lstStyle/>
          <a:p>
            <a:r>
              <a:rPr lang="en-US" dirty="0" smtClean="0"/>
              <a:t>See Pro </a:t>
            </a:r>
            <a:r>
              <a:rPr lang="en-US" dirty="0" err="1" smtClean="0"/>
              <a:t>Git</a:t>
            </a:r>
            <a:r>
              <a:rPr lang="en-US" dirty="0" smtClean="0"/>
              <a:t>, </a:t>
            </a:r>
            <a:r>
              <a:rPr lang="en-US" dirty="0" err="1" smtClean="0"/>
              <a:t>ch</a:t>
            </a:r>
            <a:r>
              <a:rPr lang="en-US" dirty="0" smtClean="0"/>
              <a:t> 2 section Working with remotes on p. 68 for more info.</a:t>
            </a:r>
            <a:endParaRPr lang="en-US" dirty="0"/>
          </a:p>
        </p:txBody>
      </p:sp>
    </p:spTree>
    <p:extLst>
      <p:ext uri="{BB962C8B-B14F-4D97-AF65-F5344CB8AC3E}">
        <p14:creationId xmlns:p14="http://schemas.microsoft.com/office/powerpoint/2010/main" val="34415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python.org</a:t>
            </a:r>
            <a:endParaRPr lang="en-US" dirty="0"/>
          </a:p>
        </p:txBody>
      </p:sp>
      <p:sp>
        <p:nvSpPr>
          <p:cNvPr id="3" name="Text Placeholder 2"/>
          <p:cNvSpPr>
            <a:spLocks noGrp="1"/>
          </p:cNvSpPr>
          <p:nvPr>
            <p:ph type="body" idx="1"/>
          </p:nvPr>
        </p:nvSpPr>
        <p:spPr/>
        <p:txBody>
          <a:bodyPr/>
          <a:lstStyle/>
          <a:p>
            <a:r>
              <a:rPr lang="en-US" dirty="0" smtClean="0"/>
              <a:t>Linux?</a:t>
            </a:r>
            <a:endParaRPr lang="en-US" dirty="0"/>
          </a:p>
        </p:txBody>
      </p:sp>
      <p:sp>
        <p:nvSpPr>
          <p:cNvPr id="4" name="Content Placeholder 3"/>
          <p:cNvSpPr>
            <a:spLocks noGrp="1"/>
          </p:cNvSpPr>
          <p:nvPr>
            <p:ph sz="half" idx="2"/>
          </p:nvPr>
        </p:nvSpPr>
        <p:spPr/>
        <p:txBody>
          <a:bodyPr/>
          <a:lstStyle/>
          <a:p>
            <a:r>
              <a:rPr lang="en-US" dirty="0" smtClean="0"/>
              <a:t>If you’re running Linux then most likely Python is already installed. Just type python at the command line</a:t>
            </a:r>
            <a:r>
              <a:rPr lang="en-US" dirty="0" smtClean="0"/>
              <a:t>.</a:t>
            </a:r>
          </a:p>
          <a:p>
            <a:r>
              <a:rPr lang="en-US" dirty="0" smtClean="0"/>
              <a:t>You may want to update to the latest version of Python though.</a:t>
            </a:r>
            <a:endParaRPr lang="en-US" dirty="0"/>
          </a:p>
        </p:txBody>
      </p:sp>
      <p:sp>
        <p:nvSpPr>
          <p:cNvPr id="5" name="Text Placeholder 4"/>
          <p:cNvSpPr>
            <a:spLocks noGrp="1"/>
          </p:cNvSpPr>
          <p:nvPr>
            <p:ph type="body" sz="quarter" idx="3"/>
          </p:nvPr>
        </p:nvSpPr>
        <p:spPr/>
        <p:txBody>
          <a:bodyPr/>
          <a:lstStyle/>
          <a:p>
            <a:r>
              <a:rPr lang="en-US" dirty="0" smtClean="0"/>
              <a:t>If your using </a:t>
            </a:r>
            <a:r>
              <a:rPr lang="en-US" dirty="0" smtClean="0"/>
              <a:t>Windows, download </a:t>
            </a:r>
            <a:r>
              <a:rPr lang="en-US" dirty="0" smtClean="0"/>
              <a:t>and install the latest </a:t>
            </a:r>
            <a:r>
              <a:rPr lang="en-US" dirty="0" smtClean="0"/>
              <a:t>version.</a:t>
            </a:r>
            <a:endParaRPr lang="en-US" dirty="0"/>
          </a:p>
        </p:txBody>
      </p:sp>
      <p:pic>
        <p:nvPicPr>
          <p:cNvPr id="7" name="Content Placeholder 6"/>
          <p:cNvPicPr>
            <a:picLocks noGrp="1" noChangeAspect="1"/>
          </p:cNvPicPr>
          <p:nvPr>
            <p:ph sz="quarter" idx="4"/>
          </p:nvPr>
        </p:nvPicPr>
        <p:blipFill>
          <a:blip r:embed="rId2"/>
          <a:stretch>
            <a:fillRect/>
          </a:stretch>
        </p:blipFill>
        <p:spPr>
          <a:xfrm>
            <a:off x="6172200" y="2534056"/>
            <a:ext cx="5183188" cy="3626626"/>
          </a:xfrm>
          <a:prstGeom prst="rect">
            <a:avLst/>
          </a:prstGeom>
        </p:spPr>
      </p:pic>
    </p:spTree>
    <p:extLst>
      <p:ext uri="{BB962C8B-B14F-4D97-AF65-F5344CB8AC3E}">
        <p14:creationId xmlns:p14="http://schemas.microsoft.com/office/powerpoint/2010/main" val="47546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sure to add </a:t>
            </a:r>
            <a:r>
              <a:rPr lang="en-US" dirty="0" smtClean="0"/>
              <a:t>Python </a:t>
            </a:r>
            <a:r>
              <a:rPr lang="en-US" dirty="0" smtClean="0"/>
              <a:t>to your PATH</a:t>
            </a:r>
            <a:endParaRPr lang="en-US" dirty="0"/>
          </a:p>
        </p:txBody>
      </p:sp>
      <p:sp>
        <p:nvSpPr>
          <p:cNvPr id="3" name="Text Placeholder 2"/>
          <p:cNvSpPr>
            <a:spLocks noGrp="1"/>
          </p:cNvSpPr>
          <p:nvPr>
            <p:ph type="body" idx="1"/>
          </p:nvPr>
        </p:nvSpPr>
        <p:spPr/>
        <p:txBody>
          <a:bodyPr/>
          <a:lstStyle/>
          <a:p>
            <a:r>
              <a:rPr lang="en-US" dirty="0" smtClean="0"/>
              <a:t>Do the installation:</a:t>
            </a:r>
            <a:endParaRPr lang="en-US" dirty="0"/>
          </a:p>
        </p:txBody>
      </p:sp>
      <p:sp>
        <p:nvSpPr>
          <p:cNvPr id="4" name="Content Placeholder 3"/>
          <p:cNvSpPr>
            <a:spLocks noGrp="1"/>
          </p:cNvSpPr>
          <p:nvPr>
            <p:ph sz="half" idx="2"/>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I just used </a:t>
            </a:r>
            <a:r>
              <a:rPr lang="en-US" dirty="0" smtClean="0">
                <a:sym typeface="Wingdings" panose="05000000000000000000" pitchFamily="2" charset="2"/>
              </a:rPr>
              <a:t> Install </a:t>
            </a:r>
            <a:r>
              <a:rPr lang="en-US" dirty="0" smtClean="0">
                <a:sym typeface="Wingdings" panose="05000000000000000000" pitchFamily="2" charset="2"/>
              </a:rPr>
              <a:t>Now</a:t>
            </a:r>
          </a:p>
          <a:p>
            <a:pPr marL="0" indent="0">
              <a:buNone/>
            </a:pPr>
            <a:endParaRPr lang="en-US" dirty="0" smtClean="0"/>
          </a:p>
        </p:txBody>
      </p:sp>
      <p:sp>
        <p:nvSpPr>
          <p:cNvPr id="5" name="Text Placeholder 4"/>
          <p:cNvSpPr>
            <a:spLocks noGrp="1"/>
          </p:cNvSpPr>
          <p:nvPr>
            <p:ph type="body" sz="quarter" idx="3"/>
          </p:nvPr>
        </p:nvSpPr>
        <p:spPr/>
        <p:txBody>
          <a:bodyPr>
            <a:normAutofit lnSpcReduction="10000"/>
          </a:bodyPr>
          <a:lstStyle/>
          <a:p>
            <a:r>
              <a:rPr lang="en-US" dirty="0" smtClean="0"/>
              <a:t>But first--click </a:t>
            </a:r>
            <a:r>
              <a:rPr lang="en-US" dirty="0" smtClean="0"/>
              <a:t>the bottom checkbox</a:t>
            </a:r>
          </a:p>
          <a:p>
            <a:r>
              <a:rPr lang="en-US" dirty="0" smtClean="0"/>
              <a:t>Add Python </a:t>
            </a:r>
            <a:r>
              <a:rPr lang="en-US" dirty="0" err="1"/>
              <a:t>x</a:t>
            </a:r>
            <a:r>
              <a:rPr lang="en-US" dirty="0" err="1" smtClean="0"/>
              <a:t>.x</a:t>
            </a:r>
            <a:r>
              <a:rPr lang="en-US" dirty="0" smtClean="0"/>
              <a:t> </a:t>
            </a:r>
            <a:r>
              <a:rPr lang="en-US" dirty="0" smtClean="0"/>
              <a:t>to PATH</a:t>
            </a:r>
            <a:endParaRPr lang="en-US" dirty="0"/>
          </a:p>
        </p:txBody>
      </p:sp>
      <p:pic>
        <p:nvPicPr>
          <p:cNvPr id="7" name="Content Placeholder 6"/>
          <p:cNvPicPr>
            <a:picLocks noGrp="1" noChangeAspect="1"/>
          </p:cNvPicPr>
          <p:nvPr>
            <p:ph sz="quarter" idx="4"/>
          </p:nvPr>
        </p:nvPicPr>
        <p:blipFill>
          <a:blip r:embed="rId2"/>
          <a:stretch>
            <a:fillRect/>
          </a:stretch>
        </p:blipFill>
        <p:spPr>
          <a:xfrm>
            <a:off x="5816122" y="2505074"/>
            <a:ext cx="6355081" cy="3971925"/>
          </a:xfrm>
          <a:prstGeom prst="rect">
            <a:avLst/>
          </a:prstGeom>
        </p:spPr>
      </p:pic>
    </p:spTree>
    <p:extLst>
      <p:ext uri="{BB962C8B-B14F-4D97-AF65-F5344CB8AC3E}">
        <p14:creationId xmlns:p14="http://schemas.microsoft.com/office/powerpoint/2010/main" val="3443484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54001"/>
            <a:ext cx="7377112" cy="901699"/>
          </a:xfrm>
        </p:spPr>
        <p:txBody>
          <a:bodyPr/>
          <a:lstStyle/>
          <a:p>
            <a:r>
              <a:rPr lang="en-US" dirty="0" smtClean="0"/>
              <a:t>Check your Python installation</a:t>
            </a:r>
            <a:endParaRPr lang="en-US" dirty="0"/>
          </a:p>
        </p:txBody>
      </p:sp>
      <p:sp>
        <p:nvSpPr>
          <p:cNvPr id="3" name="Text Placeholder 2"/>
          <p:cNvSpPr>
            <a:spLocks noGrp="1"/>
          </p:cNvSpPr>
          <p:nvPr>
            <p:ph type="body" idx="1"/>
          </p:nvPr>
        </p:nvSpPr>
        <p:spPr>
          <a:xfrm>
            <a:off x="839788" y="1681163"/>
            <a:ext cx="4303769" cy="820737"/>
          </a:xfrm>
        </p:spPr>
        <p:txBody>
          <a:bodyPr/>
          <a:lstStyle/>
          <a:p>
            <a:r>
              <a:rPr lang="en-US" dirty="0" smtClean="0"/>
              <a:t>Fire up the Windows PowerShell:</a:t>
            </a:r>
            <a:endParaRPr lang="en-US" dirty="0"/>
          </a:p>
        </p:txBody>
      </p:sp>
      <p:sp>
        <p:nvSpPr>
          <p:cNvPr id="4" name="Content Placeholder 3"/>
          <p:cNvSpPr>
            <a:spLocks noGrp="1"/>
          </p:cNvSpPr>
          <p:nvPr>
            <p:ph sz="half" idx="2"/>
          </p:nvPr>
        </p:nvSpPr>
        <p:spPr>
          <a:xfrm>
            <a:off x="839789" y="2603499"/>
            <a:ext cx="4049712" cy="3586163"/>
          </a:xfrm>
        </p:spPr>
        <p:txBody>
          <a:bodyPr/>
          <a:lstStyle/>
          <a:p>
            <a:r>
              <a:rPr lang="en-US" dirty="0" smtClean="0"/>
              <a:t>Type ‘python’ at the </a:t>
            </a:r>
            <a:r>
              <a:rPr lang="en-US" dirty="0" err="1" smtClean="0"/>
              <a:t>cmd</a:t>
            </a:r>
            <a:r>
              <a:rPr lang="en-US" dirty="0" err="1"/>
              <a:t>-</a:t>
            </a:r>
            <a:r>
              <a:rPr lang="en-US" dirty="0" err="1" smtClean="0"/>
              <a:t>promt</a:t>
            </a:r>
            <a:r>
              <a:rPr lang="en-US" dirty="0" smtClean="0"/>
              <a:t> to get started.</a:t>
            </a:r>
          </a:p>
          <a:p>
            <a:endParaRPr lang="en-US" dirty="0"/>
          </a:p>
          <a:p>
            <a:r>
              <a:rPr lang="en-US" dirty="0" smtClean="0"/>
              <a:t>Type ‘quit()’ to exit</a:t>
            </a:r>
            <a:endParaRPr lang="en-US" dirty="0"/>
          </a:p>
        </p:txBody>
      </p:sp>
      <p:pic>
        <p:nvPicPr>
          <p:cNvPr id="7" name="Content Placeholder 6"/>
          <p:cNvPicPr>
            <a:picLocks noGrp="1" noChangeAspect="1"/>
          </p:cNvPicPr>
          <p:nvPr>
            <p:ph sz="quarter" idx="4"/>
          </p:nvPr>
        </p:nvPicPr>
        <p:blipFill>
          <a:blip r:embed="rId2"/>
          <a:stretch>
            <a:fillRect/>
          </a:stretch>
        </p:blipFill>
        <p:spPr>
          <a:xfrm>
            <a:off x="4562481" y="990600"/>
            <a:ext cx="7515219" cy="5832845"/>
          </a:xfrm>
          <a:prstGeom prst="rect">
            <a:avLst/>
          </a:prstGeom>
        </p:spPr>
      </p:pic>
    </p:spTree>
    <p:extLst>
      <p:ext uri="{BB962C8B-B14F-4D97-AF65-F5344CB8AC3E}">
        <p14:creationId xmlns:p14="http://schemas.microsoft.com/office/powerpoint/2010/main" val="243079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to github.com</a:t>
            </a:r>
            <a:endParaRPr lang="en-US" dirty="0"/>
          </a:p>
        </p:txBody>
      </p:sp>
      <p:sp>
        <p:nvSpPr>
          <p:cNvPr id="3" name="Text Placeholder 2"/>
          <p:cNvSpPr>
            <a:spLocks noGrp="1"/>
          </p:cNvSpPr>
          <p:nvPr>
            <p:ph type="body" idx="1"/>
          </p:nvPr>
        </p:nvSpPr>
        <p:spPr/>
        <p:txBody>
          <a:bodyPr>
            <a:normAutofit/>
          </a:bodyPr>
          <a:lstStyle/>
          <a:p>
            <a:r>
              <a:rPr lang="en-US" dirty="0" smtClean="0"/>
              <a:t>We can communicate/collaborate  effectively with </a:t>
            </a:r>
            <a:r>
              <a:rPr lang="en-US" dirty="0" err="1" smtClean="0"/>
              <a:t>Git</a:t>
            </a:r>
            <a:r>
              <a:rPr lang="en-US" dirty="0" smtClean="0"/>
              <a:t> hosted at </a:t>
            </a:r>
            <a:r>
              <a:rPr lang="en-US" dirty="0" err="1" smtClean="0"/>
              <a:t>github</a:t>
            </a:r>
            <a:endParaRPr lang="en-US" dirty="0"/>
          </a:p>
        </p:txBody>
      </p:sp>
      <p:sp>
        <p:nvSpPr>
          <p:cNvPr id="4" name="Content Placeholder 3"/>
          <p:cNvSpPr>
            <a:spLocks noGrp="1"/>
          </p:cNvSpPr>
          <p:nvPr>
            <p:ph sz="half" idx="2"/>
          </p:nvPr>
        </p:nvSpPr>
        <p:spPr/>
        <p:txBody>
          <a:bodyPr/>
          <a:lstStyle/>
          <a:p>
            <a:r>
              <a:rPr lang="en-US" dirty="0" smtClean="0"/>
              <a:t>Of course choose the free account!</a:t>
            </a:r>
          </a:p>
          <a:p>
            <a:r>
              <a:rPr lang="en-US" dirty="0" smtClean="0"/>
              <a:t>Nothing we will do in the class is a secret—we don’t need </a:t>
            </a:r>
            <a:r>
              <a:rPr lang="en-US" smtClean="0"/>
              <a:t>private repositories.</a:t>
            </a:r>
            <a:endParaRPr lang="en-US" dirty="0" smtClean="0"/>
          </a:p>
          <a:p>
            <a:endParaRPr lang="en-US" dirty="0"/>
          </a:p>
        </p:txBody>
      </p:sp>
      <p:sp>
        <p:nvSpPr>
          <p:cNvPr id="5" name="Text Placeholder 4"/>
          <p:cNvSpPr>
            <a:spLocks noGrp="1"/>
          </p:cNvSpPr>
          <p:nvPr>
            <p:ph type="body" sz="quarter" idx="3"/>
          </p:nvPr>
        </p:nvSpPr>
        <p:spPr/>
        <p:txBody>
          <a:bodyPr/>
          <a:lstStyle/>
          <a:p>
            <a:r>
              <a:rPr lang="en-US" dirty="0" smtClean="0"/>
              <a:t>Sign up for a free user account</a:t>
            </a:r>
            <a:endParaRPr lang="en-US" dirty="0"/>
          </a:p>
        </p:txBody>
      </p:sp>
      <p:pic>
        <p:nvPicPr>
          <p:cNvPr id="7" name="Content Placeholder 6"/>
          <p:cNvPicPr>
            <a:picLocks noGrp="1" noChangeAspect="1"/>
          </p:cNvPicPr>
          <p:nvPr>
            <p:ph sz="quarter" idx="4"/>
          </p:nvPr>
        </p:nvPicPr>
        <p:blipFill>
          <a:blip r:embed="rId2"/>
          <a:stretch>
            <a:fillRect/>
          </a:stretch>
        </p:blipFill>
        <p:spPr>
          <a:xfrm>
            <a:off x="6172200" y="2635691"/>
            <a:ext cx="5183188" cy="3423355"/>
          </a:xfrm>
          <a:prstGeom prst="rect">
            <a:avLst/>
          </a:prstGeom>
        </p:spPr>
      </p:pic>
    </p:spTree>
    <p:extLst>
      <p:ext uri="{BB962C8B-B14F-4D97-AF65-F5344CB8AC3E}">
        <p14:creationId xmlns:p14="http://schemas.microsoft.com/office/powerpoint/2010/main" val="139503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the GitHub Desktop</a:t>
            </a:r>
            <a:endParaRPr lang="en-US" dirty="0"/>
          </a:p>
        </p:txBody>
      </p:sp>
      <p:sp>
        <p:nvSpPr>
          <p:cNvPr id="3" name="Text Placeholder 2"/>
          <p:cNvSpPr>
            <a:spLocks noGrp="1"/>
          </p:cNvSpPr>
          <p:nvPr>
            <p:ph type="body" idx="1"/>
          </p:nvPr>
        </p:nvSpPr>
        <p:spPr/>
        <p:txBody>
          <a:bodyPr/>
          <a:lstStyle/>
          <a:p>
            <a:r>
              <a:rPr lang="en-US" dirty="0" smtClean="0"/>
              <a:t>I will be using Windows </a:t>
            </a:r>
            <a:r>
              <a:rPr lang="en-US" dirty="0" err="1" smtClean="0"/>
              <a:t>Git</a:t>
            </a:r>
            <a:r>
              <a:rPr lang="en-US" dirty="0" smtClean="0"/>
              <a:t> Shell for this class.</a:t>
            </a:r>
            <a:endParaRPr lang="en-US" dirty="0"/>
          </a:p>
        </p:txBody>
      </p:sp>
      <p:sp>
        <p:nvSpPr>
          <p:cNvPr id="4" name="Content Placeholder 3"/>
          <p:cNvSpPr>
            <a:spLocks noGrp="1"/>
          </p:cNvSpPr>
          <p:nvPr>
            <p:ph sz="half" idx="2"/>
          </p:nvPr>
        </p:nvSpPr>
        <p:spPr/>
        <p:txBody>
          <a:bodyPr/>
          <a:lstStyle/>
          <a:p>
            <a:r>
              <a:rPr lang="en-US" dirty="0" smtClean="0"/>
              <a:t>Follow the instructions for setting up the latest version of </a:t>
            </a:r>
            <a:r>
              <a:rPr lang="en-US" dirty="0" smtClean="0">
                <a:hlinkClick r:id="rId2"/>
              </a:rPr>
              <a:t>GitHub Desktop</a:t>
            </a:r>
            <a:r>
              <a:rPr lang="en-US" dirty="0" smtClean="0"/>
              <a:t>.</a:t>
            </a:r>
          </a:p>
          <a:p>
            <a:r>
              <a:rPr lang="en-US" dirty="0" smtClean="0"/>
              <a:t>If your using Linux, follow chapter 1 of </a:t>
            </a:r>
            <a:r>
              <a:rPr lang="en-US" dirty="0" err="1" smtClean="0"/>
              <a:t>ProGit</a:t>
            </a:r>
            <a:r>
              <a:rPr lang="en-US" dirty="0" smtClean="0"/>
              <a:t> for setup instructions.</a:t>
            </a:r>
            <a:endParaRPr lang="en-US" dirty="0"/>
          </a:p>
        </p:txBody>
      </p:sp>
      <p:sp>
        <p:nvSpPr>
          <p:cNvPr id="5" name="Text Placeholder 4"/>
          <p:cNvSpPr>
            <a:spLocks noGrp="1"/>
          </p:cNvSpPr>
          <p:nvPr>
            <p:ph type="body" sz="quarter" idx="3"/>
          </p:nvPr>
        </p:nvSpPr>
        <p:spPr/>
        <p:txBody>
          <a:bodyPr/>
          <a:lstStyle/>
          <a:p>
            <a:r>
              <a:rPr lang="en-US" dirty="0" smtClean="0"/>
              <a:t>Click on Set up </a:t>
            </a:r>
            <a:r>
              <a:rPr lang="en-US" dirty="0" err="1" smtClean="0"/>
              <a:t>Git</a:t>
            </a:r>
            <a:endParaRPr lang="en-US" dirty="0"/>
          </a:p>
        </p:txBody>
      </p:sp>
      <p:pic>
        <p:nvPicPr>
          <p:cNvPr id="7" name="Content Placeholder 6"/>
          <p:cNvPicPr>
            <a:picLocks noGrp="1" noChangeAspect="1"/>
          </p:cNvPicPr>
          <p:nvPr>
            <p:ph sz="quarter" idx="4"/>
          </p:nvPr>
        </p:nvPicPr>
        <p:blipFill>
          <a:blip r:embed="rId3"/>
          <a:stretch>
            <a:fillRect/>
          </a:stretch>
        </p:blipFill>
        <p:spPr>
          <a:xfrm>
            <a:off x="7073900" y="2555444"/>
            <a:ext cx="3427289" cy="3634219"/>
          </a:xfrm>
          <a:prstGeom prst="rect">
            <a:avLst/>
          </a:prstGeom>
        </p:spPr>
      </p:pic>
    </p:spTree>
    <p:extLst>
      <p:ext uri="{BB962C8B-B14F-4D97-AF65-F5344CB8AC3E}">
        <p14:creationId xmlns:p14="http://schemas.microsoft.com/office/powerpoint/2010/main" val="227310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 a </a:t>
            </a:r>
            <a:r>
              <a:rPr lang="en-US" dirty="0" err="1" smtClean="0"/>
              <a:t>Git</a:t>
            </a:r>
            <a:r>
              <a:rPr lang="en-US" dirty="0"/>
              <a:t> </a:t>
            </a:r>
            <a:r>
              <a:rPr lang="en-US" dirty="0" smtClean="0"/>
              <a:t>Shell </a:t>
            </a:r>
            <a:r>
              <a:rPr lang="en-US" dirty="0" smtClean="0"/>
              <a:t>(</a:t>
            </a:r>
            <a:r>
              <a:rPr lang="en-US" dirty="0" err="1"/>
              <a:t>P</a:t>
            </a:r>
            <a:r>
              <a:rPr lang="en-US" dirty="0" err="1" smtClean="0"/>
              <a:t>owershell</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Test out the </a:t>
            </a:r>
            <a:r>
              <a:rPr lang="en-US" dirty="0" err="1" smtClean="0"/>
              <a:t>git</a:t>
            </a:r>
            <a:r>
              <a:rPr lang="en-US" dirty="0" smtClean="0"/>
              <a:t>:</a:t>
            </a:r>
            <a:endParaRPr lang="en-US" dirty="0"/>
          </a:p>
        </p:txBody>
      </p:sp>
      <p:pic>
        <p:nvPicPr>
          <p:cNvPr id="7" name="Content Placeholder 6"/>
          <p:cNvPicPr>
            <a:picLocks noGrp="1" noChangeAspect="1"/>
          </p:cNvPicPr>
          <p:nvPr>
            <p:ph sz="half" idx="2"/>
          </p:nvPr>
        </p:nvPicPr>
        <p:blipFill>
          <a:blip r:embed="rId2"/>
          <a:stretch>
            <a:fillRect/>
          </a:stretch>
        </p:blipFill>
        <p:spPr>
          <a:xfrm>
            <a:off x="9499600" y="182722"/>
            <a:ext cx="1473199" cy="1915159"/>
          </a:xfrm>
          <a:prstGeom prst="rect">
            <a:avLst/>
          </a:prstGeom>
        </p:spPr>
      </p:pic>
      <p:sp>
        <p:nvSpPr>
          <p:cNvPr id="5" name="Text Placeholder 4"/>
          <p:cNvSpPr>
            <a:spLocks noGrp="1"/>
          </p:cNvSpPr>
          <p:nvPr>
            <p:ph type="body" sz="quarter" idx="3"/>
          </p:nvPr>
        </p:nvSpPr>
        <p:spPr/>
        <p:txBody>
          <a:bodyPr/>
          <a:lstStyle/>
          <a:p>
            <a:r>
              <a:rPr lang="en-US" dirty="0" smtClean="0"/>
              <a:t>Check the </a:t>
            </a:r>
            <a:r>
              <a:rPr lang="en-US" dirty="0" err="1" smtClean="0"/>
              <a:t>git</a:t>
            </a:r>
            <a:r>
              <a:rPr lang="en-US" dirty="0" smtClean="0"/>
              <a:t> setup</a:t>
            </a:r>
            <a:endParaRPr lang="en-US" dirty="0"/>
          </a:p>
        </p:txBody>
      </p:sp>
      <p:pic>
        <p:nvPicPr>
          <p:cNvPr id="10" name="Content Placeholder 9"/>
          <p:cNvPicPr>
            <a:picLocks noGrp="1" noChangeAspect="1"/>
          </p:cNvPicPr>
          <p:nvPr>
            <p:ph sz="quarter" idx="4"/>
          </p:nvPr>
        </p:nvPicPr>
        <p:blipFill>
          <a:blip r:embed="rId3"/>
          <a:stretch>
            <a:fillRect/>
          </a:stretch>
        </p:blipFill>
        <p:spPr>
          <a:xfrm>
            <a:off x="5843051" y="2641600"/>
            <a:ext cx="6321696" cy="2882900"/>
          </a:xfrm>
          <a:prstGeom prst="rect">
            <a:avLst/>
          </a:prstGeom>
        </p:spPr>
      </p:pic>
      <p:sp>
        <p:nvSpPr>
          <p:cNvPr id="11" name="TextBox 10"/>
          <p:cNvSpPr txBox="1"/>
          <p:nvPr/>
        </p:nvSpPr>
        <p:spPr>
          <a:xfrm>
            <a:off x="609600" y="2641600"/>
            <a:ext cx="5118100" cy="3970318"/>
          </a:xfrm>
          <a:prstGeom prst="rect">
            <a:avLst/>
          </a:prstGeom>
          <a:noFill/>
        </p:spPr>
        <p:txBody>
          <a:bodyPr wrap="square" rtlCol="0">
            <a:spAutoFit/>
          </a:bodyPr>
          <a:lstStyle/>
          <a:p>
            <a:r>
              <a:rPr lang="en-US" dirty="0" smtClean="0"/>
              <a:t>Type:</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–list</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user.name</a:t>
            </a:r>
          </a:p>
          <a:p>
            <a:pPr marL="285750" indent="-285750">
              <a:buFont typeface="Wingdings" panose="05000000000000000000" pitchFamily="2" charset="2"/>
              <a:buChar char="Ø"/>
            </a:pPr>
            <a:r>
              <a:rPr lang="en-US" dirty="0" err="1" smtClean="0"/>
              <a:t>git</a:t>
            </a:r>
            <a:r>
              <a:rPr lang="en-US" dirty="0" smtClean="0"/>
              <a:t> </a:t>
            </a:r>
            <a:r>
              <a:rPr lang="en-US" dirty="0" err="1" smtClean="0"/>
              <a:t>config</a:t>
            </a:r>
            <a:r>
              <a:rPr lang="en-US" dirty="0" smtClean="0"/>
              <a:t> </a:t>
            </a:r>
            <a:r>
              <a:rPr lang="en-US" dirty="0" err="1" smtClean="0"/>
              <a:t>user.email</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endParaRPr lang="en-US" dirty="0" smtClean="0"/>
          </a:p>
          <a:p>
            <a:r>
              <a:rPr lang="en-US" dirty="0"/>
              <a:t> </a:t>
            </a:r>
            <a:r>
              <a:rPr lang="en-US" dirty="0" smtClean="0"/>
              <a:t>                                                                 </a:t>
            </a:r>
          </a:p>
          <a:p>
            <a:endParaRPr lang="en-US" dirty="0" smtClean="0">
              <a:sym typeface="Wingdings" panose="05000000000000000000" pitchFamily="2" charset="2"/>
            </a:endParaRPr>
          </a:p>
          <a:p>
            <a:pPr algn="r"/>
            <a:r>
              <a:rPr lang="en-US" dirty="0" smtClean="0">
                <a:sym typeface="Wingdings" panose="05000000000000000000" pitchFamily="2" charset="2"/>
              </a:rPr>
              <a:t>You should see your user credentials here</a:t>
            </a:r>
          </a:p>
          <a:p>
            <a:pPr algn="r"/>
            <a:endParaRPr lang="en-US" dirty="0" smtClean="0">
              <a:sym typeface="Wingdings" panose="05000000000000000000" pitchFamily="2" charset="2"/>
            </a:endParaRPr>
          </a:p>
          <a:p>
            <a:r>
              <a:rPr lang="en-US" dirty="0" smtClean="0">
                <a:sym typeface="Wingdings" panose="05000000000000000000" pitchFamily="2" charset="2"/>
              </a:rPr>
              <a:t>If not you can add them with: </a:t>
            </a:r>
          </a:p>
          <a:p>
            <a:pPr marL="285750" indent="-285750">
              <a:buFont typeface="Wingdings" panose="05000000000000000000" pitchFamily="2" charset="2"/>
              <a:buChar char="Ø"/>
            </a:pPr>
            <a:r>
              <a:rPr lang="en-US" dirty="0" err="1" smtClean="0">
                <a:sym typeface="Wingdings" panose="05000000000000000000" pitchFamily="2" charset="2"/>
              </a:rPr>
              <a:t>git</a:t>
            </a:r>
            <a:r>
              <a:rPr lang="en-US" dirty="0" smtClean="0">
                <a:sym typeface="Wingdings" panose="05000000000000000000" pitchFamily="2" charset="2"/>
              </a:rPr>
              <a:t> </a:t>
            </a:r>
            <a:r>
              <a:rPr lang="en-US" dirty="0" err="1" smtClean="0">
                <a:sym typeface="Wingdings" panose="05000000000000000000" pitchFamily="2" charset="2"/>
              </a:rPr>
              <a:t>config</a:t>
            </a:r>
            <a:r>
              <a:rPr lang="en-US" dirty="0" smtClean="0">
                <a:sym typeface="Wingdings" panose="05000000000000000000" pitchFamily="2" charset="2"/>
              </a:rPr>
              <a:t> –global user.name “John Apollo”</a:t>
            </a:r>
          </a:p>
          <a:p>
            <a:pPr marL="285750" indent="-285750">
              <a:buFont typeface="Wingdings" panose="05000000000000000000" pitchFamily="2" charset="2"/>
              <a:buChar char="Ø"/>
            </a:pPr>
            <a:r>
              <a:rPr lang="en-US" dirty="0" err="1" smtClean="0">
                <a:sym typeface="Wingdings" panose="05000000000000000000" pitchFamily="2" charset="2"/>
              </a:rPr>
              <a:t>git</a:t>
            </a:r>
            <a:r>
              <a:rPr lang="en-US" dirty="0" smtClean="0">
                <a:sym typeface="Wingdings" panose="05000000000000000000" pitchFamily="2" charset="2"/>
              </a:rPr>
              <a:t> </a:t>
            </a:r>
            <a:r>
              <a:rPr lang="en-US" dirty="0" err="1" smtClean="0">
                <a:sym typeface="Wingdings" panose="05000000000000000000" pitchFamily="2" charset="2"/>
              </a:rPr>
              <a:t>config</a:t>
            </a:r>
            <a:r>
              <a:rPr lang="en-US" dirty="0" smtClean="0">
                <a:sym typeface="Wingdings" panose="05000000000000000000" pitchFamily="2" charset="2"/>
              </a:rPr>
              <a:t> –global </a:t>
            </a:r>
            <a:r>
              <a:rPr lang="en-US" dirty="0" err="1" smtClean="0">
                <a:sym typeface="Wingdings" panose="05000000000000000000" pitchFamily="2" charset="2"/>
              </a:rPr>
              <a:t>user.email</a:t>
            </a:r>
            <a:r>
              <a:rPr lang="en-US" dirty="0" smtClean="0">
                <a:sym typeface="Wingdings" panose="05000000000000000000" pitchFamily="2" charset="2"/>
              </a:rPr>
              <a:t> “japollo@rad.com”</a:t>
            </a:r>
            <a:endParaRPr lang="en-US" dirty="0">
              <a:sym typeface="Wingdings" panose="05000000000000000000" pitchFamily="2" charset="2"/>
            </a:endParaRPr>
          </a:p>
        </p:txBody>
      </p:sp>
    </p:spTree>
    <p:extLst>
      <p:ext uri="{BB962C8B-B14F-4D97-AF65-F5344CB8AC3E}">
        <p14:creationId xmlns:p14="http://schemas.microsoft.com/office/powerpoint/2010/main" val="7621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Git</a:t>
            </a:r>
            <a:r>
              <a:rPr lang="en-US" dirty="0" smtClean="0"/>
              <a:t>?</a:t>
            </a:r>
            <a:endParaRPr lang="en-US" dirty="0"/>
          </a:p>
        </p:txBody>
      </p:sp>
      <p:sp>
        <p:nvSpPr>
          <p:cNvPr id="3" name="Content Placeholder 2"/>
          <p:cNvSpPr>
            <a:spLocks noGrp="1"/>
          </p:cNvSpPr>
          <p:nvPr>
            <p:ph idx="1"/>
          </p:nvPr>
        </p:nvSpPr>
        <p:spPr>
          <a:xfrm>
            <a:off x="838200" y="1825624"/>
            <a:ext cx="4165600" cy="4587875"/>
          </a:xfrm>
        </p:spPr>
        <p:txBody>
          <a:bodyPr/>
          <a:lstStyle/>
          <a:p>
            <a:r>
              <a:rPr lang="en-US" dirty="0" smtClean="0"/>
              <a:t>Get </a:t>
            </a:r>
            <a:r>
              <a:rPr lang="en-US" dirty="0" smtClean="0"/>
              <a:t>the free book Pro </a:t>
            </a:r>
            <a:r>
              <a:rPr lang="en-US" dirty="0" err="1" smtClean="0"/>
              <a:t>Git</a:t>
            </a:r>
            <a:r>
              <a:rPr lang="en-US" dirty="0" smtClean="0"/>
              <a:t> by Scott Chacon and Ben Straub</a:t>
            </a:r>
            <a:endParaRPr lang="en-US" dirty="0"/>
          </a:p>
        </p:txBody>
      </p:sp>
      <p:pic>
        <p:nvPicPr>
          <p:cNvPr id="4" name="Picture 3"/>
          <p:cNvPicPr>
            <a:picLocks noChangeAspect="1"/>
          </p:cNvPicPr>
          <p:nvPr/>
        </p:nvPicPr>
        <p:blipFill>
          <a:blip r:embed="rId2"/>
          <a:stretch>
            <a:fillRect/>
          </a:stretch>
        </p:blipFill>
        <p:spPr>
          <a:xfrm>
            <a:off x="5243512" y="0"/>
            <a:ext cx="6505575" cy="6734175"/>
          </a:xfrm>
          <a:prstGeom prst="rect">
            <a:avLst/>
          </a:prstGeom>
        </p:spPr>
      </p:pic>
    </p:spTree>
    <p:extLst>
      <p:ext uri="{BB962C8B-B14F-4D97-AF65-F5344CB8AC3E}">
        <p14:creationId xmlns:p14="http://schemas.microsoft.com/office/powerpoint/2010/main" val="286550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a:t>G</a:t>
            </a:r>
            <a:r>
              <a:rPr lang="en-US" dirty="0" err="1" smtClean="0"/>
              <a:t>it</a:t>
            </a:r>
            <a:r>
              <a:rPr lang="en-US" dirty="0" smtClean="0"/>
              <a:t>?</a:t>
            </a:r>
            <a:endParaRPr lang="en-US" dirty="0"/>
          </a:p>
        </p:txBody>
      </p:sp>
      <p:sp>
        <p:nvSpPr>
          <p:cNvPr id="3" name="Text Placeholder 2"/>
          <p:cNvSpPr>
            <a:spLocks noGrp="1"/>
          </p:cNvSpPr>
          <p:nvPr>
            <p:ph type="body" idx="1"/>
          </p:nvPr>
        </p:nvSpPr>
        <p:spPr/>
        <p:txBody>
          <a:bodyPr>
            <a:normAutofit fontScale="92500"/>
          </a:bodyPr>
          <a:lstStyle/>
          <a:p>
            <a:r>
              <a:rPr lang="en-US" dirty="0" err="1" smtClean="0"/>
              <a:t>Git</a:t>
            </a:r>
            <a:r>
              <a:rPr lang="en-US" dirty="0" smtClean="0"/>
              <a:t> is emerging as the best (most widely used) Version Control System (VCS)</a:t>
            </a:r>
          </a:p>
        </p:txBody>
      </p:sp>
      <p:sp>
        <p:nvSpPr>
          <p:cNvPr id="4" name="Content Placeholder 3"/>
          <p:cNvSpPr>
            <a:spLocks noGrp="1"/>
          </p:cNvSpPr>
          <p:nvPr>
            <p:ph sz="half" idx="2"/>
          </p:nvPr>
        </p:nvSpPr>
        <p:spPr/>
        <p:txBody>
          <a:bodyPr/>
          <a:lstStyle/>
          <a:p>
            <a:r>
              <a:rPr lang="en-US" dirty="0" smtClean="0"/>
              <a:t>What is version control?</a:t>
            </a:r>
          </a:p>
          <a:p>
            <a:pPr lvl="1"/>
            <a:r>
              <a:rPr lang="en-US" dirty="0" smtClean="0"/>
              <a:t>If we want to work together and collaborate on large (or small) projects we need a VCS.</a:t>
            </a:r>
          </a:p>
          <a:p>
            <a:pPr lvl="1"/>
            <a:r>
              <a:rPr lang="en-US" dirty="0" smtClean="0"/>
              <a:t>github.com provides a free central server that we can work together with partners by </a:t>
            </a:r>
            <a:r>
              <a:rPr lang="en-US" b="1" i="1" dirty="0" smtClean="0"/>
              <a:t>pushing</a:t>
            </a:r>
            <a:r>
              <a:rPr lang="en-US" dirty="0" smtClean="0"/>
              <a:t> and </a:t>
            </a:r>
            <a:r>
              <a:rPr lang="en-US" b="1" i="1" dirty="0" smtClean="0"/>
              <a:t>pulling</a:t>
            </a:r>
            <a:r>
              <a:rPr lang="en-US" dirty="0" smtClean="0"/>
              <a:t> onto the stack.</a:t>
            </a:r>
            <a:endParaRPr lang="en-US" dirty="0"/>
          </a:p>
        </p:txBody>
      </p:sp>
      <p:sp>
        <p:nvSpPr>
          <p:cNvPr id="5" name="Text Placeholder 4"/>
          <p:cNvSpPr>
            <a:spLocks noGrp="1"/>
          </p:cNvSpPr>
          <p:nvPr>
            <p:ph type="body" sz="quarter" idx="3"/>
          </p:nvPr>
        </p:nvSpPr>
        <p:spPr>
          <a:xfrm>
            <a:off x="6172200" y="1681163"/>
            <a:ext cx="5183188" cy="823912"/>
          </a:xfrm>
        </p:spPr>
        <p:txBody>
          <a:bodyPr>
            <a:normAutofit fontScale="92500" lnSpcReduction="20000"/>
          </a:bodyPr>
          <a:lstStyle/>
          <a:p>
            <a:r>
              <a:rPr lang="en-US" dirty="0"/>
              <a:t>Y</a:t>
            </a:r>
            <a:r>
              <a:rPr lang="en-US" dirty="0" smtClean="0"/>
              <a:t>ou </a:t>
            </a:r>
            <a:r>
              <a:rPr lang="en-US" dirty="0" smtClean="0"/>
              <a:t>can have a </a:t>
            </a:r>
            <a:r>
              <a:rPr lang="en-US" dirty="0" err="1" smtClean="0"/>
              <a:t>git</a:t>
            </a:r>
            <a:r>
              <a:rPr lang="en-US" dirty="0" smtClean="0"/>
              <a:t> repository on your own server. </a:t>
            </a:r>
            <a:r>
              <a:rPr lang="en-US" dirty="0" smtClean="0"/>
              <a:t>For use, its most </a:t>
            </a:r>
            <a:r>
              <a:rPr lang="en-US" dirty="0" smtClean="0"/>
              <a:t>easy just to have it at github.com</a:t>
            </a:r>
            <a:endParaRPr lang="en-US" dirty="0"/>
          </a:p>
        </p:txBody>
      </p:sp>
      <p:pic>
        <p:nvPicPr>
          <p:cNvPr id="7" name="Content Placeholder 6"/>
          <p:cNvPicPr>
            <a:picLocks noGrp="1" noChangeAspect="1"/>
          </p:cNvPicPr>
          <p:nvPr>
            <p:ph sz="quarter" idx="4"/>
          </p:nvPr>
        </p:nvPicPr>
        <p:blipFill>
          <a:blip r:embed="rId2"/>
          <a:stretch>
            <a:fillRect/>
          </a:stretch>
        </p:blipFill>
        <p:spPr>
          <a:xfrm>
            <a:off x="6192876" y="2505075"/>
            <a:ext cx="5542815" cy="3971925"/>
          </a:xfrm>
          <a:prstGeom prst="rect">
            <a:avLst/>
          </a:prstGeom>
        </p:spPr>
      </p:pic>
    </p:spTree>
    <p:extLst>
      <p:ext uri="{BB962C8B-B14F-4D97-AF65-F5344CB8AC3E}">
        <p14:creationId xmlns:p14="http://schemas.microsoft.com/office/powerpoint/2010/main" val="554214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902</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Get the software for this class: CS3003</vt:lpstr>
      <vt:lpstr>Go to python.org</vt:lpstr>
      <vt:lpstr>Be sure to add Python to your PATH</vt:lpstr>
      <vt:lpstr>Check your Python installation</vt:lpstr>
      <vt:lpstr>Go to github.com</vt:lpstr>
      <vt:lpstr>Get the GitHub Desktop</vt:lpstr>
      <vt:lpstr>Launch a Git Shell (Powershell)</vt:lpstr>
      <vt:lpstr>What is Git?</vt:lpstr>
      <vt:lpstr>What is Git?</vt:lpstr>
      <vt:lpstr>Git-ing started      Launch the Git Shell:</vt:lpstr>
      <vt:lpstr>Get the first CS3003 class repository.</vt:lpstr>
      <vt:lpstr>PowerPoint Presentation</vt:lpstr>
      <vt:lpstr>Use git clone to download the project from the remote:</vt:lpstr>
      <vt:lpstr>My output</vt:lpstr>
      <vt:lpstr>Look at the project </vt:lpstr>
      <vt:lpstr>Launch a new Windows PowerShell</vt:lpstr>
      <vt:lpstr>My output: </vt:lpstr>
      <vt:lpstr>PowerPoint Presentation</vt:lpstr>
      <vt:lpstr>PowerPoint Presentation</vt:lpstr>
    </vt:vector>
  </TitlesOfParts>
  <Company>University of Arkansas Monticello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the software for this class: CS3003</dc:title>
  <dc:creator>Burrows Ross</dc:creator>
  <cp:lastModifiedBy>Burrows Ross</cp:lastModifiedBy>
  <cp:revision>35</cp:revision>
  <dcterms:created xsi:type="dcterms:W3CDTF">2015-12-09T19:42:53Z</dcterms:created>
  <dcterms:modified xsi:type="dcterms:W3CDTF">2016-01-11T22:33:05Z</dcterms:modified>
</cp:coreProperties>
</file>