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14"/>
  </p:notesMasterIdLst>
  <p:handoutMasterIdLst>
    <p:handoutMasterId r:id="rId15"/>
  </p:handoutMasterIdLst>
  <p:sldIdLst>
    <p:sldId id="690" r:id="rId3"/>
    <p:sldId id="699" r:id="rId4"/>
    <p:sldId id="708" r:id="rId5"/>
    <p:sldId id="700" r:id="rId6"/>
    <p:sldId id="702" r:id="rId7"/>
    <p:sldId id="703" r:id="rId8"/>
    <p:sldId id="704" r:id="rId9"/>
    <p:sldId id="705" r:id="rId10"/>
    <p:sldId id="706" r:id="rId11"/>
    <p:sldId id="707" r:id="rId12"/>
    <p:sldId id="698" r:id="rId13"/>
  </p:sldIdLst>
  <p:sldSz cx="9144000" cy="5143500" type="screen16x9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66FF99"/>
    <a:srgbClr val="E4E43C"/>
    <a:srgbClr val="90CCDC"/>
    <a:srgbClr val="009999"/>
    <a:srgbClr val="00FF99"/>
    <a:srgbClr val="66FFCC"/>
    <a:srgbClr val="00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1497" autoAdjust="0"/>
  </p:normalViewPr>
  <p:slideViewPr>
    <p:cSldViewPr>
      <p:cViewPr varScale="1">
        <p:scale>
          <a:sx n="112" d="100"/>
          <a:sy n="112" d="100"/>
        </p:scale>
        <p:origin x="-21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16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333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F3E2E9E-210C-450C-A467-903FBB547863}" type="datetime1">
              <a:rPr lang="en-US"/>
              <a:pPr/>
              <a:t>9/16/14</a:t>
            </a:fld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333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72C5AB6-2B2E-4756-9F2C-AB87E8E4C2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333" y="0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07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993" y="4420315"/>
            <a:ext cx="5615940" cy="418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333" y="8839014"/>
            <a:ext cx="3041968" cy="46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87" tIns="46644" rIns="93287" bIns="466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2011DE-8FB8-4294-8753-06B45CCD9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081" y="617397"/>
            <a:ext cx="7650714" cy="11025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B5D7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1991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9428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0B30-6D65-47A1-996D-108470C50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9F00-74BB-48A2-9E02-4147A84E7653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9DE2-72E0-4D8E-B7E7-0BBF3E965B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497-EACC-40C4-8C59-0047E81D43F3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A6F9-8BF5-487E-AFE4-CFCFFA5A78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coveryAct SmartGrid_program templat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0307" cy="5143500"/>
          </a:xfrm>
          <a:prstGeom prst="rect">
            <a:avLst/>
          </a:prstGeom>
        </p:spPr>
      </p:pic>
      <p:pic>
        <p:nvPicPr>
          <p:cNvPr id="11" name="Picture 10" descr="smartgrid-recac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772" y="4457700"/>
            <a:ext cx="3314700" cy="452005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1771650"/>
            <a:ext cx="7086600" cy="1143000"/>
          </a:xfrm>
          <a:prstGeom prst="rect">
            <a:avLst/>
          </a:prstGeom>
        </p:spPr>
        <p:txBody>
          <a:bodyPr anchor="b"/>
          <a:lstStyle>
            <a:lvl1pPr marL="0" indent="0">
              <a:defRPr sz="44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Presentation Title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914650"/>
            <a:ext cx="6324600" cy="400050"/>
          </a:xfrm>
          <a:prstGeom prst="rect">
            <a:avLst/>
          </a:prstGeom>
        </p:spPr>
        <p:txBody>
          <a:bodyPr/>
          <a:lstStyle>
            <a:lvl1pPr marL="0" indent="0">
              <a:defRPr sz="18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Presentation 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914400"/>
            <a:ext cx="1752600" cy="400050"/>
          </a:xfrm>
          <a:prstGeom prst="rect">
            <a:avLst/>
          </a:prstGeom>
        </p:spPr>
        <p:txBody>
          <a:bodyPr/>
          <a:lstStyle>
            <a:lvl1pPr>
              <a:defRPr sz="22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MM.DD.YYYY</a:t>
            </a:r>
            <a:endParaRPr lang="en-US" dirty="0"/>
          </a:p>
        </p:txBody>
      </p:sp>
      <p:pic>
        <p:nvPicPr>
          <p:cNvPr id="28" name="Picture 27" descr="DOE Seal_Color_Hi_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71450"/>
            <a:ext cx="9906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160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umb Trail, Tag 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685800"/>
            <a:ext cx="8507104" cy="4572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defRPr sz="2000" b="1" i="0" baseline="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tagline text. The tagline should be a complete sentence with a period.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1257300"/>
            <a:ext cx="8534400" cy="3314700"/>
          </a:xfrm>
          <a:prstGeom prst="rect">
            <a:avLst/>
          </a:prstGeom>
          <a:ln w="12700">
            <a:noFill/>
          </a:ln>
        </p:spPr>
        <p:txBody>
          <a:bodyPr tIns="91440" bIns="91440"/>
          <a:lstStyle>
            <a:lvl1pPr marL="177800" indent="-177800">
              <a:lnSpc>
                <a:spcPct val="100000"/>
              </a:lnSpc>
              <a:buSzPct val="125000"/>
              <a:buFont typeface="Arial" pitchFamily="34" charset="0"/>
              <a:buChar char="•"/>
              <a:defRPr sz="1600" i="0">
                <a:solidFill>
                  <a:schemeClr val="tx1"/>
                </a:solidFill>
              </a:defRPr>
            </a:lvl1pPr>
            <a:lvl2pPr marL="341313" indent="-163513">
              <a:lnSpc>
                <a:spcPct val="100000"/>
              </a:lnSpc>
              <a:buFont typeface="Palatino Linotype" pitchFamily="18" charset="0"/>
              <a:buChar char="–"/>
              <a:defRPr sz="1600">
                <a:solidFill>
                  <a:schemeClr val="tx1"/>
                </a:solidFill>
              </a:defRPr>
            </a:lvl2pPr>
            <a:lvl3pPr marL="519113" indent="-177800">
              <a:lnSpc>
                <a:spcPct val="100000"/>
              </a:lnSpc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3pPr>
            <a:lvl4pPr marL="682625" indent="-163513">
              <a:lnSpc>
                <a:spcPct val="100000"/>
              </a:lnSpc>
              <a:buFont typeface="Palatino Linotype" pitchFamily="18" charset="0"/>
              <a:buChar char="›"/>
              <a:defRPr sz="1600" i="0"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70010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umb Trail &amp; Tag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304800" y="514350"/>
            <a:ext cx="8507104" cy="171450"/>
          </a:xfrm>
          <a:prstGeom prst="rect">
            <a:avLst/>
          </a:prstGeom>
        </p:spPr>
        <p:txBody>
          <a:bodyPr anchor="ctr"/>
          <a:lstStyle>
            <a:lvl1pPr>
              <a:defRPr lang="en-US" sz="1200" b="0" i="0" kern="1200" dirty="0" smtClean="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685800"/>
            <a:ext cx="8507104" cy="4572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defRPr sz="2000" b="1" i="0" baseline="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tagline text. The tagline should be a complete sentence with a period.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74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umb Trai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304800" y="514350"/>
            <a:ext cx="8507104" cy="171450"/>
          </a:xfrm>
          <a:prstGeom prst="rect">
            <a:avLst/>
          </a:prstGeom>
        </p:spPr>
        <p:txBody>
          <a:bodyPr anchor="ctr"/>
          <a:lstStyle>
            <a:lvl1pPr>
              <a:defRPr lang="en-US" sz="1200" b="0" i="0" kern="1200" dirty="0" smtClean="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5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30337" y="4833258"/>
            <a:ext cx="457200" cy="228600"/>
          </a:xfrm>
          <a:prstGeom prst="rect">
            <a:avLst/>
          </a:prstGeom>
          <a:noFill/>
        </p:spPr>
        <p:txBody>
          <a:bodyPr wrap="square" tIns="91440" bIns="91440" rtlCol="0">
            <a:noAutofit/>
          </a:bodyPr>
          <a:lstStyle/>
          <a:p>
            <a:pPr marL="231775" indent="-231775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800" dirty="0" smtClean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RecoveryAct SmartGrid_program template3.jpg"/>
          <p:cNvPicPr>
            <a:picLocks noChangeAspect="1"/>
          </p:cNvPicPr>
          <p:nvPr/>
        </p:nvPicPr>
        <p:blipFill>
          <a:blip r:embed="rId2" cstate="print"/>
          <a:srcRect l="24877" t="2490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 descr="smartgrid-recac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772" y="4457700"/>
            <a:ext cx="3314700" cy="452005"/>
          </a:xfrm>
          <a:prstGeom prst="rect">
            <a:avLst/>
          </a:prstGeom>
        </p:spPr>
      </p:pic>
      <p:pic>
        <p:nvPicPr>
          <p:cNvPr id="14" name="Picture 13" descr="RecoveryAct SmartGrid_program template3.jpg"/>
          <p:cNvPicPr>
            <a:picLocks noChangeAspect="1"/>
          </p:cNvPicPr>
          <p:nvPr/>
        </p:nvPicPr>
        <p:blipFill>
          <a:blip r:embed="rId2" cstate="print"/>
          <a:srcRect b="86667"/>
          <a:stretch>
            <a:fillRect/>
          </a:stretch>
        </p:blipFill>
        <p:spPr>
          <a:xfrm>
            <a:off x="3694" y="0"/>
            <a:ext cx="9140307" cy="685800"/>
          </a:xfrm>
          <a:prstGeom prst="rect">
            <a:avLst/>
          </a:prstGeom>
        </p:spPr>
      </p:pic>
      <p:pic>
        <p:nvPicPr>
          <p:cNvPr id="15" name="Picture 14" descr="RecoveryAct SmartGrid_program template3.jpg"/>
          <p:cNvPicPr>
            <a:picLocks noChangeAspect="1"/>
          </p:cNvPicPr>
          <p:nvPr/>
        </p:nvPicPr>
        <p:blipFill>
          <a:blip r:embed="rId2" cstate="print"/>
          <a:srcRect t="22639" b="75833"/>
          <a:stretch>
            <a:fillRect/>
          </a:stretch>
        </p:blipFill>
        <p:spPr>
          <a:xfrm>
            <a:off x="3694" y="664369"/>
            <a:ext cx="9140307" cy="78581"/>
          </a:xfrm>
          <a:prstGeom prst="rect">
            <a:avLst/>
          </a:prstGeom>
        </p:spPr>
      </p:pic>
      <p:pic>
        <p:nvPicPr>
          <p:cNvPr id="26" name="Picture 25" descr="DOE Seal_Color_Hi_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114300"/>
            <a:ext cx="685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921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506104" y="410286"/>
            <a:ext cx="8305800" cy="171450"/>
          </a:xfrm>
          <a:prstGeom prst="rect">
            <a:avLst/>
          </a:prstGeom>
        </p:spPr>
        <p:txBody>
          <a:bodyPr/>
          <a:lstStyle>
            <a:lvl1pPr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6104" y="628650"/>
            <a:ext cx="8305800" cy="457200"/>
          </a:xfrm>
          <a:prstGeom prst="rect">
            <a:avLst/>
          </a:prstGeom>
        </p:spPr>
        <p:txBody>
          <a:bodyPr/>
          <a:lstStyle>
            <a:lvl1pPr marL="0" indent="0">
              <a:defRPr sz="2000" b="1" i="0">
                <a:latin typeface="+mn-lt"/>
              </a:defRPr>
            </a:lvl1pPr>
          </a:lstStyle>
          <a:p>
            <a:pPr lvl="0"/>
            <a:r>
              <a:rPr lang="en-US" dirty="0" smtClean="0"/>
              <a:t>#######This tagline should be no more than 2 lines, be grammatically correct and end in a period. Font: Size 20, Palatino Linotype ######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12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8D415403-60B8-0343-862C-B9775C01FCF4}" type="datetimeFigureOut">
              <a:rPr lang="en-US" sz="1800">
                <a:solidFill>
                  <a:prstClr val="black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9/16/14</a:t>
            </a:fld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200"/>
            <a:fld id="{C86F6C4D-A356-0245-999D-2014B623F66C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RecoveryAct SmartGrid_program templ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94" y="0"/>
            <a:ext cx="9140307" cy="51435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428750"/>
            <a:ext cx="7086600" cy="1085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257550"/>
            <a:ext cx="693420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Presenter Name and Date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2514600"/>
            <a:ext cx="5029200" cy="8572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32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23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800100"/>
            <a:ext cx="8534400" cy="3771900"/>
          </a:xfrm>
          <a:prstGeom prst="rect">
            <a:avLst/>
          </a:prstGeom>
          <a:ln w="12700">
            <a:noFill/>
          </a:ln>
        </p:spPr>
        <p:txBody>
          <a:bodyPr tIns="91440" bIns="91440">
            <a:normAutofit/>
          </a:bodyPr>
          <a:lstStyle>
            <a:lvl1pPr marL="457200" indent="-457200">
              <a:lnSpc>
                <a:spcPct val="100000"/>
              </a:lnSpc>
              <a:buSzPct val="125000"/>
              <a:buFont typeface="Wingdings" pitchFamily="2" charset="2"/>
              <a:buChar char="§"/>
              <a:defRPr sz="2400" b="1" i="0">
                <a:solidFill>
                  <a:schemeClr val="tx1"/>
                </a:solidFill>
              </a:defRPr>
            </a:lvl1pPr>
            <a:lvl2pPr marL="341313" indent="-163513">
              <a:lnSpc>
                <a:spcPct val="100000"/>
              </a:lnSpc>
              <a:buFont typeface="Palatino Linotype" pitchFamily="18" charset="0"/>
              <a:buChar char="–"/>
              <a:defRPr sz="3600">
                <a:solidFill>
                  <a:schemeClr val="tx1"/>
                </a:solidFill>
              </a:defRPr>
            </a:lvl2pPr>
            <a:lvl3pPr marL="519113" indent="-177800">
              <a:lnSpc>
                <a:spcPct val="100000"/>
              </a:lnSpc>
              <a:buFont typeface="Courier New" pitchFamily="49" charset="0"/>
              <a:buChar char="o"/>
              <a:defRPr sz="3600">
                <a:solidFill>
                  <a:schemeClr val="tx1"/>
                </a:solidFill>
              </a:defRPr>
            </a:lvl3pPr>
            <a:lvl4pPr marL="914400" indent="-457200">
              <a:lnSpc>
                <a:spcPct val="100000"/>
              </a:lnSpc>
              <a:buClr>
                <a:schemeClr val="accent3">
                  <a:lumMod val="75000"/>
                </a:schemeClr>
              </a:buClr>
              <a:buFont typeface="Calibri" pitchFamily="34" charset="0"/>
              <a:buChar char="—"/>
              <a:defRPr sz="2000" i="0">
                <a:solidFill>
                  <a:schemeClr val="tx1"/>
                </a:solidFill>
              </a:defRPr>
            </a:lvl4pPr>
            <a:lvl5pPr marL="1143000" indent="-228600">
              <a:buClr>
                <a:srgbClr val="00B0F0"/>
              </a:buClr>
              <a:buSzPct val="60000"/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86200" y="0"/>
            <a:ext cx="5257800" cy="571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15CC-1D0B-4735-AC85-24FAF1240EED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800" y="0"/>
            <a:ext cx="5410200" cy="57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731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rumb Trail &amp; Tag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white">
          <a:xfrm>
            <a:off x="304800" y="514350"/>
            <a:ext cx="8507104" cy="171450"/>
          </a:xfrm>
          <a:prstGeom prst="rect">
            <a:avLst/>
          </a:prstGeom>
        </p:spPr>
        <p:txBody>
          <a:bodyPr anchor="ctr"/>
          <a:lstStyle>
            <a:lvl1pPr>
              <a:defRPr lang="en-US" sz="1200" b="0" i="0" kern="1200" dirty="0" smtClean="0">
                <a:solidFill>
                  <a:schemeClr val="accent3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Section » Subsection › Description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685800"/>
            <a:ext cx="8507104" cy="4572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defRPr sz="2000" b="1" i="0" baseline="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tagline text. The tagline should be a complete sentence with a period.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705851" y="4900613"/>
            <a:ext cx="526473" cy="175161"/>
          </a:xfrm>
          <a:prstGeom prst="rect">
            <a:avLst/>
          </a:prstGeom>
          <a:noFill/>
        </p:spPr>
        <p:txBody>
          <a:bodyPr wrap="square" tIns="91440" bIns="91440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fld id="{1753A05B-CB96-436E-B277-DFD293FE756D}" type="slidenum">
              <a:rPr lang="en-US" sz="11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t>‹#›</a:t>
            </a:fld>
            <a:endParaRPr lang="en-US" sz="1100" dirty="0" err="1" smtClean="0">
              <a:solidFill>
                <a:srgbClr val="59595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90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0"/>
            <a:ext cx="5410200" cy="571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4937760"/>
            <a:ext cx="2133600" cy="205740"/>
          </a:xfrm>
          <a:prstGeom prst="rect">
            <a:avLst/>
          </a:prstGeom>
        </p:spPr>
        <p:txBody>
          <a:bodyPr/>
          <a:lstStyle/>
          <a:p>
            <a:pPr defTabSz="457200"/>
            <a:fld id="{5F739D47-BF5C-4F21-8DD2-5BC4A591B4B7}" type="slidenum">
              <a:rPr lang="en-US" sz="2400" smtClean="0">
                <a:solidFill>
                  <a:prstClr val="black"/>
                </a:solidFill>
                <a:latin typeface="Arial" charset="0"/>
                <a:ea typeface="ＭＳ Ｐゴシック" pitchFamily="34" charset="-128"/>
              </a:rPr>
              <a:pPr defTabSz="457200"/>
              <a:t>‹#›</a:t>
            </a:fld>
            <a:endParaRPr lang="en-US" sz="2400" dirty="0">
              <a:solidFill>
                <a:prstClr val="black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3943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6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9412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68022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itchFamily="34" charset="0"/>
              </a:defRPr>
            </a:lvl1pPr>
            <a:lvl2pPr>
              <a:defRPr sz="2000">
                <a:latin typeface="Century Gothic" pitchFamily="34" charset="0"/>
              </a:defRPr>
            </a:lvl2pPr>
            <a:lvl3pPr>
              <a:defRPr sz="1800">
                <a:latin typeface="Century Gothic" pitchFamily="34" charset="0"/>
              </a:defRPr>
            </a:lvl3pPr>
            <a:lvl4pPr>
              <a:defRPr sz="1600">
                <a:latin typeface="Century Gothic" pitchFamily="34" charset="0"/>
              </a:defRPr>
            </a:lvl4pPr>
            <a:lvl5pPr>
              <a:defRPr sz="16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D591BB24-4885-4A53-A64F-EF42E04B6BDE}" type="datetime1">
              <a:rPr lang="en-US" sz="1800" smtClean="0">
                <a:solidFill>
                  <a:srgbClr val="595959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9/16/14</a:t>
            </a:fld>
            <a:endParaRPr lang="en-US" sz="180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DFE4-F3E9-4423-B86C-5377BA8E5D23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5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430" y="1550194"/>
            <a:ext cx="7599363" cy="1021556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430" y="425054"/>
            <a:ext cx="7599363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214-0532-4605-ABF4-C0EDE95FA3E7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A67B-69B6-409B-BA3C-DDC4F05A84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74B3-AED4-4791-A823-7E4933592E20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1D64-A1A5-4B08-823B-DB436CAA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8B1F-9712-4E00-9DC7-36DFCE816E0A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B7B6A-7F42-465E-B3C3-34DEE796D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77CC-CF43-4B89-960E-24B78DA90593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72796-2EB7-4C9E-80AE-CC1F5F272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83-69B1-4ECF-B8BA-BA47624B3C92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BBA-12D5-409A-B945-CC08A12D9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28E2-8EAB-4827-AC49-C523DF064937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F0F8-E1E5-4F7F-AEB2-968C56B0A6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F964-0E91-476C-87CD-BDC27A55C06A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962D-A8A3-478F-9B49-71DBBFB2B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4.pn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647" y="166833"/>
            <a:ext cx="7981229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FCE3DC-B733-4D54-88AE-DF24F1560B8A}" type="datetime1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AD6B9F5-D337-423F-9CB6-2811FA9FA0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173990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2" descr="http://greenbuttondata.org/assets/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114300"/>
            <a:ext cx="457199" cy="4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B5D7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6006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smartgrid-recactlogo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4801" y="4737687"/>
            <a:ext cx="2137765" cy="291514"/>
          </a:xfrm>
          <a:prstGeom prst="rect">
            <a:avLst/>
          </a:prstGeom>
        </p:spPr>
      </p:pic>
      <p:pic>
        <p:nvPicPr>
          <p:cNvPr id="4" name="Picture 3" descr="RecoveryAct SmartGrid_programheader3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1"/>
            <a:ext cx="9144000" cy="581891"/>
          </a:xfrm>
          <a:prstGeom prst="rect">
            <a:avLst/>
          </a:prstGeom>
        </p:spPr>
      </p:pic>
      <p:pic>
        <p:nvPicPr>
          <p:cNvPr id="7" name="Picture 6" descr="RecoveryAct SmartGrid_header-1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1"/>
            <a:ext cx="9144000" cy="5818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4886325"/>
            <a:ext cx="2133600" cy="20574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5092C6-F32E-430E-8637-C3B5958024A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61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marL="3175" algn="l" rtl="0" eaLnBrk="1" fontAlgn="base" hangingPunct="1">
        <a:spcBef>
          <a:spcPct val="0"/>
        </a:spcBef>
        <a:spcAft>
          <a:spcPct val="0"/>
        </a:spcAft>
        <a:defRPr sz="2000" b="1" baseline="0">
          <a:solidFill>
            <a:schemeClr val="tx1"/>
          </a:solidFill>
          <a:latin typeface="+mn-lt"/>
          <a:ea typeface="+mj-ea"/>
          <a:cs typeface="+mj-cs"/>
        </a:defRPr>
      </a:lvl1pPr>
      <a:lvl2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2pPr>
      <a:lvl3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3pPr>
      <a:lvl4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4pPr>
      <a:lvl5pPr marL="31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5pPr>
      <a:lvl6pPr marL="4603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6pPr>
      <a:lvl7pPr marL="9175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7pPr>
      <a:lvl8pPr marL="13747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8pPr>
      <a:lvl9pPr marL="183197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Palatino Linotype" pitchFamily="18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None/>
        <a:defRPr lang="en-US" sz="1000" i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3413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+mn-lt"/>
        </a:defRPr>
      </a:lvl2pPr>
      <a:lvl3pPr marL="847725" indent="-21748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90000"/>
        <a:buFont typeface="Wingdings" pitchFamily="2" charset="2"/>
        <a:buNone/>
        <a:defRPr sz="1600">
          <a:solidFill>
            <a:schemeClr val="tx1"/>
          </a:solidFill>
          <a:latin typeface="+mn-lt"/>
        </a:defRPr>
      </a:lvl3pPr>
      <a:lvl4pPr marL="1095375" indent="-24606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+mn-lt"/>
        </a:defRPr>
      </a:lvl4pPr>
      <a:lvl5pPr marL="13239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+mn-lt"/>
        </a:defRPr>
      </a:lvl5pPr>
      <a:lvl6pPr marL="17811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2383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6955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152775" indent="-227013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1 – Introduction</a:t>
            </a:r>
          </a:p>
          <a:p>
            <a:pPr marL="0" indent="0" algn="ctr">
              <a:buNone/>
            </a:pPr>
            <a:r>
              <a:rPr lang="en-US" sz="2400" dirty="0" smtClean="0"/>
              <a:t>Dr. Martin Burns - NIST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1978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10 – </a:t>
            </a:r>
            <a:r>
              <a:rPr lang="en-US" sz="2400" dirty="0" smtClean="0"/>
              <a:t>Summary and </a:t>
            </a:r>
            <a:r>
              <a:rPr lang="en-US" sz="2400" smtClean="0"/>
              <a:t>Thank you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Marty Burns – NIST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7708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_Project\NIST\NISTGreenButton\Work\GreenButton\Artwork\GreenButtonIcons\green-Download25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5750"/>
            <a:ext cx="3810000" cy="43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86200"/>
            <a:ext cx="8229600" cy="8572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2 – Web Sites and Demonstrations</a:t>
            </a:r>
          </a:p>
          <a:p>
            <a:pPr marL="0" indent="0" algn="ctr">
              <a:buNone/>
            </a:pPr>
            <a:r>
              <a:rPr lang="en-US" sz="2400" dirty="0" smtClean="0"/>
              <a:t>John Teeter - NIST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8463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3 – OAuth2 Demonstration</a:t>
            </a:r>
          </a:p>
          <a:p>
            <a:pPr marL="0" indent="0" algn="ctr">
              <a:buNone/>
            </a:pPr>
            <a:r>
              <a:rPr lang="en-US" sz="2400" dirty="0" smtClean="0"/>
              <a:t>John Teeter - NIST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774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4 – RESTful API</a:t>
            </a:r>
          </a:p>
          <a:p>
            <a:pPr marL="0" indent="0" algn="ctr">
              <a:buNone/>
            </a:pPr>
            <a:r>
              <a:rPr lang="en-US" sz="2400" dirty="0" smtClean="0"/>
              <a:t>Don Coffin – REMI Networks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5914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5 – Virtual Machine</a:t>
            </a:r>
          </a:p>
          <a:p>
            <a:pPr marL="0" indent="0" algn="ctr">
              <a:buNone/>
            </a:pPr>
            <a:r>
              <a:rPr lang="en-US" sz="2400" dirty="0" smtClean="0"/>
              <a:t>Don Coffin – REMI Networks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8813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6 – </a:t>
            </a:r>
            <a:r>
              <a:rPr lang="en-US" sz="2400" dirty="0" err="1" smtClean="0"/>
              <a:t>GreenButton</a:t>
            </a:r>
            <a:r>
              <a:rPr lang="en-US" sz="2400" dirty="0" smtClean="0"/>
              <a:t> SDK</a:t>
            </a:r>
          </a:p>
          <a:p>
            <a:pPr marL="0" indent="0" algn="ctr">
              <a:buNone/>
            </a:pPr>
            <a:r>
              <a:rPr lang="en-US" sz="2400" dirty="0" smtClean="0"/>
              <a:t>Marty Burns – NIST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2130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7 – </a:t>
            </a:r>
            <a:r>
              <a:rPr lang="en-US" sz="2400" dirty="0" err="1" smtClean="0"/>
              <a:t>SOAPui</a:t>
            </a:r>
            <a:r>
              <a:rPr lang="en-US" sz="2400" dirty="0" smtClean="0"/>
              <a:t> </a:t>
            </a:r>
            <a:r>
              <a:rPr lang="en-US" sz="2400" dirty="0" err="1" smtClean="0"/>
              <a:t>Testebed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Marty Burns – NIST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087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8 – </a:t>
            </a:r>
            <a:r>
              <a:rPr lang="en-US" sz="2400" dirty="0" err="1" smtClean="0"/>
              <a:t>SOAPui</a:t>
            </a:r>
            <a:r>
              <a:rPr lang="en-US" sz="2400" dirty="0" smtClean="0"/>
              <a:t> Details</a:t>
            </a:r>
          </a:p>
          <a:p>
            <a:pPr marL="0" indent="0" algn="ctr">
              <a:buNone/>
            </a:pPr>
            <a:r>
              <a:rPr lang="en-US" sz="2400" dirty="0" smtClean="0"/>
              <a:t>Ron </a:t>
            </a:r>
            <a:r>
              <a:rPr lang="en-US" sz="2400" dirty="0" err="1" smtClean="0"/>
              <a:t>Pasquarelli</a:t>
            </a:r>
            <a:r>
              <a:rPr lang="en-US" sz="2400" dirty="0" smtClean="0"/>
              <a:t> – </a:t>
            </a:r>
            <a:r>
              <a:rPr lang="en-US" sz="2400" dirty="0" err="1" smtClean="0"/>
              <a:t>Rythmic</a:t>
            </a:r>
            <a:r>
              <a:rPr lang="en-US" sz="2400" dirty="0" smtClean="0"/>
              <a:t> Systems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4641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Part 9 – </a:t>
            </a:r>
            <a:r>
              <a:rPr lang="en-US" sz="2400" dirty="0" err="1" smtClean="0"/>
              <a:t>SOAPui</a:t>
            </a:r>
            <a:r>
              <a:rPr lang="en-US" sz="2400" dirty="0" smtClean="0"/>
              <a:t> Testing Function Blocks</a:t>
            </a:r>
          </a:p>
          <a:p>
            <a:pPr marL="0" indent="0" algn="ctr">
              <a:buNone/>
            </a:pPr>
            <a:r>
              <a:rPr lang="en-US" sz="2400" dirty="0" smtClean="0"/>
              <a:t>Marty Burns – NIST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19E2-C63E-4302-AB4D-0FA35C23A8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047750"/>
            <a:ext cx="4801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Green Button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Technical Tools Overview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7329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martgrid_template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GIG">
  <a:themeElements>
    <a:clrScheme name="Smart Grid Colors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2B4C74"/>
      </a:accent1>
      <a:accent2>
        <a:srgbClr val="21669F"/>
      </a:accent2>
      <a:accent3>
        <a:srgbClr val="84979E"/>
      </a:accent3>
      <a:accent4>
        <a:srgbClr val="85B043"/>
      </a:accent4>
      <a:accent5>
        <a:srgbClr val="B8D51F"/>
      </a:accent5>
      <a:accent6>
        <a:srgbClr val="78ABC2"/>
      </a:accent6>
      <a:hlink>
        <a:srgbClr val="254162"/>
      </a:hlink>
      <a:folHlink>
        <a:srgbClr val="254162"/>
      </a:folHlink>
    </a:clrScheme>
    <a:fontScheme name="Smart Grid Template 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tx1"/>
          </a:solidFill>
        </a:ln>
        <a:effectLst/>
      </a:spPr>
      <a:bodyPr tIns="91440" bIns="91440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  <a:txDef>
      <a:spPr>
        <a:noFill/>
      </a:spPr>
      <a:bodyPr wrap="square" tIns="91440" bIns="91440" rtlCol="0">
        <a:noAutofit/>
      </a:bodyPr>
      <a:lstStyle>
        <a:defPPr marL="0" indent="0">
          <a:buFont typeface="Arial" pitchFamily="34" charset="0"/>
          <a:buNone/>
          <a:defRPr sz="1400" dirty="0" err="1" smtClean="0"/>
        </a:defPPr>
      </a:lstStyle>
    </a:txDef>
  </a:objectDefaults>
  <a:extraClrSchemeLst>
    <a:extraClrScheme>
      <a:clrScheme name="energy practice template 1">
        <a:dk1>
          <a:srgbClr val="000000"/>
        </a:dk1>
        <a:lt1>
          <a:srgbClr val="FFFFFF"/>
        </a:lt1>
        <a:dk2>
          <a:srgbClr val="5C1C49"/>
        </a:dk2>
        <a:lt2>
          <a:srgbClr val="B3C4D1"/>
        </a:lt2>
        <a:accent1>
          <a:srgbClr val="093678"/>
        </a:accent1>
        <a:accent2>
          <a:srgbClr val="FDDC51"/>
        </a:accent2>
        <a:accent3>
          <a:srgbClr val="FFFFFF"/>
        </a:accent3>
        <a:accent4>
          <a:srgbClr val="000000"/>
        </a:accent4>
        <a:accent5>
          <a:srgbClr val="AAAEBE"/>
        </a:accent5>
        <a:accent6>
          <a:srgbClr val="E5C749"/>
        </a:accent6>
        <a:hlink>
          <a:srgbClr val="8F2E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ustom Color 1">
      <a:srgbClr val="5C2801"/>
    </a:custClr>
    <a:custClr name="Custom Color 2">
      <a:srgbClr val="8F2E00"/>
    </a:custClr>
    <a:custClr name="Custom Color 3">
      <a:srgbClr val="B16D4D"/>
    </a:custClr>
    <a:custClr name="Custom Color 4">
      <a:srgbClr val="9D7792"/>
    </a:custClr>
    <a:custClr name="Custom Color 5">
      <a:srgbClr val="5B7FB5"/>
    </a:custClr>
    <a:custClr name="Custom Color 6">
      <a:srgbClr val="2D9F97"/>
    </a:custClr>
    <a:custClr name="Custom Color 7">
      <a:srgbClr val="79805A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Arnold_UNH02242012.pptx</Template>
  <TotalTime>39800</TotalTime>
  <Words>163</Words>
  <Application>Microsoft Macintosh PowerPoint</Application>
  <PresentationFormat>On-screen Show (16:9)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smartgrid_templateel</vt:lpstr>
      <vt:lpstr>SGIG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Grid</dc:title>
  <dc:creator>David Wollman</dc:creator>
  <cp:lastModifiedBy>John Teeter</cp:lastModifiedBy>
  <cp:revision>836</cp:revision>
  <cp:lastPrinted>2014-09-02T17:27:04Z</cp:lastPrinted>
  <dcterms:created xsi:type="dcterms:W3CDTF">2012-03-01T01:21:16Z</dcterms:created>
  <dcterms:modified xsi:type="dcterms:W3CDTF">2014-09-16T22:14:38Z</dcterms:modified>
</cp:coreProperties>
</file>