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1" r:id="rId2"/>
  </p:sldMasterIdLst>
  <p:notesMasterIdLst>
    <p:notesMasterId r:id="rId8"/>
  </p:notesMasterIdLst>
  <p:handoutMasterIdLst>
    <p:handoutMasterId r:id="rId9"/>
  </p:handoutMasterIdLst>
  <p:sldIdLst>
    <p:sldId id="571" r:id="rId3"/>
    <p:sldId id="670" r:id="rId4"/>
    <p:sldId id="672" r:id="rId5"/>
    <p:sldId id="669" r:id="rId6"/>
    <p:sldId id="692" r:id="rId7"/>
  </p:sldIdLst>
  <p:sldSz cx="9144000" cy="6858000" type="screen4x3"/>
  <p:notesSz cx="7019925" cy="93059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66FF99"/>
    <a:srgbClr val="E4E43C"/>
    <a:srgbClr val="90CCDC"/>
    <a:srgbClr val="009999"/>
    <a:srgbClr val="00FF99"/>
    <a:srgbClr val="66FFCC"/>
    <a:srgbClr val="00FF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91497" autoAdjust="0"/>
  </p:normalViewPr>
  <p:slideViewPr>
    <p:cSldViewPr>
      <p:cViewPr varScale="1">
        <p:scale>
          <a:sx n="84" d="100"/>
          <a:sy n="84" d="100"/>
        </p:scale>
        <p:origin x="-10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16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BEA2D2-DB9A-4444-81F4-71F89CD4E48E}" type="doc">
      <dgm:prSet loTypeId="urn:microsoft.com/office/officeart/2005/8/layout/hChevron3" loCatId="process" qsTypeId="urn:microsoft.com/office/officeart/2005/8/quickstyle/simple1" qsCatId="simple" csTypeId="urn:microsoft.com/office/officeart/2005/8/colors/colorful2" csCatId="colorful" phldr="1"/>
      <dgm:spPr/>
    </dgm:pt>
    <dgm:pt modelId="{C62D2D9F-D5B3-413F-8994-67C280F426B9}">
      <dgm:prSet phldrT="[Text]"/>
      <dgm:spPr/>
      <dgm:t>
        <a:bodyPr/>
        <a:lstStyle/>
        <a:p>
          <a:r>
            <a:rPr lang="en-US" dirty="0" smtClean="0"/>
            <a:t>2011</a:t>
          </a:r>
          <a:endParaRPr lang="en-US" dirty="0"/>
        </a:p>
      </dgm:t>
    </dgm:pt>
    <dgm:pt modelId="{8F4F6E8D-B264-4C31-B986-506963F84ED9}" type="parTrans" cxnId="{C70ADFB7-5A82-4EB8-91B6-2194EE385163}">
      <dgm:prSet/>
      <dgm:spPr/>
      <dgm:t>
        <a:bodyPr/>
        <a:lstStyle/>
        <a:p>
          <a:endParaRPr lang="en-US"/>
        </a:p>
      </dgm:t>
    </dgm:pt>
    <dgm:pt modelId="{27990CBC-B45D-48EE-877F-8714E642CE3B}" type="sibTrans" cxnId="{C70ADFB7-5A82-4EB8-91B6-2194EE385163}">
      <dgm:prSet/>
      <dgm:spPr/>
      <dgm:t>
        <a:bodyPr/>
        <a:lstStyle/>
        <a:p>
          <a:endParaRPr lang="en-US"/>
        </a:p>
      </dgm:t>
    </dgm:pt>
    <dgm:pt modelId="{745F9F70-FB1B-4208-B4CB-B47BA4E56EAC}">
      <dgm:prSet phldrT="[Text]"/>
      <dgm:spPr/>
      <dgm:t>
        <a:bodyPr/>
        <a:lstStyle/>
        <a:p>
          <a:r>
            <a:rPr lang="en-US" dirty="0" smtClean="0"/>
            <a:t>2012</a:t>
          </a:r>
          <a:endParaRPr lang="en-US" dirty="0"/>
        </a:p>
      </dgm:t>
    </dgm:pt>
    <dgm:pt modelId="{C9BDEA4F-F617-47A9-97EB-53CA458F7CCC}" type="parTrans" cxnId="{1E002EE9-7AEA-4E1A-B06B-82D235860754}">
      <dgm:prSet/>
      <dgm:spPr/>
      <dgm:t>
        <a:bodyPr/>
        <a:lstStyle/>
        <a:p>
          <a:endParaRPr lang="en-US"/>
        </a:p>
      </dgm:t>
    </dgm:pt>
    <dgm:pt modelId="{E2D10985-745F-4F48-BFB6-0D8912A2E3B8}" type="sibTrans" cxnId="{1E002EE9-7AEA-4E1A-B06B-82D235860754}">
      <dgm:prSet/>
      <dgm:spPr/>
      <dgm:t>
        <a:bodyPr/>
        <a:lstStyle/>
        <a:p>
          <a:endParaRPr lang="en-US"/>
        </a:p>
      </dgm:t>
    </dgm:pt>
    <dgm:pt modelId="{577E9EEF-C82C-4812-88DA-8B9E4569D753}">
      <dgm:prSet phldrT="[Text]"/>
      <dgm:spPr/>
      <dgm:t>
        <a:bodyPr/>
        <a:lstStyle/>
        <a:p>
          <a:r>
            <a:rPr lang="en-US" dirty="0" smtClean="0"/>
            <a:t>2014</a:t>
          </a:r>
          <a:endParaRPr lang="en-US" dirty="0"/>
        </a:p>
      </dgm:t>
    </dgm:pt>
    <dgm:pt modelId="{D709DABF-2021-409C-A248-915631B8E103}" type="parTrans" cxnId="{A05275CB-F728-488E-A100-63007DA933E5}">
      <dgm:prSet/>
      <dgm:spPr/>
      <dgm:t>
        <a:bodyPr/>
        <a:lstStyle/>
        <a:p>
          <a:endParaRPr lang="en-US"/>
        </a:p>
      </dgm:t>
    </dgm:pt>
    <dgm:pt modelId="{5A655027-6936-405E-A349-CD72267C60EF}" type="sibTrans" cxnId="{A05275CB-F728-488E-A100-63007DA933E5}">
      <dgm:prSet/>
      <dgm:spPr/>
      <dgm:t>
        <a:bodyPr/>
        <a:lstStyle/>
        <a:p>
          <a:endParaRPr lang="en-US"/>
        </a:p>
      </dgm:t>
    </dgm:pt>
    <dgm:pt modelId="{84A39088-4C9A-4F9B-9807-40684801FC98}">
      <dgm:prSet phldrT="[Text]"/>
      <dgm:spPr/>
      <dgm:t>
        <a:bodyPr/>
        <a:lstStyle/>
        <a:p>
          <a:r>
            <a:rPr lang="en-US" dirty="0" smtClean="0"/>
            <a:t>2013</a:t>
          </a:r>
          <a:endParaRPr lang="en-US" dirty="0"/>
        </a:p>
      </dgm:t>
    </dgm:pt>
    <dgm:pt modelId="{21E0FDD7-7141-4CFC-B9F3-B39A04D1AB54}" type="parTrans" cxnId="{A251407C-B97A-49D6-A876-52CC7FF7FB80}">
      <dgm:prSet/>
      <dgm:spPr/>
      <dgm:t>
        <a:bodyPr/>
        <a:lstStyle/>
        <a:p>
          <a:endParaRPr lang="en-US"/>
        </a:p>
      </dgm:t>
    </dgm:pt>
    <dgm:pt modelId="{5C6A5DA6-2AEC-4C64-B697-919B769929EB}" type="sibTrans" cxnId="{A251407C-B97A-49D6-A876-52CC7FF7FB80}">
      <dgm:prSet/>
      <dgm:spPr/>
      <dgm:t>
        <a:bodyPr/>
        <a:lstStyle/>
        <a:p>
          <a:endParaRPr lang="en-US"/>
        </a:p>
      </dgm:t>
    </dgm:pt>
    <dgm:pt modelId="{3409D6D0-C9DA-F541-B2E8-EAA014FBB25E}">
      <dgm:prSet phldrT="[Text]"/>
      <dgm:spPr/>
      <dgm:t>
        <a:bodyPr/>
        <a:lstStyle/>
        <a:p>
          <a:r>
            <a:rPr lang="en-US" dirty="0" smtClean="0"/>
            <a:t>2015</a:t>
          </a:r>
          <a:endParaRPr lang="en-US" dirty="0"/>
        </a:p>
      </dgm:t>
    </dgm:pt>
    <dgm:pt modelId="{79A4D817-FD5B-F44A-B333-323207AD0FE5}" type="parTrans" cxnId="{EF8E07AC-0CD2-A044-A5CC-853C4DAB06B3}">
      <dgm:prSet/>
      <dgm:spPr/>
      <dgm:t>
        <a:bodyPr/>
        <a:lstStyle/>
        <a:p>
          <a:endParaRPr lang="en-US"/>
        </a:p>
      </dgm:t>
    </dgm:pt>
    <dgm:pt modelId="{799D09F2-F426-444A-B0EC-CEF2640D7C4E}" type="sibTrans" cxnId="{EF8E07AC-0CD2-A044-A5CC-853C4DAB06B3}">
      <dgm:prSet/>
      <dgm:spPr/>
      <dgm:t>
        <a:bodyPr/>
        <a:lstStyle/>
        <a:p>
          <a:endParaRPr lang="en-US"/>
        </a:p>
      </dgm:t>
    </dgm:pt>
    <dgm:pt modelId="{ED923B2D-A1DE-4BD9-80A4-56D1FB5A6A61}" type="pres">
      <dgm:prSet presAssocID="{25BEA2D2-DB9A-4444-81F4-71F89CD4E48E}" presName="Name0" presStyleCnt="0">
        <dgm:presLayoutVars>
          <dgm:dir/>
          <dgm:resizeHandles val="exact"/>
        </dgm:presLayoutVars>
      </dgm:prSet>
      <dgm:spPr/>
    </dgm:pt>
    <dgm:pt modelId="{E19D05D0-D060-4799-ABBC-FBABF55AAA97}" type="pres">
      <dgm:prSet presAssocID="{C62D2D9F-D5B3-413F-8994-67C280F426B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6BC45-97A3-445A-A6EE-A14E37BFFA46}" type="pres">
      <dgm:prSet presAssocID="{27990CBC-B45D-48EE-877F-8714E642CE3B}" presName="parSpace" presStyleCnt="0"/>
      <dgm:spPr/>
    </dgm:pt>
    <dgm:pt modelId="{B2CF0B22-A7EB-43A6-AD7C-F4DFCD984EC3}" type="pres">
      <dgm:prSet presAssocID="{745F9F70-FB1B-4208-B4CB-B47BA4E56EAC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DCDFD7-1132-4EEC-85AD-81FB850A3C9D}" type="pres">
      <dgm:prSet presAssocID="{E2D10985-745F-4F48-BFB6-0D8912A2E3B8}" presName="parSpace" presStyleCnt="0"/>
      <dgm:spPr/>
    </dgm:pt>
    <dgm:pt modelId="{87391CBA-67D1-475B-9D0E-7E7239551038}" type="pres">
      <dgm:prSet presAssocID="{84A39088-4C9A-4F9B-9807-40684801FC98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D89F03-127C-49AD-A259-4252FEEED0AD}" type="pres">
      <dgm:prSet presAssocID="{5C6A5DA6-2AEC-4C64-B697-919B769929EB}" presName="parSpace" presStyleCnt="0"/>
      <dgm:spPr/>
    </dgm:pt>
    <dgm:pt modelId="{2C15BF5A-D194-44B6-B6E9-465624ED6517}" type="pres">
      <dgm:prSet presAssocID="{577E9EEF-C82C-4812-88DA-8B9E4569D753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26288B-1F4A-E345-9CD8-6DBA53F7D2D5}" type="pres">
      <dgm:prSet presAssocID="{5A655027-6936-405E-A349-CD72267C60EF}" presName="parSpace" presStyleCnt="0"/>
      <dgm:spPr/>
    </dgm:pt>
    <dgm:pt modelId="{A7C171C6-5735-764C-BDF7-A55CFF465F63}" type="pres">
      <dgm:prSet presAssocID="{3409D6D0-C9DA-F541-B2E8-EAA014FBB25E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2E7D6F-2E26-C143-BEA1-6C173D4F258E}" type="presOf" srcId="{84A39088-4C9A-4F9B-9807-40684801FC98}" destId="{87391CBA-67D1-475B-9D0E-7E7239551038}" srcOrd="0" destOrd="0" presId="urn:microsoft.com/office/officeart/2005/8/layout/hChevron3"/>
    <dgm:cxn modelId="{872505D5-0DBE-D344-BA10-3A7989B8A757}" type="presOf" srcId="{3409D6D0-C9DA-F541-B2E8-EAA014FBB25E}" destId="{A7C171C6-5735-764C-BDF7-A55CFF465F63}" srcOrd="0" destOrd="0" presId="urn:microsoft.com/office/officeart/2005/8/layout/hChevron3"/>
    <dgm:cxn modelId="{A05275CB-F728-488E-A100-63007DA933E5}" srcId="{25BEA2D2-DB9A-4444-81F4-71F89CD4E48E}" destId="{577E9EEF-C82C-4812-88DA-8B9E4569D753}" srcOrd="3" destOrd="0" parTransId="{D709DABF-2021-409C-A248-915631B8E103}" sibTransId="{5A655027-6936-405E-A349-CD72267C60EF}"/>
    <dgm:cxn modelId="{A251407C-B97A-49D6-A876-52CC7FF7FB80}" srcId="{25BEA2D2-DB9A-4444-81F4-71F89CD4E48E}" destId="{84A39088-4C9A-4F9B-9807-40684801FC98}" srcOrd="2" destOrd="0" parTransId="{21E0FDD7-7141-4CFC-B9F3-B39A04D1AB54}" sibTransId="{5C6A5DA6-2AEC-4C64-B697-919B769929EB}"/>
    <dgm:cxn modelId="{ED8EBD59-7C84-3C4E-A62F-B5873523809E}" type="presOf" srcId="{745F9F70-FB1B-4208-B4CB-B47BA4E56EAC}" destId="{B2CF0B22-A7EB-43A6-AD7C-F4DFCD984EC3}" srcOrd="0" destOrd="0" presId="urn:microsoft.com/office/officeart/2005/8/layout/hChevron3"/>
    <dgm:cxn modelId="{EF8E07AC-0CD2-A044-A5CC-853C4DAB06B3}" srcId="{25BEA2D2-DB9A-4444-81F4-71F89CD4E48E}" destId="{3409D6D0-C9DA-F541-B2E8-EAA014FBB25E}" srcOrd="4" destOrd="0" parTransId="{79A4D817-FD5B-F44A-B333-323207AD0FE5}" sibTransId="{799D09F2-F426-444A-B0EC-CEF2640D7C4E}"/>
    <dgm:cxn modelId="{2CBB37CF-AA18-5446-A645-F3ED4B2D0504}" type="presOf" srcId="{25BEA2D2-DB9A-4444-81F4-71F89CD4E48E}" destId="{ED923B2D-A1DE-4BD9-80A4-56D1FB5A6A61}" srcOrd="0" destOrd="0" presId="urn:microsoft.com/office/officeart/2005/8/layout/hChevron3"/>
    <dgm:cxn modelId="{4B1E5CD7-6349-774E-92B7-6840D242CD6E}" type="presOf" srcId="{C62D2D9F-D5B3-413F-8994-67C280F426B9}" destId="{E19D05D0-D060-4799-ABBC-FBABF55AAA97}" srcOrd="0" destOrd="0" presId="urn:microsoft.com/office/officeart/2005/8/layout/hChevron3"/>
    <dgm:cxn modelId="{D86D23E1-55D8-B24B-A588-E7062666A7F8}" type="presOf" srcId="{577E9EEF-C82C-4812-88DA-8B9E4569D753}" destId="{2C15BF5A-D194-44B6-B6E9-465624ED6517}" srcOrd="0" destOrd="0" presId="urn:microsoft.com/office/officeart/2005/8/layout/hChevron3"/>
    <dgm:cxn modelId="{1E002EE9-7AEA-4E1A-B06B-82D235860754}" srcId="{25BEA2D2-DB9A-4444-81F4-71F89CD4E48E}" destId="{745F9F70-FB1B-4208-B4CB-B47BA4E56EAC}" srcOrd="1" destOrd="0" parTransId="{C9BDEA4F-F617-47A9-97EB-53CA458F7CCC}" sibTransId="{E2D10985-745F-4F48-BFB6-0D8912A2E3B8}"/>
    <dgm:cxn modelId="{C70ADFB7-5A82-4EB8-91B6-2194EE385163}" srcId="{25BEA2D2-DB9A-4444-81F4-71F89CD4E48E}" destId="{C62D2D9F-D5B3-413F-8994-67C280F426B9}" srcOrd="0" destOrd="0" parTransId="{8F4F6E8D-B264-4C31-B986-506963F84ED9}" sibTransId="{27990CBC-B45D-48EE-877F-8714E642CE3B}"/>
    <dgm:cxn modelId="{6C35BA09-DC33-5744-A9C3-6A640EB1CF27}" type="presParOf" srcId="{ED923B2D-A1DE-4BD9-80A4-56D1FB5A6A61}" destId="{E19D05D0-D060-4799-ABBC-FBABF55AAA97}" srcOrd="0" destOrd="0" presId="urn:microsoft.com/office/officeart/2005/8/layout/hChevron3"/>
    <dgm:cxn modelId="{134376A3-3B4B-F64F-8F35-2B64D3F3055F}" type="presParOf" srcId="{ED923B2D-A1DE-4BD9-80A4-56D1FB5A6A61}" destId="{C106BC45-97A3-445A-A6EE-A14E37BFFA46}" srcOrd="1" destOrd="0" presId="urn:microsoft.com/office/officeart/2005/8/layout/hChevron3"/>
    <dgm:cxn modelId="{0927905F-D318-E840-872D-0F4D3864BCDB}" type="presParOf" srcId="{ED923B2D-A1DE-4BD9-80A4-56D1FB5A6A61}" destId="{B2CF0B22-A7EB-43A6-AD7C-F4DFCD984EC3}" srcOrd="2" destOrd="0" presId="urn:microsoft.com/office/officeart/2005/8/layout/hChevron3"/>
    <dgm:cxn modelId="{E09CD689-8032-FB4A-BB72-EAE6A8FD5D68}" type="presParOf" srcId="{ED923B2D-A1DE-4BD9-80A4-56D1FB5A6A61}" destId="{86DCDFD7-1132-4EEC-85AD-81FB850A3C9D}" srcOrd="3" destOrd="0" presId="urn:microsoft.com/office/officeart/2005/8/layout/hChevron3"/>
    <dgm:cxn modelId="{6C61AFEF-30BE-8F46-89ED-71F66EDECBE0}" type="presParOf" srcId="{ED923B2D-A1DE-4BD9-80A4-56D1FB5A6A61}" destId="{87391CBA-67D1-475B-9D0E-7E7239551038}" srcOrd="4" destOrd="0" presId="urn:microsoft.com/office/officeart/2005/8/layout/hChevron3"/>
    <dgm:cxn modelId="{10C7419F-C5F5-1942-927F-0DBB7AB25864}" type="presParOf" srcId="{ED923B2D-A1DE-4BD9-80A4-56D1FB5A6A61}" destId="{86D89F03-127C-49AD-A259-4252FEEED0AD}" srcOrd="5" destOrd="0" presId="urn:microsoft.com/office/officeart/2005/8/layout/hChevron3"/>
    <dgm:cxn modelId="{BA80537D-0516-F14D-B712-D4927C7BD602}" type="presParOf" srcId="{ED923B2D-A1DE-4BD9-80A4-56D1FB5A6A61}" destId="{2C15BF5A-D194-44B6-B6E9-465624ED6517}" srcOrd="6" destOrd="0" presId="urn:microsoft.com/office/officeart/2005/8/layout/hChevron3"/>
    <dgm:cxn modelId="{0ED0F13D-08A3-B449-B606-FF12D8104C82}" type="presParOf" srcId="{ED923B2D-A1DE-4BD9-80A4-56D1FB5A6A61}" destId="{F026288B-1F4A-E345-9CD8-6DBA53F7D2D5}" srcOrd="7" destOrd="0" presId="urn:microsoft.com/office/officeart/2005/8/layout/hChevron3"/>
    <dgm:cxn modelId="{74E3F3D1-AF60-AB40-B344-27DF336B3444}" type="presParOf" srcId="{ED923B2D-A1DE-4BD9-80A4-56D1FB5A6A61}" destId="{A7C171C6-5735-764C-BDF7-A55CFF465F6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4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D05D0-D060-4799-ABBC-FBABF55AAA97}">
      <dsp:nvSpPr>
        <dsp:cNvPr id="0" name=""/>
        <dsp:cNvSpPr/>
      </dsp:nvSpPr>
      <dsp:spPr>
        <a:xfrm>
          <a:off x="976" y="0"/>
          <a:ext cx="1904534" cy="457199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2011</a:t>
          </a:r>
          <a:endParaRPr lang="en-US" sz="2300" kern="1200" dirty="0"/>
        </a:p>
      </dsp:txBody>
      <dsp:txXfrm>
        <a:off x="976" y="0"/>
        <a:ext cx="1790234" cy="457199"/>
      </dsp:txXfrm>
    </dsp:sp>
    <dsp:sp modelId="{B2CF0B22-A7EB-43A6-AD7C-F4DFCD984EC3}">
      <dsp:nvSpPr>
        <dsp:cNvPr id="0" name=""/>
        <dsp:cNvSpPr/>
      </dsp:nvSpPr>
      <dsp:spPr>
        <a:xfrm>
          <a:off x="1524604" y="0"/>
          <a:ext cx="1904534" cy="457199"/>
        </a:xfrm>
        <a:prstGeom prst="chevron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2012</a:t>
          </a:r>
          <a:endParaRPr lang="en-US" sz="2300" kern="1200" dirty="0"/>
        </a:p>
      </dsp:txBody>
      <dsp:txXfrm>
        <a:off x="1753204" y="0"/>
        <a:ext cx="1447335" cy="457199"/>
      </dsp:txXfrm>
    </dsp:sp>
    <dsp:sp modelId="{87391CBA-67D1-475B-9D0E-7E7239551038}">
      <dsp:nvSpPr>
        <dsp:cNvPr id="0" name=""/>
        <dsp:cNvSpPr/>
      </dsp:nvSpPr>
      <dsp:spPr>
        <a:xfrm>
          <a:off x="3048232" y="0"/>
          <a:ext cx="1904534" cy="457199"/>
        </a:xfrm>
        <a:prstGeom prst="chevron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2013</a:t>
          </a:r>
          <a:endParaRPr lang="en-US" sz="2300" kern="1200" dirty="0"/>
        </a:p>
      </dsp:txBody>
      <dsp:txXfrm>
        <a:off x="3276832" y="0"/>
        <a:ext cx="1447335" cy="457199"/>
      </dsp:txXfrm>
    </dsp:sp>
    <dsp:sp modelId="{2C15BF5A-D194-44B6-B6E9-465624ED6517}">
      <dsp:nvSpPr>
        <dsp:cNvPr id="0" name=""/>
        <dsp:cNvSpPr/>
      </dsp:nvSpPr>
      <dsp:spPr>
        <a:xfrm>
          <a:off x="4571860" y="0"/>
          <a:ext cx="1904534" cy="457199"/>
        </a:xfrm>
        <a:prstGeom prst="chevron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2014</a:t>
          </a:r>
          <a:endParaRPr lang="en-US" sz="2300" kern="1200" dirty="0"/>
        </a:p>
      </dsp:txBody>
      <dsp:txXfrm>
        <a:off x="4800460" y="0"/>
        <a:ext cx="1447335" cy="457199"/>
      </dsp:txXfrm>
    </dsp:sp>
    <dsp:sp modelId="{A7C171C6-5735-764C-BDF7-A55CFF465F63}">
      <dsp:nvSpPr>
        <dsp:cNvPr id="0" name=""/>
        <dsp:cNvSpPr/>
      </dsp:nvSpPr>
      <dsp:spPr>
        <a:xfrm>
          <a:off x="6095488" y="0"/>
          <a:ext cx="1904534" cy="457199"/>
        </a:xfrm>
        <a:prstGeom prst="chevron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2015</a:t>
          </a:r>
          <a:endParaRPr lang="en-US" sz="2300" kern="1200" dirty="0"/>
        </a:p>
      </dsp:txBody>
      <dsp:txXfrm>
        <a:off x="6324088" y="0"/>
        <a:ext cx="1447335" cy="457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6333" y="0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F3E2E9E-210C-450C-A467-903FBB547863}" type="datetime1">
              <a:rPr lang="en-US"/>
              <a:pPr/>
              <a:t>9/15/14</a:t>
            </a:fld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014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6333" y="8839014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72C5AB6-2B2E-4756-9F2C-AB87E8E4C2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00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333" y="0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1375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993" y="4420315"/>
            <a:ext cx="5615940" cy="4187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014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333" y="8839014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2011DE-8FB8-4294-8753-06B45CCD91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75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FCDE0A-83E0-4652-BCDE-D97AB5CB76E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9787" cy="3487737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624" y="4415468"/>
            <a:ext cx="6236683" cy="4504326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B7E48-93F9-2447-BE68-F1E34BC5F98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20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cs"/>
              </a:rPr>
              <a:t>1 – DoE Energy-Apps</a:t>
            </a:r>
          </a:p>
          <a:p>
            <a:r>
              <a:rPr lang="en-US" dirty="0">
                <a:latin typeface="+mn-lt"/>
                <a:ea typeface="+mn-ea"/>
                <a:cs typeface="+mn-cs"/>
              </a:rPr>
              <a:t> </a:t>
            </a:r>
          </a:p>
          <a:p>
            <a:pPr lvl="0"/>
            <a:r>
              <a:rPr lang="en-US" dirty="0">
                <a:latin typeface="+mn-lt"/>
                <a:ea typeface="+mn-ea"/>
                <a:cs typeface="+mn-cs"/>
              </a:rPr>
              <a:t>a) SDG&amp;E and PG&amp;E released their Green Button support within 90 days of the Call to Action</a:t>
            </a:r>
          </a:p>
          <a:p>
            <a:pPr lvl="0"/>
            <a:r>
              <a:rPr lang="en-US" dirty="0">
                <a:latin typeface="+mn-lt"/>
                <a:ea typeface="+mn-ea"/>
                <a:cs typeface="+mn-cs"/>
              </a:rPr>
              <a:t>b) DoE sponsored an Apps for Energy challenge to stimulate ecosystem growth</a:t>
            </a:r>
          </a:p>
          <a:p>
            <a:r>
              <a:rPr lang="en-US" dirty="0"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dirty="0">
                <a:latin typeface="+mn-lt"/>
                <a:ea typeface="+mn-ea"/>
                <a:cs typeface="+mn-cs"/>
              </a:rPr>
              <a:t>2 – EPA  PM Upgrade: EPA release of API moved Portfolio manager to an Open API platform and set the stage for future Green Button support, </a:t>
            </a:r>
          </a:p>
          <a:p>
            <a:r>
              <a:rPr lang="en-US" dirty="0">
                <a:latin typeface="+mn-lt"/>
                <a:ea typeface="+mn-ea"/>
                <a:cs typeface="+mn-cs"/>
              </a:rPr>
              <a:t>      the details of which will be reflected in the EPA portion of the agenda (not wanting to steal their thunder.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827FB-0F8A-4AC9-B9E3-D810A565A02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0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081" y="823195"/>
            <a:ext cx="7650714" cy="1470025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B5D73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9322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9428B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0B30-6D65-47A1-996D-108470C50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9F00-74BB-48A2-9E02-4147A84E7653}" type="datetime1">
              <a:rPr lang="en-US" smtClean="0"/>
              <a:pPr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9DE2-72E0-4D8E-B7E7-0BBF3E965B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497-EACC-40C4-8C59-0047E81D43F3}" type="datetime1">
              <a:rPr lang="en-US" smtClean="0"/>
              <a:pPr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A6F9-8BF5-487E-AFE4-CFCFFA5A78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ecoveryAct SmartGrid_program template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0307" cy="6858000"/>
          </a:xfrm>
          <a:prstGeom prst="rect">
            <a:avLst/>
          </a:prstGeom>
        </p:spPr>
      </p:pic>
      <p:pic>
        <p:nvPicPr>
          <p:cNvPr id="11" name="Picture 10" descr="smartgrid-recact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772" y="5943600"/>
            <a:ext cx="3314700" cy="602673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2362200"/>
            <a:ext cx="7086600" cy="1524000"/>
          </a:xfrm>
          <a:prstGeom prst="rect">
            <a:avLst/>
          </a:prstGeom>
        </p:spPr>
        <p:txBody>
          <a:bodyPr anchor="b"/>
          <a:lstStyle>
            <a:lvl1pPr marL="0" indent="0">
              <a:defRPr sz="44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Presentation 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3886200"/>
            <a:ext cx="6324600" cy="533400"/>
          </a:xfrm>
          <a:prstGeom prst="rect">
            <a:avLst/>
          </a:prstGeom>
        </p:spPr>
        <p:txBody>
          <a:bodyPr/>
          <a:lstStyle>
            <a:lvl1pPr marL="0" indent="0">
              <a:defRPr sz="18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Presentation Subtitle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1219200"/>
            <a:ext cx="1752600" cy="533400"/>
          </a:xfrm>
          <a:prstGeom prst="rect">
            <a:avLst/>
          </a:prstGeom>
        </p:spPr>
        <p:txBody>
          <a:bodyPr/>
          <a:lstStyle>
            <a:lvl1pPr>
              <a:defRPr sz="220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MM.DD.YYYY</a:t>
            </a:r>
            <a:endParaRPr lang="en-US" dirty="0"/>
          </a:p>
        </p:txBody>
      </p:sp>
      <p:pic>
        <p:nvPicPr>
          <p:cNvPr id="28" name="Picture 27" descr="DOE Seal_Color_Hi_R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2286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1601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umb Trail, Tag Lin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914400"/>
            <a:ext cx="8507104" cy="6096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defRPr sz="2000" b="1" i="0" baseline="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enter tagline text. The tagline should be a complete sentence with a period.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05850" y="6534150"/>
            <a:ext cx="526473" cy="233548"/>
          </a:xfrm>
          <a:prstGeom prst="rect">
            <a:avLst/>
          </a:prstGeom>
          <a:noFill/>
        </p:spPr>
        <p:txBody>
          <a:bodyPr wrap="square" tIns="91440" bIns="9144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fld id="{1753A05B-CB96-436E-B277-DFD293FE756D}" type="slidenum">
              <a:rPr lang="en-US" sz="1100" smtClean="0">
                <a:solidFill>
                  <a:srgbClr val="595959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t>‹#›</a:t>
            </a:fld>
            <a:endParaRPr lang="en-US" sz="1100" dirty="0" err="1" smtClean="0">
              <a:solidFill>
                <a:srgbClr val="595959"/>
              </a:solidFill>
              <a:latin typeface="Calibri"/>
            </a:endParaRPr>
          </a:p>
        </p:txBody>
      </p:sp>
      <p:sp>
        <p:nvSpPr>
          <p:cNvPr id="19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1676400"/>
            <a:ext cx="8534400" cy="4419600"/>
          </a:xfrm>
          <a:prstGeom prst="rect">
            <a:avLst/>
          </a:prstGeom>
          <a:ln w="12700">
            <a:noFill/>
          </a:ln>
        </p:spPr>
        <p:txBody>
          <a:bodyPr tIns="91440" bIns="91440"/>
          <a:lstStyle>
            <a:lvl1pPr marL="177800" indent="-177800">
              <a:lnSpc>
                <a:spcPct val="100000"/>
              </a:lnSpc>
              <a:buSzPct val="125000"/>
              <a:buFont typeface="Arial" pitchFamily="34" charset="0"/>
              <a:buChar char="•"/>
              <a:defRPr sz="1600" i="0">
                <a:solidFill>
                  <a:schemeClr val="tx1"/>
                </a:solidFill>
              </a:defRPr>
            </a:lvl1pPr>
            <a:lvl2pPr marL="341313" indent="-163513">
              <a:lnSpc>
                <a:spcPct val="100000"/>
              </a:lnSpc>
              <a:buFont typeface="Palatino Linotype" pitchFamily="18" charset="0"/>
              <a:buChar char="–"/>
              <a:defRPr sz="1600">
                <a:solidFill>
                  <a:schemeClr val="tx1"/>
                </a:solidFill>
              </a:defRPr>
            </a:lvl2pPr>
            <a:lvl3pPr marL="519113" indent="-177800">
              <a:lnSpc>
                <a:spcPct val="100000"/>
              </a:lnSpc>
              <a:buFont typeface="Courier New" pitchFamily="49" charset="0"/>
              <a:buChar char="o"/>
              <a:defRPr sz="1600">
                <a:solidFill>
                  <a:schemeClr val="tx1"/>
                </a:solidFill>
              </a:defRPr>
            </a:lvl3pPr>
            <a:lvl4pPr marL="682625" indent="-163513">
              <a:lnSpc>
                <a:spcPct val="100000"/>
              </a:lnSpc>
              <a:buFont typeface="Palatino Linotype" pitchFamily="18" charset="0"/>
              <a:buChar char="›"/>
              <a:defRPr sz="1600" i="0">
                <a:solidFill>
                  <a:schemeClr val="tx1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700107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umb Trail &amp; Tag 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white">
          <a:xfrm>
            <a:off x="304800" y="685800"/>
            <a:ext cx="8507104" cy="228600"/>
          </a:xfrm>
          <a:prstGeom prst="rect">
            <a:avLst/>
          </a:prstGeom>
        </p:spPr>
        <p:txBody>
          <a:bodyPr anchor="ctr"/>
          <a:lstStyle>
            <a:lvl1pPr>
              <a:defRPr lang="en-US" sz="1200" b="0" i="0" kern="1200" dirty="0" smtClean="0">
                <a:solidFill>
                  <a:schemeClr val="accent3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 marL="285750" lvl="0" indent="-285750" algn="l" rtl="0" eaLnBrk="1" fontAlgn="base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None/>
            </a:pPr>
            <a:r>
              <a:rPr lang="en-US" dirty="0" smtClean="0"/>
              <a:t>Section » Subsection › Description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914400"/>
            <a:ext cx="8507104" cy="6096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defRPr sz="2000" b="1" i="0" baseline="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enter tagline text. The tagline should be a complete sentence with a period.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05850" y="6534150"/>
            <a:ext cx="526473" cy="233548"/>
          </a:xfrm>
          <a:prstGeom prst="rect">
            <a:avLst/>
          </a:prstGeom>
          <a:noFill/>
        </p:spPr>
        <p:txBody>
          <a:bodyPr wrap="square" tIns="91440" bIns="9144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fld id="{1753A05B-CB96-436E-B277-DFD293FE756D}" type="slidenum">
              <a:rPr lang="en-US" sz="1100" smtClean="0">
                <a:solidFill>
                  <a:srgbClr val="595959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t>‹#›</a:t>
            </a:fld>
            <a:endParaRPr lang="en-US" sz="1100" dirty="0" err="1" smtClean="0">
              <a:solidFill>
                <a:srgbClr val="595959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705850" y="6534150"/>
            <a:ext cx="526473" cy="233548"/>
          </a:xfrm>
          <a:prstGeom prst="rect">
            <a:avLst/>
          </a:prstGeom>
          <a:noFill/>
        </p:spPr>
        <p:txBody>
          <a:bodyPr wrap="square" tIns="91440" bIns="9144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fld id="{1753A05B-CB96-436E-B277-DFD293FE756D}" type="slidenum">
              <a:rPr lang="en-US" sz="1100" smtClean="0">
                <a:solidFill>
                  <a:srgbClr val="595959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t>‹#›</a:t>
            </a:fld>
            <a:endParaRPr lang="en-US" sz="1100" dirty="0" err="1" smtClean="0">
              <a:solidFill>
                <a:srgbClr val="59595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8744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umb Trai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white">
          <a:xfrm>
            <a:off x="304800" y="685800"/>
            <a:ext cx="8507104" cy="228600"/>
          </a:xfrm>
          <a:prstGeom prst="rect">
            <a:avLst/>
          </a:prstGeom>
        </p:spPr>
        <p:txBody>
          <a:bodyPr anchor="ctr"/>
          <a:lstStyle>
            <a:lvl1pPr>
              <a:defRPr lang="en-US" sz="1200" b="0" i="0" kern="1200" dirty="0" smtClean="0">
                <a:solidFill>
                  <a:schemeClr val="accent3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 marL="285750" lvl="0" indent="-285750" algn="l" rtl="0" eaLnBrk="1" fontAlgn="base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None/>
            </a:pPr>
            <a:r>
              <a:rPr lang="en-US" dirty="0" smtClean="0"/>
              <a:t>Section » Subsection › Description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05850" y="6534150"/>
            <a:ext cx="526473" cy="233548"/>
          </a:xfrm>
          <a:prstGeom prst="rect">
            <a:avLst/>
          </a:prstGeom>
          <a:noFill/>
        </p:spPr>
        <p:txBody>
          <a:bodyPr wrap="square" tIns="91440" bIns="9144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fld id="{1753A05B-CB96-436E-B277-DFD293FE756D}" type="slidenum">
              <a:rPr lang="en-US" sz="1100" smtClean="0">
                <a:solidFill>
                  <a:srgbClr val="595959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t>‹#›</a:t>
            </a:fld>
            <a:endParaRPr lang="en-US" sz="1100" dirty="0" err="1" smtClean="0">
              <a:solidFill>
                <a:srgbClr val="59595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6576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330337" y="6444344"/>
            <a:ext cx="457200" cy="304800"/>
          </a:xfrm>
          <a:prstGeom prst="rect">
            <a:avLst/>
          </a:prstGeom>
          <a:noFill/>
        </p:spPr>
        <p:txBody>
          <a:bodyPr wrap="square" tIns="91440" bIns="91440" rtlCol="0">
            <a:noAutofit/>
          </a:bodyPr>
          <a:lstStyle/>
          <a:p>
            <a:pPr marL="231775" indent="-2317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800" dirty="0" smtClean="0">
              <a:solidFill>
                <a:srgbClr val="59595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RecoveryAct SmartGrid_program template3.jpg"/>
          <p:cNvPicPr>
            <a:picLocks noChangeAspect="1"/>
          </p:cNvPicPr>
          <p:nvPr/>
        </p:nvPicPr>
        <p:blipFill>
          <a:blip r:embed="rId2" cstate="print"/>
          <a:srcRect l="24877" t="24907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smartgrid-recact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772" y="5943600"/>
            <a:ext cx="3314700" cy="602673"/>
          </a:xfrm>
          <a:prstGeom prst="rect">
            <a:avLst/>
          </a:prstGeom>
        </p:spPr>
      </p:pic>
      <p:pic>
        <p:nvPicPr>
          <p:cNvPr id="14" name="Picture 13" descr="RecoveryAct SmartGrid_program template3.jpg"/>
          <p:cNvPicPr>
            <a:picLocks noChangeAspect="1"/>
          </p:cNvPicPr>
          <p:nvPr/>
        </p:nvPicPr>
        <p:blipFill>
          <a:blip r:embed="rId2" cstate="print"/>
          <a:srcRect b="86667"/>
          <a:stretch>
            <a:fillRect/>
          </a:stretch>
        </p:blipFill>
        <p:spPr>
          <a:xfrm>
            <a:off x="3693" y="0"/>
            <a:ext cx="9140307" cy="914400"/>
          </a:xfrm>
          <a:prstGeom prst="rect">
            <a:avLst/>
          </a:prstGeom>
        </p:spPr>
      </p:pic>
      <p:pic>
        <p:nvPicPr>
          <p:cNvPr id="15" name="Picture 14" descr="RecoveryAct SmartGrid_program template3.jpg"/>
          <p:cNvPicPr>
            <a:picLocks noChangeAspect="1"/>
          </p:cNvPicPr>
          <p:nvPr/>
        </p:nvPicPr>
        <p:blipFill>
          <a:blip r:embed="rId2" cstate="print"/>
          <a:srcRect t="22639" b="75833"/>
          <a:stretch>
            <a:fillRect/>
          </a:stretch>
        </p:blipFill>
        <p:spPr>
          <a:xfrm>
            <a:off x="3693" y="885825"/>
            <a:ext cx="9140307" cy="104775"/>
          </a:xfrm>
          <a:prstGeom prst="rect">
            <a:avLst/>
          </a:prstGeom>
        </p:spPr>
      </p:pic>
      <p:pic>
        <p:nvPicPr>
          <p:cNvPr id="26" name="Picture 25" descr="DOE Seal_Color_Hi_R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1524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9213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white">
          <a:xfrm>
            <a:off x="506104" y="547048"/>
            <a:ext cx="8305800" cy="228600"/>
          </a:xfrm>
          <a:prstGeom prst="rect">
            <a:avLst/>
          </a:prstGeom>
        </p:spPr>
        <p:txBody>
          <a:bodyPr/>
          <a:lstStyle>
            <a:lvl1pPr>
              <a:defRPr lang="en-US" sz="1400" b="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rtl="0" eaLnBrk="1" fontAlgn="base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None/>
            </a:pPr>
            <a:r>
              <a:rPr lang="en-US" dirty="0" smtClean="0"/>
              <a:t>Section » Subsection › Description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06104" y="838200"/>
            <a:ext cx="8305800" cy="609600"/>
          </a:xfrm>
          <a:prstGeom prst="rect">
            <a:avLst/>
          </a:prstGeom>
        </p:spPr>
        <p:txBody>
          <a:bodyPr/>
          <a:lstStyle>
            <a:lvl1pPr marL="0" indent="0">
              <a:defRPr sz="2000" b="1" i="0">
                <a:latin typeface="+mn-lt"/>
              </a:defRPr>
            </a:lvl1pPr>
          </a:lstStyle>
          <a:p>
            <a:pPr lvl="0"/>
            <a:r>
              <a:rPr lang="en-US" dirty="0" smtClean="0"/>
              <a:t>#######This tagline should be no more than 2 lines, be grammatically correct and end in a period. Font: Size 20, Palatino Linotype ######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705850" y="6534150"/>
            <a:ext cx="526473" cy="233548"/>
          </a:xfrm>
          <a:prstGeom prst="rect">
            <a:avLst/>
          </a:prstGeom>
          <a:noFill/>
        </p:spPr>
        <p:txBody>
          <a:bodyPr wrap="square" tIns="91440" bIns="9144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fld id="{1753A05B-CB96-436E-B277-DFD293FE756D}" type="slidenum">
              <a:rPr lang="en-US" sz="1100" smtClean="0">
                <a:solidFill>
                  <a:srgbClr val="595959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t>‹#›</a:t>
            </a:fld>
            <a:endParaRPr lang="en-US" sz="1100" dirty="0" err="1" smtClean="0">
              <a:solidFill>
                <a:srgbClr val="59595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212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8D415403-60B8-0343-862C-B9775C01FCF4}" type="datetimeFigureOut">
              <a:rPr lang="en-US" sz="180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9/15/14</a:t>
            </a:fld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86F6C4D-A356-0245-999D-2014B623F66C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 descr="RecoveryAct SmartGrid_program templ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93" y="0"/>
            <a:ext cx="9140307" cy="685800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905000"/>
            <a:ext cx="7086600" cy="144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4343400"/>
            <a:ext cx="693420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Click to edit Presenter Name and Date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438400" y="3352800"/>
            <a:ext cx="5029200" cy="1143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32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32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32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3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23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1066800"/>
            <a:ext cx="8534400" cy="5029200"/>
          </a:xfrm>
          <a:prstGeom prst="rect">
            <a:avLst/>
          </a:prstGeom>
          <a:ln w="12700">
            <a:noFill/>
          </a:ln>
        </p:spPr>
        <p:txBody>
          <a:bodyPr tIns="91440" bIns="91440">
            <a:normAutofit/>
          </a:bodyPr>
          <a:lstStyle>
            <a:lvl1pPr marL="457200" indent="-457200">
              <a:lnSpc>
                <a:spcPct val="100000"/>
              </a:lnSpc>
              <a:buSzPct val="125000"/>
              <a:buFont typeface="Wingdings" pitchFamily="2" charset="2"/>
              <a:buChar char="§"/>
              <a:defRPr sz="2400" b="1" i="0">
                <a:solidFill>
                  <a:schemeClr val="tx1"/>
                </a:solidFill>
              </a:defRPr>
            </a:lvl1pPr>
            <a:lvl2pPr marL="341313" indent="-163513">
              <a:lnSpc>
                <a:spcPct val="100000"/>
              </a:lnSpc>
              <a:buFont typeface="Palatino Linotype" pitchFamily="18" charset="0"/>
              <a:buChar char="–"/>
              <a:defRPr sz="3600">
                <a:solidFill>
                  <a:schemeClr val="tx1"/>
                </a:solidFill>
              </a:defRPr>
            </a:lvl2pPr>
            <a:lvl3pPr marL="519113" indent="-177800">
              <a:lnSpc>
                <a:spcPct val="100000"/>
              </a:lnSpc>
              <a:buFont typeface="Courier New" pitchFamily="49" charset="0"/>
              <a:buChar char="o"/>
              <a:defRPr sz="3600">
                <a:solidFill>
                  <a:schemeClr val="tx1"/>
                </a:solidFill>
              </a:defRPr>
            </a:lvl3pPr>
            <a:lvl4pPr marL="914400" indent="-457200">
              <a:lnSpc>
                <a:spcPct val="100000"/>
              </a:lnSpc>
              <a:buClr>
                <a:schemeClr val="accent3">
                  <a:lumMod val="75000"/>
                </a:schemeClr>
              </a:buClr>
              <a:buFont typeface="Calibri" pitchFamily="34" charset="0"/>
              <a:buChar char="—"/>
              <a:defRPr sz="2000" i="0">
                <a:solidFill>
                  <a:schemeClr val="tx1"/>
                </a:solidFill>
              </a:defRPr>
            </a:lvl4pPr>
            <a:lvl5pPr marL="1143000" indent="-228600">
              <a:buClr>
                <a:srgbClr val="00B0F0"/>
              </a:buClr>
              <a:buSzPct val="60000"/>
              <a:buFont typeface="Wingdings" pitchFamily="2" charset="2"/>
              <a:buChar char="q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Second level</a:t>
            </a:r>
          </a:p>
          <a:p>
            <a:pPr lvl="4"/>
            <a:r>
              <a:rPr lang="en-US" dirty="0" smtClean="0"/>
              <a:t>Third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86200" y="0"/>
            <a:ext cx="5257800" cy="762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705850" y="6534150"/>
            <a:ext cx="526473" cy="233548"/>
          </a:xfrm>
          <a:prstGeom prst="rect">
            <a:avLst/>
          </a:prstGeom>
          <a:noFill/>
        </p:spPr>
        <p:txBody>
          <a:bodyPr wrap="square" tIns="91440" bIns="9144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fld id="{1753A05B-CB96-436E-B277-DFD293FE756D}" type="slidenum">
              <a:rPr lang="en-US" sz="1100" smtClean="0">
                <a:solidFill>
                  <a:srgbClr val="595959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t>‹#›</a:t>
            </a:fld>
            <a:endParaRPr lang="en-US" sz="1100" dirty="0" err="1" smtClean="0">
              <a:solidFill>
                <a:srgbClr val="59595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07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15CC-1D0B-4735-AC85-24FAF1240EED}" type="datetime1">
              <a:rPr lang="en-US" smtClean="0"/>
              <a:pPr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19E2-C63E-4302-AB4D-0FA35C23A8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800" y="0"/>
            <a:ext cx="5410200" cy="76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705850" y="6534150"/>
            <a:ext cx="526473" cy="233548"/>
          </a:xfrm>
          <a:prstGeom prst="rect">
            <a:avLst/>
          </a:prstGeom>
          <a:noFill/>
        </p:spPr>
        <p:txBody>
          <a:bodyPr wrap="square" tIns="91440" bIns="9144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fld id="{1753A05B-CB96-436E-B277-DFD293FE756D}" type="slidenum">
              <a:rPr lang="en-US" sz="1100" smtClean="0">
                <a:solidFill>
                  <a:srgbClr val="595959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t>‹#›</a:t>
            </a:fld>
            <a:endParaRPr lang="en-US" sz="1100" dirty="0" err="1" smtClean="0">
              <a:solidFill>
                <a:srgbClr val="59595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1731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rumb Trail &amp; Tag 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white">
          <a:xfrm>
            <a:off x="304800" y="685800"/>
            <a:ext cx="8507104" cy="228600"/>
          </a:xfrm>
          <a:prstGeom prst="rect">
            <a:avLst/>
          </a:prstGeom>
        </p:spPr>
        <p:txBody>
          <a:bodyPr anchor="ctr"/>
          <a:lstStyle>
            <a:lvl1pPr>
              <a:defRPr lang="en-US" sz="1200" b="0" i="0" kern="1200" dirty="0" smtClean="0">
                <a:solidFill>
                  <a:schemeClr val="accent3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 marL="285750" lvl="0" indent="-285750" algn="l" rtl="0" eaLnBrk="1" fontAlgn="base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None/>
            </a:pPr>
            <a:r>
              <a:rPr lang="en-US" dirty="0" smtClean="0"/>
              <a:t>Section » Subsection › Description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914400"/>
            <a:ext cx="8507104" cy="6096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defRPr sz="2000" b="1" i="0" baseline="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enter tagline text. The tagline should be a complete sentence with a period.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705850" y="6534150"/>
            <a:ext cx="526473" cy="233548"/>
          </a:xfrm>
          <a:prstGeom prst="rect">
            <a:avLst/>
          </a:prstGeom>
          <a:noFill/>
        </p:spPr>
        <p:txBody>
          <a:bodyPr wrap="square" tIns="91440" bIns="9144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fld id="{1753A05B-CB96-436E-B277-DFD293FE756D}" type="slidenum">
              <a:rPr lang="en-US" sz="1100" smtClean="0">
                <a:solidFill>
                  <a:srgbClr val="595959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t>‹#›</a:t>
            </a:fld>
            <a:endParaRPr lang="en-US" sz="1100" dirty="0" err="1" smtClean="0">
              <a:solidFill>
                <a:srgbClr val="59595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9908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0"/>
            <a:ext cx="54102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4200" y="6583680"/>
            <a:ext cx="2133600" cy="274320"/>
          </a:xfrm>
          <a:prstGeom prst="rect">
            <a:avLst/>
          </a:prstGeom>
        </p:spPr>
        <p:txBody>
          <a:bodyPr/>
          <a:lstStyle/>
          <a:p>
            <a:pPr defTabSz="457200"/>
            <a:fld id="{5F739D47-BF5C-4F21-8DD2-5BC4A591B4B7}" type="slidenum">
              <a:rPr lang="en-US" sz="2400" smtClean="0">
                <a:solidFill>
                  <a:prstClr val="black"/>
                </a:solidFill>
                <a:latin typeface="Arial" charset="0"/>
                <a:ea typeface="ＭＳ Ｐゴシック" pitchFamily="34" charset="-128"/>
              </a:rPr>
              <a:pPr defTabSz="457200"/>
              <a:t>‹#›</a:t>
            </a:fld>
            <a:endParaRPr lang="en-US" sz="2400" dirty="0">
              <a:solidFill>
                <a:prstClr val="black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257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962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entury Gothic" pitchFamily="34" charset="0"/>
              </a:defRPr>
            </a:lvl1pPr>
            <a:lvl2pPr>
              <a:defRPr sz="2000">
                <a:latin typeface="Century Gothic" pitchFamily="34" charset="0"/>
              </a:defRPr>
            </a:lvl2pPr>
            <a:lvl3pPr>
              <a:defRPr sz="1800">
                <a:latin typeface="Century Gothic" pitchFamily="34" charset="0"/>
              </a:defRPr>
            </a:lvl3pPr>
            <a:lvl4pPr>
              <a:defRPr sz="1600">
                <a:latin typeface="Century Gothic" pitchFamily="34" charset="0"/>
              </a:defRPr>
            </a:lvl4pPr>
            <a:lvl5pPr>
              <a:defRPr sz="1600">
                <a:latin typeface="Century Gothic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D591BB24-4885-4A53-A64F-EF42E04B6BDE}" type="datetime1">
              <a:rPr lang="en-US" sz="1800" smtClean="0">
                <a:solidFill>
                  <a:srgbClr val="595959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9/15/14</a:t>
            </a:fld>
            <a:endParaRPr lang="en-US" sz="1800">
              <a:solidFill>
                <a:srgbClr val="595959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595959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DFE4-F3E9-4423-B86C-5377BA8E5D23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15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429" y="2066925"/>
            <a:ext cx="7599363" cy="1362075"/>
          </a:xfrm>
        </p:spPr>
        <p:txBody>
          <a:bodyPr anchor="t">
            <a:normAutofit/>
          </a:bodyPr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429" y="566738"/>
            <a:ext cx="759936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214-0532-4605-ABF4-C0EDE95FA3E7}" type="datetime1">
              <a:rPr lang="en-US" smtClean="0"/>
              <a:pPr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A67B-69B6-409B-BA3C-DDC4F05A84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74B3-AED4-4791-A823-7E4933592E20}" type="datetime1">
              <a:rPr lang="en-US" smtClean="0"/>
              <a:pPr/>
              <a:t>9/15/14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1D64-A1A5-4B08-823B-DB436CAA4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8B1F-9712-4E00-9DC7-36DFCE816E0A}" type="datetime1">
              <a:rPr lang="en-US" smtClean="0"/>
              <a:pPr/>
              <a:t>9/15/14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7B6A-7F42-465E-B3C3-34DEE796D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77CC-CF43-4B89-960E-24B78DA90593}" type="datetime1">
              <a:rPr lang="en-US" smtClean="0"/>
              <a:pPr/>
              <a:t>9/15/14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2796-2EB7-4C9E-80AE-CC1F5F272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83-69B1-4ECF-B8BA-BA47624B3C92}" type="datetime1">
              <a:rPr lang="en-US" smtClean="0"/>
              <a:pPr/>
              <a:t>9/15/14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7ABBA-12D5-409A-B945-CC08A12D9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28E2-8EAB-4827-AC49-C523DF064937}" type="datetime1">
              <a:rPr lang="en-US" smtClean="0"/>
              <a:pPr/>
              <a:t>9/15/14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F0F8-E1E5-4F7F-AEB2-968C56B0A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F964-0E91-476C-87CD-BDC27A55C06A}" type="datetime1">
              <a:rPr lang="en-US" smtClean="0"/>
              <a:pPr/>
              <a:t>9/15/14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962D-A8A3-478F-9B49-71DBBFB2B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4.png"/><Relationship Id="rId15" Type="http://schemas.openxmlformats.org/officeDocument/2006/relationships/image" Target="../media/image5.jpeg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646" y="222444"/>
            <a:ext cx="79812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FCE3DC-B733-4D54-88AE-DF24F1560B8A}" type="datetime1">
              <a:rPr lang="en-US" smtClean="0"/>
              <a:pPr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AD6B9F5-D337-423F-9CB6-2811FA9FA0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" y="2319867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2" descr="http://greenbuttondata.org/assets/log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52400"/>
            <a:ext cx="561101" cy="56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0B5D73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66006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5">
            <a:lumMod val="75000"/>
          </a:schemeClr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 descr="smartgrid-recactlogo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04800" y="6316915"/>
            <a:ext cx="2137765" cy="388685"/>
          </a:xfrm>
          <a:prstGeom prst="rect">
            <a:avLst/>
          </a:prstGeom>
        </p:spPr>
      </p:pic>
      <p:pic>
        <p:nvPicPr>
          <p:cNvPr id="4" name="Picture 3" descr="RecoveryAct SmartGrid_programheader3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9144000" cy="775855"/>
          </a:xfrm>
          <a:prstGeom prst="rect">
            <a:avLst/>
          </a:prstGeom>
        </p:spPr>
      </p:pic>
      <p:pic>
        <p:nvPicPr>
          <p:cNvPr id="7" name="Picture 6" descr="RecoveryAct SmartGrid_header-1.jp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0"/>
            <a:ext cx="9144000" cy="77585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82000" y="6515100"/>
            <a:ext cx="2133600" cy="27432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5092C6-F32E-430E-8637-C3B5958024A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261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hf hdr="0" ftr="0" dt="0"/>
  <p:txStyles>
    <p:titleStyle>
      <a:lvl1pPr marL="3175" algn="l" rtl="0" eaLnBrk="1" fontAlgn="base" hangingPunct="1">
        <a:spcBef>
          <a:spcPct val="0"/>
        </a:spcBef>
        <a:spcAft>
          <a:spcPct val="0"/>
        </a:spcAft>
        <a:defRPr sz="2000" b="1" baseline="0">
          <a:solidFill>
            <a:schemeClr val="tx1"/>
          </a:solidFill>
          <a:latin typeface="+mn-lt"/>
          <a:ea typeface="+mj-ea"/>
          <a:cs typeface="+mj-cs"/>
        </a:defRPr>
      </a:lvl1pPr>
      <a:lvl2pPr marL="3175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Palatino Linotype" pitchFamily="18" charset="0"/>
        </a:defRPr>
      </a:lvl2pPr>
      <a:lvl3pPr marL="3175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Palatino Linotype" pitchFamily="18" charset="0"/>
        </a:defRPr>
      </a:lvl3pPr>
      <a:lvl4pPr marL="3175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Palatino Linotype" pitchFamily="18" charset="0"/>
        </a:defRPr>
      </a:lvl4pPr>
      <a:lvl5pPr marL="3175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Palatino Linotype" pitchFamily="18" charset="0"/>
        </a:defRPr>
      </a:lvl5pPr>
      <a:lvl6pPr marL="460375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Palatino Linotype" pitchFamily="18" charset="0"/>
        </a:defRPr>
      </a:lvl6pPr>
      <a:lvl7pPr marL="917575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Palatino Linotype" pitchFamily="18" charset="0"/>
        </a:defRPr>
      </a:lvl7pPr>
      <a:lvl8pPr marL="1374775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Palatino Linotype" pitchFamily="18" charset="0"/>
        </a:defRPr>
      </a:lvl8pPr>
      <a:lvl9pPr marL="1831975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Palatino Linotype" pitchFamily="18" charset="0"/>
        </a:defRPr>
      </a:lvl9pPr>
    </p:titleStyle>
    <p:bodyStyle>
      <a:lvl1pPr marL="285750" indent="-285750" algn="l" rtl="0" eaLnBrk="1" fontAlgn="base" hangingPunct="1">
        <a:lnSpc>
          <a:spcPct val="95000"/>
        </a:lnSpc>
        <a:spcBef>
          <a:spcPct val="40000"/>
        </a:spcBef>
        <a:spcAft>
          <a:spcPct val="0"/>
        </a:spcAft>
        <a:buNone/>
        <a:defRPr lang="en-US" sz="1000" i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341313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None/>
        <a:defRPr sz="1600">
          <a:solidFill>
            <a:schemeClr val="tx1"/>
          </a:solidFill>
          <a:latin typeface="+mn-lt"/>
        </a:defRPr>
      </a:lvl2pPr>
      <a:lvl3pPr marL="847725" indent="-217488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90000"/>
        <a:buFont typeface="Wingdings" pitchFamily="2" charset="2"/>
        <a:buNone/>
        <a:defRPr sz="1600">
          <a:solidFill>
            <a:schemeClr val="tx1"/>
          </a:solidFill>
          <a:latin typeface="+mn-lt"/>
        </a:defRPr>
      </a:lvl3pPr>
      <a:lvl4pPr marL="1095375" indent="-246063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None/>
        <a:defRPr sz="1600">
          <a:solidFill>
            <a:schemeClr val="tx1"/>
          </a:solidFill>
          <a:latin typeface="+mn-lt"/>
        </a:defRPr>
      </a:lvl4pPr>
      <a:lvl5pPr marL="1323975" indent="-227013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None/>
        <a:defRPr sz="1600">
          <a:solidFill>
            <a:schemeClr val="tx1"/>
          </a:solidFill>
          <a:latin typeface="+mn-lt"/>
        </a:defRPr>
      </a:lvl5pPr>
      <a:lvl6pPr marL="1781175" indent="-227013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238375" indent="-227013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695575" indent="-227013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152775" indent="-227013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mailto:john.teeter@nist.gov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-open-data.github.io/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3.jpeg"/><Relationship Id="rId6" Type="http://schemas.openxmlformats.org/officeDocument/2006/relationships/image" Target="../media/image14.jpeg"/><Relationship Id="rId7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46" Type="http://schemas.openxmlformats.org/officeDocument/2006/relationships/diagramQuickStyle" Target="../diagrams/quickStyle1.xml"/><Relationship Id="rId47" Type="http://schemas.openxmlformats.org/officeDocument/2006/relationships/diagramColors" Target="../diagrams/colors1.xml"/><Relationship Id="rId48" Type="http://schemas.microsoft.com/office/2007/relationships/diagramDrawing" Target="../diagrams/drawing1.xml"/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tags" Target="../tags/tag23.xml"/><Relationship Id="rId24" Type="http://schemas.openxmlformats.org/officeDocument/2006/relationships/tags" Target="../tags/tag24.xml"/><Relationship Id="rId25" Type="http://schemas.openxmlformats.org/officeDocument/2006/relationships/tags" Target="../tags/tag25.xml"/><Relationship Id="rId26" Type="http://schemas.openxmlformats.org/officeDocument/2006/relationships/tags" Target="../tags/tag26.xml"/><Relationship Id="rId27" Type="http://schemas.openxmlformats.org/officeDocument/2006/relationships/tags" Target="../tags/tag27.xml"/><Relationship Id="rId28" Type="http://schemas.openxmlformats.org/officeDocument/2006/relationships/tags" Target="../tags/tag28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30" Type="http://schemas.openxmlformats.org/officeDocument/2006/relationships/tags" Target="../tags/tag30.xml"/><Relationship Id="rId31" Type="http://schemas.openxmlformats.org/officeDocument/2006/relationships/tags" Target="../tags/tag31.xml"/><Relationship Id="rId32" Type="http://schemas.openxmlformats.org/officeDocument/2006/relationships/tags" Target="../tags/tag32.xml"/><Relationship Id="rId9" Type="http://schemas.openxmlformats.org/officeDocument/2006/relationships/tags" Target="../tags/tag9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33" Type="http://schemas.openxmlformats.org/officeDocument/2006/relationships/tags" Target="../tags/tag33.xml"/><Relationship Id="rId34" Type="http://schemas.openxmlformats.org/officeDocument/2006/relationships/tags" Target="../tags/tag34.xml"/><Relationship Id="rId35" Type="http://schemas.openxmlformats.org/officeDocument/2006/relationships/tags" Target="../tags/tag35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37" Type="http://schemas.openxmlformats.org/officeDocument/2006/relationships/tags" Target="../tags/tag37.xml"/><Relationship Id="rId38" Type="http://schemas.openxmlformats.org/officeDocument/2006/relationships/tags" Target="../tags/tag38.xml"/><Relationship Id="rId39" Type="http://schemas.openxmlformats.org/officeDocument/2006/relationships/tags" Target="../tags/tag39.xml"/><Relationship Id="rId40" Type="http://schemas.openxmlformats.org/officeDocument/2006/relationships/tags" Target="../tags/tag40.xml"/><Relationship Id="rId41" Type="http://schemas.openxmlformats.org/officeDocument/2006/relationships/tags" Target="../tags/tag41.xml"/><Relationship Id="rId42" Type="http://schemas.openxmlformats.org/officeDocument/2006/relationships/slideLayout" Target="../slideLayouts/slideLayout2.xml"/><Relationship Id="rId43" Type="http://schemas.openxmlformats.org/officeDocument/2006/relationships/notesSlide" Target="../notesSlides/notesSlide3.xml"/><Relationship Id="rId44" Type="http://schemas.openxmlformats.org/officeDocument/2006/relationships/diagramData" Target="../diagrams/data1.xml"/><Relationship Id="rId45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eenButtonLeadBan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676400"/>
            <a:ext cx="7861300" cy="2222500"/>
          </a:xfrm>
          <a:prstGeom prst="rect">
            <a:avLst/>
          </a:prstGeom>
        </p:spPr>
      </p:pic>
      <p:sp>
        <p:nvSpPr>
          <p:cNvPr id="7" name="Title 15"/>
          <p:cNvSpPr txBox="1">
            <a:spLocks/>
          </p:cNvSpPr>
          <p:nvPr/>
        </p:nvSpPr>
        <p:spPr>
          <a:xfrm>
            <a:off x="560294" y="457200"/>
            <a:ext cx="8153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B5D73"/>
                </a:solidFill>
                <a:latin typeface="Arial"/>
                <a:ea typeface="+mj-ea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The Green Button Initiative</a:t>
            </a:r>
            <a:endParaRPr lang="en-US" sz="3200" dirty="0"/>
          </a:p>
        </p:txBody>
      </p:sp>
      <p:sp>
        <p:nvSpPr>
          <p:cNvPr id="8" name="Subtitle 22"/>
          <p:cNvSpPr txBox="1">
            <a:spLocks/>
          </p:cNvSpPr>
          <p:nvPr/>
        </p:nvSpPr>
        <p:spPr>
          <a:xfrm>
            <a:off x="89647" y="4495800"/>
            <a:ext cx="9130553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rgbClr val="660066"/>
              </a:buClr>
              <a:buFont typeface="Arial"/>
              <a:buNone/>
              <a:defRPr sz="2800" kern="1200">
                <a:solidFill>
                  <a:srgbClr val="09428B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auto">
              <a:spcAft>
                <a:spcPts val="0"/>
              </a:spcAft>
            </a:pPr>
            <a:r>
              <a:rPr lang="en-US" altLang="en-US" sz="1800" b="1" dirty="0" smtClean="0">
                <a:solidFill>
                  <a:srgbClr val="09428B"/>
                </a:solidFill>
              </a:rPr>
              <a:t>John </a:t>
            </a:r>
            <a:r>
              <a:rPr lang="en-US" altLang="en-US" sz="1800" b="1" dirty="0">
                <a:solidFill>
                  <a:srgbClr val="09428B"/>
                </a:solidFill>
              </a:rPr>
              <a:t>Teeter, Presidential Innovation </a:t>
            </a:r>
            <a:r>
              <a:rPr lang="en-US" altLang="en-US" sz="1800" b="1" dirty="0" smtClean="0">
                <a:solidFill>
                  <a:srgbClr val="09428B"/>
                </a:solidFill>
              </a:rPr>
              <a:t>Fellow Alumni,</a:t>
            </a:r>
          </a:p>
          <a:p>
            <a:pPr lvl="1" algn="l" fontAlgn="auto">
              <a:spcAft>
                <a:spcPts val="0"/>
              </a:spcAft>
            </a:pPr>
            <a:r>
              <a:rPr lang="en-US" altLang="en-US" sz="1800" b="1" dirty="0">
                <a:solidFill>
                  <a:srgbClr val="09428B"/>
                </a:solidFill>
              </a:rPr>
              <a:t> </a:t>
            </a:r>
            <a:r>
              <a:rPr lang="en-US" altLang="en-US" sz="1800" b="1" dirty="0" smtClean="0">
                <a:solidFill>
                  <a:srgbClr val="09428B"/>
                </a:solidFill>
              </a:rPr>
              <a:t>      National Institute of Standards and Technology </a:t>
            </a:r>
          </a:p>
          <a:p>
            <a:pPr lvl="1" algn="l" fontAlgn="auto">
              <a:spcAft>
                <a:spcPts val="0"/>
              </a:spcAft>
            </a:pPr>
            <a:r>
              <a:rPr lang="en-US" altLang="en-US" sz="1800" b="1" dirty="0">
                <a:solidFill>
                  <a:srgbClr val="09428B"/>
                </a:solidFill>
              </a:rPr>
              <a:t> </a:t>
            </a:r>
            <a:r>
              <a:rPr lang="en-US" altLang="en-US" sz="1800" b="1" dirty="0" smtClean="0">
                <a:solidFill>
                  <a:srgbClr val="09428B"/>
                </a:solidFill>
              </a:rPr>
              <a:t>            </a:t>
            </a:r>
            <a:r>
              <a:rPr lang="en-US" altLang="en-US" sz="1800" b="1" dirty="0" smtClean="0">
                <a:solidFill>
                  <a:srgbClr val="09428B"/>
                </a:solidFill>
                <a:hlinkClick r:id="rId4"/>
              </a:rPr>
              <a:t>john.teeter@nist.gov</a:t>
            </a:r>
            <a:endParaRPr lang="en-US" altLang="en-US" sz="1800" b="1" dirty="0" smtClean="0">
              <a:solidFill>
                <a:srgbClr val="09428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3550122"/>
            <a:ext cx="311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www.greenbuttondata.org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524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376"/>
            <a:ext cx="9144000" cy="691956"/>
          </a:xfrm>
        </p:spPr>
        <p:txBody>
          <a:bodyPr>
            <a:normAutofit/>
          </a:bodyPr>
          <a:lstStyle/>
          <a:p>
            <a:r>
              <a:rPr lang="en-US" sz="3000" dirty="0" smtClean="0"/>
              <a:t>  Federal Government Interest in Data Access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839200" cy="56667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Open Data Initiatives</a:t>
            </a:r>
          </a:p>
          <a:p>
            <a:pPr lvl="1"/>
            <a:r>
              <a:rPr lang="en-US" sz="2000" dirty="0" smtClean="0"/>
              <a:t>Making government </a:t>
            </a:r>
            <a:r>
              <a:rPr lang="en-US" sz="2000" dirty="0"/>
              <a:t>information resources more publicly accessible in “computer-readable” form and </a:t>
            </a:r>
            <a:r>
              <a:rPr lang="en-US" sz="2000" dirty="0" smtClean="0"/>
              <a:t>encouraging its use by </a:t>
            </a:r>
            <a:r>
              <a:rPr lang="en-US" sz="2000" dirty="0"/>
              <a:t>entrepreneurs as fuel for the creation of new products, services, and </a:t>
            </a:r>
            <a:r>
              <a:rPr lang="en-US" sz="2000" dirty="0" smtClean="0"/>
              <a:t>jobs</a:t>
            </a:r>
          </a:p>
          <a:p>
            <a:pPr lvl="1"/>
            <a:r>
              <a:rPr lang="en-US" sz="2000" dirty="0"/>
              <a:t>Project Open Data: </a:t>
            </a: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project-open-data.github.io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2000" dirty="0"/>
              <a:t>Examples: </a:t>
            </a:r>
            <a:r>
              <a:rPr lang="en-US" sz="2000" dirty="0" smtClean="0"/>
              <a:t>Federal </a:t>
            </a:r>
            <a:r>
              <a:rPr lang="en-US" sz="2000" dirty="0"/>
              <a:t>Register 2.0, Data.gov, Health Data Initiative</a:t>
            </a:r>
            <a:r>
              <a:rPr lang="en-US" sz="2000" dirty="0" smtClean="0"/>
              <a:t>, …</a:t>
            </a:r>
          </a:p>
          <a:p>
            <a:r>
              <a:rPr lang="en-US" sz="2400" dirty="0" smtClean="0"/>
              <a:t>My Data Initiatives</a:t>
            </a:r>
          </a:p>
          <a:p>
            <a:pPr lvl="1"/>
            <a:r>
              <a:rPr lang="en-US" sz="2000" dirty="0" smtClean="0"/>
              <a:t>Empowering consumers with </a:t>
            </a:r>
            <a:r>
              <a:rPr lang="en-US" sz="2000" dirty="0"/>
              <a:t>secure access to their own personal health, energy, and education data</a:t>
            </a:r>
            <a:endParaRPr lang="en-US" sz="1200" dirty="0"/>
          </a:p>
          <a:p>
            <a:pPr lvl="1"/>
            <a:r>
              <a:rPr lang="en-US" sz="2000" dirty="0" smtClean="0"/>
              <a:t>Blue Button (health info), Green Button (energy), Education, …</a:t>
            </a:r>
          </a:p>
        </p:txBody>
      </p:sp>
      <p:pic>
        <p:nvPicPr>
          <p:cNvPr id="4101" name="Picture 5" descr="C:\Users\wollman\AppData\Local\Microsoft\Windows\Temporary Internet Files\Content.IE5\LR6VL5VI\MC910217055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048" y="4343399"/>
            <a:ext cx="2081799" cy="208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wollman\AppData\Local\Microsoft\Windows\Temporary Internet Files\Content.IE5\LCDJQ6LA\MP900448623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71" y="4343400"/>
            <a:ext cx="1424078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C:\Users\wollman\AppData\Local\Microsoft\Windows\Temporary Internet Files\Content.IE5\FIO6OCBR\MP900400064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104" y="4324350"/>
            <a:ext cx="2653367" cy="212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C:\Users\wollman\AppData\Local\Microsoft\Windows\Temporary Internet Files\Content.IE5\FIO6OCBR\MP900442316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090" y="4310062"/>
            <a:ext cx="2849310" cy="213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74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337608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entury Gothic" pitchFamily="34" charset="0"/>
              </a:rPr>
              <a:t> </a:t>
            </a:r>
            <a:r>
              <a:rPr lang="en-US" sz="2000" i="1" dirty="0" smtClean="0">
                <a:latin typeface="Century Gothic" pitchFamily="34" charset="0"/>
              </a:rPr>
              <a:t>“The Administration will </a:t>
            </a:r>
            <a:r>
              <a:rPr lang="en-US" sz="2000" b="1" i="1" dirty="0" smtClean="0">
                <a:latin typeface="Century Gothic" pitchFamily="34" charset="0"/>
              </a:rPr>
              <a:t>leverage </a:t>
            </a:r>
            <a:r>
              <a:rPr lang="en-US" sz="2000" b="1" i="1" dirty="0">
                <a:latin typeface="Century Gothic" pitchFamily="34" charset="0"/>
              </a:rPr>
              <a:t>the </a:t>
            </a:r>
            <a:r>
              <a:rPr lang="en-US" sz="2000" b="1" i="1" dirty="0" smtClean="0">
                <a:latin typeface="Century Gothic" pitchFamily="34" charset="0"/>
              </a:rPr>
              <a:t>‘Green Button’ </a:t>
            </a:r>
            <a:r>
              <a:rPr lang="en-US" sz="2000" b="1" i="1" dirty="0">
                <a:latin typeface="Century Gothic" pitchFamily="34" charset="0"/>
              </a:rPr>
              <a:t>standard </a:t>
            </a:r>
            <a:r>
              <a:rPr lang="en-US" sz="2000" i="1" dirty="0">
                <a:latin typeface="Century Gothic" pitchFamily="34" charset="0"/>
              </a:rPr>
              <a:t>– which aggregates energy data in a secure, easy to use format – within federal facilities to increase their ability to manage energy consumption, reduce greenhouse gas emissions, and meet sustainability goals</a:t>
            </a:r>
            <a:r>
              <a:rPr lang="en-US" sz="2000" i="1" dirty="0" smtClean="0">
                <a:latin typeface="Century Gothic" pitchFamily="34" charset="0"/>
              </a:rPr>
              <a:t>.</a:t>
            </a:r>
            <a:r>
              <a:rPr lang="en-US" sz="2000" dirty="0" smtClean="0">
                <a:latin typeface="Century Gothic" pitchFamily="34" charset="0"/>
              </a:rPr>
              <a:t>”  The President’s Climate Action Plan, June 25, 2013</a:t>
            </a:r>
            <a:endParaRPr lang="en-US" sz="20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610600" cy="487362"/>
          </a:xfrm>
        </p:spPr>
        <p:txBody>
          <a:bodyPr>
            <a:noAutofit/>
          </a:bodyPr>
          <a:lstStyle/>
          <a:p>
            <a:r>
              <a:rPr lang="en-US" dirty="0" smtClean="0"/>
              <a:t>US Federal Government Commitment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400" y="685800"/>
            <a:ext cx="6858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/>
              <a:t>Climate Action </a:t>
            </a:r>
            <a:r>
              <a:rPr lang="en-US" sz="2600" b="1" dirty="0" smtClean="0"/>
              <a:t>Plan</a:t>
            </a:r>
            <a:endParaRPr lang="en-US" sz="2600" b="1" dirty="0"/>
          </a:p>
        </p:txBody>
      </p:sp>
      <p:sp>
        <p:nvSpPr>
          <p:cNvPr id="6" name="Rectangle 5"/>
          <p:cNvSpPr/>
          <p:nvPr/>
        </p:nvSpPr>
        <p:spPr>
          <a:xfrm>
            <a:off x="152400" y="3409266"/>
            <a:ext cx="85344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/>
              <a:t>Presidential Memorandum (to all Federal agencies) </a:t>
            </a:r>
            <a:endParaRPr lang="en-US" sz="2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14325" y="4007584"/>
            <a:ext cx="85248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entury Gothic" pitchFamily="34" charset="0"/>
              </a:rPr>
              <a:t> </a:t>
            </a:r>
            <a:r>
              <a:rPr lang="en-US" sz="2000" i="1" dirty="0">
                <a:latin typeface="Century Gothic" pitchFamily="34" charset="0"/>
              </a:rPr>
              <a:t>“Sec. 3. Building Performance and Energy </a:t>
            </a:r>
            <a:r>
              <a:rPr lang="en-US" sz="2000" i="1" dirty="0" smtClean="0">
                <a:latin typeface="Century Gothic" pitchFamily="34" charset="0"/>
              </a:rPr>
              <a:t>Management </a:t>
            </a:r>
            <a:r>
              <a:rPr lang="en-US" sz="2000" i="1" dirty="0">
                <a:latin typeface="Century Gothic" pitchFamily="34" charset="0"/>
              </a:rPr>
              <a:t>.. </a:t>
            </a:r>
            <a:r>
              <a:rPr lang="en-US" sz="2000" i="1" dirty="0" smtClean="0">
                <a:latin typeface="Century Gothic" pitchFamily="34" charset="0"/>
              </a:rPr>
              <a:t>each </a:t>
            </a:r>
            <a:r>
              <a:rPr lang="en-US" sz="2000" i="1" dirty="0">
                <a:latin typeface="Century Gothic" pitchFamily="34" charset="0"/>
              </a:rPr>
              <a:t>agency shall: </a:t>
            </a:r>
            <a:r>
              <a:rPr lang="en-US" sz="2000" b="1" i="1" dirty="0">
                <a:latin typeface="Century Gothic" pitchFamily="34" charset="0"/>
              </a:rPr>
              <a:t>… </a:t>
            </a:r>
            <a:r>
              <a:rPr lang="en-US" sz="2000" b="1" i="1" dirty="0" smtClean="0">
                <a:latin typeface="Century Gothic" pitchFamily="34" charset="0"/>
              </a:rPr>
              <a:t>incorporate </a:t>
            </a:r>
            <a:r>
              <a:rPr lang="en-US" sz="2000" b="1" i="1" dirty="0">
                <a:latin typeface="Century Gothic" pitchFamily="34" charset="0"/>
              </a:rPr>
              <a:t>Green Button into reporting</a:t>
            </a:r>
            <a:r>
              <a:rPr lang="en-US" sz="2000" i="1" dirty="0">
                <a:latin typeface="Century Gothic" pitchFamily="34" charset="0"/>
              </a:rPr>
              <a:t>, data analytics and automation, and processes, in consultation with local </a:t>
            </a:r>
            <a:r>
              <a:rPr lang="en-US" sz="2000" i="1" dirty="0" smtClean="0">
                <a:latin typeface="Century Gothic" pitchFamily="34" charset="0"/>
              </a:rPr>
              <a:t>utilities …”  [.. GSA, EPA pilots …]</a:t>
            </a:r>
            <a:r>
              <a:rPr lang="en-US" sz="2000" dirty="0">
                <a:latin typeface="Century Gothic" pitchFamily="34" charset="0"/>
              </a:rPr>
              <a:t> </a:t>
            </a:r>
            <a:r>
              <a:rPr lang="en-US" sz="2000" dirty="0" smtClean="0">
                <a:latin typeface="Century Gothic" pitchFamily="34" charset="0"/>
              </a:rPr>
              <a:t>Presidential Memorandum on Federal Leadership in Energy Management, December 5, 2013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6091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81229" cy="914400"/>
          </a:xfrm>
        </p:spPr>
        <p:txBody>
          <a:bodyPr/>
          <a:lstStyle/>
          <a:p>
            <a:r>
              <a:rPr lang="en-US" dirty="0" smtClean="0"/>
              <a:t>Green Button Across the Nation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015037"/>
            <a:ext cx="2133600" cy="365125"/>
          </a:xfrm>
        </p:spPr>
        <p:txBody>
          <a:bodyPr/>
          <a:lstStyle/>
          <a:p>
            <a:fld id="{A2E72796-2EB7-4C9E-80AE-CC1F5F2725A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762000"/>
            <a:ext cx="5212560" cy="4876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66006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300" dirty="0" smtClean="0"/>
              <a:t>Enables electronic consumer access to energy data and supports development of ecosystem (apps)</a:t>
            </a:r>
          </a:p>
          <a:p>
            <a:pPr fontAlgn="auto">
              <a:spcAft>
                <a:spcPts val="0"/>
              </a:spcAft>
            </a:pPr>
            <a:r>
              <a:rPr lang="en-US" sz="2300" dirty="0" smtClean="0"/>
              <a:t>Available to 60+ million customers in the US and and additional CANADA: 2.6 million+</a:t>
            </a:r>
          </a:p>
          <a:p>
            <a:pPr fontAlgn="auto">
              <a:spcAft>
                <a:spcPts val="0"/>
              </a:spcAft>
            </a:pPr>
            <a:r>
              <a:rPr lang="en-US" sz="2300" dirty="0" smtClean="0"/>
              <a:t>Result of collaboration among White House, NIST, DOE, state regulators, utilities, vendors, SGIP, and North American Energy Standards Board</a:t>
            </a:r>
          </a:p>
          <a:p>
            <a:pPr fontAlgn="auto">
              <a:spcAft>
                <a:spcPts val="0"/>
              </a:spcAft>
            </a:pPr>
            <a:r>
              <a:rPr lang="en-US" sz="2300" dirty="0" smtClean="0"/>
              <a:t>Green Button Download My Data and Green Button Connect My Data</a:t>
            </a:r>
          </a:p>
          <a:p>
            <a:pPr fontAlgn="auto">
              <a:spcAft>
                <a:spcPts val="0"/>
              </a:spcAft>
            </a:pPr>
            <a:endParaRPr lang="en-US" sz="2300" dirty="0" smtClean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4" r="17844"/>
          <a:stretch>
            <a:fillRect/>
          </a:stretch>
        </p:blipFill>
        <p:spPr bwMode="auto">
          <a:xfrm>
            <a:off x="5486400" y="3048000"/>
            <a:ext cx="3352800" cy="339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 Arrow 6"/>
          <p:cNvSpPr/>
          <p:nvPr/>
        </p:nvSpPr>
        <p:spPr>
          <a:xfrm>
            <a:off x="5257800" y="5830887"/>
            <a:ext cx="2744788" cy="303213"/>
          </a:xfrm>
          <a:prstGeom prst="leftArrow">
            <a:avLst>
              <a:gd name="adj1" fmla="val 50000"/>
              <a:gd name="adj2" fmla="val 138739"/>
            </a:avLst>
          </a:prstGeom>
          <a:solidFill>
            <a:srgbClr val="00B05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 bIns="91440" anchor="ctr"/>
          <a:lstStyle/>
          <a:p>
            <a:pPr algn="ctr">
              <a:defRPr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4960" y="2573650"/>
            <a:ext cx="3779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Map of US Green Button Commitments</a:t>
            </a:r>
            <a:endParaRPr lang="en-US" sz="1600" dirty="0"/>
          </a:p>
        </p:txBody>
      </p:sp>
      <p:pic>
        <p:nvPicPr>
          <p:cNvPr id="11" name="Picture 10" descr="Updated GB Map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659125"/>
            <a:ext cx="3343275" cy="191452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594252"/>
            <a:ext cx="2021547" cy="94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562600"/>
            <a:ext cx="1920480" cy="97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497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j-lt"/>
              </a:rPr>
              <a:t>Green Button Evolution</a:t>
            </a:r>
            <a:endParaRPr lang="en-US" sz="40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828800" y="1515396"/>
            <a:ext cx="1421709" cy="2370804"/>
            <a:chOff x="3658987" y="2857519"/>
            <a:chExt cx="1676400" cy="2286000"/>
          </a:xfrm>
        </p:grpSpPr>
        <p:sp>
          <p:nvSpPr>
            <p:cNvPr id="6" name="milestoneshape"/>
            <p:cNvSpPr/>
            <p:nvPr/>
          </p:nvSpPr>
          <p:spPr>
            <a:xfrm rot="16200000">
              <a:off x="3658987" y="2921019"/>
              <a:ext cx="190500" cy="190500"/>
            </a:xfrm>
            <a:prstGeom prst="flowChartMerge">
              <a:avLst/>
            </a:prstGeom>
            <a:solidFill>
              <a:srgbClr val="0072BC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7" name="milestoneshape"/>
            <p:cNvCxnSpPr/>
            <p:nvPr>
              <p:custDataLst>
                <p:tags r:id="rId39"/>
              </p:custDataLst>
            </p:nvPr>
          </p:nvCxnSpPr>
          <p:spPr>
            <a:xfrm>
              <a:off x="3658987" y="2921019"/>
              <a:ext cx="0" cy="2222500"/>
            </a:xfrm>
            <a:prstGeom prst="line">
              <a:avLst/>
            </a:prstGeom>
            <a:ln w="15875">
              <a:solidFill>
                <a:schemeClr val="accent1"/>
              </a:solidFill>
            </a:ln>
            <a:effectLst>
              <a:outerShdw blurRad="63500">
                <a:scrgbClr r="0" g="0" b="0">
                  <a:alpha val="50000"/>
                </a:sc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milestoneshape"/>
            <p:cNvSpPr txBox="1"/>
            <p:nvPr>
              <p:custDataLst>
                <p:tags r:id="rId40"/>
              </p:custDataLst>
            </p:nvPr>
          </p:nvSpPr>
          <p:spPr>
            <a:xfrm>
              <a:off x="3811387" y="2857519"/>
              <a:ext cx="1524000" cy="377389"/>
            </a:xfrm>
            <a:prstGeom prst="rect">
              <a:avLst/>
            </a:prstGeom>
            <a:noFill/>
          </p:spPr>
          <p:txBody>
            <a:bodyPr vert="horz" wrap="square" lIns="88900" tIns="44450" rIns="88900" bIns="44450" rtlCol="0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 smtClean="0"/>
                <a:t>White House Call to Action</a:t>
              </a:r>
              <a:endParaRPr lang="en-US" sz="1200" dirty="0"/>
            </a:p>
          </p:txBody>
        </p:sp>
        <p:sp>
          <p:nvSpPr>
            <p:cNvPr id="9" name="milestoneshape"/>
            <p:cNvSpPr txBox="1"/>
            <p:nvPr>
              <p:custDataLst>
                <p:tags r:id="rId41"/>
              </p:custDataLst>
            </p:nvPr>
          </p:nvSpPr>
          <p:spPr>
            <a:xfrm>
              <a:off x="3811387" y="3240932"/>
              <a:ext cx="1397000" cy="228600"/>
            </a:xfrm>
            <a:prstGeom prst="rect">
              <a:avLst/>
            </a:prstGeom>
            <a:noFill/>
          </p:spPr>
          <p:txBody>
            <a:bodyPr vert="horz" wrap="none" lIns="88900" tIns="1270" rIns="88900" bIns="44450" rtlCol="0" anchorCtr="0">
              <a:no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9/2011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76714" y="2667000"/>
            <a:ext cx="1421709" cy="1219200"/>
            <a:chOff x="3658987" y="2857519"/>
            <a:chExt cx="1676400" cy="1143000"/>
          </a:xfrm>
        </p:grpSpPr>
        <p:sp>
          <p:nvSpPr>
            <p:cNvPr id="13" name="milestoneshape"/>
            <p:cNvSpPr/>
            <p:nvPr/>
          </p:nvSpPr>
          <p:spPr>
            <a:xfrm rot="16200000">
              <a:off x="3658987" y="2921019"/>
              <a:ext cx="190500" cy="190500"/>
            </a:xfrm>
            <a:prstGeom prst="flowChartMerge">
              <a:avLst/>
            </a:prstGeom>
            <a:solidFill>
              <a:srgbClr val="0072BC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14" name="milestoneshape"/>
            <p:cNvCxnSpPr/>
            <p:nvPr>
              <p:custDataLst>
                <p:tags r:id="rId36"/>
              </p:custDataLst>
            </p:nvPr>
          </p:nvCxnSpPr>
          <p:spPr>
            <a:xfrm>
              <a:off x="3658987" y="2921019"/>
              <a:ext cx="0" cy="1079500"/>
            </a:xfrm>
            <a:prstGeom prst="line">
              <a:avLst/>
            </a:prstGeom>
            <a:ln w="15875">
              <a:solidFill>
                <a:schemeClr val="accent1"/>
              </a:solidFill>
            </a:ln>
            <a:effectLst>
              <a:outerShdw blurRad="63500">
                <a:scrgbClr r="0" g="0" b="0">
                  <a:alpha val="50000"/>
                </a:sc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milestoneshape"/>
            <p:cNvSpPr txBox="1"/>
            <p:nvPr>
              <p:custDataLst>
                <p:tags r:id="rId37"/>
              </p:custDataLst>
            </p:nvPr>
          </p:nvSpPr>
          <p:spPr>
            <a:xfrm>
              <a:off x="3811387" y="2857519"/>
              <a:ext cx="1524000" cy="441659"/>
            </a:xfrm>
            <a:prstGeom prst="rect">
              <a:avLst/>
            </a:prstGeom>
            <a:noFill/>
          </p:spPr>
          <p:txBody>
            <a:bodyPr vert="horz" wrap="square" lIns="88900" tIns="44450" rIns="88900" bIns="44450" rtlCol="0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 smtClean="0"/>
                <a:t>First DMD</a:t>
              </a:r>
              <a:endParaRPr lang="en-US" sz="1400" dirty="0"/>
            </a:p>
            <a:p>
              <a:pPr>
                <a:lnSpc>
                  <a:spcPct val="80000"/>
                </a:lnSpc>
              </a:pPr>
              <a:r>
                <a:rPr lang="en-US" sz="1400" dirty="0" smtClean="0"/>
                <a:t>Available</a:t>
              </a:r>
              <a:endParaRPr lang="en-US" sz="1400" dirty="0"/>
            </a:p>
          </p:txBody>
        </p:sp>
        <p:sp>
          <p:nvSpPr>
            <p:cNvPr id="16" name="milestoneshape"/>
            <p:cNvSpPr txBox="1"/>
            <p:nvPr>
              <p:custDataLst>
                <p:tags r:id="rId38"/>
              </p:custDataLst>
            </p:nvPr>
          </p:nvSpPr>
          <p:spPr>
            <a:xfrm>
              <a:off x="3811387" y="3238519"/>
              <a:ext cx="1397001" cy="228600"/>
            </a:xfrm>
            <a:prstGeom prst="rect">
              <a:avLst/>
            </a:prstGeom>
            <a:noFill/>
          </p:spPr>
          <p:txBody>
            <a:bodyPr vert="horz" wrap="none" lIns="88900" tIns="1270" rIns="88900" bIns="44450" rtlCol="0" anchorCtr="0">
              <a:no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1/2012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704426" y="1547118"/>
            <a:ext cx="1454020" cy="2270459"/>
            <a:chOff x="3228887" y="2873060"/>
            <a:chExt cx="1714500" cy="2270459"/>
          </a:xfrm>
        </p:grpSpPr>
        <p:sp>
          <p:nvSpPr>
            <p:cNvPr id="18" name="milestoneshape"/>
            <p:cNvSpPr/>
            <p:nvPr/>
          </p:nvSpPr>
          <p:spPr>
            <a:xfrm rot="16200000">
              <a:off x="3228888" y="2921019"/>
              <a:ext cx="190500" cy="190500"/>
            </a:xfrm>
            <a:prstGeom prst="flowChartMerge">
              <a:avLst/>
            </a:prstGeom>
            <a:solidFill>
              <a:srgbClr val="0072BC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9" name="milestoneshape"/>
            <p:cNvCxnSpPr/>
            <p:nvPr>
              <p:custDataLst>
                <p:tags r:id="rId33"/>
              </p:custDataLst>
            </p:nvPr>
          </p:nvCxnSpPr>
          <p:spPr>
            <a:xfrm>
              <a:off x="3228887" y="2921019"/>
              <a:ext cx="0" cy="2222500"/>
            </a:xfrm>
            <a:prstGeom prst="line">
              <a:avLst/>
            </a:prstGeom>
            <a:ln w="15875">
              <a:solidFill>
                <a:schemeClr val="accent1"/>
              </a:solidFill>
            </a:ln>
            <a:effectLst>
              <a:outerShdw blurRad="63500">
                <a:scrgbClr r="0" g="0" b="0">
                  <a:alpha val="50000"/>
                </a:sc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milestoneshape"/>
            <p:cNvSpPr txBox="1"/>
            <p:nvPr>
              <p:custDataLst>
                <p:tags r:id="rId34"/>
              </p:custDataLst>
            </p:nvPr>
          </p:nvSpPr>
          <p:spPr>
            <a:xfrm>
              <a:off x="3419387" y="2873060"/>
              <a:ext cx="1524000" cy="539122"/>
            </a:xfrm>
            <a:prstGeom prst="rect">
              <a:avLst/>
            </a:prstGeom>
            <a:noFill/>
          </p:spPr>
          <p:txBody>
            <a:bodyPr vert="horz" wrap="square" lIns="88900" tIns="44450" rIns="88900" bIns="44450" rtlCol="0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 smtClean="0"/>
                <a:t>Connect My Data Beta Deployments</a:t>
              </a:r>
              <a:endParaRPr lang="en-US" sz="1200" dirty="0"/>
            </a:p>
          </p:txBody>
        </p:sp>
        <p:sp>
          <p:nvSpPr>
            <p:cNvPr id="21" name="milestoneshape"/>
            <p:cNvSpPr txBox="1"/>
            <p:nvPr>
              <p:custDataLst>
                <p:tags r:id="rId35"/>
              </p:custDataLst>
            </p:nvPr>
          </p:nvSpPr>
          <p:spPr>
            <a:xfrm>
              <a:off x="3460001" y="3472172"/>
              <a:ext cx="1397001" cy="452147"/>
            </a:xfrm>
            <a:prstGeom prst="rect">
              <a:avLst/>
            </a:prstGeom>
            <a:noFill/>
          </p:spPr>
          <p:txBody>
            <a:bodyPr vert="horz" wrap="none" lIns="88900" tIns="1270" rIns="88900" bIns="44450" rtlCol="0" anchorCtr="0">
              <a:no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12/2012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5718" y="4343400"/>
            <a:ext cx="1508059" cy="1301122"/>
            <a:chOff x="3658987" y="2095519"/>
            <a:chExt cx="1015152" cy="1301122"/>
          </a:xfrm>
        </p:grpSpPr>
        <p:sp>
          <p:nvSpPr>
            <p:cNvPr id="23" name="milestoneshape"/>
            <p:cNvSpPr/>
            <p:nvPr/>
          </p:nvSpPr>
          <p:spPr>
            <a:xfrm rot="16200000">
              <a:off x="3639939" y="2940068"/>
              <a:ext cx="190500" cy="152402"/>
            </a:xfrm>
            <a:prstGeom prst="flowChartMerge">
              <a:avLst/>
            </a:prstGeom>
            <a:solidFill>
              <a:srgbClr val="009999"/>
            </a:solidFill>
            <a:ln w="25400" cap="flat" cmpd="sng" algn="ctr">
              <a:solidFill>
                <a:srgbClr val="00B050"/>
              </a:solidFill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24" name="milestoneshape"/>
            <p:cNvCxnSpPr/>
            <p:nvPr>
              <p:custDataLst>
                <p:tags r:id="rId31"/>
              </p:custDataLst>
            </p:nvPr>
          </p:nvCxnSpPr>
          <p:spPr>
            <a:xfrm flipV="1">
              <a:off x="3658987" y="2095519"/>
              <a:ext cx="0" cy="825500"/>
            </a:xfrm>
            <a:prstGeom prst="line">
              <a:avLst/>
            </a:prstGeom>
            <a:ln w="15875">
              <a:solidFill>
                <a:srgbClr val="00B050"/>
              </a:solidFill>
            </a:ln>
            <a:effectLst>
              <a:outerShdw blurRad="63500">
                <a:scrgbClr r="0" g="0" b="0">
                  <a:alpha val="50000"/>
                </a:sc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milestoneshape"/>
            <p:cNvSpPr txBox="1"/>
            <p:nvPr>
              <p:custDataLst>
                <p:tags r:id="rId32"/>
              </p:custDataLst>
            </p:nvPr>
          </p:nvSpPr>
          <p:spPr>
            <a:xfrm>
              <a:off x="3837294" y="2857519"/>
              <a:ext cx="836845" cy="539122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vert="horz" wrap="square" lIns="88900" tIns="44450" rIns="88900" bIns="44450" rtlCol="0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 smtClean="0"/>
                <a:t>0 Customers</a:t>
              </a:r>
            </a:p>
            <a:p>
              <a:pPr>
                <a:lnSpc>
                  <a:spcPct val="80000"/>
                </a:lnSpc>
              </a:pPr>
              <a:r>
                <a:rPr lang="en-US" sz="1200" dirty="0" smtClean="0"/>
                <a:t>(Download My Data)</a:t>
              </a:r>
              <a:endParaRPr lang="en-US" sz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504543" y="4347029"/>
            <a:ext cx="1353457" cy="1301122"/>
            <a:chOff x="3658987" y="2095519"/>
            <a:chExt cx="1353457" cy="1301122"/>
          </a:xfrm>
        </p:grpSpPr>
        <p:sp>
          <p:nvSpPr>
            <p:cNvPr id="29" name="milestoneshape"/>
            <p:cNvSpPr/>
            <p:nvPr/>
          </p:nvSpPr>
          <p:spPr>
            <a:xfrm rot="16200000">
              <a:off x="3658987" y="2921019"/>
              <a:ext cx="190500" cy="190500"/>
            </a:xfrm>
            <a:prstGeom prst="flowChartMerge">
              <a:avLst/>
            </a:prstGeom>
            <a:solidFill>
              <a:srgbClr val="009999"/>
            </a:solidFill>
            <a:ln w="25400" cap="flat" cmpd="sng" algn="ctr">
              <a:solidFill>
                <a:srgbClr val="00B050"/>
              </a:solidFill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30" name="milestoneshape"/>
            <p:cNvCxnSpPr/>
            <p:nvPr>
              <p:custDataLst>
                <p:tags r:id="rId29"/>
              </p:custDataLst>
            </p:nvPr>
          </p:nvCxnSpPr>
          <p:spPr>
            <a:xfrm flipV="1">
              <a:off x="3658987" y="2095519"/>
              <a:ext cx="0" cy="825500"/>
            </a:xfrm>
            <a:prstGeom prst="line">
              <a:avLst/>
            </a:prstGeom>
            <a:ln w="15875">
              <a:solidFill>
                <a:srgbClr val="00B050"/>
              </a:solidFill>
            </a:ln>
            <a:effectLst>
              <a:outerShdw blurRad="63500">
                <a:scrgbClr r="0" g="0" b="0">
                  <a:alpha val="50000"/>
                </a:sc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milestoneshape"/>
            <p:cNvSpPr txBox="1"/>
            <p:nvPr>
              <p:custDataLst>
                <p:tags r:id="rId30"/>
              </p:custDataLst>
            </p:nvPr>
          </p:nvSpPr>
          <p:spPr>
            <a:xfrm>
              <a:off x="3909358" y="2857519"/>
              <a:ext cx="1103086" cy="53912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vert="horz" wrap="square" lIns="88900" tIns="44450" rIns="88900" bIns="44450" rtlCol="0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 smtClean="0"/>
                <a:t>42 Million Customer</a:t>
              </a:r>
            </a:p>
            <a:p>
              <a:pPr>
                <a:lnSpc>
                  <a:spcPct val="80000"/>
                </a:lnSpc>
              </a:pPr>
              <a:r>
                <a:rPr lang="en-US" sz="1200" dirty="0" smtClean="0"/>
                <a:t>Accounts*</a:t>
              </a:r>
              <a:endParaRPr lang="en-US" sz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078514" y="4347029"/>
            <a:ext cx="1331686" cy="1301122"/>
            <a:chOff x="3658987" y="2095519"/>
            <a:chExt cx="1331686" cy="1301122"/>
          </a:xfrm>
        </p:grpSpPr>
        <p:sp>
          <p:nvSpPr>
            <p:cNvPr id="33" name="milestoneshape"/>
            <p:cNvSpPr/>
            <p:nvPr/>
          </p:nvSpPr>
          <p:spPr>
            <a:xfrm rot="16200000">
              <a:off x="3658987" y="2921019"/>
              <a:ext cx="190500" cy="190500"/>
            </a:xfrm>
            <a:prstGeom prst="flowChartMerge">
              <a:avLst/>
            </a:prstGeom>
            <a:solidFill>
              <a:srgbClr val="009999"/>
            </a:solidFill>
            <a:ln w="25400" cap="flat" cmpd="sng" algn="ctr">
              <a:solidFill>
                <a:srgbClr val="00B050"/>
              </a:solidFill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34" name="milestoneshape"/>
            <p:cNvCxnSpPr/>
            <p:nvPr>
              <p:custDataLst>
                <p:tags r:id="rId27"/>
              </p:custDataLst>
            </p:nvPr>
          </p:nvCxnSpPr>
          <p:spPr>
            <a:xfrm flipV="1">
              <a:off x="3658987" y="2095519"/>
              <a:ext cx="0" cy="825500"/>
            </a:xfrm>
            <a:prstGeom prst="line">
              <a:avLst/>
            </a:prstGeom>
            <a:ln w="15875">
              <a:solidFill>
                <a:srgbClr val="00B050"/>
              </a:solidFill>
            </a:ln>
            <a:effectLst>
              <a:outerShdw blurRad="63500">
                <a:scrgbClr r="0" g="0" b="0">
                  <a:alpha val="50000"/>
                </a:sc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ilestoneshape"/>
            <p:cNvSpPr txBox="1"/>
            <p:nvPr>
              <p:custDataLst>
                <p:tags r:id="rId28"/>
              </p:custDataLst>
            </p:nvPr>
          </p:nvSpPr>
          <p:spPr>
            <a:xfrm>
              <a:off x="3887587" y="2857519"/>
              <a:ext cx="1103086" cy="53912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vert="horz" wrap="square" lIns="88900" tIns="44450" rIns="88900" bIns="44450" rtlCol="0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 smtClean="0"/>
                <a:t>26 Million Customer</a:t>
              </a:r>
            </a:p>
            <a:p>
              <a:pPr>
                <a:lnSpc>
                  <a:spcPct val="80000"/>
                </a:lnSpc>
              </a:pPr>
              <a:r>
                <a:rPr lang="en-US" sz="1200" dirty="0" smtClean="0"/>
                <a:t>Accounts*</a:t>
              </a:r>
              <a:endParaRPr lang="en-US" sz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14600" y="4347029"/>
            <a:ext cx="1331686" cy="1301122"/>
            <a:chOff x="3658987" y="2095519"/>
            <a:chExt cx="1331686" cy="1301122"/>
          </a:xfrm>
        </p:grpSpPr>
        <p:sp>
          <p:nvSpPr>
            <p:cNvPr id="37" name="milestoneshape"/>
            <p:cNvSpPr/>
            <p:nvPr/>
          </p:nvSpPr>
          <p:spPr>
            <a:xfrm rot="16200000">
              <a:off x="3658987" y="2921019"/>
              <a:ext cx="190500" cy="190500"/>
            </a:xfrm>
            <a:prstGeom prst="flowChartMerge">
              <a:avLst/>
            </a:prstGeom>
            <a:solidFill>
              <a:srgbClr val="009999"/>
            </a:solidFill>
            <a:ln w="25400" cap="flat" cmpd="sng" algn="ctr">
              <a:solidFill>
                <a:srgbClr val="00B050"/>
              </a:solidFill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38" name="milestoneshape"/>
            <p:cNvCxnSpPr/>
            <p:nvPr>
              <p:custDataLst>
                <p:tags r:id="rId25"/>
              </p:custDataLst>
            </p:nvPr>
          </p:nvCxnSpPr>
          <p:spPr>
            <a:xfrm flipV="1">
              <a:off x="3658987" y="2095519"/>
              <a:ext cx="0" cy="825500"/>
            </a:xfrm>
            <a:prstGeom prst="line">
              <a:avLst/>
            </a:prstGeom>
            <a:ln w="15875">
              <a:solidFill>
                <a:srgbClr val="00B050"/>
              </a:solidFill>
            </a:ln>
            <a:effectLst>
              <a:outerShdw blurRad="63500">
                <a:scrgbClr r="0" g="0" b="0">
                  <a:alpha val="50000"/>
                </a:sc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milestoneshape"/>
            <p:cNvSpPr txBox="1"/>
            <p:nvPr>
              <p:custDataLst>
                <p:tags r:id="rId26"/>
              </p:custDataLst>
            </p:nvPr>
          </p:nvSpPr>
          <p:spPr>
            <a:xfrm>
              <a:off x="3887587" y="2857519"/>
              <a:ext cx="1103086" cy="53912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vert="horz" wrap="square" lIns="88900" tIns="44450" rIns="88900" bIns="44450" rtlCol="0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 smtClean="0"/>
                <a:t>12 Million Customer Accounts*</a:t>
              </a:r>
              <a:endParaRPr lang="en-US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955800" y="2138015"/>
            <a:ext cx="1625600" cy="1748186"/>
            <a:chOff x="3658987" y="2857519"/>
            <a:chExt cx="1916817" cy="1628239"/>
          </a:xfrm>
        </p:grpSpPr>
        <p:sp>
          <p:nvSpPr>
            <p:cNvPr id="41" name="milestoneshape"/>
            <p:cNvSpPr/>
            <p:nvPr/>
          </p:nvSpPr>
          <p:spPr>
            <a:xfrm rot="16200000">
              <a:off x="3658987" y="2921019"/>
              <a:ext cx="190500" cy="190500"/>
            </a:xfrm>
            <a:prstGeom prst="flowChartMerge">
              <a:avLst/>
            </a:prstGeom>
            <a:solidFill>
              <a:srgbClr val="0072BC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42" name="milestoneshape"/>
            <p:cNvCxnSpPr/>
            <p:nvPr>
              <p:custDataLst>
                <p:tags r:id="rId22"/>
              </p:custDataLst>
            </p:nvPr>
          </p:nvCxnSpPr>
          <p:spPr>
            <a:xfrm>
              <a:off x="3658987" y="2921019"/>
              <a:ext cx="0" cy="1564739"/>
            </a:xfrm>
            <a:prstGeom prst="line">
              <a:avLst/>
            </a:prstGeom>
            <a:ln w="15875">
              <a:solidFill>
                <a:schemeClr val="accent1"/>
              </a:solidFill>
            </a:ln>
            <a:effectLst>
              <a:outerShdw blurRad="63500">
                <a:scrgbClr r="0" g="0" b="0">
                  <a:alpha val="50000"/>
                </a:sc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milestoneshape"/>
            <p:cNvSpPr txBox="1"/>
            <p:nvPr>
              <p:custDataLst>
                <p:tags r:id="rId23"/>
              </p:custDataLst>
            </p:nvPr>
          </p:nvSpPr>
          <p:spPr>
            <a:xfrm>
              <a:off x="3811387" y="2857519"/>
              <a:ext cx="1764417" cy="364535"/>
            </a:xfrm>
            <a:prstGeom prst="rect">
              <a:avLst/>
            </a:prstGeom>
            <a:noFill/>
          </p:spPr>
          <p:txBody>
            <a:bodyPr vert="horz" wrap="square" lIns="88900" tIns="44450" rIns="88900" bIns="44450" rtlCol="0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 smtClean="0"/>
                <a:t>NAESB ESPI Standard Ratified</a:t>
              </a:r>
              <a:endParaRPr lang="en-US" sz="1200" dirty="0"/>
            </a:p>
          </p:txBody>
        </p:sp>
        <p:sp>
          <p:nvSpPr>
            <p:cNvPr id="44" name="milestoneshape"/>
            <p:cNvSpPr txBox="1"/>
            <p:nvPr>
              <p:custDataLst>
                <p:tags r:id="rId24"/>
              </p:custDataLst>
            </p:nvPr>
          </p:nvSpPr>
          <p:spPr>
            <a:xfrm>
              <a:off x="3811387" y="3208266"/>
              <a:ext cx="1397001" cy="228600"/>
            </a:xfrm>
            <a:prstGeom prst="rect">
              <a:avLst/>
            </a:prstGeom>
            <a:noFill/>
          </p:spPr>
          <p:txBody>
            <a:bodyPr vert="horz" wrap="none" lIns="88900" tIns="1270" rIns="88900" bIns="44450" rtlCol="0" anchorCtr="0">
              <a:no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10/2011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191000" y="2362201"/>
            <a:ext cx="955640" cy="1524000"/>
            <a:chOff x="3160157" y="2857519"/>
            <a:chExt cx="1676395" cy="1450687"/>
          </a:xfrm>
        </p:grpSpPr>
        <p:sp>
          <p:nvSpPr>
            <p:cNvPr id="46" name="milestoneshape"/>
            <p:cNvSpPr/>
            <p:nvPr/>
          </p:nvSpPr>
          <p:spPr>
            <a:xfrm rot="16200000">
              <a:off x="3185622" y="2921020"/>
              <a:ext cx="190500" cy="190500"/>
            </a:xfrm>
            <a:prstGeom prst="flowChartMerge">
              <a:avLst/>
            </a:prstGeom>
            <a:solidFill>
              <a:srgbClr val="0072BC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47" name="milestoneshape"/>
            <p:cNvCxnSpPr/>
            <p:nvPr>
              <p:custDataLst>
                <p:tags r:id="rId19"/>
              </p:custDataLst>
            </p:nvPr>
          </p:nvCxnSpPr>
          <p:spPr>
            <a:xfrm>
              <a:off x="3160157" y="2921019"/>
              <a:ext cx="0" cy="1387187"/>
            </a:xfrm>
            <a:prstGeom prst="line">
              <a:avLst/>
            </a:prstGeom>
            <a:ln w="15875">
              <a:solidFill>
                <a:schemeClr val="accent1"/>
              </a:solidFill>
            </a:ln>
            <a:effectLst>
              <a:outerShdw blurRad="63500">
                <a:scrgbClr r="0" g="0" b="0">
                  <a:alpha val="50000"/>
                </a:sc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milestoneshape"/>
            <p:cNvSpPr txBox="1"/>
            <p:nvPr>
              <p:custDataLst>
                <p:tags r:id="rId20"/>
              </p:custDataLst>
            </p:nvPr>
          </p:nvSpPr>
          <p:spPr>
            <a:xfrm>
              <a:off x="3312552" y="2857519"/>
              <a:ext cx="1524000" cy="653813"/>
            </a:xfrm>
            <a:prstGeom prst="rect">
              <a:avLst/>
            </a:prstGeom>
            <a:noFill/>
          </p:spPr>
          <p:txBody>
            <a:bodyPr vert="horz" wrap="square" lIns="88900" tIns="44450" rIns="88900" bIns="44450" rtlCol="0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 smtClean="0"/>
                <a:t>HEY Update w/Green Button</a:t>
              </a:r>
              <a:endParaRPr lang="en-US" sz="1200" dirty="0"/>
            </a:p>
          </p:txBody>
        </p:sp>
        <p:sp>
          <p:nvSpPr>
            <p:cNvPr id="49" name="milestoneshape"/>
            <p:cNvSpPr txBox="1"/>
            <p:nvPr>
              <p:custDataLst>
                <p:tags r:id="rId21"/>
              </p:custDataLst>
            </p:nvPr>
          </p:nvSpPr>
          <p:spPr>
            <a:xfrm>
              <a:off x="3312552" y="3664694"/>
              <a:ext cx="1397000" cy="228600"/>
            </a:xfrm>
            <a:prstGeom prst="rect">
              <a:avLst/>
            </a:prstGeom>
            <a:noFill/>
          </p:spPr>
          <p:txBody>
            <a:bodyPr vert="horz" wrap="none" lIns="88900" tIns="1270" rIns="88900" bIns="44450" rtlCol="0" anchorCtr="0">
              <a:no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4/2013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181600" y="2397660"/>
            <a:ext cx="1421709" cy="1564740"/>
            <a:chOff x="3658987" y="2857519"/>
            <a:chExt cx="1676400" cy="1752600"/>
          </a:xfrm>
        </p:grpSpPr>
        <p:sp>
          <p:nvSpPr>
            <p:cNvPr id="51" name="milestoneshape"/>
            <p:cNvSpPr/>
            <p:nvPr/>
          </p:nvSpPr>
          <p:spPr>
            <a:xfrm rot="16200000">
              <a:off x="3658987" y="2921019"/>
              <a:ext cx="190500" cy="190500"/>
            </a:xfrm>
            <a:prstGeom prst="flowChartMerge">
              <a:avLst/>
            </a:prstGeom>
            <a:solidFill>
              <a:srgbClr val="0072BC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52" name="milestoneshape"/>
            <p:cNvCxnSpPr/>
            <p:nvPr>
              <p:custDataLst>
                <p:tags r:id="rId16"/>
              </p:custDataLst>
            </p:nvPr>
          </p:nvCxnSpPr>
          <p:spPr>
            <a:xfrm>
              <a:off x="3658987" y="2921019"/>
              <a:ext cx="12700" cy="1689100"/>
            </a:xfrm>
            <a:prstGeom prst="line">
              <a:avLst/>
            </a:prstGeom>
            <a:ln w="15875">
              <a:solidFill>
                <a:schemeClr val="accent1"/>
              </a:solidFill>
            </a:ln>
            <a:effectLst>
              <a:outerShdw blurRad="63500">
                <a:scrgbClr r="0" g="0" b="0">
                  <a:alpha val="50000"/>
                </a:sc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milestoneshape"/>
            <p:cNvSpPr txBox="1"/>
            <p:nvPr>
              <p:custDataLst>
                <p:tags r:id="rId17"/>
              </p:custDataLst>
            </p:nvPr>
          </p:nvSpPr>
          <p:spPr>
            <a:xfrm>
              <a:off x="3811387" y="2857519"/>
              <a:ext cx="1524000" cy="769318"/>
            </a:xfrm>
            <a:prstGeom prst="rect">
              <a:avLst/>
            </a:prstGeom>
            <a:noFill/>
          </p:spPr>
          <p:txBody>
            <a:bodyPr vert="horz" wrap="square" lIns="88900" tIns="44450" rIns="88900" bIns="44450" rtlCol="0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 smtClean="0"/>
                <a:t>Presidential Memorandum to Federal Agencies</a:t>
              </a:r>
              <a:endParaRPr lang="en-US" sz="1200" dirty="0"/>
            </a:p>
          </p:txBody>
        </p:sp>
        <p:sp>
          <p:nvSpPr>
            <p:cNvPr id="54" name="milestoneshape"/>
            <p:cNvSpPr txBox="1"/>
            <p:nvPr>
              <p:custDataLst>
                <p:tags r:id="rId18"/>
              </p:custDataLst>
            </p:nvPr>
          </p:nvSpPr>
          <p:spPr>
            <a:xfrm>
              <a:off x="3811387" y="3727579"/>
              <a:ext cx="1397001" cy="285101"/>
            </a:xfrm>
            <a:prstGeom prst="rect">
              <a:avLst/>
            </a:prstGeom>
            <a:noFill/>
          </p:spPr>
          <p:txBody>
            <a:bodyPr vert="horz" wrap="none" lIns="88900" tIns="1270" rIns="88900" bIns="44450" rtlCol="0" anchorCtr="0">
              <a:no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12/2013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096000" y="2971798"/>
            <a:ext cx="1371600" cy="984739"/>
            <a:chOff x="3658987" y="2658821"/>
            <a:chExt cx="1617314" cy="1192185"/>
          </a:xfrm>
        </p:grpSpPr>
        <p:sp>
          <p:nvSpPr>
            <p:cNvPr id="68" name="milestoneshape"/>
            <p:cNvSpPr/>
            <p:nvPr/>
          </p:nvSpPr>
          <p:spPr>
            <a:xfrm rot="16200000">
              <a:off x="3658987" y="2758170"/>
              <a:ext cx="190500" cy="190500"/>
            </a:xfrm>
            <a:prstGeom prst="flowChartMerge">
              <a:avLst/>
            </a:prstGeom>
            <a:solidFill>
              <a:srgbClr val="0072BC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69" name="milestoneshape"/>
            <p:cNvCxnSpPr/>
            <p:nvPr>
              <p:custDataLst>
                <p:tags r:id="rId13"/>
              </p:custDataLst>
            </p:nvPr>
          </p:nvCxnSpPr>
          <p:spPr>
            <a:xfrm>
              <a:off x="3658987" y="2921019"/>
              <a:ext cx="0" cy="929987"/>
            </a:xfrm>
            <a:prstGeom prst="line">
              <a:avLst/>
            </a:prstGeom>
            <a:ln w="15875">
              <a:solidFill>
                <a:schemeClr val="accent1"/>
              </a:solidFill>
            </a:ln>
            <a:effectLst>
              <a:outerShdw blurRad="63500">
                <a:scrgbClr r="0" g="0" b="0">
                  <a:alpha val="50000"/>
                </a:sc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milestoneshape"/>
            <p:cNvSpPr txBox="1"/>
            <p:nvPr>
              <p:custDataLst>
                <p:tags r:id="rId14"/>
              </p:custDataLst>
            </p:nvPr>
          </p:nvSpPr>
          <p:spPr>
            <a:xfrm>
              <a:off x="3752301" y="2658821"/>
              <a:ext cx="1524000" cy="473839"/>
            </a:xfrm>
            <a:prstGeom prst="rect">
              <a:avLst/>
            </a:prstGeom>
            <a:noFill/>
          </p:spPr>
          <p:txBody>
            <a:bodyPr vert="horz" wrap="square" lIns="88900" tIns="44450" rIns="88900" bIns="44450" rtlCol="0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 smtClean="0"/>
                <a:t>DMD Certifications</a:t>
              </a:r>
              <a:endParaRPr lang="en-US" sz="1200" dirty="0"/>
            </a:p>
          </p:txBody>
        </p:sp>
        <p:sp>
          <p:nvSpPr>
            <p:cNvPr id="71" name="milestoneshape"/>
            <p:cNvSpPr txBox="1"/>
            <p:nvPr>
              <p:custDataLst>
                <p:tags r:id="rId15"/>
              </p:custDataLst>
            </p:nvPr>
          </p:nvSpPr>
          <p:spPr>
            <a:xfrm>
              <a:off x="3748838" y="3131082"/>
              <a:ext cx="1397000" cy="358013"/>
            </a:xfrm>
            <a:prstGeom prst="rect">
              <a:avLst/>
            </a:prstGeom>
            <a:noFill/>
          </p:spPr>
          <p:txBody>
            <a:bodyPr vert="horz" wrap="none" lIns="88900" tIns="1270" rIns="88900" bIns="44450" rtlCol="0" anchorCtr="0">
              <a:no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2H/2014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048001" y="3232342"/>
            <a:ext cx="1368662" cy="653854"/>
            <a:chOff x="3552024" y="2857519"/>
            <a:chExt cx="1613850" cy="762000"/>
          </a:xfrm>
        </p:grpSpPr>
        <p:sp>
          <p:nvSpPr>
            <p:cNvPr id="73" name="milestoneshape"/>
            <p:cNvSpPr/>
            <p:nvPr/>
          </p:nvSpPr>
          <p:spPr>
            <a:xfrm rot="16200000">
              <a:off x="3552024" y="2921019"/>
              <a:ext cx="190501" cy="190500"/>
            </a:xfrm>
            <a:prstGeom prst="flowChartMerge">
              <a:avLst/>
            </a:prstGeom>
            <a:solidFill>
              <a:srgbClr val="0072BC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74" name="milestoneshape"/>
            <p:cNvCxnSpPr/>
            <p:nvPr>
              <p:custDataLst>
                <p:tags r:id="rId10"/>
              </p:custDataLst>
            </p:nvPr>
          </p:nvCxnSpPr>
          <p:spPr>
            <a:xfrm>
              <a:off x="3552024" y="2921019"/>
              <a:ext cx="0" cy="698500"/>
            </a:xfrm>
            <a:prstGeom prst="line">
              <a:avLst/>
            </a:prstGeom>
            <a:ln w="15875">
              <a:solidFill>
                <a:schemeClr val="accent1"/>
              </a:solidFill>
            </a:ln>
            <a:effectLst>
              <a:outerShdw blurRad="63500">
                <a:scrgbClr r="0" g="0" b="0">
                  <a:alpha val="50000"/>
                </a:sc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milestoneshape"/>
            <p:cNvSpPr txBox="1"/>
            <p:nvPr>
              <p:custDataLst>
                <p:tags r:id="rId11"/>
              </p:custDataLst>
            </p:nvPr>
          </p:nvSpPr>
          <p:spPr>
            <a:xfrm>
              <a:off x="3641874" y="2857519"/>
              <a:ext cx="1524000" cy="441659"/>
            </a:xfrm>
            <a:prstGeom prst="rect">
              <a:avLst/>
            </a:prstGeom>
            <a:noFill/>
          </p:spPr>
          <p:txBody>
            <a:bodyPr vert="horz" wrap="square" lIns="88900" tIns="44450" rIns="88900" bIns="44450" rtlCol="0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 smtClean="0"/>
                <a:t>DOE Apps </a:t>
              </a:r>
              <a:br>
                <a:rPr lang="en-US" sz="1400" dirty="0" smtClean="0"/>
              </a:br>
              <a:r>
                <a:rPr lang="en-US" sz="1400" dirty="0" smtClean="0"/>
                <a:t>for Energy</a:t>
              </a:r>
              <a:endParaRPr lang="en-US" sz="1400" dirty="0"/>
            </a:p>
          </p:txBody>
        </p:sp>
        <p:sp>
          <p:nvSpPr>
            <p:cNvPr id="76" name="milestoneshape"/>
            <p:cNvSpPr txBox="1"/>
            <p:nvPr>
              <p:custDataLst>
                <p:tags r:id="rId12"/>
              </p:custDataLst>
            </p:nvPr>
          </p:nvSpPr>
          <p:spPr>
            <a:xfrm>
              <a:off x="3641874" y="3264310"/>
              <a:ext cx="1397002" cy="228600"/>
            </a:xfrm>
            <a:prstGeom prst="rect">
              <a:avLst/>
            </a:prstGeom>
            <a:noFill/>
          </p:spPr>
          <p:txBody>
            <a:bodyPr vert="horz" wrap="none" lIns="88900" tIns="1270" rIns="88900" bIns="44450" rtlCol="0" anchorCtr="0">
              <a:no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5/2012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029200" y="1524000"/>
            <a:ext cx="1421709" cy="2362200"/>
            <a:chOff x="3658987" y="2857519"/>
            <a:chExt cx="1676400" cy="2362200"/>
          </a:xfrm>
        </p:grpSpPr>
        <p:sp>
          <p:nvSpPr>
            <p:cNvPr id="78" name="milestoneshape"/>
            <p:cNvSpPr/>
            <p:nvPr/>
          </p:nvSpPr>
          <p:spPr>
            <a:xfrm rot="16200000">
              <a:off x="3658987" y="2921019"/>
              <a:ext cx="190500" cy="190500"/>
            </a:xfrm>
            <a:prstGeom prst="flowChartMerge">
              <a:avLst/>
            </a:prstGeom>
            <a:solidFill>
              <a:srgbClr val="0072BC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79" name="milestoneshape"/>
            <p:cNvCxnSpPr/>
            <p:nvPr>
              <p:custDataLst>
                <p:tags r:id="rId7"/>
              </p:custDataLst>
            </p:nvPr>
          </p:nvCxnSpPr>
          <p:spPr>
            <a:xfrm>
              <a:off x="3658987" y="2921019"/>
              <a:ext cx="0" cy="2298700"/>
            </a:xfrm>
            <a:prstGeom prst="line">
              <a:avLst/>
            </a:prstGeom>
            <a:ln w="15875">
              <a:solidFill>
                <a:schemeClr val="accent1"/>
              </a:solidFill>
            </a:ln>
            <a:effectLst>
              <a:outerShdw blurRad="63500">
                <a:scrgbClr r="0" g="0" b="0">
                  <a:alpha val="50000"/>
                </a:sc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milestoneshape"/>
            <p:cNvSpPr txBox="1"/>
            <p:nvPr>
              <p:custDataLst>
                <p:tags r:id="rId8"/>
              </p:custDataLst>
            </p:nvPr>
          </p:nvSpPr>
          <p:spPr>
            <a:xfrm>
              <a:off x="3811387" y="2857519"/>
              <a:ext cx="1524000" cy="539122"/>
            </a:xfrm>
            <a:prstGeom prst="rect">
              <a:avLst/>
            </a:prstGeom>
            <a:noFill/>
          </p:spPr>
          <p:txBody>
            <a:bodyPr vert="horz" wrap="square" lIns="88900" tIns="44450" rIns="88900" bIns="44450" rtlCol="0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 smtClean="0"/>
                <a:t>American Energy</a:t>
              </a:r>
              <a:br>
                <a:rPr lang="en-US" sz="1200" dirty="0" smtClean="0"/>
              </a:br>
              <a:r>
                <a:rPr lang="en-US" sz="1200" dirty="0" smtClean="0"/>
                <a:t>Data Challenge</a:t>
              </a:r>
              <a:endParaRPr lang="en-US" sz="1200" dirty="0"/>
            </a:p>
          </p:txBody>
        </p:sp>
        <p:sp>
          <p:nvSpPr>
            <p:cNvPr id="81" name="milestoneshape"/>
            <p:cNvSpPr txBox="1"/>
            <p:nvPr>
              <p:custDataLst>
                <p:tags r:id="rId9"/>
              </p:custDataLst>
            </p:nvPr>
          </p:nvSpPr>
          <p:spPr>
            <a:xfrm>
              <a:off x="3811387" y="3467119"/>
              <a:ext cx="1397001" cy="228600"/>
            </a:xfrm>
            <a:prstGeom prst="rect">
              <a:avLst/>
            </a:prstGeom>
            <a:noFill/>
          </p:spPr>
          <p:txBody>
            <a:bodyPr vert="horz" wrap="none" lIns="88900" tIns="1270" rIns="88900" bIns="44450" rtlCol="0" anchorCtr="0">
              <a:no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11/2013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56148" y="6047601"/>
            <a:ext cx="8895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* Represents Customer Accounts with Access to Green Button Data – Primarily DMD; Actual Customer download numbers are not available</a:t>
            </a:r>
            <a:endParaRPr lang="en-US" sz="11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6705600" y="1515396"/>
            <a:ext cx="1524000" cy="2447003"/>
            <a:chOff x="5181600" y="1676400"/>
            <a:chExt cx="1524000" cy="2362200"/>
          </a:xfrm>
        </p:grpSpPr>
        <p:sp>
          <p:nvSpPr>
            <p:cNvPr id="87" name="milestoneshape"/>
            <p:cNvSpPr/>
            <p:nvPr/>
          </p:nvSpPr>
          <p:spPr>
            <a:xfrm rot="16200000">
              <a:off x="5167129" y="1754371"/>
              <a:ext cx="190500" cy="161558"/>
            </a:xfrm>
            <a:prstGeom prst="flowChartMerge">
              <a:avLst/>
            </a:prstGeom>
            <a:solidFill>
              <a:srgbClr val="0072BC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88" name="milestoneshape"/>
            <p:cNvCxnSpPr/>
            <p:nvPr>
              <p:custDataLst>
                <p:tags r:id="rId4"/>
              </p:custDataLst>
            </p:nvPr>
          </p:nvCxnSpPr>
          <p:spPr>
            <a:xfrm>
              <a:off x="5181600" y="1739900"/>
              <a:ext cx="0" cy="2298700"/>
            </a:xfrm>
            <a:prstGeom prst="line">
              <a:avLst/>
            </a:prstGeom>
            <a:ln w="15875">
              <a:solidFill>
                <a:schemeClr val="accent1"/>
              </a:solidFill>
            </a:ln>
            <a:effectLst>
              <a:outerShdw blurRad="63500">
                <a:scrgbClr r="0" g="0" b="0">
                  <a:alpha val="50000"/>
                </a:sc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milestoneshape"/>
            <p:cNvSpPr txBox="1"/>
            <p:nvPr>
              <p:custDataLst>
                <p:tags r:id="rId5"/>
              </p:custDataLst>
            </p:nvPr>
          </p:nvSpPr>
          <p:spPr>
            <a:xfrm>
              <a:off x="5310846" y="1676400"/>
              <a:ext cx="1394754" cy="520438"/>
            </a:xfrm>
            <a:prstGeom prst="rect">
              <a:avLst/>
            </a:prstGeom>
            <a:noFill/>
          </p:spPr>
          <p:txBody>
            <a:bodyPr vert="horz" wrap="square" lIns="88900" tIns="44450" rIns="88900" bIns="44450" rtlCol="0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 smtClean="0"/>
                <a:t>Green Button</a:t>
              </a:r>
            </a:p>
            <a:p>
              <a:pPr>
                <a:lnSpc>
                  <a:spcPct val="80000"/>
                </a:lnSpc>
              </a:pPr>
              <a:r>
                <a:rPr lang="en-US" sz="1200" dirty="0" smtClean="0"/>
                <a:t>CMD Certifications</a:t>
              </a:r>
              <a:endParaRPr lang="en-US" sz="1200" dirty="0"/>
            </a:p>
          </p:txBody>
        </p:sp>
        <p:sp>
          <p:nvSpPr>
            <p:cNvPr id="90" name="milestoneshape"/>
            <p:cNvSpPr txBox="1"/>
            <p:nvPr>
              <p:custDataLst>
                <p:tags r:id="rId6"/>
              </p:custDataLst>
            </p:nvPr>
          </p:nvSpPr>
          <p:spPr>
            <a:xfrm>
              <a:off x="5310846" y="2286000"/>
              <a:ext cx="1184758" cy="228600"/>
            </a:xfrm>
            <a:prstGeom prst="rect">
              <a:avLst/>
            </a:prstGeom>
            <a:noFill/>
          </p:spPr>
          <p:txBody>
            <a:bodyPr vert="horz" wrap="none" lIns="88900" tIns="1270" rIns="88900" bIns="44450" rtlCol="0" anchorCtr="0">
              <a:no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4Q 2014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315200" y="2937932"/>
            <a:ext cx="1371600" cy="1100667"/>
            <a:chOff x="6248400" y="3124199"/>
            <a:chExt cx="1371600" cy="914401"/>
          </a:xfrm>
        </p:grpSpPr>
        <p:sp>
          <p:nvSpPr>
            <p:cNvPr id="91" name="milestoneshape"/>
            <p:cNvSpPr/>
            <p:nvPr/>
          </p:nvSpPr>
          <p:spPr>
            <a:xfrm rot="16200000">
              <a:off x="6256123" y="3192677"/>
              <a:ext cx="146113" cy="161558"/>
            </a:xfrm>
            <a:prstGeom prst="flowChartMerge">
              <a:avLst/>
            </a:prstGeom>
            <a:solidFill>
              <a:srgbClr val="0072BC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92" name="milestoneshape"/>
            <p:cNvCxnSpPr/>
            <p:nvPr>
              <p:custDataLst>
                <p:tags r:id="rId1"/>
              </p:custDataLst>
            </p:nvPr>
          </p:nvCxnSpPr>
          <p:spPr>
            <a:xfrm>
              <a:off x="6248400" y="3325304"/>
              <a:ext cx="0" cy="713296"/>
            </a:xfrm>
            <a:prstGeom prst="line">
              <a:avLst/>
            </a:prstGeom>
            <a:ln w="15875">
              <a:solidFill>
                <a:schemeClr val="accent1"/>
              </a:solidFill>
            </a:ln>
            <a:effectLst>
              <a:outerShdw blurRad="63500">
                <a:scrgbClr r="0" g="0" b="0">
                  <a:alpha val="50000"/>
                </a:sc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milestoneshape"/>
            <p:cNvSpPr txBox="1"/>
            <p:nvPr>
              <p:custDataLst>
                <p:tags r:id="rId2"/>
              </p:custDataLst>
            </p:nvPr>
          </p:nvSpPr>
          <p:spPr>
            <a:xfrm>
              <a:off x="6327537" y="3124199"/>
              <a:ext cx="1292463" cy="447886"/>
            </a:xfrm>
            <a:prstGeom prst="rect">
              <a:avLst/>
            </a:prstGeom>
            <a:noFill/>
          </p:spPr>
          <p:txBody>
            <a:bodyPr vert="horz" wrap="square" lIns="88900" tIns="44450" rIns="88900" bIns="44450" rtlCol="0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 smtClean="0"/>
                <a:t>Green Button CMD Rollouts</a:t>
              </a:r>
            </a:p>
            <a:p>
              <a:pPr>
                <a:lnSpc>
                  <a:spcPct val="80000"/>
                </a:lnSpc>
              </a:pPr>
              <a:r>
                <a:rPr lang="en-US" sz="1200" dirty="0" smtClean="0"/>
                <a:t>Nationally</a:t>
              </a:r>
            </a:p>
          </p:txBody>
        </p:sp>
        <p:sp>
          <p:nvSpPr>
            <p:cNvPr id="94" name="milestoneshape"/>
            <p:cNvSpPr txBox="1"/>
            <p:nvPr>
              <p:custDataLst>
                <p:tags r:id="rId3"/>
              </p:custDataLst>
            </p:nvPr>
          </p:nvSpPr>
          <p:spPr>
            <a:xfrm>
              <a:off x="6324600" y="3637397"/>
              <a:ext cx="1184758" cy="274594"/>
            </a:xfrm>
            <a:prstGeom prst="rect">
              <a:avLst/>
            </a:prstGeom>
            <a:noFill/>
          </p:spPr>
          <p:txBody>
            <a:bodyPr vert="horz" wrap="none" lIns="88900" tIns="1270" rIns="88900" bIns="44450" rtlCol="0" anchorCtr="0">
              <a:no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1H/2015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011321"/>
              </p:ext>
            </p:extLst>
          </p:nvPr>
        </p:nvGraphicFramePr>
        <p:xfrm>
          <a:off x="685800" y="3886200"/>
          <a:ext cx="8001000" cy="457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4" r:lo="rId45" r:qs="rId46" r:cs="rId47"/>
          </a:graphicData>
        </a:graphic>
      </p:graphicFrame>
    </p:spTree>
    <p:extLst>
      <p:ext uri="{BB962C8B-B14F-4D97-AF65-F5344CB8AC3E}">
        <p14:creationId xmlns:p14="http://schemas.microsoft.com/office/powerpoint/2010/main" val="369174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NECTORCOLOR" val="79;129;18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NECTORCOLOR" val="79;129;18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0,114,188,-16747844,False;7/27/2005 12:00:00 AM;Milestone 2;False;False;False;False;False;tbName;4;;11;;10;4;-1;-1;False;120;False;False;False;False;False;-1;300.109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0,114,188,-16747844,False;7/27/2005 12:00:00 AM;Milestone 2;False;False;False;False;False;tbDate;4;;11;;10;4;-1;-1;False;120;False;False;False;False;False;-1;300.109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NECTORCOLOR" val="79;129;18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0,114,188,-16747844,False;7/27/2005 12:00:00 AM;Milestone 2;False;False;False;False;False;tbName;4;;11;;10;4;-1;-1;False;120;False;False;False;False;False;-1;300.109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0,114,188,-16747844,False;7/27/2005 12:00:00 AM;Milestone 2;False;False;False;False;False;tbDate;4;;11;;10;4;-1;-1;False;120;False;False;False;False;False;-1;300.109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NECTORCOLOR" val="79;129;18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0,114,188,-16747844,False;7/27/2005 12:00:00 AM;Milestone 2;False;False;False;False;False;tbName;4;;11;;10;4;-1;-1;False;120;False;False;False;False;False;-1;300.109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0,114,188,-16747844,False;7/27/2005 12:00:00 AM;Milestone 2;False;False;False;False;False;tbDate;4;;11;;10;4;-1;-1;False;120;False;False;False;False;False;-1;300.109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NECTORCOLOR" val="79;129;18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0,114,188,-16747844,False;7/27/2005 12:00:00 AM;Milestone 2;False;False;False;False;False;tbName;4;;11;;10;4;-1;-1;False;120;False;False;False;False;False;-1;300.109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0,114,188,-16747844,False;7/27/2005 12:00:00 AM;Milestone 2;False;False;False;False;False;tbName;4;;11;;10;4;-1;-1;False;120;False;False;False;False;False;-1;300.109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0,114,188,-16747844,False;7/27/2005 12:00:00 AM;Milestone 2;False;False;False;False;False;tbDate;4;;11;;10;4;-1;-1;False;120;False;False;False;False;False;-1;300.109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NECTORCOLOR" val="79;129;18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0,114,188,-16747844,False;7/27/2005 12:00:00 AM;Milestone 2;False;False;False;False;False;tbName;4;;11;;10;4;-1;-1;False;120;False;False;False;False;False;-1;300.109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0,114,188,-16747844,False;7/27/2005 12:00:00 AM;Milestone 2;False;False;False;False;False;tbDate;4;;11;;10;4;-1;-1;False;120;False;False;False;False;False;-1;300.109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NECTORCOLOR" val="79;129;18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0,114,188,-16747844,False;7/27/2005 12:00:00 AM;Milestone 2;False;False;False;False;False;tbName;4;;11;;10;4;-1;-1;False;120;False;False;False;False;False;-1;300.109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NECTORCOLOR" val="79;129;18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0,114,188,-16747844,False;7/27/2005 12:00:00 AM;Milestone 2;False;False;False;False;False;tbName;4;;11;;10;4;-1;-1;False;120;False;False;False;False;False;-1;300.109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NECTORCOLOR" val="79;129;18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0,114,188,-16747844,False;7/27/2005 12:00:00 AM;Milestone 2;False;False;False;False;False;tbDate;4;;11;;10;4;-1;-1;False;120;False;False;False;False;False;-1;300.109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0,114,188,-16747844,False;7/27/2005 12:00:00 AM;Milestone 2;False;False;False;False;False;tbName;4;;11;;10;4;-1;-1;False;120;False;False;False;False;False;-1;300.109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NECTORCOLOR" val="79;129;18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0,114,188,-16747844,False;7/27/2005 12:00:00 AM;Milestone 2;False;False;False;False;False;tbName;4;;11;;10;4;-1;-1;False;120;False;False;False;False;False;-1;300.109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NECTORCOLOR" val="79;129;18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0,114,188,-16747844,False;7/27/2005 12:00:00 AM;Milestone 2;False;False;False;False;False;tbName;4;;11;;10;4;-1;-1;False;120;False;False;False;False;False;-1;300.109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0,114,188,-16747844,False;7/27/2005 12:00:00 AM;Milestone 2;False;False;False;False;False;tbDate;4;;11;;10;4;-1;-1;False;120;False;False;False;False;False;-1;300.109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NECTORCOLOR" val="79;129;18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0,114,188,-16747844,False;7/27/2005 12:00:00 AM;Milestone 2;False;False;False;False;False;tbName;4;;11;;10;4;-1;-1;False;120;False;False;False;False;False;-1;300.109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0,114,188,-16747844,False;7/27/2005 12:00:00 AM;Milestone 2;False;False;False;False;False;tbDate;4;;11;;10;4;-1;-1;False;120;False;False;False;False;False;-1;300.109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NECTORCOLOR" val="79;129;18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NECTORCOLOR" val="79;129;18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0,114,188,-16747844,False;7/27/2005 12:00:00 AM;Milestone 2;False;False;False;False;False;tbName;4;;11;;10;4;-1;-1;False;120;False;False;False;False;False;-1;300.109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0,114,188,-16747844,False;7/27/2005 12:00:00 AM;Milestone 2;False;False;False;False;False;tbDate;4;;11;;10;4;-1;-1;False;120;False;False;False;False;False;-1;300.109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0,114,188,-16747844,False;7/27/2005 12:00:00 AM;Milestone 2;False;False;False;False;False;tbName;4;;11;;10;4;-1;-1;False;120;False;False;False;False;False;-1;300.109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0,114,188,-16747844,False;7/27/2005 12:00:00 AM;Milestone 2;False;False;False;False;False;tbDate;4;;11;;10;4;-1;-1;False;120;False;False;False;False;False;-1;300.109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NECTORCOLOR" val="79;129;18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0,114,188,-16747844,False;7/27/2005 12:00:00 AM;Milestone 2;False;False;False;False;False;tbName;4;;11;;10;4;-1;-1;False;120;False;False;False;False;False;-1;300.109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0,114,188,-16747844,False;7/27/2005 12:00:00 AM;Milestone 2;False;False;False;False;False;tbDate;4;;11;;10;4;-1;-1;False;120;False;False;False;False;False;-1;300.1092"/>
</p:tagLst>
</file>

<file path=ppt/theme/theme1.xml><?xml version="1.0" encoding="utf-8"?>
<a:theme xmlns:a="http://schemas.openxmlformats.org/drawingml/2006/main" name="smartgrid_template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GIG">
  <a:themeElements>
    <a:clrScheme name="Smart Grid Colors">
      <a:dk1>
        <a:srgbClr val="595959"/>
      </a:dk1>
      <a:lt1>
        <a:srgbClr val="FFFFFF"/>
      </a:lt1>
      <a:dk2>
        <a:srgbClr val="595959"/>
      </a:dk2>
      <a:lt2>
        <a:srgbClr val="FFFFFF"/>
      </a:lt2>
      <a:accent1>
        <a:srgbClr val="2B4C74"/>
      </a:accent1>
      <a:accent2>
        <a:srgbClr val="21669F"/>
      </a:accent2>
      <a:accent3>
        <a:srgbClr val="84979E"/>
      </a:accent3>
      <a:accent4>
        <a:srgbClr val="85B043"/>
      </a:accent4>
      <a:accent5>
        <a:srgbClr val="B8D51F"/>
      </a:accent5>
      <a:accent6>
        <a:srgbClr val="78ABC2"/>
      </a:accent6>
      <a:hlink>
        <a:srgbClr val="254162"/>
      </a:hlink>
      <a:folHlink>
        <a:srgbClr val="254162"/>
      </a:folHlink>
    </a:clrScheme>
    <a:fontScheme name="Smart Grid Template Fon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solidFill>
            <a:schemeClr val="tx1"/>
          </a:solidFill>
        </a:ln>
        <a:effectLst/>
      </a:spPr>
      <a:bodyPr tIns="91440" bIns="91440" rtlCol="0" anchor="ctr"/>
      <a:lstStyle>
        <a:defPPr algn="ctr">
          <a:defRPr sz="1600"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lnDef>
    <a:txDef>
      <a:spPr>
        <a:noFill/>
      </a:spPr>
      <a:bodyPr wrap="square" tIns="91440" bIns="91440" rtlCol="0">
        <a:noAutofit/>
      </a:bodyPr>
      <a:lstStyle>
        <a:defPPr marL="0" indent="0">
          <a:buFont typeface="Arial" pitchFamily="34" charset="0"/>
          <a:buNone/>
          <a:defRPr sz="1400" dirty="0" err="1" smtClean="0"/>
        </a:defPPr>
      </a:lstStyle>
    </a:txDef>
  </a:objectDefaults>
  <a:extraClrSchemeLst>
    <a:extraClrScheme>
      <a:clrScheme name="energy practice template 1">
        <a:dk1>
          <a:srgbClr val="000000"/>
        </a:dk1>
        <a:lt1>
          <a:srgbClr val="FFFFFF"/>
        </a:lt1>
        <a:dk2>
          <a:srgbClr val="5C1C49"/>
        </a:dk2>
        <a:lt2>
          <a:srgbClr val="B3C4D1"/>
        </a:lt2>
        <a:accent1>
          <a:srgbClr val="093678"/>
        </a:accent1>
        <a:accent2>
          <a:srgbClr val="FDDC51"/>
        </a:accent2>
        <a:accent3>
          <a:srgbClr val="FFFFFF"/>
        </a:accent3>
        <a:accent4>
          <a:srgbClr val="000000"/>
        </a:accent4>
        <a:accent5>
          <a:srgbClr val="AAAEBE"/>
        </a:accent5>
        <a:accent6>
          <a:srgbClr val="E5C749"/>
        </a:accent6>
        <a:hlink>
          <a:srgbClr val="8F2E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5C2801"/>
    </a:custClr>
    <a:custClr name="Custom Color 2">
      <a:srgbClr val="8F2E00"/>
    </a:custClr>
    <a:custClr name="Custom Color 3">
      <a:srgbClr val="B16D4D"/>
    </a:custClr>
    <a:custClr name="Custom Color 4">
      <a:srgbClr val="9D7792"/>
    </a:custClr>
    <a:custClr name="Custom Color 5">
      <a:srgbClr val="5B7FB5"/>
    </a:custClr>
    <a:custClr name="Custom Color 6">
      <a:srgbClr val="2D9F97"/>
    </a:custClr>
    <a:custClr name="Custom Color 7">
      <a:srgbClr val="79805A"/>
    </a:custClr>
  </a:custClr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Arnold_UNH02242012.pptx</Template>
  <TotalTime>39607</TotalTime>
  <Words>515</Words>
  <Application>Microsoft Macintosh PowerPoint</Application>
  <PresentationFormat>On-screen Show (4:3)</PresentationFormat>
  <Paragraphs>74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smartgrid_templateel</vt:lpstr>
      <vt:lpstr>SGIG</vt:lpstr>
      <vt:lpstr>PowerPoint Presentation</vt:lpstr>
      <vt:lpstr>  Federal Government Interest in Data Access</vt:lpstr>
      <vt:lpstr>US Federal Government Commitment</vt:lpstr>
      <vt:lpstr>Green Button Across the Nation</vt:lpstr>
      <vt:lpstr>Green Button Evolution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Grid</dc:title>
  <dc:creator>David Wollman</dc:creator>
  <cp:lastModifiedBy>John Teeter</cp:lastModifiedBy>
  <cp:revision>832</cp:revision>
  <cp:lastPrinted>2014-09-02T17:27:04Z</cp:lastPrinted>
  <dcterms:created xsi:type="dcterms:W3CDTF">2012-03-01T01:21:16Z</dcterms:created>
  <dcterms:modified xsi:type="dcterms:W3CDTF">2014-09-15T14:49:49Z</dcterms:modified>
</cp:coreProperties>
</file>