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Bridget, and today I will be discussing one of the most influential technological innovations of our time: the smartphone. Over the past few decades, smartphones have revolutionized the way we communicate and perform everyday tasks. Let's delve into their fascinating journey.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a14eb276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a14eb276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Technological innovations have continuously enhanced smartphone capabilities. Advances in hardware, such as multi-core processors and high-resolution cameras, have improved performance and user experience. Software developments, including updates to iOS and Android, have introduced new features and services, making smartphones indispensable tools in our daily lives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a14eb276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a14eb276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a14eb276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a14eb276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Smartphones have profoundly impacted society. They have changed the way we communicate, with instant messaging and social media connecting people worldwide. In business, mobile apps and connectivity have transformed operations and remote work. Education has benefited from e-learning platforms, and healthcare has seen advancements in telemedicine and mobile health apps.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a14eb27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a14eb27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a14eb276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a14eb276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Despite their benefits, smartphones pose challenges and criticisms. Privacy and security concerns arise from data collection and cyber-attacks. Health issues include addiction and potential radiation effects. Additionally, the environmental impact of resource extraction and e-waste requires sustainable practices and recycling programs.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a14eb276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a14eb276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a14eb276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a14eb276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a14eb276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a14eb276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 emerging technologies such as 5G, AI, and foldable screens will further transform smartphones. 5G will offer faster speeds and lower latency, while AI will enhance user experience and security. Foldable screens will provide innovative designs. These advancements will continue to shape work, education, healthcare, and social interactions in the digital age.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a14eb276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a14eb276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a14eb276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a14eb276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7f1c3a7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7f1c3a7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journey of mobile phones began with devices like the Motorola DynaTAC, introduced in 1983. These early phones were bulky and expensive, primarily used for voice communication. Companies like Motorola and Nokia were pioneers, with Nokia's 3310 becoming an icon of durability. However, these phones lacked the advanced features we associate with today's smartphones.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7f1c3a7a8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7f1c3a7a8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recap, we've explored the origins, evolution, and impact of smartphones, highlighting technological innovations and future trends. Smartphones have revolutionized our world, making them indispensable tools in modern life. Thank you for your attention. I now open the floor for any questions or discussions.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7f1c3a7a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7f1c3a7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7f1c3a7a8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7f1c3a7a8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a14eb27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a14eb27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1994, IBM introduced the Simon Personal Communicator, widely considered the first smartphone. It featured a touchscreen, email capabilities, and apps like a calendar and notepad. Although not commercially successful, it set the stage for future smartphones by integrating multiple functions into a single device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a14eb27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a14eb27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a14eb27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a14eb27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evolution of smartphones saw significant milestones, especially with the introduction of the iPhone by Apple in 2007. The iPhone's revolutionary design, featuring a large multi-touch screen and minimal physical buttons, redefined user expectations. In 2008, the first Android phone was released, introducing an open-source operating system that spurred competition and innovation in the marke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a14eb276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a14eb276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e9001bf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e9001bf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2916275"/>
            <a:ext cx="8520600" cy="1127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400">
                <a:solidFill>
                  <a:schemeClr val="dk1"/>
                </a:solidFill>
                <a:latin typeface="Times New Roman"/>
                <a:ea typeface="Times New Roman"/>
                <a:cs typeface="Times New Roman"/>
                <a:sym typeface="Times New Roman"/>
              </a:rPr>
              <a:t>EVOLUTION OF SMARTPHONE</a:t>
            </a:r>
            <a:endParaRPr sz="4400">
              <a:solidFill>
                <a:schemeClr val="dk1"/>
              </a:solidFill>
              <a:latin typeface="Times New Roman"/>
              <a:ea typeface="Times New Roman"/>
              <a:cs typeface="Times New Roman"/>
              <a:sym typeface="Times New Roman"/>
            </a:endParaRPr>
          </a:p>
        </p:txBody>
      </p:sp>
      <p:sp>
        <p:nvSpPr>
          <p:cNvPr id="86" name="Google Shape;86;p13"/>
          <p:cNvSpPr txBox="1"/>
          <p:nvPr>
            <p:ph idx="1" type="subTitle"/>
          </p:nvPr>
        </p:nvSpPr>
        <p:spPr>
          <a:xfrm>
            <a:off x="484500" y="4043375"/>
            <a:ext cx="8175000" cy="120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solidFill>
                  <a:srgbClr val="FF0000"/>
                </a:solidFill>
                <a:latin typeface="Times New Roman"/>
                <a:ea typeface="Times New Roman"/>
                <a:cs typeface="Times New Roman"/>
                <a:sym typeface="Times New Roman"/>
              </a:rPr>
              <a:t>Revolutionizing communication</a:t>
            </a:r>
            <a:endParaRPr sz="2500">
              <a:solidFill>
                <a:srgbClr val="FF0000"/>
              </a:solidFill>
              <a:latin typeface="Times New Roman"/>
              <a:ea typeface="Times New Roman"/>
              <a:cs typeface="Times New Roman"/>
              <a:sym typeface="Times New Roman"/>
            </a:endParaRPr>
          </a:p>
        </p:txBody>
      </p:sp>
      <p:pic>
        <p:nvPicPr>
          <p:cNvPr id="87" name="Google Shape;87;p13"/>
          <p:cNvPicPr preferRelativeResize="0"/>
          <p:nvPr/>
        </p:nvPicPr>
        <p:blipFill>
          <a:blip r:embed="rId3">
            <a:alphaModFix/>
          </a:blip>
          <a:stretch>
            <a:fillRect/>
          </a:stretch>
        </p:blipFill>
        <p:spPr>
          <a:xfrm>
            <a:off x="2200250" y="0"/>
            <a:ext cx="4967300" cy="291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Technological Development</a:t>
            </a:r>
            <a:endParaRPr>
              <a:solidFill>
                <a:srgbClr val="FF0000"/>
              </a:solidFill>
            </a:endParaRPr>
          </a:p>
        </p:txBody>
      </p:sp>
      <p:sp>
        <p:nvSpPr>
          <p:cNvPr id="145" name="Google Shape;145;p22"/>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300">
                <a:solidFill>
                  <a:srgbClr val="FF0000"/>
                </a:solidFill>
                <a:latin typeface="Arial"/>
                <a:ea typeface="Arial"/>
                <a:cs typeface="Arial"/>
                <a:sym typeface="Arial"/>
              </a:rPr>
              <a:t>Advances in Hardware:</a:t>
            </a:r>
            <a:endParaRPr b="1" sz="1300">
              <a:solidFill>
                <a:srgbClr val="FF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Processors:</a:t>
            </a:r>
            <a:r>
              <a:rPr lang="en" sz="1200">
                <a:solidFill>
                  <a:srgbClr val="000000"/>
                </a:solidFill>
                <a:latin typeface="Arial"/>
                <a:ea typeface="Arial"/>
                <a:cs typeface="Arial"/>
                <a:sym typeface="Arial"/>
              </a:rPr>
              <a:t> Transition from single-core to multi-core processors, enhancing performance and enabling more complex applications.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Cameras:</a:t>
            </a:r>
            <a:r>
              <a:rPr lang="en" sz="1200">
                <a:solidFill>
                  <a:srgbClr val="000000"/>
                </a:solidFill>
                <a:latin typeface="Arial"/>
                <a:ea typeface="Arial"/>
                <a:cs typeface="Arial"/>
                <a:sym typeface="Arial"/>
              </a:rPr>
              <a:t> Improvement in camera quality with higher megapixels, advanced sensors, and features like optical image stabilization and night mode.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Displays:</a:t>
            </a:r>
            <a:r>
              <a:rPr lang="en" sz="1200">
                <a:solidFill>
                  <a:srgbClr val="000000"/>
                </a:solidFill>
                <a:latin typeface="Arial"/>
                <a:ea typeface="Arial"/>
                <a:cs typeface="Arial"/>
                <a:sym typeface="Arial"/>
              </a:rPr>
              <a:t> Evolution from LCD to OLED screens, offering better color accuracy, brightness, and energy efficiency.</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46" name="Google Shape;146;p22"/>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fontScale="62500"/>
          </a:bodyPr>
          <a:lstStyle/>
          <a:p>
            <a:pPr indent="0" lvl="0" marL="0" rtl="0" algn="l">
              <a:spcBef>
                <a:spcPts val="1200"/>
              </a:spcBef>
              <a:spcAft>
                <a:spcPts val="0"/>
              </a:spcAft>
              <a:buNone/>
            </a:pPr>
            <a:r>
              <a:rPr b="1" lang="en" sz="1687">
                <a:solidFill>
                  <a:srgbClr val="FF0000"/>
                </a:solidFill>
                <a:latin typeface="Arial"/>
                <a:ea typeface="Arial"/>
                <a:cs typeface="Arial"/>
                <a:sym typeface="Arial"/>
              </a:rPr>
              <a:t>Software Developments:</a:t>
            </a:r>
            <a:endParaRPr b="1" sz="1687">
              <a:solidFill>
                <a:srgbClr val="FF0000"/>
              </a:solidFill>
              <a:latin typeface="Arial"/>
              <a:ea typeface="Arial"/>
              <a:cs typeface="Arial"/>
              <a:sym typeface="Arial"/>
            </a:endParaRPr>
          </a:p>
          <a:p>
            <a:pPr indent="-296068" lvl="0" marL="457200" rtl="0" algn="l">
              <a:lnSpc>
                <a:spcPct val="150000"/>
              </a:lnSpc>
              <a:spcBef>
                <a:spcPts val="1200"/>
              </a:spcBef>
              <a:spcAft>
                <a:spcPts val="0"/>
              </a:spcAft>
              <a:buClr>
                <a:srgbClr val="000000"/>
              </a:buClr>
              <a:buSzPct val="100000"/>
              <a:buFont typeface="Arial"/>
              <a:buChar char="●"/>
            </a:pPr>
            <a:r>
              <a:rPr b="1" lang="en" sz="1700">
                <a:solidFill>
                  <a:srgbClr val="000000"/>
                </a:solidFill>
                <a:latin typeface="Arial"/>
                <a:ea typeface="Arial"/>
                <a:cs typeface="Arial"/>
                <a:sym typeface="Arial"/>
              </a:rPr>
              <a:t>Operating Systems:</a:t>
            </a:r>
            <a:r>
              <a:rPr lang="en" sz="1700">
                <a:solidFill>
                  <a:srgbClr val="000000"/>
                </a:solidFill>
                <a:latin typeface="Arial"/>
                <a:ea typeface="Arial"/>
                <a:cs typeface="Arial"/>
                <a:sym typeface="Arial"/>
              </a:rPr>
              <a:t> Continuous updates to iOS and Android, introducing new features, security enhancements, and improved user interfaces.</a:t>
            </a:r>
            <a:endParaRPr sz="1700">
              <a:solidFill>
                <a:srgbClr val="000000"/>
              </a:solidFill>
              <a:latin typeface="Arial"/>
              <a:ea typeface="Arial"/>
              <a:cs typeface="Arial"/>
              <a:sym typeface="Arial"/>
            </a:endParaRPr>
          </a:p>
          <a:p>
            <a:pPr indent="-296068" lvl="0" marL="457200" rtl="0" algn="l">
              <a:lnSpc>
                <a:spcPct val="150000"/>
              </a:lnSpc>
              <a:spcBef>
                <a:spcPts val="0"/>
              </a:spcBef>
              <a:spcAft>
                <a:spcPts val="0"/>
              </a:spcAft>
              <a:buClr>
                <a:srgbClr val="000000"/>
              </a:buClr>
              <a:buSzPct val="100000"/>
              <a:buFont typeface="Arial"/>
              <a:buChar char="●"/>
            </a:pPr>
            <a:r>
              <a:rPr b="1" lang="en" sz="1700">
                <a:solidFill>
                  <a:srgbClr val="000000"/>
                </a:solidFill>
                <a:latin typeface="Arial"/>
                <a:ea typeface="Arial"/>
                <a:cs typeface="Arial"/>
                <a:sym typeface="Arial"/>
              </a:rPr>
              <a:t>Apps:</a:t>
            </a:r>
            <a:r>
              <a:rPr lang="en" sz="1700">
                <a:solidFill>
                  <a:srgbClr val="000000"/>
                </a:solidFill>
                <a:latin typeface="Arial"/>
                <a:ea typeface="Arial"/>
                <a:cs typeface="Arial"/>
                <a:sym typeface="Arial"/>
              </a:rPr>
              <a:t> Growth of app ecosystems, providing users with a vast array of applications for communication, entertainment, productivity, and more.</a:t>
            </a:r>
            <a:endParaRPr sz="1700">
              <a:solidFill>
                <a:srgbClr val="000000"/>
              </a:solidFill>
              <a:latin typeface="Arial"/>
              <a:ea typeface="Arial"/>
              <a:cs typeface="Arial"/>
              <a:sym typeface="Arial"/>
            </a:endParaRPr>
          </a:p>
          <a:p>
            <a:pPr indent="-296068" lvl="0" marL="457200" rtl="0" algn="l">
              <a:lnSpc>
                <a:spcPct val="150000"/>
              </a:lnSpc>
              <a:spcBef>
                <a:spcPts val="0"/>
              </a:spcBef>
              <a:spcAft>
                <a:spcPts val="0"/>
              </a:spcAft>
              <a:buClr>
                <a:srgbClr val="000000"/>
              </a:buClr>
              <a:buSzPct val="100000"/>
              <a:buFont typeface="Arial"/>
              <a:buChar char="●"/>
            </a:pPr>
            <a:r>
              <a:rPr b="1" lang="en" sz="1700">
                <a:solidFill>
                  <a:srgbClr val="000000"/>
                </a:solidFill>
                <a:latin typeface="Arial"/>
                <a:ea typeface="Arial"/>
                <a:cs typeface="Arial"/>
                <a:sym typeface="Arial"/>
              </a:rPr>
              <a:t>Services:</a:t>
            </a:r>
            <a:r>
              <a:rPr lang="en" sz="1700">
                <a:solidFill>
                  <a:srgbClr val="000000"/>
                </a:solidFill>
                <a:latin typeface="Arial"/>
                <a:ea typeface="Arial"/>
                <a:cs typeface="Arial"/>
                <a:sym typeface="Arial"/>
              </a:rPr>
              <a:t> Integration of services like mobile payments (Apple Pay, Google Pay), cloud storage (iCloud, Google Drive), and virtual assistants (Siri, Google Assistant).</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sz="1500"/>
          </a:p>
        </p:txBody>
      </p:sp>
      <p:cxnSp>
        <p:nvCxnSpPr>
          <p:cNvPr id="147" name="Google Shape;147;p22"/>
          <p:cNvCxnSpPr>
            <a:stCxn id="144" idx="2"/>
          </p:cNvCxnSpPr>
          <p:nvPr/>
        </p:nvCxnSpPr>
        <p:spPr>
          <a:xfrm>
            <a:off x="4572000" y="1017800"/>
            <a:ext cx="8400" cy="37164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51" name="Shape 151"/>
        <p:cNvGrpSpPr/>
        <p:nvPr/>
      </p:nvGrpSpPr>
      <p:grpSpPr>
        <a:xfrm>
          <a:off x="0" y="0"/>
          <a:ext cx="0" cy="0"/>
          <a:chOff x="0" y="0"/>
          <a:chExt cx="0" cy="0"/>
        </a:xfrm>
      </p:grpSpPr>
      <p:sp>
        <p:nvSpPr>
          <p:cNvPr id="152" name="Google Shape;152;p23"/>
          <p:cNvSpPr txBox="1"/>
          <p:nvPr>
            <p:ph type="title"/>
          </p:nvPr>
        </p:nvSpPr>
        <p:spPr>
          <a:xfrm>
            <a:off x="2374875" y="255500"/>
            <a:ext cx="6274500" cy="5610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en" sz="1800">
                <a:solidFill>
                  <a:srgbClr val="FF0000"/>
                </a:solidFill>
                <a:latin typeface="Arial"/>
                <a:ea typeface="Arial"/>
                <a:cs typeface="Arial"/>
                <a:sym typeface="Arial"/>
              </a:rPr>
              <a:t>Integration of Internet and Cloud Technologies:</a:t>
            </a:r>
            <a:endParaRPr sz="3100">
              <a:solidFill>
                <a:srgbClr val="FF0000"/>
              </a:solidFill>
            </a:endParaRPr>
          </a:p>
        </p:txBody>
      </p:sp>
      <p:sp>
        <p:nvSpPr>
          <p:cNvPr id="153" name="Google Shape;153;p23"/>
          <p:cNvSpPr txBox="1"/>
          <p:nvPr>
            <p:ph idx="1" type="body"/>
          </p:nvPr>
        </p:nvSpPr>
        <p:spPr>
          <a:xfrm>
            <a:off x="2159325" y="893275"/>
            <a:ext cx="6274500" cy="2172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Connectivity:</a:t>
            </a:r>
            <a:r>
              <a:rPr lang="en" sz="1300">
                <a:solidFill>
                  <a:srgbClr val="000000"/>
                </a:solidFill>
                <a:latin typeface="Arial"/>
                <a:ea typeface="Arial"/>
                <a:cs typeface="Arial"/>
                <a:sym typeface="Arial"/>
              </a:rPr>
              <a:t> Advancements in wireless technologies (3G, 4G, now 5G) improving internet speed and reliability.</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Cloud Computing:</a:t>
            </a:r>
            <a:r>
              <a:rPr lang="en" sz="1300">
                <a:solidFill>
                  <a:srgbClr val="000000"/>
                </a:solidFill>
                <a:latin typeface="Arial"/>
                <a:ea typeface="Arial"/>
                <a:cs typeface="Arial"/>
                <a:sym typeface="Arial"/>
              </a:rPr>
              <a:t> Seamless integration of cloud services for data storage, backup, and synchronization across devices.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IoT:</a:t>
            </a:r>
            <a:r>
              <a:rPr lang="en" sz="1300">
                <a:solidFill>
                  <a:srgbClr val="000000"/>
                </a:solidFill>
                <a:latin typeface="Arial"/>
                <a:ea typeface="Arial"/>
                <a:cs typeface="Arial"/>
                <a:sym typeface="Arial"/>
              </a:rPr>
              <a:t> Smartphones as central hubs for controlling smart home devices and other IoT applications.</a:t>
            </a:r>
            <a:endParaRPr sz="1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54" name="Google Shape;154;p23"/>
          <p:cNvPicPr preferRelativeResize="0"/>
          <p:nvPr/>
        </p:nvPicPr>
        <p:blipFill>
          <a:blip r:embed="rId3">
            <a:alphaModFix/>
          </a:blip>
          <a:stretch>
            <a:fillRect/>
          </a:stretch>
        </p:blipFill>
        <p:spPr>
          <a:xfrm>
            <a:off x="2623775" y="2571750"/>
            <a:ext cx="4691700" cy="205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58" name="Shape 158"/>
        <p:cNvGrpSpPr/>
        <p:nvPr/>
      </p:nvGrpSpPr>
      <p:grpSpPr>
        <a:xfrm>
          <a:off x="0" y="0"/>
          <a:ext cx="0" cy="0"/>
          <a:chOff x="0" y="0"/>
          <a:chExt cx="0" cy="0"/>
        </a:xfrm>
      </p:grpSpPr>
      <p:sp>
        <p:nvSpPr>
          <p:cNvPr id="159" name="Google Shape;159;p24"/>
          <p:cNvSpPr txBox="1"/>
          <p:nvPr>
            <p:ph type="title"/>
          </p:nvPr>
        </p:nvSpPr>
        <p:spPr>
          <a:xfrm>
            <a:off x="1297500" y="393750"/>
            <a:ext cx="5540700" cy="966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0000"/>
                </a:solidFill>
              </a:rPr>
              <a:t>Impact on Society</a:t>
            </a:r>
            <a:endParaRPr>
              <a:solidFill>
                <a:srgbClr val="FF0000"/>
              </a:solidFill>
            </a:endParaRPr>
          </a:p>
        </p:txBody>
      </p:sp>
      <p:sp>
        <p:nvSpPr>
          <p:cNvPr id="160" name="Google Shape;160;p24"/>
          <p:cNvSpPr txBox="1"/>
          <p:nvPr>
            <p:ph idx="1" type="body"/>
          </p:nvPr>
        </p:nvSpPr>
        <p:spPr>
          <a:xfrm>
            <a:off x="1512300" y="1363800"/>
            <a:ext cx="6638100" cy="3165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Arial"/>
                <a:ea typeface="Arial"/>
                <a:cs typeface="Arial"/>
                <a:sym typeface="Arial"/>
              </a:rPr>
              <a:t>Changes in Communication and Social Interaction:</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Instant Messaging:</a:t>
            </a:r>
            <a:r>
              <a:rPr lang="en" sz="1400">
                <a:solidFill>
                  <a:srgbClr val="000000"/>
                </a:solidFill>
                <a:latin typeface="Arial"/>
                <a:ea typeface="Arial"/>
                <a:cs typeface="Arial"/>
                <a:sym typeface="Arial"/>
              </a:rPr>
              <a:t> Rise of instant messaging apps (WhatsApp, Facebook Messenger) facilitating real-time communication.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Social Media:</a:t>
            </a:r>
            <a:r>
              <a:rPr lang="en" sz="1400">
                <a:solidFill>
                  <a:srgbClr val="000000"/>
                </a:solidFill>
                <a:latin typeface="Arial"/>
                <a:ea typeface="Arial"/>
                <a:cs typeface="Arial"/>
                <a:sym typeface="Arial"/>
              </a:rPr>
              <a:t> Smartphones as primary tools for accessing and engaging with social media platforms, influencing social interaction and connectivity.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Video Calls:</a:t>
            </a:r>
            <a:r>
              <a:rPr lang="en" sz="1400">
                <a:solidFill>
                  <a:srgbClr val="000000"/>
                </a:solidFill>
                <a:latin typeface="Arial"/>
                <a:ea typeface="Arial"/>
                <a:cs typeface="Arial"/>
                <a:sym typeface="Arial"/>
              </a:rPr>
              <a:t> Popularity of video calling applications (FaceTime, Zoom) enhancing personal and professional communication.</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64" name="Shape 164"/>
        <p:cNvGrpSpPr/>
        <p:nvPr/>
      </p:nvGrpSpPr>
      <p:grpSpPr>
        <a:xfrm>
          <a:off x="0" y="0"/>
          <a:ext cx="0" cy="0"/>
          <a:chOff x="0" y="0"/>
          <a:chExt cx="0" cy="0"/>
        </a:xfrm>
      </p:grpSpPr>
      <p:sp>
        <p:nvSpPr>
          <p:cNvPr id="165" name="Google Shape;165;p25"/>
          <p:cNvSpPr txBox="1"/>
          <p:nvPr>
            <p:ph type="title"/>
          </p:nvPr>
        </p:nvSpPr>
        <p:spPr>
          <a:xfrm>
            <a:off x="102350" y="601350"/>
            <a:ext cx="8067600" cy="91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FF0000"/>
                </a:solidFill>
              </a:rPr>
              <a:t>Impact on society</a:t>
            </a:r>
            <a:endParaRPr sz="2400">
              <a:solidFill>
                <a:srgbClr val="FF0000"/>
              </a:solidFill>
            </a:endParaRPr>
          </a:p>
        </p:txBody>
      </p:sp>
      <p:sp>
        <p:nvSpPr>
          <p:cNvPr id="166" name="Google Shape;166;p25"/>
          <p:cNvSpPr txBox="1"/>
          <p:nvPr>
            <p:ph idx="1" type="body"/>
          </p:nvPr>
        </p:nvSpPr>
        <p:spPr>
          <a:xfrm>
            <a:off x="1297500" y="1169525"/>
            <a:ext cx="5469000" cy="3309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a:solidFill>
                  <a:srgbClr val="000000"/>
                </a:solidFill>
                <a:latin typeface="Arial"/>
                <a:ea typeface="Arial"/>
                <a:cs typeface="Arial"/>
                <a:sym typeface="Arial"/>
              </a:rPr>
              <a:t>I</a:t>
            </a:r>
            <a:r>
              <a:rPr b="1" lang="en">
                <a:solidFill>
                  <a:srgbClr val="000000"/>
                </a:solidFill>
                <a:latin typeface="Arial"/>
                <a:ea typeface="Arial"/>
                <a:cs typeface="Arial"/>
                <a:sym typeface="Arial"/>
              </a:rPr>
              <a:t>nfluence on Business, Education, and Healthcare:</a:t>
            </a:r>
            <a:endParaRPr b="1">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Business:</a:t>
            </a:r>
            <a:r>
              <a:rPr lang="en">
                <a:solidFill>
                  <a:srgbClr val="000000"/>
                </a:solidFill>
                <a:latin typeface="Arial"/>
                <a:ea typeface="Arial"/>
                <a:cs typeface="Arial"/>
                <a:sym typeface="Arial"/>
              </a:rPr>
              <a:t> Mobile apps and connectivity transforming business operations, e-commerce, and remote work capabilities.</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Education:</a:t>
            </a:r>
            <a:r>
              <a:rPr lang="en">
                <a:solidFill>
                  <a:srgbClr val="000000"/>
                </a:solidFill>
                <a:latin typeface="Arial"/>
                <a:ea typeface="Arial"/>
                <a:cs typeface="Arial"/>
                <a:sym typeface="Arial"/>
              </a:rPr>
              <a:t> E-learning platforms and educational apps providing access to knowledge and resources anytime, anywhere.</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Healthcare:</a:t>
            </a:r>
            <a:r>
              <a:rPr lang="en">
                <a:solidFill>
                  <a:srgbClr val="000000"/>
                </a:solidFill>
                <a:latin typeface="Arial"/>
                <a:ea typeface="Arial"/>
                <a:cs typeface="Arial"/>
                <a:sym typeface="Arial"/>
              </a:rPr>
              <a:t> Mobile health apps and telemedicine services improving access to healthcare and patient monitoring.</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307625"/>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00">
                <a:solidFill>
                  <a:srgbClr val="FF0000"/>
                </a:solidFill>
              </a:rPr>
              <a:t>Challenges and Criticisms</a:t>
            </a:r>
            <a:endParaRPr sz="2200">
              <a:solidFill>
                <a:srgbClr val="FF0000"/>
              </a:solidFill>
            </a:endParaRPr>
          </a:p>
        </p:txBody>
      </p:sp>
      <p:sp>
        <p:nvSpPr>
          <p:cNvPr id="172" name="Google Shape;172;p26"/>
          <p:cNvSpPr txBox="1"/>
          <p:nvPr>
            <p:ph idx="1" type="body"/>
          </p:nvPr>
        </p:nvSpPr>
        <p:spPr>
          <a:xfrm>
            <a:off x="2282575" y="1116150"/>
            <a:ext cx="51588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a:solidFill>
                  <a:srgbClr val="FF0000"/>
                </a:solidFill>
                <a:latin typeface="Arial"/>
                <a:ea typeface="Arial"/>
                <a:cs typeface="Arial"/>
                <a:sym typeface="Arial"/>
              </a:rPr>
              <a:t>Issues Related to Privacy and Security:</a:t>
            </a:r>
            <a:endParaRPr b="1">
              <a:solidFill>
                <a:srgbClr val="FF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Data Privacy:</a:t>
            </a:r>
            <a:r>
              <a:rPr lang="en">
                <a:solidFill>
                  <a:srgbClr val="000000"/>
                </a:solidFill>
                <a:latin typeface="Arial"/>
                <a:ea typeface="Arial"/>
                <a:cs typeface="Arial"/>
                <a:sym typeface="Arial"/>
              </a:rPr>
              <a:t> Concerns about how personal data is collected, stored, and used by apps and services.</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Hacking and Malware:</a:t>
            </a:r>
            <a:r>
              <a:rPr lang="en">
                <a:solidFill>
                  <a:srgbClr val="000000"/>
                </a:solidFill>
                <a:latin typeface="Arial"/>
                <a:ea typeface="Arial"/>
                <a:cs typeface="Arial"/>
                <a:sym typeface="Arial"/>
              </a:rPr>
              <a:t> Smartphones are targets for cyber-attacks, leading to potential data breaches and loss of sensitive information.</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Surveillance:</a:t>
            </a:r>
            <a:r>
              <a:rPr lang="en">
                <a:solidFill>
                  <a:srgbClr val="000000"/>
                </a:solidFill>
                <a:latin typeface="Arial"/>
                <a:ea typeface="Arial"/>
                <a:cs typeface="Arial"/>
                <a:sym typeface="Arial"/>
              </a:rPr>
              <a:t> The potential for smartphones to be used for surveillance by governments or malicious actors.</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76" name="Shape 176"/>
        <p:cNvGrpSpPr/>
        <p:nvPr/>
      </p:nvGrpSpPr>
      <p:grpSpPr>
        <a:xfrm>
          <a:off x="0" y="0"/>
          <a:ext cx="0" cy="0"/>
          <a:chOff x="0" y="0"/>
          <a:chExt cx="0" cy="0"/>
        </a:xfrm>
      </p:grpSpPr>
      <p:sp>
        <p:nvSpPr>
          <p:cNvPr id="177" name="Google Shape;177;p27"/>
          <p:cNvSpPr txBox="1"/>
          <p:nvPr>
            <p:ph idx="1" type="body"/>
          </p:nvPr>
        </p:nvSpPr>
        <p:spPr>
          <a:xfrm>
            <a:off x="1428775" y="917100"/>
            <a:ext cx="7038900" cy="3309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400">
                <a:solidFill>
                  <a:srgbClr val="FF0000"/>
                </a:solidFill>
                <a:latin typeface="Arial"/>
                <a:ea typeface="Arial"/>
                <a:cs typeface="Arial"/>
                <a:sym typeface="Arial"/>
              </a:rPr>
              <a:t>H</a:t>
            </a:r>
            <a:r>
              <a:rPr b="1" lang="en" sz="1400">
                <a:solidFill>
                  <a:srgbClr val="FF0000"/>
                </a:solidFill>
                <a:latin typeface="Arial"/>
                <a:ea typeface="Arial"/>
                <a:cs typeface="Arial"/>
                <a:sym typeface="Arial"/>
              </a:rPr>
              <a:t>ealth Concerns:</a:t>
            </a:r>
            <a:endParaRPr b="1" sz="1400">
              <a:solidFill>
                <a:srgbClr val="FF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Addiction:</a:t>
            </a:r>
            <a:r>
              <a:rPr lang="en" sz="1400">
                <a:solidFill>
                  <a:srgbClr val="000000"/>
                </a:solidFill>
                <a:latin typeface="Arial"/>
                <a:ea typeface="Arial"/>
                <a:cs typeface="Arial"/>
                <a:sym typeface="Arial"/>
              </a:rPr>
              <a:t> The widespread use of smartphones has led to issues with screen addiction, negatively impacting mental health and productivity.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Radiation:</a:t>
            </a:r>
            <a:r>
              <a:rPr lang="en" sz="1400">
                <a:solidFill>
                  <a:srgbClr val="000000"/>
                </a:solidFill>
                <a:latin typeface="Arial"/>
                <a:ea typeface="Arial"/>
                <a:cs typeface="Arial"/>
                <a:sym typeface="Arial"/>
              </a:rPr>
              <a:t> Ongoing debates about the long-term health effects of exposure to radiofrequency radiation from smartphones.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Eye Strain and Sleep Disruption:</a:t>
            </a:r>
            <a:r>
              <a:rPr lang="en" sz="1400">
                <a:solidFill>
                  <a:srgbClr val="000000"/>
                </a:solidFill>
                <a:latin typeface="Arial"/>
                <a:ea typeface="Arial"/>
                <a:cs typeface="Arial"/>
                <a:sym typeface="Arial"/>
              </a:rPr>
              <a:t> Prolonged screen time can cause digital eye strain and disrupt sleep patterns due to blue light emission.</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78" name="Google Shape;178;p27"/>
          <p:cNvSpPr txBox="1"/>
          <p:nvPr>
            <p:ph type="title"/>
          </p:nvPr>
        </p:nvSpPr>
        <p:spPr>
          <a:xfrm>
            <a:off x="311700" y="307625"/>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00">
                <a:solidFill>
                  <a:srgbClr val="FF0000"/>
                </a:solidFill>
              </a:rPr>
              <a:t>Challenges and Criticisms</a:t>
            </a:r>
            <a:endParaRPr sz="22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82" name="Shape 182"/>
        <p:cNvGrpSpPr/>
        <p:nvPr/>
      </p:nvGrpSpPr>
      <p:grpSpPr>
        <a:xfrm>
          <a:off x="0" y="0"/>
          <a:ext cx="0" cy="0"/>
          <a:chOff x="0" y="0"/>
          <a:chExt cx="0" cy="0"/>
        </a:xfrm>
      </p:grpSpPr>
      <p:sp>
        <p:nvSpPr>
          <p:cNvPr id="183" name="Google Shape;183;p28"/>
          <p:cNvSpPr txBox="1"/>
          <p:nvPr>
            <p:ph idx="1" type="body"/>
          </p:nvPr>
        </p:nvSpPr>
        <p:spPr>
          <a:xfrm>
            <a:off x="1428775" y="1116150"/>
            <a:ext cx="7038900" cy="1807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FF0000"/>
                </a:solidFill>
                <a:latin typeface="Arial"/>
                <a:ea typeface="Arial"/>
                <a:cs typeface="Arial"/>
                <a:sym typeface="Arial"/>
              </a:rPr>
              <a:t>Environmental Impact and E-Waste:</a:t>
            </a:r>
            <a:endParaRPr b="1" sz="1400">
              <a:solidFill>
                <a:srgbClr val="FF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Resource Extraction:</a:t>
            </a:r>
            <a:r>
              <a:rPr lang="en" sz="1400">
                <a:solidFill>
                  <a:srgbClr val="000000"/>
                </a:solidFill>
                <a:latin typeface="Arial"/>
                <a:ea typeface="Arial"/>
                <a:cs typeface="Arial"/>
                <a:sym typeface="Arial"/>
              </a:rPr>
              <a:t> The production of smartphones requires the extraction of precious metals and rare earth elements, leading to environmental degradation.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Manufacturing Pollution:</a:t>
            </a:r>
            <a:r>
              <a:rPr lang="en" sz="1400">
                <a:solidFill>
                  <a:srgbClr val="000000"/>
                </a:solidFill>
                <a:latin typeface="Arial"/>
                <a:ea typeface="Arial"/>
                <a:cs typeface="Arial"/>
                <a:sym typeface="Arial"/>
              </a:rPr>
              <a:t> The manufacturing process of smartphones contributes to pollution and carbon emissions.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E-Waste:</a:t>
            </a:r>
            <a:r>
              <a:rPr lang="en" sz="1400">
                <a:solidFill>
                  <a:srgbClr val="000000"/>
                </a:solidFill>
                <a:latin typeface="Arial"/>
                <a:ea typeface="Arial"/>
                <a:cs typeface="Arial"/>
                <a:sym typeface="Arial"/>
              </a:rPr>
              <a:t> The rapid turnover of smartphone models results in significant electronic waste, often improperly disposed of, causing environmental harm.</a:t>
            </a:r>
            <a:endParaRPr sz="2100"/>
          </a:p>
        </p:txBody>
      </p:sp>
      <p:sp>
        <p:nvSpPr>
          <p:cNvPr id="184" name="Google Shape;184;p28"/>
          <p:cNvSpPr txBox="1"/>
          <p:nvPr>
            <p:ph type="title"/>
          </p:nvPr>
        </p:nvSpPr>
        <p:spPr>
          <a:xfrm>
            <a:off x="311700" y="307625"/>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00">
                <a:solidFill>
                  <a:srgbClr val="FF0000"/>
                </a:solidFill>
              </a:rPr>
              <a:t>Challenges and Criticisms</a:t>
            </a:r>
            <a:endParaRPr sz="22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rgbClr val="FF0000"/>
                </a:solidFill>
              </a:rPr>
              <a:t>Future Trends in Smartphone Technology</a:t>
            </a:r>
            <a:endParaRPr sz="1800">
              <a:solidFill>
                <a:srgbClr val="FF0000"/>
              </a:solidFill>
            </a:endParaRPr>
          </a:p>
        </p:txBody>
      </p:sp>
      <p:sp>
        <p:nvSpPr>
          <p:cNvPr id="190" name="Google Shape;190;p29"/>
          <p:cNvSpPr txBox="1"/>
          <p:nvPr>
            <p:ph idx="1" type="body"/>
          </p:nvPr>
        </p:nvSpPr>
        <p:spPr>
          <a:xfrm>
            <a:off x="1227375" y="852250"/>
            <a:ext cx="6904200" cy="36900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935"/>
              <a:buNone/>
            </a:pPr>
            <a:r>
              <a:rPr b="1" lang="en" sz="1400">
                <a:solidFill>
                  <a:srgbClr val="000000"/>
                </a:solidFill>
                <a:latin typeface="Arial"/>
                <a:ea typeface="Arial"/>
                <a:cs typeface="Arial"/>
                <a:sym typeface="Arial"/>
              </a:rPr>
              <a:t>Emerging Technologies:</a:t>
            </a:r>
            <a:endParaRPr b="1" sz="1400">
              <a:solidFill>
                <a:srgbClr val="000000"/>
              </a:solidFill>
              <a:latin typeface="Arial"/>
              <a:ea typeface="Arial"/>
              <a:cs typeface="Arial"/>
              <a:sym typeface="Arial"/>
            </a:endParaRPr>
          </a:p>
          <a:p>
            <a:pPr indent="-317500" lvl="0" marL="457200" rtl="0" algn="l">
              <a:lnSpc>
                <a:spcPct val="95000"/>
              </a:lnSpc>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5G:</a:t>
            </a:r>
            <a:endParaRPr b="1" sz="1400">
              <a:solidFill>
                <a:srgbClr val="000000"/>
              </a:solidFill>
              <a:latin typeface="Arial"/>
              <a:ea typeface="Arial"/>
              <a:cs typeface="Arial"/>
              <a:sym typeface="Arial"/>
            </a:endParaRPr>
          </a:p>
          <a:p>
            <a:pPr indent="-317500" lvl="1" marL="914400" rtl="0" algn="l">
              <a:lnSpc>
                <a:spcPct val="95000"/>
              </a:lnSpc>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Faster Speeds:</a:t>
            </a:r>
            <a:r>
              <a:rPr lang="en">
                <a:solidFill>
                  <a:srgbClr val="000000"/>
                </a:solidFill>
                <a:latin typeface="Arial"/>
                <a:ea typeface="Arial"/>
                <a:cs typeface="Arial"/>
                <a:sym typeface="Arial"/>
              </a:rPr>
              <a:t> Enhanced internet speeds and lower latency, enabling more seamless streaming, gaming, and real-time applications.</a:t>
            </a:r>
            <a:endParaRPr>
              <a:solidFill>
                <a:srgbClr val="000000"/>
              </a:solidFill>
              <a:latin typeface="Arial"/>
              <a:ea typeface="Arial"/>
              <a:cs typeface="Arial"/>
              <a:sym typeface="Arial"/>
            </a:endParaRPr>
          </a:p>
          <a:p>
            <a:pPr indent="-317500" lvl="1" marL="914400" rtl="0" algn="l">
              <a:lnSpc>
                <a:spcPct val="95000"/>
              </a:lnSpc>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IoT Integration:</a:t>
            </a:r>
            <a:r>
              <a:rPr lang="en">
                <a:solidFill>
                  <a:srgbClr val="000000"/>
                </a:solidFill>
                <a:latin typeface="Arial"/>
                <a:ea typeface="Arial"/>
                <a:cs typeface="Arial"/>
                <a:sym typeface="Arial"/>
              </a:rPr>
              <a:t> Greater connectivity for Internet of Things (IoT) devices, enhancing smart homes and cities.</a:t>
            </a:r>
            <a:endParaRPr>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Artificial Intelligence (AI):</a:t>
            </a:r>
            <a:endParaRPr b="1" sz="1400">
              <a:solidFill>
                <a:srgbClr val="000000"/>
              </a:solidFill>
              <a:latin typeface="Arial"/>
              <a:ea typeface="Arial"/>
              <a:cs typeface="Arial"/>
              <a:sym typeface="Arial"/>
            </a:endParaRPr>
          </a:p>
          <a:p>
            <a:pPr indent="-317500" lvl="1" marL="914400" rtl="0" algn="l">
              <a:lnSpc>
                <a:spcPct val="95000"/>
              </a:lnSpc>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Enhanced User Experience:</a:t>
            </a:r>
            <a:r>
              <a:rPr lang="en">
                <a:solidFill>
                  <a:srgbClr val="000000"/>
                </a:solidFill>
                <a:latin typeface="Arial"/>
                <a:ea typeface="Arial"/>
                <a:cs typeface="Arial"/>
                <a:sym typeface="Arial"/>
              </a:rPr>
              <a:t> AI-driven personal assistants, predictive text, and improved camera functionalities.</a:t>
            </a:r>
            <a:endParaRPr>
              <a:solidFill>
                <a:srgbClr val="000000"/>
              </a:solidFill>
              <a:latin typeface="Arial"/>
              <a:ea typeface="Arial"/>
              <a:cs typeface="Arial"/>
              <a:sym typeface="Arial"/>
            </a:endParaRPr>
          </a:p>
          <a:p>
            <a:pPr indent="-317500" lvl="1" marL="914400" rtl="0" algn="l">
              <a:lnSpc>
                <a:spcPct val="95000"/>
              </a:lnSpc>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Security Improvements:</a:t>
            </a:r>
            <a:r>
              <a:rPr lang="en">
                <a:solidFill>
                  <a:srgbClr val="000000"/>
                </a:solidFill>
                <a:latin typeface="Arial"/>
                <a:ea typeface="Arial"/>
                <a:cs typeface="Arial"/>
                <a:sym typeface="Arial"/>
              </a:rPr>
              <a:t> AI-based security features like facial recognition and behavioral biometrics.</a:t>
            </a:r>
            <a:endParaRPr>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Foldable Screens:</a:t>
            </a:r>
            <a:endParaRPr b="1" sz="1400">
              <a:solidFill>
                <a:srgbClr val="000000"/>
              </a:solidFill>
              <a:latin typeface="Arial"/>
              <a:ea typeface="Arial"/>
              <a:cs typeface="Arial"/>
              <a:sym typeface="Arial"/>
            </a:endParaRPr>
          </a:p>
          <a:p>
            <a:pPr indent="-317500" lvl="1" marL="914400" rtl="0" algn="l">
              <a:lnSpc>
                <a:spcPct val="95000"/>
              </a:lnSpc>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Innovative Designs:</a:t>
            </a:r>
            <a:r>
              <a:rPr lang="en">
                <a:solidFill>
                  <a:srgbClr val="000000"/>
                </a:solidFill>
                <a:latin typeface="Arial"/>
                <a:ea typeface="Arial"/>
                <a:cs typeface="Arial"/>
                <a:sym typeface="Arial"/>
              </a:rPr>
              <a:t> Smartphones with foldable and flexible screens providing larger display areas while maintaining portability.</a:t>
            </a:r>
            <a:endParaRPr>
              <a:solidFill>
                <a:srgbClr val="000000"/>
              </a:solidFill>
              <a:latin typeface="Arial"/>
              <a:ea typeface="Arial"/>
              <a:cs typeface="Arial"/>
              <a:sym typeface="Arial"/>
            </a:endParaRPr>
          </a:p>
          <a:p>
            <a:pPr indent="-317500" lvl="1" marL="914400" rtl="0" algn="l">
              <a:lnSpc>
                <a:spcPct val="95000"/>
              </a:lnSpc>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Durability and Versatility:</a:t>
            </a:r>
            <a:r>
              <a:rPr lang="en">
                <a:solidFill>
                  <a:srgbClr val="000000"/>
                </a:solidFill>
                <a:latin typeface="Arial"/>
                <a:ea typeface="Arial"/>
                <a:cs typeface="Arial"/>
                <a:sym typeface="Arial"/>
              </a:rPr>
              <a:t> Advances in materials making foldable screens more durable and versatile.</a:t>
            </a:r>
            <a:endParaRPr>
              <a:solidFill>
                <a:srgbClr val="000000"/>
              </a:solidFill>
              <a:latin typeface="Arial"/>
              <a:ea typeface="Arial"/>
              <a:cs typeface="Arial"/>
              <a:sym typeface="Arial"/>
            </a:endParaRPr>
          </a:p>
          <a:p>
            <a:pPr indent="0" lvl="0" marL="457200" rtl="0" algn="l">
              <a:lnSpc>
                <a:spcPct val="95000"/>
              </a:lnSpc>
              <a:spcBef>
                <a:spcPts val="1200"/>
              </a:spcBef>
              <a:spcAft>
                <a:spcPts val="1200"/>
              </a:spcAft>
              <a:buSzPts val="935"/>
              <a:buNone/>
            </a:pPr>
            <a:r>
              <a:t/>
            </a:r>
            <a:endParaRPr sz="153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94" name="Shape 194"/>
        <p:cNvGrpSpPr/>
        <p:nvPr/>
      </p:nvGrpSpPr>
      <p:grpSpPr>
        <a:xfrm>
          <a:off x="0" y="0"/>
          <a:ext cx="0" cy="0"/>
          <a:chOff x="0" y="0"/>
          <a:chExt cx="0" cy="0"/>
        </a:xfrm>
      </p:grpSpPr>
      <p:sp>
        <p:nvSpPr>
          <p:cNvPr id="195" name="Google Shape;195;p30"/>
          <p:cNvSpPr txBox="1"/>
          <p:nvPr>
            <p:ph idx="1" type="body"/>
          </p:nvPr>
        </p:nvSpPr>
        <p:spPr>
          <a:xfrm>
            <a:off x="1297500" y="560900"/>
            <a:ext cx="7038900" cy="4582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Arial"/>
                <a:ea typeface="Arial"/>
                <a:cs typeface="Arial"/>
                <a:sym typeface="Arial"/>
              </a:rPr>
              <a:t>Predictions for the Next Decade:</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Augmented Reality (AR):</a:t>
            </a:r>
            <a:r>
              <a:rPr lang="en" sz="1400">
                <a:solidFill>
                  <a:srgbClr val="000000"/>
                </a:solidFill>
                <a:latin typeface="Arial"/>
                <a:ea typeface="Arial"/>
                <a:cs typeface="Arial"/>
                <a:sym typeface="Arial"/>
              </a:rPr>
              <a:t> Increased integration of AR for navigation, gaming, education, and shopping experiences.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Wearable Integration:</a:t>
            </a:r>
            <a:r>
              <a:rPr lang="en" sz="1400">
                <a:solidFill>
                  <a:srgbClr val="000000"/>
                </a:solidFill>
                <a:latin typeface="Arial"/>
                <a:ea typeface="Arial"/>
                <a:cs typeface="Arial"/>
                <a:sym typeface="Arial"/>
              </a:rPr>
              <a:t> Seamless integration between smartphones and wearable devices for health monitoring and communication.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Sustainable Practices:</a:t>
            </a:r>
            <a:r>
              <a:rPr lang="en" sz="1400">
                <a:solidFill>
                  <a:srgbClr val="000000"/>
                </a:solidFill>
                <a:latin typeface="Arial"/>
                <a:ea typeface="Arial"/>
                <a:cs typeface="Arial"/>
                <a:sym typeface="Arial"/>
              </a:rPr>
              <a:t> More focus on sustainable manufacturing practices and recycling programs to address e-waste.</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Potential Societal Changes:</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Work and Education:</a:t>
            </a:r>
            <a:r>
              <a:rPr lang="en" sz="1400">
                <a:solidFill>
                  <a:srgbClr val="000000"/>
                </a:solidFill>
                <a:latin typeface="Arial"/>
                <a:ea typeface="Arial"/>
                <a:cs typeface="Arial"/>
                <a:sym typeface="Arial"/>
              </a:rPr>
              <a:t> Further shifts towards remote work and online education, supported by advanced mobile technologies.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Healthcare:</a:t>
            </a:r>
            <a:r>
              <a:rPr lang="en" sz="1400">
                <a:solidFill>
                  <a:srgbClr val="000000"/>
                </a:solidFill>
                <a:latin typeface="Arial"/>
                <a:ea typeface="Arial"/>
                <a:cs typeface="Arial"/>
                <a:sym typeface="Arial"/>
              </a:rPr>
              <a:t> Enhanced telemedicine services and remote health monitoring, improving access to healthcare.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Social Interaction:</a:t>
            </a:r>
            <a:r>
              <a:rPr lang="en" sz="1400">
                <a:solidFill>
                  <a:srgbClr val="000000"/>
                </a:solidFill>
                <a:latin typeface="Arial"/>
                <a:ea typeface="Arial"/>
                <a:cs typeface="Arial"/>
                <a:sym typeface="Arial"/>
              </a:rPr>
              <a:t> Continued evolution of social interactions through more immersive and interactive platforms.</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197575" y="2054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solidFill>
                  <a:srgbClr val="FF0000"/>
                </a:solidFill>
              </a:rPr>
              <a:t>Conclusion</a:t>
            </a:r>
            <a:endParaRPr sz="2300">
              <a:solidFill>
                <a:srgbClr val="FF0000"/>
              </a:solidFill>
            </a:endParaRPr>
          </a:p>
        </p:txBody>
      </p:sp>
      <p:sp>
        <p:nvSpPr>
          <p:cNvPr id="201" name="Google Shape;201;p31"/>
          <p:cNvSpPr txBox="1"/>
          <p:nvPr>
            <p:ph idx="1" type="body"/>
          </p:nvPr>
        </p:nvSpPr>
        <p:spPr>
          <a:xfrm>
            <a:off x="1297500" y="1085975"/>
            <a:ext cx="7038900" cy="33927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Origins and Evolution:</a:t>
            </a:r>
            <a:r>
              <a:rPr lang="en" sz="1300">
                <a:solidFill>
                  <a:srgbClr val="000000"/>
                </a:solidFill>
                <a:latin typeface="Arial"/>
                <a:ea typeface="Arial"/>
                <a:cs typeface="Arial"/>
                <a:sym typeface="Arial"/>
              </a:rPr>
              <a:t> From early mobile phones to the sophisticated smartphones of today.</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Technological Innovations:</a:t>
            </a:r>
            <a:r>
              <a:rPr lang="en" sz="1300">
                <a:solidFill>
                  <a:srgbClr val="000000"/>
                </a:solidFill>
                <a:latin typeface="Arial"/>
                <a:ea typeface="Arial"/>
                <a:cs typeface="Arial"/>
                <a:sym typeface="Arial"/>
              </a:rPr>
              <a:t> Advances in hardware, software, and integration of internet and cloud technologies.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Societal Impact:</a:t>
            </a:r>
            <a:r>
              <a:rPr lang="en" sz="1300">
                <a:solidFill>
                  <a:srgbClr val="000000"/>
                </a:solidFill>
                <a:latin typeface="Arial"/>
                <a:ea typeface="Arial"/>
                <a:cs typeface="Arial"/>
                <a:sym typeface="Arial"/>
              </a:rPr>
              <a:t> Changes in communication, business, education, and healthcare.</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Challenges:</a:t>
            </a:r>
            <a:r>
              <a:rPr lang="en" sz="1300">
                <a:solidFill>
                  <a:srgbClr val="000000"/>
                </a:solidFill>
                <a:latin typeface="Arial"/>
                <a:ea typeface="Arial"/>
                <a:cs typeface="Arial"/>
                <a:sym typeface="Arial"/>
              </a:rPr>
              <a:t> Issues related to privacy, security, health, and environmental impact.</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Future Trends:</a:t>
            </a:r>
            <a:r>
              <a:rPr lang="en" sz="1300">
                <a:solidFill>
                  <a:srgbClr val="000000"/>
                </a:solidFill>
                <a:latin typeface="Arial"/>
                <a:ea typeface="Arial"/>
                <a:cs typeface="Arial"/>
                <a:sym typeface="Arial"/>
              </a:rPr>
              <a:t> Emerging technologies and predictions for the future of smartphones.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Connectivity:</a:t>
            </a:r>
            <a:r>
              <a:rPr lang="en" sz="1300">
                <a:solidFill>
                  <a:srgbClr val="000000"/>
                </a:solidFill>
                <a:latin typeface="Arial"/>
                <a:ea typeface="Arial"/>
                <a:cs typeface="Arial"/>
                <a:sym typeface="Arial"/>
              </a:rPr>
              <a:t> Smartphones have revolutionized the way we connect with the world and each other.</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Innovation:</a:t>
            </a:r>
            <a:r>
              <a:rPr lang="en" sz="1300">
                <a:solidFill>
                  <a:srgbClr val="000000"/>
                </a:solidFill>
                <a:latin typeface="Arial"/>
                <a:ea typeface="Arial"/>
                <a:cs typeface="Arial"/>
                <a:sym typeface="Arial"/>
              </a:rPr>
              <a:t> Continuous innovations have made smartphones indispensable tools in modern life.</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Societal Change:</a:t>
            </a:r>
            <a:r>
              <a:rPr lang="en" sz="1300">
                <a:solidFill>
                  <a:srgbClr val="000000"/>
                </a:solidFill>
                <a:latin typeface="Arial"/>
                <a:ea typeface="Arial"/>
                <a:cs typeface="Arial"/>
                <a:sym typeface="Arial"/>
              </a:rPr>
              <a:t> Smartphones have not only transformed individual lives but also reshaped society as a whole.</a:t>
            </a:r>
            <a:endParaRPr b="1" sz="1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311700" y="1285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Introduction</a:t>
            </a:r>
            <a:endParaRPr>
              <a:solidFill>
                <a:srgbClr val="FF0000"/>
              </a:solidFill>
              <a:latin typeface="Times New Roman"/>
              <a:ea typeface="Times New Roman"/>
              <a:cs typeface="Times New Roman"/>
              <a:sym typeface="Times New Roman"/>
            </a:endParaRPr>
          </a:p>
        </p:txBody>
      </p:sp>
      <p:sp>
        <p:nvSpPr>
          <p:cNvPr id="93" name="Google Shape;93;p14"/>
          <p:cNvSpPr txBox="1"/>
          <p:nvPr>
            <p:ph idx="1" type="body"/>
          </p:nvPr>
        </p:nvSpPr>
        <p:spPr>
          <a:xfrm>
            <a:off x="311700" y="1295538"/>
            <a:ext cx="6648600" cy="36081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b="1" lang="en" sz="1668">
                <a:solidFill>
                  <a:srgbClr val="000000"/>
                </a:solidFill>
                <a:latin typeface="Times New Roman"/>
                <a:ea typeface="Times New Roman"/>
                <a:cs typeface="Times New Roman"/>
                <a:sym typeface="Times New Roman"/>
              </a:rPr>
              <a:t>Smartphones:</a:t>
            </a:r>
            <a:r>
              <a:rPr lang="en" sz="1668">
                <a:solidFill>
                  <a:srgbClr val="000000"/>
                </a:solidFill>
                <a:latin typeface="Times New Roman"/>
                <a:ea typeface="Times New Roman"/>
                <a:cs typeface="Times New Roman"/>
                <a:sym typeface="Times New Roman"/>
              </a:rPr>
              <a:t> </a:t>
            </a:r>
            <a:r>
              <a:rPr lang="en" sz="1668">
                <a:solidFill>
                  <a:schemeClr val="dk1"/>
                </a:solidFill>
                <a:latin typeface="Times New Roman"/>
                <a:ea typeface="Times New Roman"/>
                <a:cs typeface="Times New Roman"/>
                <a:sym typeface="Times New Roman"/>
              </a:rPr>
              <a:t>In the past few decades, smartphones have emerged as one of the most influential technological innovations.</a:t>
            </a:r>
            <a:endParaRPr sz="1668">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b="1" lang="en" sz="1668">
                <a:solidFill>
                  <a:srgbClr val="000000"/>
                </a:solidFill>
                <a:latin typeface="Times New Roman"/>
                <a:ea typeface="Times New Roman"/>
                <a:cs typeface="Times New Roman"/>
                <a:sym typeface="Times New Roman"/>
              </a:rPr>
              <a:t>Significance:</a:t>
            </a:r>
            <a:r>
              <a:rPr lang="en" sz="1668">
                <a:solidFill>
                  <a:schemeClr val="dk1"/>
                </a:solidFill>
                <a:latin typeface="Times New Roman"/>
                <a:ea typeface="Times New Roman"/>
                <a:cs typeface="Times New Roman"/>
                <a:sym typeface="Times New Roman"/>
              </a:rPr>
              <a:t> They have revolutionized the way we communicate, access information, and perform everyday tasks.</a:t>
            </a:r>
            <a:endParaRPr sz="1668">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b="1" lang="en" sz="1668">
                <a:solidFill>
                  <a:srgbClr val="FF0000"/>
                </a:solidFill>
                <a:latin typeface="Times New Roman"/>
                <a:ea typeface="Times New Roman"/>
                <a:cs typeface="Times New Roman"/>
                <a:sym typeface="Times New Roman"/>
              </a:rPr>
              <a:t>Transformation of Communication and Daily Life:</a:t>
            </a:r>
            <a:endParaRPr b="1" sz="1668">
              <a:solidFill>
                <a:srgbClr val="FF0000"/>
              </a:solidFill>
              <a:latin typeface="Times New Roman"/>
              <a:ea typeface="Times New Roman"/>
              <a:cs typeface="Times New Roman"/>
              <a:sym typeface="Times New Roman"/>
            </a:endParaRPr>
          </a:p>
          <a:p>
            <a:pPr indent="-334535" lvl="0" marL="457200" rtl="0" algn="l">
              <a:lnSpc>
                <a:spcPct val="95000"/>
              </a:lnSpc>
              <a:spcBef>
                <a:spcPts val="1200"/>
              </a:spcBef>
              <a:spcAft>
                <a:spcPts val="0"/>
              </a:spcAft>
              <a:buClr>
                <a:schemeClr val="dk1"/>
              </a:buClr>
              <a:buSzPts val="1668"/>
              <a:buChar char="●"/>
            </a:pPr>
            <a:r>
              <a:rPr b="1" lang="en" sz="1668">
                <a:solidFill>
                  <a:schemeClr val="dk1"/>
                </a:solidFill>
                <a:latin typeface="Times New Roman"/>
                <a:ea typeface="Times New Roman"/>
                <a:cs typeface="Times New Roman"/>
                <a:sym typeface="Times New Roman"/>
              </a:rPr>
              <a:t>Communication:</a:t>
            </a:r>
            <a:r>
              <a:rPr lang="en" sz="1668">
                <a:solidFill>
                  <a:schemeClr val="dk1"/>
                </a:solidFill>
                <a:latin typeface="Times New Roman"/>
                <a:ea typeface="Times New Roman"/>
                <a:cs typeface="Times New Roman"/>
                <a:sym typeface="Times New Roman"/>
              </a:rPr>
              <a:t> Smartphones have made it possible to connect with anyone, anywhere, at any time through calls, texts, and video chats.</a:t>
            </a:r>
            <a:endParaRPr sz="1668">
              <a:solidFill>
                <a:schemeClr val="dk1"/>
              </a:solidFill>
              <a:latin typeface="Times New Roman"/>
              <a:ea typeface="Times New Roman"/>
              <a:cs typeface="Times New Roman"/>
              <a:sym typeface="Times New Roman"/>
            </a:endParaRPr>
          </a:p>
          <a:p>
            <a:pPr indent="-334535" lvl="0" marL="457200" rtl="0" algn="l">
              <a:lnSpc>
                <a:spcPct val="95000"/>
              </a:lnSpc>
              <a:spcBef>
                <a:spcPts val="0"/>
              </a:spcBef>
              <a:spcAft>
                <a:spcPts val="0"/>
              </a:spcAft>
              <a:buClr>
                <a:schemeClr val="dk1"/>
              </a:buClr>
              <a:buSzPts val="1668"/>
              <a:buChar char="●"/>
            </a:pPr>
            <a:r>
              <a:rPr b="1" lang="en" sz="1668">
                <a:solidFill>
                  <a:schemeClr val="dk1"/>
                </a:solidFill>
                <a:latin typeface="Times New Roman"/>
                <a:ea typeface="Times New Roman"/>
                <a:cs typeface="Times New Roman"/>
                <a:sym typeface="Times New Roman"/>
              </a:rPr>
              <a:t>Daily Life:</a:t>
            </a:r>
            <a:r>
              <a:rPr lang="en" sz="1668">
                <a:solidFill>
                  <a:schemeClr val="dk1"/>
                </a:solidFill>
                <a:latin typeface="Times New Roman"/>
                <a:ea typeface="Times New Roman"/>
                <a:cs typeface="Times New Roman"/>
                <a:sym typeface="Times New Roman"/>
              </a:rPr>
              <a:t> They serve as multifaceted tools that integrate internet browsing, social media, navigation, entertainment, and more into our daily routines.</a:t>
            </a:r>
            <a:endParaRPr sz="1668">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275"/>
              <a:buFont typeface="Arial"/>
              <a:buNone/>
            </a:pPr>
            <a:r>
              <a:t/>
            </a:r>
            <a:endParaRPr sz="625">
              <a:solidFill>
                <a:schemeClr val="dk1"/>
              </a:solidFill>
            </a:endParaRPr>
          </a:p>
          <a:p>
            <a:pPr indent="0" lvl="0" marL="0" rtl="0" algn="l">
              <a:lnSpc>
                <a:spcPct val="95000"/>
              </a:lnSpc>
              <a:spcBef>
                <a:spcPts val="1200"/>
              </a:spcBef>
              <a:spcAft>
                <a:spcPts val="0"/>
              </a:spcAft>
              <a:buSzPts val="275"/>
              <a:buNone/>
            </a:pPr>
            <a:r>
              <a:t/>
            </a:r>
            <a:endParaRPr sz="650"/>
          </a:p>
          <a:p>
            <a:pPr indent="0" lvl="0" marL="0" rtl="0" algn="l">
              <a:lnSpc>
                <a:spcPct val="95000"/>
              </a:lnSpc>
              <a:spcBef>
                <a:spcPts val="1200"/>
              </a:spcBef>
              <a:spcAft>
                <a:spcPts val="1200"/>
              </a:spcAft>
              <a:buSzPts val="275"/>
              <a:buNone/>
            </a:pPr>
            <a:r>
              <a:t/>
            </a:r>
            <a:endParaRPr sz="650"/>
          </a:p>
        </p:txBody>
      </p:sp>
      <p:pic>
        <p:nvPicPr>
          <p:cNvPr id="94" name="Google Shape;94;p14"/>
          <p:cNvPicPr preferRelativeResize="0"/>
          <p:nvPr/>
        </p:nvPicPr>
        <p:blipFill>
          <a:blip r:embed="rId3">
            <a:alphaModFix/>
          </a:blip>
          <a:stretch>
            <a:fillRect/>
          </a:stretch>
        </p:blipFill>
        <p:spPr>
          <a:xfrm>
            <a:off x="7075500" y="1839075"/>
            <a:ext cx="1756800" cy="2521025"/>
          </a:xfrm>
          <a:prstGeom prst="rect">
            <a:avLst/>
          </a:prstGeom>
          <a:noFill/>
          <a:ln>
            <a:noFill/>
          </a:ln>
        </p:spPr>
      </p:pic>
      <p:sp>
        <p:nvSpPr>
          <p:cNvPr id="95" name="Google Shape;95;p14"/>
          <p:cNvSpPr txBox="1"/>
          <p:nvPr/>
        </p:nvSpPr>
        <p:spPr>
          <a:xfrm>
            <a:off x="311700" y="736300"/>
            <a:ext cx="5450700" cy="384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rgbClr val="000000"/>
              </a:buClr>
              <a:buSzPts val="275"/>
              <a:buFont typeface="Arial"/>
              <a:buNone/>
            </a:pPr>
            <a:r>
              <a:rPr lang="en" sz="1868">
                <a:latin typeface="Times New Roman"/>
                <a:ea typeface="Times New Roman"/>
                <a:cs typeface="Times New Roman"/>
                <a:sym typeface="Times New Roman"/>
              </a:rPr>
              <a:t>Can you imagine a day without your smartphone?</a:t>
            </a:r>
            <a:endParaRPr sz="2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205" name="Shape 205"/>
        <p:cNvGrpSpPr/>
        <p:nvPr/>
      </p:nvGrpSpPr>
      <p:grpSpPr>
        <a:xfrm>
          <a:off x="0" y="0"/>
          <a:ext cx="0" cy="0"/>
          <a:chOff x="0" y="0"/>
          <a:chExt cx="0" cy="0"/>
        </a:xfrm>
      </p:grpSpPr>
      <p:sp>
        <p:nvSpPr>
          <p:cNvPr id="206" name="Google Shape;206;p32"/>
          <p:cNvSpPr txBox="1"/>
          <p:nvPr>
            <p:ph type="title"/>
          </p:nvPr>
        </p:nvSpPr>
        <p:spPr>
          <a:xfrm>
            <a:off x="1297500" y="393750"/>
            <a:ext cx="7038900" cy="70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solidFill>
                  <a:srgbClr val="FF0000"/>
                </a:solidFill>
              </a:rPr>
              <a:t>Impact on society</a:t>
            </a:r>
            <a:endParaRPr sz="2300">
              <a:solidFill>
                <a:srgbClr val="FF0000"/>
              </a:solidFill>
            </a:endParaRPr>
          </a:p>
        </p:txBody>
      </p:sp>
      <p:sp>
        <p:nvSpPr>
          <p:cNvPr id="207" name="Google Shape;207;p32"/>
          <p:cNvSpPr txBox="1"/>
          <p:nvPr>
            <p:ph idx="1" type="body"/>
          </p:nvPr>
        </p:nvSpPr>
        <p:spPr>
          <a:xfrm>
            <a:off x="1392975" y="1006675"/>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400">
                <a:solidFill>
                  <a:srgbClr val="000000"/>
                </a:solidFill>
                <a:latin typeface="Arial"/>
                <a:ea typeface="Arial"/>
                <a:cs typeface="Arial"/>
                <a:sym typeface="Arial"/>
              </a:rPr>
              <a:t>The Role of Smartphones in the Digital Age:</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Ubiquity:</a:t>
            </a:r>
            <a:r>
              <a:rPr lang="en" sz="1400">
                <a:solidFill>
                  <a:srgbClr val="000000"/>
                </a:solidFill>
                <a:latin typeface="Arial"/>
                <a:ea typeface="Arial"/>
                <a:cs typeface="Arial"/>
                <a:sym typeface="Arial"/>
              </a:rPr>
              <a:t> Smartphones becoming essential tools for everyday life, integrating various functions into a single device.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Digital Divide:</a:t>
            </a:r>
            <a:r>
              <a:rPr lang="en" sz="1400">
                <a:solidFill>
                  <a:srgbClr val="000000"/>
                </a:solidFill>
                <a:latin typeface="Arial"/>
                <a:ea typeface="Arial"/>
                <a:cs typeface="Arial"/>
                <a:sym typeface="Arial"/>
              </a:rPr>
              <a:t> Efforts to bridge the digital divide by making smartphones more accessible to different socioeconomic groups.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Future Prospects:</a:t>
            </a:r>
            <a:r>
              <a:rPr lang="en" sz="1400">
                <a:solidFill>
                  <a:srgbClr val="000000"/>
                </a:solidFill>
                <a:latin typeface="Arial"/>
                <a:ea typeface="Arial"/>
                <a:cs typeface="Arial"/>
                <a:sym typeface="Arial"/>
              </a:rPr>
              <a:t> Ongoing innovations in AI, AR, and other technologies continuing to expand the capabilities and impact of smartphones.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The origins of smartphone</a:t>
            </a:r>
            <a:endParaRPr>
              <a:solidFill>
                <a:srgbClr val="FF0000"/>
              </a:solidFill>
              <a:latin typeface="Times New Roman"/>
              <a:ea typeface="Times New Roman"/>
              <a:cs typeface="Times New Roman"/>
              <a:sym typeface="Times New Roman"/>
            </a:endParaRPr>
          </a:p>
        </p:txBody>
      </p:sp>
      <p:sp>
        <p:nvSpPr>
          <p:cNvPr id="101" name="Google Shape;101;p15"/>
          <p:cNvSpPr txBox="1"/>
          <p:nvPr>
            <p:ph idx="1" type="body"/>
          </p:nvPr>
        </p:nvSpPr>
        <p:spPr>
          <a:xfrm>
            <a:off x="311700" y="1152475"/>
            <a:ext cx="696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1200"/>
              </a:spcBef>
              <a:spcAft>
                <a:spcPts val="0"/>
              </a:spcAft>
              <a:buClr>
                <a:schemeClr val="dk1"/>
              </a:buClr>
              <a:buSzPct val="31428"/>
              <a:buFont typeface="Arial"/>
              <a:buNone/>
            </a:pPr>
            <a:r>
              <a:rPr b="1" lang="en" sz="3500">
                <a:solidFill>
                  <a:srgbClr val="000000"/>
                </a:solidFill>
                <a:latin typeface="Times New Roman"/>
                <a:ea typeface="Times New Roman"/>
                <a:cs typeface="Times New Roman"/>
                <a:sym typeface="Times New Roman"/>
              </a:rPr>
              <a:t>Early Mobile Phones and Their Limitations:</a:t>
            </a:r>
            <a:endParaRPr b="1" sz="3500">
              <a:solidFill>
                <a:srgbClr val="000000"/>
              </a:solidFill>
              <a:latin typeface="Times New Roman"/>
              <a:ea typeface="Times New Roman"/>
              <a:cs typeface="Times New Roman"/>
              <a:sym typeface="Times New Roman"/>
            </a:endParaRPr>
          </a:p>
          <a:p>
            <a:pPr indent="-350837" lvl="0" marL="457200" rtl="0" algn="l">
              <a:spcBef>
                <a:spcPts val="1200"/>
              </a:spcBef>
              <a:spcAft>
                <a:spcPts val="0"/>
              </a:spcAft>
              <a:buClr>
                <a:schemeClr val="dk1"/>
              </a:buClr>
              <a:buSzPct val="100000"/>
              <a:buChar char="●"/>
            </a:pPr>
            <a:r>
              <a:rPr b="1" lang="en" sz="3500">
                <a:solidFill>
                  <a:schemeClr val="dk1"/>
                </a:solidFill>
                <a:latin typeface="Times New Roman"/>
                <a:ea typeface="Times New Roman"/>
                <a:cs typeface="Times New Roman"/>
                <a:sym typeface="Times New Roman"/>
              </a:rPr>
              <a:t>Brick Phones:</a:t>
            </a:r>
            <a:r>
              <a:rPr lang="en" sz="3500">
                <a:solidFill>
                  <a:schemeClr val="dk1"/>
                </a:solidFill>
                <a:latin typeface="Times New Roman"/>
                <a:ea typeface="Times New Roman"/>
                <a:cs typeface="Times New Roman"/>
                <a:sym typeface="Times New Roman"/>
              </a:rPr>
              <a:t> </a:t>
            </a:r>
            <a:r>
              <a:rPr lang="en" sz="3500">
                <a:solidFill>
                  <a:srgbClr val="000000"/>
                </a:solidFill>
                <a:latin typeface="Times New Roman"/>
                <a:ea typeface="Times New Roman"/>
                <a:cs typeface="Times New Roman"/>
                <a:sym typeface="Times New Roman"/>
              </a:rPr>
              <a:t>T</a:t>
            </a:r>
            <a:r>
              <a:rPr lang="en" sz="2950">
                <a:solidFill>
                  <a:srgbClr val="000000"/>
                </a:solidFill>
                <a:latin typeface="Times New Roman"/>
                <a:ea typeface="Times New Roman"/>
                <a:cs typeface="Times New Roman"/>
                <a:sym typeface="Times New Roman"/>
              </a:rPr>
              <a:t>he first mobile phones, like the Motorola DynaTAC released in 1983, were large, bulky, and expensive.</a:t>
            </a:r>
            <a:endParaRPr sz="2950">
              <a:solidFill>
                <a:srgbClr val="000000"/>
              </a:solidFill>
              <a:latin typeface="Times New Roman"/>
              <a:ea typeface="Times New Roman"/>
              <a:cs typeface="Times New Roman"/>
              <a:sym typeface="Times New Roman"/>
            </a:endParaRPr>
          </a:p>
          <a:p>
            <a:pPr indent="-350837" lvl="0" marL="457200" rtl="0" algn="l">
              <a:spcBef>
                <a:spcPts val="0"/>
              </a:spcBef>
              <a:spcAft>
                <a:spcPts val="0"/>
              </a:spcAft>
              <a:buClr>
                <a:schemeClr val="dk1"/>
              </a:buClr>
              <a:buSzPct val="100000"/>
              <a:buChar char="●"/>
            </a:pPr>
            <a:r>
              <a:rPr b="1" lang="en" sz="3500">
                <a:solidFill>
                  <a:schemeClr val="dk1"/>
                </a:solidFill>
                <a:latin typeface="Times New Roman"/>
                <a:ea typeface="Times New Roman"/>
                <a:cs typeface="Times New Roman"/>
                <a:sym typeface="Times New Roman"/>
              </a:rPr>
              <a:t>Basic Functionality:</a:t>
            </a:r>
            <a:r>
              <a:rPr lang="en" sz="3500">
                <a:solidFill>
                  <a:schemeClr val="dk1"/>
                </a:solidFill>
                <a:latin typeface="Times New Roman"/>
                <a:ea typeface="Times New Roman"/>
                <a:cs typeface="Times New Roman"/>
                <a:sym typeface="Times New Roman"/>
              </a:rPr>
              <a:t> </a:t>
            </a:r>
            <a:r>
              <a:rPr lang="en" sz="2950">
                <a:solidFill>
                  <a:srgbClr val="000000"/>
                </a:solidFill>
                <a:latin typeface="Times New Roman"/>
                <a:ea typeface="Times New Roman"/>
                <a:cs typeface="Times New Roman"/>
                <a:sym typeface="Times New Roman"/>
              </a:rPr>
              <a:t>These early devices were primarily used for voice communication and had very limited battery life.</a:t>
            </a:r>
            <a:endParaRPr sz="2950">
              <a:solidFill>
                <a:srgbClr val="000000"/>
              </a:solidFill>
              <a:latin typeface="Times New Roman"/>
              <a:ea typeface="Times New Roman"/>
              <a:cs typeface="Times New Roman"/>
              <a:sym typeface="Times New Roman"/>
            </a:endParaRPr>
          </a:p>
          <a:p>
            <a:pPr indent="-350837" lvl="0" marL="457200" rtl="0" algn="l">
              <a:spcBef>
                <a:spcPts val="0"/>
              </a:spcBef>
              <a:spcAft>
                <a:spcPts val="0"/>
              </a:spcAft>
              <a:buClr>
                <a:schemeClr val="dk1"/>
              </a:buClr>
              <a:buSzPct val="100000"/>
              <a:buChar char="●"/>
            </a:pPr>
            <a:r>
              <a:rPr b="1" lang="en" sz="3500">
                <a:solidFill>
                  <a:schemeClr val="dk1"/>
                </a:solidFill>
                <a:latin typeface="Times New Roman"/>
                <a:ea typeface="Times New Roman"/>
                <a:cs typeface="Times New Roman"/>
                <a:sym typeface="Times New Roman"/>
              </a:rPr>
              <a:t>Lack of Features:</a:t>
            </a:r>
            <a:r>
              <a:rPr lang="en" sz="3500">
                <a:solidFill>
                  <a:schemeClr val="dk1"/>
                </a:solidFill>
                <a:latin typeface="Times New Roman"/>
                <a:ea typeface="Times New Roman"/>
                <a:cs typeface="Times New Roman"/>
                <a:sym typeface="Times New Roman"/>
              </a:rPr>
              <a:t> </a:t>
            </a:r>
            <a:r>
              <a:rPr lang="en" sz="2950">
                <a:solidFill>
                  <a:srgbClr val="000000"/>
                </a:solidFill>
                <a:latin typeface="Times New Roman"/>
                <a:ea typeface="Times New Roman"/>
                <a:cs typeface="Times New Roman"/>
                <a:sym typeface="Times New Roman"/>
              </a:rPr>
              <a:t>Early mobile phones lacked the advanced features we associate with smartphones today, such as touchscreens, internet connectivity, and multimedia capabilities.</a:t>
            </a:r>
            <a:endParaRPr sz="29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3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02" name="Google Shape;102;p15"/>
          <p:cNvPicPr preferRelativeResize="0"/>
          <p:nvPr/>
        </p:nvPicPr>
        <p:blipFill>
          <a:blip r:embed="rId3">
            <a:alphaModFix/>
          </a:blip>
          <a:stretch>
            <a:fillRect/>
          </a:stretch>
        </p:blipFill>
        <p:spPr>
          <a:xfrm>
            <a:off x="7341650" y="26525"/>
            <a:ext cx="1562100" cy="140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06" name="Shape 106"/>
        <p:cNvGrpSpPr/>
        <p:nvPr/>
      </p:nvGrpSpPr>
      <p:grpSpPr>
        <a:xfrm>
          <a:off x="0" y="0"/>
          <a:ext cx="0" cy="0"/>
          <a:chOff x="0" y="0"/>
          <a:chExt cx="0" cy="0"/>
        </a:xfrm>
      </p:grpSpPr>
      <p:sp>
        <p:nvSpPr>
          <p:cNvPr id="107" name="Google Shape;107;p16"/>
          <p:cNvSpPr txBox="1"/>
          <p:nvPr>
            <p:ph type="title"/>
          </p:nvPr>
        </p:nvSpPr>
        <p:spPr>
          <a:xfrm>
            <a:off x="1211775" y="185725"/>
            <a:ext cx="7038900" cy="500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2000">
                <a:solidFill>
                  <a:srgbClr val="FF0000"/>
                </a:solidFill>
                <a:latin typeface="Times New Roman"/>
                <a:ea typeface="Times New Roman"/>
                <a:cs typeface="Times New Roman"/>
                <a:sym typeface="Times New Roman"/>
              </a:rPr>
              <a:t>Key Figures and Companies in Early Development:</a:t>
            </a:r>
            <a:endParaRPr sz="2000">
              <a:solidFill>
                <a:srgbClr val="FF0000"/>
              </a:solidFill>
            </a:endParaRPr>
          </a:p>
        </p:txBody>
      </p:sp>
      <p:sp>
        <p:nvSpPr>
          <p:cNvPr id="108" name="Google Shape;108;p16"/>
          <p:cNvSpPr txBox="1"/>
          <p:nvPr>
            <p:ph idx="1" type="body"/>
          </p:nvPr>
        </p:nvSpPr>
        <p:spPr>
          <a:xfrm>
            <a:off x="1411800" y="685825"/>
            <a:ext cx="7038900" cy="4343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Times New Roman"/>
              <a:buChar char="●"/>
            </a:pPr>
            <a:r>
              <a:rPr b="1" lang="en" sz="1600">
                <a:latin typeface="Times New Roman"/>
                <a:ea typeface="Times New Roman"/>
                <a:cs typeface="Times New Roman"/>
                <a:sym typeface="Times New Roman"/>
              </a:rPr>
              <a:t>Motorola:</a:t>
            </a:r>
            <a:endParaRPr b="1" sz="1600">
              <a:latin typeface="Times New Roman"/>
              <a:ea typeface="Times New Roman"/>
              <a:cs typeface="Times New Roman"/>
              <a:sym typeface="Times New Roman"/>
            </a:endParaRPr>
          </a:p>
          <a:p>
            <a:pPr indent="-330200" lvl="1" marL="914400" rtl="0" algn="l">
              <a:spcBef>
                <a:spcPts val="0"/>
              </a:spcBef>
              <a:spcAft>
                <a:spcPts val="0"/>
              </a:spcAft>
              <a:buClr>
                <a:srgbClr val="FF0000"/>
              </a:buClr>
              <a:buSzPts val="1600"/>
              <a:buFont typeface="Arial"/>
              <a:buChar char="○"/>
            </a:pPr>
            <a:r>
              <a:rPr b="1" lang="en" sz="1600">
                <a:solidFill>
                  <a:schemeClr val="dk1"/>
                </a:solidFill>
                <a:latin typeface="Times New Roman"/>
                <a:ea typeface="Times New Roman"/>
                <a:cs typeface="Times New Roman"/>
                <a:sym typeface="Times New Roman"/>
              </a:rPr>
              <a:t>Pioneer:</a:t>
            </a:r>
            <a:r>
              <a:rPr lang="en" sz="1600">
                <a:solidFill>
                  <a:schemeClr val="dk1"/>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Motorola was a pioneer in the mobile phone industry, introducing the first handheld mobile phone.</a:t>
            </a:r>
            <a:endParaRPr sz="16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FF0000"/>
              </a:buClr>
              <a:buSzPts val="1600"/>
              <a:buFont typeface="Arial"/>
              <a:buChar char="○"/>
            </a:pPr>
            <a:r>
              <a:rPr b="1" lang="en" sz="1600">
                <a:solidFill>
                  <a:schemeClr val="dk1"/>
                </a:solidFill>
                <a:latin typeface="Times New Roman"/>
                <a:ea typeface="Times New Roman"/>
                <a:cs typeface="Times New Roman"/>
                <a:sym typeface="Times New Roman"/>
              </a:rPr>
              <a:t>Innovations:</a:t>
            </a:r>
            <a:r>
              <a:rPr lang="en" sz="1600">
                <a:solidFill>
                  <a:schemeClr val="dk1"/>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Continued to innovate with models like the MicroTAC and StarTAC, which were smaller and more user-friendly.</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b="1" lang="en" sz="1600">
                <a:latin typeface="Times New Roman"/>
                <a:ea typeface="Times New Roman"/>
                <a:cs typeface="Times New Roman"/>
                <a:sym typeface="Times New Roman"/>
              </a:rPr>
              <a:t>Nokia:</a:t>
            </a:r>
            <a:endParaRPr b="1" sz="1600">
              <a:latin typeface="Times New Roman"/>
              <a:ea typeface="Times New Roman"/>
              <a:cs typeface="Times New Roman"/>
              <a:sym typeface="Times New Roman"/>
            </a:endParaRPr>
          </a:p>
          <a:p>
            <a:pPr indent="-330200" lvl="1" marL="914400" rtl="0" algn="l">
              <a:spcBef>
                <a:spcPts val="0"/>
              </a:spcBef>
              <a:spcAft>
                <a:spcPts val="0"/>
              </a:spcAft>
              <a:buClr>
                <a:srgbClr val="FF0000"/>
              </a:buClr>
              <a:buSzPts val="1600"/>
              <a:buFont typeface="Arial"/>
              <a:buChar char="○"/>
            </a:pPr>
            <a:r>
              <a:rPr b="1" lang="en" sz="1600">
                <a:solidFill>
                  <a:schemeClr val="dk1"/>
                </a:solidFill>
                <a:latin typeface="Times New Roman"/>
                <a:ea typeface="Times New Roman"/>
                <a:cs typeface="Times New Roman"/>
                <a:sym typeface="Times New Roman"/>
              </a:rPr>
              <a:t>Market Leader:</a:t>
            </a:r>
            <a:r>
              <a:rPr lang="en" sz="1600">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In the late 1990s and early 2000s, Nokia became a dominant player with its reliable and durable phones.</a:t>
            </a:r>
            <a:endParaRPr sz="16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FF0000"/>
              </a:buClr>
              <a:buSzPts val="1600"/>
              <a:buFont typeface="Arial"/>
              <a:buChar char="○"/>
            </a:pPr>
            <a:r>
              <a:rPr b="1" lang="en" sz="1600">
                <a:solidFill>
                  <a:schemeClr val="dk1"/>
                </a:solidFill>
                <a:latin typeface="Times New Roman"/>
                <a:ea typeface="Times New Roman"/>
                <a:cs typeface="Times New Roman"/>
                <a:sym typeface="Times New Roman"/>
              </a:rPr>
              <a:t>Popular Models:</a:t>
            </a:r>
            <a:r>
              <a:rPr lang="en" sz="1600">
                <a:solidFill>
                  <a:schemeClr val="dk1"/>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The Nokia 3310 became iconic for its durability and long battery life.</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b="1" lang="en" sz="1600">
                <a:latin typeface="Times New Roman"/>
                <a:ea typeface="Times New Roman"/>
                <a:cs typeface="Times New Roman"/>
                <a:sym typeface="Times New Roman"/>
              </a:rPr>
              <a:t>IBM:</a:t>
            </a:r>
            <a:endParaRPr b="1" sz="1600">
              <a:latin typeface="Times New Roman"/>
              <a:ea typeface="Times New Roman"/>
              <a:cs typeface="Times New Roman"/>
              <a:sym typeface="Times New Roman"/>
            </a:endParaRPr>
          </a:p>
          <a:p>
            <a:pPr indent="-330200" lvl="1" marL="914400" rtl="0" algn="l">
              <a:spcBef>
                <a:spcPts val="0"/>
              </a:spcBef>
              <a:spcAft>
                <a:spcPts val="0"/>
              </a:spcAft>
              <a:buClr>
                <a:srgbClr val="FF0000"/>
              </a:buClr>
              <a:buSzPts val="1600"/>
              <a:buFont typeface="Arial"/>
              <a:buChar char="○"/>
            </a:pPr>
            <a:r>
              <a:rPr b="1" lang="en" sz="1600">
                <a:solidFill>
                  <a:schemeClr val="dk1"/>
                </a:solidFill>
                <a:latin typeface="Times New Roman"/>
                <a:ea typeface="Times New Roman"/>
                <a:cs typeface="Times New Roman"/>
                <a:sym typeface="Times New Roman"/>
              </a:rPr>
              <a:t>IBM Simon:</a:t>
            </a:r>
            <a:r>
              <a:rPr lang="en" sz="1600">
                <a:solidFill>
                  <a:schemeClr val="dk1"/>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Released in 1994, the IBM Simon Personal Communicator is considered the first smartphone. It featured a touchscreen and could send emails and faxes.</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600">
              <a:latin typeface="Times New Roman"/>
              <a:ea typeface="Times New Roman"/>
              <a:cs typeface="Times New Roman"/>
              <a:sym typeface="Times New Roman"/>
            </a:endParaRPr>
          </a:p>
          <a:p>
            <a:pPr indent="0" lvl="0" marL="0" rtl="0" algn="l">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rgbClr val="FF0000"/>
                </a:solidFill>
              </a:rPr>
              <a:t>The first smartphone: IBM Simon</a:t>
            </a:r>
            <a:endParaRPr sz="1800">
              <a:solidFill>
                <a:srgbClr val="FF0000"/>
              </a:solidFill>
            </a:endParaRPr>
          </a:p>
        </p:txBody>
      </p:sp>
      <p:sp>
        <p:nvSpPr>
          <p:cNvPr id="114" name="Google Shape;114;p17"/>
          <p:cNvSpPr txBox="1"/>
          <p:nvPr>
            <p:ph idx="1" type="body"/>
          </p:nvPr>
        </p:nvSpPr>
        <p:spPr>
          <a:xfrm>
            <a:off x="311700" y="902250"/>
            <a:ext cx="8520600" cy="3339000"/>
          </a:xfrm>
          <a:prstGeom prst="rect">
            <a:avLst/>
          </a:prstGeom>
        </p:spPr>
        <p:txBody>
          <a:bodyPr anchorCtr="0" anchor="t" bIns="91425" lIns="91425" spcFirstLastPara="1" rIns="91425" wrap="square" tIns="91425">
            <a:normAutofit fontScale="55000" lnSpcReduction="10000"/>
          </a:bodyPr>
          <a:lstStyle/>
          <a:p>
            <a:pPr indent="0" lvl="0" marL="0" rtl="0" algn="l">
              <a:spcBef>
                <a:spcPts val="1200"/>
              </a:spcBef>
              <a:spcAft>
                <a:spcPts val="0"/>
              </a:spcAft>
              <a:buNone/>
            </a:pPr>
            <a:r>
              <a:rPr b="1" lang="en" sz="2200">
                <a:solidFill>
                  <a:srgbClr val="000000"/>
                </a:solidFill>
                <a:latin typeface="Arial"/>
                <a:ea typeface="Arial"/>
                <a:cs typeface="Arial"/>
                <a:sym typeface="Arial"/>
              </a:rPr>
              <a:t>Overview of IBM Simon:</a:t>
            </a:r>
            <a:endParaRPr b="1" sz="2200">
              <a:solidFill>
                <a:srgbClr val="000000"/>
              </a:solidFill>
              <a:latin typeface="Arial"/>
              <a:ea typeface="Arial"/>
              <a:cs typeface="Arial"/>
              <a:sym typeface="Arial"/>
            </a:endParaRPr>
          </a:p>
          <a:p>
            <a:pPr indent="-305435" lvl="0" marL="457200" rtl="0" algn="l">
              <a:spcBef>
                <a:spcPts val="1200"/>
              </a:spcBef>
              <a:spcAft>
                <a:spcPts val="0"/>
              </a:spcAft>
              <a:buClr>
                <a:srgbClr val="000000"/>
              </a:buClr>
              <a:buSzPct val="100000"/>
              <a:buFont typeface="Arial"/>
              <a:buChar char="●"/>
            </a:pPr>
            <a:r>
              <a:rPr b="1" lang="en" sz="2200">
                <a:solidFill>
                  <a:srgbClr val="000000"/>
                </a:solidFill>
                <a:latin typeface="Arial"/>
                <a:ea typeface="Arial"/>
                <a:cs typeface="Arial"/>
                <a:sym typeface="Arial"/>
              </a:rPr>
              <a:t>Release Date:</a:t>
            </a:r>
            <a:r>
              <a:rPr lang="en" sz="2200">
                <a:solidFill>
                  <a:srgbClr val="000000"/>
                </a:solidFill>
                <a:latin typeface="Arial"/>
                <a:ea typeface="Arial"/>
                <a:cs typeface="Arial"/>
                <a:sym typeface="Arial"/>
              </a:rPr>
              <a:t> IBM Simon was released in 1994.</a:t>
            </a:r>
            <a:endParaRPr sz="2200">
              <a:solidFill>
                <a:srgbClr val="000000"/>
              </a:solidFill>
              <a:latin typeface="Arial"/>
              <a:ea typeface="Arial"/>
              <a:cs typeface="Arial"/>
              <a:sym typeface="Arial"/>
            </a:endParaRPr>
          </a:p>
          <a:p>
            <a:pPr indent="-305435" lvl="0" marL="457200" rtl="0" algn="l">
              <a:spcBef>
                <a:spcPts val="0"/>
              </a:spcBef>
              <a:spcAft>
                <a:spcPts val="0"/>
              </a:spcAft>
              <a:buClr>
                <a:srgbClr val="000000"/>
              </a:buClr>
              <a:buSzPct val="100000"/>
              <a:buFont typeface="Arial"/>
              <a:buChar char="●"/>
            </a:pPr>
            <a:r>
              <a:rPr b="1" lang="en" sz="2200">
                <a:solidFill>
                  <a:srgbClr val="000000"/>
                </a:solidFill>
                <a:latin typeface="Arial"/>
                <a:ea typeface="Arial"/>
                <a:cs typeface="Arial"/>
                <a:sym typeface="Arial"/>
              </a:rPr>
              <a:t>Significance:</a:t>
            </a:r>
            <a:r>
              <a:rPr lang="en" sz="2200">
                <a:solidFill>
                  <a:srgbClr val="000000"/>
                </a:solidFill>
                <a:latin typeface="Arial"/>
                <a:ea typeface="Arial"/>
                <a:cs typeface="Arial"/>
                <a:sym typeface="Arial"/>
              </a:rPr>
              <a:t> It is widely considered the first true smartphone due to its innovative features that went beyond basic telephony.</a:t>
            </a:r>
            <a:endParaRPr sz="2200">
              <a:solidFill>
                <a:srgbClr val="000000"/>
              </a:solidFill>
              <a:latin typeface="Arial"/>
              <a:ea typeface="Arial"/>
              <a:cs typeface="Arial"/>
              <a:sym typeface="Arial"/>
            </a:endParaRPr>
          </a:p>
          <a:p>
            <a:pPr indent="0" lvl="0" marL="0" rtl="0" algn="l">
              <a:spcBef>
                <a:spcPts val="1200"/>
              </a:spcBef>
              <a:spcAft>
                <a:spcPts val="0"/>
              </a:spcAft>
              <a:buNone/>
            </a:pPr>
            <a:r>
              <a:rPr b="1" lang="en" sz="2200">
                <a:solidFill>
                  <a:srgbClr val="000000"/>
                </a:solidFill>
                <a:latin typeface="Arial"/>
                <a:ea typeface="Arial"/>
                <a:cs typeface="Arial"/>
                <a:sym typeface="Arial"/>
              </a:rPr>
              <a:t>Features and Capabilities:</a:t>
            </a:r>
            <a:endParaRPr b="1" sz="2200">
              <a:solidFill>
                <a:srgbClr val="000000"/>
              </a:solidFill>
              <a:latin typeface="Arial"/>
              <a:ea typeface="Arial"/>
              <a:cs typeface="Arial"/>
              <a:sym typeface="Arial"/>
            </a:endParaRPr>
          </a:p>
          <a:p>
            <a:pPr indent="-305435" lvl="0" marL="457200" rtl="0" algn="l">
              <a:spcBef>
                <a:spcPts val="1200"/>
              </a:spcBef>
              <a:spcAft>
                <a:spcPts val="0"/>
              </a:spcAft>
              <a:buClr>
                <a:srgbClr val="000000"/>
              </a:buClr>
              <a:buSzPct val="100000"/>
              <a:buFont typeface="Arial"/>
              <a:buChar char="●"/>
            </a:pPr>
            <a:r>
              <a:rPr b="1" lang="en" sz="2200">
                <a:solidFill>
                  <a:srgbClr val="000000"/>
                </a:solidFill>
                <a:latin typeface="Arial"/>
                <a:ea typeface="Arial"/>
                <a:cs typeface="Arial"/>
                <a:sym typeface="Arial"/>
              </a:rPr>
              <a:t>Touchscreen:</a:t>
            </a:r>
            <a:r>
              <a:rPr lang="en" sz="2200">
                <a:solidFill>
                  <a:srgbClr val="000000"/>
                </a:solidFill>
                <a:latin typeface="Arial"/>
                <a:ea typeface="Arial"/>
                <a:cs typeface="Arial"/>
                <a:sym typeface="Arial"/>
              </a:rPr>
              <a:t> IBM Simon featured a monochrome LCD touchscreen, allowing users to navigate with a stylus.</a:t>
            </a:r>
            <a:endParaRPr sz="2200">
              <a:solidFill>
                <a:srgbClr val="000000"/>
              </a:solidFill>
              <a:latin typeface="Arial"/>
              <a:ea typeface="Arial"/>
              <a:cs typeface="Arial"/>
              <a:sym typeface="Arial"/>
            </a:endParaRPr>
          </a:p>
          <a:p>
            <a:pPr indent="-305435" lvl="0" marL="457200" rtl="0" algn="l">
              <a:spcBef>
                <a:spcPts val="0"/>
              </a:spcBef>
              <a:spcAft>
                <a:spcPts val="0"/>
              </a:spcAft>
              <a:buClr>
                <a:srgbClr val="000000"/>
              </a:buClr>
              <a:buSzPct val="100000"/>
              <a:buFont typeface="Arial"/>
              <a:buChar char="●"/>
            </a:pPr>
            <a:r>
              <a:rPr b="1" lang="en" sz="2200">
                <a:solidFill>
                  <a:srgbClr val="000000"/>
                </a:solidFill>
                <a:latin typeface="Arial"/>
                <a:ea typeface="Arial"/>
                <a:cs typeface="Arial"/>
                <a:sym typeface="Arial"/>
              </a:rPr>
              <a:t>Email and Faxes:</a:t>
            </a:r>
            <a:r>
              <a:rPr lang="en" sz="2200">
                <a:solidFill>
                  <a:srgbClr val="000000"/>
                </a:solidFill>
                <a:latin typeface="Arial"/>
                <a:ea typeface="Arial"/>
                <a:cs typeface="Arial"/>
                <a:sym typeface="Arial"/>
              </a:rPr>
              <a:t> Users could send and receive emails and faxes, a revolutionary capability at the time.</a:t>
            </a:r>
            <a:endParaRPr sz="2200">
              <a:solidFill>
                <a:srgbClr val="000000"/>
              </a:solidFill>
              <a:latin typeface="Arial"/>
              <a:ea typeface="Arial"/>
              <a:cs typeface="Arial"/>
              <a:sym typeface="Arial"/>
            </a:endParaRPr>
          </a:p>
          <a:p>
            <a:pPr indent="-305435" lvl="0" marL="457200" rtl="0" algn="l">
              <a:spcBef>
                <a:spcPts val="0"/>
              </a:spcBef>
              <a:spcAft>
                <a:spcPts val="0"/>
              </a:spcAft>
              <a:buClr>
                <a:srgbClr val="000000"/>
              </a:buClr>
              <a:buSzPct val="100000"/>
              <a:buFont typeface="Arial"/>
              <a:buChar char="●"/>
            </a:pPr>
            <a:r>
              <a:rPr b="1" lang="en" sz="2200">
                <a:solidFill>
                  <a:srgbClr val="000000"/>
                </a:solidFill>
                <a:latin typeface="Arial"/>
                <a:ea typeface="Arial"/>
                <a:cs typeface="Arial"/>
                <a:sym typeface="Arial"/>
              </a:rPr>
              <a:t>Apps:</a:t>
            </a:r>
            <a:r>
              <a:rPr lang="en" sz="2200">
                <a:solidFill>
                  <a:srgbClr val="000000"/>
                </a:solidFill>
                <a:latin typeface="Arial"/>
                <a:ea typeface="Arial"/>
                <a:cs typeface="Arial"/>
                <a:sym typeface="Arial"/>
              </a:rPr>
              <a:t> It included several built-in applications such as an address book, calendar, appointment scheduler, world time clock, and a notepad.</a:t>
            </a:r>
            <a:endParaRPr sz="2200">
              <a:solidFill>
                <a:srgbClr val="000000"/>
              </a:solidFill>
              <a:latin typeface="Arial"/>
              <a:ea typeface="Arial"/>
              <a:cs typeface="Arial"/>
              <a:sym typeface="Arial"/>
            </a:endParaRPr>
          </a:p>
          <a:p>
            <a:pPr indent="-305435" lvl="0" marL="457200" rtl="0" algn="l">
              <a:spcBef>
                <a:spcPts val="0"/>
              </a:spcBef>
              <a:spcAft>
                <a:spcPts val="0"/>
              </a:spcAft>
              <a:buClr>
                <a:srgbClr val="000000"/>
              </a:buClr>
              <a:buSzPct val="100000"/>
              <a:buFont typeface="Arial"/>
              <a:buChar char="●"/>
            </a:pPr>
            <a:r>
              <a:rPr b="1" lang="en" sz="2200">
                <a:solidFill>
                  <a:srgbClr val="000000"/>
                </a:solidFill>
                <a:latin typeface="Arial"/>
                <a:ea typeface="Arial"/>
                <a:cs typeface="Arial"/>
                <a:sym typeface="Arial"/>
              </a:rPr>
              <a:t>Physical Design:</a:t>
            </a:r>
            <a:r>
              <a:rPr lang="en" sz="2200">
                <a:solidFill>
                  <a:srgbClr val="000000"/>
                </a:solidFill>
                <a:latin typeface="Arial"/>
                <a:ea typeface="Arial"/>
                <a:cs typeface="Arial"/>
                <a:sym typeface="Arial"/>
              </a:rPr>
              <a:t> It combined the functionality of a mobile phone and a PDA (Personal Digital Assistant), paving the way for multifunctional devices.</a:t>
            </a:r>
            <a:endParaRPr sz="2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18" name="Shape 118"/>
        <p:cNvGrpSpPr/>
        <p:nvPr/>
      </p:nvGrpSpPr>
      <p:grpSpPr>
        <a:xfrm>
          <a:off x="0" y="0"/>
          <a:ext cx="0" cy="0"/>
          <a:chOff x="0" y="0"/>
          <a:chExt cx="0" cy="0"/>
        </a:xfrm>
      </p:grpSpPr>
      <p:sp>
        <p:nvSpPr>
          <p:cNvPr id="119" name="Google Shape;119;p18"/>
          <p:cNvSpPr txBox="1"/>
          <p:nvPr>
            <p:ph type="title"/>
          </p:nvPr>
        </p:nvSpPr>
        <p:spPr>
          <a:xfrm>
            <a:off x="477350" y="811200"/>
            <a:ext cx="3514500" cy="2005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solidFill>
                  <a:srgbClr val="FF0000"/>
                </a:solidFill>
              </a:rPr>
              <a:t>How IBM Simon Set the Stage for Future Smartphones:</a:t>
            </a:r>
            <a:endParaRPr sz="2000">
              <a:solidFill>
                <a:srgbClr val="FF0000"/>
              </a:solidFill>
            </a:endParaRPr>
          </a:p>
        </p:txBody>
      </p:sp>
      <p:sp>
        <p:nvSpPr>
          <p:cNvPr id="120" name="Google Shape;120;p18"/>
          <p:cNvSpPr txBox="1"/>
          <p:nvPr/>
        </p:nvSpPr>
        <p:spPr>
          <a:xfrm>
            <a:off x="3991850" y="999875"/>
            <a:ext cx="4818600" cy="3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Integration of Functions:</a:t>
            </a:r>
            <a:r>
              <a:rPr lang="en" sz="1500"/>
              <a:t> By integrating multiple functions into one device, IBM Simon demonstrated the potential of smartphones to be more than just communication tools.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User Interface Innovation:</a:t>
            </a:r>
            <a:r>
              <a:rPr lang="en" sz="1500"/>
              <a:t> The use of a touchscreen interface was a significant step forward, influencing future smartphone designs.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Market Impact:</a:t>
            </a:r>
            <a:r>
              <a:rPr lang="en" sz="1500"/>
              <a:t> Although not commercially successful, IBM Simon's innovative features inspired future developments in mobile technology and paved the way for the next generation of smartphones.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24" name="Shape 124"/>
        <p:cNvGrpSpPr/>
        <p:nvPr/>
      </p:nvGrpSpPr>
      <p:grpSpPr>
        <a:xfrm>
          <a:off x="0" y="0"/>
          <a:ext cx="0" cy="0"/>
          <a:chOff x="0" y="0"/>
          <a:chExt cx="0" cy="0"/>
        </a:xfrm>
      </p:grpSpPr>
      <p:sp>
        <p:nvSpPr>
          <p:cNvPr id="125" name="Google Shape;125;p19"/>
          <p:cNvSpPr txBox="1"/>
          <p:nvPr>
            <p:ph type="title"/>
          </p:nvPr>
        </p:nvSpPr>
        <p:spPr>
          <a:xfrm>
            <a:off x="836900" y="368175"/>
            <a:ext cx="4466700" cy="62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0000"/>
                </a:solidFill>
              </a:rPr>
              <a:t>Evolution of Smartphones</a:t>
            </a:r>
            <a:endParaRPr>
              <a:solidFill>
                <a:srgbClr val="FF0000"/>
              </a:solidFill>
            </a:endParaRPr>
          </a:p>
        </p:txBody>
      </p:sp>
      <p:sp>
        <p:nvSpPr>
          <p:cNvPr id="126" name="Google Shape;126;p19"/>
          <p:cNvSpPr txBox="1"/>
          <p:nvPr>
            <p:ph idx="1" type="body"/>
          </p:nvPr>
        </p:nvSpPr>
        <p:spPr>
          <a:xfrm>
            <a:off x="1297500" y="1109850"/>
            <a:ext cx="3798900" cy="3278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Key Milestones in Smartphone Development:</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2000s:</a:t>
            </a:r>
            <a:r>
              <a:rPr lang="en" sz="1100">
                <a:solidFill>
                  <a:srgbClr val="000000"/>
                </a:solidFill>
                <a:latin typeface="Arial"/>
                <a:ea typeface="Arial"/>
                <a:cs typeface="Arial"/>
                <a:sym typeface="Arial"/>
              </a:rPr>
              <a:t> Introduction of devices like the BlackBerry, which popularized mobile email.</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2007:</a:t>
            </a:r>
            <a:r>
              <a:rPr lang="en" sz="1100">
                <a:solidFill>
                  <a:srgbClr val="000000"/>
                </a:solidFill>
                <a:latin typeface="Arial"/>
                <a:ea typeface="Arial"/>
                <a:cs typeface="Arial"/>
                <a:sym typeface="Arial"/>
              </a:rPr>
              <a:t> Launch of the first iPhone by Apple, a major turning point in smartphone design and functionality.</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2008:</a:t>
            </a:r>
            <a:r>
              <a:rPr lang="en" sz="1100">
                <a:solidFill>
                  <a:srgbClr val="000000"/>
                </a:solidFill>
                <a:latin typeface="Arial"/>
                <a:ea typeface="Arial"/>
                <a:cs typeface="Arial"/>
                <a:sym typeface="Arial"/>
              </a:rPr>
              <a:t> Release of the first Android phone (HTC Dream/T-Mobile G1), introducing a new open-source operating system.</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2010s:</a:t>
            </a:r>
            <a:r>
              <a:rPr lang="en" sz="1100">
                <a:solidFill>
                  <a:srgbClr val="000000"/>
                </a:solidFill>
                <a:latin typeface="Arial"/>
                <a:ea typeface="Arial"/>
                <a:cs typeface="Arial"/>
                <a:sym typeface="Arial"/>
              </a:rPr>
              <a:t> Emergence of features like high-resolution displays, app ecosystems, and biometric security.</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27" name="Google Shape;127;p19"/>
          <p:cNvPicPr preferRelativeResize="0"/>
          <p:nvPr/>
        </p:nvPicPr>
        <p:blipFill>
          <a:blip r:embed="rId3">
            <a:alphaModFix/>
          </a:blip>
          <a:stretch>
            <a:fillRect/>
          </a:stretch>
        </p:blipFill>
        <p:spPr>
          <a:xfrm>
            <a:off x="5243900" y="1045452"/>
            <a:ext cx="3798900" cy="252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31" name="Shape 131"/>
        <p:cNvGrpSpPr/>
        <p:nvPr/>
      </p:nvGrpSpPr>
      <p:grpSpPr>
        <a:xfrm>
          <a:off x="0" y="0"/>
          <a:ext cx="0" cy="0"/>
          <a:chOff x="0" y="0"/>
          <a:chExt cx="0" cy="0"/>
        </a:xfrm>
      </p:grpSpPr>
      <p:sp>
        <p:nvSpPr>
          <p:cNvPr id="132" name="Google Shape;132;p20"/>
          <p:cNvSpPr txBox="1"/>
          <p:nvPr>
            <p:ph idx="1" type="body"/>
          </p:nvPr>
        </p:nvSpPr>
        <p:spPr>
          <a:xfrm>
            <a:off x="1517625" y="656350"/>
            <a:ext cx="7038900" cy="3169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rgbClr val="FF0000"/>
                </a:solidFill>
                <a:latin typeface="Arial"/>
                <a:ea typeface="Arial"/>
                <a:cs typeface="Arial"/>
                <a:sym typeface="Arial"/>
              </a:rPr>
              <a:t>Introduction of the iPhone in 2007 by Apple:</a:t>
            </a:r>
            <a:endParaRPr b="1">
              <a:solidFill>
                <a:srgbClr val="FF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Revolutionary Design:</a:t>
            </a:r>
            <a:r>
              <a:rPr lang="en" sz="1100">
                <a:solidFill>
                  <a:srgbClr val="000000"/>
                </a:solidFill>
                <a:latin typeface="Arial"/>
                <a:ea typeface="Arial"/>
                <a:cs typeface="Arial"/>
                <a:sym typeface="Arial"/>
              </a:rPr>
              <a:t> The iPhone featured a large, multi-touch screen and minimal physical buttons, setting a new standard for smartphone design.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App Store:</a:t>
            </a:r>
            <a:r>
              <a:rPr lang="en" sz="1100">
                <a:solidFill>
                  <a:srgbClr val="000000"/>
                </a:solidFill>
                <a:latin typeface="Arial"/>
                <a:ea typeface="Arial"/>
                <a:cs typeface="Arial"/>
                <a:sym typeface="Arial"/>
              </a:rPr>
              <a:t> Launched in 2008, the App Store created a new market for mobile applications, driving innovation and user engagement.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User Experience:</a:t>
            </a:r>
            <a:r>
              <a:rPr lang="en" sz="1100">
                <a:solidFill>
                  <a:srgbClr val="000000"/>
                </a:solidFill>
                <a:latin typeface="Arial"/>
                <a:ea typeface="Arial"/>
                <a:cs typeface="Arial"/>
                <a:sym typeface="Arial"/>
              </a:rPr>
              <a:t> The iPhone's intuitive interface and sleek design redefined user expectations for smartphones.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p>
        </p:txBody>
      </p:sp>
      <p:pic>
        <p:nvPicPr>
          <p:cNvPr id="133" name="Google Shape;133;p20"/>
          <p:cNvPicPr preferRelativeResize="0"/>
          <p:nvPr/>
        </p:nvPicPr>
        <p:blipFill>
          <a:blip r:embed="rId3">
            <a:alphaModFix/>
          </a:blip>
          <a:stretch>
            <a:fillRect/>
          </a:stretch>
        </p:blipFill>
        <p:spPr>
          <a:xfrm>
            <a:off x="3163200" y="2449075"/>
            <a:ext cx="3747750" cy="209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37" name="Shape 137"/>
        <p:cNvGrpSpPr/>
        <p:nvPr/>
      </p:nvGrpSpPr>
      <p:grpSpPr>
        <a:xfrm>
          <a:off x="0" y="0"/>
          <a:ext cx="0" cy="0"/>
          <a:chOff x="0" y="0"/>
          <a:chExt cx="0" cy="0"/>
        </a:xfrm>
      </p:grpSpPr>
      <p:sp>
        <p:nvSpPr>
          <p:cNvPr id="138" name="Google Shape;138;p21"/>
          <p:cNvSpPr txBox="1"/>
          <p:nvPr>
            <p:ph idx="1" type="body"/>
          </p:nvPr>
        </p:nvSpPr>
        <p:spPr>
          <a:xfrm>
            <a:off x="1517625" y="656350"/>
            <a:ext cx="7038900" cy="3130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rgbClr val="FF0000"/>
                </a:solidFill>
                <a:latin typeface="Arial"/>
                <a:ea typeface="Arial"/>
                <a:cs typeface="Arial"/>
                <a:sym typeface="Arial"/>
              </a:rPr>
              <a:t>Android OS and Its Impact on the Market:</a:t>
            </a:r>
            <a:endParaRPr b="1">
              <a:solidFill>
                <a:srgbClr val="FF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Open-Source Platform:</a:t>
            </a:r>
            <a:r>
              <a:rPr lang="en" sz="1100">
                <a:solidFill>
                  <a:srgbClr val="000000"/>
                </a:solidFill>
                <a:latin typeface="Arial"/>
                <a:ea typeface="Arial"/>
                <a:cs typeface="Arial"/>
                <a:sym typeface="Arial"/>
              </a:rPr>
              <a:t> Android's open-source nature allowed a wide range of manufacturers to develop diverse devices, increasing competition and innovation.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Market Share:</a:t>
            </a:r>
            <a:r>
              <a:rPr lang="en" sz="1100">
                <a:solidFill>
                  <a:srgbClr val="000000"/>
                </a:solidFill>
                <a:latin typeface="Arial"/>
                <a:ea typeface="Arial"/>
                <a:cs typeface="Arial"/>
                <a:sym typeface="Arial"/>
              </a:rPr>
              <a:t> Android quickly gained a significant share of the global smartphone market, becoming the most widely used mobile operating system.</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Customization and Flexibility:</a:t>
            </a:r>
            <a:r>
              <a:rPr lang="en" sz="1100">
                <a:solidFill>
                  <a:srgbClr val="000000"/>
                </a:solidFill>
                <a:latin typeface="Arial"/>
                <a:ea typeface="Arial"/>
                <a:cs typeface="Arial"/>
                <a:sym typeface="Arial"/>
              </a:rPr>
              <a:t> Android's flexibility enabled extensive customization, catering to varied user preferences and needs.</a:t>
            </a:r>
            <a:endParaRPr sz="1300">
              <a:solidFill>
                <a:schemeClr val="lt1"/>
              </a:solidFill>
              <a:latin typeface="Lato"/>
              <a:ea typeface="Lato"/>
              <a:cs typeface="Lato"/>
              <a:sym typeface="Lato"/>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139" name="Google Shape;139;p21"/>
          <p:cNvPicPr preferRelativeResize="0"/>
          <p:nvPr/>
        </p:nvPicPr>
        <p:blipFill>
          <a:blip r:embed="rId3">
            <a:alphaModFix/>
          </a:blip>
          <a:stretch>
            <a:fillRect/>
          </a:stretch>
        </p:blipFill>
        <p:spPr>
          <a:xfrm>
            <a:off x="3057525" y="2850888"/>
            <a:ext cx="3028950" cy="151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