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1" r:id="rId6"/>
    <p:sldId id="262" r:id="rId7"/>
    <p:sldId id="268" r:id="rId8"/>
    <p:sldId id="265" r:id="rId9"/>
    <p:sldId id="266"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73146" autoAdjust="0"/>
  </p:normalViewPr>
  <p:slideViewPr>
    <p:cSldViewPr>
      <p:cViewPr varScale="1">
        <p:scale>
          <a:sx n="56" d="100"/>
          <a:sy n="56" d="100"/>
        </p:scale>
        <p:origin x="132"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29806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Hotel Aggregator</a:t>
            </a:r>
            <a:endParaRPr lang="en-US" sz="10533" spc="-105" dirty="0">
              <a:solidFill>
                <a:srgbClr val="FFFFFF"/>
              </a:solidFill>
              <a:latin typeface="Graphik Regular" panose="020B050303020206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454868"/>
            <a:chOff x="0" y="0"/>
            <a:chExt cx="11564591" cy="4606490"/>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smtClean="0">
                  <a:solidFill>
                    <a:srgbClr val="000000"/>
                  </a:solidFill>
                  <a:latin typeface="Graphik Regular" panose="020B0503030202060203" pitchFamily="34" charset="0"/>
                </a:rPr>
                <a:t>CONTENTS</a:t>
              </a:r>
              <a:endParaRPr lang="en-US" sz="8000" spc="-80" dirty="0">
                <a:solidFill>
                  <a:srgbClr val="000000"/>
                </a:solidFill>
                <a:latin typeface="Graphik Regular" panose="020B0503030202060203" pitchFamily="34" charset="0"/>
              </a:endParaRPr>
            </a:p>
          </p:txBody>
        </p:sp>
        <p:sp>
          <p:nvSpPr>
            <p:cNvPr id="4" name="TextBox 4"/>
            <p:cNvSpPr txBox="1"/>
            <p:nvPr/>
          </p:nvSpPr>
          <p:spPr>
            <a:xfrm>
              <a:off x="0" y="2298166"/>
              <a:ext cx="11564591" cy="2308324"/>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Project </a:t>
              </a:r>
            </a:p>
            <a:p>
              <a:pPr>
                <a:lnSpc>
                  <a:spcPts val="2660"/>
                </a:lnSpc>
              </a:pPr>
              <a:r>
                <a:rPr lang="en-US" sz="2400" spc="-19" dirty="0" smtClean="0">
                  <a:solidFill>
                    <a:srgbClr val="000000"/>
                  </a:solidFill>
                  <a:latin typeface="Graphik Regular" panose="020B0503030202060203" pitchFamily="34" charset="0"/>
                </a:rPr>
                <a:t>Problem</a:t>
              </a:r>
              <a:endParaRPr lang="en-US" sz="2400" spc="-19" dirty="0">
                <a:solidFill>
                  <a:srgbClr val="000000"/>
                </a:solidFill>
                <a:latin typeface="Graphik Regular" panose="020B0503030202060203" pitchFamily="34" charset="0"/>
              </a:endParaRPr>
            </a:p>
            <a:p>
              <a:pPr>
                <a:lnSpc>
                  <a:spcPts val="2660"/>
                </a:lnSpc>
              </a:pPr>
              <a:r>
                <a:rPr lang="en-US" sz="2400" spc="-19" dirty="0">
                  <a:solidFill>
                    <a:srgbClr val="000000"/>
                  </a:solidFill>
                  <a:latin typeface="Graphik Regular" panose="020B0503030202060203" pitchFamily="34" charset="0"/>
                </a:rPr>
                <a:t>Process</a:t>
              </a:r>
            </a:p>
            <a:p>
              <a:pPr>
                <a:lnSpc>
                  <a:spcPts val="2660"/>
                </a:lnSpc>
              </a:pPr>
              <a:r>
                <a:rPr lang="en-US" sz="2400" spc="-19" dirty="0">
                  <a:solidFill>
                    <a:srgbClr val="000000"/>
                  </a:solidFill>
                  <a:latin typeface="Graphik Regular" panose="020B0503030202060203" pitchFamily="34" charset="0"/>
                </a:rPr>
                <a:t>Insights</a:t>
              </a:r>
            </a:p>
            <a:p>
              <a:pPr>
                <a:lnSpc>
                  <a:spcPts val="2660"/>
                </a:lnSpc>
              </a:pPr>
              <a:r>
                <a:rPr lang="en-US" sz="24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61734" y="271579"/>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02553" y="1896236"/>
            <a:ext cx="11342283" cy="6275832"/>
          </a:xfrm>
          <a:prstGeom prst="rect">
            <a:avLst/>
          </a:prstGeom>
          <a:solidFill>
            <a:schemeClr val="bg1"/>
          </a:solidFill>
        </p:spPr>
        <p:txBody>
          <a:bodyPr/>
          <a:lstStyle/>
          <a:p>
            <a:r>
              <a:rPr lang="en-US" dirty="0" smtClean="0"/>
              <a:t>R                                                           </a:t>
            </a:r>
          </a:p>
          <a:p>
            <a:endParaRPr lang="en-US" dirty="0"/>
          </a:p>
          <a:p>
            <a:endParaRPr lang="en-US" dirty="0" smtClean="0"/>
          </a:p>
          <a:p>
            <a:endParaRPr lang="en-US" dirty="0"/>
          </a:p>
          <a:p>
            <a:endParaRPr lang="en-US" dirty="0" smtClean="0"/>
          </a:p>
          <a:p>
            <a:endParaRPr lang="en-US" dirty="0"/>
          </a:p>
          <a:p>
            <a:r>
              <a:rPr lang="en-US" dirty="0" smtClean="0"/>
              <a:t>                                                    </a:t>
            </a:r>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120107" y="156817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a:t>
            </a:r>
            <a:r>
              <a:rPr lang="en-US" sz="8000" spc="-80" dirty="0" smtClean="0">
                <a:solidFill>
                  <a:srgbClr val="FFFFFF"/>
                </a:solidFill>
                <a:latin typeface="Graphik Regular" panose="020B0503030202060203" pitchFamily="34" charset="0"/>
              </a:rPr>
              <a:t>Overview</a:t>
            </a:r>
            <a:endParaRPr lang="en-US" sz="8000" spc="-80" dirty="0">
              <a:solidFill>
                <a:srgbClr val="FFFFFF"/>
              </a:solidFill>
              <a:latin typeface="Graphik Regular" panose="020B0503030202060203" pitchFamily="34" charset="0"/>
            </a:endParaRPr>
          </a:p>
        </p:txBody>
      </p:sp>
      <p:sp>
        <p:nvSpPr>
          <p:cNvPr id="34" name="TextBox 33"/>
          <p:cNvSpPr txBox="1"/>
          <p:nvPr/>
        </p:nvSpPr>
        <p:spPr>
          <a:xfrm>
            <a:off x="7919253" y="3086100"/>
            <a:ext cx="7682732" cy="4307385"/>
          </a:xfrm>
          <a:prstGeom prst="rect">
            <a:avLst/>
          </a:prstGeom>
          <a:noFill/>
        </p:spPr>
        <p:txBody>
          <a:bodyPr wrap="square" rtlCol="0">
            <a:spAutoFit/>
          </a:bodyPr>
          <a:lstStyle/>
          <a:p>
            <a:r>
              <a:rPr lang="en-US" sz="2400" dirty="0" smtClean="0"/>
              <a:t>The project aims to analyze a dataset of hotel aggregator listings using power-bi.</a:t>
            </a:r>
          </a:p>
          <a:p>
            <a:r>
              <a:rPr lang="en-US" sz="2400" dirty="0" smtClean="0"/>
              <a:t>The objective is to gain insights on the following</a:t>
            </a:r>
          </a:p>
          <a:p>
            <a:pPr marL="342900" indent="-342900">
              <a:buFont typeface="Arial" panose="020B0604020202020204" pitchFamily="34" charset="0"/>
              <a:buChar char="•"/>
            </a:pPr>
            <a:r>
              <a:rPr lang="en-US" sz="2400" dirty="0" smtClean="0"/>
              <a:t>Geographical distribution</a:t>
            </a:r>
          </a:p>
          <a:p>
            <a:pPr marL="342900" indent="-342900">
              <a:buFont typeface="Arial" panose="020B0604020202020204" pitchFamily="34" charset="0"/>
              <a:buChar char="•"/>
            </a:pPr>
            <a:r>
              <a:rPr lang="en-US" sz="2400" dirty="0" smtClean="0"/>
              <a:t>Pricing</a:t>
            </a:r>
          </a:p>
          <a:p>
            <a:pPr marL="342900" indent="-342900">
              <a:buFont typeface="Arial" panose="020B0604020202020204" pitchFamily="34" charset="0"/>
              <a:buChar char="•"/>
            </a:pPr>
            <a:r>
              <a:rPr lang="en-US" sz="2400" dirty="0" smtClean="0"/>
              <a:t>Availability</a:t>
            </a:r>
          </a:p>
          <a:p>
            <a:pPr marL="342900" indent="-342900">
              <a:buFont typeface="Arial" panose="020B0604020202020204" pitchFamily="34" charset="0"/>
              <a:buChar char="•"/>
            </a:pPr>
            <a:r>
              <a:rPr lang="en-US" sz="2400" dirty="0" smtClean="0"/>
              <a:t>Host Performance</a:t>
            </a:r>
          </a:p>
          <a:p>
            <a:pPr marL="342900" indent="-342900">
              <a:buFont typeface="Arial" panose="020B0604020202020204" pitchFamily="34" charset="0"/>
              <a:buChar char="•"/>
            </a:pPr>
            <a:r>
              <a:rPr lang="en-US" sz="2400" dirty="0" smtClean="0"/>
              <a:t>Review Scores </a:t>
            </a:r>
          </a:p>
          <a:p>
            <a:pPr marL="342900" indent="-342900">
              <a:buFont typeface="Arial" panose="020B0604020202020204" pitchFamily="34" charset="0"/>
              <a:buChar char="•"/>
            </a:pPr>
            <a:endParaRPr lang="en-US" sz="2400" dirty="0"/>
          </a:p>
          <a:p>
            <a:r>
              <a:rPr lang="en-US" sz="2400" dirty="0" smtClean="0"/>
              <a:t>The project is to provide comprehensive insights to improve the quality and competitiveness of the listings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1430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455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253799" y="5253958"/>
            <a:ext cx="7271776" cy="4985980"/>
          </a:xfrm>
          <a:prstGeom prst="rect">
            <a:avLst/>
          </a:prstGeom>
          <a:noFill/>
        </p:spPr>
        <p:txBody>
          <a:bodyPr wrap="square" rtlCol="0">
            <a:spAutoFit/>
          </a:bodyPr>
          <a:lstStyle/>
          <a:p>
            <a:r>
              <a:rPr lang="en-US" sz="2800" dirty="0" smtClean="0">
                <a:solidFill>
                  <a:schemeClr val="bg1"/>
                </a:solidFill>
              </a:rPr>
              <a:t>Over 50 datasets description with a lot of details</a:t>
            </a:r>
          </a:p>
          <a:p>
            <a:endParaRPr lang="en-US" sz="2800" dirty="0">
              <a:solidFill>
                <a:schemeClr val="bg1"/>
              </a:solidFill>
            </a:endParaRPr>
          </a:p>
          <a:p>
            <a:r>
              <a:rPr lang="en-US" sz="2800" dirty="0" smtClean="0">
                <a:solidFill>
                  <a:schemeClr val="bg1"/>
                </a:solidFill>
              </a:rPr>
              <a:t>Understanding </a:t>
            </a:r>
            <a:r>
              <a:rPr lang="en-US" sz="2800" dirty="0">
                <a:solidFill>
                  <a:schemeClr val="bg1"/>
                </a:solidFill>
              </a:rPr>
              <a:t>T</a:t>
            </a:r>
            <a:r>
              <a:rPr lang="en-US" sz="2800" dirty="0" smtClean="0">
                <a:solidFill>
                  <a:schemeClr val="bg1"/>
                </a:solidFill>
              </a:rPr>
              <a:t>he listing dynamics</a:t>
            </a:r>
          </a:p>
          <a:p>
            <a:endParaRPr lang="en-US" sz="2800" dirty="0">
              <a:solidFill>
                <a:schemeClr val="bg1"/>
              </a:solidFill>
            </a:endParaRPr>
          </a:p>
          <a:p>
            <a:endParaRPr lang="en-US" sz="2800" dirty="0">
              <a:solidFill>
                <a:schemeClr val="bg1"/>
              </a:solidFill>
            </a:endParaRPr>
          </a:p>
          <a:p>
            <a:endParaRPr lang="en-US" sz="2800" dirty="0" smtClean="0">
              <a:solidFill>
                <a:schemeClr val="bg1"/>
              </a:solidFill>
            </a:endParaRPr>
          </a:p>
          <a:p>
            <a:endParaRPr lang="en-US" sz="2400"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a:p>
            <a:endParaRPr lang="en-US" dirty="0" smtClean="0">
              <a:solidFill>
                <a:schemeClr val="bg1"/>
              </a:solidFill>
            </a:endParaRPr>
          </a:p>
          <a:p>
            <a:r>
              <a:rPr lang="en-US" u="sng" dirty="0" smtClean="0">
                <a:solidFill>
                  <a:schemeClr val="bg1"/>
                </a:solidFill>
              </a:rPr>
              <a:t>But how to capitalize on it when there is so much?</a:t>
            </a:r>
          </a:p>
          <a:p>
            <a:endParaRPr lang="en-US" dirty="0">
              <a:solidFill>
                <a:schemeClr val="bg1"/>
              </a:solidFill>
            </a:endParaRPr>
          </a:p>
          <a:p>
            <a:r>
              <a:rPr lang="en-US" u="sng" dirty="0" smtClean="0">
                <a:solidFill>
                  <a:schemeClr val="bg1"/>
                </a:solidFill>
              </a:rPr>
              <a:t>Analysis to enhance the performance of the listings</a:t>
            </a:r>
            <a:endParaRPr lang="en-US" u="sng"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976688" y="1579338"/>
            <a:ext cx="3699385" cy="400110"/>
          </a:xfrm>
          <a:prstGeom prst="rect">
            <a:avLst/>
          </a:prstGeom>
          <a:noFill/>
        </p:spPr>
        <p:txBody>
          <a:bodyPr wrap="square" rtlCol="0">
            <a:spAutoFit/>
          </a:bodyPr>
          <a:lstStyle/>
          <a:p>
            <a:r>
              <a:rPr lang="en-US" sz="2000" dirty="0" smtClean="0">
                <a:solidFill>
                  <a:schemeClr val="bg1"/>
                </a:solidFill>
              </a:rPr>
              <a:t>Data Understanding</a:t>
            </a:r>
            <a:endParaRPr lang="en-US" sz="2000" dirty="0">
              <a:solidFill>
                <a:schemeClr val="bg1"/>
              </a:solidFill>
            </a:endParaRPr>
          </a:p>
        </p:txBody>
      </p:sp>
      <p:sp>
        <p:nvSpPr>
          <p:cNvPr id="41" name="TextBox 40"/>
          <p:cNvSpPr txBox="1"/>
          <p:nvPr/>
        </p:nvSpPr>
        <p:spPr>
          <a:xfrm>
            <a:off x="5661545" y="3229300"/>
            <a:ext cx="3699385" cy="400110"/>
          </a:xfrm>
          <a:prstGeom prst="rect">
            <a:avLst/>
          </a:prstGeom>
          <a:noFill/>
        </p:spPr>
        <p:txBody>
          <a:bodyPr wrap="square" rtlCol="0">
            <a:spAutoFit/>
          </a:bodyPr>
          <a:lstStyle/>
          <a:p>
            <a:r>
              <a:rPr lang="en-US" sz="2000" dirty="0" smtClean="0">
                <a:solidFill>
                  <a:schemeClr val="bg1"/>
                </a:solidFill>
              </a:rPr>
              <a:t>Data Cleaning</a:t>
            </a:r>
            <a:endParaRPr lang="en-US" sz="2000" dirty="0">
              <a:solidFill>
                <a:schemeClr val="bg1"/>
              </a:solidFill>
            </a:endParaRPr>
          </a:p>
        </p:txBody>
      </p:sp>
      <p:sp>
        <p:nvSpPr>
          <p:cNvPr id="42" name="TextBox 41"/>
          <p:cNvSpPr txBox="1"/>
          <p:nvPr/>
        </p:nvSpPr>
        <p:spPr>
          <a:xfrm>
            <a:off x="7527450" y="4780590"/>
            <a:ext cx="3699385" cy="400110"/>
          </a:xfrm>
          <a:prstGeom prst="rect">
            <a:avLst/>
          </a:prstGeom>
          <a:noFill/>
        </p:spPr>
        <p:txBody>
          <a:bodyPr wrap="square" rtlCol="0">
            <a:spAutoFit/>
          </a:bodyPr>
          <a:lstStyle/>
          <a:p>
            <a:r>
              <a:rPr lang="en-US" sz="2000" dirty="0" smtClean="0">
                <a:solidFill>
                  <a:schemeClr val="bg1"/>
                </a:solidFill>
              </a:rPr>
              <a:t>Data Modelling</a:t>
            </a:r>
            <a:endParaRPr lang="en-US" sz="2000" dirty="0">
              <a:solidFill>
                <a:schemeClr val="bg1"/>
              </a:solidFill>
            </a:endParaRPr>
          </a:p>
        </p:txBody>
      </p:sp>
      <p:sp>
        <p:nvSpPr>
          <p:cNvPr id="43" name="TextBox 42"/>
          <p:cNvSpPr txBox="1"/>
          <p:nvPr/>
        </p:nvSpPr>
        <p:spPr>
          <a:xfrm>
            <a:off x="9330113" y="6445248"/>
            <a:ext cx="3699385" cy="400110"/>
          </a:xfrm>
          <a:prstGeom prst="rect">
            <a:avLst/>
          </a:prstGeom>
          <a:noFill/>
        </p:spPr>
        <p:txBody>
          <a:bodyPr wrap="square" rtlCol="0">
            <a:spAutoFit/>
          </a:bodyPr>
          <a:lstStyle/>
          <a:p>
            <a:r>
              <a:rPr lang="en-US" sz="2000" dirty="0" smtClean="0">
                <a:solidFill>
                  <a:schemeClr val="bg1"/>
                </a:solidFill>
              </a:rPr>
              <a:t>Data Analysis</a:t>
            </a:r>
            <a:endParaRPr lang="en-US" sz="2000" dirty="0">
              <a:solidFill>
                <a:schemeClr val="bg1"/>
              </a:solidFill>
            </a:endParaRPr>
          </a:p>
        </p:txBody>
      </p:sp>
      <p:sp>
        <p:nvSpPr>
          <p:cNvPr id="44" name="TextBox 43"/>
          <p:cNvSpPr txBox="1"/>
          <p:nvPr/>
        </p:nvSpPr>
        <p:spPr>
          <a:xfrm>
            <a:off x="11337710" y="8161996"/>
            <a:ext cx="3699385" cy="400110"/>
          </a:xfrm>
          <a:prstGeom prst="rect">
            <a:avLst/>
          </a:prstGeom>
          <a:noFill/>
        </p:spPr>
        <p:txBody>
          <a:bodyPr wrap="square" rtlCol="0">
            <a:spAutoFit/>
          </a:bodyPr>
          <a:lstStyle/>
          <a:p>
            <a:r>
              <a:rPr lang="en-US" sz="2000" dirty="0" smtClean="0">
                <a:solidFill>
                  <a:schemeClr val="bg1"/>
                </a:solidFill>
              </a:rPr>
              <a:t>Uncover Insights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2150910"/>
            <a:ext cx="8039100" cy="352599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6546" y="2148753"/>
            <a:ext cx="7012253" cy="3528147"/>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700" y="5735789"/>
            <a:ext cx="8039100" cy="34290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6546" y="5735790"/>
            <a:ext cx="7012253" cy="3429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2324100"/>
            <a:ext cx="16116300" cy="37338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6318014"/>
            <a:ext cx="8724900" cy="3473685"/>
          </a:xfrm>
          <a:prstGeom prst="rect">
            <a:avLst/>
          </a:prstGeom>
        </p:spPr>
      </p:pic>
    </p:spTree>
    <p:extLst>
      <p:ext uri="{BB962C8B-B14F-4D97-AF65-F5344CB8AC3E}">
        <p14:creationId xmlns:p14="http://schemas.microsoft.com/office/powerpoint/2010/main" val="319758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11734800" y="1475176"/>
            <a:ext cx="5036754" cy="7963390"/>
          </a:xfrm>
          <a:prstGeom prst="rect">
            <a:avLst/>
          </a:prstGeom>
        </p:spPr>
      </p:pic>
      <p:sp>
        <p:nvSpPr>
          <p:cNvPr id="6" name="TextBox 6"/>
          <p:cNvSpPr txBox="1"/>
          <p:nvPr/>
        </p:nvSpPr>
        <p:spPr>
          <a:xfrm>
            <a:off x="405312" y="4056714"/>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3737239" y="1565334"/>
            <a:ext cx="5923570" cy="8032968"/>
          </a:xfrm>
          <a:prstGeom prst="rect">
            <a:avLst/>
          </a:prstGeom>
          <a:noFill/>
        </p:spPr>
        <p:txBody>
          <a:bodyPr wrap="square" rtlCol="0">
            <a:spAutoFit/>
          </a:bodyPr>
          <a:lstStyle/>
          <a:p>
            <a:endParaRPr lang="en-US" sz="2000" dirty="0" smtClean="0"/>
          </a:p>
          <a:p>
            <a:endParaRPr lang="en-US" sz="2000" dirty="0" smtClean="0"/>
          </a:p>
          <a:p>
            <a:pPr marL="342900" indent="-342900">
              <a:buFont typeface="Wingdings" panose="05000000000000000000" pitchFamily="2" charset="2"/>
              <a:buChar char="§"/>
            </a:pPr>
            <a:r>
              <a:rPr lang="en-US" sz="2400" dirty="0" smtClean="0"/>
              <a:t>Yarra</a:t>
            </a:r>
            <a:r>
              <a:rPr lang="en-US" sz="2400" dirty="0" smtClean="0"/>
              <a:t>, </a:t>
            </a:r>
            <a:r>
              <a:rPr lang="en-US" sz="2400" dirty="0" smtClean="0"/>
              <a:t>Y</a:t>
            </a:r>
            <a:r>
              <a:rPr lang="en-US" sz="2400" dirty="0" smtClean="0"/>
              <a:t>arra</a:t>
            </a:r>
            <a:r>
              <a:rPr lang="en-US" sz="2400" dirty="0" smtClean="0"/>
              <a:t> Ranges, Port Phillip, Stonington, Moreland, Wyndham, Whitehorse, are one of the areas with high review concentration are top listed areas</a:t>
            </a:r>
          </a:p>
          <a:p>
            <a:endParaRPr lang="en-US" sz="2400" dirty="0" smtClean="0"/>
          </a:p>
          <a:p>
            <a:pPr marL="342900" indent="-342900">
              <a:buFont typeface="Wingdings" panose="05000000000000000000" pitchFamily="2" charset="2"/>
              <a:buChar char="§"/>
            </a:pPr>
            <a:r>
              <a:rPr lang="en-US" sz="2400" dirty="0" smtClean="0"/>
              <a:t>Occupancy Rate was higher on 5</a:t>
            </a:r>
            <a:r>
              <a:rPr lang="en-US" sz="2400" baseline="30000" dirty="0" smtClean="0"/>
              <a:t>th</a:t>
            </a:r>
            <a:r>
              <a:rPr lang="en-US" sz="2400" dirty="0" smtClean="0"/>
              <a:t> than 4</a:t>
            </a:r>
            <a:r>
              <a:rPr lang="en-US" sz="2400" baseline="30000" dirty="0" smtClean="0"/>
              <a:t>th</a:t>
            </a:r>
            <a:r>
              <a:rPr lang="en-US" sz="2400" dirty="0" smtClean="0"/>
              <a:t> of September, Budget friendly prices increases the rate</a:t>
            </a:r>
          </a:p>
          <a:p>
            <a:endParaRPr lang="en-US" sz="2400" dirty="0" smtClean="0"/>
          </a:p>
          <a:p>
            <a:pPr marL="342900" indent="-342900">
              <a:buFont typeface="Wingdings" panose="05000000000000000000" pitchFamily="2" charset="2"/>
              <a:buChar char="§"/>
            </a:pPr>
            <a:r>
              <a:rPr lang="en-US" sz="2400" dirty="0" smtClean="0"/>
              <a:t>Analysis shows host response rates affects listing, reason why best performing hosts tend to have more listings.</a:t>
            </a:r>
          </a:p>
          <a:p>
            <a:endParaRPr lang="en-US" sz="2400" dirty="0" smtClean="0"/>
          </a:p>
          <a:p>
            <a:pPr marL="342900" indent="-342900">
              <a:buFont typeface="Wingdings" panose="05000000000000000000" pitchFamily="2" charset="2"/>
              <a:buChar char="§"/>
            </a:pPr>
            <a:r>
              <a:rPr lang="en-US" sz="2400" dirty="0" smtClean="0"/>
              <a:t>Casa Particular Property type has a very low review score with being the most priced type, others with low review score are shared rooms, private room in train. Improvements should be made within this specific property types.</a:t>
            </a:r>
          </a:p>
          <a:p>
            <a:pPr marL="342900" indent="-342900">
              <a:buFont typeface="Wingdings" panose="05000000000000000000" pitchFamily="2" charset="2"/>
              <a:buChar char="§"/>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242</Words>
  <Application>Microsoft Office PowerPoint</Application>
  <PresentationFormat>Custom</PresentationFormat>
  <Paragraphs>82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Graphik Regular</vt:lpstr>
      <vt:lpstr>Wingdings</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DELL</cp:lastModifiedBy>
  <cp:revision>29</cp:revision>
  <dcterms:created xsi:type="dcterms:W3CDTF">2006-08-16T00:00:00Z</dcterms:created>
  <dcterms:modified xsi:type="dcterms:W3CDTF">2024-05-15T10:10:11Z</dcterms:modified>
  <dc:identifier>DAEhDyfaYKE</dc:identifier>
</cp:coreProperties>
</file>