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handoutMasterIdLst>
    <p:handoutMasterId r:id="rId19"/>
  </p:handoutMasterIdLst>
  <p:sldIdLst>
    <p:sldId id="270" r:id="rId2"/>
    <p:sldId id="271" r:id="rId3"/>
    <p:sldId id="272" r:id="rId4"/>
    <p:sldId id="273" r:id="rId5"/>
    <p:sldId id="278" r:id="rId6"/>
    <p:sldId id="274" r:id="rId7"/>
    <p:sldId id="275" r:id="rId8"/>
    <p:sldId id="283" r:id="rId9"/>
    <p:sldId id="282" r:id="rId10"/>
    <p:sldId id="285" r:id="rId11"/>
    <p:sldId id="276" r:id="rId12"/>
    <p:sldId id="284" r:id="rId13"/>
    <p:sldId id="277" r:id="rId14"/>
    <p:sldId id="279" r:id="rId15"/>
    <p:sldId id="280"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395" autoAdjust="0"/>
  </p:normalViewPr>
  <p:slideViewPr>
    <p:cSldViewPr snapToGrid="0">
      <p:cViewPr varScale="1">
        <p:scale>
          <a:sx n="109" d="100"/>
          <a:sy n="109" d="100"/>
        </p:scale>
        <p:origin x="216" y="20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8/29/20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8/29/20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Final Prototype</a:t>
            </a:r>
          </a:p>
        </p:txBody>
      </p:sp>
      <p:sp>
        <p:nvSpPr>
          <p:cNvPr id="4" name="Slide Number Placeholder 3"/>
          <p:cNvSpPr>
            <a:spLocks noGrp="1"/>
          </p:cNvSpPr>
          <p:nvPr>
            <p:ph type="sldNum" sz="quarter" idx="5"/>
          </p:nvPr>
        </p:nvSpPr>
        <p:spPr/>
        <p:txBody>
          <a:bodyPr/>
          <a:lstStyle/>
          <a:p>
            <a:fld id="{3DF1C5CE-222C-4659-9A99-B99FC42AF6EC}" type="slidenum">
              <a:rPr lang="en-US" smtClean="0"/>
              <a:t>13</a:t>
            </a:fld>
            <a:endParaRPr lang="en-US"/>
          </a:p>
        </p:txBody>
      </p:sp>
    </p:spTree>
    <p:extLst>
      <p:ext uri="{BB962C8B-B14F-4D97-AF65-F5344CB8AC3E}">
        <p14:creationId xmlns:p14="http://schemas.microsoft.com/office/powerpoint/2010/main" val="39669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pPr/>
              <a:t>8/29/20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16812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1210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016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232159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348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630587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8/29/20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64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8/29/20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4451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8/29/20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9953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8/29/20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645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17756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pPr/>
              <a:t>8/29/20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48089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8/29/20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346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8/29/20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3780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8/29/20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4996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8/29/20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721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9BF3EA-1A78-4F07-BDC0-C8A1BD461199}" type="datetimeFigureOut">
              <a:rPr lang="en-US" smtClean="0"/>
              <a:pPr/>
              <a:t>8/29/20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156539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INFO310 Final Presentation</a:t>
            </a:r>
          </a:p>
        </p:txBody>
      </p:sp>
      <p:sp>
        <p:nvSpPr>
          <p:cNvPr id="3" name="Content Placeholder 2"/>
          <p:cNvSpPr>
            <a:spLocks noGrp="1"/>
          </p:cNvSpPr>
          <p:nvPr>
            <p:ph type="subTitle" idx="1"/>
          </p:nvPr>
        </p:nvSpPr>
        <p:spPr/>
        <p:txBody>
          <a:bodyPr/>
          <a:lstStyle/>
          <a:p>
            <a:r>
              <a:rPr lang="en-US" dirty="0"/>
              <a:t>Group 6: Brandin Bulicki &amp; Harsh Sharma</a:t>
            </a:r>
          </a:p>
        </p:txBody>
      </p:sp>
      <p:grpSp>
        <p:nvGrpSpPr>
          <p:cNvPr id="9" name="Group 8">
            <a:extLst>
              <a:ext uri="{FF2B5EF4-FFF2-40B4-BE49-F238E27FC236}">
                <a16:creationId xmlns:a16="http://schemas.microsoft.com/office/drawing/2014/main" id="{B41A83BE-1507-624E-B852-1DF0D10C0987}"/>
              </a:ext>
            </a:extLst>
          </p:cNvPr>
          <p:cNvGrpSpPr/>
          <p:nvPr/>
        </p:nvGrpSpPr>
        <p:grpSpPr>
          <a:xfrm>
            <a:off x="101459" y="6184670"/>
            <a:ext cx="3166695" cy="609361"/>
            <a:chOff x="0" y="6248639"/>
            <a:chExt cx="3166695" cy="609361"/>
          </a:xfrm>
        </p:grpSpPr>
        <p:pic>
          <p:nvPicPr>
            <p:cNvPr id="10" name="Picture 9">
              <a:extLst>
                <a:ext uri="{FF2B5EF4-FFF2-40B4-BE49-F238E27FC236}">
                  <a16:creationId xmlns:a16="http://schemas.microsoft.com/office/drawing/2014/main" id="{A072D90E-9456-2946-A58B-4E37C69B715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11" name="TextBox 10">
              <a:extLst>
                <a:ext uri="{FF2B5EF4-FFF2-40B4-BE49-F238E27FC236}">
                  <a16:creationId xmlns:a16="http://schemas.microsoft.com/office/drawing/2014/main" id="{0A91BE39-0F16-9748-92A6-415154F3B907}"/>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B5830-600E-4A19-AE6A-5289D3D20D4D}"/>
              </a:ext>
            </a:extLst>
          </p:cNvPr>
          <p:cNvSpPr>
            <a:spLocks noGrp="1"/>
          </p:cNvSpPr>
          <p:nvPr>
            <p:ph sz="half" idx="1"/>
          </p:nvPr>
        </p:nvSpPr>
        <p:spPr>
          <a:xfrm>
            <a:off x="-121389" y="1838960"/>
            <a:ext cx="4184035" cy="4633884"/>
          </a:xfrm>
        </p:spPr>
        <p:txBody>
          <a:bodyPr/>
          <a:lstStyle/>
          <a:p>
            <a:pPr marL="0" indent="0" algn="ctr">
              <a:buNone/>
            </a:pPr>
            <a:r>
              <a:rPr lang="en-US" u="sng" dirty="0"/>
              <a:t>Low-Fidelity</a:t>
            </a:r>
          </a:p>
        </p:txBody>
      </p:sp>
      <p:sp>
        <p:nvSpPr>
          <p:cNvPr id="4" name="Content Placeholder 3">
            <a:extLst>
              <a:ext uri="{FF2B5EF4-FFF2-40B4-BE49-F238E27FC236}">
                <a16:creationId xmlns:a16="http://schemas.microsoft.com/office/drawing/2014/main" id="{CB887798-CC8A-4BAE-89CD-D99C9B859BEA}"/>
              </a:ext>
            </a:extLst>
          </p:cNvPr>
          <p:cNvSpPr>
            <a:spLocks noGrp="1"/>
          </p:cNvSpPr>
          <p:nvPr>
            <p:ph sz="half" idx="2"/>
          </p:nvPr>
        </p:nvSpPr>
        <p:spPr>
          <a:xfrm>
            <a:off x="3017330" y="1838960"/>
            <a:ext cx="4184034" cy="4232882"/>
          </a:xfrm>
        </p:spPr>
        <p:txBody>
          <a:bodyPr/>
          <a:lstStyle/>
          <a:p>
            <a:pPr marL="0" indent="0" algn="ctr">
              <a:buNone/>
            </a:pPr>
            <a:r>
              <a:rPr lang="en-US" u="sng" dirty="0"/>
              <a:t>High-Fidelity</a:t>
            </a:r>
          </a:p>
        </p:txBody>
      </p:sp>
      <p:sp>
        <p:nvSpPr>
          <p:cNvPr id="5" name="Title 1">
            <a:extLst>
              <a:ext uri="{FF2B5EF4-FFF2-40B4-BE49-F238E27FC236}">
                <a16:creationId xmlns:a16="http://schemas.microsoft.com/office/drawing/2014/main" id="{E7034210-7831-4F15-B921-3B0AA4F89E9A}"/>
              </a:ext>
            </a:extLst>
          </p:cNvPr>
          <p:cNvSpPr txBox="1">
            <a:spLocks/>
          </p:cNvSpPr>
          <p:nvPr/>
        </p:nvSpPr>
        <p:spPr>
          <a:xfrm>
            <a:off x="677334" y="48768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Design Process:</a:t>
            </a:r>
            <a:br>
              <a:rPr lang="en-US" dirty="0"/>
            </a:br>
            <a:r>
              <a:rPr lang="en-US" sz="2800" dirty="0"/>
              <a:t>Prototyping</a:t>
            </a:r>
            <a:endParaRPr lang="en-US" dirty="0"/>
          </a:p>
        </p:txBody>
      </p:sp>
      <p:grpSp>
        <p:nvGrpSpPr>
          <p:cNvPr id="6" name="Group 5">
            <a:extLst>
              <a:ext uri="{FF2B5EF4-FFF2-40B4-BE49-F238E27FC236}">
                <a16:creationId xmlns:a16="http://schemas.microsoft.com/office/drawing/2014/main" id="{7BF6AEF1-4956-4EA1-A58D-CBC603AA4DDA}"/>
              </a:ext>
            </a:extLst>
          </p:cNvPr>
          <p:cNvGrpSpPr/>
          <p:nvPr/>
        </p:nvGrpSpPr>
        <p:grpSpPr>
          <a:xfrm>
            <a:off x="9468197" y="0"/>
            <a:ext cx="3166695" cy="609361"/>
            <a:chOff x="0" y="6248639"/>
            <a:chExt cx="3166695" cy="609361"/>
          </a:xfrm>
        </p:grpSpPr>
        <p:pic>
          <p:nvPicPr>
            <p:cNvPr id="7" name="Picture 6">
              <a:extLst>
                <a:ext uri="{FF2B5EF4-FFF2-40B4-BE49-F238E27FC236}">
                  <a16:creationId xmlns:a16="http://schemas.microsoft.com/office/drawing/2014/main" id="{8469F2B3-BF2D-44BC-A10D-FEF394C1D99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8" name="TextBox 7">
              <a:extLst>
                <a:ext uri="{FF2B5EF4-FFF2-40B4-BE49-F238E27FC236}">
                  <a16:creationId xmlns:a16="http://schemas.microsoft.com/office/drawing/2014/main" id="{79F9AA61-5E91-445F-B514-9586CC5E72A5}"/>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pic>
        <p:nvPicPr>
          <p:cNvPr id="9" name="Picture 8">
            <a:extLst>
              <a:ext uri="{FF2B5EF4-FFF2-40B4-BE49-F238E27FC236}">
                <a16:creationId xmlns:a16="http://schemas.microsoft.com/office/drawing/2014/main" id="{2F3D4968-E42D-43BA-91F2-8A14D6BEFAE3}"/>
              </a:ext>
            </a:extLst>
          </p:cNvPr>
          <p:cNvPicPr>
            <a:picLocks noChangeAspect="1"/>
          </p:cNvPicPr>
          <p:nvPr/>
        </p:nvPicPr>
        <p:blipFill>
          <a:blip r:embed="rId4"/>
          <a:stretch>
            <a:fillRect/>
          </a:stretch>
        </p:blipFill>
        <p:spPr>
          <a:xfrm>
            <a:off x="712722" y="2216409"/>
            <a:ext cx="2561328" cy="4256435"/>
          </a:xfrm>
          <a:prstGeom prst="rect">
            <a:avLst/>
          </a:prstGeom>
        </p:spPr>
      </p:pic>
      <p:sp>
        <p:nvSpPr>
          <p:cNvPr id="11" name="Content Placeholder 3">
            <a:extLst>
              <a:ext uri="{FF2B5EF4-FFF2-40B4-BE49-F238E27FC236}">
                <a16:creationId xmlns:a16="http://schemas.microsoft.com/office/drawing/2014/main" id="{AFD08C58-E739-42A2-A201-D3AE135F8AB7}"/>
              </a:ext>
            </a:extLst>
          </p:cNvPr>
          <p:cNvSpPr txBox="1">
            <a:spLocks/>
          </p:cNvSpPr>
          <p:nvPr/>
        </p:nvSpPr>
        <p:spPr>
          <a:xfrm>
            <a:off x="5879951" y="1838960"/>
            <a:ext cx="4184034" cy="42328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u="sng" dirty="0"/>
              <a:t>Revised</a:t>
            </a:r>
          </a:p>
        </p:txBody>
      </p:sp>
      <p:pic>
        <p:nvPicPr>
          <p:cNvPr id="12" name="Picture 11">
            <a:extLst>
              <a:ext uri="{FF2B5EF4-FFF2-40B4-BE49-F238E27FC236}">
                <a16:creationId xmlns:a16="http://schemas.microsoft.com/office/drawing/2014/main" id="{D460690D-91F5-4157-824F-D87CF327EF33}"/>
              </a:ext>
            </a:extLst>
          </p:cNvPr>
          <p:cNvPicPr>
            <a:picLocks noChangeAspect="1"/>
          </p:cNvPicPr>
          <p:nvPr/>
        </p:nvPicPr>
        <p:blipFill>
          <a:blip r:embed="rId5"/>
          <a:stretch>
            <a:fillRect/>
          </a:stretch>
        </p:blipFill>
        <p:spPr>
          <a:xfrm>
            <a:off x="6907275" y="2216408"/>
            <a:ext cx="2129386" cy="4232882"/>
          </a:xfrm>
          <a:prstGeom prst="rect">
            <a:avLst/>
          </a:prstGeom>
        </p:spPr>
      </p:pic>
      <p:pic>
        <p:nvPicPr>
          <p:cNvPr id="13" name="Picture 12">
            <a:extLst>
              <a:ext uri="{FF2B5EF4-FFF2-40B4-BE49-F238E27FC236}">
                <a16:creationId xmlns:a16="http://schemas.microsoft.com/office/drawing/2014/main" id="{4D262191-E9F4-41B0-A748-C45655289B12}"/>
              </a:ext>
            </a:extLst>
          </p:cNvPr>
          <p:cNvPicPr>
            <a:picLocks noChangeAspect="1"/>
          </p:cNvPicPr>
          <p:nvPr/>
        </p:nvPicPr>
        <p:blipFill>
          <a:blip r:embed="rId6"/>
          <a:stretch>
            <a:fillRect/>
          </a:stretch>
        </p:blipFill>
        <p:spPr>
          <a:xfrm>
            <a:off x="3959650" y="2175768"/>
            <a:ext cx="2227790" cy="4332029"/>
          </a:xfrm>
          <a:prstGeom prst="rect">
            <a:avLst/>
          </a:prstGeom>
        </p:spPr>
      </p:pic>
    </p:spTree>
    <p:extLst>
      <p:ext uri="{BB962C8B-B14F-4D97-AF65-F5344CB8AC3E}">
        <p14:creationId xmlns:p14="http://schemas.microsoft.com/office/powerpoint/2010/main" val="408022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User Testing</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fontScale="92500" lnSpcReduction="10000"/>
          </a:bodyPr>
          <a:lstStyle/>
          <a:p>
            <a:r>
              <a:rPr lang="en-US" dirty="0"/>
              <a:t>To gain a better understanding of whether the design requirements from our initial research were met in the DIVOC prototype, user testing was conducted.  Methods of online testing and virtual face-to-face testing were used to obtain this data.  Testing was conducted in similar manners to maintain consistency across both forms of tests.</a:t>
            </a:r>
          </a:p>
          <a:p>
            <a:r>
              <a:rPr lang="en-US" dirty="0"/>
              <a:t>Online testing was conducted via usertesting.com.  Three participants selected at random were chosen to review the DIVOC prototype.  Each participant reviewed the application following the tasks set forth.  Responses were vocalized and their interactions were recorded in a screen recording of their session.</a:t>
            </a:r>
          </a:p>
          <a:p>
            <a:r>
              <a:rPr lang="en-US" dirty="0"/>
              <a:t>Face-to-face testing was conducted via video calls.  Three participants were chosen to review the DIVOC prototype.  Again, each participant reviewed the application following the tasks set forth.  Unlike the online testing, users were given the tasks directly from the team member conducting the interview.  Responses were vocalized and their interactions were seen on a shared screen element of their session.</a:t>
            </a:r>
          </a:p>
          <a:p>
            <a:endParaRPr lang="en-US" dirty="0"/>
          </a:p>
        </p:txBody>
      </p:sp>
    </p:spTree>
    <p:extLst>
      <p:ext uri="{BB962C8B-B14F-4D97-AF65-F5344CB8AC3E}">
        <p14:creationId xmlns:p14="http://schemas.microsoft.com/office/powerpoint/2010/main" val="17947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User Testing (cont.)</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fontScale="92500" lnSpcReduction="10000"/>
          </a:bodyPr>
          <a:lstStyle/>
          <a:p>
            <a:r>
              <a:rPr lang="en-US" dirty="0"/>
              <a:t>Participants were of various backgrounds, including age, sex, location of residence, and occupation.  In total, six participants partook in the study.  To gain an understanding of how the prototype meets the original requirements, set in GDP2, we included multiple participants from that study as testers.</a:t>
            </a:r>
          </a:p>
          <a:p>
            <a:r>
              <a:rPr lang="en-US" dirty="0"/>
              <a:t>Participants for this study were chosen to meet the planned use case of persons aged 18 to 50 residing within the United States. </a:t>
            </a:r>
          </a:p>
          <a:p>
            <a:r>
              <a:rPr lang="en-US" dirty="0"/>
              <a:t>The intended environment for use of this application is within the United States, the participants were of those residing within the United States.  For that reason, participants were from a variety of areas in the country.  These participants are in a variety of fields including full-time students, electricians, and product management.  </a:t>
            </a:r>
          </a:p>
          <a:p>
            <a:r>
              <a:rPr lang="en-US" dirty="0"/>
              <a:t>While the uses of the general public are the primary function of DIVOC application, in order to account for both the general public and essential worker uses, representation for each party was selected accordingly. </a:t>
            </a:r>
          </a:p>
        </p:txBody>
      </p:sp>
    </p:spTree>
    <p:extLst>
      <p:ext uri="{BB962C8B-B14F-4D97-AF65-F5344CB8AC3E}">
        <p14:creationId xmlns:p14="http://schemas.microsoft.com/office/powerpoint/2010/main" val="93751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7EC1-7CB6-4AEB-8ED2-EF923BCA1910}"/>
              </a:ext>
            </a:extLst>
          </p:cNvPr>
          <p:cNvSpPr>
            <a:spLocks noGrp="1"/>
          </p:cNvSpPr>
          <p:nvPr>
            <p:ph type="title"/>
          </p:nvPr>
        </p:nvSpPr>
        <p:spPr/>
        <p:txBody>
          <a:bodyPr/>
          <a:lstStyle/>
          <a:p>
            <a:r>
              <a:rPr lang="en-US" dirty="0"/>
              <a:t>Final Design</a:t>
            </a:r>
          </a:p>
        </p:txBody>
      </p:sp>
      <p:grpSp>
        <p:nvGrpSpPr>
          <p:cNvPr id="4" name="Group 3">
            <a:extLst>
              <a:ext uri="{FF2B5EF4-FFF2-40B4-BE49-F238E27FC236}">
                <a16:creationId xmlns:a16="http://schemas.microsoft.com/office/drawing/2014/main" id="{A17B1470-2016-4AC7-A21F-4EA23C4A435B}"/>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DE080C28-0AFF-44C2-8E40-58BDBFA79F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BC9FF697-0EAF-48EE-A78B-3E42CFE53946}"/>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pic>
        <p:nvPicPr>
          <p:cNvPr id="8" name="Picture 7">
            <a:extLst>
              <a:ext uri="{FF2B5EF4-FFF2-40B4-BE49-F238E27FC236}">
                <a16:creationId xmlns:a16="http://schemas.microsoft.com/office/drawing/2014/main" id="{7C6E0F73-7010-4111-B22D-F3CDB0285B34}"/>
              </a:ext>
            </a:extLst>
          </p:cNvPr>
          <p:cNvPicPr>
            <a:picLocks noChangeAspect="1"/>
          </p:cNvPicPr>
          <p:nvPr/>
        </p:nvPicPr>
        <p:blipFill>
          <a:blip r:embed="rId5"/>
          <a:stretch>
            <a:fillRect/>
          </a:stretch>
        </p:blipFill>
        <p:spPr>
          <a:xfrm>
            <a:off x="1904041" y="1985761"/>
            <a:ext cx="6143254" cy="2941840"/>
          </a:xfrm>
          <a:prstGeom prst="rect">
            <a:avLst/>
          </a:prstGeom>
        </p:spPr>
      </p:pic>
    </p:spTree>
    <p:extLst>
      <p:ext uri="{BB962C8B-B14F-4D97-AF65-F5344CB8AC3E}">
        <p14:creationId xmlns:p14="http://schemas.microsoft.com/office/powerpoint/2010/main" val="68983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Final Design:</a:t>
            </a:r>
            <a:br>
              <a:rPr lang="en-US" dirty="0"/>
            </a:br>
            <a:r>
              <a:rPr lang="en-US" sz="2800" dirty="0"/>
              <a:t>Analysis of Design</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fontScale="85000" lnSpcReduction="10000"/>
          </a:bodyPr>
          <a:lstStyle/>
          <a:p>
            <a:r>
              <a:rPr lang="en-US" dirty="0"/>
              <a:t>Visibility</a:t>
            </a:r>
          </a:p>
          <a:p>
            <a:pPr lvl="1"/>
            <a:r>
              <a:rPr lang="en-US" dirty="0"/>
              <a:t>Users options are clearly depicted and are easy to use.</a:t>
            </a:r>
          </a:p>
          <a:p>
            <a:r>
              <a:rPr lang="en-US" dirty="0"/>
              <a:t>Feedback</a:t>
            </a:r>
          </a:p>
          <a:p>
            <a:pPr lvl="1"/>
            <a:r>
              <a:rPr lang="en-US" dirty="0"/>
              <a:t>Every action has a reaction (</a:t>
            </a:r>
            <a:r>
              <a:rPr lang="en-US" dirty="0" err="1"/>
              <a:t>ie</a:t>
            </a:r>
            <a:r>
              <a:rPr lang="en-US" dirty="0"/>
              <a:t>. notification of success when signing up for alerts)</a:t>
            </a:r>
          </a:p>
          <a:p>
            <a:r>
              <a:rPr lang="en-US" dirty="0"/>
              <a:t>Affordance</a:t>
            </a:r>
          </a:p>
          <a:p>
            <a:pPr lvl="1"/>
            <a:r>
              <a:rPr lang="en-US" dirty="0"/>
              <a:t>Clear relationship of what something looks like and how it is used (</a:t>
            </a:r>
            <a:r>
              <a:rPr lang="en-US" dirty="0" err="1"/>
              <a:t>ie</a:t>
            </a:r>
            <a:r>
              <a:rPr lang="en-US" dirty="0"/>
              <a:t>. chatroom tabs)</a:t>
            </a:r>
          </a:p>
          <a:p>
            <a:r>
              <a:rPr lang="en-US" dirty="0"/>
              <a:t>Mapping</a:t>
            </a:r>
          </a:p>
          <a:p>
            <a:pPr lvl="1"/>
            <a:r>
              <a:rPr lang="en-US" dirty="0"/>
              <a:t>The controls to something closely resemble the effect. (</a:t>
            </a:r>
            <a:r>
              <a:rPr lang="en-US" dirty="0" err="1"/>
              <a:t>ie</a:t>
            </a:r>
            <a:r>
              <a:rPr lang="en-US" dirty="0"/>
              <a:t>. the controls to send a message)</a:t>
            </a:r>
          </a:p>
          <a:p>
            <a:r>
              <a:rPr lang="en-US" dirty="0"/>
              <a:t>Constraints </a:t>
            </a:r>
          </a:p>
          <a:p>
            <a:pPr lvl="1"/>
            <a:r>
              <a:rPr lang="en-US" dirty="0"/>
              <a:t>Limits to an interaction. (</a:t>
            </a:r>
            <a:r>
              <a:rPr lang="en-US" dirty="0" err="1"/>
              <a:t>ie</a:t>
            </a:r>
            <a:r>
              <a:rPr lang="en-US" dirty="0"/>
              <a:t>. navigating from one screen to another through the menu screen)</a:t>
            </a:r>
          </a:p>
          <a:p>
            <a:r>
              <a:rPr lang="en-US" dirty="0"/>
              <a:t>Consistency</a:t>
            </a:r>
          </a:p>
          <a:p>
            <a:pPr lvl="1"/>
            <a:r>
              <a:rPr lang="en-US" dirty="0"/>
              <a:t>The same action causes the same reaction every time. (</a:t>
            </a:r>
            <a:r>
              <a:rPr lang="en-US" dirty="0" err="1"/>
              <a:t>ie</a:t>
            </a:r>
            <a:r>
              <a:rPr lang="en-US" dirty="0"/>
              <a:t>. using the menu button)</a:t>
            </a:r>
          </a:p>
          <a:p>
            <a:pPr lvl="1"/>
            <a:endParaRPr lang="en-US" dirty="0"/>
          </a:p>
        </p:txBody>
      </p:sp>
      <p:grpSp>
        <p:nvGrpSpPr>
          <p:cNvPr id="7" name="Group 6">
            <a:extLst>
              <a:ext uri="{FF2B5EF4-FFF2-40B4-BE49-F238E27FC236}">
                <a16:creationId xmlns:a16="http://schemas.microsoft.com/office/drawing/2014/main" id="{AE413C36-0247-41F4-8D53-54674BEFC044}"/>
              </a:ext>
            </a:extLst>
          </p:cNvPr>
          <p:cNvGrpSpPr/>
          <p:nvPr/>
        </p:nvGrpSpPr>
        <p:grpSpPr>
          <a:xfrm>
            <a:off x="9468197" y="0"/>
            <a:ext cx="1654232" cy="609361"/>
            <a:chOff x="9468197" y="0"/>
            <a:chExt cx="1654232" cy="609361"/>
          </a:xfrm>
        </p:grpSpPr>
        <p:pic>
          <p:nvPicPr>
            <p:cNvPr id="5" name="Picture 4">
              <a:extLst>
                <a:ext uri="{FF2B5EF4-FFF2-40B4-BE49-F238E27FC236}">
                  <a16:creationId xmlns:a16="http://schemas.microsoft.com/office/drawing/2014/main" id="{457391B9-2B3C-4B08-A41F-36BB44E3458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9468197" y="0"/>
              <a:ext cx="287882" cy="609361"/>
            </a:xfrm>
            <a:prstGeom prst="rect">
              <a:avLst/>
            </a:prstGeom>
          </p:spPr>
        </p:pic>
        <p:sp>
          <p:nvSpPr>
            <p:cNvPr id="6" name="TextBox 5">
              <a:extLst>
                <a:ext uri="{FF2B5EF4-FFF2-40B4-BE49-F238E27FC236}">
                  <a16:creationId xmlns:a16="http://schemas.microsoft.com/office/drawing/2014/main" id="{B320B46F-F6A7-49C2-9162-5931F62A9073}"/>
                </a:ext>
              </a:extLst>
            </p:cNvPr>
            <p:cNvSpPr txBox="1"/>
            <p:nvPr/>
          </p:nvSpPr>
          <p:spPr>
            <a:xfrm>
              <a:off x="9647852" y="12292"/>
              <a:ext cx="1474577"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22114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Final Design:</a:t>
            </a:r>
            <a:br>
              <a:rPr lang="en-US" dirty="0"/>
            </a:br>
            <a:r>
              <a:rPr lang="en-US" sz="2800" dirty="0"/>
              <a:t>Design Improvements</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fontScale="92500"/>
          </a:bodyPr>
          <a:lstStyle/>
          <a:p>
            <a:r>
              <a:rPr lang="en-US" dirty="0"/>
              <a:t>Adjusted the titles of any misinterpreted label to ensure that each screen can be understood appropriately.</a:t>
            </a:r>
          </a:p>
          <a:p>
            <a:r>
              <a:rPr lang="en-US" dirty="0"/>
              <a:t>Reworked the landing page to ensure that the user can understand what the application is used for prior to delving into it for themselves.</a:t>
            </a:r>
          </a:p>
          <a:p>
            <a:r>
              <a:rPr lang="en-US" dirty="0"/>
              <a:t>Labeled the menu/back button to make its use more noticeable.</a:t>
            </a:r>
          </a:p>
          <a:p>
            <a:r>
              <a:rPr lang="en-US" dirty="0"/>
              <a:t>Examined the expected features on each screen of the prototype.  Determined if there are any elements that can be added to any one screen.</a:t>
            </a:r>
          </a:p>
          <a:p>
            <a:r>
              <a:rPr lang="en-US" dirty="0"/>
              <a:t>Analyzed where the testers found data to be better represented in other forms.  Determined whether there is a more preferred way to display the data.</a:t>
            </a:r>
          </a:p>
          <a:p>
            <a:r>
              <a:rPr lang="en-US" dirty="0"/>
              <a:t>Discussed the design elements currently used and analyze the feedback received.  Determined if there is a better way to present the application.  Reformatted accordingly.</a:t>
            </a:r>
          </a:p>
          <a:p>
            <a:endParaRPr lang="en-US" dirty="0"/>
          </a:p>
        </p:txBody>
      </p:sp>
      <p:grpSp>
        <p:nvGrpSpPr>
          <p:cNvPr id="4" name="Group 3">
            <a:extLst>
              <a:ext uri="{FF2B5EF4-FFF2-40B4-BE49-F238E27FC236}">
                <a16:creationId xmlns:a16="http://schemas.microsoft.com/office/drawing/2014/main" id="{C186BFEC-AE2C-440D-86B6-D3C16781FF23}"/>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D2BB369E-7F7B-471C-B78F-8747A2071E3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285B82B4-AE03-4DEF-AFA7-41776364D994}"/>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295929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20FA-C944-46F4-AB18-B57222DC2AC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557206-B568-4707-BBB8-C6F613A418D9}"/>
              </a:ext>
            </a:extLst>
          </p:cNvPr>
          <p:cNvSpPr>
            <a:spLocks noGrp="1"/>
          </p:cNvSpPr>
          <p:nvPr>
            <p:ph idx="1"/>
          </p:nvPr>
        </p:nvSpPr>
        <p:spPr>
          <a:xfrm>
            <a:off x="677334" y="1930400"/>
            <a:ext cx="8596668" cy="3880773"/>
          </a:xfrm>
        </p:spPr>
        <p:txBody>
          <a:bodyPr>
            <a:normAutofit fontScale="92500" lnSpcReduction="20000"/>
          </a:bodyPr>
          <a:lstStyle/>
          <a:p>
            <a:pPr marL="0" indent="-457200">
              <a:buNone/>
            </a:pPr>
            <a:r>
              <a:rPr lang="en-US" dirty="0"/>
              <a:t>Apple.  “‎Apple COVID-19.” </a:t>
            </a:r>
            <a:r>
              <a:rPr lang="en-US" i="1" dirty="0"/>
              <a:t>App Store</a:t>
            </a:r>
            <a:r>
              <a:rPr lang="en-US" dirty="0"/>
              <a:t>, 26 Mar.  2020, apps.apple.com/us/app/id1504132184.</a:t>
            </a:r>
          </a:p>
          <a:p>
            <a:pPr marL="0" indent="-457200">
              <a:buNone/>
            </a:pPr>
            <a:r>
              <a:rPr lang="en-US" i="1" dirty="0"/>
              <a:t>ArcGIS Dashboards</a:t>
            </a:r>
            <a:r>
              <a:rPr lang="en-US" dirty="0"/>
              <a:t>, gisanddata.maps.arcgis.com/apps/</a:t>
            </a:r>
            <a:r>
              <a:rPr lang="en-US" dirty="0" err="1"/>
              <a:t>opsdashboard</a:t>
            </a:r>
            <a:r>
              <a:rPr lang="en-US" dirty="0"/>
              <a:t>/index.html#/bda7594740fd40299423467b48e9ecf6.</a:t>
            </a:r>
          </a:p>
          <a:p>
            <a:pPr marL="0" indent="-457200">
              <a:buNone/>
            </a:pPr>
            <a:r>
              <a:rPr lang="en-US" dirty="0" err="1"/>
              <a:t>Brandom</a:t>
            </a:r>
            <a:r>
              <a:rPr lang="en-US" dirty="0"/>
              <a:t>, Russell.  “Answering the 12 Biggest Question About Apple and Google's New Coronavirus Tracking Project.” </a:t>
            </a:r>
            <a:r>
              <a:rPr lang="en-US" i="1" dirty="0"/>
              <a:t>Theverge.com</a:t>
            </a:r>
            <a:r>
              <a:rPr lang="en-US" dirty="0"/>
              <a:t>, 11 Apr. 2020, www.theverge.com/2020/4/10/21216484/google-apple-coronavirus-contract-tracing-bluetooth-location-tracking-data-app.</a:t>
            </a:r>
          </a:p>
          <a:p>
            <a:pPr marL="0" indent="-457200">
              <a:buNone/>
            </a:pPr>
            <a:r>
              <a:rPr lang="en-US" dirty="0"/>
              <a:t>“Contact Tracing Bluetooth Specification.PDF,” 11 Apr. 2020.</a:t>
            </a:r>
          </a:p>
          <a:p>
            <a:pPr marL="0" indent="-457200">
              <a:buNone/>
            </a:pPr>
            <a:r>
              <a:rPr lang="en-US" dirty="0"/>
              <a:t>“Coronavirus Resource Center.” </a:t>
            </a:r>
            <a:r>
              <a:rPr lang="en-US" i="1" dirty="0"/>
              <a:t>Johns Hopkins Coronavirus Resource Center</a:t>
            </a:r>
            <a:r>
              <a:rPr lang="en-US" dirty="0"/>
              <a:t>, 2020, coronavirus.jhu.edu/.</a:t>
            </a:r>
          </a:p>
          <a:p>
            <a:pPr marL="0" indent="-457200">
              <a:buNone/>
            </a:pPr>
            <a:r>
              <a:rPr lang="en-US" dirty="0"/>
              <a:t>“COVID-19.” </a:t>
            </a:r>
            <a:r>
              <a:rPr lang="en-US" i="1" dirty="0"/>
              <a:t>Apple Inc</a:t>
            </a:r>
            <a:r>
              <a:rPr lang="en-US" dirty="0"/>
              <a:t>, www.apple.com/covid19/.</a:t>
            </a:r>
          </a:p>
          <a:p>
            <a:pPr marL="0" indent="-457200">
              <a:buNone/>
            </a:pPr>
            <a:r>
              <a:rPr lang="en-US" dirty="0"/>
              <a:t>“Overview of COVID 19 Contact Tracing Using BLE.PDF” 10 Apr. 2020.</a:t>
            </a:r>
          </a:p>
          <a:p>
            <a:endParaRPr lang="en-US" dirty="0"/>
          </a:p>
        </p:txBody>
      </p:sp>
      <p:grpSp>
        <p:nvGrpSpPr>
          <p:cNvPr id="7" name="Group 6">
            <a:extLst>
              <a:ext uri="{FF2B5EF4-FFF2-40B4-BE49-F238E27FC236}">
                <a16:creationId xmlns:a16="http://schemas.microsoft.com/office/drawing/2014/main" id="{1C2DC8F6-C7D9-4086-918D-8A9CF97030F0}"/>
              </a:ext>
            </a:extLst>
          </p:cNvPr>
          <p:cNvGrpSpPr/>
          <p:nvPr/>
        </p:nvGrpSpPr>
        <p:grpSpPr>
          <a:xfrm>
            <a:off x="9468197" y="0"/>
            <a:ext cx="3166695" cy="609361"/>
            <a:chOff x="0" y="6248639"/>
            <a:chExt cx="3166695" cy="609361"/>
          </a:xfrm>
        </p:grpSpPr>
        <p:pic>
          <p:nvPicPr>
            <p:cNvPr id="8" name="Picture 7">
              <a:extLst>
                <a:ext uri="{FF2B5EF4-FFF2-40B4-BE49-F238E27FC236}">
                  <a16:creationId xmlns:a16="http://schemas.microsoft.com/office/drawing/2014/main" id="{3CFA77C8-E047-4F7D-804E-1665A317BE1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9" name="TextBox 8">
              <a:extLst>
                <a:ext uri="{FF2B5EF4-FFF2-40B4-BE49-F238E27FC236}">
                  <a16:creationId xmlns:a16="http://schemas.microsoft.com/office/drawing/2014/main" id="{13F29A92-C71F-4F08-993A-82C3D5DEABED}"/>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142975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334703"/>
          </a:xfrm>
        </p:spPr>
        <p:txBody>
          <a:bodyPr/>
          <a:lstStyle/>
          <a:p>
            <a:r>
              <a:rPr lang="en-US" dirty="0"/>
              <a:t>Agenda</a:t>
            </a:r>
          </a:p>
        </p:txBody>
      </p:sp>
      <p:sp>
        <p:nvSpPr>
          <p:cNvPr id="3" name="Content Placeholder 2"/>
          <p:cNvSpPr>
            <a:spLocks noGrp="1"/>
          </p:cNvSpPr>
          <p:nvPr>
            <p:ph idx="1"/>
          </p:nvPr>
        </p:nvSpPr>
        <p:spPr>
          <a:xfrm>
            <a:off x="677334" y="1488612"/>
            <a:ext cx="8596668" cy="5269635"/>
          </a:xfrm>
        </p:spPr>
        <p:txBody>
          <a:bodyPr>
            <a:normAutofit fontScale="92500" lnSpcReduction="10000"/>
          </a:bodyPr>
          <a:lstStyle/>
          <a:p>
            <a:r>
              <a:rPr lang="en-US" dirty="0"/>
              <a:t>Problem Space</a:t>
            </a:r>
          </a:p>
          <a:p>
            <a:r>
              <a:rPr lang="en-US" dirty="0"/>
              <a:t>Our Solution</a:t>
            </a:r>
          </a:p>
          <a:p>
            <a:r>
              <a:rPr lang="en-US" dirty="0"/>
              <a:t>Design Process</a:t>
            </a:r>
          </a:p>
          <a:p>
            <a:pPr lvl="1"/>
            <a:r>
              <a:rPr lang="en-US" dirty="0"/>
              <a:t>User Needs Analysis</a:t>
            </a:r>
          </a:p>
          <a:p>
            <a:pPr lvl="1"/>
            <a:r>
              <a:rPr lang="en-US" dirty="0"/>
              <a:t>Design Requirements</a:t>
            </a:r>
          </a:p>
          <a:p>
            <a:pPr lvl="2"/>
            <a:r>
              <a:rPr lang="en-US" dirty="0"/>
              <a:t>Affinity Diagram</a:t>
            </a:r>
          </a:p>
          <a:p>
            <a:pPr lvl="1"/>
            <a:r>
              <a:rPr lang="en-US" dirty="0"/>
              <a:t>Prototyping</a:t>
            </a:r>
          </a:p>
          <a:p>
            <a:pPr lvl="2"/>
            <a:r>
              <a:rPr lang="en-US" dirty="0"/>
              <a:t>Low-Fidelity Prototype</a:t>
            </a:r>
          </a:p>
          <a:p>
            <a:pPr lvl="2"/>
            <a:r>
              <a:rPr lang="en-US" dirty="0"/>
              <a:t>High-Fidelity Prototype</a:t>
            </a:r>
          </a:p>
          <a:p>
            <a:pPr lvl="2"/>
            <a:r>
              <a:rPr lang="en-US" dirty="0"/>
              <a:t>Revised High-Fidelity Prototype</a:t>
            </a:r>
          </a:p>
          <a:p>
            <a:pPr lvl="1"/>
            <a:r>
              <a:rPr lang="en-US" dirty="0"/>
              <a:t>User Testing</a:t>
            </a:r>
          </a:p>
          <a:p>
            <a:r>
              <a:rPr lang="en-US" dirty="0"/>
              <a:t>Final Design</a:t>
            </a:r>
          </a:p>
          <a:p>
            <a:pPr lvl="1"/>
            <a:r>
              <a:rPr lang="en-US" dirty="0"/>
              <a:t>Analysis of Design</a:t>
            </a:r>
          </a:p>
          <a:p>
            <a:pPr lvl="1"/>
            <a:r>
              <a:rPr lang="en-US" dirty="0"/>
              <a:t>Design Improvements</a:t>
            </a:r>
          </a:p>
          <a:p>
            <a:r>
              <a:rPr lang="en-US" dirty="0"/>
              <a:t>References</a:t>
            </a:r>
          </a:p>
          <a:p>
            <a:endParaRPr lang="en-US" dirty="0"/>
          </a:p>
        </p:txBody>
      </p:sp>
      <p:grpSp>
        <p:nvGrpSpPr>
          <p:cNvPr id="4" name="Group 3">
            <a:extLst>
              <a:ext uri="{FF2B5EF4-FFF2-40B4-BE49-F238E27FC236}">
                <a16:creationId xmlns:a16="http://schemas.microsoft.com/office/drawing/2014/main" id="{DE7B1F7D-603B-4F9A-B0DD-A46053163940}"/>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8E0C796E-80E6-4DA2-AA5B-9CE73B5A9EB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307790B9-051C-47E6-95A6-511762DF1A79}"/>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03C2-56E3-4E8C-B2BD-9882ABFBC98F}"/>
              </a:ext>
            </a:extLst>
          </p:cNvPr>
          <p:cNvSpPr>
            <a:spLocks noGrp="1"/>
          </p:cNvSpPr>
          <p:nvPr>
            <p:ph type="title"/>
          </p:nvPr>
        </p:nvSpPr>
        <p:spPr/>
        <p:txBody>
          <a:bodyPr/>
          <a:lstStyle/>
          <a:p>
            <a:r>
              <a:rPr lang="en-US" dirty="0"/>
              <a:t>Problem Space</a:t>
            </a:r>
          </a:p>
        </p:txBody>
      </p:sp>
      <p:sp>
        <p:nvSpPr>
          <p:cNvPr id="3" name="Content Placeholder 2">
            <a:extLst>
              <a:ext uri="{FF2B5EF4-FFF2-40B4-BE49-F238E27FC236}">
                <a16:creationId xmlns:a16="http://schemas.microsoft.com/office/drawing/2014/main" id="{4CB2AA41-30AF-45FB-8908-A5154A34926E}"/>
              </a:ext>
            </a:extLst>
          </p:cNvPr>
          <p:cNvSpPr>
            <a:spLocks noGrp="1"/>
          </p:cNvSpPr>
          <p:nvPr>
            <p:ph idx="1"/>
          </p:nvPr>
        </p:nvSpPr>
        <p:spPr>
          <a:xfrm>
            <a:off x="677334" y="1488613"/>
            <a:ext cx="8596668" cy="3880773"/>
          </a:xfrm>
        </p:spPr>
        <p:txBody>
          <a:bodyPr/>
          <a:lstStyle/>
          <a:p>
            <a:r>
              <a:rPr lang="en-US" dirty="0"/>
              <a:t>Based the recent events occurring from the coronavirus outbreak, many Americans have been forced from their normal lives into one of isolation and social distancing.  In many cases, these events have caused those affected to struggle to find factual information, maintain social communication, practice healthy living, and support relief efforts, among other things.  In extreme conditions, data reports increased suicide cases as a result of the isolation which results in countless number of lives lost apart from the coronavirus pandemic.  Unfortunately, due to the rapid spread of this virus, few solutions exist at this time and no environment tackles all of the issues, mentioned above, that Americans face during these times of trouble. </a:t>
            </a:r>
          </a:p>
        </p:txBody>
      </p:sp>
      <p:grpSp>
        <p:nvGrpSpPr>
          <p:cNvPr id="4" name="Group 3">
            <a:extLst>
              <a:ext uri="{FF2B5EF4-FFF2-40B4-BE49-F238E27FC236}">
                <a16:creationId xmlns:a16="http://schemas.microsoft.com/office/drawing/2014/main" id="{17B44286-C4F8-415E-B622-F9BA3A1FD8FC}"/>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639D4BF5-891A-41E4-93BA-CA1B290C729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4EEE0F9C-105B-4CE7-8CE5-F82A1F958782}"/>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183082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DD7F-93BA-42B6-BC15-86FCE133B8F3}"/>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4AA6F08F-5FE8-4D51-BBB5-7B0E1C52EF20}"/>
              </a:ext>
            </a:extLst>
          </p:cNvPr>
          <p:cNvSpPr>
            <a:spLocks noGrp="1"/>
          </p:cNvSpPr>
          <p:nvPr>
            <p:ph idx="1"/>
          </p:nvPr>
        </p:nvSpPr>
        <p:spPr>
          <a:xfrm>
            <a:off x="677334" y="1488613"/>
            <a:ext cx="8596668" cy="3880773"/>
          </a:xfrm>
        </p:spPr>
        <p:txBody>
          <a:bodyPr/>
          <a:lstStyle/>
          <a:p>
            <a:r>
              <a:rPr lang="en-US" dirty="0"/>
              <a:t>Due to the number of lives being lost, it becomes of the utmost importance to approach this issue and attempt to solve the problems by providing the societal community with information for such resources in order to sustain during this outbreak period.  Additionally, since the coronavirus spreads through social contact, the system aims to provide users with resources that can sustain their social lives by substituting physical contact for virtual contact.  With the Disaster avoidance Initiative through Virtual Objective Communication (DIVOC) app, those affected from the pandemic will be able to maintain a sense of normalcy in these uncertain times</a:t>
            </a:r>
          </a:p>
        </p:txBody>
      </p:sp>
      <p:grpSp>
        <p:nvGrpSpPr>
          <p:cNvPr id="4" name="Group 3">
            <a:extLst>
              <a:ext uri="{FF2B5EF4-FFF2-40B4-BE49-F238E27FC236}">
                <a16:creationId xmlns:a16="http://schemas.microsoft.com/office/drawing/2014/main" id="{76175380-02AC-4582-9D08-CD92BB9D811E}"/>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306FEB67-F926-4FF7-8C7F-30C4B83665D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A66AA483-C052-4797-8804-F7677049E88F}"/>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250913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BF14-9343-47B5-B90E-FFF57A872C62}"/>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8DC2D5D5-BC56-4A7E-9225-DCDBE5926994}"/>
              </a:ext>
            </a:extLst>
          </p:cNvPr>
          <p:cNvSpPr>
            <a:spLocks noGrp="1"/>
          </p:cNvSpPr>
          <p:nvPr>
            <p:ph idx="1"/>
          </p:nvPr>
        </p:nvSpPr>
        <p:spPr>
          <a:xfrm>
            <a:off x="677334" y="1488613"/>
            <a:ext cx="8596668" cy="3880773"/>
          </a:xfrm>
        </p:spPr>
        <p:txBody>
          <a:bodyPr/>
          <a:lstStyle/>
          <a:p>
            <a:r>
              <a:rPr lang="en-US" dirty="0"/>
              <a:t>Throughout the development of the DIVOC application, our group followed the design process that was structured specifically for the course.  Following closely to the guidelines, we included our proposed end-user in multiple stages of the design process.</a:t>
            </a:r>
          </a:p>
          <a:p>
            <a:endParaRPr lang="en-US" dirty="0"/>
          </a:p>
        </p:txBody>
      </p:sp>
      <p:grpSp>
        <p:nvGrpSpPr>
          <p:cNvPr id="4" name="Group 3">
            <a:extLst>
              <a:ext uri="{FF2B5EF4-FFF2-40B4-BE49-F238E27FC236}">
                <a16:creationId xmlns:a16="http://schemas.microsoft.com/office/drawing/2014/main" id="{7956CA3E-5576-4466-963C-36CB885FFC36}"/>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03D80CE5-DF48-4D17-839E-5EFD6384741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E3694446-C56E-4021-BC05-225552709156}"/>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16188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User Needs</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a:xfrm>
            <a:off x="677334" y="1930400"/>
            <a:ext cx="8596668" cy="3880773"/>
          </a:xfrm>
        </p:spPr>
        <p:txBody>
          <a:bodyPr>
            <a:normAutofit fontScale="92500" lnSpcReduction="10000"/>
          </a:bodyPr>
          <a:lstStyle/>
          <a:p>
            <a:r>
              <a:rPr lang="en-US" dirty="0"/>
              <a:t>To obtain understanding of user needs, the research team conducted virtual interviews and obtained questionnaire results.  Prospective participants were contacted and were given an overview of what would be required of them. An online consent form was then emailed to each willing participant. Upon completion of the consent form, participants were assigned a unique id and split into interview subjects (I0##) and questionnaire subjects (Q0##) ensuring that there was a variety in backgrounds in each grouping.</a:t>
            </a:r>
          </a:p>
          <a:p>
            <a:r>
              <a:rPr lang="en-US" dirty="0"/>
              <a:t>Participants were of various backgrounds, including age, sex, location of residence, and occupation. In total, fifteen participants partook in the study.  </a:t>
            </a:r>
          </a:p>
          <a:p>
            <a:r>
              <a:rPr lang="en-US" dirty="0"/>
              <a:t>Participants for this study were chosen to meet the planned use case of persons aged 18 to 50. The intended environment for use of this application is within the United States, the participants were of those residing within the United States. While the uses of the general public are the primary function of DIVOC application, in order to account for both the general public and essential worker uses, representation for each party was selected accordingly.</a:t>
            </a:r>
          </a:p>
        </p:txBody>
      </p:sp>
      <p:grpSp>
        <p:nvGrpSpPr>
          <p:cNvPr id="4" name="Group 3">
            <a:extLst>
              <a:ext uri="{FF2B5EF4-FFF2-40B4-BE49-F238E27FC236}">
                <a16:creationId xmlns:a16="http://schemas.microsoft.com/office/drawing/2014/main" id="{F2B03E2F-E2A2-4064-86A4-CF23D1176E3A}"/>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D1CF992A-598E-40F0-BA1A-6629C3A75B4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42F2948F-5758-4ECC-BA48-CA21E39523B0}"/>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420980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Design Requirements</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normAutofit/>
          </a:bodyPr>
          <a:lstStyle/>
          <a:p>
            <a:r>
              <a:rPr lang="en-US" dirty="0"/>
              <a:t>An affinity diagram was able to be composed from the responses to interview and questionnaire data collects. From this diagram several themes emerged that were able to be used to determine the requirements the end users would primarily focus.</a:t>
            </a:r>
          </a:p>
          <a:p>
            <a:r>
              <a:rPr lang="en-US" dirty="0"/>
              <a:t>After completion of the diagram, the team was able to highlight the uses which were of most interest to the participants.  At the most basic level, participants believed that the app should allow for the user to create a sense of normalcy during these unprecedented times.  A majority of the participants noted that the most frustrating challenges currently faced include difficulty of communicating with others, finding accurate and trustworthy information, and maintaining a healthy lifestyle.</a:t>
            </a:r>
          </a:p>
        </p:txBody>
      </p:sp>
      <p:grpSp>
        <p:nvGrpSpPr>
          <p:cNvPr id="4" name="Group 3">
            <a:extLst>
              <a:ext uri="{FF2B5EF4-FFF2-40B4-BE49-F238E27FC236}">
                <a16:creationId xmlns:a16="http://schemas.microsoft.com/office/drawing/2014/main" id="{B3BC0AF5-332F-4AE8-842B-9460A9C57CF7}"/>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9A529B57-4C0F-4666-A345-4D801FD23AC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989E2CF3-8780-4F2A-88CF-3A80765EBD78}"/>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352826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Affinity Diagram</a:t>
            </a:r>
            <a:endParaRPr lang="en-US" dirty="0"/>
          </a:p>
        </p:txBody>
      </p:sp>
      <p:grpSp>
        <p:nvGrpSpPr>
          <p:cNvPr id="4" name="Group 3">
            <a:extLst>
              <a:ext uri="{FF2B5EF4-FFF2-40B4-BE49-F238E27FC236}">
                <a16:creationId xmlns:a16="http://schemas.microsoft.com/office/drawing/2014/main" id="{B3BC0AF5-332F-4AE8-842B-9460A9C57CF7}"/>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9A529B57-4C0F-4666-A345-4D801FD23AC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989E2CF3-8780-4F2A-88CF-3A80765EBD78}"/>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pic>
        <p:nvPicPr>
          <p:cNvPr id="9" name="Picture 8">
            <a:extLst>
              <a:ext uri="{FF2B5EF4-FFF2-40B4-BE49-F238E27FC236}">
                <a16:creationId xmlns:a16="http://schemas.microsoft.com/office/drawing/2014/main" id="{5109B5D2-00C0-4848-A7A2-B8CE56425628}"/>
              </a:ext>
            </a:extLst>
          </p:cNvPr>
          <p:cNvPicPr>
            <a:picLocks noChangeAspect="1"/>
          </p:cNvPicPr>
          <p:nvPr/>
        </p:nvPicPr>
        <p:blipFill>
          <a:blip r:embed="rId4"/>
          <a:stretch>
            <a:fillRect/>
          </a:stretch>
        </p:blipFill>
        <p:spPr>
          <a:xfrm>
            <a:off x="969453" y="1832824"/>
            <a:ext cx="8012430" cy="4650324"/>
          </a:xfrm>
          <a:prstGeom prst="rect">
            <a:avLst/>
          </a:prstGeom>
        </p:spPr>
      </p:pic>
    </p:spTree>
    <p:extLst>
      <p:ext uri="{BB962C8B-B14F-4D97-AF65-F5344CB8AC3E}">
        <p14:creationId xmlns:p14="http://schemas.microsoft.com/office/powerpoint/2010/main" val="20666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8336-D0CB-44C0-A6E2-6A5FD4071C57}"/>
              </a:ext>
            </a:extLst>
          </p:cNvPr>
          <p:cNvSpPr>
            <a:spLocks noGrp="1"/>
          </p:cNvSpPr>
          <p:nvPr>
            <p:ph type="title"/>
          </p:nvPr>
        </p:nvSpPr>
        <p:spPr/>
        <p:txBody>
          <a:bodyPr/>
          <a:lstStyle/>
          <a:p>
            <a:r>
              <a:rPr lang="en-US" dirty="0"/>
              <a:t>Design Process:</a:t>
            </a:r>
            <a:br>
              <a:rPr lang="en-US" dirty="0"/>
            </a:br>
            <a:r>
              <a:rPr lang="en-US" sz="2800" dirty="0"/>
              <a:t>Prototyping</a:t>
            </a:r>
            <a:endParaRPr lang="en-US" dirty="0"/>
          </a:p>
        </p:txBody>
      </p:sp>
      <p:sp>
        <p:nvSpPr>
          <p:cNvPr id="3" name="Content Placeholder 2">
            <a:extLst>
              <a:ext uri="{FF2B5EF4-FFF2-40B4-BE49-F238E27FC236}">
                <a16:creationId xmlns:a16="http://schemas.microsoft.com/office/drawing/2014/main" id="{95A012C1-B50B-4E29-A5E4-EE35DBFFAED8}"/>
              </a:ext>
            </a:extLst>
          </p:cNvPr>
          <p:cNvSpPr>
            <a:spLocks noGrp="1"/>
          </p:cNvSpPr>
          <p:nvPr>
            <p:ph idx="1"/>
          </p:nvPr>
        </p:nvSpPr>
        <p:spPr/>
        <p:txBody>
          <a:bodyPr/>
          <a:lstStyle/>
          <a:p>
            <a:r>
              <a:rPr lang="en-US" dirty="0"/>
              <a:t>From the composed design requirements, a prototype was created. In creating a prototype, to ensure that the design was meeting the needs of our users, the team first sketched a low-fidelity prototype.  After analyzing our prototype and annotating the intended features and how each feature would fulfil a design requirement, we moved to form a high-fidelity prototype.  Using Balsamic, a high-fidelity, semi-functioning prototype was created.  This was presented to the class and received feedback.  The feedback, in turn, allowed us to adjust in a rapid prototyping response.</a:t>
            </a:r>
          </a:p>
        </p:txBody>
      </p:sp>
      <p:grpSp>
        <p:nvGrpSpPr>
          <p:cNvPr id="4" name="Group 3">
            <a:extLst>
              <a:ext uri="{FF2B5EF4-FFF2-40B4-BE49-F238E27FC236}">
                <a16:creationId xmlns:a16="http://schemas.microsoft.com/office/drawing/2014/main" id="{B3BC0AF5-332F-4AE8-842B-9460A9C57CF7}"/>
              </a:ext>
            </a:extLst>
          </p:cNvPr>
          <p:cNvGrpSpPr/>
          <p:nvPr/>
        </p:nvGrpSpPr>
        <p:grpSpPr>
          <a:xfrm>
            <a:off x="9468197" y="0"/>
            <a:ext cx="3166695" cy="609361"/>
            <a:chOff x="0" y="6248639"/>
            <a:chExt cx="3166695" cy="609361"/>
          </a:xfrm>
        </p:grpSpPr>
        <p:pic>
          <p:nvPicPr>
            <p:cNvPr id="5" name="Picture 4">
              <a:extLst>
                <a:ext uri="{FF2B5EF4-FFF2-40B4-BE49-F238E27FC236}">
                  <a16:creationId xmlns:a16="http://schemas.microsoft.com/office/drawing/2014/main" id="{9A529B57-4C0F-4666-A345-4D801FD23AC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35243" t="20273" r="50000" b="19364"/>
            <a:stretch/>
          </p:blipFill>
          <p:spPr>
            <a:xfrm>
              <a:off x="0" y="6248639"/>
              <a:ext cx="287882" cy="609361"/>
            </a:xfrm>
            <a:prstGeom prst="rect">
              <a:avLst/>
            </a:prstGeom>
          </p:spPr>
        </p:pic>
        <p:sp>
          <p:nvSpPr>
            <p:cNvPr id="6" name="TextBox 5">
              <a:extLst>
                <a:ext uri="{FF2B5EF4-FFF2-40B4-BE49-F238E27FC236}">
                  <a16:creationId xmlns:a16="http://schemas.microsoft.com/office/drawing/2014/main" id="{989E2CF3-8780-4F2A-88CF-3A80765EBD78}"/>
                </a:ext>
              </a:extLst>
            </p:cNvPr>
            <p:cNvSpPr txBox="1"/>
            <p:nvPr/>
          </p:nvSpPr>
          <p:spPr>
            <a:xfrm>
              <a:off x="179655" y="6260931"/>
              <a:ext cx="2987040" cy="584775"/>
            </a:xfrm>
            <a:prstGeom prst="rect">
              <a:avLst/>
            </a:prstGeom>
            <a:noFill/>
          </p:spPr>
          <p:txBody>
            <a:bodyPr wrap="square" rtlCol="0">
              <a:spAutoFit/>
            </a:bodyPr>
            <a:lstStyle/>
            <a:p>
              <a:r>
                <a:rPr lang="en-US" sz="3200" dirty="0">
                  <a:solidFill>
                    <a:srgbClr val="A3CE33"/>
                  </a:solidFill>
                  <a:latin typeface="Artifakt Element" panose="020B0503050000020004" pitchFamily="34" charset="0"/>
                  <a:ea typeface="Artifakt Element" panose="020B0503050000020004" pitchFamily="34" charset="0"/>
                </a:rPr>
                <a:t>DIVOC</a:t>
              </a:r>
              <a:endParaRPr lang="en-US" sz="7200" dirty="0">
                <a:solidFill>
                  <a:srgbClr val="A3CE33"/>
                </a:solidFill>
                <a:latin typeface="Artifakt Element" panose="020B0503050000020004" pitchFamily="34" charset="0"/>
                <a:ea typeface="Artifakt Element" panose="020B0503050000020004" pitchFamily="34" charset="0"/>
              </a:endParaRPr>
            </a:p>
          </p:txBody>
        </p:sp>
      </p:grpSp>
    </p:spTree>
    <p:extLst>
      <p:ext uri="{BB962C8B-B14F-4D97-AF65-F5344CB8AC3E}">
        <p14:creationId xmlns:p14="http://schemas.microsoft.com/office/powerpoint/2010/main" val="265616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TotalTime>
  <Words>1564</Words>
  <Application>Microsoft Macintosh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Artifakt Element</vt:lpstr>
      <vt:lpstr>Palatino Linotype</vt:lpstr>
      <vt:lpstr>Trebuchet MS</vt:lpstr>
      <vt:lpstr>Wingdings 3</vt:lpstr>
      <vt:lpstr>Facet</vt:lpstr>
      <vt:lpstr>INFO310 Final Presentation</vt:lpstr>
      <vt:lpstr>Agenda</vt:lpstr>
      <vt:lpstr>Problem Space</vt:lpstr>
      <vt:lpstr>Our Solution</vt:lpstr>
      <vt:lpstr>Design Process</vt:lpstr>
      <vt:lpstr>Design Process: User Needs</vt:lpstr>
      <vt:lpstr>Design Process: Design Requirements</vt:lpstr>
      <vt:lpstr>Design Process: Affinity Diagram</vt:lpstr>
      <vt:lpstr>Design Process: Prototyping</vt:lpstr>
      <vt:lpstr>PowerPoint Presentation</vt:lpstr>
      <vt:lpstr>Design Process: User Testing</vt:lpstr>
      <vt:lpstr>Design Process: User Testing (cont.)</vt:lpstr>
      <vt:lpstr>Final Design</vt:lpstr>
      <vt:lpstr>Final Design: Analysis of Design</vt:lpstr>
      <vt:lpstr>Final Design: Design 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INFO310 Final Presentation</dc:title>
  <dc:creator>Brandin Bulicki</dc:creator>
  <cp:lastModifiedBy>Brandin Bulicki</cp:lastModifiedBy>
  <cp:revision>14</cp:revision>
  <dcterms:created xsi:type="dcterms:W3CDTF">2020-06-12T00:27:37Z</dcterms:created>
  <dcterms:modified xsi:type="dcterms:W3CDTF">2020-08-29T18:58:15Z</dcterms:modified>
</cp:coreProperties>
</file>