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7" r:id="rId3"/>
    <p:sldId id="258" r:id="rId4"/>
    <p:sldId id="259" r:id="rId5"/>
    <p:sldId id="275" r:id="rId6"/>
    <p:sldId id="269" r:id="rId7"/>
    <p:sldId id="276" r:id="rId8"/>
    <p:sldId id="277" r:id="rId9"/>
    <p:sldId id="264"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AE35C76B-1949-42C1-9E48-FE4095B459EA}">
          <p14:sldIdLst>
            <p14:sldId id="256"/>
          </p14:sldIdLst>
        </p14:section>
        <p14:section name="Introduction of Team" id="{9BDFF65D-F733-4999-8219-4CC224D190AC}">
          <p14:sldIdLst>
            <p14:sldId id="257"/>
          </p14:sldIdLst>
        </p14:section>
        <p14:section name="About the Project" id="{769105CA-0667-430D-85D5-8CA96AF4989B}">
          <p14:sldIdLst>
            <p14:sldId id="258"/>
          </p14:sldIdLst>
        </p14:section>
        <p14:section name="Capabilities" id="{A8B23B5A-1F1B-4F57-9E2B-00EF86EAB10C}">
          <p14:sldIdLst>
            <p14:sldId id="259"/>
          </p14:sldIdLst>
        </p14:section>
        <p14:section name="Market Research" id="{77B2A133-2A7D-4BCC-BB72-F8EB69634E5F}">
          <p14:sldIdLst>
            <p14:sldId id="275"/>
          </p14:sldIdLst>
        </p14:section>
        <p14:section name="App Arch" id="{23270D62-54A3-4C4B-B355-071B3EDB3875}">
          <p14:sldIdLst>
            <p14:sldId id="269"/>
          </p14:sldIdLst>
        </p14:section>
        <p14:section name="Detail Design" id="{1BD5B0D2-1B1C-4BE0-8A3C-755181689973}">
          <p14:sldIdLst>
            <p14:sldId id="276"/>
          </p14:sldIdLst>
        </p14:section>
        <p14:section name="Technologies Used" id="{81BBA33B-CAD7-4077-AC96-09B24868ED47}">
          <p14:sldIdLst>
            <p14:sldId id="277"/>
          </p14:sldIdLst>
        </p14:section>
        <p14:section name="Demo/Technical Work Completed" id="{619E8462-AFB6-4D97-9E0B-7DC8DE447FF3}">
          <p14:sldIdLst>
            <p14:sldId id="264"/>
          </p14:sldIdLst>
        </p14:section>
        <p14:section name="Testing/Debugging" id="{00D0224A-B05C-4AB9-957D-DCDAA3DC1D84}">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C0E8D-EFCD-4997-89D8-98EABF06706B}" v="16" dt="2021-03-09T20:19:24.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55282" autoAdjust="0"/>
  </p:normalViewPr>
  <p:slideViewPr>
    <p:cSldViewPr snapToGrid="0">
      <p:cViewPr varScale="1">
        <p:scale>
          <a:sx n="53" d="100"/>
          <a:sy n="53" d="100"/>
        </p:scale>
        <p:origin x="1923"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10C46-4E37-40BC-93F2-E9374CA6002E}"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B9CEE-1F0F-4A19-A86B-F17A31FCE8AD}" type="slidenum">
              <a:rPr lang="en-US" smtClean="0"/>
              <a:t>‹#›</a:t>
            </a:fld>
            <a:endParaRPr lang="en-US"/>
          </a:p>
        </p:txBody>
      </p:sp>
    </p:spTree>
    <p:extLst>
      <p:ext uri="{BB962C8B-B14F-4D97-AF65-F5344CB8AC3E}">
        <p14:creationId xmlns:p14="http://schemas.microsoft.com/office/powerpoint/2010/main" val="37961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1</a:t>
            </a:fld>
            <a:endParaRPr lang="en-US"/>
          </a:p>
        </p:txBody>
      </p:sp>
    </p:spTree>
    <p:extLst>
      <p:ext uri="{BB962C8B-B14F-4D97-AF65-F5344CB8AC3E}">
        <p14:creationId xmlns:p14="http://schemas.microsoft.com/office/powerpoint/2010/main" val="149771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Jeffer</a:t>
            </a:r>
          </a:p>
        </p:txBody>
      </p:sp>
      <p:sp>
        <p:nvSpPr>
          <p:cNvPr id="4" name="Slide Number Placeholder 3"/>
          <p:cNvSpPr>
            <a:spLocks noGrp="1"/>
          </p:cNvSpPr>
          <p:nvPr>
            <p:ph type="sldNum" sz="quarter" idx="5"/>
          </p:nvPr>
        </p:nvSpPr>
        <p:spPr/>
        <p:txBody>
          <a:bodyPr/>
          <a:lstStyle/>
          <a:p>
            <a:fld id="{F18B9CEE-1F0F-4A19-A86B-F17A31FCE8AD}" type="slidenum">
              <a:rPr lang="en-US" smtClean="0"/>
              <a:t>10</a:t>
            </a:fld>
            <a:endParaRPr lang="en-US"/>
          </a:p>
        </p:txBody>
      </p:sp>
    </p:spTree>
    <p:extLst>
      <p:ext uri="{BB962C8B-B14F-4D97-AF65-F5344CB8AC3E}">
        <p14:creationId xmlns:p14="http://schemas.microsoft.com/office/powerpoint/2010/main" val="170898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a:t>
            </a:r>
          </a:p>
        </p:txBody>
      </p:sp>
      <p:sp>
        <p:nvSpPr>
          <p:cNvPr id="4" name="Slide Number Placeholder 3"/>
          <p:cNvSpPr>
            <a:spLocks noGrp="1"/>
          </p:cNvSpPr>
          <p:nvPr>
            <p:ph type="sldNum" sz="quarter" idx="5"/>
          </p:nvPr>
        </p:nvSpPr>
        <p:spPr/>
        <p:txBody>
          <a:bodyPr/>
          <a:lstStyle/>
          <a:p>
            <a:fld id="{F18B9CEE-1F0F-4A19-A86B-F17A31FCE8AD}" type="slidenum">
              <a:rPr lang="en-US" smtClean="0"/>
              <a:t>2</a:t>
            </a:fld>
            <a:endParaRPr lang="en-US"/>
          </a:p>
        </p:txBody>
      </p:sp>
    </p:spTree>
    <p:extLst>
      <p:ext uri="{BB962C8B-B14F-4D97-AF65-F5344CB8AC3E}">
        <p14:creationId xmlns:p14="http://schemas.microsoft.com/office/powerpoint/2010/main" val="35114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Aparna</a:t>
            </a:r>
          </a:p>
        </p:txBody>
      </p:sp>
      <p:sp>
        <p:nvSpPr>
          <p:cNvPr id="4" name="Slide Number Placeholder 3"/>
          <p:cNvSpPr>
            <a:spLocks noGrp="1"/>
          </p:cNvSpPr>
          <p:nvPr>
            <p:ph type="sldNum" sz="quarter" idx="5"/>
          </p:nvPr>
        </p:nvSpPr>
        <p:spPr/>
        <p:txBody>
          <a:bodyPr/>
          <a:lstStyle/>
          <a:p>
            <a:fld id="{F18B9CEE-1F0F-4A19-A86B-F17A31FCE8AD}" type="slidenum">
              <a:rPr lang="en-US" smtClean="0"/>
              <a:t>3</a:t>
            </a:fld>
            <a:endParaRPr lang="en-US"/>
          </a:p>
        </p:txBody>
      </p:sp>
    </p:spTree>
    <p:extLst>
      <p:ext uri="{BB962C8B-B14F-4D97-AF65-F5344CB8AC3E}">
        <p14:creationId xmlns:p14="http://schemas.microsoft.com/office/powerpoint/2010/main" val="246602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Brandin</a:t>
            </a:r>
          </a:p>
        </p:txBody>
      </p:sp>
      <p:sp>
        <p:nvSpPr>
          <p:cNvPr id="4" name="Slide Number Placeholder 3"/>
          <p:cNvSpPr>
            <a:spLocks noGrp="1"/>
          </p:cNvSpPr>
          <p:nvPr>
            <p:ph type="sldNum" sz="quarter" idx="5"/>
          </p:nvPr>
        </p:nvSpPr>
        <p:spPr/>
        <p:txBody>
          <a:bodyPr/>
          <a:lstStyle/>
          <a:p>
            <a:fld id="{F18B9CEE-1F0F-4A19-A86B-F17A31FCE8AD}" type="slidenum">
              <a:rPr lang="en-US" smtClean="0"/>
              <a:t>4</a:t>
            </a:fld>
            <a:endParaRPr lang="en-US"/>
          </a:p>
        </p:txBody>
      </p:sp>
    </p:spTree>
    <p:extLst>
      <p:ext uri="{BB962C8B-B14F-4D97-AF65-F5344CB8AC3E}">
        <p14:creationId xmlns:p14="http://schemas.microsoft.com/office/powerpoint/2010/main" val="79873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Tumaris</a:t>
            </a:r>
          </a:p>
        </p:txBody>
      </p:sp>
      <p:sp>
        <p:nvSpPr>
          <p:cNvPr id="4" name="Slide Number Placeholder 3"/>
          <p:cNvSpPr>
            <a:spLocks noGrp="1"/>
          </p:cNvSpPr>
          <p:nvPr>
            <p:ph type="sldNum" sz="quarter" idx="5"/>
          </p:nvPr>
        </p:nvSpPr>
        <p:spPr/>
        <p:txBody>
          <a:bodyPr/>
          <a:lstStyle/>
          <a:p>
            <a:fld id="{F18B9CEE-1F0F-4A19-A86B-F17A31FCE8AD}" type="slidenum">
              <a:rPr lang="en-US" smtClean="0"/>
              <a:t>5</a:t>
            </a:fld>
            <a:endParaRPr lang="en-US"/>
          </a:p>
        </p:txBody>
      </p:sp>
    </p:spTree>
    <p:extLst>
      <p:ext uri="{BB962C8B-B14F-4D97-AF65-F5344CB8AC3E}">
        <p14:creationId xmlns:p14="http://schemas.microsoft.com/office/powerpoint/2010/main" val="17922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Jeffer</a:t>
            </a:r>
          </a:p>
        </p:txBody>
      </p:sp>
      <p:sp>
        <p:nvSpPr>
          <p:cNvPr id="4" name="Slide Number Placeholder 3"/>
          <p:cNvSpPr>
            <a:spLocks noGrp="1"/>
          </p:cNvSpPr>
          <p:nvPr>
            <p:ph type="sldNum" sz="quarter" idx="5"/>
          </p:nvPr>
        </p:nvSpPr>
        <p:spPr/>
        <p:txBody>
          <a:bodyPr/>
          <a:lstStyle/>
          <a:p>
            <a:fld id="{F18B9CEE-1F0F-4A19-A86B-F17A31FCE8AD}" type="slidenum">
              <a:rPr lang="en-US" smtClean="0"/>
              <a:t>6</a:t>
            </a:fld>
            <a:endParaRPr lang="en-US"/>
          </a:p>
        </p:txBody>
      </p:sp>
    </p:spTree>
    <p:extLst>
      <p:ext uri="{BB962C8B-B14F-4D97-AF65-F5344CB8AC3E}">
        <p14:creationId xmlns:p14="http://schemas.microsoft.com/office/powerpoint/2010/main" val="186208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Adam/Jeffer</a:t>
            </a:r>
          </a:p>
        </p:txBody>
      </p:sp>
      <p:sp>
        <p:nvSpPr>
          <p:cNvPr id="4" name="Slide Number Placeholder 3"/>
          <p:cNvSpPr>
            <a:spLocks noGrp="1"/>
          </p:cNvSpPr>
          <p:nvPr>
            <p:ph type="sldNum" sz="quarter" idx="5"/>
          </p:nvPr>
        </p:nvSpPr>
        <p:spPr/>
        <p:txBody>
          <a:bodyPr/>
          <a:lstStyle/>
          <a:p>
            <a:fld id="{F18B9CEE-1F0F-4A19-A86B-F17A31FCE8AD}" type="slidenum">
              <a:rPr lang="en-US" smtClean="0"/>
              <a:t>7</a:t>
            </a:fld>
            <a:endParaRPr lang="en-US"/>
          </a:p>
        </p:txBody>
      </p:sp>
    </p:spTree>
    <p:extLst>
      <p:ext uri="{BB962C8B-B14F-4D97-AF65-F5344CB8AC3E}">
        <p14:creationId xmlns:p14="http://schemas.microsoft.com/office/powerpoint/2010/main" val="153997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Sid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After deciding on a beacon device, we had to change devices due to a change in policy from the original company.</a:t>
            </a:r>
          </a:p>
          <a:p>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8</a:t>
            </a:fld>
            <a:endParaRPr lang="en-US"/>
          </a:p>
        </p:txBody>
      </p:sp>
    </p:spTree>
    <p:extLst>
      <p:ext uri="{BB962C8B-B14F-4D97-AF65-F5344CB8AC3E}">
        <p14:creationId xmlns:p14="http://schemas.microsoft.com/office/powerpoint/2010/main" val="327742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Application Log-in -&gt; Sid</a:t>
            </a:r>
          </a:p>
          <a:p>
            <a:r>
              <a:rPr lang="en-US" dirty="0">
                <a:cs typeface="Calibri"/>
              </a:rPr>
              <a:t>Basic Application Dashboard –&gt; Aparna</a:t>
            </a:r>
          </a:p>
          <a:p>
            <a:r>
              <a:rPr lang="en-US" dirty="0">
                <a:cs typeface="Calibri"/>
              </a:rPr>
              <a:t>Joining Band –&gt; Sid</a:t>
            </a:r>
          </a:p>
          <a:p>
            <a:r>
              <a:rPr lang="en-US" dirty="0">
                <a:cs typeface="Calibri"/>
              </a:rPr>
              <a:t>Drill Visualization –&gt; Brandin</a:t>
            </a:r>
          </a:p>
          <a:p>
            <a:r>
              <a:rPr lang="en-US" dirty="0">
                <a:cs typeface="Calibri"/>
              </a:rPr>
              <a:t>Performer Tracking -&gt; Brandin</a:t>
            </a:r>
          </a:p>
          <a:p>
            <a:r>
              <a:rPr lang="en-US" dirty="0">
                <a:cs typeface="Calibri"/>
              </a:rPr>
              <a:t>Doc. Handling –&gt; Tumaris</a:t>
            </a:r>
          </a:p>
          <a:p>
            <a:r>
              <a:rPr lang="en-US" dirty="0">
                <a:cs typeface="Calibri"/>
              </a:rPr>
              <a:t>Instructor Feedback -&gt; Brandin</a:t>
            </a:r>
          </a:p>
          <a:p>
            <a:r>
              <a:rPr lang="en-US" dirty="0">
                <a:cs typeface="Calibri"/>
              </a:rPr>
              <a:t>Server Side –&gt; Jeffer/Adam</a:t>
            </a:r>
          </a:p>
        </p:txBody>
      </p:sp>
      <p:sp>
        <p:nvSpPr>
          <p:cNvPr id="4" name="Slide Number Placeholder 3"/>
          <p:cNvSpPr>
            <a:spLocks noGrp="1"/>
          </p:cNvSpPr>
          <p:nvPr>
            <p:ph type="sldNum" sz="quarter" idx="5"/>
          </p:nvPr>
        </p:nvSpPr>
        <p:spPr/>
        <p:txBody>
          <a:bodyPr/>
          <a:lstStyle/>
          <a:p>
            <a:fld id="{F18B9CEE-1F0F-4A19-A86B-F17A31FCE8AD}" type="slidenum">
              <a:rPr lang="en-US" smtClean="0"/>
              <a:t>9</a:t>
            </a:fld>
            <a:endParaRPr lang="en-US"/>
          </a:p>
        </p:txBody>
      </p:sp>
    </p:spTree>
    <p:extLst>
      <p:ext uri="{BB962C8B-B14F-4D97-AF65-F5344CB8AC3E}">
        <p14:creationId xmlns:p14="http://schemas.microsoft.com/office/powerpoint/2010/main" val="379224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dirty="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dirty="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dirty="0"/>
              <a:pPr/>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dirty="0"/>
              <a:pPr/>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A95-E20D-4AB2-9E1C-8E1764D726C2}"/>
              </a:ext>
            </a:extLst>
          </p:cNvPr>
          <p:cNvSpPr>
            <a:spLocks noGrp="1"/>
          </p:cNvSpPr>
          <p:nvPr>
            <p:ph type="ctrTitle"/>
          </p:nvPr>
        </p:nvSpPr>
        <p:spPr/>
        <p:txBody>
          <a:bodyPr/>
          <a:lstStyle/>
          <a:p>
            <a:r>
              <a:rPr lang="en-US"/>
              <a:t>M</a:t>
            </a:r>
            <a:r>
              <a:rPr lang="en-US" sz="4400"/>
              <a:t>ARCHING</a:t>
            </a:r>
            <a:r>
              <a:rPr lang="en-US"/>
              <a:t> M</a:t>
            </a:r>
            <a:r>
              <a:rPr lang="en-US" sz="4400"/>
              <a:t>ASTERS</a:t>
            </a:r>
            <a:endParaRPr lang="en-US"/>
          </a:p>
        </p:txBody>
      </p:sp>
      <p:sp>
        <p:nvSpPr>
          <p:cNvPr id="3" name="Subtitle 2">
            <a:extLst>
              <a:ext uri="{FF2B5EF4-FFF2-40B4-BE49-F238E27FC236}">
                <a16:creationId xmlns:a16="http://schemas.microsoft.com/office/drawing/2014/main" id="{18BF5CB5-DE1D-412F-AC97-140AEAA92CB7}"/>
              </a:ext>
            </a:extLst>
          </p:cNvPr>
          <p:cNvSpPr>
            <a:spLocks noGrp="1"/>
          </p:cNvSpPr>
          <p:nvPr>
            <p:ph type="subTitle" idx="1"/>
          </p:nvPr>
        </p:nvSpPr>
        <p:spPr/>
        <p:txBody>
          <a:bodyPr/>
          <a:lstStyle/>
          <a:p>
            <a:r>
              <a:rPr lang="en-US" i="1" dirty="0">
                <a:solidFill>
                  <a:schemeClr val="bg2">
                    <a:lumMod val="50000"/>
                    <a:lumOff val="50000"/>
                  </a:schemeClr>
                </a:solidFill>
              </a:rPr>
              <a:t>Senior Design 2020-2021</a:t>
            </a:r>
          </a:p>
          <a:p>
            <a:r>
              <a:rPr lang="en-US" i="1" dirty="0">
                <a:solidFill>
                  <a:schemeClr val="bg2">
                    <a:lumMod val="50000"/>
                    <a:lumOff val="50000"/>
                  </a:schemeClr>
                </a:solidFill>
              </a:rPr>
              <a:t>Final Term Presentation</a:t>
            </a:r>
          </a:p>
        </p:txBody>
      </p:sp>
    </p:spTree>
    <p:extLst>
      <p:ext uri="{BB962C8B-B14F-4D97-AF65-F5344CB8AC3E}">
        <p14:creationId xmlns:p14="http://schemas.microsoft.com/office/powerpoint/2010/main" val="3954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0161-3E66-415B-BCF7-0839F8A908A6}"/>
              </a:ext>
            </a:extLst>
          </p:cNvPr>
          <p:cNvSpPr>
            <a:spLocks noGrp="1"/>
          </p:cNvSpPr>
          <p:nvPr>
            <p:ph type="title"/>
          </p:nvPr>
        </p:nvSpPr>
        <p:spPr/>
        <p:txBody>
          <a:bodyPr/>
          <a:lstStyle/>
          <a:p>
            <a:r>
              <a:rPr lang="en-US" dirty="0"/>
              <a:t>Testing/Debugging</a:t>
            </a:r>
          </a:p>
        </p:txBody>
      </p:sp>
      <p:sp>
        <p:nvSpPr>
          <p:cNvPr id="3" name="Content Placeholder 2">
            <a:extLst>
              <a:ext uri="{FF2B5EF4-FFF2-40B4-BE49-F238E27FC236}">
                <a16:creationId xmlns:a16="http://schemas.microsoft.com/office/drawing/2014/main" id="{C57BF76D-A679-4D70-AD99-2D6F0D283FB2}"/>
              </a:ext>
            </a:extLst>
          </p:cNvPr>
          <p:cNvSpPr>
            <a:spLocks noGrp="1"/>
          </p:cNvSpPr>
          <p:nvPr>
            <p:ph idx="1"/>
          </p:nvPr>
        </p:nvSpPr>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System Test Plan</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Test Cases</a:t>
            </a:r>
          </a:p>
        </p:txBody>
      </p:sp>
    </p:spTree>
    <p:extLst>
      <p:ext uri="{BB962C8B-B14F-4D97-AF65-F5344CB8AC3E}">
        <p14:creationId xmlns:p14="http://schemas.microsoft.com/office/powerpoint/2010/main" val="24085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42ED-4ABD-4B42-90C4-9705B34A6460}"/>
              </a:ext>
            </a:extLst>
          </p:cNvPr>
          <p:cNvSpPr>
            <a:spLocks noGrp="1"/>
          </p:cNvSpPr>
          <p:nvPr>
            <p:ph type="title"/>
          </p:nvPr>
        </p:nvSpPr>
        <p:spPr>
          <a:xfrm>
            <a:off x="919119" y="61319"/>
            <a:ext cx="10353762" cy="970450"/>
          </a:xfrm>
        </p:spPr>
        <p:txBody>
          <a:bodyPr/>
          <a:lstStyle/>
          <a:p>
            <a:r>
              <a:rPr lang="en-US" u="sng"/>
              <a:t>Our Team</a:t>
            </a:r>
          </a:p>
        </p:txBody>
      </p:sp>
      <p:pic>
        <p:nvPicPr>
          <p:cNvPr id="4" name="Picture 3" descr="A close up of a person&#10;&#10;Description automatically generated">
            <a:extLst>
              <a:ext uri="{FF2B5EF4-FFF2-40B4-BE49-F238E27FC236}">
                <a16:creationId xmlns:a16="http://schemas.microsoft.com/office/drawing/2014/main" id="{E20944C9-54E0-439D-B3E0-74B54D0AC328}"/>
              </a:ext>
            </a:extLst>
          </p:cNvPr>
          <p:cNvPicPr>
            <a:picLocks noChangeAspect="1"/>
          </p:cNvPicPr>
          <p:nvPr/>
        </p:nvPicPr>
        <p:blipFill>
          <a:blip r:embed="rId3"/>
          <a:stretch>
            <a:fillRect/>
          </a:stretch>
        </p:blipFill>
        <p:spPr>
          <a:xfrm>
            <a:off x="1362245" y="5009854"/>
            <a:ext cx="1371600" cy="1371600"/>
          </a:xfrm>
          <a:prstGeom prst="ellipse">
            <a:avLst/>
          </a:prstGeom>
        </p:spPr>
      </p:pic>
      <p:pic>
        <p:nvPicPr>
          <p:cNvPr id="6" name="Picture 5" descr="A person posing for the camera&#10;&#10;Description automatically generated">
            <a:extLst>
              <a:ext uri="{FF2B5EF4-FFF2-40B4-BE49-F238E27FC236}">
                <a16:creationId xmlns:a16="http://schemas.microsoft.com/office/drawing/2014/main" id="{50CFCF82-5E0A-4DC4-AD27-8F51F4076605}"/>
              </a:ext>
            </a:extLst>
          </p:cNvPr>
          <p:cNvPicPr>
            <a:picLocks noChangeAspect="1"/>
          </p:cNvPicPr>
          <p:nvPr/>
        </p:nvPicPr>
        <p:blipFill>
          <a:blip r:embed="rId4"/>
          <a:stretch>
            <a:fillRect/>
          </a:stretch>
        </p:blipFill>
        <p:spPr>
          <a:xfrm>
            <a:off x="1363850" y="1255904"/>
            <a:ext cx="1371600" cy="1371600"/>
          </a:xfrm>
          <a:prstGeom prst="ellipse">
            <a:avLst/>
          </a:prstGeom>
        </p:spPr>
      </p:pic>
      <p:pic>
        <p:nvPicPr>
          <p:cNvPr id="8" name="Picture 7" descr="A person wearing a suit and tie smiling at the camera&#10;&#10;Description automatically generated">
            <a:extLst>
              <a:ext uri="{FF2B5EF4-FFF2-40B4-BE49-F238E27FC236}">
                <a16:creationId xmlns:a16="http://schemas.microsoft.com/office/drawing/2014/main" id="{89744F98-E04F-415E-A6B0-958EC391006E}"/>
              </a:ext>
            </a:extLst>
          </p:cNvPr>
          <p:cNvPicPr>
            <a:picLocks noChangeAspect="1"/>
          </p:cNvPicPr>
          <p:nvPr/>
        </p:nvPicPr>
        <p:blipFill>
          <a:blip r:embed="rId5"/>
          <a:stretch>
            <a:fillRect/>
          </a:stretch>
        </p:blipFill>
        <p:spPr>
          <a:xfrm>
            <a:off x="6420197" y="5009854"/>
            <a:ext cx="1371600" cy="1371600"/>
          </a:xfrm>
          <a:prstGeom prst="ellipse">
            <a:avLst/>
          </a:prstGeom>
        </p:spPr>
      </p:pic>
      <p:pic>
        <p:nvPicPr>
          <p:cNvPr id="10" name="Picture 9" descr="A person standing in front of a brick building&#10;&#10;Description automatically generated">
            <a:extLst>
              <a:ext uri="{FF2B5EF4-FFF2-40B4-BE49-F238E27FC236}">
                <a16:creationId xmlns:a16="http://schemas.microsoft.com/office/drawing/2014/main" id="{0F5B7A5D-A564-4AF8-8C60-16353A6E1371}"/>
              </a:ext>
            </a:extLst>
          </p:cNvPr>
          <p:cNvPicPr>
            <a:picLocks noChangeAspect="1"/>
          </p:cNvPicPr>
          <p:nvPr/>
        </p:nvPicPr>
        <p:blipFill>
          <a:blip r:embed="rId6"/>
          <a:stretch>
            <a:fillRect/>
          </a:stretch>
        </p:blipFill>
        <p:spPr>
          <a:xfrm>
            <a:off x="6420197" y="1255904"/>
            <a:ext cx="1371600" cy="1371600"/>
          </a:xfrm>
          <a:prstGeom prst="ellipse">
            <a:avLst/>
          </a:prstGeom>
        </p:spPr>
      </p:pic>
      <p:pic>
        <p:nvPicPr>
          <p:cNvPr id="12" name="Picture 11" descr="A person standing in front of a window&#10;&#10;Description automatically generated">
            <a:extLst>
              <a:ext uri="{FF2B5EF4-FFF2-40B4-BE49-F238E27FC236}">
                <a16:creationId xmlns:a16="http://schemas.microsoft.com/office/drawing/2014/main" id="{81DBA7B1-751E-4B34-85C5-7D23944DDFD5}"/>
              </a:ext>
            </a:extLst>
          </p:cNvPr>
          <p:cNvPicPr>
            <a:picLocks noChangeAspect="1"/>
          </p:cNvPicPr>
          <p:nvPr/>
        </p:nvPicPr>
        <p:blipFill>
          <a:blip r:embed="rId7"/>
          <a:stretch>
            <a:fillRect/>
          </a:stretch>
        </p:blipFill>
        <p:spPr>
          <a:xfrm>
            <a:off x="6420197" y="3132879"/>
            <a:ext cx="1371600" cy="1371600"/>
          </a:xfrm>
          <a:prstGeom prst="ellipse">
            <a:avLst/>
          </a:prstGeom>
        </p:spPr>
      </p:pic>
      <p:pic>
        <p:nvPicPr>
          <p:cNvPr id="14" name="Picture 13" descr="A person standing in front of a window&#10;&#10;Description automatically generated">
            <a:extLst>
              <a:ext uri="{FF2B5EF4-FFF2-40B4-BE49-F238E27FC236}">
                <a16:creationId xmlns:a16="http://schemas.microsoft.com/office/drawing/2014/main" id="{009A3171-C634-4D74-B221-A57ECE73170C}"/>
              </a:ext>
            </a:extLst>
          </p:cNvPr>
          <p:cNvPicPr>
            <a:picLocks noChangeAspect="1"/>
          </p:cNvPicPr>
          <p:nvPr/>
        </p:nvPicPr>
        <p:blipFill>
          <a:blip r:embed="rId8"/>
          <a:stretch>
            <a:fillRect/>
          </a:stretch>
        </p:blipFill>
        <p:spPr>
          <a:xfrm>
            <a:off x="1362245" y="3132879"/>
            <a:ext cx="1371600" cy="1371600"/>
          </a:xfrm>
          <a:prstGeom prst="ellipse">
            <a:avLst/>
          </a:prstGeom>
        </p:spPr>
      </p:pic>
      <p:sp>
        <p:nvSpPr>
          <p:cNvPr id="15" name="TextBox 14">
            <a:extLst>
              <a:ext uri="{FF2B5EF4-FFF2-40B4-BE49-F238E27FC236}">
                <a16:creationId xmlns:a16="http://schemas.microsoft.com/office/drawing/2014/main" id="{83B44AFC-828A-4AF0-96D8-60026C14347B}"/>
              </a:ext>
            </a:extLst>
          </p:cNvPr>
          <p:cNvSpPr txBox="1"/>
          <p:nvPr/>
        </p:nvSpPr>
        <p:spPr>
          <a:xfrm>
            <a:off x="2761212" y="1480039"/>
            <a:ext cx="2892829" cy="923330"/>
          </a:xfrm>
          <a:prstGeom prst="rect">
            <a:avLst/>
          </a:prstGeom>
          <a:noFill/>
        </p:spPr>
        <p:txBody>
          <a:bodyPr wrap="square" rtlCol="0">
            <a:spAutoFit/>
          </a:bodyPr>
          <a:lstStyle/>
          <a:p>
            <a:r>
              <a:rPr lang="en-US" dirty="0"/>
              <a:t>Brandin Bulicki</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Software Development Lead</a:t>
            </a:r>
          </a:p>
        </p:txBody>
      </p:sp>
      <p:sp>
        <p:nvSpPr>
          <p:cNvPr id="16" name="TextBox 15">
            <a:extLst>
              <a:ext uri="{FF2B5EF4-FFF2-40B4-BE49-F238E27FC236}">
                <a16:creationId xmlns:a16="http://schemas.microsoft.com/office/drawing/2014/main" id="{35E38918-6D71-48C7-9DF4-BE46C46EA7F9}"/>
              </a:ext>
            </a:extLst>
          </p:cNvPr>
          <p:cNvSpPr txBox="1"/>
          <p:nvPr/>
        </p:nvSpPr>
        <p:spPr>
          <a:xfrm>
            <a:off x="2833036" y="3357014"/>
            <a:ext cx="2892829" cy="923330"/>
          </a:xfrm>
          <a:prstGeom prst="rect">
            <a:avLst/>
          </a:prstGeom>
          <a:noFill/>
        </p:spPr>
        <p:txBody>
          <a:bodyPr wrap="square" rtlCol="0">
            <a:spAutoFit/>
          </a:bodyPr>
          <a:lstStyle/>
          <a:p>
            <a:r>
              <a:rPr lang="en-US"/>
              <a:t>Adam Luong</a:t>
            </a:r>
          </a:p>
          <a:p>
            <a:r>
              <a:rPr lang="en-US" i="1">
                <a:solidFill>
                  <a:schemeClr val="bg2">
                    <a:lumMod val="50000"/>
                    <a:lumOff val="50000"/>
                  </a:schemeClr>
                </a:solidFill>
              </a:rPr>
              <a:t>Computer Science Major</a:t>
            </a:r>
          </a:p>
          <a:p>
            <a:r>
              <a:rPr lang="en-US" i="1">
                <a:solidFill>
                  <a:schemeClr val="bg2">
                    <a:lumMod val="50000"/>
                    <a:lumOff val="50000"/>
                  </a:schemeClr>
                </a:solidFill>
              </a:rPr>
              <a:t>Testing Lead</a:t>
            </a:r>
          </a:p>
        </p:txBody>
      </p:sp>
      <p:sp>
        <p:nvSpPr>
          <p:cNvPr id="17" name="TextBox 16">
            <a:extLst>
              <a:ext uri="{FF2B5EF4-FFF2-40B4-BE49-F238E27FC236}">
                <a16:creationId xmlns:a16="http://schemas.microsoft.com/office/drawing/2014/main" id="{B3715209-61CC-4991-AFD4-AC63BA92B7D6}"/>
              </a:ext>
            </a:extLst>
          </p:cNvPr>
          <p:cNvSpPr txBox="1"/>
          <p:nvPr/>
        </p:nvSpPr>
        <p:spPr>
          <a:xfrm>
            <a:off x="2833036" y="5233989"/>
            <a:ext cx="2892829" cy="923330"/>
          </a:xfrm>
          <a:prstGeom prst="rect">
            <a:avLst/>
          </a:prstGeom>
          <a:noFill/>
        </p:spPr>
        <p:txBody>
          <a:bodyPr wrap="square" rtlCol="0">
            <a:spAutoFit/>
          </a:bodyPr>
          <a:lstStyle/>
          <a:p>
            <a:r>
              <a:rPr lang="en-US"/>
              <a:t>Aparna Mishra</a:t>
            </a:r>
          </a:p>
          <a:p>
            <a:r>
              <a:rPr lang="en-US" i="1">
                <a:solidFill>
                  <a:schemeClr val="bg2">
                    <a:lumMod val="50000"/>
                    <a:lumOff val="50000"/>
                  </a:schemeClr>
                </a:solidFill>
              </a:rPr>
              <a:t>Computer Science Major</a:t>
            </a:r>
          </a:p>
          <a:p>
            <a:r>
              <a:rPr lang="en-US" i="1">
                <a:solidFill>
                  <a:schemeClr val="bg2">
                    <a:lumMod val="50000"/>
                    <a:lumOff val="50000"/>
                  </a:schemeClr>
                </a:solidFill>
              </a:rPr>
              <a:t>Project Planning Lead</a:t>
            </a:r>
          </a:p>
        </p:txBody>
      </p:sp>
      <p:sp>
        <p:nvSpPr>
          <p:cNvPr id="18" name="TextBox 17">
            <a:extLst>
              <a:ext uri="{FF2B5EF4-FFF2-40B4-BE49-F238E27FC236}">
                <a16:creationId xmlns:a16="http://schemas.microsoft.com/office/drawing/2014/main" id="{88717CA8-DF5D-4BF6-BBE4-DB60C502A20F}"/>
              </a:ext>
            </a:extLst>
          </p:cNvPr>
          <p:cNvSpPr txBox="1"/>
          <p:nvPr/>
        </p:nvSpPr>
        <p:spPr>
          <a:xfrm>
            <a:off x="7791797" y="1480039"/>
            <a:ext cx="2892829" cy="923330"/>
          </a:xfrm>
          <a:prstGeom prst="rect">
            <a:avLst/>
          </a:prstGeom>
          <a:noFill/>
        </p:spPr>
        <p:txBody>
          <a:bodyPr wrap="square" rtlCol="0">
            <a:spAutoFit/>
          </a:bodyPr>
          <a:lstStyle/>
          <a:p>
            <a:r>
              <a:rPr lang="en-US"/>
              <a:t>Siddharth Srinivasan</a:t>
            </a:r>
          </a:p>
          <a:p>
            <a:r>
              <a:rPr lang="en-US" i="1">
                <a:solidFill>
                  <a:schemeClr val="bg2">
                    <a:lumMod val="50000"/>
                    <a:lumOff val="50000"/>
                  </a:schemeClr>
                </a:solidFill>
              </a:rPr>
              <a:t>Computer Science Major</a:t>
            </a:r>
          </a:p>
          <a:p>
            <a:endParaRPr lang="en-US" i="1">
              <a:solidFill>
                <a:schemeClr val="bg2">
                  <a:lumMod val="50000"/>
                  <a:lumOff val="50000"/>
                </a:schemeClr>
              </a:solidFill>
            </a:endParaRPr>
          </a:p>
        </p:txBody>
      </p:sp>
      <p:sp>
        <p:nvSpPr>
          <p:cNvPr id="19" name="TextBox 18">
            <a:extLst>
              <a:ext uri="{FF2B5EF4-FFF2-40B4-BE49-F238E27FC236}">
                <a16:creationId xmlns:a16="http://schemas.microsoft.com/office/drawing/2014/main" id="{907FF2C3-1266-4A65-AA89-4AA9398DC016}"/>
              </a:ext>
            </a:extLst>
          </p:cNvPr>
          <p:cNvSpPr txBox="1"/>
          <p:nvPr/>
        </p:nvSpPr>
        <p:spPr>
          <a:xfrm>
            <a:off x="7791797" y="3357014"/>
            <a:ext cx="3039687" cy="923330"/>
          </a:xfrm>
          <a:prstGeom prst="rect">
            <a:avLst/>
          </a:prstGeom>
          <a:noFill/>
        </p:spPr>
        <p:txBody>
          <a:bodyPr wrap="square" rtlCol="0">
            <a:spAutoFit/>
          </a:bodyPr>
          <a:lstStyle/>
          <a:p>
            <a:r>
              <a:rPr lang="en-US" err="1"/>
              <a:t>Tumaresi</a:t>
            </a:r>
            <a:r>
              <a:rPr lang="en-US"/>
              <a:t> </a:t>
            </a:r>
            <a:r>
              <a:rPr lang="en-US" err="1"/>
              <a:t>Yalikun</a:t>
            </a:r>
            <a:endParaRPr lang="en-US"/>
          </a:p>
          <a:p>
            <a:r>
              <a:rPr lang="en-US" i="1">
                <a:solidFill>
                  <a:schemeClr val="bg2">
                    <a:lumMod val="50000"/>
                    <a:lumOff val="50000"/>
                  </a:schemeClr>
                </a:solidFill>
              </a:rPr>
              <a:t>Computer Science Major</a:t>
            </a:r>
          </a:p>
          <a:p>
            <a:r>
              <a:rPr lang="en-US" i="1">
                <a:solidFill>
                  <a:schemeClr val="bg2">
                    <a:lumMod val="50000"/>
                    <a:lumOff val="50000"/>
                  </a:schemeClr>
                </a:solidFill>
              </a:rPr>
              <a:t>Requirements Engineering Lead</a:t>
            </a:r>
          </a:p>
        </p:txBody>
      </p:sp>
      <p:sp>
        <p:nvSpPr>
          <p:cNvPr id="20" name="TextBox 19">
            <a:extLst>
              <a:ext uri="{FF2B5EF4-FFF2-40B4-BE49-F238E27FC236}">
                <a16:creationId xmlns:a16="http://schemas.microsoft.com/office/drawing/2014/main" id="{9D2EB369-E3A7-43C7-83C3-B48A315C5B33}"/>
              </a:ext>
            </a:extLst>
          </p:cNvPr>
          <p:cNvSpPr txBox="1"/>
          <p:nvPr/>
        </p:nvSpPr>
        <p:spPr>
          <a:xfrm>
            <a:off x="7791797" y="5233989"/>
            <a:ext cx="2892829" cy="923330"/>
          </a:xfrm>
          <a:prstGeom prst="rect">
            <a:avLst/>
          </a:prstGeom>
          <a:noFill/>
        </p:spPr>
        <p:txBody>
          <a:bodyPr wrap="square" rtlCol="0">
            <a:spAutoFit/>
          </a:bodyPr>
          <a:lstStyle/>
          <a:p>
            <a:r>
              <a:rPr lang="en-US" dirty="0"/>
              <a:t>Jeffer Zhang</a:t>
            </a:r>
          </a:p>
          <a:p>
            <a:r>
              <a:rPr lang="en-US" i="1" dirty="0">
                <a:solidFill>
                  <a:schemeClr val="bg2">
                    <a:lumMod val="50000"/>
                    <a:lumOff val="50000"/>
                  </a:schemeClr>
                </a:solidFill>
              </a:rPr>
              <a:t>Computer Science Major</a:t>
            </a:r>
          </a:p>
          <a:p>
            <a:r>
              <a:rPr lang="en-US" i="1" dirty="0">
                <a:solidFill>
                  <a:schemeClr val="bg2">
                    <a:lumMod val="50000"/>
                    <a:lumOff val="50000"/>
                  </a:schemeClr>
                </a:solidFill>
              </a:rPr>
              <a:t>System/Software Design Lead</a:t>
            </a:r>
          </a:p>
        </p:txBody>
      </p:sp>
    </p:spTree>
    <p:extLst>
      <p:ext uri="{BB962C8B-B14F-4D97-AF65-F5344CB8AC3E}">
        <p14:creationId xmlns:p14="http://schemas.microsoft.com/office/powerpoint/2010/main" val="11729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352-A550-4110-9202-1A0A6911FE18}"/>
              </a:ext>
            </a:extLst>
          </p:cNvPr>
          <p:cNvSpPr>
            <a:spLocks noGrp="1"/>
          </p:cNvSpPr>
          <p:nvPr>
            <p:ph type="title"/>
          </p:nvPr>
        </p:nvSpPr>
        <p:spPr/>
        <p:txBody>
          <a:bodyPr/>
          <a:lstStyle/>
          <a:p>
            <a:r>
              <a:rPr lang="en-US"/>
              <a:t>Our Project</a:t>
            </a:r>
          </a:p>
        </p:txBody>
      </p:sp>
      <p:sp>
        <p:nvSpPr>
          <p:cNvPr id="3" name="Content Placeholder 2">
            <a:extLst>
              <a:ext uri="{FF2B5EF4-FFF2-40B4-BE49-F238E27FC236}">
                <a16:creationId xmlns:a16="http://schemas.microsoft.com/office/drawing/2014/main" id="{C0DBA239-49CE-4E66-B407-F99610440D5B}"/>
              </a:ext>
            </a:extLst>
          </p:cNvPr>
          <p:cNvSpPr>
            <a:spLocks noGrp="1"/>
          </p:cNvSpPr>
          <p:nvPr>
            <p:ph idx="1"/>
          </p:nvPr>
        </p:nvSpPr>
        <p:spPr/>
        <p:txBody>
          <a:bodyPr>
            <a:normAutofit/>
          </a:bodyPr>
          <a:lstStyle/>
          <a:p>
            <a:pPr indent="-305435">
              <a:spcBef>
                <a:spcPts val="0"/>
              </a:spcBef>
              <a:spcAft>
                <a:spcPts val="0"/>
              </a:spcAft>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Every summer, marching bands and drum corps all around the world learn drill for their season’s performance. Following this, in the winter, indoor percussion, guard, and wind ensembles, prepare their drill for their seasons. As it stands, the only way to effectively learn the coordinates for the show is to go ‘set-by-set’ and check every performer’s positioning for every drill move. Marching Masters aims to improve these outdated methods. </a:t>
            </a:r>
            <a:endParaRPr lang="en-US"/>
          </a:p>
          <a:p>
            <a:pPr indent="-305435">
              <a:spcBef>
                <a:spcPts val="0"/>
              </a:spcBef>
              <a:spcAft>
                <a:spcPts val="0"/>
              </a:spcAft>
            </a:pP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spcBef>
                <a:spcPts val="0"/>
              </a:spcBef>
              <a:spcAft>
                <a:spcPts val="0"/>
              </a:spcAft>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Marching Masters will increase the effectiveness of drill instruction and the proficiency with which a show is performed. Marching Masters will ultimately be the first marching based program that will allow for tracking of the performers from drill set to drill set. This system will allow staff and performers to track the movements of the performers, analyze for correctness against the written drill, and be able to be reviewed by staff and performers. By obtaining this knowledge, staff will be more equipped to provide instruction and performers will be able to further understand what corrections they must make.</a:t>
            </a:r>
            <a:endParaRPr lang="en-US"/>
          </a:p>
        </p:txBody>
      </p:sp>
    </p:spTree>
    <p:extLst>
      <p:ext uri="{BB962C8B-B14F-4D97-AF65-F5344CB8AC3E}">
        <p14:creationId xmlns:p14="http://schemas.microsoft.com/office/powerpoint/2010/main" val="1924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453-6C39-4F1F-963E-F3F61C2F6C0B}"/>
              </a:ext>
            </a:extLst>
          </p:cNvPr>
          <p:cNvSpPr>
            <a:spLocks noGrp="1"/>
          </p:cNvSpPr>
          <p:nvPr>
            <p:ph type="title"/>
          </p:nvPr>
        </p:nvSpPr>
        <p:spPr/>
        <p:txBody>
          <a:bodyPr/>
          <a:lstStyle/>
          <a:p>
            <a:r>
              <a:rPr lang="en-US" dirty="0"/>
              <a:t>Application Capabilities</a:t>
            </a:r>
          </a:p>
        </p:txBody>
      </p:sp>
      <p:sp>
        <p:nvSpPr>
          <p:cNvPr id="3" name="Content Placeholder 2">
            <a:extLst>
              <a:ext uri="{FF2B5EF4-FFF2-40B4-BE49-F238E27FC236}">
                <a16:creationId xmlns:a16="http://schemas.microsoft.com/office/drawing/2014/main" id="{0F9533EA-DE9B-4AFA-8506-57B62ADF657D}"/>
              </a:ext>
            </a:extLst>
          </p:cNvPr>
          <p:cNvSpPr>
            <a:spLocks noGrp="1"/>
          </p:cNvSpPr>
          <p:nvPr>
            <p:ph sz="half" idx="1"/>
          </p:nvPr>
        </p:nvSpPr>
        <p:spPr>
          <a:xfrm>
            <a:off x="913795" y="1720726"/>
            <a:ext cx="7416835" cy="4070473"/>
          </a:xfrm>
        </p:spPr>
        <p:txBody>
          <a:bodyPr/>
          <a:lstStyle/>
          <a:p>
            <a:pPr marL="37465" indent="0">
              <a:buNone/>
            </a:pPr>
            <a:r>
              <a:rPr lang="en-US" u="sng" dirty="0">
                <a:ln>
                  <a:solidFill>
                    <a:prstClr val="black">
                      <a:lumMod val="75000"/>
                      <a:lumOff val="25000"/>
                      <a:alpha val="10000"/>
                    </a:prstClr>
                  </a:solidFill>
                </a:ln>
                <a:effectLst>
                  <a:outerShdw blurRad="9525" dist="25400" dir="14640000" algn="tl" rotWithShape="0">
                    <a:prstClr val="black">
                      <a:alpha val="30000"/>
                    </a:prstClr>
                  </a:outerShdw>
                </a:effectLst>
              </a:rPr>
              <a:t>Functional Features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Basic Application Dashboard</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Joining a Band</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Drill Visualization</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Uploading Documents/Events/Assignments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Viewing Documents/Events/Assignments</a:t>
            </a:r>
          </a:p>
          <a:p>
            <a:pPr marL="342900" lvl="1" indent="-305435">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Application Log-in</a:t>
            </a:r>
          </a:p>
          <a:p>
            <a:pPr marL="342900" lvl="1" indent="-305435">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Performer Tracking</a:t>
            </a:r>
          </a:p>
          <a:p>
            <a:pPr marL="342900" lvl="1" indent="-305435">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Instructor Feedback</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60110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453-6C39-4F1F-963E-F3F61C2F6C0B}"/>
              </a:ext>
            </a:extLst>
          </p:cNvPr>
          <p:cNvSpPr>
            <a:spLocks noGrp="1"/>
          </p:cNvSpPr>
          <p:nvPr>
            <p:ph type="title"/>
          </p:nvPr>
        </p:nvSpPr>
        <p:spPr/>
        <p:txBody>
          <a:bodyPr/>
          <a:lstStyle/>
          <a:p>
            <a:r>
              <a:rPr lang="en-US" dirty="0"/>
              <a:t>Market Research</a:t>
            </a:r>
          </a:p>
        </p:txBody>
      </p:sp>
      <p:sp>
        <p:nvSpPr>
          <p:cNvPr id="3" name="Content Placeholder 2">
            <a:extLst>
              <a:ext uri="{FF2B5EF4-FFF2-40B4-BE49-F238E27FC236}">
                <a16:creationId xmlns:a16="http://schemas.microsoft.com/office/drawing/2014/main" id="{0F9533EA-DE9B-4AFA-8506-57B62ADF657D}"/>
              </a:ext>
            </a:extLst>
          </p:cNvPr>
          <p:cNvSpPr>
            <a:spLocks noGrp="1"/>
          </p:cNvSpPr>
          <p:nvPr>
            <p:ph sz="half" idx="1"/>
          </p:nvPr>
        </p:nvSpPr>
        <p:spPr>
          <a:xfrm>
            <a:off x="913795" y="1720726"/>
            <a:ext cx="10353762" cy="4070473"/>
          </a:xfrm>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Conducted Market Research</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Market Size</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Similar Products (Drill Visualizers):</a:t>
            </a:r>
          </a:p>
          <a:p>
            <a:pPr lvl="2" indent="-30543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rPr>
              <a:t>Pyware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 3D Drill Visualizer</a:t>
            </a:r>
          </a:p>
          <a:p>
            <a:pPr lvl="2"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Ultimate Drill Book</a:t>
            </a:r>
          </a:p>
          <a:p>
            <a:pPr lvl="1"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99406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6A6A-8719-481D-A1C2-1972BF658C68}"/>
              </a:ext>
            </a:extLst>
          </p:cNvPr>
          <p:cNvSpPr>
            <a:spLocks noGrp="1"/>
          </p:cNvSpPr>
          <p:nvPr>
            <p:ph type="title"/>
          </p:nvPr>
        </p:nvSpPr>
        <p:spPr/>
        <p:txBody>
          <a:bodyPr/>
          <a:lstStyle/>
          <a:p>
            <a:r>
              <a:rPr lang="en-US" dirty="0"/>
              <a:t>Design</a:t>
            </a:r>
          </a:p>
        </p:txBody>
      </p:sp>
      <p:grpSp>
        <p:nvGrpSpPr>
          <p:cNvPr id="5" name="Group 4">
            <a:extLst>
              <a:ext uri="{FF2B5EF4-FFF2-40B4-BE49-F238E27FC236}">
                <a16:creationId xmlns:a16="http://schemas.microsoft.com/office/drawing/2014/main" id="{C00CE149-DC97-462F-AB65-20ABDDB5516F}"/>
              </a:ext>
            </a:extLst>
          </p:cNvPr>
          <p:cNvGrpSpPr/>
          <p:nvPr/>
        </p:nvGrpSpPr>
        <p:grpSpPr>
          <a:xfrm>
            <a:off x="2264218" y="1580050"/>
            <a:ext cx="7652916" cy="4151503"/>
            <a:chOff x="0" y="0"/>
            <a:chExt cx="5380888" cy="3237886"/>
          </a:xfrm>
        </p:grpSpPr>
        <p:pic>
          <p:nvPicPr>
            <p:cNvPr id="6" name="Graphic 64" descr="Processor with solid fill">
              <a:extLst>
                <a:ext uri="{FF2B5EF4-FFF2-40B4-BE49-F238E27FC236}">
                  <a16:creationId xmlns:a16="http://schemas.microsoft.com/office/drawing/2014/main" id="{5B32D3E8-A584-407C-92FA-7EEF3318010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294960" y="1522238"/>
              <a:ext cx="374650" cy="374650"/>
            </a:xfrm>
            <a:prstGeom prst="rect">
              <a:avLst/>
            </a:prstGeom>
          </p:spPr>
        </p:pic>
        <p:cxnSp>
          <p:nvCxnSpPr>
            <p:cNvPr id="7" name="Straight Arrow Connector 6">
              <a:extLst>
                <a:ext uri="{FF2B5EF4-FFF2-40B4-BE49-F238E27FC236}">
                  <a16:creationId xmlns:a16="http://schemas.microsoft.com/office/drawing/2014/main" id="{0030E484-B890-4D43-BAFC-7F571E56A133}"/>
                </a:ext>
              </a:extLst>
            </p:cNvPr>
            <p:cNvCxnSpPr/>
            <p:nvPr/>
          </p:nvCxnSpPr>
          <p:spPr>
            <a:xfrm>
              <a:off x="1627949" y="1865799"/>
              <a:ext cx="274320" cy="4572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B7B21237-532F-49AB-9E8F-AAAFFFCE1248}"/>
                </a:ext>
              </a:extLst>
            </p:cNvPr>
            <p:cNvGrpSpPr/>
            <p:nvPr/>
          </p:nvGrpSpPr>
          <p:grpSpPr>
            <a:xfrm>
              <a:off x="0" y="0"/>
              <a:ext cx="5380888" cy="3237886"/>
              <a:chOff x="0" y="0"/>
              <a:chExt cx="5380888" cy="3237886"/>
            </a:xfrm>
          </p:grpSpPr>
          <p:grpSp>
            <p:nvGrpSpPr>
              <p:cNvPr id="10" name="Group 9">
                <a:extLst>
                  <a:ext uri="{FF2B5EF4-FFF2-40B4-BE49-F238E27FC236}">
                    <a16:creationId xmlns:a16="http://schemas.microsoft.com/office/drawing/2014/main" id="{D43E91C3-6693-4DCE-B643-6C047BA355B8}"/>
                  </a:ext>
                </a:extLst>
              </p:cNvPr>
              <p:cNvGrpSpPr/>
              <p:nvPr/>
            </p:nvGrpSpPr>
            <p:grpSpPr>
              <a:xfrm>
                <a:off x="0" y="0"/>
                <a:ext cx="5380888" cy="3237886"/>
                <a:chOff x="0" y="0"/>
                <a:chExt cx="5380888" cy="3237886"/>
              </a:xfrm>
            </p:grpSpPr>
            <p:sp>
              <p:nvSpPr>
                <p:cNvPr id="12" name="Text Box 13">
                  <a:extLst>
                    <a:ext uri="{FF2B5EF4-FFF2-40B4-BE49-F238E27FC236}">
                      <a16:creationId xmlns:a16="http://schemas.microsoft.com/office/drawing/2014/main" id="{3A4A9E12-128D-4382-BB2C-25E0DF36D1C5}"/>
                    </a:ext>
                  </a:extLst>
                </p:cNvPr>
                <p:cNvSpPr txBox="1"/>
                <p:nvPr/>
              </p:nvSpPr>
              <p:spPr>
                <a:xfrm>
                  <a:off x="816429" y="340568"/>
                  <a:ext cx="910590" cy="391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Standard Widgets</a:t>
                  </a:r>
                  <a:endParaRPr lang="en-US" sz="2000" dirty="0">
                    <a:effectLst/>
                    <a:latin typeface="Times New Roman" panose="02020603050405020304" pitchFamily="18" charset="0"/>
                    <a:ea typeface="Times New Roman" panose="02020603050405020304" pitchFamily="18" charset="0"/>
                  </a:endParaRPr>
                </a:p>
              </p:txBody>
            </p:sp>
            <p:sp>
              <p:nvSpPr>
                <p:cNvPr id="13" name="Text Box 6">
                  <a:extLst>
                    <a:ext uri="{FF2B5EF4-FFF2-40B4-BE49-F238E27FC236}">
                      <a16:creationId xmlns:a16="http://schemas.microsoft.com/office/drawing/2014/main" id="{EAE62471-30C8-424E-80A2-3DD302DD1651}"/>
                    </a:ext>
                  </a:extLst>
                </p:cNvPr>
                <p:cNvSpPr txBox="1"/>
                <p:nvPr/>
              </p:nvSpPr>
              <p:spPr>
                <a:xfrm>
                  <a:off x="0" y="760445"/>
                  <a:ext cx="911010" cy="42937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User (Instructor)</a:t>
                  </a:r>
                  <a:endParaRPr lang="en-US" sz="2000" dirty="0">
                    <a:effectLst/>
                    <a:latin typeface="Times New Roman" panose="02020603050405020304" pitchFamily="18" charset="0"/>
                    <a:ea typeface="Times New Roman" panose="02020603050405020304" pitchFamily="18" charset="0"/>
                  </a:endParaRPr>
                </a:p>
              </p:txBody>
            </p:sp>
            <p:sp>
              <p:nvSpPr>
                <p:cNvPr id="14" name="Text Box 9">
                  <a:extLst>
                    <a:ext uri="{FF2B5EF4-FFF2-40B4-BE49-F238E27FC236}">
                      <a16:creationId xmlns:a16="http://schemas.microsoft.com/office/drawing/2014/main" id="{1D37FBDB-5503-4DB6-BF1D-19532E04A566}"/>
                    </a:ext>
                  </a:extLst>
                </p:cNvPr>
                <p:cNvSpPr txBox="1"/>
                <p:nvPr/>
              </p:nvSpPr>
              <p:spPr>
                <a:xfrm>
                  <a:off x="0" y="2808515"/>
                  <a:ext cx="911010" cy="42937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User (Performer)</a:t>
                  </a:r>
                  <a:endParaRPr lang="en-US" sz="2000" dirty="0">
                    <a:effectLst/>
                    <a:latin typeface="Times New Roman" panose="02020603050405020304" pitchFamily="18" charset="0"/>
                    <a:ea typeface="Times New Roman" panose="02020603050405020304" pitchFamily="18" charset="0"/>
                  </a:endParaRPr>
                </a:p>
              </p:txBody>
            </p:sp>
            <p:grpSp>
              <p:nvGrpSpPr>
                <p:cNvPr id="15" name="Group 14">
                  <a:extLst>
                    <a:ext uri="{FF2B5EF4-FFF2-40B4-BE49-F238E27FC236}">
                      <a16:creationId xmlns:a16="http://schemas.microsoft.com/office/drawing/2014/main" id="{0DC7718B-67CD-4F86-B8FB-2C38381A922B}"/>
                    </a:ext>
                  </a:extLst>
                </p:cNvPr>
                <p:cNvGrpSpPr/>
                <p:nvPr/>
              </p:nvGrpSpPr>
              <p:grpSpPr>
                <a:xfrm>
                  <a:off x="0" y="0"/>
                  <a:ext cx="1731017" cy="948055"/>
                  <a:chOff x="0" y="0"/>
                  <a:chExt cx="1731017" cy="948055"/>
                </a:xfrm>
              </p:grpSpPr>
              <p:pic>
                <p:nvPicPr>
                  <p:cNvPr id="37" name="Graphic 2" descr="User">
                    <a:extLst>
                      <a:ext uri="{FF2B5EF4-FFF2-40B4-BE49-F238E27FC236}">
                        <a16:creationId xmlns:a16="http://schemas.microsoft.com/office/drawing/2014/main" id="{9CF83B45-F8EA-4888-A825-9263A6D6B2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0"/>
                    <a:ext cx="930275" cy="948055"/>
                  </a:xfrm>
                  <a:prstGeom prst="rect">
                    <a:avLst/>
                  </a:prstGeom>
                </p:spPr>
              </p:pic>
              <p:cxnSp>
                <p:nvCxnSpPr>
                  <p:cNvPr id="38" name="Straight Connector 37">
                    <a:extLst>
                      <a:ext uri="{FF2B5EF4-FFF2-40B4-BE49-F238E27FC236}">
                        <a16:creationId xmlns:a16="http://schemas.microsoft.com/office/drawing/2014/main" id="{9C9D6439-0E10-464D-9180-F8E5129F516D}"/>
                      </a:ext>
                    </a:extLst>
                  </p:cNvPr>
                  <p:cNvCxnSpPr/>
                  <p:nvPr/>
                </p:nvCxnSpPr>
                <p:spPr>
                  <a:xfrm rot="16200000">
                    <a:off x="1273817" y="269563"/>
                    <a:ext cx="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6" name="Text Box 18">
                  <a:extLst>
                    <a:ext uri="{FF2B5EF4-FFF2-40B4-BE49-F238E27FC236}">
                      <a16:creationId xmlns:a16="http://schemas.microsoft.com/office/drawing/2014/main" id="{465A2267-209B-4201-96B8-143DF30A9A85}"/>
                    </a:ext>
                  </a:extLst>
                </p:cNvPr>
                <p:cNvSpPr txBox="1"/>
                <p:nvPr/>
              </p:nvSpPr>
              <p:spPr>
                <a:xfrm>
                  <a:off x="1651518" y="732453"/>
                  <a:ext cx="693530" cy="429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Instructor Interface</a:t>
                  </a:r>
                  <a:endParaRPr lang="en-US" sz="2000" dirty="0">
                    <a:effectLst/>
                    <a:latin typeface="Times New Roman" panose="02020603050405020304" pitchFamily="18" charset="0"/>
                    <a:ea typeface="Times New Roman" panose="02020603050405020304" pitchFamily="18" charset="0"/>
                  </a:endParaRPr>
                </a:p>
              </p:txBody>
            </p:sp>
            <p:sp>
              <p:nvSpPr>
                <p:cNvPr id="17" name="Text Box 26">
                  <a:extLst>
                    <a:ext uri="{FF2B5EF4-FFF2-40B4-BE49-F238E27FC236}">
                      <a16:creationId xmlns:a16="http://schemas.microsoft.com/office/drawing/2014/main" id="{AC9ACB46-89AB-43C2-B153-3C4916D0E9BF}"/>
                    </a:ext>
                  </a:extLst>
                </p:cNvPr>
                <p:cNvSpPr txBox="1"/>
                <p:nvPr/>
              </p:nvSpPr>
              <p:spPr>
                <a:xfrm>
                  <a:off x="2663890" y="760445"/>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18" name="Text Box 34">
                  <a:extLst>
                    <a:ext uri="{FF2B5EF4-FFF2-40B4-BE49-F238E27FC236}">
                      <a16:creationId xmlns:a16="http://schemas.microsoft.com/office/drawing/2014/main" id="{F981F60A-F779-4493-9CF6-E2243703BCA5}"/>
                    </a:ext>
                  </a:extLst>
                </p:cNvPr>
                <p:cNvSpPr txBox="1"/>
                <p:nvPr/>
              </p:nvSpPr>
              <p:spPr>
                <a:xfrm>
                  <a:off x="2663890" y="2211356"/>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19" name="Text Box 35">
                  <a:extLst>
                    <a:ext uri="{FF2B5EF4-FFF2-40B4-BE49-F238E27FC236}">
                      <a16:creationId xmlns:a16="http://schemas.microsoft.com/office/drawing/2014/main" id="{CE25A01B-FC02-441C-9F07-7C4E3B5E0310}"/>
                    </a:ext>
                  </a:extLst>
                </p:cNvPr>
                <p:cNvSpPr txBox="1"/>
                <p:nvPr/>
              </p:nvSpPr>
              <p:spPr>
                <a:xfrm>
                  <a:off x="3881535" y="1198984"/>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20" name="Text Box 36">
                  <a:extLst>
                    <a:ext uri="{FF2B5EF4-FFF2-40B4-BE49-F238E27FC236}">
                      <a16:creationId xmlns:a16="http://schemas.microsoft.com/office/drawing/2014/main" id="{5CFD9539-9529-4535-94FE-804082393984}"/>
                    </a:ext>
                  </a:extLst>
                </p:cNvPr>
                <p:cNvSpPr txBox="1"/>
                <p:nvPr/>
              </p:nvSpPr>
              <p:spPr>
                <a:xfrm>
                  <a:off x="3041780" y="1693507"/>
                  <a:ext cx="873760" cy="4133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Integration System</a:t>
                  </a:r>
                  <a:endParaRPr lang="en-US" sz="2000" dirty="0">
                    <a:effectLst/>
                    <a:latin typeface="Times New Roman" panose="02020603050405020304" pitchFamily="18" charset="0"/>
                    <a:ea typeface="Times New Roman" panose="02020603050405020304" pitchFamily="18" charset="0"/>
                  </a:endParaRPr>
                </a:p>
              </p:txBody>
            </p:sp>
            <p:sp>
              <p:nvSpPr>
                <p:cNvPr id="21" name="Text Box 37">
                  <a:extLst>
                    <a:ext uri="{FF2B5EF4-FFF2-40B4-BE49-F238E27FC236}">
                      <a16:creationId xmlns:a16="http://schemas.microsoft.com/office/drawing/2014/main" id="{90E6E194-5E19-4AC2-9EF6-17052BD7DD88}"/>
                    </a:ext>
                  </a:extLst>
                </p:cNvPr>
                <p:cNvSpPr txBox="1"/>
                <p:nvPr/>
              </p:nvSpPr>
              <p:spPr>
                <a:xfrm>
                  <a:off x="4506686" y="1768151"/>
                  <a:ext cx="874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Data Storage</a:t>
                  </a:r>
                  <a:endParaRPr lang="en-US" sz="2000" dirty="0">
                    <a:effectLst/>
                    <a:latin typeface="Times New Roman" panose="02020603050405020304" pitchFamily="18" charset="0"/>
                    <a:ea typeface="Times New Roman" panose="02020603050405020304" pitchFamily="18" charset="0"/>
                  </a:endParaRPr>
                </a:p>
              </p:txBody>
            </p:sp>
            <p:pic>
              <p:nvPicPr>
                <p:cNvPr id="22" name="Graphic 40" descr="Server">
                  <a:extLst>
                    <a:ext uri="{FF2B5EF4-FFF2-40B4-BE49-F238E27FC236}">
                      <a16:creationId xmlns:a16="http://schemas.microsoft.com/office/drawing/2014/main" id="{5A97AF9E-AC40-4E0D-892A-504597BC7F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3988" y="1222311"/>
                  <a:ext cx="649605" cy="661670"/>
                </a:xfrm>
                <a:prstGeom prst="rect">
                  <a:avLst/>
                </a:prstGeom>
              </p:spPr>
            </p:pic>
            <p:pic>
              <p:nvPicPr>
                <p:cNvPr id="23" name="Graphic 41" descr="Smart Phone with solid fill">
                  <a:extLst>
                    <a:ext uri="{FF2B5EF4-FFF2-40B4-BE49-F238E27FC236}">
                      <a16:creationId xmlns:a16="http://schemas.microsoft.com/office/drawing/2014/main" id="{7829D734-AA3A-4974-B8F7-83A4929F15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6163" y="275253"/>
                  <a:ext cx="542925" cy="542925"/>
                </a:xfrm>
                <a:prstGeom prst="rect">
                  <a:avLst/>
                </a:prstGeom>
              </p:spPr>
            </p:pic>
            <p:grpSp>
              <p:nvGrpSpPr>
                <p:cNvPr id="24" name="Group 23">
                  <a:extLst>
                    <a:ext uri="{FF2B5EF4-FFF2-40B4-BE49-F238E27FC236}">
                      <a16:creationId xmlns:a16="http://schemas.microsoft.com/office/drawing/2014/main" id="{1280A670-6246-47B0-83ED-D2C5667CADD7}"/>
                    </a:ext>
                  </a:extLst>
                </p:cNvPr>
                <p:cNvGrpSpPr/>
                <p:nvPr/>
              </p:nvGrpSpPr>
              <p:grpSpPr>
                <a:xfrm>
                  <a:off x="0" y="2052735"/>
                  <a:ext cx="1726757" cy="948055"/>
                  <a:chOff x="0" y="0"/>
                  <a:chExt cx="1726757" cy="948055"/>
                </a:xfrm>
              </p:grpSpPr>
              <p:pic>
                <p:nvPicPr>
                  <p:cNvPr id="35" name="Graphic 3" descr="User">
                    <a:extLst>
                      <a:ext uri="{FF2B5EF4-FFF2-40B4-BE49-F238E27FC236}">
                        <a16:creationId xmlns:a16="http://schemas.microsoft.com/office/drawing/2014/main" id="{80DCB1F6-1E1B-4A22-B882-95AB907F5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0"/>
                    <a:ext cx="930275" cy="948055"/>
                  </a:xfrm>
                  <a:prstGeom prst="rect">
                    <a:avLst/>
                  </a:prstGeom>
                </p:spPr>
              </p:pic>
              <p:cxnSp>
                <p:nvCxnSpPr>
                  <p:cNvPr id="36" name="Straight Connector 35">
                    <a:extLst>
                      <a:ext uri="{FF2B5EF4-FFF2-40B4-BE49-F238E27FC236}">
                        <a16:creationId xmlns:a16="http://schemas.microsoft.com/office/drawing/2014/main" id="{701B0518-BB74-4815-BD74-EF38F24C874C}"/>
                      </a:ext>
                    </a:extLst>
                  </p:cNvPr>
                  <p:cNvCxnSpPr/>
                  <p:nvPr/>
                </p:nvCxnSpPr>
                <p:spPr>
                  <a:xfrm rot="16200000">
                    <a:off x="1269557" y="262394"/>
                    <a:ext cx="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5" name="Text Box 48">
                  <a:extLst>
                    <a:ext uri="{FF2B5EF4-FFF2-40B4-BE49-F238E27FC236}">
                      <a16:creationId xmlns:a16="http://schemas.microsoft.com/office/drawing/2014/main" id="{6361952C-D9FD-4AEE-A419-B9824394332B}"/>
                    </a:ext>
                  </a:extLst>
                </p:cNvPr>
                <p:cNvSpPr txBox="1"/>
                <p:nvPr/>
              </p:nvSpPr>
              <p:spPr>
                <a:xfrm>
                  <a:off x="816429" y="2388638"/>
                  <a:ext cx="910590" cy="36576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Standard Widgets</a:t>
                  </a:r>
                  <a:endParaRPr lang="en-US" sz="2000" dirty="0">
                    <a:effectLst/>
                    <a:latin typeface="Times New Roman" panose="02020603050405020304" pitchFamily="18" charset="0"/>
                    <a:ea typeface="Times New Roman" panose="02020603050405020304" pitchFamily="18" charset="0"/>
                  </a:endParaRPr>
                </a:p>
              </p:txBody>
            </p:sp>
            <p:sp>
              <p:nvSpPr>
                <p:cNvPr id="26" name="Text Box 52">
                  <a:extLst>
                    <a:ext uri="{FF2B5EF4-FFF2-40B4-BE49-F238E27FC236}">
                      <a16:creationId xmlns:a16="http://schemas.microsoft.com/office/drawing/2014/main" id="{AE6051C8-F418-4CAB-B35E-E09F544E4A7B}"/>
                    </a:ext>
                  </a:extLst>
                </p:cNvPr>
                <p:cNvSpPr txBox="1"/>
                <p:nvPr/>
              </p:nvSpPr>
              <p:spPr>
                <a:xfrm>
                  <a:off x="1642188" y="2789853"/>
                  <a:ext cx="706783" cy="429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Performer Interface</a:t>
                  </a:r>
                  <a:endParaRPr lang="en-US" sz="2000" dirty="0">
                    <a:effectLst/>
                    <a:latin typeface="Times New Roman" panose="02020603050405020304" pitchFamily="18" charset="0"/>
                    <a:ea typeface="Times New Roman" panose="02020603050405020304" pitchFamily="18" charset="0"/>
                  </a:endParaRPr>
                </a:p>
              </p:txBody>
            </p:sp>
            <p:pic>
              <p:nvPicPr>
                <p:cNvPr id="27" name="Graphic 53" descr="Smart Phone with solid fill">
                  <a:extLst>
                    <a:ext uri="{FF2B5EF4-FFF2-40B4-BE49-F238E27FC236}">
                      <a16:creationId xmlns:a16="http://schemas.microsoft.com/office/drawing/2014/main" id="{49B2D77B-8BAD-4B16-8A84-DDB00737D8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6163" y="2332653"/>
                  <a:ext cx="542925" cy="542925"/>
                </a:xfrm>
                <a:prstGeom prst="rect">
                  <a:avLst/>
                </a:prstGeom>
              </p:spPr>
            </p:pic>
            <p:pic>
              <p:nvPicPr>
                <p:cNvPr id="28" name="Graphic 54" descr="Network diagram with solid fill">
                  <a:extLst>
                    <a:ext uri="{FF2B5EF4-FFF2-40B4-BE49-F238E27FC236}">
                      <a16:creationId xmlns:a16="http://schemas.microsoft.com/office/drawing/2014/main" id="{C3A2E959-BE46-4214-947C-F69BAD6CD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47053" y="1301621"/>
                  <a:ext cx="511810" cy="511810"/>
                </a:xfrm>
                <a:prstGeom prst="rect">
                  <a:avLst/>
                </a:prstGeom>
              </p:spPr>
            </p:pic>
            <p:cxnSp>
              <p:nvCxnSpPr>
                <p:cNvPr id="29" name="Straight Arrow Connector 28">
                  <a:extLst>
                    <a:ext uri="{FF2B5EF4-FFF2-40B4-BE49-F238E27FC236}">
                      <a16:creationId xmlns:a16="http://schemas.microsoft.com/office/drawing/2014/main" id="{F057EA4A-84EF-4A38-BDB9-A3BFB722565B}"/>
                    </a:ext>
                  </a:extLst>
                </p:cNvPr>
                <p:cNvCxnSpPr/>
                <p:nvPr/>
              </p:nvCxnSpPr>
              <p:spPr>
                <a:xfrm>
                  <a:off x="2341984" y="821094"/>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3CE9647-0785-4755-AFD4-FC2978047688}"/>
                    </a:ext>
                  </a:extLst>
                </p:cNvPr>
                <p:cNvCxnSpPr/>
                <p:nvPr/>
              </p:nvCxnSpPr>
              <p:spPr>
                <a:xfrm flipH="1" flipV="1">
                  <a:off x="2281335" y="895739"/>
                  <a:ext cx="894839" cy="56225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833AA62-A7D3-4628-8AC3-0EFFA72A2F46}"/>
                    </a:ext>
                  </a:extLst>
                </p:cNvPr>
                <p:cNvCxnSpPr/>
                <p:nvPr/>
              </p:nvCxnSpPr>
              <p:spPr>
                <a:xfrm flipH="1">
                  <a:off x="2235459" y="1908111"/>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4916A40-55BD-4273-AA7D-297D83E5C705}"/>
                    </a:ext>
                  </a:extLst>
                </p:cNvPr>
                <p:cNvCxnSpPr/>
                <p:nvPr/>
              </p:nvCxnSpPr>
              <p:spPr>
                <a:xfrm flipV="1">
                  <a:off x="2295331" y="1992864"/>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570138-C4E4-4D0E-ACFC-E101BB472A53}"/>
                    </a:ext>
                  </a:extLst>
                </p:cNvPr>
                <p:cNvCxnSpPr/>
                <p:nvPr/>
              </p:nvCxnSpPr>
              <p:spPr>
                <a:xfrm rot="16200000">
                  <a:off x="4167246" y="1277866"/>
                  <a:ext cx="0" cy="73152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58966AE-0EEA-43FE-A104-CA4AD28B41BE}"/>
                    </a:ext>
                  </a:extLst>
                </p:cNvPr>
                <p:cNvCxnSpPr/>
                <p:nvPr/>
              </p:nvCxnSpPr>
              <p:spPr>
                <a:xfrm rot="16200000" flipV="1">
                  <a:off x="4167868" y="1211930"/>
                  <a:ext cx="0" cy="73152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11" name="Straight Connector 10">
                <a:extLst>
                  <a:ext uri="{FF2B5EF4-FFF2-40B4-BE49-F238E27FC236}">
                    <a16:creationId xmlns:a16="http://schemas.microsoft.com/office/drawing/2014/main" id="{9189B2B2-90BF-4B9C-8535-A24C2A77CECE}"/>
                  </a:ext>
                </a:extLst>
              </p:cNvPr>
              <p:cNvCxnSpPr/>
              <p:nvPr/>
            </p:nvCxnSpPr>
            <p:spPr>
              <a:xfrm rot="16200000">
                <a:off x="829094" y="1732922"/>
                <a:ext cx="365760" cy="64008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9" name="Text Box 69">
              <a:extLst>
                <a:ext uri="{FF2B5EF4-FFF2-40B4-BE49-F238E27FC236}">
                  <a16:creationId xmlns:a16="http://schemas.microsoft.com/office/drawing/2014/main" id="{C2F3DEA2-25C7-41BD-B00E-818E19655F56}"/>
                </a:ext>
              </a:extLst>
            </p:cNvPr>
            <p:cNvSpPr txBox="1"/>
            <p:nvPr/>
          </p:nvSpPr>
          <p:spPr>
            <a:xfrm>
              <a:off x="391131" y="1680805"/>
              <a:ext cx="910500" cy="40087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Tracking Sensors</a:t>
              </a:r>
              <a:endParaRPr lang="en-US" sz="20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1927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925-391E-4062-8345-9F8125EF76C9}"/>
              </a:ext>
            </a:extLst>
          </p:cNvPr>
          <p:cNvSpPr>
            <a:spLocks noGrp="1"/>
          </p:cNvSpPr>
          <p:nvPr>
            <p:ph type="title"/>
          </p:nvPr>
        </p:nvSpPr>
        <p:spPr/>
        <p:txBody>
          <a:bodyPr/>
          <a:lstStyle/>
          <a:p>
            <a:r>
              <a:rPr lang="en-US" dirty="0"/>
              <a:t>System Flow</a:t>
            </a:r>
          </a:p>
        </p:txBody>
      </p:sp>
      <p:sp>
        <p:nvSpPr>
          <p:cNvPr id="3" name="Text Placeholder 2">
            <a:extLst>
              <a:ext uri="{FF2B5EF4-FFF2-40B4-BE49-F238E27FC236}">
                <a16:creationId xmlns:a16="http://schemas.microsoft.com/office/drawing/2014/main" id="{AB71A8A3-BFA8-4FE8-992B-FF120B7504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25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4EEA-46AF-4D29-8C6A-334C9A0F8E8A}"/>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4B07511-E0E3-48B1-9BC9-7A3001E88BF7}"/>
              </a:ext>
            </a:extLst>
          </p:cNvPr>
          <p:cNvSpPr>
            <a:spLocks noGrp="1"/>
          </p:cNvSpPr>
          <p:nvPr>
            <p:ph idx="1"/>
          </p:nvPr>
        </p:nvSpPr>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Decisions were made on the technologies that would be used in both hardware and software.</a:t>
            </a:r>
            <a:endParaRPr lang="en-US" dirty="0"/>
          </a:p>
          <a:p>
            <a:pPr marL="719455" lvl="1" indent="-26987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Hardware: Bluetooth Beacons, IMU Device</a:t>
            </a:r>
          </a:p>
          <a:p>
            <a:pPr marL="719455" lvl="1" indent="-26987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Software: Flutter/Dart, Python/Flask, AWS Lambdas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After working with the Bluetooth beacons, Eddystone is not going to be supported by Google Devices beginning in April, leading us to adjust our approach.</a:t>
            </a:r>
          </a:p>
        </p:txBody>
      </p:sp>
    </p:spTree>
    <p:extLst>
      <p:ext uri="{BB962C8B-B14F-4D97-AF65-F5344CB8AC3E}">
        <p14:creationId xmlns:p14="http://schemas.microsoft.com/office/powerpoint/2010/main" val="37278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A64E-9133-4BD9-B2F3-B0DDE2A2800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69A1403-1B0F-446D-855B-72A77F1D10AA}"/>
              </a:ext>
            </a:extLst>
          </p:cNvPr>
          <p:cNvSpPr>
            <a:spLocks noGrp="1"/>
          </p:cNvSpPr>
          <p:nvPr>
            <p:ph sz="half" idx="1"/>
          </p:nvPr>
        </p:nvSpPr>
        <p:spPr>
          <a:xfrm>
            <a:off x="913795" y="1732449"/>
            <a:ext cx="5526334" cy="4058750"/>
          </a:xfrm>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The Demo has the following features:</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Application Log-in</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Basic Application Dashboard</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Joining a Band</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Drill Visualization</a:t>
            </a:r>
          </a:p>
          <a:p>
            <a:pPr lvl="1" indent="-305435"/>
            <a:r>
              <a:rPr lang="en-US" sz="1800" dirty="0">
                <a:ln>
                  <a:solidFill>
                    <a:prstClr val="black">
                      <a:lumMod val="75000"/>
                      <a:lumOff val="25000"/>
                      <a:alpha val="10000"/>
                    </a:prstClr>
                  </a:solidFill>
                </a:ln>
                <a:effectLst>
                  <a:outerShdw blurRad="9525" dist="25400" dir="14640000" algn="tl" rotWithShape="0">
                    <a:prstClr val="black">
                      <a:alpha val="30000"/>
                    </a:prstClr>
                  </a:outerShdw>
                </a:effectLst>
              </a:rPr>
              <a:t>Performer Tracking</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Uploading Documents/Events/Assignments</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Viewing Documents/Events/Assignments</a:t>
            </a:r>
          </a:p>
          <a:p>
            <a:pPr lvl="1" indent="-305435"/>
            <a:r>
              <a:rPr lang="en-US" sz="1800" dirty="0">
                <a:ln>
                  <a:solidFill>
                    <a:prstClr val="black">
                      <a:lumMod val="75000"/>
                      <a:lumOff val="25000"/>
                      <a:alpha val="10000"/>
                    </a:prstClr>
                  </a:solidFill>
                </a:ln>
                <a:effectLst>
                  <a:outerShdw blurRad="9525" dist="25400" dir="14640000" algn="tl" rotWithShape="0">
                    <a:prstClr val="black">
                      <a:alpha val="30000"/>
                    </a:prstClr>
                  </a:outerShdw>
                </a:effectLst>
              </a:rPr>
              <a:t>Instructor Feedback</a:t>
            </a:r>
          </a:p>
        </p:txBody>
      </p:sp>
    </p:spTree>
    <p:extLst>
      <p:ext uri="{BB962C8B-B14F-4D97-AF65-F5344CB8AC3E}">
        <p14:creationId xmlns:p14="http://schemas.microsoft.com/office/powerpoint/2010/main" val="407150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633</TotalTime>
  <Words>512</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Calisto MT</vt:lpstr>
      <vt:lpstr>Times New Roman</vt:lpstr>
      <vt:lpstr>Wingdings 2</vt:lpstr>
      <vt:lpstr>Slate</vt:lpstr>
      <vt:lpstr>MARCHING MASTERS</vt:lpstr>
      <vt:lpstr>Our Team</vt:lpstr>
      <vt:lpstr>Our Project</vt:lpstr>
      <vt:lpstr>Application Capabilities</vt:lpstr>
      <vt:lpstr>Market Research</vt:lpstr>
      <vt:lpstr>Design</vt:lpstr>
      <vt:lpstr>System Flow</vt:lpstr>
      <vt:lpstr>Technologies Used</vt:lpstr>
      <vt:lpstr>Demo</vt:lpstr>
      <vt:lpstr>Testing/Debugging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MARCHING MASTERS</dc:title>
  <dc:creator>Brandin Bulicki</dc:creator>
  <cp:lastModifiedBy>Brandin Bulicki</cp:lastModifiedBy>
  <cp:revision>14</cp:revision>
  <dcterms:created xsi:type="dcterms:W3CDTF">2020-11-24T21:20:07Z</dcterms:created>
  <dcterms:modified xsi:type="dcterms:W3CDTF">2021-05-16T01:44:36Z</dcterms:modified>
</cp:coreProperties>
</file>