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10"/>
  </p:notesMasterIdLst>
  <p:handoutMasterIdLst>
    <p:handoutMasterId r:id="rId11"/>
  </p:handoutMasterIdLst>
  <p:sldIdLst>
    <p:sldId id="256" r:id="rId2"/>
    <p:sldId id="404" r:id="rId3"/>
    <p:sldId id="412" r:id="rId4"/>
    <p:sldId id="406" r:id="rId5"/>
    <p:sldId id="407" r:id="rId6"/>
    <p:sldId id="411" r:id="rId7"/>
    <p:sldId id="408" r:id="rId8"/>
    <p:sldId id="409" r:id="rId9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1" autoAdjust="0"/>
    <p:restoredTop sz="94660"/>
  </p:normalViewPr>
  <p:slideViewPr>
    <p:cSldViewPr snapToGrid="0">
      <p:cViewPr>
        <p:scale>
          <a:sx n="81" d="100"/>
          <a:sy n="81" d="100"/>
        </p:scale>
        <p:origin x="-1264" y="-8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7" d="100"/>
        <a:sy n="227" d="100"/>
      </p:scale>
      <p:origin x="0" y="552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4F725-14E8-4504-AA8D-58CD92DF42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349A-D0DA-4C90-9E57-BCEA227170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F54D-DC6E-49D1-BEC4-01E3EE7EBA7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F8ED0-5E57-40A8-8263-4F5B28E1AF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C615-E1FD-4CCD-B79A-9560A73F1DB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A6FB5-B865-4AB5-A7D0-BABB906D8C1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999F-641C-4824-9739-915F0E137D9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3DF0-0DD9-4B1E-971B-4D7F00C2080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A842-F124-4260-B64F-A275348D192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AC6F7-1238-4255-B38C-042CE01AA67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A3ED-6BAC-4D8F-8801-D13E0EB7512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CF8ED0-5E57-40A8-8263-4F5B28E1AF3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377539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 smtClean="0"/>
              <a:t>CI 491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>Senior Project - 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1800" b="1" dirty="0">
                <a:effectLst/>
              </a:rPr>
              <a:t/>
            </a:r>
            <a:br>
              <a:rPr lang="en-US" altLang="en-US" sz="1800" b="1" dirty="0">
                <a:effectLst/>
              </a:rPr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3200" b="1" dirty="0" smtClean="0">
                <a:solidFill>
                  <a:srgbClr val="0070C0"/>
                </a:solidFill>
              </a:rPr>
              <a:t>Course Overview</a:t>
            </a:r>
            <a:br>
              <a:rPr lang="en-US" altLang="en-US" sz="3200" b="1" dirty="0" smtClean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/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sz="2400" dirty="0" smtClean="0">
                <a:solidFill>
                  <a:srgbClr val="0070C0"/>
                </a:solidFill>
                <a:effectLst/>
              </a:rPr>
              <a:t>Dr. Filippos I. Vokolos</a:t>
            </a:r>
            <a:br>
              <a:rPr lang="en-US" altLang="en-US" sz="2400" dirty="0" smtClean="0">
                <a:solidFill>
                  <a:srgbClr val="0070C0"/>
                </a:solidFill>
                <a:effectLst/>
              </a:rPr>
            </a:br>
            <a:r>
              <a:rPr lang="en-US" altLang="en-US" sz="1600" dirty="0" err="1" smtClean="0">
                <a:solidFill>
                  <a:srgbClr val="0070C0"/>
                </a:solidFill>
                <a:effectLst/>
              </a:rPr>
              <a:t>fvokolos@drexel.edu</a:t>
            </a:r>
            <a:r>
              <a:rPr lang="en-US" altLang="en-US" sz="1600" dirty="0">
                <a:solidFill>
                  <a:srgbClr val="0070C0"/>
                </a:solidFill>
                <a:effectLst/>
              </a:rPr>
              <a:t/>
            </a:r>
            <a:br>
              <a:rPr lang="en-US" altLang="en-US" sz="1600" dirty="0">
                <a:solidFill>
                  <a:srgbClr val="0070C0"/>
                </a:solidFill>
                <a:effectLst/>
              </a:rPr>
            </a:br>
            <a:endParaRPr lang="en-US" altLang="en-US" sz="2400" dirty="0">
              <a:solidFill>
                <a:srgbClr val="0070C0"/>
              </a:solidFill>
              <a:effectLst/>
            </a:endParaRPr>
          </a:p>
        </p:txBody>
      </p:sp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649913"/>
            <a:ext cx="2895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" smtClean="0">
                <a:latin typeface="Avant Garde" charset="0"/>
              </a:rPr>
              <a:t> 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F69DF4-456E-4D33-85AC-4A15258B0D72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dirty="0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1012633"/>
          </a:xfrm>
        </p:spPr>
        <p:txBody>
          <a:bodyPr/>
          <a:lstStyle/>
          <a:p>
            <a:r>
              <a:rPr lang="en-US" dirty="0" smtClean="0"/>
              <a:t>About This Course: </a:t>
            </a:r>
            <a:br>
              <a:rPr lang="en-US" dirty="0" smtClean="0"/>
            </a:br>
            <a:r>
              <a:rPr lang="en-US" dirty="0" smtClean="0"/>
              <a:t>Catalog 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826"/>
            <a:ext cx="8229600" cy="4097299"/>
          </a:xfrm>
        </p:spPr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of a </a:t>
            </a:r>
            <a:r>
              <a:rPr lang="en-US" dirty="0">
                <a:solidFill>
                  <a:srgbClr val="FF9900"/>
                </a:solidFill>
              </a:rPr>
              <a:t>multi-term </a:t>
            </a:r>
            <a:r>
              <a:rPr lang="en-US" dirty="0"/>
              <a:t>capstone experience involving in-depth study and application of computing and informatics.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work </a:t>
            </a:r>
            <a:r>
              <a:rPr lang="en-US" dirty="0">
                <a:solidFill>
                  <a:srgbClr val="FF9900"/>
                </a:solidFill>
              </a:rPr>
              <a:t>in teams </a:t>
            </a:r>
            <a:r>
              <a:rPr lang="en-US" dirty="0"/>
              <a:t>to develop a significant product. 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Requires </a:t>
            </a:r>
            <a:r>
              <a:rPr lang="en-US" dirty="0">
                <a:solidFill>
                  <a:srgbClr val="0000FF"/>
                </a:solidFill>
              </a:rPr>
              <a:t>use of a development process that includes </a:t>
            </a:r>
            <a:r>
              <a:rPr lang="en-US" dirty="0">
                <a:solidFill>
                  <a:srgbClr val="FF9900"/>
                </a:solidFill>
              </a:rPr>
              <a:t>planning, specification, design, implementation, evaluation, 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>
                <a:solidFill>
                  <a:srgbClr val="FF9900"/>
                </a:solidFill>
              </a:rPr>
              <a:t>documentation</a:t>
            </a:r>
            <a:r>
              <a:rPr lang="en-US" dirty="0">
                <a:solidFill>
                  <a:srgbClr val="0000FF"/>
                </a:solidFill>
              </a:rPr>
              <a:t>.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/>
              <a:t>This course is writing intensive.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</p:spPr>
        <p:txBody>
          <a:bodyPr/>
          <a:lstStyle/>
          <a:p>
            <a:pPr>
              <a:defRPr/>
            </a:pPr>
            <a:fld id="{A4A14048-70BA-47BB-BFA4-34E1806A8D7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6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491 + CI 492 +CI 493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three courses “work together” to provide you the </a:t>
            </a:r>
            <a:r>
              <a:rPr lang="en-US" dirty="0" smtClean="0">
                <a:solidFill>
                  <a:srgbClr val="0000FF"/>
                </a:solidFill>
              </a:rPr>
              <a:t>opportunity to experience working  on a project from end-to-end, much like professionals 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focus of CI 491 will be on </a:t>
            </a:r>
            <a:r>
              <a:rPr lang="en-US" dirty="0" smtClean="0">
                <a:solidFill>
                  <a:srgbClr val="FF9900"/>
                </a:solidFill>
              </a:rPr>
              <a:t>Project Planning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00"/>
                </a:solidFill>
              </a:rPr>
              <a:t>Requirements Engineering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focus of CI 492 will be on </a:t>
            </a:r>
            <a:r>
              <a:rPr lang="en-US" dirty="0" smtClean="0">
                <a:solidFill>
                  <a:srgbClr val="FF9900"/>
                </a:solidFill>
              </a:rPr>
              <a:t>Design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9900"/>
                </a:solidFill>
              </a:rPr>
              <a:t>Software Development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focus of CI 493 will be on </a:t>
            </a:r>
            <a:r>
              <a:rPr lang="en-US" dirty="0" smtClean="0">
                <a:solidFill>
                  <a:srgbClr val="FF9900"/>
                </a:solidFill>
              </a:rPr>
              <a:t>Software Development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00"/>
                </a:solidFill>
              </a:rPr>
              <a:t>Verification &amp; Validation </a:t>
            </a:r>
            <a:r>
              <a:rPr lang="en-US" dirty="0" smtClean="0"/>
              <a:t>(Testing).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2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Students form teams and select a project to work on.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Project must have a stakeholder.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Scheduled class meetings will be used as </a:t>
            </a:r>
            <a:r>
              <a:rPr lang="en-US" sz="2000" dirty="0" smtClean="0">
                <a:solidFill>
                  <a:srgbClr val="FF9900"/>
                </a:solidFill>
              </a:rPr>
              <a:t>internal Project Review meetings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Each team will have about 30 minutes to:</a:t>
            </a:r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resent their progress </a:t>
            </a:r>
            <a:r>
              <a:rPr lang="en-US" sz="1800" dirty="0" smtClean="0">
                <a:solidFill>
                  <a:srgbClr val="FF9900"/>
                </a:solidFill>
              </a:rPr>
              <a:t>against the plan.</a:t>
            </a:r>
          </a:p>
          <a:p>
            <a:pPr lvl="1"/>
            <a:r>
              <a:rPr lang="en-US" sz="1800" dirty="0" smtClean="0"/>
              <a:t>Discuss issues with the instructor.</a:t>
            </a:r>
          </a:p>
          <a:p>
            <a:pPr lvl="1"/>
            <a:r>
              <a:rPr lang="en-US" sz="1800" dirty="0"/>
              <a:t>G</a:t>
            </a:r>
            <a:r>
              <a:rPr lang="en-US" sz="1800" dirty="0" smtClean="0"/>
              <a:t>et direction on upcoming work and deliverables.</a:t>
            </a:r>
          </a:p>
          <a:p>
            <a:r>
              <a:rPr lang="en-US" sz="2000" dirty="0" smtClean="0"/>
              <a:t>Project Review meetings will have </a:t>
            </a:r>
            <a:r>
              <a:rPr lang="en-US" sz="2000" dirty="0" smtClean="0">
                <a:solidFill>
                  <a:srgbClr val="FF9900"/>
                </a:solidFill>
              </a:rPr>
              <a:t>certain level of formality</a:t>
            </a:r>
            <a:r>
              <a:rPr lang="en-US" sz="2000" dirty="0" smtClean="0"/>
              <a:t>, including </a:t>
            </a:r>
            <a:r>
              <a:rPr lang="en-US" sz="2000" dirty="0" smtClean="0">
                <a:solidFill>
                  <a:srgbClr val="0000FF"/>
                </a:solidFill>
              </a:rPr>
              <a:t>a schedule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Power Point presentation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rgbClr val="FF9900"/>
                </a:solidFill>
              </a:rPr>
              <a:t>All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9900"/>
                </a:solidFill>
              </a:rPr>
              <a:t>team members </a:t>
            </a:r>
            <a:r>
              <a:rPr lang="en-US" sz="2000" dirty="0" smtClean="0"/>
              <a:t>must be present.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8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dirty="0" smtClean="0">
                <a:solidFill>
                  <a:srgbClr val="FF9900"/>
                </a:solidFill>
              </a:rPr>
              <a:t>team </a:t>
            </a:r>
            <a:r>
              <a:rPr lang="en-US" dirty="0"/>
              <a:t>project</a:t>
            </a:r>
            <a:r>
              <a:rPr lang="en-US" dirty="0" smtClean="0"/>
              <a:t>!</a:t>
            </a:r>
          </a:p>
          <a:p>
            <a:r>
              <a:rPr lang="en-US" dirty="0" smtClean="0"/>
              <a:t>Each member has a responsibility to </a:t>
            </a:r>
            <a:r>
              <a:rPr lang="en-US" dirty="0" smtClean="0">
                <a:solidFill>
                  <a:srgbClr val="FF9900"/>
                </a:solidFill>
              </a:rPr>
              <a:t>contribute towards the success of the team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member has a responsibility to </a:t>
            </a:r>
            <a:r>
              <a:rPr lang="en-US" dirty="0" smtClean="0">
                <a:solidFill>
                  <a:srgbClr val="FF9900"/>
                </a:solidFill>
              </a:rPr>
              <a:t>provide the other members with the opportunity to contribute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Contribution is not limited to solving hard, technical issues. On a typical project there is much to discuss, write, review, and coordinate.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3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Teams </a:t>
            </a:r>
            <a:r>
              <a:rPr lang="en-US" sz="2400" dirty="0" smtClean="0"/>
              <a:t>(cont’d)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must identify the Lead person for the following areas: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Project Planning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Requirements Engineering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System/Software Design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Software Development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Testing </a:t>
            </a:r>
          </a:p>
          <a:p>
            <a:r>
              <a:rPr lang="en-US" dirty="0" smtClean="0"/>
              <a:t>The role of the Leader is </a:t>
            </a:r>
            <a:r>
              <a:rPr lang="en-US" dirty="0" smtClean="0">
                <a:solidFill>
                  <a:srgbClr val="FF9900"/>
                </a:solidFill>
              </a:rPr>
              <a:t>NOT</a:t>
            </a:r>
            <a:r>
              <a:rPr lang="en-US" dirty="0" smtClean="0"/>
              <a:t> to assume ownership </a:t>
            </a:r>
            <a:r>
              <a:rPr lang="en-US" dirty="0" smtClean="0">
                <a:solidFill>
                  <a:srgbClr val="FF9900"/>
                </a:solidFill>
              </a:rPr>
              <a:t>of all the work </a:t>
            </a:r>
            <a:r>
              <a:rPr lang="en-US" dirty="0" smtClean="0"/>
              <a:t>for that specific area.</a:t>
            </a:r>
          </a:p>
          <a:p>
            <a:r>
              <a:rPr lang="en-US" dirty="0" smtClean="0"/>
              <a:t>Rather, the role of the Leader is to focus the team on the required tasks and lead them to produce the desired deliverable.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3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student’s grade for the course will be based on a </a:t>
            </a:r>
            <a:r>
              <a:rPr lang="en-US" dirty="0" smtClean="0">
                <a:solidFill>
                  <a:srgbClr val="FF9900"/>
                </a:solidFill>
              </a:rPr>
              <a:t>Team Grade </a:t>
            </a:r>
            <a:r>
              <a:rPr lang="en-US" dirty="0">
                <a:solidFill>
                  <a:srgbClr val="FF9900"/>
                </a:solidFill>
              </a:rPr>
              <a:t>(50%) </a:t>
            </a:r>
            <a:r>
              <a:rPr lang="en-US" dirty="0"/>
              <a:t>and an </a:t>
            </a:r>
            <a:r>
              <a:rPr lang="en-US" dirty="0" smtClean="0">
                <a:solidFill>
                  <a:srgbClr val="FF9900"/>
                </a:solidFill>
              </a:rPr>
              <a:t>Individual </a:t>
            </a:r>
            <a:r>
              <a:rPr lang="en-US" dirty="0">
                <a:solidFill>
                  <a:srgbClr val="FF9900"/>
                </a:solidFill>
              </a:rPr>
              <a:t>G</a:t>
            </a:r>
            <a:r>
              <a:rPr lang="en-US" dirty="0" smtClean="0">
                <a:solidFill>
                  <a:srgbClr val="FF9900"/>
                </a:solidFill>
              </a:rPr>
              <a:t>rade </a:t>
            </a:r>
            <a:r>
              <a:rPr lang="en-US" dirty="0">
                <a:solidFill>
                  <a:srgbClr val="FF9900"/>
                </a:solidFill>
              </a:rPr>
              <a:t>(50%</a:t>
            </a:r>
            <a:r>
              <a:rPr lang="en-US" dirty="0" smtClean="0">
                <a:solidFill>
                  <a:srgbClr val="FF9900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3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Grading: The Individual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/>
              <a:t>individual grade reflects </a:t>
            </a:r>
            <a:r>
              <a:rPr lang="en-US" sz="2000" dirty="0" smtClean="0">
                <a:solidFill>
                  <a:srgbClr val="FF9900"/>
                </a:solidFill>
              </a:rPr>
              <a:t>contribution </a:t>
            </a:r>
            <a:r>
              <a:rPr lang="en-US" sz="2000" dirty="0">
                <a:solidFill>
                  <a:srgbClr val="FF9900"/>
                </a:solidFill>
              </a:rPr>
              <a:t>to the team </a:t>
            </a:r>
            <a:r>
              <a:rPr lang="en-US" sz="2000" dirty="0" smtClean="0">
                <a:solidFill>
                  <a:srgbClr val="FF9900"/>
                </a:solidFill>
              </a:rPr>
              <a:t>project </a:t>
            </a:r>
            <a:r>
              <a:rPr lang="en-US" sz="2000" dirty="0"/>
              <a:t>and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>
                <a:solidFill>
                  <a:srgbClr val="FF9900"/>
                </a:solidFill>
              </a:rPr>
              <a:t>course </a:t>
            </a:r>
            <a:r>
              <a:rPr lang="en-US" sz="2000" dirty="0" smtClean="0">
                <a:solidFill>
                  <a:srgbClr val="FF9900"/>
                </a:solidFill>
              </a:rPr>
              <a:t>participation</a:t>
            </a:r>
            <a:r>
              <a:rPr lang="en-US" sz="2000" dirty="0" smtClean="0"/>
              <a:t>. </a:t>
            </a:r>
            <a:r>
              <a:rPr lang="en-US" sz="2000" dirty="0"/>
              <a:t>Sources of evaluation may include project artifacts, individual status reports, instructor observation, and peer evaluations. Some of the factors that will affect </a:t>
            </a:r>
            <a:r>
              <a:rPr lang="en-US" sz="2000" dirty="0" smtClean="0"/>
              <a:t>the individual </a:t>
            </a:r>
            <a:r>
              <a:rPr lang="en-US" sz="2000" dirty="0"/>
              <a:t>grade are:</a:t>
            </a:r>
          </a:p>
          <a:p>
            <a:pPr lvl="1" fontAlgn="ctr"/>
            <a:r>
              <a:rPr lang="en-US" sz="1800" dirty="0"/>
              <a:t>Quality and quantity of contribution to the team product.</a:t>
            </a:r>
          </a:p>
          <a:p>
            <a:pPr lvl="1" fontAlgn="ctr"/>
            <a:r>
              <a:rPr lang="en-US" sz="1800" dirty="0"/>
              <a:t>Leadership and facilitation of team work, including team administrative tasks.</a:t>
            </a:r>
          </a:p>
          <a:p>
            <a:pPr lvl="1" fontAlgn="ctr"/>
            <a:r>
              <a:rPr lang="en-US" sz="1800" dirty="0"/>
              <a:t>Making team issues visible to the instructor and working constructively to address them as soon as they arise.</a:t>
            </a:r>
          </a:p>
          <a:p>
            <a:pPr lvl="1" fontAlgn="ctr"/>
            <a:r>
              <a:rPr lang="en-US" sz="1800" dirty="0"/>
              <a:t>Insight and openness in assessing your own work and that of team members.</a:t>
            </a:r>
          </a:p>
          <a:p>
            <a:pPr lvl="1" fontAlgn="ctr"/>
            <a:r>
              <a:rPr lang="en-US" sz="1800" dirty="0"/>
              <a:t>Attending and participating in class meetings and team meetings.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6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16889</TotalTime>
  <Words>452</Words>
  <Application>Microsoft Macintosh PowerPoint</Application>
  <PresentationFormat>Custom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 491 Senior Project - I   Course Overview  Dr. Filippos I. Vokolos fvokolos@drexel.edu </vt:lpstr>
      <vt:lpstr>About This Course:  Catalog Course Description</vt:lpstr>
      <vt:lpstr>CI 491 + CI 492 +CI 493</vt:lpstr>
      <vt:lpstr>Course Logistics</vt:lpstr>
      <vt:lpstr>Project Teams</vt:lpstr>
      <vt:lpstr>Project Teams (cont’d)</vt:lpstr>
      <vt:lpstr>Grading</vt:lpstr>
      <vt:lpstr>Grading: The Individual Grade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Filippos Vokolos</cp:lastModifiedBy>
  <cp:revision>548</cp:revision>
  <cp:lastPrinted>2014-01-29T15:51:24Z</cp:lastPrinted>
  <dcterms:created xsi:type="dcterms:W3CDTF">2000-03-07T00:57:40Z</dcterms:created>
  <dcterms:modified xsi:type="dcterms:W3CDTF">2019-09-12T12:49:03Z</dcterms:modified>
</cp:coreProperties>
</file>