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sldIdLst>
    <p:sldId id="256" r:id="rId2"/>
    <p:sldId id="259" r:id="rId3"/>
    <p:sldId id="272" r:id="rId4"/>
    <p:sldId id="286" r:id="rId5"/>
    <p:sldId id="288" r:id="rId6"/>
    <p:sldId id="287" r:id="rId7"/>
    <p:sldId id="289" r:id="rId8"/>
    <p:sldId id="281" r:id="rId9"/>
    <p:sldId id="290" r:id="rId10"/>
    <p:sldId id="291" r:id="rId11"/>
    <p:sldId id="292" r:id="rId12"/>
    <p:sldId id="299" r:id="rId13"/>
    <p:sldId id="300" r:id="rId14"/>
    <p:sldId id="298" r:id="rId15"/>
    <p:sldId id="307" r:id="rId16"/>
    <p:sldId id="283" r:id="rId17"/>
    <p:sldId id="284" r:id="rId18"/>
    <p:sldId id="293" r:id="rId19"/>
    <p:sldId id="285" r:id="rId20"/>
    <p:sldId id="257" r:id="rId21"/>
    <p:sldId id="262" r:id="rId22"/>
    <p:sldId id="282" r:id="rId23"/>
    <p:sldId id="304" r:id="rId24"/>
    <p:sldId id="297" r:id="rId25"/>
    <p:sldId id="305" r:id="rId26"/>
    <p:sldId id="306" r:id="rId27"/>
    <p:sldId id="274" r:id="rId28"/>
    <p:sldId id="275" r:id="rId29"/>
    <p:sldId id="276" r:id="rId30"/>
    <p:sldId id="277" r:id="rId31"/>
    <p:sldId id="278" r:id="rId32"/>
    <p:sldId id="294" r:id="rId33"/>
    <p:sldId id="301" r:id="rId34"/>
    <p:sldId id="321" r:id="rId35"/>
    <p:sldId id="308" r:id="rId36"/>
    <p:sldId id="295" r:id="rId37"/>
    <p:sldId id="320" r:id="rId38"/>
    <p:sldId id="319" r:id="rId39"/>
    <p:sldId id="296" r:id="rId40"/>
    <p:sldId id="303" r:id="rId41"/>
    <p:sldId id="279" r:id="rId42"/>
    <p:sldId id="28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298"/>
    <a:srgbClr val="0729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2" d="100"/>
          <a:sy n="82" d="100"/>
        </p:scale>
        <p:origin x="48" y="1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7E77BD-F2B6-45C4-B98B-17DFB3FBBA09}" type="datetimeFigureOut">
              <a:rPr lang="en-US" smtClean="0"/>
              <a:t>2/20/2020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9D0C7-73E6-4319-8546-5045158CE54B}" type="slidenum">
              <a:rPr lang="en-US" smtClean="0"/>
              <a:t>‹#›</a:t>
            </a:fld>
            <a:endParaRPr lang="en-US"/>
          </a:p>
        </p:txBody>
      </p:sp>
    </p:spTree>
    <p:extLst>
      <p:ext uri="{BB962C8B-B14F-4D97-AF65-F5344CB8AC3E}">
        <p14:creationId xmlns:p14="http://schemas.microsoft.com/office/powerpoint/2010/main" val="1720402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A screenshot of a cell phone&#10;&#10;Description generated with very high confidence">
            <a:extLst>
              <a:ext uri="{FF2B5EF4-FFF2-40B4-BE49-F238E27FC236}">
                <a16:creationId xmlns:a16="http://schemas.microsoft.com/office/drawing/2014/main" id="{8A070E7C-1139-4AFE-A29D-63B44715430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Date Placeholder 3">
            <a:extLst>
              <a:ext uri="{FF2B5EF4-FFF2-40B4-BE49-F238E27FC236}">
                <a16:creationId xmlns:a16="http://schemas.microsoft.com/office/drawing/2014/main" id="{0F863110-E1A7-4595-8B36-06F06EF45396}"/>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0FD322D6-F95D-4216-B007-9A48EB9C4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9858B1-D3D3-4783-BF75-06CF59AAA16E}"/>
              </a:ext>
            </a:extLst>
          </p:cNvPr>
          <p:cNvSpPr>
            <a:spLocks noGrp="1"/>
          </p:cNvSpPr>
          <p:nvPr>
            <p:ph type="sldNum" sz="quarter" idx="12"/>
          </p:nvPr>
        </p:nvSpPr>
        <p:spPr/>
        <p:txBody>
          <a:bodyPr/>
          <a:lstStyle/>
          <a:p>
            <a:r>
              <a:rPr lang="en-US" dirty="0"/>
              <a:t>Slide </a:t>
            </a:r>
            <a:fld id="{8A339AA2-295A-439E-8E2B-DC7A5DD27C01}" type="slidenum">
              <a:rPr lang="en-US" smtClean="0"/>
              <a:pPr/>
              <a:t>‹#›</a:t>
            </a:fld>
            <a:r>
              <a:rPr lang="en-US" dirty="0"/>
              <a:t> of 42</a:t>
            </a:r>
          </a:p>
        </p:txBody>
      </p:sp>
    </p:spTree>
    <p:extLst>
      <p:ext uri="{BB962C8B-B14F-4D97-AF65-F5344CB8AC3E}">
        <p14:creationId xmlns:p14="http://schemas.microsoft.com/office/powerpoint/2010/main" val="3516128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3C2E3F1-39C8-4F3D-A568-00BCABE1F8E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Title 1">
            <a:extLst>
              <a:ext uri="{FF2B5EF4-FFF2-40B4-BE49-F238E27FC236}">
                <a16:creationId xmlns:a16="http://schemas.microsoft.com/office/drawing/2014/main" id="{AA2BCB1F-83E4-45AA-8A30-A946986914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C92766-7419-4D4C-B3BB-6DFCF98A96F4}"/>
              </a:ext>
            </a:extLst>
          </p:cNvPr>
          <p:cNvSpPr>
            <a:spLocks noGrp="1"/>
          </p:cNvSpPr>
          <p:nvPr>
            <p:ph idx="1"/>
          </p:nvPr>
        </p:nvSpPr>
        <p:spPr>
          <a:xfrm>
            <a:off x="838200" y="1825625"/>
            <a:ext cx="10515600" cy="3212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BB3106C-1FFB-434A-B909-BBC25D878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646ED5-7C18-4141-A003-C1F49B7B176B}"/>
              </a:ext>
            </a:extLst>
          </p:cNvPr>
          <p:cNvSpPr>
            <a:spLocks noGrp="1"/>
          </p:cNvSpPr>
          <p:nvPr>
            <p:ph type="sldNum" sz="quarter" idx="12"/>
          </p:nvPr>
        </p:nvSpPr>
        <p:spPr>
          <a:xfrm>
            <a:off x="173966" y="6356349"/>
            <a:ext cx="2743200" cy="365125"/>
          </a:xfrm>
        </p:spPr>
        <p:txBody>
          <a:bodyPr/>
          <a:lstStyle>
            <a:lvl1pPr algn="l">
              <a:defRPr sz="1400">
                <a:solidFill>
                  <a:schemeClr val="accent4"/>
                </a:solidFill>
              </a:defRPr>
            </a:lvl1pPr>
          </a:lstStyle>
          <a:p>
            <a:r>
              <a:rPr lang="en-US" dirty="0"/>
              <a:t>Slide </a:t>
            </a:r>
            <a:fld id="{8A339AA2-295A-439E-8E2B-DC7A5DD27C01}" type="slidenum">
              <a:rPr lang="en-US" smtClean="0"/>
              <a:pPr/>
              <a:t>‹#›</a:t>
            </a:fld>
            <a:r>
              <a:rPr lang="en-US" dirty="0"/>
              <a:t> of 42</a:t>
            </a:r>
          </a:p>
        </p:txBody>
      </p:sp>
    </p:spTree>
    <p:extLst>
      <p:ext uri="{BB962C8B-B14F-4D97-AF65-F5344CB8AC3E}">
        <p14:creationId xmlns:p14="http://schemas.microsoft.com/office/powerpoint/2010/main" val="1361907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0678-1541-4FD8-8A3F-3DCFB920D59E}"/>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CBFC5EFC-4AAA-4FAD-B617-734FA7EACC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41333D-57A3-4064-A689-F099B670F826}"/>
              </a:ext>
            </a:extLst>
          </p:cNvPr>
          <p:cNvSpPr>
            <a:spLocks noGrp="1"/>
          </p:cNvSpPr>
          <p:nvPr>
            <p:ph type="sldNum" sz="quarter" idx="12"/>
          </p:nvPr>
        </p:nvSpPr>
        <p:spPr>
          <a:xfrm>
            <a:off x="375249" y="6356349"/>
            <a:ext cx="2743200" cy="365125"/>
          </a:xfrm>
        </p:spPr>
        <p:txBody>
          <a:bodyPr/>
          <a:lstStyle>
            <a:lvl1pPr>
              <a:defRPr>
                <a:solidFill>
                  <a:schemeClr val="tx1"/>
                </a:solidFill>
              </a:defRPr>
            </a:lvl1pPr>
          </a:lstStyle>
          <a:p>
            <a:r>
              <a:rPr lang="en-US" dirty="0"/>
              <a:t>Slide </a:t>
            </a:r>
            <a:fld id="{8A339AA2-295A-439E-8E2B-DC7A5DD27C01}" type="slidenum">
              <a:rPr lang="en-US" smtClean="0"/>
              <a:pPr/>
              <a:t>‹#›</a:t>
            </a:fld>
            <a:r>
              <a:rPr lang="en-US" dirty="0"/>
              <a:t> of 42</a:t>
            </a:r>
          </a:p>
        </p:txBody>
      </p:sp>
    </p:spTree>
    <p:extLst>
      <p:ext uri="{BB962C8B-B14F-4D97-AF65-F5344CB8AC3E}">
        <p14:creationId xmlns:p14="http://schemas.microsoft.com/office/powerpoint/2010/main" val="408278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descr="A screenshot of a cell phone&#10;&#10;Description generated with high confidence">
            <a:extLst>
              <a:ext uri="{FF2B5EF4-FFF2-40B4-BE49-F238E27FC236}">
                <a16:creationId xmlns:a16="http://schemas.microsoft.com/office/drawing/2014/main" id="{EE21BBEC-8FA3-46E6-AE6D-C8D0A92AF64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2EF0718-D635-423D-80EE-73D4576275C9}"/>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6667DACB-4631-4BC8-9562-C6C7D5D4D6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4228F3-38D9-4E30-822D-9FADFA18B8CB}"/>
              </a:ext>
            </a:extLst>
          </p:cNvPr>
          <p:cNvSpPr>
            <a:spLocks noGrp="1"/>
          </p:cNvSpPr>
          <p:nvPr>
            <p:ph type="sldNum" sz="quarter" idx="12"/>
          </p:nvPr>
        </p:nvSpPr>
        <p:spPr>
          <a:xfrm>
            <a:off x="484517" y="6354972"/>
            <a:ext cx="2743200" cy="365125"/>
          </a:xfrm>
        </p:spPr>
        <p:txBody>
          <a:bodyPr/>
          <a:lstStyle/>
          <a:p>
            <a:r>
              <a:rPr lang="en-US" dirty="0"/>
              <a:t>Slide </a:t>
            </a:r>
            <a:fld id="{8A339AA2-295A-439E-8E2B-DC7A5DD27C01}" type="slidenum">
              <a:rPr lang="en-US" smtClean="0"/>
              <a:pPr/>
              <a:t>‹#›</a:t>
            </a:fld>
            <a:r>
              <a:rPr lang="en-US" dirty="0"/>
              <a:t> of 42</a:t>
            </a:r>
          </a:p>
        </p:txBody>
      </p:sp>
      <p:sp>
        <p:nvSpPr>
          <p:cNvPr id="9" name="Text Placeholder 8">
            <a:extLst>
              <a:ext uri="{FF2B5EF4-FFF2-40B4-BE49-F238E27FC236}">
                <a16:creationId xmlns:a16="http://schemas.microsoft.com/office/drawing/2014/main" id="{77982470-C436-40BC-9221-6D1DA9505F64}"/>
              </a:ext>
            </a:extLst>
          </p:cNvPr>
          <p:cNvSpPr>
            <a:spLocks noGrp="1"/>
          </p:cNvSpPr>
          <p:nvPr>
            <p:ph type="body" sz="quarter" idx="13"/>
          </p:nvPr>
        </p:nvSpPr>
        <p:spPr>
          <a:xfrm>
            <a:off x="2771955" y="1484313"/>
            <a:ext cx="6257745" cy="23630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062CD830-676D-4CA6-9728-ED66791E57F4}"/>
              </a:ext>
            </a:extLst>
          </p:cNvPr>
          <p:cNvSpPr>
            <a:spLocks noGrp="1"/>
          </p:cNvSpPr>
          <p:nvPr>
            <p:ph type="body" sz="quarter" idx="14"/>
          </p:nvPr>
        </p:nvSpPr>
        <p:spPr>
          <a:xfrm>
            <a:off x="4238625" y="4210050"/>
            <a:ext cx="5767388" cy="6889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97211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7" name="Picture 16" descr="A screenshot of a cell phone&#10;&#10;Description generated with high confidence">
            <a:extLst>
              <a:ext uri="{FF2B5EF4-FFF2-40B4-BE49-F238E27FC236}">
                <a16:creationId xmlns:a16="http://schemas.microsoft.com/office/drawing/2014/main" id="{0CED2BB0-8CDB-44A2-92BF-088EAEB0BE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2" y="0"/>
            <a:ext cx="12190815" cy="6858000"/>
          </a:xfrm>
          <a:prstGeom prst="rect">
            <a:avLst/>
          </a:prstGeom>
        </p:spPr>
      </p:pic>
      <p:sp>
        <p:nvSpPr>
          <p:cNvPr id="2" name="Title 1">
            <a:extLst>
              <a:ext uri="{FF2B5EF4-FFF2-40B4-BE49-F238E27FC236}">
                <a16:creationId xmlns:a16="http://schemas.microsoft.com/office/drawing/2014/main" id="{DB57BBB8-4CD7-4608-8913-5BC104B0A288}"/>
              </a:ext>
            </a:extLst>
          </p:cNvPr>
          <p:cNvSpPr>
            <a:spLocks noGrp="1"/>
          </p:cNvSpPr>
          <p:nvPr>
            <p:ph type="title"/>
          </p:nvPr>
        </p:nvSpPr>
        <p:spPr>
          <a:xfrm>
            <a:off x="838200" y="365125"/>
            <a:ext cx="4740215" cy="1325563"/>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EC4040B9-30DF-46F6-8C8B-0B06E9674D58}"/>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FAB871BF-FDF3-41CE-9DF5-6C801F7B38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6B1960-5B70-4134-A7B2-987698847CA9}"/>
              </a:ext>
            </a:extLst>
          </p:cNvPr>
          <p:cNvSpPr>
            <a:spLocks noGrp="1"/>
          </p:cNvSpPr>
          <p:nvPr>
            <p:ph type="sldNum" sz="quarter" idx="12"/>
          </p:nvPr>
        </p:nvSpPr>
        <p:spPr/>
        <p:txBody>
          <a:bodyPr/>
          <a:lstStyle/>
          <a:p>
            <a:r>
              <a:rPr lang="en-US" dirty="0"/>
              <a:t>Slide </a:t>
            </a:r>
            <a:fld id="{8A339AA2-295A-439E-8E2B-DC7A5DD27C01}" type="slidenum">
              <a:rPr lang="en-US" smtClean="0"/>
              <a:pPr/>
              <a:t>‹#›</a:t>
            </a:fld>
            <a:r>
              <a:rPr lang="en-US" dirty="0"/>
              <a:t> of 42</a:t>
            </a:r>
          </a:p>
        </p:txBody>
      </p:sp>
      <p:sp>
        <p:nvSpPr>
          <p:cNvPr id="7" name="Picture Placeholder 6">
            <a:extLst>
              <a:ext uri="{FF2B5EF4-FFF2-40B4-BE49-F238E27FC236}">
                <a16:creationId xmlns:a16="http://schemas.microsoft.com/office/drawing/2014/main" id="{476F669A-D5E1-40EC-9AAF-7F1CE64EA643}"/>
              </a:ext>
            </a:extLst>
          </p:cNvPr>
          <p:cNvSpPr>
            <a:spLocks noGrp="1"/>
          </p:cNvSpPr>
          <p:nvPr>
            <p:ph type="pic" sz="quarter" idx="13"/>
          </p:nvPr>
        </p:nvSpPr>
        <p:spPr>
          <a:xfrm>
            <a:off x="1109663" y="1885950"/>
            <a:ext cx="3502025" cy="3203575"/>
          </a:xfrm>
        </p:spPr>
        <p:txBody>
          <a:bodyPr/>
          <a:lstStyle/>
          <a:p>
            <a:endParaRPr lang="en-US"/>
          </a:p>
        </p:txBody>
      </p:sp>
      <p:sp>
        <p:nvSpPr>
          <p:cNvPr id="11" name="Text Placeholder 10">
            <a:extLst>
              <a:ext uri="{FF2B5EF4-FFF2-40B4-BE49-F238E27FC236}">
                <a16:creationId xmlns:a16="http://schemas.microsoft.com/office/drawing/2014/main" id="{BF200432-E13C-4332-8438-8526FC195464}"/>
              </a:ext>
            </a:extLst>
          </p:cNvPr>
          <p:cNvSpPr>
            <a:spLocks noGrp="1"/>
          </p:cNvSpPr>
          <p:nvPr>
            <p:ph type="body" sz="quarter" idx="14"/>
          </p:nvPr>
        </p:nvSpPr>
        <p:spPr>
          <a:xfrm>
            <a:off x="6096000" y="1236663"/>
            <a:ext cx="5060950" cy="2633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2">
            <a:extLst>
              <a:ext uri="{FF2B5EF4-FFF2-40B4-BE49-F238E27FC236}">
                <a16:creationId xmlns:a16="http://schemas.microsoft.com/office/drawing/2014/main" id="{F41911A7-BA9D-46C5-992A-ABCBFE123AB2}"/>
              </a:ext>
            </a:extLst>
          </p:cNvPr>
          <p:cNvSpPr>
            <a:spLocks noGrp="1"/>
          </p:cNvSpPr>
          <p:nvPr>
            <p:ph type="body" sz="quarter" idx="15"/>
          </p:nvPr>
        </p:nvSpPr>
        <p:spPr>
          <a:xfrm>
            <a:off x="7159625" y="4359275"/>
            <a:ext cx="4117975" cy="5286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423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80B1957-8743-44CF-B26B-B3584A5B83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Title 1">
            <a:extLst>
              <a:ext uri="{FF2B5EF4-FFF2-40B4-BE49-F238E27FC236}">
                <a16:creationId xmlns:a16="http://schemas.microsoft.com/office/drawing/2014/main" id="{1F69FCCE-471C-456B-AD47-341A9AB51C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52F39B-EF7A-4ACA-BFE0-8DA20EBB437A}"/>
              </a:ext>
            </a:extLst>
          </p:cNvPr>
          <p:cNvSpPr>
            <a:spLocks noGrp="1"/>
          </p:cNvSpPr>
          <p:nvPr>
            <p:ph sz="half" idx="1"/>
          </p:nvPr>
        </p:nvSpPr>
        <p:spPr>
          <a:xfrm>
            <a:off x="838200" y="1825625"/>
            <a:ext cx="5181600" cy="31949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D60A74-88CA-43CD-A5C1-EDD99530F4D7}"/>
              </a:ext>
            </a:extLst>
          </p:cNvPr>
          <p:cNvSpPr>
            <a:spLocks noGrp="1"/>
          </p:cNvSpPr>
          <p:nvPr>
            <p:ph sz="half" idx="2"/>
          </p:nvPr>
        </p:nvSpPr>
        <p:spPr>
          <a:xfrm>
            <a:off x="6172200" y="1825625"/>
            <a:ext cx="5181600" cy="31949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0D750D-E0BA-421D-BEB7-70EBD759B019}"/>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89121EA8-742A-4E31-8D8E-B7033E6BED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B8A5C8-E7F2-42C2-9A3E-CB54E9C04E83}"/>
              </a:ext>
            </a:extLst>
          </p:cNvPr>
          <p:cNvSpPr>
            <a:spLocks noGrp="1"/>
          </p:cNvSpPr>
          <p:nvPr>
            <p:ph type="sldNum" sz="quarter" idx="12"/>
          </p:nvPr>
        </p:nvSpPr>
        <p:spPr/>
        <p:txBody>
          <a:bodyPr/>
          <a:lstStyle/>
          <a:p>
            <a:r>
              <a:rPr lang="en-US" dirty="0"/>
              <a:t>Slide </a:t>
            </a:r>
            <a:fld id="{8A339AA2-295A-439E-8E2B-DC7A5DD27C01}" type="slidenum">
              <a:rPr lang="en-US" smtClean="0"/>
              <a:pPr/>
              <a:t>‹#›</a:t>
            </a:fld>
            <a:r>
              <a:rPr lang="en-US" dirty="0"/>
              <a:t> of 42</a:t>
            </a:r>
          </a:p>
        </p:txBody>
      </p:sp>
    </p:spTree>
    <p:extLst>
      <p:ext uri="{BB962C8B-B14F-4D97-AF65-F5344CB8AC3E}">
        <p14:creationId xmlns:p14="http://schemas.microsoft.com/office/powerpoint/2010/main" val="3757183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FAD4CF9-A42C-4337-9293-0F252E6793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Title 1">
            <a:extLst>
              <a:ext uri="{FF2B5EF4-FFF2-40B4-BE49-F238E27FC236}">
                <a16:creationId xmlns:a16="http://schemas.microsoft.com/office/drawing/2014/main" id="{33223310-BA21-4B83-9AE5-FED0DBE644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716A79-7750-4B22-B746-037D7257A846}"/>
              </a:ext>
            </a:extLst>
          </p:cNvPr>
          <p:cNvSpPr>
            <a:spLocks noGrp="1"/>
          </p:cNvSpPr>
          <p:nvPr>
            <p:ph type="pic" idx="1"/>
          </p:nvPr>
        </p:nvSpPr>
        <p:spPr>
          <a:xfrm>
            <a:off x="5611813" y="27430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4F7B63-3ACB-4C24-B070-D78742B60D64}"/>
              </a:ext>
            </a:extLst>
          </p:cNvPr>
          <p:cNvSpPr>
            <a:spLocks noGrp="1"/>
          </p:cNvSpPr>
          <p:nvPr>
            <p:ph type="body" sz="half" idx="2"/>
          </p:nvPr>
        </p:nvSpPr>
        <p:spPr>
          <a:xfrm>
            <a:off x="839788" y="2057400"/>
            <a:ext cx="3932237" cy="303793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5E25EFD2-DDA5-4D87-9432-FFB74226C9FA}"/>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6AA0D56A-9538-4DD6-B14F-3D1A4B441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68C965-6625-4F60-AC8D-F5BB729FE6EA}"/>
              </a:ext>
            </a:extLst>
          </p:cNvPr>
          <p:cNvSpPr>
            <a:spLocks noGrp="1"/>
          </p:cNvSpPr>
          <p:nvPr>
            <p:ph type="sldNum" sz="quarter" idx="12"/>
          </p:nvPr>
        </p:nvSpPr>
        <p:spPr/>
        <p:txBody>
          <a:bodyPr/>
          <a:lstStyle/>
          <a:p>
            <a:r>
              <a:rPr lang="en-US" dirty="0"/>
              <a:t>Slide </a:t>
            </a:r>
            <a:fld id="{8A339AA2-295A-439E-8E2B-DC7A5DD27C01}" type="slidenum">
              <a:rPr lang="en-US" smtClean="0"/>
              <a:pPr/>
              <a:t>‹#›</a:t>
            </a:fld>
            <a:r>
              <a:rPr lang="en-US" dirty="0"/>
              <a:t> of 42</a:t>
            </a:r>
          </a:p>
        </p:txBody>
      </p:sp>
    </p:spTree>
    <p:extLst>
      <p:ext uri="{BB962C8B-B14F-4D97-AF65-F5344CB8AC3E}">
        <p14:creationId xmlns:p14="http://schemas.microsoft.com/office/powerpoint/2010/main" val="1462079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F8E5E3D-1E3A-48E6-8C61-14C20F310F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2" y="0"/>
            <a:ext cx="12190815" cy="6858000"/>
          </a:xfrm>
          <a:prstGeom prst="rect">
            <a:avLst/>
          </a:prstGeom>
        </p:spPr>
      </p:pic>
      <p:sp>
        <p:nvSpPr>
          <p:cNvPr id="3" name="Footer Placeholder 2">
            <a:extLst>
              <a:ext uri="{FF2B5EF4-FFF2-40B4-BE49-F238E27FC236}">
                <a16:creationId xmlns:a16="http://schemas.microsoft.com/office/drawing/2014/main" id="{9532E560-0A28-4A92-9081-501D5BA52099}"/>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876358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45794B-18C4-4D5F-BF7A-C5B12A0A70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5CF546-6777-4FB1-B082-E09C06868F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E313EFA6-48F1-481F-AB20-AA2367857E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954854-785F-4234-90B4-05E204DBA566}"/>
              </a:ext>
            </a:extLst>
          </p:cNvPr>
          <p:cNvSpPr>
            <a:spLocks noGrp="1"/>
          </p:cNvSpPr>
          <p:nvPr>
            <p:ph type="sldNum" sz="quarter" idx="4"/>
          </p:nvPr>
        </p:nvSpPr>
        <p:spPr>
          <a:xfrm>
            <a:off x="622540" y="6356350"/>
            <a:ext cx="2743200" cy="365125"/>
          </a:xfrm>
          <a:prstGeom prst="rect">
            <a:avLst/>
          </a:prstGeom>
        </p:spPr>
        <p:txBody>
          <a:bodyPr vert="horz" lIns="91440" tIns="45720" rIns="91440" bIns="45720" rtlCol="0" anchor="ctr"/>
          <a:lstStyle>
            <a:lvl1pPr algn="l">
              <a:defRPr sz="1400">
                <a:solidFill>
                  <a:schemeClr val="accent4"/>
                </a:solidFill>
              </a:defRPr>
            </a:lvl1pPr>
          </a:lstStyle>
          <a:p>
            <a:r>
              <a:rPr lang="en-US" dirty="0"/>
              <a:t>Slide </a:t>
            </a:r>
            <a:fld id="{8A339AA2-295A-439E-8E2B-DC7A5DD27C01}" type="slidenum">
              <a:rPr lang="en-US" smtClean="0"/>
              <a:pPr/>
              <a:t>‹#›</a:t>
            </a:fld>
            <a:r>
              <a:rPr lang="en-US" dirty="0"/>
              <a:t> of 42</a:t>
            </a:r>
          </a:p>
        </p:txBody>
      </p:sp>
    </p:spTree>
    <p:extLst>
      <p:ext uri="{BB962C8B-B14F-4D97-AF65-F5344CB8AC3E}">
        <p14:creationId xmlns:p14="http://schemas.microsoft.com/office/powerpoint/2010/main" val="111687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0" r:id="rId4"/>
    <p:sldLayoutId id="2147483661" r:id="rId5"/>
    <p:sldLayoutId id="2147483652" r:id="rId6"/>
    <p:sldLayoutId id="2147483657" r:id="rId7"/>
    <p:sldLayoutId id="2147483655"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iscord.gg/gVegd6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nam01.safelinks.protection.outlook.com/?url=https%3A%2F%2Fbaiada.startuptree.co%2F&amp;data=02%7C01%7Cjks29%40drexel.edu%7C2576603c7cad4d18b99808d6dd5bb649%7C3664e6fa47bd45a696708c4f080f8ca6%7C0%7C0%7C636939783301317397&amp;sdata=OJAO9aQ%2Bz%2B95wcGKeVUYfBuaD%2F9cf9X4rxIqvgFJIXI%3D&amp;reserved=0"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iscord.gg/UwYEJxt" TargetMode="Externa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3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mailto:jks29@drexel.edu" TargetMode="Externa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3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557F2A-325C-4A79-9654-C7E1E1011F71}"/>
              </a:ext>
            </a:extLst>
          </p:cNvPr>
          <p:cNvSpPr txBox="1"/>
          <p:nvPr/>
        </p:nvSpPr>
        <p:spPr>
          <a:xfrm>
            <a:off x="0" y="5617127"/>
            <a:ext cx="12192000" cy="707886"/>
          </a:xfrm>
          <a:prstGeom prst="rect">
            <a:avLst/>
          </a:prstGeom>
          <a:solidFill>
            <a:srgbClr val="07294D"/>
          </a:solidFill>
        </p:spPr>
        <p:txBody>
          <a:bodyPr wrap="square" rtlCol="0">
            <a:spAutoFit/>
          </a:bodyPr>
          <a:lstStyle/>
          <a:p>
            <a:pPr algn="ctr"/>
            <a:r>
              <a:rPr lang="en-US" sz="4000" dirty="0">
                <a:solidFill>
                  <a:schemeClr val="bg1"/>
                </a:solidFill>
              </a:rPr>
              <a:t>2020 – 2021 OVERVIEW</a:t>
            </a:r>
          </a:p>
        </p:txBody>
      </p:sp>
      <p:sp>
        <p:nvSpPr>
          <p:cNvPr id="3" name="TextBox 2">
            <a:extLst>
              <a:ext uri="{FF2B5EF4-FFF2-40B4-BE49-F238E27FC236}">
                <a16:creationId xmlns:a16="http://schemas.microsoft.com/office/drawing/2014/main" id="{EA155840-3DBC-4D65-BD13-BC3A3019BF6C}"/>
              </a:ext>
            </a:extLst>
          </p:cNvPr>
          <p:cNvSpPr txBox="1"/>
          <p:nvPr/>
        </p:nvSpPr>
        <p:spPr>
          <a:xfrm>
            <a:off x="8011597" y="1750077"/>
            <a:ext cx="3990660" cy="3170099"/>
          </a:xfrm>
          <a:prstGeom prst="rect">
            <a:avLst/>
          </a:prstGeom>
          <a:solidFill>
            <a:schemeClr val="bg1"/>
          </a:solidFill>
        </p:spPr>
        <p:txBody>
          <a:bodyPr wrap="square" rtlCol="0">
            <a:spAutoFit/>
          </a:bodyPr>
          <a:lstStyle/>
          <a:p>
            <a:endParaRPr lang="en-US" sz="2800" b="1" dirty="0">
              <a:solidFill>
                <a:srgbClr val="006298"/>
              </a:solidFill>
            </a:endParaRPr>
          </a:p>
          <a:p>
            <a:r>
              <a:rPr lang="en-US" sz="2800" b="1" dirty="0">
                <a:solidFill>
                  <a:srgbClr val="006298"/>
                </a:solidFill>
              </a:rPr>
              <a:t>Jeff Salvage</a:t>
            </a:r>
          </a:p>
          <a:p>
            <a:r>
              <a:rPr lang="en-US" i="1" dirty="0"/>
              <a:t>Teaching Professor</a:t>
            </a:r>
          </a:p>
          <a:p>
            <a:endParaRPr lang="en-US" i="1" dirty="0"/>
          </a:p>
          <a:p>
            <a:r>
              <a:rPr lang="en-US" dirty="0"/>
              <a:t>College of Computing &amp; Informatics</a:t>
            </a:r>
          </a:p>
          <a:p>
            <a:endParaRPr lang="en-US" dirty="0"/>
          </a:p>
          <a:p>
            <a:r>
              <a:rPr lang="en-US" dirty="0"/>
              <a:t>jks29@drexel.edu</a:t>
            </a:r>
          </a:p>
          <a:p>
            <a:endParaRPr lang="en-US" dirty="0"/>
          </a:p>
          <a:p>
            <a:endParaRPr lang="en-US" dirty="0"/>
          </a:p>
        </p:txBody>
      </p:sp>
    </p:spTree>
    <p:extLst>
      <p:ext uri="{BB962C8B-B14F-4D97-AF65-F5344CB8AC3E}">
        <p14:creationId xmlns:p14="http://schemas.microsoft.com/office/powerpoint/2010/main" val="2231555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E623E-62CB-414F-BF96-CB9F77E6F7E7}"/>
              </a:ext>
            </a:extLst>
          </p:cNvPr>
          <p:cNvSpPr>
            <a:spLocks noGrp="1"/>
          </p:cNvSpPr>
          <p:nvPr>
            <p:ph idx="1"/>
          </p:nvPr>
        </p:nvSpPr>
        <p:spPr>
          <a:xfrm>
            <a:off x="924464" y="1907522"/>
            <a:ext cx="10896124" cy="2894515"/>
          </a:xfrm>
        </p:spPr>
        <p:txBody>
          <a:bodyPr/>
          <a:lstStyle/>
          <a:p>
            <a:pPr marL="0" indent="0">
              <a:buNone/>
            </a:pPr>
            <a:r>
              <a:rPr lang="en-US" sz="2400" dirty="0">
                <a:latin typeface="Futura Std Book" panose="020B0502020204020303" pitchFamily="34" charset="0"/>
              </a:rPr>
              <a:t>Non CCI students from other colleges within the university can participate in CCI’s Senior Project</a:t>
            </a:r>
          </a:p>
          <a:p>
            <a:r>
              <a:rPr lang="en-US" sz="2400" dirty="0">
                <a:latin typeface="Futura Std Book" panose="020B0502020204020303" pitchFamily="34" charset="0"/>
              </a:rPr>
              <a:t>Grade for student is determined by faculty advisor and sent to external college advisors</a:t>
            </a:r>
          </a:p>
          <a:p>
            <a:r>
              <a:rPr lang="en-US" sz="2400" dirty="0">
                <a:latin typeface="Futura Std Book" panose="020B0502020204020303" pitchFamily="34" charset="0"/>
              </a:rPr>
              <a:t>COE and BioMed are often sources</a:t>
            </a:r>
          </a:p>
          <a:p>
            <a:pPr marL="0" indent="0">
              <a:buNone/>
            </a:pPr>
            <a:endParaRPr lang="en-US" dirty="0"/>
          </a:p>
        </p:txBody>
      </p:sp>
      <p:sp>
        <p:nvSpPr>
          <p:cNvPr id="5" name="Title 4">
            <a:extLst>
              <a:ext uri="{FF2B5EF4-FFF2-40B4-BE49-F238E27FC236}">
                <a16:creationId xmlns:a16="http://schemas.microsoft.com/office/drawing/2014/main" id="{40A780A8-2833-4E5C-A283-A6979D7F4616}"/>
              </a:ext>
            </a:extLst>
          </p:cNvPr>
          <p:cNvSpPr>
            <a:spLocks noGrp="1"/>
          </p:cNvSpPr>
          <p:nvPr>
            <p:ph type="title"/>
          </p:nvPr>
        </p:nvSpPr>
        <p:spPr/>
        <p:txBody>
          <a:bodyPr/>
          <a:lstStyle/>
          <a:p>
            <a:r>
              <a:rPr lang="en-US" dirty="0"/>
              <a:t>Roles - Drexel Team Members</a:t>
            </a:r>
          </a:p>
        </p:txBody>
      </p:sp>
      <p:sp>
        <p:nvSpPr>
          <p:cNvPr id="2" name="Slide Number Placeholder 1">
            <a:extLst>
              <a:ext uri="{FF2B5EF4-FFF2-40B4-BE49-F238E27FC236}">
                <a16:creationId xmlns:a16="http://schemas.microsoft.com/office/drawing/2014/main" id="{9575AB6B-C091-4A7E-93D4-BD4660968282}"/>
              </a:ext>
            </a:extLst>
          </p:cNvPr>
          <p:cNvSpPr>
            <a:spLocks noGrp="1"/>
          </p:cNvSpPr>
          <p:nvPr>
            <p:ph type="sldNum" sz="quarter" idx="12"/>
          </p:nvPr>
        </p:nvSpPr>
        <p:spPr/>
        <p:txBody>
          <a:bodyPr/>
          <a:lstStyle/>
          <a:p>
            <a:r>
              <a:rPr lang="en-US" dirty="0"/>
              <a:t>Slide </a:t>
            </a:r>
            <a:fld id="{8A339AA2-295A-439E-8E2B-DC7A5DD27C01}" type="slidenum">
              <a:rPr lang="en-US" smtClean="0"/>
              <a:t>10</a:t>
            </a:fld>
            <a:r>
              <a:rPr lang="en-US" dirty="0"/>
              <a:t> of 42</a:t>
            </a:r>
          </a:p>
        </p:txBody>
      </p:sp>
    </p:spTree>
    <p:extLst>
      <p:ext uri="{BB962C8B-B14F-4D97-AF65-F5344CB8AC3E}">
        <p14:creationId xmlns:p14="http://schemas.microsoft.com/office/powerpoint/2010/main" val="921930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E623E-62CB-414F-BF96-CB9F77E6F7E7}"/>
              </a:ext>
            </a:extLst>
          </p:cNvPr>
          <p:cNvSpPr>
            <a:spLocks noGrp="1"/>
          </p:cNvSpPr>
          <p:nvPr>
            <p:ph idx="1"/>
          </p:nvPr>
        </p:nvSpPr>
        <p:spPr>
          <a:xfrm>
            <a:off x="924464" y="1907522"/>
            <a:ext cx="10896124" cy="2894515"/>
          </a:xfrm>
        </p:spPr>
        <p:txBody>
          <a:bodyPr/>
          <a:lstStyle/>
          <a:p>
            <a:r>
              <a:rPr lang="en-US" sz="2400" dirty="0">
                <a:latin typeface="Futura Std Book" panose="020B0502020204020303" pitchFamily="34" charset="0"/>
              </a:rPr>
              <a:t>Solely CCI team members</a:t>
            </a:r>
          </a:p>
          <a:p>
            <a:r>
              <a:rPr lang="en-US" sz="2400" dirty="0">
                <a:latin typeface="Futura Std Book" panose="020B0502020204020303" pitchFamily="34" charset="0"/>
              </a:rPr>
              <a:t>Multidisciplinary</a:t>
            </a:r>
          </a:p>
          <a:p>
            <a:r>
              <a:rPr lang="en-US" sz="2400" dirty="0">
                <a:latin typeface="Futura Std Book" panose="020B0502020204020303" pitchFamily="34" charset="0"/>
              </a:rPr>
              <a:t>Collaborative</a:t>
            </a:r>
          </a:p>
          <a:p>
            <a:r>
              <a:rPr lang="en-US" sz="2400" dirty="0">
                <a:latin typeface="Futura Std Book" panose="020B0502020204020303" pitchFamily="34" charset="0"/>
              </a:rPr>
              <a:t>External </a:t>
            </a:r>
          </a:p>
          <a:p>
            <a:endParaRPr lang="en-US" sz="2400" dirty="0">
              <a:latin typeface="Futura Std Book" panose="020B0502020204020303" pitchFamily="34" charset="0"/>
            </a:endParaRPr>
          </a:p>
          <a:p>
            <a:endParaRPr lang="en-US" sz="2400" dirty="0">
              <a:latin typeface="Futura Std Book" panose="020B0502020204020303" pitchFamily="34" charset="0"/>
            </a:endParaRPr>
          </a:p>
          <a:p>
            <a:pPr marL="0" indent="0">
              <a:buNone/>
            </a:pPr>
            <a:endParaRPr lang="en-US" dirty="0"/>
          </a:p>
        </p:txBody>
      </p:sp>
      <p:sp>
        <p:nvSpPr>
          <p:cNvPr id="5" name="Title 4">
            <a:extLst>
              <a:ext uri="{FF2B5EF4-FFF2-40B4-BE49-F238E27FC236}">
                <a16:creationId xmlns:a16="http://schemas.microsoft.com/office/drawing/2014/main" id="{40A780A8-2833-4E5C-A283-A6979D7F4616}"/>
              </a:ext>
            </a:extLst>
          </p:cNvPr>
          <p:cNvSpPr>
            <a:spLocks noGrp="1"/>
          </p:cNvSpPr>
          <p:nvPr>
            <p:ph type="title"/>
          </p:nvPr>
        </p:nvSpPr>
        <p:spPr/>
        <p:txBody>
          <a:bodyPr/>
          <a:lstStyle/>
          <a:p>
            <a:r>
              <a:rPr lang="en-US" dirty="0"/>
              <a:t>Teams</a:t>
            </a:r>
          </a:p>
        </p:txBody>
      </p:sp>
      <p:sp>
        <p:nvSpPr>
          <p:cNvPr id="2" name="Slide Number Placeholder 1">
            <a:extLst>
              <a:ext uri="{FF2B5EF4-FFF2-40B4-BE49-F238E27FC236}">
                <a16:creationId xmlns:a16="http://schemas.microsoft.com/office/drawing/2014/main" id="{9575AB6B-C091-4A7E-93D4-BD4660968282}"/>
              </a:ext>
            </a:extLst>
          </p:cNvPr>
          <p:cNvSpPr>
            <a:spLocks noGrp="1"/>
          </p:cNvSpPr>
          <p:nvPr>
            <p:ph type="sldNum" sz="quarter" idx="12"/>
          </p:nvPr>
        </p:nvSpPr>
        <p:spPr/>
        <p:txBody>
          <a:bodyPr/>
          <a:lstStyle/>
          <a:p>
            <a:r>
              <a:rPr lang="en-US" dirty="0"/>
              <a:t>Slide </a:t>
            </a:r>
            <a:fld id="{8A339AA2-295A-439E-8E2B-DC7A5DD27C01}" type="slidenum">
              <a:rPr lang="en-US" smtClean="0"/>
              <a:t>11</a:t>
            </a:fld>
            <a:r>
              <a:rPr lang="en-US" dirty="0"/>
              <a:t> of 42</a:t>
            </a:r>
          </a:p>
        </p:txBody>
      </p:sp>
    </p:spTree>
    <p:extLst>
      <p:ext uri="{BB962C8B-B14F-4D97-AF65-F5344CB8AC3E}">
        <p14:creationId xmlns:p14="http://schemas.microsoft.com/office/powerpoint/2010/main" val="410077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E623E-62CB-414F-BF96-CB9F77E6F7E7}"/>
              </a:ext>
            </a:extLst>
          </p:cNvPr>
          <p:cNvSpPr>
            <a:spLocks noGrp="1"/>
          </p:cNvSpPr>
          <p:nvPr>
            <p:ph idx="1"/>
          </p:nvPr>
        </p:nvSpPr>
        <p:spPr>
          <a:xfrm>
            <a:off x="924464" y="1907522"/>
            <a:ext cx="10896124" cy="2894515"/>
          </a:xfrm>
        </p:spPr>
        <p:txBody>
          <a:bodyPr/>
          <a:lstStyle/>
          <a:p>
            <a:r>
              <a:rPr lang="en-US" sz="2400" dirty="0">
                <a:latin typeface="Futura Std Book" panose="020B0502020204020303" pitchFamily="34" charset="0"/>
              </a:rPr>
              <a:t>It is what it is, all team members are from CCI</a:t>
            </a:r>
          </a:p>
          <a:p>
            <a:endParaRPr lang="en-US" sz="2400" dirty="0">
              <a:latin typeface="Futura Std Book" panose="020B0502020204020303" pitchFamily="34" charset="0"/>
            </a:endParaRPr>
          </a:p>
          <a:p>
            <a:endParaRPr lang="en-US" sz="2400" dirty="0">
              <a:latin typeface="Futura Std Book" panose="020B0502020204020303" pitchFamily="34" charset="0"/>
            </a:endParaRPr>
          </a:p>
          <a:p>
            <a:pPr marL="0" indent="0">
              <a:buNone/>
            </a:pPr>
            <a:endParaRPr lang="en-US" dirty="0"/>
          </a:p>
        </p:txBody>
      </p:sp>
      <p:sp>
        <p:nvSpPr>
          <p:cNvPr id="5" name="Title 4">
            <a:extLst>
              <a:ext uri="{FF2B5EF4-FFF2-40B4-BE49-F238E27FC236}">
                <a16:creationId xmlns:a16="http://schemas.microsoft.com/office/drawing/2014/main" id="{40A780A8-2833-4E5C-A283-A6979D7F4616}"/>
              </a:ext>
            </a:extLst>
          </p:cNvPr>
          <p:cNvSpPr>
            <a:spLocks noGrp="1"/>
          </p:cNvSpPr>
          <p:nvPr>
            <p:ph type="title"/>
          </p:nvPr>
        </p:nvSpPr>
        <p:spPr/>
        <p:txBody>
          <a:bodyPr/>
          <a:lstStyle/>
          <a:p>
            <a:r>
              <a:rPr lang="en-US" dirty="0"/>
              <a:t>Teams – Solely CCI team members</a:t>
            </a:r>
          </a:p>
        </p:txBody>
      </p:sp>
      <p:sp>
        <p:nvSpPr>
          <p:cNvPr id="2" name="Slide Number Placeholder 1">
            <a:extLst>
              <a:ext uri="{FF2B5EF4-FFF2-40B4-BE49-F238E27FC236}">
                <a16:creationId xmlns:a16="http://schemas.microsoft.com/office/drawing/2014/main" id="{9575AB6B-C091-4A7E-93D4-BD4660968282}"/>
              </a:ext>
            </a:extLst>
          </p:cNvPr>
          <p:cNvSpPr>
            <a:spLocks noGrp="1"/>
          </p:cNvSpPr>
          <p:nvPr>
            <p:ph type="sldNum" sz="quarter" idx="12"/>
          </p:nvPr>
        </p:nvSpPr>
        <p:spPr/>
        <p:txBody>
          <a:bodyPr/>
          <a:lstStyle/>
          <a:p>
            <a:r>
              <a:rPr lang="en-US" dirty="0"/>
              <a:t>Slide </a:t>
            </a:r>
            <a:fld id="{8A339AA2-295A-439E-8E2B-DC7A5DD27C01}" type="slidenum">
              <a:rPr lang="en-US" smtClean="0"/>
              <a:t>12</a:t>
            </a:fld>
            <a:r>
              <a:rPr lang="en-US" dirty="0"/>
              <a:t> of 42</a:t>
            </a:r>
          </a:p>
        </p:txBody>
      </p:sp>
    </p:spTree>
    <p:extLst>
      <p:ext uri="{BB962C8B-B14F-4D97-AF65-F5344CB8AC3E}">
        <p14:creationId xmlns:p14="http://schemas.microsoft.com/office/powerpoint/2010/main" val="207456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E623E-62CB-414F-BF96-CB9F77E6F7E7}"/>
              </a:ext>
            </a:extLst>
          </p:cNvPr>
          <p:cNvSpPr>
            <a:spLocks noGrp="1"/>
          </p:cNvSpPr>
          <p:nvPr>
            <p:ph idx="1"/>
          </p:nvPr>
        </p:nvSpPr>
        <p:spPr>
          <a:xfrm>
            <a:off x="924464" y="1907522"/>
            <a:ext cx="10896124" cy="2894515"/>
          </a:xfrm>
        </p:spPr>
        <p:txBody>
          <a:bodyPr/>
          <a:lstStyle/>
          <a:p>
            <a:r>
              <a:rPr lang="en-US" sz="2400" dirty="0">
                <a:latin typeface="Futura Std Book" panose="020B0502020204020303" pitchFamily="34" charset="0"/>
              </a:rPr>
              <a:t>Students from other colleges join the CCI project</a:t>
            </a:r>
          </a:p>
          <a:p>
            <a:endParaRPr lang="en-US" sz="2400" dirty="0">
              <a:latin typeface="Futura Std Book" panose="020B0502020204020303" pitchFamily="34" charset="0"/>
            </a:endParaRPr>
          </a:p>
          <a:p>
            <a:endParaRPr lang="en-US" sz="2400" dirty="0">
              <a:latin typeface="Futura Std Book" panose="020B0502020204020303" pitchFamily="34" charset="0"/>
            </a:endParaRPr>
          </a:p>
          <a:p>
            <a:pPr marL="0" indent="0">
              <a:buNone/>
            </a:pPr>
            <a:endParaRPr lang="en-US" dirty="0"/>
          </a:p>
        </p:txBody>
      </p:sp>
      <p:sp>
        <p:nvSpPr>
          <p:cNvPr id="5" name="Title 4">
            <a:extLst>
              <a:ext uri="{FF2B5EF4-FFF2-40B4-BE49-F238E27FC236}">
                <a16:creationId xmlns:a16="http://schemas.microsoft.com/office/drawing/2014/main" id="{40A780A8-2833-4E5C-A283-A6979D7F4616}"/>
              </a:ext>
            </a:extLst>
          </p:cNvPr>
          <p:cNvSpPr>
            <a:spLocks noGrp="1"/>
          </p:cNvSpPr>
          <p:nvPr>
            <p:ph type="title"/>
          </p:nvPr>
        </p:nvSpPr>
        <p:spPr/>
        <p:txBody>
          <a:bodyPr/>
          <a:lstStyle/>
          <a:p>
            <a:r>
              <a:rPr lang="en-US" dirty="0"/>
              <a:t>Teams – Multidisciplinary</a:t>
            </a:r>
          </a:p>
        </p:txBody>
      </p:sp>
      <p:sp>
        <p:nvSpPr>
          <p:cNvPr id="2" name="Slide Number Placeholder 1">
            <a:extLst>
              <a:ext uri="{FF2B5EF4-FFF2-40B4-BE49-F238E27FC236}">
                <a16:creationId xmlns:a16="http://schemas.microsoft.com/office/drawing/2014/main" id="{9575AB6B-C091-4A7E-93D4-BD4660968282}"/>
              </a:ext>
            </a:extLst>
          </p:cNvPr>
          <p:cNvSpPr>
            <a:spLocks noGrp="1"/>
          </p:cNvSpPr>
          <p:nvPr>
            <p:ph type="sldNum" sz="quarter" idx="12"/>
          </p:nvPr>
        </p:nvSpPr>
        <p:spPr/>
        <p:txBody>
          <a:bodyPr/>
          <a:lstStyle/>
          <a:p>
            <a:r>
              <a:rPr lang="en-US" dirty="0"/>
              <a:t>Slide </a:t>
            </a:r>
            <a:fld id="{8A339AA2-295A-439E-8E2B-DC7A5DD27C01}" type="slidenum">
              <a:rPr lang="en-US" smtClean="0"/>
              <a:t>13</a:t>
            </a:fld>
            <a:r>
              <a:rPr lang="en-US" dirty="0"/>
              <a:t> of 42</a:t>
            </a:r>
          </a:p>
        </p:txBody>
      </p:sp>
    </p:spTree>
    <p:extLst>
      <p:ext uri="{BB962C8B-B14F-4D97-AF65-F5344CB8AC3E}">
        <p14:creationId xmlns:p14="http://schemas.microsoft.com/office/powerpoint/2010/main" val="783686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E623E-62CB-414F-BF96-CB9F77E6F7E7}"/>
              </a:ext>
            </a:extLst>
          </p:cNvPr>
          <p:cNvSpPr>
            <a:spLocks noGrp="1"/>
          </p:cNvSpPr>
          <p:nvPr>
            <p:ph idx="1"/>
          </p:nvPr>
        </p:nvSpPr>
        <p:spPr>
          <a:xfrm>
            <a:off x="924464" y="1907522"/>
            <a:ext cx="10896124" cy="3232749"/>
          </a:xfrm>
        </p:spPr>
        <p:txBody>
          <a:bodyPr>
            <a:normAutofit/>
          </a:bodyPr>
          <a:lstStyle/>
          <a:p>
            <a:pPr marL="0" indent="0">
              <a:buNone/>
            </a:pPr>
            <a:r>
              <a:rPr lang="en-US" sz="2400" dirty="0">
                <a:latin typeface="Futura Std Book" panose="020B0502020204020303" pitchFamily="34" charset="0"/>
              </a:rPr>
              <a:t>Students may wish to work collaboratively with a team from another college at Drexel.</a:t>
            </a:r>
          </a:p>
          <a:p>
            <a:r>
              <a:rPr lang="en-US" sz="2400" dirty="0">
                <a:latin typeface="Futura Std Book" panose="020B0502020204020303" pitchFamily="34" charset="0"/>
              </a:rPr>
              <a:t>DIGM is often partnered with CCI to develop games / polished mobile apps. </a:t>
            </a:r>
          </a:p>
          <a:p>
            <a:r>
              <a:rPr lang="en-US" sz="2400" dirty="0">
                <a:latin typeface="Futura Std Book" panose="020B0502020204020303" pitchFamily="34" charset="0"/>
              </a:rPr>
              <a:t>COE can be partnered with as well</a:t>
            </a:r>
          </a:p>
          <a:p>
            <a:r>
              <a:rPr lang="en-US" sz="2400" dirty="0">
                <a:latin typeface="Futura Std Book" panose="020B0502020204020303" pitchFamily="34" charset="0"/>
              </a:rPr>
              <a:t>Grades are determined by respective faculty advisors with some vested interest between the teams.</a:t>
            </a:r>
          </a:p>
          <a:p>
            <a:endParaRPr lang="en-US" sz="2400" dirty="0">
              <a:latin typeface="Futura Std Book" panose="020B0502020204020303" pitchFamily="34" charset="0"/>
            </a:endParaRPr>
          </a:p>
          <a:p>
            <a:pPr marL="0" indent="0">
              <a:buNone/>
            </a:pPr>
            <a:endParaRPr lang="en-US" dirty="0"/>
          </a:p>
        </p:txBody>
      </p:sp>
      <p:sp>
        <p:nvSpPr>
          <p:cNvPr id="5" name="Title 4">
            <a:extLst>
              <a:ext uri="{FF2B5EF4-FFF2-40B4-BE49-F238E27FC236}">
                <a16:creationId xmlns:a16="http://schemas.microsoft.com/office/drawing/2014/main" id="{40A780A8-2833-4E5C-A283-A6979D7F4616}"/>
              </a:ext>
            </a:extLst>
          </p:cNvPr>
          <p:cNvSpPr>
            <a:spLocks noGrp="1"/>
          </p:cNvSpPr>
          <p:nvPr>
            <p:ph type="title"/>
          </p:nvPr>
        </p:nvSpPr>
        <p:spPr/>
        <p:txBody>
          <a:bodyPr/>
          <a:lstStyle/>
          <a:p>
            <a:r>
              <a:rPr lang="en-US" dirty="0">
                <a:latin typeface="Futura Std Book" panose="020B0502020204020303" pitchFamily="34" charset="0"/>
              </a:rPr>
              <a:t>Teams - Collaborative</a:t>
            </a:r>
            <a:endParaRPr lang="en-US" dirty="0"/>
          </a:p>
        </p:txBody>
      </p:sp>
      <p:sp>
        <p:nvSpPr>
          <p:cNvPr id="2" name="Slide Number Placeholder 1">
            <a:extLst>
              <a:ext uri="{FF2B5EF4-FFF2-40B4-BE49-F238E27FC236}">
                <a16:creationId xmlns:a16="http://schemas.microsoft.com/office/drawing/2014/main" id="{9575AB6B-C091-4A7E-93D4-BD4660968282}"/>
              </a:ext>
            </a:extLst>
          </p:cNvPr>
          <p:cNvSpPr>
            <a:spLocks noGrp="1"/>
          </p:cNvSpPr>
          <p:nvPr>
            <p:ph type="sldNum" sz="quarter" idx="12"/>
          </p:nvPr>
        </p:nvSpPr>
        <p:spPr/>
        <p:txBody>
          <a:bodyPr/>
          <a:lstStyle/>
          <a:p>
            <a:r>
              <a:rPr lang="en-US" dirty="0"/>
              <a:t>Slide </a:t>
            </a:r>
            <a:fld id="{8A339AA2-295A-439E-8E2B-DC7A5DD27C01}" type="slidenum">
              <a:rPr lang="en-US" smtClean="0"/>
              <a:t>14</a:t>
            </a:fld>
            <a:r>
              <a:rPr lang="en-US" dirty="0"/>
              <a:t> of 42</a:t>
            </a:r>
          </a:p>
        </p:txBody>
      </p:sp>
    </p:spTree>
    <p:extLst>
      <p:ext uri="{BB962C8B-B14F-4D97-AF65-F5344CB8AC3E}">
        <p14:creationId xmlns:p14="http://schemas.microsoft.com/office/powerpoint/2010/main" val="1099443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E623E-62CB-414F-BF96-CB9F77E6F7E7}"/>
              </a:ext>
            </a:extLst>
          </p:cNvPr>
          <p:cNvSpPr>
            <a:spLocks noGrp="1"/>
          </p:cNvSpPr>
          <p:nvPr>
            <p:ph idx="1"/>
          </p:nvPr>
        </p:nvSpPr>
        <p:spPr>
          <a:xfrm>
            <a:off x="924464" y="1907522"/>
            <a:ext cx="10896124" cy="3232749"/>
          </a:xfrm>
        </p:spPr>
        <p:txBody>
          <a:bodyPr>
            <a:normAutofit/>
          </a:bodyPr>
          <a:lstStyle/>
          <a:p>
            <a:r>
              <a:rPr lang="en-US" sz="2400" dirty="0">
                <a:latin typeface="Futura Std Book" panose="020B0502020204020303" pitchFamily="34" charset="0"/>
              </a:rPr>
              <a:t>DIGM project ideas can be found at: </a:t>
            </a:r>
            <a:r>
              <a:rPr lang="en-US" sz="2400" dirty="0">
                <a:hlinkClick r:id="rId2" tooltip="Original URL: https://discord.gg/gVegd6A. Click or tap if you trust this link."/>
              </a:rPr>
              <a:t>https://discord.gg/gVegd6A</a:t>
            </a:r>
            <a:endParaRPr lang="en-US" sz="2400" dirty="0"/>
          </a:p>
          <a:p>
            <a:r>
              <a:rPr lang="en-US" sz="2400" dirty="0">
                <a:latin typeface="Futura Std Book" panose="020B0502020204020303" pitchFamily="34" charset="0"/>
              </a:rPr>
              <a:t>If you have a CCI project that would benefit from DIGM students Discord is where to go to recruit help.</a:t>
            </a:r>
          </a:p>
          <a:p>
            <a:endParaRPr lang="en-US" sz="2400" dirty="0">
              <a:latin typeface="Futura Std Book" panose="020B0502020204020303" pitchFamily="34" charset="0"/>
            </a:endParaRPr>
          </a:p>
          <a:p>
            <a:pPr marL="0" indent="0">
              <a:buNone/>
            </a:pPr>
            <a:endParaRPr lang="en-US" dirty="0"/>
          </a:p>
        </p:txBody>
      </p:sp>
      <p:sp>
        <p:nvSpPr>
          <p:cNvPr id="5" name="Title 4">
            <a:extLst>
              <a:ext uri="{FF2B5EF4-FFF2-40B4-BE49-F238E27FC236}">
                <a16:creationId xmlns:a16="http://schemas.microsoft.com/office/drawing/2014/main" id="{40A780A8-2833-4E5C-A283-A6979D7F4616}"/>
              </a:ext>
            </a:extLst>
          </p:cNvPr>
          <p:cNvSpPr>
            <a:spLocks noGrp="1"/>
          </p:cNvSpPr>
          <p:nvPr>
            <p:ph type="title"/>
          </p:nvPr>
        </p:nvSpPr>
        <p:spPr/>
        <p:txBody>
          <a:bodyPr/>
          <a:lstStyle/>
          <a:p>
            <a:r>
              <a:rPr lang="en-US" dirty="0">
                <a:latin typeface="Futura Std Book" panose="020B0502020204020303" pitchFamily="34" charset="0"/>
              </a:rPr>
              <a:t>Teams – Collaborative - DIGM</a:t>
            </a:r>
            <a:endParaRPr lang="en-US" dirty="0"/>
          </a:p>
        </p:txBody>
      </p:sp>
      <p:sp>
        <p:nvSpPr>
          <p:cNvPr id="2" name="Slide Number Placeholder 1">
            <a:extLst>
              <a:ext uri="{FF2B5EF4-FFF2-40B4-BE49-F238E27FC236}">
                <a16:creationId xmlns:a16="http://schemas.microsoft.com/office/drawing/2014/main" id="{9575AB6B-C091-4A7E-93D4-BD4660968282}"/>
              </a:ext>
            </a:extLst>
          </p:cNvPr>
          <p:cNvSpPr>
            <a:spLocks noGrp="1"/>
          </p:cNvSpPr>
          <p:nvPr>
            <p:ph type="sldNum" sz="quarter" idx="12"/>
          </p:nvPr>
        </p:nvSpPr>
        <p:spPr/>
        <p:txBody>
          <a:bodyPr/>
          <a:lstStyle/>
          <a:p>
            <a:r>
              <a:rPr lang="en-US" dirty="0"/>
              <a:t>Slide </a:t>
            </a:r>
            <a:fld id="{8A339AA2-295A-439E-8E2B-DC7A5DD27C01}" type="slidenum">
              <a:rPr lang="en-US" smtClean="0"/>
              <a:t>15</a:t>
            </a:fld>
            <a:r>
              <a:rPr lang="en-US" dirty="0"/>
              <a:t> of 42</a:t>
            </a:r>
          </a:p>
        </p:txBody>
      </p:sp>
    </p:spTree>
    <p:extLst>
      <p:ext uri="{BB962C8B-B14F-4D97-AF65-F5344CB8AC3E}">
        <p14:creationId xmlns:p14="http://schemas.microsoft.com/office/powerpoint/2010/main" val="2557312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E623E-62CB-414F-BF96-CB9F77E6F7E7}"/>
              </a:ext>
            </a:extLst>
          </p:cNvPr>
          <p:cNvSpPr>
            <a:spLocks noGrp="1"/>
          </p:cNvSpPr>
          <p:nvPr>
            <p:ph idx="1"/>
          </p:nvPr>
        </p:nvSpPr>
        <p:spPr>
          <a:xfrm>
            <a:off x="924464" y="1492070"/>
            <a:ext cx="10738678" cy="3309968"/>
          </a:xfrm>
        </p:spPr>
        <p:txBody>
          <a:bodyPr/>
          <a:lstStyle/>
          <a:p>
            <a:pPr marL="0" indent="0">
              <a:buNone/>
            </a:pPr>
            <a:r>
              <a:rPr lang="en-US" sz="2400" dirty="0">
                <a:latin typeface="Futura Std Book" panose="020B0502020204020303" pitchFamily="34" charset="0"/>
              </a:rPr>
              <a:t>Students may join projects from other colleges at Drexel.</a:t>
            </a:r>
          </a:p>
          <a:p>
            <a:r>
              <a:rPr lang="en-US" sz="2400" dirty="0">
                <a:latin typeface="Futura Std Book" panose="020B0502020204020303" pitchFamily="34" charset="0"/>
              </a:rPr>
              <a:t>Multidisciplinary</a:t>
            </a:r>
          </a:p>
          <a:p>
            <a:r>
              <a:rPr lang="en-US" sz="2400" dirty="0">
                <a:latin typeface="Futura Std Book" panose="020B0502020204020303" pitchFamily="34" charset="0"/>
              </a:rPr>
              <a:t>Sign up for CCI Senior Project</a:t>
            </a:r>
          </a:p>
          <a:p>
            <a:r>
              <a:rPr lang="en-US" sz="2400" dirty="0">
                <a:latin typeface="Futura Std Book" panose="020B0502020204020303" pitchFamily="34" charset="0"/>
              </a:rPr>
              <a:t>External Advisor sends grade to Jeff Salvage at the end of the quarter</a:t>
            </a:r>
          </a:p>
          <a:p>
            <a:r>
              <a:rPr lang="en-US" sz="2400" dirty="0">
                <a:latin typeface="Futura Std Book" panose="020B0502020204020303" pitchFamily="34" charset="0"/>
              </a:rPr>
              <a:t>CCI has no say in the grading</a:t>
            </a:r>
          </a:p>
          <a:p>
            <a:endParaRPr lang="en-US" dirty="0"/>
          </a:p>
        </p:txBody>
      </p:sp>
      <p:sp>
        <p:nvSpPr>
          <p:cNvPr id="5" name="Title 4">
            <a:extLst>
              <a:ext uri="{FF2B5EF4-FFF2-40B4-BE49-F238E27FC236}">
                <a16:creationId xmlns:a16="http://schemas.microsoft.com/office/drawing/2014/main" id="{40A780A8-2833-4E5C-A283-A6979D7F4616}"/>
              </a:ext>
            </a:extLst>
          </p:cNvPr>
          <p:cNvSpPr>
            <a:spLocks noGrp="1"/>
          </p:cNvSpPr>
          <p:nvPr>
            <p:ph type="title"/>
          </p:nvPr>
        </p:nvSpPr>
        <p:spPr/>
        <p:txBody>
          <a:bodyPr/>
          <a:lstStyle/>
          <a:p>
            <a:r>
              <a:rPr lang="en-US" dirty="0"/>
              <a:t>Teams - External</a:t>
            </a:r>
          </a:p>
        </p:txBody>
      </p:sp>
      <p:sp>
        <p:nvSpPr>
          <p:cNvPr id="2" name="Slide Number Placeholder 1">
            <a:extLst>
              <a:ext uri="{FF2B5EF4-FFF2-40B4-BE49-F238E27FC236}">
                <a16:creationId xmlns:a16="http://schemas.microsoft.com/office/drawing/2014/main" id="{9575AB6B-C091-4A7E-93D4-BD4660968282}"/>
              </a:ext>
            </a:extLst>
          </p:cNvPr>
          <p:cNvSpPr>
            <a:spLocks noGrp="1"/>
          </p:cNvSpPr>
          <p:nvPr>
            <p:ph type="sldNum" sz="quarter" idx="12"/>
          </p:nvPr>
        </p:nvSpPr>
        <p:spPr/>
        <p:txBody>
          <a:bodyPr/>
          <a:lstStyle/>
          <a:p>
            <a:r>
              <a:rPr lang="en-US" dirty="0"/>
              <a:t>Slide </a:t>
            </a:r>
            <a:fld id="{8A339AA2-295A-439E-8E2B-DC7A5DD27C01}" type="slidenum">
              <a:rPr lang="en-US" smtClean="0"/>
              <a:t>16</a:t>
            </a:fld>
            <a:r>
              <a:rPr lang="en-US" dirty="0"/>
              <a:t> of 42</a:t>
            </a:r>
          </a:p>
        </p:txBody>
      </p:sp>
    </p:spTree>
    <p:extLst>
      <p:ext uri="{BB962C8B-B14F-4D97-AF65-F5344CB8AC3E}">
        <p14:creationId xmlns:p14="http://schemas.microsoft.com/office/powerpoint/2010/main" val="361166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E623E-62CB-414F-BF96-CB9F77E6F7E7}"/>
              </a:ext>
            </a:extLst>
          </p:cNvPr>
          <p:cNvSpPr>
            <a:spLocks noGrp="1"/>
          </p:cNvSpPr>
          <p:nvPr>
            <p:ph idx="1"/>
          </p:nvPr>
        </p:nvSpPr>
        <p:spPr>
          <a:xfrm>
            <a:off x="924464" y="1907522"/>
            <a:ext cx="11065682" cy="3130761"/>
          </a:xfrm>
        </p:spPr>
        <p:txBody>
          <a:bodyPr>
            <a:normAutofit fontScale="92500" lnSpcReduction="10000"/>
          </a:bodyPr>
          <a:lstStyle/>
          <a:p>
            <a:pPr marL="0" indent="0">
              <a:buNone/>
            </a:pPr>
            <a:r>
              <a:rPr lang="en-US" sz="2400" dirty="0">
                <a:latin typeface="Futura Std Book" panose="020B0502020204020303" pitchFamily="34" charset="0"/>
              </a:rPr>
              <a:t>All projects require a minimum of:</a:t>
            </a:r>
          </a:p>
          <a:p>
            <a:r>
              <a:rPr lang="en-US" sz="2400" dirty="0">
                <a:latin typeface="Futura Std Book" panose="020B0502020204020303" pitchFamily="34" charset="0"/>
              </a:rPr>
              <a:t>giving a formal presentation at the end of each quarter</a:t>
            </a:r>
          </a:p>
          <a:p>
            <a:r>
              <a:rPr lang="en-US" sz="2400" dirty="0">
                <a:latin typeface="Futura Std Book" panose="020B0502020204020303" pitchFamily="34" charset="0"/>
              </a:rPr>
              <a:t>creating a research-style poster at the end of the project</a:t>
            </a:r>
          </a:p>
          <a:p>
            <a:r>
              <a:rPr lang="en-US" sz="2400" dirty="0">
                <a:latin typeface="Futura Std Book" panose="020B0502020204020303" pitchFamily="34" charset="0"/>
              </a:rPr>
              <a:t>creating a single-page website for the project from the class template</a:t>
            </a:r>
          </a:p>
          <a:p>
            <a:r>
              <a:rPr lang="en-US" sz="2400" dirty="0">
                <a:latin typeface="Futura Std Book" panose="020B0502020204020303" pitchFamily="34" charset="0"/>
              </a:rPr>
              <a:t>creating a formal requirements document</a:t>
            </a:r>
          </a:p>
          <a:p>
            <a:r>
              <a:rPr lang="en-US" sz="2400" dirty="0">
                <a:latin typeface="Futura Std Book" panose="020B0502020204020303" pitchFamily="34" charset="0"/>
              </a:rPr>
              <a:t>creating a formal design document</a:t>
            </a:r>
          </a:p>
          <a:p>
            <a:r>
              <a:rPr lang="en-US" sz="2400" dirty="0">
                <a:latin typeface="Futura Std Book" panose="020B0502020204020303" pitchFamily="34" charset="0"/>
              </a:rPr>
              <a:t>creating a formal acceptance test plan</a:t>
            </a:r>
          </a:p>
          <a:p>
            <a:r>
              <a:rPr lang="en-US" sz="2400" dirty="0">
                <a:latin typeface="Futura Std Book" panose="020B0502020204020303" pitchFamily="34" charset="0"/>
              </a:rPr>
              <a:t>creating a project plan</a:t>
            </a:r>
          </a:p>
          <a:p>
            <a:pPr marL="0" indent="0">
              <a:buNone/>
            </a:pPr>
            <a:endParaRPr lang="en-US" dirty="0"/>
          </a:p>
        </p:txBody>
      </p:sp>
      <p:sp>
        <p:nvSpPr>
          <p:cNvPr id="5" name="Title 4">
            <a:extLst>
              <a:ext uri="{FF2B5EF4-FFF2-40B4-BE49-F238E27FC236}">
                <a16:creationId xmlns:a16="http://schemas.microsoft.com/office/drawing/2014/main" id="{40A780A8-2833-4E5C-A283-A6979D7F4616}"/>
              </a:ext>
            </a:extLst>
          </p:cNvPr>
          <p:cNvSpPr>
            <a:spLocks noGrp="1"/>
          </p:cNvSpPr>
          <p:nvPr>
            <p:ph type="title"/>
          </p:nvPr>
        </p:nvSpPr>
        <p:spPr/>
        <p:txBody>
          <a:bodyPr/>
          <a:lstStyle/>
          <a:p>
            <a:r>
              <a:rPr lang="en-US" dirty="0"/>
              <a:t>Project Deliverables</a:t>
            </a:r>
          </a:p>
        </p:txBody>
      </p:sp>
      <p:sp>
        <p:nvSpPr>
          <p:cNvPr id="2" name="Slide Number Placeholder 1">
            <a:extLst>
              <a:ext uri="{FF2B5EF4-FFF2-40B4-BE49-F238E27FC236}">
                <a16:creationId xmlns:a16="http://schemas.microsoft.com/office/drawing/2014/main" id="{9575AB6B-C091-4A7E-93D4-BD4660968282}"/>
              </a:ext>
            </a:extLst>
          </p:cNvPr>
          <p:cNvSpPr>
            <a:spLocks noGrp="1"/>
          </p:cNvSpPr>
          <p:nvPr>
            <p:ph type="sldNum" sz="quarter" idx="12"/>
          </p:nvPr>
        </p:nvSpPr>
        <p:spPr/>
        <p:txBody>
          <a:bodyPr/>
          <a:lstStyle/>
          <a:p>
            <a:r>
              <a:rPr lang="en-US" dirty="0"/>
              <a:t>Slide </a:t>
            </a:r>
            <a:fld id="{8A339AA2-295A-439E-8E2B-DC7A5DD27C01}" type="slidenum">
              <a:rPr lang="en-US" smtClean="0"/>
              <a:t>17</a:t>
            </a:fld>
            <a:r>
              <a:rPr lang="en-US" dirty="0"/>
              <a:t> of 42</a:t>
            </a:r>
          </a:p>
        </p:txBody>
      </p:sp>
    </p:spTree>
    <p:extLst>
      <p:ext uri="{BB962C8B-B14F-4D97-AF65-F5344CB8AC3E}">
        <p14:creationId xmlns:p14="http://schemas.microsoft.com/office/powerpoint/2010/main" val="2142492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E623E-62CB-414F-BF96-CB9F77E6F7E7}"/>
              </a:ext>
            </a:extLst>
          </p:cNvPr>
          <p:cNvSpPr>
            <a:spLocks noGrp="1"/>
          </p:cNvSpPr>
          <p:nvPr>
            <p:ph idx="1"/>
          </p:nvPr>
        </p:nvSpPr>
        <p:spPr>
          <a:xfrm>
            <a:off x="924464" y="1907522"/>
            <a:ext cx="11065682" cy="3130761"/>
          </a:xfrm>
        </p:spPr>
        <p:txBody>
          <a:bodyPr>
            <a:normAutofit/>
          </a:bodyPr>
          <a:lstStyle/>
          <a:p>
            <a:pPr marL="0" indent="0">
              <a:buNone/>
            </a:pPr>
            <a:r>
              <a:rPr lang="en-US" sz="2400" dirty="0">
                <a:latin typeface="Futura Std Book" panose="020B0502020204020303" pitchFamily="34" charset="0"/>
              </a:rPr>
              <a:t>Poster Presentation judged for best overall projects as well as individual categories (subject to change):</a:t>
            </a:r>
          </a:p>
          <a:p>
            <a:r>
              <a:rPr lang="en-US" sz="2200" dirty="0"/>
              <a:t>Game</a:t>
            </a:r>
          </a:p>
          <a:p>
            <a:r>
              <a:rPr lang="en-US" sz="2200" dirty="0"/>
              <a:t>Corporate Sponsored</a:t>
            </a:r>
          </a:p>
          <a:p>
            <a:r>
              <a:rPr lang="en-US" sz="2200" dirty="0"/>
              <a:t>Non-Profit</a:t>
            </a:r>
          </a:p>
          <a:p>
            <a:r>
              <a:rPr lang="en-US" sz="2200" dirty="0"/>
              <a:t>Research oriented</a:t>
            </a:r>
          </a:p>
          <a:p>
            <a:r>
              <a:rPr lang="en-US" sz="2200" dirty="0"/>
              <a:t>Entrepreneurial</a:t>
            </a:r>
          </a:p>
          <a:p>
            <a:pPr marL="0" indent="0">
              <a:buNone/>
            </a:pPr>
            <a:endParaRPr lang="en-US" sz="2400" dirty="0">
              <a:latin typeface="Futura Std Book" panose="020B0502020204020303" pitchFamily="34" charset="0"/>
            </a:endParaRPr>
          </a:p>
          <a:p>
            <a:pPr marL="0" indent="0">
              <a:buNone/>
            </a:pPr>
            <a:endParaRPr lang="en-US" dirty="0"/>
          </a:p>
        </p:txBody>
      </p:sp>
      <p:sp>
        <p:nvSpPr>
          <p:cNvPr id="5" name="Title 4">
            <a:extLst>
              <a:ext uri="{FF2B5EF4-FFF2-40B4-BE49-F238E27FC236}">
                <a16:creationId xmlns:a16="http://schemas.microsoft.com/office/drawing/2014/main" id="{40A780A8-2833-4E5C-A283-A6979D7F4616}"/>
              </a:ext>
            </a:extLst>
          </p:cNvPr>
          <p:cNvSpPr>
            <a:spLocks noGrp="1"/>
          </p:cNvSpPr>
          <p:nvPr>
            <p:ph type="title"/>
          </p:nvPr>
        </p:nvSpPr>
        <p:spPr/>
        <p:txBody>
          <a:bodyPr/>
          <a:lstStyle/>
          <a:p>
            <a:r>
              <a:rPr lang="en-US" dirty="0"/>
              <a:t>Final Competition</a:t>
            </a:r>
          </a:p>
        </p:txBody>
      </p:sp>
      <p:sp>
        <p:nvSpPr>
          <p:cNvPr id="2" name="Slide Number Placeholder 1">
            <a:extLst>
              <a:ext uri="{FF2B5EF4-FFF2-40B4-BE49-F238E27FC236}">
                <a16:creationId xmlns:a16="http://schemas.microsoft.com/office/drawing/2014/main" id="{9575AB6B-C091-4A7E-93D4-BD4660968282}"/>
              </a:ext>
            </a:extLst>
          </p:cNvPr>
          <p:cNvSpPr>
            <a:spLocks noGrp="1"/>
          </p:cNvSpPr>
          <p:nvPr>
            <p:ph type="sldNum" sz="quarter" idx="12"/>
          </p:nvPr>
        </p:nvSpPr>
        <p:spPr/>
        <p:txBody>
          <a:bodyPr/>
          <a:lstStyle/>
          <a:p>
            <a:r>
              <a:rPr lang="en-US" dirty="0"/>
              <a:t>Slide </a:t>
            </a:r>
            <a:fld id="{8A339AA2-295A-439E-8E2B-DC7A5DD27C01}" type="slidenum">
              <a:rPr lang="en-US" smtClean="0"/>
              <a:t>18</a:t>
            </a:fld>
            <a:r>
              <a:rPr lang="en-US" dirty="0"/>
              <a:t> of 42</a:t>
            </a:r>
          </a:p>
        </p:txBody>
      </p:sp>
    </p:spTree>
    <p:extLst>
      <p:ext uri="{BB962C8B-B14F-4D97-AF65-F5344CB8AC3E}">
        <p14:creationId xmlns:p14="http://schemas.microsoft.com/office/powerpoint/2010/main" val="3092236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E623E-62CB-414F-BF96-CB9F77E6F7E7}"/>
              </a:ext>
            </a:extLst>
          </p:cNvPr>
          <p:cNvSpPr>
            <a:spLocks noGrp="1"/>
          </p:cNvSpPr>
          <p:nvPr>
            <p:ph idx="1"/>
          </p:nvPr>
        </p:nvSpPr>
        <p:spPr>
          <a:xfrm>
            <a:off x="924464" y="1907522"/>
            <a:ext cx="11065682" cy="2894515"/>
          </a:xfrm>
        </p:spPr>
        <p:txBody>
          <a:bodyPr>
            <a:normAutofit/>
          </a:bodyPr>
          <a:lstStyle/>
          <a:p>
            <a:pPr marL="0" indent="0">
              <a:buNone/>
            </a:pPr>
            <a:r>
              <a:rPr lang="en-US" sz="2400" dirty="0">
                <a:latin typeface="Futura Std Book" panose="020B0502020204020303" pitchFamily="34" charset="0"/>
              </a:rPr>
              <a:t>No set software development methodology is required.</a:t>
            </a:r>
          </a:p>
          <a:p>
            <a:pPr marL="0" indent="0">
              <a:buNone/>
            </a:pPr>
            <a:r>
              <a:rPr lang="en-US" sz="2400" dirty="0">
                <a:latin typeface="Futura Std Book" panose="020B0502020204020303" pitchFamily="34" charset="0"/>
              </a:rPr>
              <a:t>Many groups follow Agile methodologies, but the formal deliverables are still required.</a:t>
            </a:r>
          </a:p>
          <a:p>
            <a:pPr marL="0" indent="0">
              <a:buNone/>
            </a:pPr>
            <a:endParaRPr lang="en-US" dirty="0"/>
          </a:p>
        </p:txBody>
      </p:sp>
      <p:sp>
        <p:nvSpPr>
          <p:cNvPr id="5" name="Title 4">
            <a:extLst>
              <a:ext uri="{FF2B5EF4-FFF2-40B4-BE49-F238E27FC236}">
                <a16:creationId xmlns:a16="http://schemas.microsoft.com/office/drawing/2014/main" id="{40A780A8-2833-4E5C-A283-A6979D7F4616}"/>
              </a:ext>
            </a:extLst>
          </p:cNvPr>
          <p:cNvSpPr>
            <a:spLocks noGrp="1"/>
          </p:cNvSpPr>
          <p:nvPr>
            <p:ph type="title"/>
          </p:nvPr>
        </p:nvSpPr>
        <p:spPr>
          <a:xfrm>
            <a:off x="838199" y="365125"/>
            <a:ext cx="10740163" cy="1325563"/>
          </a:xfrm>
        </p:spPr>
        <p:txBody>
          <a:bodyPr/>
          <a:lstStyle/>
          <a:p>
            <a:r>
              <a:rPr lang="en-US" dirty="0"/>
              <a:t>Software Development Methodologies</a:t>
            </a:r>
          </a:p>
        </p:txBody>
      </p:sp>
      <p:sp>
        <p:nvSpPr>
          <p:cNvPr id="2" name="Slide Number Placeholder 1">
            <a:extLst>
              <a:ext uri="{FF2B5EF4-FFF2-40B4-BE49-F238E27FC236}">
                <a16:creationId xmlns:a16="http://schemas.microsoft.com/office/drawing/2014/main" id="{9575AB6B-C091-4A7E-93D4-BD4660968282}"/>
              </a:ext>
            </a:extLst>
          </p:cNvPr>
          <p:cNvSpPr>
            <a:spLocks noGrp="1"/>
          </p:cNvSpPr>
          <p:nvPr>
            <p:ph type="sldNum" sz="quarter" idx="12"/>
          </p:nvPr>
        </p:nvSpPr>
        <p:spPr/>
        <p:txBody>
          <a:bodyPr/>
          <a:lstStyle/>
          <a:p>
            <a:r>
              <a:rPr lang="en-US" dirty="0"/>
              <a:t>Slide </a:t>
            </a:r>
            <a:fld id="{8A339AA2-295A-439E-8E2B-DC7A5DD27C01}" type="slidenum">
              <a:rPr lang="en-US" smtClean="0"/>
              <a:t>19</a:t>
            </a:fld>
            <a:r>
              <a:rPr lang="en-US" dirty="0"/>
              <a:t> of 42</a:t>
            </a:r>
          </a:p>
        </p:txBody>
      </p:sp>
    </p:spTree>
    <p:extLst>
      <p:ext uri="{BB962C8B-B14F-4D97-AF65-F5344CB8AC3E}">
        <p14:creationId xmlns:p14="http://schemas.microsoft.com/office/powerpoint/2010/main" val="2795144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290D-1D35-41D3-8977-89D7783E76C1}"/>
              </a:ext>
            </a:extLst>
          </p:cNvPr>
          <p:cNvSpPr>
            <a:spLocks noGrp="1"/>
          </p:cNvSpPr>
          <p:nvPr>
            <p:ph type="title"/>
          </p:nvPr>
        </p:nvSpPr>
        <p:spPr/>
        <p:txBody>
          <a:bodyPr/>
          <a:lstStyle/>
          <a:p>
            <a:r>
              <a:rPr lang="en-US" dirty="0"/>
              <a:t>What Is Senior Project – Deep Dive</a:t>
            </a:r>
          </a:p>
        </p:txBody>
      </p:sp>
      <p:sp>
        <p:nvSpPr>
          <p:cNvPr id="4" name="Content Placeholder 3">
            <a:extLst>
              <a:ext uri="{FF2B5EF4-FFF2-40B4-BE49-F238E27FC236}">
                <a16:creationId xmlns:a16="http://schemas.microsoft.com/office/drawing/2014/main" id="{EF3AC371-AF4B-46A1-8ED2-7CF8370FEFCC}"/>
              </a:ext>
            </a:extLst>
          </p:cNvPr>
          <p:cNvSpPr>
            <a:spLocks noGrp="1"/>
          </p:cNvSpPr>
          <p:nvPr>
            <p:ph sz="half" idx="1"/>
          </p:nvPr>
        </p:nvSpPr>
        <p:spPr>
          <a:xfrm>
            <a:off x="838200" y="1635071"/>
            <a:ext cx="5181600" cy="3533614"/>
          </a:xfrm>
        </p:spPr>
        <p:txBody>
          <a:bodyPr>
            <a:normAutofit fontScale="85000" lnSpcReduction="20000"/>
          </a:bodyPr>
          <a:lstStyle/>
          <a:p>
            <a:pPr marL="285750" indent="-285750"/>
            <a:r>
              <a:rPr lang="en-US" dirty="0"/>
              <a:t>3 Quarter Capstone Project</a:t>
            </a:r>
          </a:p>
          <a:p>
            <a:pPr marL="285750" indent="-285750"/>
            <a:endParaRPr lang="en-US" dirty="0"/>
          </a:p>
          <a:p>
            <a:pPr marL="285750" indent="-285750"/>
            <a:r>
              <a:rPr lang="en-US" dirty="0"/>
              <a:t>Projects Domains:</a:t>
            </a:r>
          </a:p>
          <a:p>
            <a:pPr marL="742950" lvl="1" indent="-285750"/>
            <a:r>
              <a:rPr lang="en-US" dirty="0"/>
              <a:t>Game</a:t>
            </a:r>
          </a:p>
          <a:p>
            <a:pPr marL="742950" lvl="1" indent="-285750"/>
            <a:r>
              <a:rPr lang="en-US" dirty="0"/>
              <a:t>Corporate Sponsored</a:t>
            </a:r>
          </a:p>
          <a:p>
            <a:pPr marL="742950" lvl="1" indent="-285750"/>
            <a:r>
              <a:rPr lang="en-US" dirty="0"/>
              <a:t>Non-Profit</a:t>
            </a:r>
          </a:p>
          <a:p>
            <a:pPr marL="742950" lvl="1" indent="-285750"/>
            <a:r>
              <a:rPr lang="en-US" dirty="0"/>
              <a:t>Research oriented</a:t>
            </a:r>
          </a:p>
          <a:p>
            <a:pPr marL="742950" lvl="1" indent="-285750"/>
            <a:r>
              <a:rPr lang="en-US" dirty="0"/>
              <a:t>Entrepreneurial</a:t>
            </a:r>
            <a:br>
              <a:rPr lang="en-US" dirty="0"/>
            </a:br>
            <a:endParaRPr lang="en-US" dirty="0"/>
          </a:p>
          <a:p>
            <a:pPr marL="285750" indent="-285750"/>
            <a:r>
              <a:rPr lang="en-US" dirty="0"/>
              <a:t>Groups typically contain 5-6 students</a:t>
            </a:r>
          </a:p>
          <a:p>
            <a:endParaRPr lang="en-US" dirty="0"/>
          </a:p>
        </p:txBody>
      </p:sp>
      <p:sp>
        <p:nvSpPr>
          <p:cNvPr id="5" name="Content Placeholder 4">
            <a:extLst>
              <a:ext uri="{FF2B5EF4-FFF2-40B4-BE49-F238E27FC236}">
                <a16:creationId xmlns:a16="http://schemas.microsoft.com/office/drawing/2014/main" id="{D90EBAE0-8E3F-4ACB-9A5F-E99E39958B0A}"/>
              </a:ext>
            </a:extLst>
          </p:cNvPr>
          <p:cNvSpPr>
            <a:spLocks noGrp="1"/>
          </p:cNvSpPr>
          <p:nvPr>
            <p:ph sz="half" idx="2"/>
          </p:nvPr>
        </p:nvSpPr>
        <p:spPr>
          <a:xfrm>
            <a:off x="6172199" y="1561722"/>
            <a:ext cx="5502215" cy="3533614"/>
          </a:xfrm>
        </p:spPr>
        <p:txBody>
          <a:bodyPr>
            <a:normAutofit fontScale="85000" lnSpcReduction="20000"/>
          </a:bodyPr>
          <a:lstStyle/>
          <a:p>
            <a:pPr marL="285750" indent="-285750">
              <a:lnSpc>
                <a:spcPct val="120000"/>
              </a:lnSpc>
            </a:pPr>
            <a:r>
              <a:rPr lang="en-US" dirty="0"/>
              <a:t>Groups are primarily composed of students from the following majors:</a:t>
            </a:r>
          </a:p>
          <a:p>
            <a:pPr marL="742950" lvl="1" indent="-285750">
              <a:lnSpc>
                <a:spcPct val="120000"/>
              </a:lnSpc>
            </a:pPr>
            <a:r>
              <a:rPr lang="en-US" dirty="0"/>
              <a:t>Computer Science</a:t>
            </a:r>
          </a:p>
          <a:p>
            <a:pPr marL="742950" lvl="1" indent="-285750">
              <a:lnSpc>
                <a:spcPct val="120000"/>
              </a:lnSpc>
            </a:pPr>
            <a:r>
              <a:rPr lang="en-US" dirty="0"/>
              <a:t>Software Engineering</a:t>
            </a:r>
          </a:p>
          <a:p>
            <a:pPr marL="742950" lvl="1" indent="-285750">
              <a:lnSpc>
                <a:spcPct val="120000"/>
              </a:lnSpc>
            </a:pPr>
            <a:r>
              <a:rPr lang="en-US" dirty="0"/>
              <a:t>Data Science</a:t>
            </a:r>
          </a:p>
          <a:p>
            <a:pPr marL="742950" lvl="1" indent="-285750">
              <a:lnSpc>
                <a:spcPct val="120000"/>
              </a:lnSpc>
            </a:pPr>
            <a:r>
              <a:rPr lang="en-US" dirty="0"/>
              <a:t>Information Systems</a:t>
            </a:r>
          </a:p>
          <a:p>
            <a:pPr marL="742950" lvl="1" indent="-285750">
              <a:lnSpc>
                <a:spcPct val="120000"/>
              </a:lnSpc>
            </a:pPr>
            <a:r>
              <a:rPr lang="en-US" dirty="0"/>
              <a:t>CST</a:t>
            </a:r>
          </a:p>
          <a:p>
            <a:endParaRPr lang="en-US" dirty="0"/>
          </a:p>
        </p:txBody>
      </p:sp>
      <p:sp>
        <p:nvSpPr>
          <p:cNvPr id="3" name="Slide Number Placeholder 2">
            <a:extLst>
              <a:ext uri="{FF2B5EF4-FFF2-40B4-BE49-F238E27FC236}">
                <a16:creationId xmlns:a16="http://schemas.microsoft.com/office/drawing/2014/main" id="{ACDC7852-2629-4AEA-A58D-3455B0C143E9}"/>
              </a:ext>
            </a:extLst>
          </p:cNvPr>
          <p:cNvSpPr>
            <a:spLocks noGrp="1"/>
          </p:cNvSpPr>
          <p:nvPr>
            <p:ph type="sldNum" sz="quarter" idx="12"/>
          </p:nvPr>
        </p:nvSpPr>
        <p:spPr/>
        <p:txBody>
          <a:bodyPr/>
          <a:lstStyle/>
          <a:p>
            <a:r>
              <a:rPr lang="en-US" dirty="0"/>
              <a:t>Slide </a:t>
            </a:r>
            <a:fld id="{8A339AA2-295A-439E-8E2B-DC7A5DD27C01}" type="slidenum">
              <a:rPr lang="en-US" smtClean="0"/>
              <a:t>2</a:t>
            </a:fld>
            <a:r>
              <a:rPr lang="en-US" dirty="0"/>
              <a:t> of 42</a:t>
            </a:r>
          </a:p>
        </p:txBody>
      </p:sp>
    </p:spTree>
    <p:extLst>
      <p:ext uri="{BB962C8B-B14F-4D97-AF65-F5344CB8AC3E}">
        <p14:creationId xmlns:p14="http://schemas.microsoft.com/office/powerpoint/2010/main" val="365934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E623E-62CB-414F-BF96-CB9F77E6F7E7}"/>
              </a:ext>
            </a:extLst>
          </p:cNvPr>
          <p:cNvSpPr>
            <a:spLocks noGrp="1"/>
          </p:cNvSpPr>
          <p:nvPr>
            <p:ph idx="1"/>
          </p:nvPr>
        </p:nvSpPr>
        <p:spPr>
          <a:xfrm>
            <a:off x="924464" y="1492070"/>
            <a:ext cx="10738678" cy="3309968"/>
          </a:xfrm>
        </p:spPr>
        <p:txBody>
          <a:bodyPr/>
          <a:lstStyle/>
          <a:p>
            <a:pPr marL="0" indent="0">
              <a:buNone/>
            </a:pPr>
            <a:r>
              <a:rPr lang="en-US" sz="2400" dirty="0">
                <a:latin typeface="Futura Std Book" panose="020B0502020204020303" pitchFamily="34" charset="0"/>
              </a:rPr>
              <a:t>CCI Corporate Partners have proposed numerous projects. </a:t>
            </a:r>
          </a:p>
          <a:p>
            <a:pPr marL="0" indent="0">
              <a:buNone/>
            </a:pPr>
            <a:endParaRPr lang="en-US" sz="2400" dirty="0">
              <a:latin typeface="Futura Std Book" panose="020B0502020204020303" pitchFamily="34" charset="0"/>
            </a:endParaRPr>
          </a:p>
          <a:p>
            <a:pPr marL="0" indent="0">
              <a:buNone/>
            </a:pPr>
            <a:r>
              <a:rPr lang="en-US" sz="2400" dirty="0">
                <a:latin typeface="Futura Std Book" panose="020B0502020204020303" pitchFamily="34" charset="0"/>
              </a:rPr>
              <a:t>These have yet to be proposed, but we’ll start an ongoing list.</a:t>
            </a:r>
            <a:endParaRPr lang="en-US" dirty="0"/>
          </a:p>
        </p:txBody>
      </p:sp>
      <p:sp>
        <p:nvSpPr>
          <p:cNvPr id="5" name="Title 4">
            <a:extLst>
              <a:ext uri="{FF2B5EF4-FFF2-40B4-BE49-F238E27FC236}">
                <a16:creationId xmlns:a16="http://schemas.microsoft.com/office/drawing/2014/main" id="{40A780A8-2833-4E5C-A283-A6979D7F4616}"/>
              </a:ext>
            </a:extLst>
          </p:cNvPr>
          <p:cNvSpPr>
            <a:spLocks noGrp="1"/>
          </p:cNvSpPr>
          <p:nvPr>
            <p:ph type="title"/>
          </p:nvPr>
        </p:nvSpPr>
        <p:spPr/>
        <p:txBody>
          <a:bodyPr/>
          <a:lstStyle/>
          <a:p>
            <a:r>
              <a:rPr lang="en-US" dirty="0"/>
              <a:t>Corporate Partner Projects</a:t>
            </a:r>
          </a:p>
        </p:txBody>
      </p:sp>
      <p:sp>
        <p:nvSpPr>
          <p:cNvPr id="2" name="Slide Number Placeholder 1">
            <a:extLst>
              <a:ext uri="{FF2B5EF4-FFF2-40B4-BE49-F238E27FC236}">
                <a16:creationId xmlns:a16="http://schemas.microsoft.com/office/drawing/2014/main" id="{9575AB6B-C091-4A7E-93D4-BD4660968282}"/>
              </a:ext>
            </a:extLst>
          </p:cNvPr>
          <p:cNvSpPr>
            <a:spLocks noGrp="1"/>
          </p:cNvSpPr>
          <p:nvPr>
            <p:ph type="sldNum" sz="quarter" idx="12"/>
          </p:nvPr>
        </p:nvSpPr>
        <p:spPr/>
        <p:txBody>
          <a:bodyPr/>
          <a:lstStyle/>
          <a:p>
            <a:r>
              <a:rPr lang="en-US" dirty="0"/>
              <a:t>Slide </a:t>
            </a:r>
            <a:fld id="{8A339AA2-295A-439E-8E2B-DC7A5DD27C01}" type="slidenum">
              <a:rPr lang="en-US" smtClean="0"/>
              <a:t>20</a:t>
            </a:fld>
            <a:r>
              <a:rPr lang="en-US" dirty="0"/>
              <a:t> of 42</a:t>
            </a:r>
          </a:p>
        </p:txBody>
      </p:sp>
    </p:spTree>
    <p:extLst>
      <p:ext uri="{BB962C8B-B14F-4D97-AF65-F5344CB8AC3E}">
        <p14:creationId xmlns:p14="http://schemas.microsoft.com/office/powerpoint/2010/main" val="3696360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93BA0-3B2D-4FF4-8E67-EE6BC5D50FA7}"/>
              </a:ext>
            </a:extLst>
          </p:cNvPr>
          <p:cNvSpPr>
            <a:spLocks noGrp="1"/>
          </p:cNvSpPr>
          <p:nvPr>
            <p:ph type="title"/>
          </p:nvPr>
        </p:nvSpPr>
        <p:spPr>
          <a:xfrm>
            <a:off x="839788" y="457200"/>
            <a:ext cx="3932237" cy="977984"/>
          </a:xfrm>
        </p:spPr>
        <p:txBody>
          <a:bodyPr/>
          <a:lstStyle/>
          <a:p>
            <a:r>
              <a:rPr lang="en-US" dirty="0"/>
              <a:t>Corporate Partners Advantage </a:t>
            </a:r>
          </a:p>
        </p:txBody>
      </p:sp>
      <p:sp>
        <p:nvSpPr>
          <p:cNvPr id="4" name="Text Placeholder 3">
            <a:extLst>
              <a:ext uri="{FF2B5EF4-FFF2-40B4-BE49-F238E27FC236}">
                <a16:creationId xmlns:a16="http://schemas.microsoft.com/office/drawing/2014/main" id="{5C7EF324-C52B-4B11-B3E6-B73318BBBBC5}"/>
              </a:ext>
            </a:extLst>
          </p:cNvPr>
          <p:cNvSpPr>
            <a:spLocks noGrp="1"/>
          </p:cNvSpPr>
          <p:nvPr>
            <p:ph type="body" sz="half" idx="2"/>
          </p:nvPr>
        </p:nvSpPr>
        <p:spPr>
          <a:xfrm>
            <a:off x="839788" y="1616853"/>
            <a:ext cx="4343400" cy="3052037"/>
          </a:xfrm>
        </p:spPr>
        <p:txBody>
          <a:bodyPr/>
          <a:lstStyle/>
          <a:p>
            <a:pPr marL="342900" indent="-342900">
              <a:buFont typeface="Arial" panose="020B0604020202020204" pitchFamily="34" charset="0"/>
              <a:buChar char="•"/>
            </a:pPr>
            <a:r>
              <a:rPr lang="en-US" sz="2400" dirty="0"/>
              <a:t>Develop a relationship with companies highly interested in hiring you when you graduate.</a:t>
            </a:r>
          </a:p>
          <a:p>
            <a:pPr marL="342900" indent="-342900">
              <a:buFont typeface="Arial" panose="020B0604020202020204" pitchFamily="34" charset="0"/>
              <a:buChar char="•"/>
            </a:pPr>
            <a:r>
              <a:rPr lang="en-US" sz="2400" dirty="0"/>
              <a:t>Test drive the corporate culture.</a:t>
            </a:r>
          </a:p>
          <a:p>
            <a:endParaRPr lang="en-US" dirty="0"/>
          </a:p>
        </p:txBody>
      </p:sp>
      <p:sp>
        <p:nvSpPr>
          <p:cNvPr id="3" name="Slide Number Placeholder 2">
            <a:extLst>
              <a:ext uri="{FF2B5EF4-FFF2-40B4-BE49-F238E27FC236}">
                <a16:creationId xmlns:a16="http://schemas.microsoft.com/office/drawing/2014/main" id="{BEB0FE7F-3DD9-418C-B957-FA116442ABDD}"/>
              </a:ext>
            </a:extLst>
          </p:cNvPr>
          <p:cNvSpPr>
            <a:spLocks noGrp="1"/>
          </p:cNvSpPr>
          <p:nvPr>
            <p:ph type="sldNum" sz="quarter" idx="12"/>
          </p:nvPr>
        </p:nvSpPr>
        <p:spPr/>
        <p:txBody>
          <a:bodyPr/>
          <a:lstStyle/>
          <a:p>
            <a:r>
              <a:rPr lang="en-US" dirty="0"/>
              <a:t>Slide </a:t>
            </a:r>
            <a:fld id="{8A339AA2-295A-439E-8E2B-DC7A5DD27C01}" type="slidenum">
              <a:rPr lang="en-US" smtClean="0"/>
              <a:t>21</a:t>
            </a:fld>
            <a:r>
              <a:rPr lang="en-US" dirty="0"/>
              <a:t> of 42</a:t>
            </a:r>
          </a:p>
        </p:txBody>
      </p:sp>
      <p:pic>
        <p:nvPicPr>
          <p:cNvPr id="9" name="Picture Placeholder 8" descr="A group of people looking at each other&#10;&#10;Description generated with very high confidence">
            <a:extLst>
              <a:ext uri="{FF2B5EF4-FFF2-40B4-BE49-F238E27FC236}">
                <a16:creationId xmlns:a16="http://schemas.microsoft.com/office/drawing/2014/main" id="{3A90D999-D153-4651-A6EF-D6839F5016F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5278" r="5278"/>
          <a:stretch>
            <a:fillRect/>
          </a:stretch>
        </p:blipFill>
        <p:spPr>
          <a:xfrm>
            <a:off x="5648682" y="22122"/>
            <a:ext cx="6519597" cy="5147933"/>
          </a:xfrm>
        </p:spPr>
      </p:pic>
    </p:spTree>
    <p:extLst>
      <p:ext uri="{BB962C8B-B14F-4D97-AF65-F5344CB8AC3E}">
        <p14:creationId xmlns:p14="http://schemas.microsoft.com/office/powerpoint/2010/main" val="571188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E623E-62CB-414F-BF96-CB9F77E6F7E7}"/>
              </a:ext>
            </a:extLst>
          </p:cNvPr>
          <p:cNvSpPr>
            <a:spLocks noGrp="1"/>
          </p:cNvSpPr>
          <p:nvPr>
            <p:ph idx="1"/>
          </p:nvPr>
        </p:nvSpPr>
        <p:spPr>
          <a:xfrm>
            <a:off x="924464" y="1492070"/>
            <a:ext cx="10738678" cy="3309968"/>
          </a:xfrm>
        </p:spPr>
        <p:txBody>
          <a:bodyPr/>
          <a:lstStyle/>
          <a:p>
            <a:pPr marL="0" indent="0">
              <a:buNone/>
            </a:pPr>
            <a:r>
              <a:rPr lang="en-US" sz="2400" dirty="0">
                <a:latin typeface="Futura Std Book" panose="020B0502020204020303" pitchFamily="34" charset="0"/>
              </a:rPr>
              <a:t>Do not fit the mold of typical software engineering projects.</a:t>
            </a:r>
          </a:p>
          <a:p>
            <a:pPr marL="0" indent="0">
              <a:buNone/>
            </a:pPr>
            <a:r>
              <a:rPr lang="en-US" sz="2400" dirty="0">
                <a:latin typeface="Futura Std Book" panose="020B0502020204020303" pitchFamily="34" charset="0"/>
              </a:rPr>
              <a:t>Students should work closely with a domain expert in the research field.</a:t>
            </a:r>
          </a:p>
          <a:p>
            <a:pPr marL="0" indent="0">
              <a:buNone/>
            </a:pPr>
            <a:r>
              <a:rPr lang="en-US" sz="2400" dirty="0">
                <a:latin typeface="Futura Std Book" panose="020B0502020204020303" pitchFamily="34" charset="0"/>
              </a:rPr>
              <a:t>End product might be a research paper instead of a formal software artifact.</a:t>
            </a:r>
            <a:endParaRPr lang="en-US" dirty="0"/>
          </a:p>
        </p:txBody>
      </p:sp>
      <p:sp>
        <p:nvSpPr>
          <p:cNvPr id="5" name="Title 4">
            <a:extLst>
              <a:ext uri="{FF2B5EF4-FFF2-40B4-BE49-F238E27FC236}">
                <a16:creationId xmlns:a16="http://schemas.microsoft.com/office/drawing/2014/main" id="{40A780A8-2833-4E5C-A283-A6979D7F4616}"/>
              </a:ext>
            </a:extLst>
          </p:cNvPr>
          <p:cNvSpPr>
            <a:spLocks noGrp="1"/>
          </p:cNvSpPr>
          <p:nvPr>
            <p:ph type="title"/>
          </p:nvPr>
        </p:nvSpPr>
        <p:spPr/>
        <p:txBody>
          <a:bodyPr/>
          <a:lstStyle/>
          <a:p>
            <a:r>
              <a:rPr lang="en-US" dirty="0"/>
              <a:t>Research Oriented Projects</a:t>
            </a:r>
          </a:p>
        </p:txBody>
      </p:sp>
      <p:sp>
        <p:nvSpPr>
          <p:cNvPr id="2" name="Slide Number Placeholder 1">
            <a:extLst>
              <a:ext uri="{FF2B5EF4-FFF2-40B4-BE49-F238E27FC236}">
                <a16:creationId xmlns:a16="http://schemas.microsoft.com/office/drawing/2014/main" id="{9575AB6B-C091-4A7E-93D4-BD4660968282}"/>
              </a:ext>
            </a:extLst>
          </p:cNvPr>
          <p:cNvSpPr>
            <a:spLocks noGrp="1"/>
          </p:cNvSpPr>
          <p:nvPr>
            <p:ph type="sldNum" sz="quarter" idx="12"/>
          </p:nvPr>
        </p:nvSpPr>
        <p:spPr/>
        <p:txBody>
          <a:bodyPr/>
          <a:lstStyle/>
          <a:p>
            <a:r>
              <a:rPr lang="en-US" dirty="0"/>
              <a:t>Slide </a:t>
            </a:r>
            <a:fld id="{8A339AA2-295A-439E-8E2B-DC7A5DD27C01}" type="slidenum">
              <a:rPr lang="en-US" smtClean="0"/>
              <a:t>22</a:t>
            </a:fld>
            <a:r>
              <a:rPr lang="en-US" dirty="0"/>
              <a:t> of 42</a:t>
            </a:r>
          </a:p>
        </p:txBody>
      </p:sp>
    </p:spTree>
    <p:extLst>
      <p:ext uri="{BB962C8B-B14F-4D97-AF65-F5344CB8AC3E}">
        <p14:creationId xmlns:p14="http://schemas.microsoft.com/office/powerpoint/2010/main" val="2176807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E623E-62CB-414F-BF96-CB9F77E6F7E7}"/>
              </a:ext>
            </a:extLst>
          </p:cNvPr>
          <p:cNvSpPr>
            <a:spLocks noGrp="1"/>
          </p:cNvSpPr>
          <p:nvPr>
            <p:ph idx="1"/>
          </p:nvPr>
        </p:nvSpPr>
        <p:spPr>
          <a:xfrm>
            <a:off x="924464" y="1492070"/>
            <a:ext cx="10738678" cy="3309968"/>
          </a:xfrm>
        </p:spPr>
        <p:txBody>
          <a:bodyPr>
            <a:normAutofit/>
          </a:bodyPr>
          <a:lstStyle/>
          <a:p>
            <a:pPr marL="0" indent="0">
              <a:buNone/>
            </a:pPr>
            <a:r>
              <a:rPr lang="en-US" sz="2400" dirty="0">
                <a:latin typeface="Futura Std Book" panose="020B0502020204020303" pitchFamily="34" charset="0"/>
              </a:rPr>
              <a:t>Startups may not have a traditional stakeholder.</a:t>
            </a:r>
          </a:p>
          <a:p>
            <a:pPr marL="0" indent="0">
              <a:buNone/>
            </a:pPr>
            <a:endParaRPr lang="en-US" sz="2400" dirty="0">
              <a:latin typeface="Futura Std Book" panose="020B0502020204020303" pitchFamily="34" charset="0"/>
            </a:endParaRPr>
          </a:p>
          <a:p>
            <a:pPr marL="0" indent="0">
              <a:buNone/>
            </a:pPr>
            <a:r>
              <a:rPr lang="en-US" sz="2400" dirty="0">
                <a:latin typeface="Futura Std Book" panose="020B0502020204020303" pitchFamily="34" charset="0"/>
              </a:rPr>
              <a:t>They should have advisors.</a:t>
            </a:r>
          </a:p>
          <a:p>
            <a:pPr marL="0" indent="0">
              <a:buNone/>
            </a:pPr>
            <a:endParaRPr lang="en-US" sz="2400" dirty="0">
              <a:latin typeface="Futura Std Book" panose="020B0502020204020303" pitchFamily="34" charset="0"/>
            </a:endParaRPr>
          </a:p>
          <a:p>
            <a:pPr marL="0" indent="0">
              <a:buNone/>
            </a:pPr>
            <a:r>
              <a:rPr lang="en-US" sz="2400" dirty="0">
                <a:latin typeface="Futura Std Book" panose="020B0502020204020303" pitchFamily="34" charset="0"/>
              </a:rPr>
              <a:t>The </a:t>
            </a:r>
            <a:r>
              <a:rPr lang="en-US" sz="2400" dirty="0" err="1">
                <a:latin typeface="Futura Std Book" panose="020B0502020204020303" pitchFamily="34" charset="0"/>
              </a:rPr>
              <a:t>Baiada</a:t>
            </a:r>
            <a:r>
              <a:rPr lang="en-US" sz="2400" dirty="0">
                <a:latin typeface="Futura Std Book" panose="020B0502020204020303" pitchFamily="34" charset="0"/>
              </a:rPr>
              <a:t> Center is the place to go.</a:t>
            </a:r>
          </a:p>
        </p:txBody>
      </p:sp>
      <p:sp>
        <p:nvSpPr>
          <p:cNvPr id="5" name="Title 4">
            <a:extLst>
              <a:ext uri="{FF2B5EF4-FFF2-40B4-BE49-F238E27FC236}">
                <a16:creationId xmlns:a16="http://schemas.microsoft.com/office/drawing/2014/main" id="{40A780A8-2833-4E5C-A283-A6979D7F4616}"/>
              </a:ext>
            </a:extLst>
          </p:cNvPr>
          <p:cNvSpPr>
            <a:spLocks noGrp="1"/>
          </p:cNvSpPr>
          <p:nvPr>
            <p:ph type="title"/>
          </p:nvPr>
        </p:nvSpPr>
        <p:spPr/>
        <p:txBody>
          <a:bodyPr/>
          <a:lstStyle/>
          <a:p>
            <a:r>
              <a:rPr lang="en-US" dirty="0"/>
              <a:t>Entrepreneurial Projects</a:t>
            </a:r>
          </a:p>
        </p:txBody>
      </p:sp>
      <p:sp>
        <p:nvSpPr>
          <p:cNvPr id="2" name="Slide Number Placeholder 1">
            <a:extLst>
              <a:ext uri="{FF2B5EF4-FFF2-40B4-BE49-F238E27FC236}">
                <a16:creationId xmlns:a16="http://schemas.microsoft.com/office/drawing/2014/main" id="{9575AB6B-C091-4A7E-93D4-BD4660968282}"/>
              </a:ext>
            </a:extLst>
          </p:cNvPr>
          <p:cNvSpPr>
            <a:spLocks noGrp="1"/>
          </p:cNvSpPr>
          <p:nvPr>
            <p:ph type="sldNum" sz="quarter" idx="12"/>
          </p:nvPr>
        </p:nvSpPr>
        <p:spPr/>
        <p:txBody>
          <a:bodyPr/>
          <a:lstStyle/>
          <a:p>
            <a:r>
              <a:rPr lang="en-US" dirty="0"/>
              <a:t>Slide </a:t>
            </a:r>
            <a:fld id="{8A339AA2-295A-439E-8E2B-DC7A5DD27C01}" type="slidenum">
              <a:rPr lang="en-US" smtClean="0"/>
              <a:t>23</a:t>
            </a:fld>
            <a:r>
              <a:rPr lang="en-US" dirty="0"/>
              <a:t> of 42</a:t>
            </a:r>
          </a:p>
        </p:txBody>
      </p:sp>
    </p:spTree>
    <p:extLst>
      <p:ext uri="{BB962C8B-B14F-4D97-AF65-F5344CB8AC3E}">
        <p14:creationId xmlns:p14="http://schemas.microsoft.com/office/powerpoint/2010/main" val="2824992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E623E-62CB-414F-BF96-CB9F77E6F7E7}"/>
              </a:ext>
            </a:extLst>
          </p:cNvPr>
          <p:cNvSpPr>
            <a:spLocks noGrp="1"/>
          </p:cNvSpPr>
          <p:nvPr>
            <p:ph idx="1"/>
          </p:nvPr>
        </p:nvSpPr>
        <p:spPr>
          <a:xfrm>
            <a:off x="924464" y="1492070"/>
            <a:ext cx="10738678" cy="3309968"/>
          </a:xfrm>
        </p:spPr>
        <p:txBody>
          <a:bodyPr>
            <a:normAutofit/>
          </a:bodyPr>
          <a:lstStyle/>
          <a:p>
            <a:pPr marL="0" indent="0">
              <a:buNone/>
            </a:pPr>
            <a:r>
              <a:rPr lang="en-US" sz="2400" dirty="0"/>
              <a:t>Signup for </a:t>
            </a:r>
            <a:r>
              <a:rPr lang="en-US" sz="2400" dirty="0" err="1"/>
              <a:t>StartupTree</a:t>
            </a:r>
            <a:r>
              <a:rPr lang="en-US" sz="2400" dirty="0"/>
              <a:t> (our online entrepreneurship community and resource platform) and register the project. </a:t>
            </a:r>
          </a:p>
          <a:p>
            <a:pPr marL="0" indent="0">
              <a:buNone/>
            </a:pPr>
            <a:endParaRPr lang="en-US" sz="2400" dirty="0"/>
          </a:p>
          <a:p>
            <a:pPr marL="0" indent="0">
              <a:buNone/>
            </a:pPr>
            <a:r>
              <a:rPr lang="en-US" sz="2400" dirty="0"/>
              <a:t>Signup at </a:t>
            </a:r>
            <a:r>
              <a:rPr lang="en-US" sz="2400" u="sng" dirty="0">
                <a:hlinkClick r:id="rId2" tooltip="Original URL: https://baiada.startuptree.co/. Click or tap if you trust this link."/>
              </a:rPr>
              <a:t>https://baiada.startuptree.co/</a:t>
            </a:r>
            <a:r>
              <a:rPr lang="en-US" sz="2400" dirty="0"/>
              <a:t> and then go to Discover/Projects to register the project in the platform.</a:t>
            </a:r>
          </a:p>
        </p:txBody>
      </p:sp>
      <p:sp>
        <p:nvSpPr>
          <p:cNvPr id="5" name="Title 4">
            <a:extLst>
              <a:ext uri="{FF2B5EF4-FFF2-40B4-BE49-F238E27FC236}">
                <a16:creationId xmlns:a16="http://schemas.microsoft.com/office/drawing/2014/main" id="{40A780A8-2833-4E5C-A283-A6979D7F4616}"/>
              </a:ext>
            </a:extLst>
          </p:cNvPr>
          <p:cNvSpPr>
            <a:spLocks noGrp="1"/>
          </p:cNvSpPr>
          <p:nvPr>
            <p:ph type="title"/>
          </p:nvPr>
        </p:nvSpPr>
        <p:spPr/>
        <p:txBody>
          <a:bodyPr/>
          <a:lstStyle/>
          <a:p>
            <a:r>
              <a:rPr lang="en-US" dirty="0"/>
              <a:t>Entrepreneurial Projects</a:t>
            </a:r>
          </a:p>
        </p:txBody>
      </p:sp>
      <p:sp>
        <p:nvSpPr>
          <p:cNvPr id="2" name="Slide Number Placeholder 1">
            <a:extLst>
              <a:ext uri="{FF2B5EF4-FFF2-40B4-BE49-F238E27FC236}">
                <a16:creationId xmlns:a16="http://schemas.microsoft.com/office/drawing/2014/main" id="{9575AB6B-C091-4A7E-93D4-BD4660968282}"/>
              </a:ext>
            </a:extLst>
          </p:cNvPr>
          <p:cNvSpPr>
            <a:spLocks noGrp="1"/>
          </p:cNvSpPr>
          <p:nvPr>
            <p:ph type="sldNum" sz="quarter" idx="12"/>
          </p:nvPr>
        </p:nvSpPr>
        <p:spPr/>
        <p:txBody>
          <a:bodyPr/>
          <a:lstStyle/>
          <a:p>
            <a:r>
              <a:rPr lang="en-US" dirty="0"/>
              <a:t>Slide </a:t>
            </a:r>
            <a:fld id="{8A339AA2-295A-439E-8E2B-DC7A5DD27C01}" type="slidenum">
              <a:rPr lang="en-US" smtClean="0"/>
              <a:t>24</a:t>
            </a:fld>
            <a:r>
              <a:rPr lang="en-US" dirty="0"/>
              <a:t> of 42</a:t>
            </a:r>
          </a:p>
        </p:txBody>
      </p:sp>
    </p:spTree>
    <p:extLst>
      <p:ext uri="{BB962C8B-B14F-4D97-AF65-F5344CB8AC3E}">
        <p14:creationId xmlns:p14="http://schemas.microsoft.com/office/powerpoint/2010/main" val="3322712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E623E-62CB-414F-BF96-CB9F77E6F7E7}"/>
              </a:ext>
            </a:extLst>
          </p:cNvPr>
          <p:cNvSpPr>
            <a:spLocks noGrp="1"/>
          </p:cNvSpPr>
          <p:nvPr>
            <p:ph idx="1"/>
          </p:nvPr>
        </p:nvSpPr>
        <p:spPr>
          <a:xfrm>
            <a:off x="924464" y="1492070"/>
            <a:ext cx="10738678" cy="3309968"/>
          </a:xfrm>
        </p:spPr>
        <p:txBody>
          <a:bodyPr>
            <a:normAutofit/>
          </a:bodyPr>
          <a:lstStyle/>
          <a:p>
            <a:pPr marL="0" indent="0">
              <a:buNone/>
            </a:pPr>
            <a:r>
              <a:rPr lang="en-US" sz="2400" dirty="0"/>
              <a:t>When ready, submit an Idea Assessment Questionnaire in </a:t>
            </a:r>
            <a:r>
              <a:rPr lang="en-US" sz="2400" dirty="0" err="1"/>
              <a:t>StartupTree</a:t>
            </a:r>
            <a:r>
              <a:rPr lang="en-US" sz="2400" dirty="0"/>
              <a:t>. Go to Events/Applications, look for the Idea Assessment Questionnaire and then hit “Apply”.</a:t>
            </a:r>
          </a:p>
          <a:p>
            <a:pPr marL="0" indent="0">
              <a:buNone/>
            </a:pPr>
            <a:endParaRPr lang="en-US" sz="2400" dirty="0"/>
          </a:p>
          <a:p>
            <a:pPr marL="0" indent="0">
              <a:buNone/>
            </a:pPr>
            <a:r>
              <a:rPr lang="en-US" sz="2400" dirty="0"/>
              <a:t>They’ll get in touch to schedule a meeting with the team to review the idea and discuss how they can best help.</a:t>
            </a:r>
          </a:p>
        </p:txBody>
      </p:sp>
      <p:sp>
        <p:nvSpPr>
          <p:cNvPr id="5" name="Title 4">
            <a:extLst>
              <a:ext uri="{FF2B5EF4-FFF2-40B4-BE49-F238E27FC236}">
                <a16:creationId xmlns:a16="http://schemas.microsoft.com/office/drawing/2014/main" id="{40A780A8-2833-4E5C-A283-A6979D7F4616}"/>
              </a:ext>
            </a:extLst>
          </p:cNvPr>
          <p:cNvSpPr>
            <a:spLocks noGrp="1"/>
          </p:cNvSpPr>
          <p:nvPr>
            <p:ph type="title"/>
          </p:nvPr>
        </p:nvSpPr>
        <p:spPr/>
        <p:txBody>
          <a:bodyPr/>
          <a:lstStyle/>
          <a:p>
            <a:r>
              <a:rPr lang="en-US" dirty="0"/>
              <a:t>Entrepreneurial Projects</a:t>
            </a:r>
          </a:p>
        </p:txBody>
      </p:sp>
      <p:sp>
        <p:nvSpPr>
          <p:cNvPr id="2" name="Slide Number Placeholder 1">
            <a:extLst>
              <a:ext uri="{FF2B5EF4-FFF2-40B4-BE49-F238E27FC236}">
                <a16:creationId xmlns:a16="http://schemas.microsoft.com/office/drawing/2014/main" id="{9575AB6B-C091-4A7E-93D4-BD4660968282}"/>
              </a:ext>
            </a:extLst>
          </p:cNvPr>
          <p:cNvSpPr>
            <a:spLocks noGrp="1"/>
          </p:cNvSpPr>
          <p:nvPr>
            <p:ph type="sldNum" sz="quarter" idx="12"/>
          </p:nvPr>
        </p:nvSpPr>
        <p:spPr/>
        <p:txBody>
          <a:bodyPr/>
          <a:lstStyle/>
          <a:p>
            <a:r>
              <a:rPr lang="en-US" dirty="0"/>
              <a:t>Slide </a:t>
            </a:r>
            <a:fld id="{8A339AA2-295A-439E-8E2B-DC7A5DD27C01}" type="slidenum">
              <a:rPr lang="en-US" smtClean="0"/>
              <a:t>25</a:t>
            </a:fld>
            <a:r>
              <a:rPr lang="en-US" dirty="0"/>
              <a:t> of 42</a:t>
            </a:r>
          </a:p>
        </p:txBody>
      </p:sp>
    </p:spTree>
    <p:extLst>
      <p:ext uri="{BB962C8B-B14F-4D97-AF65-F5344CB8AC3E}">
        <p14:creationId xmlns:p14="http://schemas.microsoft.com/office/powerpoint/2010/main" val="309443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E623E-62CB-414F-BF96-CB9F77E6F7E7}"/>
              </a:ext>
            </a:extLst>
          </p:cNvPr>
          <p:cNvSpPr>
            <a:spLocks noGrp="1"/>
          </p:cNvSpPr>
          <p:nvPr>
            <p:ph idx="1"/>
          </p:nvPr>
        </p:nvSpPr>
        <p:spPr>
          <a:xfrm>
            <a:off x="924464" y="1492070"/>
            <a:ext cx="10738678" cy="3309968"/>
          </a:xfrm>
        </p:spPr>
        <p:txBody>
          <a:bodyPr>
            <a:normAutofit/>
          </a:bodyPr>
          <a:lstStyle/>
          <a:p>
            <a:pPr marL="0" indent="0">
              <a:buNone/>
            </a:pPr>
            <a:r>
              <a:rPr lang="en-US" sz="2400" dirty="0"/>
              <a:t>Take a look around the </a:t>
            </a:r>
            <a:r>
              <a:rPr lang="en-US" sz="2400" dirty="0" err="1"/>
              <a:t>StartupTree</a:t>
            </a:r>
            <a:r>
              <a:rPr lang="en-US" sz="2400" dirty="0"/>
              <a:t> platform for upcoming events, competitions and program applications. </a:t>
            </a:r>
          </a:p>
          <a:p>
            <a:pPr marL="0" indent="0">
              <a:buNone/>
            </a:pPr>
            <a:endParaRPr lang="en-US" sz="2400" dirty="0"/>
          </a:p>
          <a:p>
            <a:pPr marL="0" indent="0">
              <a:buNone/>
            </a:pPr>
            <a:r>
              <a:rPr lang="en-US" sz="2400" dirty="0"/>
              <a:t>You can also seek a mentor, find team members and apply to startup job opportunities.</a:t>
            </a:r>
          </a:p>
        </p:txBody>
      </p:sp>
      <p:sp>
        <p:nvSpPr>
          <p:cNvPr id="5" name="Title 4">
            <a:extLst>
              <a:ext uri="{FF2B5EF4-FFF2-40B4-BE49-F238E27FC236}">
                <a16:creationId xmlns:a16="http://schemas.microsoft.com/office/drawing/2014/main" id="{40A780A8-2833-4E5C-A283-A6979D7F4616}"/>
              </a:ext>
            </a:extLst>
          </p:cNvPr>
          <p:cNvSpPr>
            <a:spLocks noGrp="1"/>
          </p:cNvSpPr>
          <p:nvPr>
            <p:ph type="title"/>
          </p:nvPr>
        </p:nvSpPr>
        <p:spPr/>
        <p:txBody>
          <a:bodyPr/>
          <a:lstStyle/>
          <a:p>
            <a:r>
              <a:rPr lang="en-US" dirty="0"/>
              <a:t>Entrepreneurial Projects</a:t>
            </a:r>
          </a:p>
        </p:txBody>
      </p:sp>
      <p:sp>
        <p:nvSpPr>
          <p:cNvPr id="2" name="Slide Number Placeholder 1">
            <a:extLst>
              <a:ext uri="{FF2B5EF4-FFF2-40B4-BE49-F238E27FC236}">
                <a16:creationId xmlns:a16="http://schemas.microsoft.com/office/drawing/2014/main" id="{9575AB6B-C091-4A7E-93D4-BD4660968282}"/>
              </a:ext>
            </a:extLst>
          </p:cNvPr>
          <p:cNvSpPr>
            <a:spLocks noGrp="1"/>
          </p:cNvSpPr>
          <p:nvPr>
            <p:ph type="sldNum" sz="quarter" idx="12"/>
          </p:nvPr>
        </p:nvSpPr>
        <p:spPr/>
        <p:txBody>
          <a:bodyPr/>
          <a:lstStyle/>
          <a:p>
            <a:r>
              <a:rPr lang="en-US" dirty="0"/>
              <a:t>Slide </a:t>
            </a:r>
            <a:fld id="{8A339AA2-295A-439E-8E2B-DC7A5DD27C01}" type="slidenum">
              <a:rPr lang="en-US" smtClean="0"/>
              <a:t>26</a:t>
            </a:fld>
            <a:r>
              <a:rPr lang="en-US" dirty="0"/>
              <a:t> of 42</a:t>
            </a:r>
          </a:p>
        </p:txBody>
      </p:sp>
    </p:spTree>
    <p:extLst>
      <p:ext uri="{BB962C8B-B14F-4D97-AF65-F5344CB8AC3E}">
        <p14:creationId xmlns:p14="http://schemas.microsoft.com/office/powerpoint/2010/main" val="1968731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8D18A-CB0D-4CAE-A429-D858671B7542}"/>
              </a:ext>
            </a:extLst>
          </p:cNvPr>
          <p:cNvSpPr>
            <a:spLocks noGrp="1"/>
          </p:cNvSpPr>
          <p:nvPr>
            <p:ph type="title"/>
          </p:nvPr>
        </p:nvSpPr>
        <p:spPr/>
        <p:txBody>
          <a:bodyPr>
            <a:normAutofit fontScale="90000"/>
          </a:bodyPr>
          <a:lstStyle/>
          <a:p>
            <a:r>
              <a:rPr lang="en-US" dirty="0"/>
              <a:t>Project Conception </a:t>
            </a:r>
            <a:br>
              <a:rPr lang="en-US" dirty="0"/>
            </a:br>
            <a:r>
              <a:rPr lang="en-US" dirty="0"/>
              <a:t>What makes a good project?</a:t>
            </a:r>
            <a:br>
              <a:rPr lang="en-US" dirty="0"/>
            </a:br>
            <a:endParaRPr lang="en-US" dirty="0"/>
          </a:p>
        </p:txBody>
      </p:sp>
      <p:sp>
        <p:nvSpPr>
          <p:cNvPr id="3" name="Content Placeholder 2">
            <a:extLst>
              <a:ext uri="{FF2B5EF4-FFF2-40B4-BE49-F238E27FC236}">
                <a16:creationId xmlns:a16="http://schemas.microsoft.com/office/drawing/2014/main" id="{4D113AA9-000F-43EF-BC1F-4438D1972DD8}"/>
              </a:ext>
            </a:extLst>
          </p:cNvPr>
          <p:cNvSpPr>
            <a:spLocks noGrp="1"/>
          </p:cNvSpPr>
          <p:nvPr>
            <p:ph idx="1"/>
          </p:nvPr>
        </p:nvSpPr>
        <p:spPr/>
        <p:txBody>
          <a:bodyPr/>
          <a:lstStyle/>
          <a:p>
            <a:pPr marL="0" indent="0">
              <a:buNone/>
            </a:pPr>
            <a:r>
              <a:rPr lang="en-US" dirty="0"/>
              <a:t>Projects need:</a:t>
            </a:r>
          </a:p>
          <a:p>
            <a:pPr marL="285750" indent="-285750"/>
            <a:r>
              <a:rPr lang="en-US" dirty="0"/>
              <a:t>a well-defined goal, stable </a:t>
            </a:r>
          </a:p>
          <a:p>
            <a:pPr marL="285750" indent="-285750"/>
            <a:r>
              <a:rPr lang="en-US" dirty="0"/>
              <a:t>a reasonable chance for success</a:t>
            </a:r>
          </a:p>
          <a:p>
            <a:pPr marL="285750" indent="-285750"/>
            <a:r>
              <a:rPr lang="en-US" dirty="0"/>
              <a:t>software engineering style vs research style (either can be made to work however)</a:t>
            </a:r>
          </a:p>
          <a:p>
            <a:endParaRPr lang="en-US" dirty="0"/>
          </a:p>
        </p:txBody>
      </p:sp>
      <p:sp>
        <p:nvSpPr>
          <p:cNvPr id="4" name="Slide Number Placeholder 3">
            <a:extLst>
              <a:ext uri="{FF2B5EF4-FFF2-40B4-BE49-F238E27FC236}">
                <a16:creationId xmlns:a16="http://schemas.microsoft.com/office/drawing/2014/main" id="{B38BCC7A-07E6-4635-98C9-DED9B112A375}"/>
              </a:ext>
            </a:extLst>
          </p:cNvPr>
          <p:cNvSpPr>
            <a:spLocks noGrp="1"/>
          </p:cNvSpPr>
          <p:nvPr>
            <p:ph type="sldNum" sz="quarter" idx="12"/>
          </p:nvPr>
        </p:nvSpPr>
        <p:spPr/>
        <p:txBody>
          <a:bodyPr/>
          <a:lstStyle/>
          <a:p>
            <a:r>
              <a:rPr lang="en-US" dirty="0"/>
              <a:t>Slide </a:t>
            </a:r>
            <a:fld id="{8A339AA2-295A-439E-8E2B-DC7A5DD27C01}" type="slidenum">
              <a:rPr lang="en-US" smtClean="0"/>
              <a:t>27</a:t>
            </a:fld>
            <a:r>
              <a:rPr lang="en-US" dirty="0"/>
              <a:t> of 42</a:t>
            </a:r>
          </a:p>
        </p:txBody>
      </p:sp>
    </p:spTree>
    <p:extLst>
      <p:ext uri="{BB962C8B-B14F-4D97-AF65-F5344CB8AC3E}">
        <p14:creationId xmlns:p14="http://schemas.microsoft.com/office/powerpoint/2010/main" val="2171559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7B922-647A-4BE1-BBF0-1F520B25666F}"/>
              </a:ext>
            </a:extLst>
          </p:cNvPr>
          <p:cNvSpPr>
            <a:spLocks noGrp="1"/>
          </p:cNvSpPr>
          <p:nvPr>
            <p:ph type="title"/>
          </p:nvPr>
        </p:nvSpPr>
        <p:spPr/>
        <p:txBody>
          <a:bodyPr/>
          <a:lstStyle/>
          <a:p>
            <a:r>
              <a:rPr lang="en-US" dirty="0"/>
              <a:t>Good Examples of Past Projects</a:t>
            </a:r>
          </a:p>
        </p:txBody>
      </p:sp>
      <p:sp>
        <p:nvSpPr>
          <p:cNvPr id="3" name="Content Placeholder 2">
            <a:extLst>
              <a:ext uri="{FF2B5EF4-FFF2-40B4-BE49-F238E27FC236}">
                <a16:creationId xmlns:a16="http://schemas.microsoft.com/office/drawing/2014/main" id="{41612675-7503-403A-9CF0-A8841765E71F}"/>
              </a:ext>
            </a:extLst>
          </p:cNvPr>
          <p:cNvSpPr>
            <a:spLocks noGrp="1"/>
          </p:cNvSpPr>
          <p:nvPr>
            <p:ph idx="1"/>
          </p:nvPr>
        </p:nvSpPr>
        <p:spPr>
          <a:xfrm>
            <a:off x="838200" y="1317145"/>
            <a:ext cx="9185694" cy="3548333"/>
          </a:xfrm>
        </p:spPr>
        <p:txBody>
          <a:bodyPr>
            <a:noAutofit/>
          </a:bodyPr>
          <a:lstStyle/>
          <a:p>
            <a:pPr marL="0" indent="0">
              <a:lnSpc>
                <a:spcPct val="120000"/>
              </a:lnSpc>
              <a:buNone/>
            </a:pPr>
            <a:r>
              <a:rPr lang="en-US" sz="1500" dirty="0"/>
              <a:t>With the increasing popularity of IOT devices, smart homes have started to become a “norm” for most families. Smart homes help families with even the simplest things including lighting. Smart lighting can be helpful but in current designs smart lighting only works when power switches are on, otherwise they act as “dumb” lights. </a:t>
            </a:r>
          </a:p>
          <a:p>
            <a:pPr marL="0" indent="0">
              <a:lnSpc>
                <a:spcPct val="120000"/>
              </a:lnSpc>
              <a:buNone/>
            </a:pPr>
            <a:r>
              <a:rPr lang="en-US" sz="1500" dirty="0" err="1"/>
              <a:t>StratHub</a:t>
            </a:r>
            <a:r>
              <a:rPr lang="en-US" sz="1500" dirty="0"/>
              <a:t> gives the users the ability to always control their smart lights. Users can control their smart lights without the worry of a switch through an app, or voice control through Google Assistant or Amazon Alexa. </a:t>
            </a:r>
            <a:r>
              <a:rPr lang="en-US" sz="1500" dirty="0" err="1"/>
              <a:t>StratHub</a:t>
            </a:r>
            <a:r>
              <a:rPr lang="en-US" sz="1500" dirty="0"/>
              <a:t> currently works with Raspberry Pi Zero W and </a:t>
            </a:r>
            <a:r>
              <a:rPr lang="en-US" sz="1500" dirty="0" err="1"/>
              <a:t>LiFX</a:t>
            </a:r>
            <a:r>
              <a:rPr lang="en-US" sz="1500" dirty="0"/>
              <a:t> Bulbs. </a:t>
            </a:r>
            <a:r>
              <a:rPr lang="en-US" sz="1500" dirty="0" err="1"/>
              <a:t>StratHub</a:t>
            </a:r>
            <a:r>
              <a:rPr lang="en-US" sz="1500" dirty="0"/>
              <a:t> provides extendable software so developers can work with any light, microcontroller, and management software. </a:t>
            </a:r>
            <a:r>
              <a:rPr lang="en-US" sz="1500" dirty="0" err="1"/>
              <a:t>StratHub</a:t>
            </a:r>
            <a:r>
              <a:rPr lang="en-US" sz="1500" dirty="0"/>
              <a:t> also uses a dynamic loading library to easily store and manipulate data and controls.</a:t>
            </a:r>
          </a:p>
          <a:p>
            <a:pPr marL="0" indent="0">
              <a:lnSpc>
                <a:spcPct val="120000"/>
              </a:lnSpc>
              <a:buNone/>
            </a:pPr>
            <a:r>
              <a:rPr lang="en-US" sz="1500" dirty="0" err="1"/>
              <a:t>StratHub</a:t>
            </a:r>
            <a:r>
              <a:rPr lang="en-US" sz="1500" dirty="0"/>
              <a:t> partnered with a building developer to create a system that was a value-added product for their apartment buildings. They interacted heavily with the client throughout the duration of the project. </a:t>
            </a:r>
          </a:p>
        </p:txBody>
      </p:sp>
      <p:pic>
        <p:nvPicPr>
          <p:cNvPr id="4" name="Picture 2" descr="StratHub">
            <a:extLst>
              <a:ext uri="{FF2B5EF4-FFF2-40B4-BE49-F238E27FC236}">
                <a16:creationId xmlns:a16="http://schemas.microsoft.com/office/drawing/2014/main" id="{C26999EE-B984-4D09-B963-23261F141A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2251" y="2150853"/>
            <a:ext cx="1880918" cy="188091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08C79833-2A83-40C1-9CB9-4E3E13D2EE40}"/>
              </a:ext>
            </a:extLst>
          </p:cNvPr>
          <p:cNvSpPr>
            <a:spLocks noGrp="1"/>
          </p:cNvSpPr>
          <p:nvPr>
            <p:ph type="sldNum" sz="quarter" idx="12"/>
          </p:nvPr>
        </p:nvSpPr>
        <p:spPr/>
        <p:txBody>
          <a:bodyPr/>
          <a:lstStyle/>
          <a:p>
            <a:r>
              <a:rPr lang="en-US" dirty="0"/>
              <a:t>Slide </a:t>
            </a:r>
            <a:fld id="{8A339AA2-295A-439E-8E2B-DC7A5DD27C01}" type="slidenum">
              <a:rPr lang="en-US" smtClean="0"/>
              <a:t>28</a:t>
            </a:fld>
            <a:r>
              <a:rPr lang="en-US" dirty="0"/>
              <a:t> of 42</a:t>
            </a:r>
          </a:p>
        </p:txBody>
      </p:sp>
      <p:sp>
        <p:nvSpPr>
          <p:cNvPr id="6" name="Content Placeholder 2">
            <a:extLst>
              <a:ext uri="{FF2B5EF4-FFF2-40B4-BE49-F238E27FC236}">
                <a16:creationId xmlns:a16="http://schemas.microsoft.com/office/drawing/2014/main" id="{3A712061-F14C-4208-B268-93792836F71C}"/>
              </a:ext>
            </a:extLst>
          </p:cNvPr>
          <p:cNvSpPr txBox="1">
            <a:spLocks/>
          </p:cNvSpPr>
          <p:nvPr/>
        </p:nvSpPr>
        <p:spPr>
          <a:xfrm>
            <a:off x="10022456" y="1503571"/>
            <a:ext cx="2262112" cy="647282"/>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Example:</a:t>
            </a:r>
            <a:r>
              <a:rPr lang="en-US" sz="2000" dirty="0"/>
              <a:t> </a:t>
            </a:r>
          </a:p>
          <a:p>
            <a:pPr marL="0" indent="0">
              <a:buNone/>
            </a:pPr>
            <a:r>
              <a:rPr lang="en-US" sz="2000" dirty="0" err="1"/>
              <a:t>StratHub</a:t>
            </a:r>
            <a:endParaRPr lang="en-US" sz="2000" dirty="0"/>
          </a:p>
        </p:txBody>
      </p:sp>
    </p:spTree>
    <p:extLst>
      <p:ext uri="{BB962C8B-B14F-4D97-AF65-F5344CB8AC3E}">
        <p14:creationId xmlns:p14="http://schemas.microsoft.com/office/powerpoint/2010/main" val="345989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C2A93-80A4-4CA1-B474-4BEF9DE3EDE4}"/>
              </a:ext>
            </a:extLst>
          </p:cNvPr>
          <p:cNvSpPr>
            <a:spLocks noGrp="1"/>
          </p:cNvSpPr>
          <p:nvPr>
            <p:ph type="title"/>
          </p:nvPr>
        </p:nvSpPr>
        <p:spPr>
          <a:xfrm>
            <a:off x="838200" y="198346"/>
            <a:ext cx="10515600" cy="1325563"/>
          </a:xfrm>
        </p:spPr>
        <p:txBody>
          <a:bodyPr/>
          <a:lstStyle/>
          <a:p>
            <a:r>
              <a:rPr lang="en-US" dirty="0"/>
              <a:t>Good Examples of Past Projects</a:t>
            </a:r>
          </a:p>
        </p:txBody>
      </p:sp>
      <p:pic>
        <p:nvPicPr>
          <p:cNvPr id="4" name="Picture 2" descr="GoalBall">
            <a:extLst>
              <a:ext uri="{FF2B5EF4-FFF2-40B4-BE49-F238E27FC236}">
                <a16:creationId xmlns:a16="http://schemas.microsoft.com/office/drawing/2014/main" id="{E91A9E3C-86FF-45A6-ADF5-1063D8D58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82" y="2362065"/>
            <a:ext cx="2542515" cy="16593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D5AEC12-0202-4103-BF1A-083462DF872B}"/>
              </a:ext>
            </a:extLst>
          </p:cNvPr>
          <p:cNvSpPr txBox="1"/>
          <p:nvPr/>
        </p:nvSpPr>
        <p:spPr>
          <a:xfrm>
            <a:off x="3053751" y="1233831"/>
            <a:ext cx="8469702" cy="4216539"/>
          </a:xfrm>
          <a:prstGeom prst="rect">
            <a:avLst/>
          </a:prstGeom>
          <a:noFill/>
        </p:spPr>
        <p:txBody>
          <a:bodyPr wrap="square" rtlCol="0">
            <a:spAutoFit/>
          </a:bodyPr>
          <a:lstStyle/>
          <a:p>
            <a:pPr>
              <a:lnSpc>
                <a:spcPct val="120000"/>
              </a:lnSpc>
            </a:pPr>
            <a:r>
              <a:rPr lang="en-US" sz="1400" dirty="0"/>
              <a:t>The video gaming industry consistently reaches new heights in visual appeal. However, a group of would-be gamers, the visually impaired, are left behind. Goal Ball is a real-world game played by individuals world-wide from a local level to the Paralympics. Specifically designed for the visually impaired, the Goal Ball application provides a replication of the real-world game play with audio and sensory feedback providing a fair, competitive environment and an entertaining experience for the audience.</a:t>
            </a:r>
          </a:p>
          <a:p>
            <a:pPr>
              <a:lnSpc>
                <a:spcPct val="120000"/>
              </a:lnSpc>
            </a:pPr>
            <a:endParaRPr lang="en-US" sz="1400" dirty="0"/>
          </a:p>
          <a:p>
            <a:pPr>
              <a:lnSpc>
                <a:spcPct val="120000"/>
              </a:lnSpc>
            </a:pPr>
            <a:r>
              <a:rPr lang="en-US" sz="1400" dirty="0"/>
              <a:t>Students partnered with </a:t>
            </a:r>
            <a:r>
              <a:rPr lang="en-US" sz="1400" i="1" dirty="0"/>
              <a:t>Overbrook School for the Blind</a:t>
            </a:r>
            <a:r>
              <a:rPr lang="en-US" sz="1400" dirty="0"/>
              <a:t>. Students went out to the school with no real idea of what was possible or even desired. After interviewing visually-impaired students, the project idea was conceived. Frequent visits with the stakeholder educated our students and provided meaningful, iterative feedback. </a:t>
            </a:r>
          </a:p>
          <a:p>
            <a:pPr>
              <a:lnSpc>
                <a:spcPct val="120000"/>
              </a:lnSpc>
            </a:pPr>
            <a:endParaRPr lang="en-US" sz="1400" dirty="0"/>
          </a:p>
          <a:p>
            <a:pPr>
              <a:lnSpc>
                <a:spcPct val="120000"/>
              </a:lnSpc>
            </a:pPr>
            <a:r>
              <a:rPr lang="en-US" sz="1400" dirty="0"/>
              <a:t>Overbrook did not supply any technical expertise, but critical domain knowledge.  The end product was a very playable game where the students were jumping out of their seats and yelling expletives at the game.</a:t>
            </a:r>
          </a:p>
          <a:p>
            <a:endParaRPr lang="en-US" sz="1600" dirty="0"/>
          </a:p>
        </p:txBody>
      </p:sp>
      <p:sp>
        <p:nvSpPr>
          <p:cNvPr id="6" name="Slide Number Placeholder 5">
            <a:extLst>
              <a:ext uri="{FF2B5EF4-FFF2-40B4-BE49-F238E27FC236}">
                <a16:creationId xmlns:a16="http://schemas.microsoft.com/office/drawing/2014/main" id="{FBA3442F-8596-4298-A386-55DB384D821C}"/>
              </a:ext>
            </a:extLst>
          </p:cNvPr>
          <p:cNvSpPr>
            <a:spLocks noGrp="1"/>
          </p:cNvSpPr>
          <p:nvPr>
            <p:ph type="sldNum" sz="quarter" idx="12"/>
          </p:nvPr>
        </p:nvSpPr>
        <p:spPr/>
        <p:txBody>
          <a:bodyPr/>
          <a:lstStyle/>
          <a:p>
            <a:r>
              <a:rPr lang="en-US" dirty="0"/>
              <a:t>Slide </a:t>
            </a:r>
            <a:fld id="{8A339AA2-295A-439E-8E2B-DC7A5DD27C01}" type="slidenum">
              <a:rPr lang="en-US" smtClean="0"/>
              <a:t>29</a:t>
            </a:fld>
            <a:r>
              <a:rPr lang="en-US" dirty="0"/>
              <a:t> of 42</a:t>
            </a:r>
          </a:p>
        </p:txBody>
      </p:sp>
      <p:sp>
        <p:nvSpPr>
          <p:cNvPr id="7" name="Content Placeholder 2">
            <a:extLst>
              <a:ext uri="{FF2B5EF4-FFF2-40B4-BE49-F238E27FC236}">
                <a16:creationId xmlns:a16="http://schemas.microsoft.com/office/drawing/2014/main" id="{610AB3EC-85E2-49DE-B0EA-7F0C656C7DCA}"/>
              </a:ext>
            </a:extLst>
          </p:cNvPr>
          <p:cNvSpPr txBox="1">
            <a:spLocks/>
          </p:cNvSpPr>
          <p:nvPr/>
        </p:nvSpPr>
        <p:spPr>
          <a:xfrm>
            <a:off x="456782" y="1657611"/>
            <a:ext cx="2262112" cy="647282"/>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Example:</a:t>
            </a:r>
            <a:r>
              <a:rPr lang="en-US" sz="2000" dirty="0"/>
              <a:t> </a:t>
            </a:r>
          </a:p>
          <a:p>
            <a:pPr marL="0" indent="0">
              <a:buNone/>
            </a:pPr>
            <a:r>
              <a:rPr lang="en-US" sz="2000" dirty="0"/>
              <a:t>Goal Ball</a:t>
            </a:r>
          </a:p>
        </p:txBody>
      </p:sp>
    </p:spTree>
    <p:extLst>
      <p:ext uri="{BB962C8B-B14F-4D97-AF65-F5344CB8AC3E}">
        <p14:creationId xmlns:p14="http://schemas.microsoft.com/office/powerpoint/2010/main" val="2126873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30047-E129-4D8E-978B-EF62B0EE6ECF}"/>
              </a:ext>
            </a:extLst>
          </p:cNvPr>
          <p:cNvSpPr>
            <a:spLocks noGrp="1"/>
          </p:cNvSpPr>
          <p:nvPr>
            <p:ph type="title"/>
          </p:nvPr>
        </p:nvSpPr>
        <p:spPr>
          <a:xfrm>
            <a:off x="756415" y="365125"/>
            <a:ext cx="10515600" cy="1444984"/>
          </a:xfrm>
        </p:spPr>
        <p:txBody>
          <a:bodyPr>
            <a:normAutofit fontScale="90000"/>
          </a:bodyPr>
          <a:lstStyle/>
          <a:p>
            <a:r>
              <a:rPr lang="en-US" sz="4000" dirty="0"/>
              <a:t>All projects start with a solid abstract</a:t>
            </a:r>
            <a:br>
              <a:rPr lang="en-US" dirty="0"/>
            </a:br>
            <a:br>
              <a:rPr lang="en-US" dirty="0"/>
            </a:br>
            <a:r>
              <a:rPr lang="en-US" sz="2000" dirty="0"/>
              <a:t>Abstracts should state a problem and a proposed direction to solve it.</a:t>
            </a:r>
            <a:endParaRPr lang="en-US" dirty="0"/>
          </a:p>
        </p:txBody>
      </p:sp>
      <p:sp>
        <p:nvSpPr>
          <p:cNvPr id="3" name="Content Placeholder 2">
            <a:extLst>
              <a:ext uri="{FF2B5EF4-FFF2-40B4-BE49-F238E27FC236}">
                <a16:creationId xmlns:a16="http://schemas.microsoft.com/office/drawing/2014/main" id="{C8D115A2-C396-4D05-AD5A-2FA6BD011CB8}"/>
              </a:ext>
            </a:extLst>
          </p:cNvPr>
          <p:cNvSpPr>
            <a:spLocks noGrp="1"/>
          </p:cNvSpPr>
          <p:nvPr>
            <p:ph idx="1"/>
          </p:nvPr>
        </p:nvSpPr>
        <p:spPr>
          <a:xfrm>
            <a:off x="3018527" y="1961500"/>
            <a:ext cx="8777376" cy="3237781"/>
          </a:xfrm>
        </p:spPr>
        <p:txBody>
          <a:bodyPr>
            <a:normAutofit lnSpcReduction="10000"/>
          </a:bodyPr>
          <a:lstStyle/>
          <a:p>
            <a:pPr marL="0" indent="0">
              <a:lnSpc>
                <a:spcPct val="120000"/>
              </a:lnSpc>
              <a:buNone/>
            </a:pPr>
            <a:r>
              <a:rPr lang="en-US" sz="1600" dirty="0"/>
              <a:t>There is an emerging trend toward using video games as a means of increasing patient engagement in physical therapy. This trend is primarily driven by the newest generation of consumer console systems which use motion-based controls. However, clinical research into the efficacy of these systems is hindered by the inability to automatically collect data from systems and software which were not intended for this purpose.</a:t>
            </a:r>
          </a:p>
          <a:p>
            <a:pPr marL="0" indent="0">
              <a:lnSpc>
                <a:spcPct val="120000"/>
              </a:lnSpc>
              <a:buNone/>
            </a:pPr>
            <a:r>
              <a:rPr lang="en-US" sz="1600" dirty="0"/>
              <a:t>We will create a new piece of software that gives researchers the ability to experiment and quantitatively assess the value of game-based therapy. This software will provide an extensible framework for games or interactive experiments as well as an example suite of activities. This framework will allow researchers to easily gather data from motion-based input controls such as the Wii Remote. Various reporting methods and analysis tools will be provided for the gathered data.</a:t>
            </a:r>
          </a:p>
        </p:txBody>
      </p:sp>
      <p:pic>
        <p:nvPicPr>
          <p:cNvPr id="4" name="Picture 2" descr="Thera Wii">
            <a:extLst>
              <a:ext uri="{FF2B5EF4-FFF2-40B4-BE49-F238E27FC236}">
                <a16:creationId xmlns:a16="http://schemas.microsoft.com/office/drawing/2014/main" id="{5CCFA09E-FB1C-4533-889C-3080C5013A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810" y="2795588"/>
            <a:ext cx="1905000" cy="12668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841748A4-A388-4DDC-B41C-601BD5D51482}"/>
              </a:ext>
            </a:extLst>
          </p:cNvPr>
          <p:cNvSpPr txBox="1">
            <a:spLocks/>
          </p:cNvSpPr>
          <p:nvPr/>
        </p:nvSpPr>
        <p:spPr>
          <a:xfrm>
            <a:off x="756415" y="1979207"/>
            <a:ext cx="2262112" cy="64728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Example:</a:t>
            </a:r>
            <a:r>
              <a:rPr lang="en-US" sz="2000" dirty="0"/>
              <a:t> </a:t>
            </a:r>
            <a:r>
              <a:rPr lang="en-US" sz="2000" dirty="0" err="1"/>
              <a:t>TheraWii</a:t>
            </a:r>
            <a:endParaRPr lang="en-US" sz="2000" dirty="0"/>
          </a:p>
        </p:txBody>
      </p:sp>
      <p:sp>
        <p:nvSpPr>
          <p:cNvPr id="5" name="Slide Number Placeholder 4">
            <a:extLst>
              <a:ext uri="{FF2B5EF4-FFF2-40B4-BE49-F238E27FC236}">
                <a16:creationId xmlns:a16="http://schemas.microsoft.com/office/drawing/2014/main" id="{2F19D305-29E0-4329-8779-B224B6507F81}"/>
              </a:ext>
            </a:extLst>
          </p:cNvPr>
          <p:cNvSpPr>
            <a:spLocks noGrp="1"/>
          </p:cNvSpPr>
          <p:nvPr>
            <p:ph type="sldNum" sz="quarter" idx="12"/>
          </p:nvPr>
        </p:nvSpPr>
        <p:spPr/>
        <p:txBody>
          <a:bodyPr/>
          <a:lstStyle/>
          <a:p>
            <a:r>
              <a:rPr lang="en-US" dirty="0"/>
              <a:t>Slide </a:t>
            </a:r>
            <a:fld id="{8A339AA2-295A-439E-8E2B-DC7A5DD27C01}" type="slidenum">
              <a:rPr lang="en-US" smtClean="0"/>
              <a:t>3</a:t>
            </a:fld>
            <a:r>
              <a:rPr lang="en-US" dirty="0"/>
              <a:t> of 42</a:t>
            </a:r>
          </a:p>
        </p:txBody>
      </p:sp>
    </p:spTree>
    <p:extLst>
      <p:ext uri="{BB962C8B-B14F-4D97-AF65-F5344CB8AC3E}">
        <p14:creationId xmlns:p14="http://schemas.microsoft.com/office/powerpoint/2010/main" val="478030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74DE83-2175-4D97-AD20-DF963CBDF1F9}"/>
              </a:ext>
            </a:extLst>
          </p:cNvPr>
          <p:cNvSpPr>
            <a:spLocks noGrp="1"/>
          </p:cNvSpPr>
          <p:nvPr>
            <p:ph type="title"/>
          </p:nvPr>
        </p:nvSpPr>
        <p:spPr>
          <a:xfrm>
            <a:off x="608161" y="370876"/>
            <a:ext cx="10515600" cy="1325563"/>
          </a:xfrm>
        </p:spPr>
        <p:txBody>
          <a:bodyPr/>
          <a:lstStyle/>
          <a:p>
            <a:r>
              <a:rPr lang="en-US" dirty="0"/>
              <a:t>Good Examples of Past Projects</a:t>
            </a:r>
          </a:p>
        </p:txBody>
      </p:sp>
      <p:sp>
        <p:nvSpPr>
          <p:cNvPr id="5" name="Content Placeholder 4">
            <a:extLst>
              <a:ext uri="{FF2B5EF4-FFF2-40B4-BE49-F238E27FC236}">
                <a16:creationId xmlns:a16="http://schemas.microsoft.com/office/drawing/2014/main" id="{C5E442F1-9B7A-4AF5-A17B-8F8207002FD2}"/>
              </a:ext>
            </a:extLst>
          </p:cNvPr>
          <p:cNvSpPr>
            <a:spLocks noGrp="1"/>
          </p:cNvSpPr>
          <p:nvPr>
            <p:ph sz="half" idx="1"/>
          </p:nvPr>
        </p:nvSpPr>
        <p:spPr>
          <a:xfrm>
            <a:off x="608161" y="1342545"/>
            <a:ext cx="8328805" cy="3799905"/>
          </a:xfrm>
        </p:spPr>
        <p:txBody>
          <a:bodyPr>
            <a:noAutofit/>
          </a:bodyPr>
          <a:lstStyle/>
          <a:p>
            <a:pPr marL="0" indent="0">
              <a:lnSpc>
                <a:spcPct val="120000"/>
              </a:lnSpc>
              <a:buNone/>
            </a:pPr>
            <a:r>
              <a:rPr lang="en-US" sz="1400" dirty="0"/>
              <a:t>Climate Central (a non-profit science and news organization) uses interactive demos on their website to present complex climate data in a format the average person can easily understand. </a:t>
            </a:r>
          </a:p>
          <a:p>
            <a:pPr marL="0" indent="0">
              <a:lnSpc>
                <a:spcPct val="120000"/>
              </a:lnSpc>
              <a:buNone/>
            </a:pPr>
            <a:r>
              <a:rPr lang="en-US" sz="1400" dirty="0"/>
              <a:t>A demo could display cities at risk due to projected changes in sea level. Demos were created from scratch with no easy method for reusing common elements. </a:t>
            </a:r>
          </a:p>
          <a:p>
            <a:pPr marL="0" indent="0">
              <a:lnSpc>
                <a:spcPct val="120000"/>
              </a:lnSpc>
              <a:buNone/>
            </a:pPr>
            <a:r>
              <a:rPr lang="en-US" sz="1400" dirty="0"/>
              <a:t>WAVED (Web App for Visualizing Environmental Data) is a web-based development environment that enables users of all technical skill levels to create these demos via a graphical user interface. Provided with a set of geospatial data, WAVED allows users to decide how to visualize the data on a map. Users can add interactive elements, such as buttons or sliders, to trigger user-defined events that manipulate how the data is displayed. </a:t>
            </a:r>
          </a:p>
          <a:p>
            <a:pPr marL="0" indent="0">
              <a:lnSpc>
                <a:spcPct val="120000"/>
              </a:lnSpc>
              <a:buNone/>
            </a:pPr>
            <a:r>
              <a:rPr lang="en-US" sz="1400" dirty="0"/>
              <a:t>Once finished, users can export their demos in the form of automatically generated JavaScript code.</a:t>
            </a:r>
          </a:p>
        </p:txBody>
      </p:sp>
      <p:pic>
        <p:nvPicPr>
          <p:cNvPr id="7" name="Picture 2" descr="Waved">
            <a:extLst>
              <a:ext uri="{FF2B5EF4-FFF2-40B4-BE49-F238E27FC236}">
                <a16:creationId xmlns:a16="http://schemas.microsoft.com/office/drawing/2014/main" id="{1B18A8AE-09DA-435E-BA6F-08D847043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6966" y="2231935"/>
            <a:ext cx="2857500" cy="1905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84CAD97-742F-4B06-A339-0FAC68EBA12B}"/>
              </a:ext>
            </a:extLst>
          </p:cNvPr>
          <p:cNvSpPr>
            <a:spLocks noGrp="1"/>
          </p:cNvSpPr>
          <p:nvPr>
            <p:ph type="sldNum" sz="quarter" idx="12"/>
          </p:nvPr>
        </p:nvSpPr>
        <p:spPr/>
        <p:txBody>
          <a:bodyPr/>
          <a:lstStyle/>
          <a:p>
            <a:r>
              <a:rPr lang="en-US" dirty="0"/>
              <a:t>Slide </a:t>
            </a:r>
            <a:fld id="{8A339AA2-295A-439E-8E2B-DC7A5DD27C01}" type="slidenum">
              <a:rPr lang="en-US" smtClean="0"/>
              <a:t>30</a:t>
            </a:fld>
            <a:r>
              <a:rPr lang="en-US" dirty="0"/>
              <a:t> of 42</a:t>
            </a:r>
          </a:p>
        </p:txBody>
      </p:sp>
      <p:sp>
        <p:nvSpPr>
          <p:cNvPr id="6" name="Content Placeholder 2">
            <a:extLst>
              <a:ext uri="{FF2B5EF4-FFF2-40B4-BE49-F238E27FC236}">
                <a16:creationId xmlns:a16="http://schemas.microsoft.com/office/drawing/2014/main" id="{CBABB9F6-901E-4A10-8E09-AAFBE7E04FF6}"/>
              </a:ext>
            </a:extLst>
          </p:cNvPr>
          <p:cNvSpPr txBox="1">
            <a:spLocks/>
          </p:cNvSpPr>
          <p:nvPr/>
        </p:nvSpPr>
        <p:spPr>
          <a:xfrm>
            <a:off x="8823991" y="1584653"/>
            <a:ext cx="2262112" cy="647282"/>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Example:</a:t>
            </a:r>
            <a:r>
              <a:rPr lang="en-US" sz="2000" dirty="0"/>
              <a:t> </a:t>
            </a:r>
          </a:p>
          <a:p>
            <a:pPr marL="0" indent="0">
              <a:buNone/>
            </a:pPr>
            <a:r>
              <a:rPr lang="en-US" sz="2000" dirty="0"/>
              <a:t>WAVED</a:t>
            </a:r>
          </a:p>
        </p:txBody>
      </p:sp>
    </p:spTree>
    <p:extLst>
      <p:ext uri="{BB962C8B-B14F-4D97-AF65-F5344CB8AC3E}">
        <p14:creationId xmlns:p14="http://schemas.microsoft.com/office/powerpoint/2010/main" val="1354689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90BB10-9657-4E79-839C-7E65E17DB2C7}"/>
              </a:ext>
            </a:extLst>
          </p:cNvPr>
          <p:cNvSpPr>
            <a:spLocks noGrp="1"/>
          </p:cNvSpPr>
          <p:nvPr>
            <p:ph type="title"/>
          </p:nvPr>
        </p:nvSpPr>
        <p:spPr/>
        <p:txBody>
          <a:bodyPr/>
          <a:lstStyle/>
          <a:p>
            <a:r>
              <a:rPr lang="en-US" dirty="0"/>
              <a:t>Intellectual Property</a:t>
            </a:r>
          </a:p>
        </p:txBody>
      </p:sp>
      <p:sp>
        <p:nvSpPr>
          <p:cNvPr id="6" name="Content Placeholder 5">
            <a:extLst>
              <a:ext uri="{FF2B5EF4-FFF2-40B4-BE49-F238E27FC236}">
                <a16:creationId xmlns:a16="http://schemas.microsoft.com/office/drawing/2014/main" id="{8D9FBC94-2891-4940-9923-E55CB486C316}"/>
              </a:ext>
            </a:extLst>
          </p:cNvPr>
          <p:cNvSpPr>
            <a:spLocks noGrp="1"/>
          </p:cNvSpPr>
          <p:nvPr>
            <p:ph idx="1"/>
          </p:nvPr>
        </p:nvSpPr>
        <p:spPr>
          <a:xfrm>
            <a:off x="838200" y="1863425"/>
            <a:ext cx="10515600" cy="3320193"/>
          </a:xfrm>
        </p:spPr>
        <p:txBody>
          <a:bodyPr>
            <a:normAutofit fontScale="92500" lnSpcReduction="10000"/>
          </a:bodyPr>
          <a:lstStyle/>
          <a:p>
            <a:pPr marL="0" indent="0">
              <a:lnSpc>
                <a:spcPct val="120000"/>
              </a:lnSpc>
              <a:buNone/>
            </a:pPr>
            <a:r>
              <a:rPr lang="en-US" dirty="0"/>
              <a:t>Drexel students typically own their IP. </a:t>
            </a:r>
          </a:p>
          <a:p>
            <a:pPr marL="0" indent="0">
              <a:lnSpc>
                <a:spcPct val="120000"/>
              </a:lnSpc>
              <a:buNone/>
            </a:pPr>
            <a:endParaRPr lang="en-US" dirty="0"/>
          </a:p>
          <a:p>
            <a:pPr marL="0" indent="0">
              <a:lnSpc>
                <a:spcPct val="120000"/>
              </a:lnSpc>
              <a:buNone/>
            </a:pPr>
            <a:r>
              <a:rPr lang="en-US" dirty="0"/>
              <a:t>In the case of an external stakeholder: </a:t>
            </a:r>
          </a:p>
          <a:p>
            <a:pPr>
              <a:lnSpc>
                <a:spcPct val="120000"/>
              </a:lnSpc>
            </a:pPr>
            <a:r>
              <a:rPr lang="en-US" dirty="0"/>
              <a:t>Drexel students sign their IP over to Drexel in the fall. </a:t>
            </a:r>
          </a:p>
          <a:p>
            <a:pPr>
              <a:lnSpc>
                <a:spcPct val="120000"/>
              </a:lnSpc>
            </a:pPr>
            <a:r>
              <a:rPr lang="en-US" dirty="0"/>
              <a:t>Drexel then transfers the IP to the Corporate Partner / stakeholder at the end of the year. </a:t>
            </a:r>
          </a:p>
        </p:txBody>
      </p:sp>
      <p:pic>
        <p:nvPicPr>
          <p:cNvPr id="9" name="Graphic 8">
            <a:extLst>
              <a:ext uri="{FF2B5EF4-FFF2-40B4-BE49-F238E27FC236}">
                <a16:creationId xmlns:a16="http://schemas.microsoft.com/office/drawing/2014/main" id="{5748A278-91FF-48A5-AC4D-3F15894959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84804" y="261398"/>
            <a:ext cx="1895475" cy="1895475"/>
          </a:xfrm>
          <a:prstGeom prst="rect">
            <a:avLst/>
          </a:prstGeom>
        </p:spPr>
      </p:pic>
      <p:sp>
        <p:nvSpPr>
          <p:cNvPr id="2" name="Slide Number Placeholder 1">
            <a:extLst>
              <a:ext uri="{FF2B5EF4-FFF2-40B4-BE49-F238E27FC236}">
                <a16:creationId xmlns:a16="http://schemas.microsoft.com/office/drawing/2014/main" id="{E5C1747E-D262-4766-9D12-DAEE46F5FABF}"/>
              </a:ext>
            </a:extLst>
          </p:cNvPr>
          <p:cNvSpPr>
            <a:spLocks noGrp="1"/>
          </p:cNvSpPr>
          <p:nvPr>
            <p:ph type="sldNum" sz="quarter" idx="12"/>
          </p:nvPr>
        </p:nvSpPr>
        <p:spPr/>
        <p:txBody>
          <a:bodyPr/>
          <a:lstStyle/>
          <a:p>
            <a:r>
              <a:rPr lang="en-US" dirty="0"/>
              <a:t>Slide </a:t>
            </a:r>
            <a:fld id="{8A339AA2-295A-439E-8E2B-DC7A5DD27C01}" type="slidenum">
              <a:rPr lang="en-US" smtClean="0"/>
              <a:t>31</a:t>
            </a:fld>
            <a:r>
              <a:rPr lang="en-US" dirty="0"/>
              <a:t> of 42</a:t>
            </a:r>
          </a:p>
        </p:txBody>
      </p:sp>
    </p:spTree>
    <p:extLst>
      <p:ext uri="{BB962C8B-B14F-4D97-AF65-F5344CB8AC3E}">
        <p14:creationId xmlns:p14="http://schemas.microsoft.com/office/powerpoint/2010/main" val="498968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90BB10-9657-4E79-839C-7E65E17DB2C7}"/>
              </a:ext>
            </a:extLst>
          </p:cNvPr>
          <p:cNvSpPr>
            <a:spLocks noGrp="1"/>
          </p:cNvSpPr>
          <p:nvPr>
            <p:ph type="title"/>
          </p:nvPr>
        </p:nvSpPr>
        <p:spPr/>
        <p:txBody>
          <a:bodyPr/>
          <a:lstStyle/>
          <a:p>
            <a:r>
              <a:rPr lang="en-US" dirty="0"/>
              <a:t>Logistics</a:t>
            </a:r>
          </a:p>
        </p:txBody>
      </p:sp>
      <p:sp>
        <p:nvSpPr>
          <p:cNvPr id="6" name="Content Placeholder 5">
            <a:extLst>
              <a:ext uri="{FF2B5EF4-FFF2-40B4-BE49-F238E27FC236}">
                <a16:creationId xmlns:a16="http://schemas.microsoft.com/office/drawing/2014/main" id="{8D9FBC94-2891-4940-9923-E55CB486C316}"/>
              </a:ext>
            </a:extLst>
          </p:cNvPr>
          <p:cNvSpPr>
            <a:spLocks noGrp="1"/>
          </p:cNvSpPr>
          <p:nvPr>
            <p:ph idx="1"/>
          </p:nvPr>
        </p:nvSpPr>
        <p:spPr>
          <a:xfrm>
            <a:off x="838200" y="1863425"/>
            <a:ext cx="10515600" cy="3320193"/>
          </a:xfrm>
        </p:spPr>
        <p:txBody>
          <a:bodyPr>
            <a:normAutofit fontScale="92500" lnSpcReduction="20000"/>
          </a:bodyPr>
          <a:lstStyle/>
          <a:p>
            <a:pPr marL="0" indent="0">
              <a:lnSpc>
                <a:spcPct val="120000"/>
              </a:lnSpc>
              <a:buNone/>
            </a:pPr>
            <a:r>
              <a:rPr lang="en-US" dirty="0"/>
              <a:t>Students sign up for CI 491 for the fall for either Monday / Tuesday night.</a:t>
            </a:r>
          </a:p>
          <a:p>
            <a:pPr marL="0" indent="0">
              <a:lnSpc>
                <a:spcPct val="120000"/>
              </a:lnSpc>
              <a:buNone/>
            </a:pPr>
            <a:r>
              <a:rPr lang="en-US" dirty="0"/>
              <a:t>All students in a group must be able to meet the night they register.</a:t>
            </a:r>
          </a:p>
          <a:p>
            <a:pPr marL="0" indent="0">
              <a:lnSpc>
                <a:spcPct val="120000"/>
              </a:lnSpc>
              <a:buNone/>
            </a:pPr>
            <a:r>
              <a:rPr lang="en-US" dirty="0"/>
              <a:t>Students must be able to meet that night all year.</a:t>
            </a:r>
          </a:p>
          <a:p>
            <a:pPr marL="0" indent="0">
              <a:lnSpc>
                <a:spcPct val="120000"/>
              </a:lnSpc>
              <a:buNone/>
            </a:pPr>
            <a:r>
              <a:rPr lang="en-US" dirty="0"/>
              <a:t>Students may schedule with a faculty advisor to meet at another time for the schoolyear if everyone agrees.</a:t>
            </a:r>
          </a:p>
        </p:txBody>
      </p:sp>
      <p:pic>
        <p:nvPicPr>
          <p:cNvPr id="9" name="Graphic 8">
            <a:extLst>
              <a:ext uri="{FF2B5EF4-FFF2-40B4-BE49-F238E27FC236}">
                <a16:creationId xmlns:a16="http://schemas.microsoft.com/office/drawing/2014/main" id="{5748A278-91FF-48A5-AC4D-3F15894959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84804" y="261398"/>
            <a:ext cx="1895475" cy="1895475"/>
          </a:xfrm>
          <a:prstGeom prst="rect">
            <a:avLst/>
          </a:prstGeom>
        </p:spPr>
      </p:pic>
      <p:sp>
        <p:nvSpPr>
          <p:cNvPr id="2" name="Slide Number Placeholder 1">
            <a:extLst>
              <a:ext uri="{FF2B5EF4-FFF2-40B4-BE49-F238E27FC236}">
                <a16:creationId xmlns:a16="http://schemas.microsoft.com/office/drawing/2014/main" id="{E5C1747E-D262-4766-9D12-DAEE46F5FABF}"/>
              </a:ext>
            </a:extLst>
          </p:cNvPr>
          <p:cNvSpPr>
            <a:spLocks noGrp="1"/>
          </p:cNvSpPr>
          <p:nvPr>
            <p:ph type="sldNum" sz="quarter" idx="12"/>
          </p:nvPr>
        </p:nvSpPr>
        <p:spPr/>
        <p:txBody>
          <a:bodyPr/>
          <a:lstStyle/>
          <a:p>
            <a:r>
              <a:rPr lang="en-US" dirty="0"/>
              <a:t>Slide </a:t>
            </a:r>
            <a:fld id="{8A339AA2-295A-439E-8E2B-DC7A5DD27C01}" type="slidenum">
              <a:rPr lang="en-US" smtClean="0"/>
              <a:t>32</a:t>
            </a:fld>
            <a:r>
              <a:rPr lang="en-US" dirty="0"/>
              <a:t> of 42</a:t>
            </a:r>
          </a:p>
        </p:txBody>
      </p:sp>
    </p:spTree>
    <p:extLst>
      <p:ext uri="{BB962C8B-B14F-4D97-AF65-F5344CB8AC3E}">
        <p14:creationId xmlns:p14="http://schemas.microsoft.com/office/powerpoint/2010/main" val="600279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5748A278-91FF-48A5-AC4D-3F15894959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84804" y="261398"/>
            <a:ext cx="1895475" cy="1895475"/>
          </a:xfrm>
          <a:prstGeom prst="rect">
            <a:avLst/>
          </a:prstGeom>
        </p:spPr>
      </p:pic>
      <p:sp>
        <p:nvSpPr>
          <p:cNvPr id="5" name="Title 4">
            <a:extLst>
              <a:ext uri="{FF2B5EF4-FFF2-40B4-BE49-F238E27FC236}">
                <a16:creationId xmlns:a16="http://schemas.microsoft.com/office/drawing/2014/main" id="{5290BB10-9657-4E79-839C-7E65E17DB2C7}"/>
              </a:ext>
            </a:extLst>
          </p:cNvPr>
          <p:cNvSpPr>
            <a:spLocks noGrp="1"/>
          </p:cNvSpPr>
          <p:nvPr>
            <p:ph type="title"/>
          </p:nvPr>
        </p:nvSpPr>
        <p:spPr/>
        <p:txBody>
          <a:bodyPr/>
          <a:lstStyle/>
          <a:p>
            <a:r>
              <a:rPr lang="en-US" dirty="0"/>
              <a:t>Logistics</a:t>
            </a:r>
          </a:p>
        </p:txBody>
      </p:sp>
      <p:sp>
        <p:nvSpPr>
          <p:cNvPr id="6" name="Content Placeholder 5">
            <a:extLst>
              <a:ext uri="{FF2B5EF4-FFF2-40B4-BE49-F238E27FC236}">
                <a16:creationId xmlns:a16="http://schemas.microsoft.com/office/drawing/2014/main" id="{8D9FBC94-2891-4940-9923-E55CB486C316}"/>
              </a:ext>
            </a:extLst>
          </p:cNvPr>
          <p:cNvSpPr>
            <a:spLocks noGrp="1"/>
          </p:cNvSpPr>
          <p:nvPr>
            <p:ph idx="1"/>
          </p:nvPr>
        </p:nvSpPr>
        <p:spPr>
          <a:xfrm>
            <a:off x="838199" y="1863425"/>
            <a:ext cx="11042079" cy="3320193"/>
          </a:xfrm>
        </p:spPr>
        <p:txBody>
          <a:bodyPr>
            <a:normAutofit lnSpcReduction="10000"/>
          </a:bodyPr>
          <a:lstStyle/>
          <a:p>
            <a:pPr marL="0" indent="0">
              <a:lnSpc>
                <a:spcPct val="120000"/>
              </a:lnSpc>
              <a:buNone/>
            </a:pPr>
            <a:r>
              <a:rPr lang="en-US" dirty="0"/>
              <a:t>Students are highly recommended to select a project over the summer.</a:t>
            </a:r>
          </a:p>
          <a:p>
            <a:pPr marL="0" indent="0">
              <a:lnSpc>
                <a:spcPct val="120000"/>
              </a:lnSpc>
              <a:buNone/>
            </a:pPr>
            <a:r>
              <a:rPr lang="en-US" dirty="0"/>
              <a:t>All students must be members of a team by the first night of class in the Fall quarter.</a:t>
            </a:r>
          </a:p>
          <a:p>
            <a:pPr marL="0" indent="0">
              <a:lnSpc>
                <a:spcPct val="120000"/>
              </a:lnSpc>
              <a:buNone/>
            </a:pPr>
            <a:r>
              <a:rPr lang="en-US" dirty="0"/>
              <a:t>Teams with less than 6 members may have a student assigned to them, so it’s best to organize teams with 6 members.</a:t>
            </a:r>
          </a:p>
        </p:txBody>
      </p:sp>
      <p:sp>
        <p:nvSpPr>
          <p:cNvPr id="2" name="Slide Number Placeholder 1">
            <a:extLst>
              <a:ext uri="{FF2B5EF4-FFF2-40B4-BE49-F238E27FC236}">
                <a16:creationId xmlns:a16="http://schemas.microsoft.com/office/drawing/2014/main" id="{E5C1747E-D262-4766-9D12-DAEE46F5FABF}"/>
              </a:ext>
            </a:extLst>
          </p:cNvPr>
          <p:cNvSpPr>
            <a:spLocks noGrp="1"/>
          </p:cNvSpPr>
          <p:nvPr>
            <p:ph type="sldNum" sz="quarter" idx="12"/>
          </p:nvPr>
        </p:nvSpPr>
        <p:spPr/>
        <p:txBody>
          <a:bodyPr/>
          <a:lstStyle/>
          <a:p>
            <a:r>
              <a:rPr lang="en-US" dirty="0"/>
              <a:t>Slide </a:t>
            </a:r>
            <a:fld id="{8A339AA2-295A-439E-8E2B-DC7A5DD27C01}" type="slidenum">
              <a:rPr lang="en-US" smtClean="0"/>
              <a:t>33</a:t>
            </a:fld>
            <a:r>
              <a:rPr lang="en-US" dirty="0"/>
              <a:t> of 42</a:t>
            </a:r>
          </a:p>
        </p:txBody>
      </p:sp>
    </p:spTree>
    <p:extLst>
      <p:ext uri="{BB962C8B-B14F-4D97-AF65-F5344CB8AC3E}">
        <p14:creationId xmlns:p14="http://schemas.microsoft.com/office/powerpoint/2010/main" val="40857923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5748A278-91FF-48A5-AC4D-3F15894959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84804" y="261398"/>
            <a:ext cx="1895475" cy="1895475"/>
          </a:xfrm>
          <a:prstGeom prst="rect">
            <a:avLst/>
          </a:prstGeom>
        </p:spPr>
      </p:pic>
      <p:sp>
        <p:nvSpPr>
          <p:cNvPr id="5" name="Title 4">
            <a:extLst>
              <a:ext uri="{FF2B5EF4-FFF2-40B4-BE49-F238E27FC236}">
                <a16:creationId xmlns:a16="http://schemas.microsoft.com/office/drawing/2014/main" id="{5290BB10-9657-4E79-839C-7E65E17DB2C7}"/>
              </a:ext>
            </a:extLst>
          </p:cNvPr>
          <p:cNvSpPr>
            <a:spLocks noGrp="1"/>
          </p:cNvSpPr>
          <p:nvPr>
            <p:ph type="title"/>
          </p:nvPr>
        </p:nvSpPr>
        <p:spPr/>
        <p:txBody>
          <a:bodyPr/>
          <a:lstStyle/>
          <a:p>
            <a:r>
              <a:rPr lang="en-US" dirty="0"/>
              <a:t>Logistics</a:t>
            </a:r>
          </a:p>
        </p:txBody>
      </p:sp>
      <p:sp>
        <p:nvSpPr>
          <p:cNvPr id="6" name="Content Placeholder 5">
            <a:extLst>
              <a:ext uri="{FF2B5EF4-FFF2-40B4-BE49-F238E27FC236}">
                <a16:creationId xmlns:a16="http://schemas.microsoft.com/office/drawing/2014/main" id="{8D9FBC94-2891-4940-9923-E55CB486C316}"/>
              </a:ext>
            </a:extLst>
          </p:cNvPr>
          <p:cNvSpPr>
            <a:spLocks noGrp="1"/>
          </p:cNvSpPr>
          <p:nvPr>
            <p:ph idx="1"/>
          </p:nvPr>
        </p:nvSpPr>
        <p:spPr>
          <a:xfrm>
            <a:off x="838199" y="1863425"/>
            <a:ext cx="11042079" cy="3320193"/>
          </a:xfrm>
        </p:spPr>
        <p:txBody>
          <a:bodyPr>
            <a:normAutofit fontScale="92500" lnSpcReduction="20000"/>
          </a:bodyPr>
          <a:lstStyle/>
          <a:p>
            <a:pPr marL="0" indent="0">
              <a:lnSpc>
                <a:spcPct val="120000"/>
              </a:lnSpc>
              <a:buNone/>
            </a:pPr>
            <a:r>
              <a:rPr lang="en-US" dirty="0"/>
              <a:t>The time allotted for senior project (either Monday or Tuesday) is for team members to meet in person.</a:t>
            </a:r>
          </a:p>
          <a:p>
            <a:pPr marL="0" indent="0">
              <a:lnSpc>
                <a:spcPct val="120000"/>
              </a:lnSpc>
              <a:buNone/>
            </a:pPr>
            <a:r>
              <a:rPr lang="en-US" dirty="0"/>
              <a:t>Within the 3-hr period, teams may meet with advising instructor for 30 min.</a:t>
            </a:r>
          </a:p>
          <a:p>
            <a:pPr marL="0" indent="0">
              <a:lnSpc>
                <a:spcPct val="120000"/>
              </a:lnSpc>
              <a:buNone/>
            </a:pPr>
            <a:r>
              <a:rPr lang="en-US" dirty="0"/>
              <a:t>The remaining 2 </a:t>
            </a:r>
            <a:r>
              <a:rPr lang="en-US" dirty="0" err="1"/>
              <a:t>hr</a:t>
            </a:r>
            <a:r>
              <a:rPr lang="en-US" dirty="0"/>
              <a:t> 30 min is for the team to meet in person.</a:t>
            </a:r>
          </a:p>
          <a:p>
            <a:pPr marL="0" indent="0">
              <a:lnSpc>
                <a:spcPct val="120000"/>
              </a:lnSpc>
              <a:buNone/>
            </a:pPr>
            <a:r>
              <a:rPr lang="en-US" dirty="0"/>
              <a:t>Do not schedule any other activities for that time. The instructor may request your attendance for the 3 </a:t>
            </a:r>
            <a:r>
              <a:rPr lang="en-US" dirty="0" err="1"/>
              <a:t>hr</a:t>
            </a:r>
            <a:r>
              <a:rPr lang="en-US" dirty="0"/>
              <a:t> in any week.</a:t>
            </a:r>
          </a:p>
        </p:txBody>
      </p:sp>
      <p:sp>
        <p:nvSpPr>
          <p:cNvPr id="2" name="Slide Number Placeholder 1">
            <a:extLst>
              <a:ext uri="{FF2B5EF4-FFF2-40B4-BE49-F238E27FC236}">
                <a16:creationId xmlns:a16="http://schemas.microsoft.com/office/drawing/2014/main" id="{E5C1747E-D262-4766-9D12-DAEE46F5FABF}"/>
              </a:ext>
            </a:extLst>
          </p:cNvPr>
          <p:cNvSpPr>
            <a:spLocks noGrp="1"/>
          </p:cNvSpPr>
          <p:nvPr>
            <p:ph type="sldNum" sz="quarter" idx="12"/>
          </p:nvPr>
        </p:nvSpPr>
        <p:spPr/>
        <p:txBody>
          <a:bodyPr/>
          <a:lstStyle/>
          <a:p>
            <a:r>
              <a:rPr lang="en-US" dirty="0"/>
              <a:t>Slide </a:t>
            </a:r>
            <a:fld id="{8A339AA2-295A-439E-8E2B-DC7A5DD27C01}" type="slidenum">
              <a:rPr lang="en-US" smtClean="0"/>
              <a:t>34</a:t>
            </a:fld>
            <a:r>
              <a:rPr lang="en-US" dirty="0"/>
              <a:t> of 42</a:t>
            </a:r>
          </a:p>
        </p:txBody>
      </p:sp>
    </p:spTree>
    <p:extLst>
      <p:ext uri="{BB962C8B-B14F-4D97-AF65-F5344CB8AC3E}">
        <p14:creationId xmlns:p14="http://schemas.microsoft.com/office/powerpoint/2010/main" val="1985681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5748A278-91FF-48A5-AC4D-3F15894959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84804" y="261398"/>
            <a:ext cx="1895475" cy="1895475"/>
          </a:xfrm>
          <a:prstGeom prst="rect">
            <a:avLst/>
          </a:prstGeom>
        </p:spPr>
      </p:pic>
      <p:sp>
        <p:nvSpPr>
          <p:cNvPr id="5" name="Title 4">
            <a:extLst>
              <a:ext uri="{FF2B5EF4-FFF2-40B4-BE49-F238E27FC236}">
                <a16:creationId xmlns:a16="http://schemas.microsoft.com/office/drawing/2014/main" id="{5290BB10-9657-4E79-839C-7E65E17DB2C7}"/>
              </a:ext>
            </a:extLst>
          </p:cNvPr>
          <p:cNvSpPr>
            <a:spLocks noGrp="1"/>
          </p:cNvSpPr>
          <p:nvPr>
            <p:ph type="title"/>
          </p:nvPr>
        </p:nvSpPr>
        <p:spPr/>
        <p:txBody>
          <a:bodyPr/>
          <a:lstStyle/>
          <a:p>
            <a:r>
              <a:rPr lang="en-US" dirty="0"/>
              <a:t>Logistics</a:t>
            </a:r>
          </a:p>
        </p:txBody>
      </p:sp>
      <p:sp>
        <p:nvSpPr>
          <p:cNvPr id="6" name="Content Placeholder 5">
            <a:extLst>
              <a:ext uri="{FF2B5EF4-FFF2-40B4-BE49-F238E27FC236}">
                <a16:creationId xmlns:a16="http://schemas.microsoft.com/office/drawing/2014/main" id="{8D9FBC94-2891-4940-9923-E55CB486C316}"/>
              </a:ext>
            </a:extLst>
          </p:cNvPr>
          <p:cNvSpPr>
            <a:spLocks noGrp="1"/>
          </p:cNvSpPr>
          <p:nvPr>
            <p:ph idx="1"/>
          </p:nvPr>
        </p:nvSpPr>
        <p:spPr>
          <a:xfrm>
            <a:off x="838199" y="1863425"/>
            <a:ext cx="11042079" cy="3320193"/>
          </a:xfrm>
        </p:spPr>
        <p:txBody>
          <a:bodyPr>
            <a:normAutofit/>
          </a:bodyPr>
          <a:lstStyle/>
          <a:p>
            <a:pPr marL="0" indent="0">
              <a:lnSpc>
                <a:spcPct val="120000"/>
              </a:lnSpc>
              <a:buNone/>
            </a:pPr>
            <a:r>
              <a:rPr lang="en-US" dirty="0"/>
              <a:t>Non CCI students joining CCI projects register for their Senior project and the faculty advisor sends their grade to the external senior project advisor. </a:t>
            </a:r>
          </a:p>
        </p:txBody>
      </p:sp>
      <p:sp>
        <p:nvSpPr>
          <p:cNvPr id="2" name="Slide Number Placeholder 1">
            <a:extLst>
              <a:ext uri="{FF2B5EF4-FFF2-40B4-BE49-F238E27FC236}">
                <a16:creationId xmlns:a16="http://schemas.microsoft.com/office/drawing/2014/main" id="{E5C1747E-D262-4766-9D12-DAEE46F5FABF}"/>
              </a:ext>
            </a:extLst>
          </p:cNvPr>
          <p:cNvSpPr>
            <a:spLocks noGrp="1"/>
          </p:cNvSpPr>
          <p:nvPr>
            <p:ph type="sldNum" sz="quarter" idx="12"/>
          </p:nvPr>
        </p:nvSpPr>
        <p:spPr/>
        <p:txBody>
          <a:bodyPr/>
          <a:lstStyle/>
          <a:p>
            <a:r>
              <a:rPr lang="en-US" dirty="0"/>
              <a:t>Slide </a:t>
            </a:r>
            <a:fld id="{8A339AA2-295A-439E-8E2B-DC7A5DD27C01}" type="slidenum">
              <a:rPr lang="en-US" smtClean="0"/>
              <a:t>35</a:t>
            </a:fld>
            <a:r>
              <a:rPr lang="en-US" dirty="0"/>
              <a:t> of 42</a:t>
            </a:r>
          </a:p>
        </p:txBody>
      </p:sp>
    </p:spTree>
    <p:extLst>
      <p:ext uri="{BB962C8B-B14F-4D97-AF65-F5344CB8AC3E}">
        <p14:creationId xmlns:p14="http://schemas.microsoft.com/office/powerpoint/2010/main" val="42862424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90BB10-9657-4E79-839C-7E65E17DB2C7}"/>
              </a:ext>
            </a:extLst>
          </p:cNvPr>
          <p:cNvSpPr>
            <a:spLocks noGrp="1"/>
          </p:cNvSpPr>
          <p:nvPr>
            <p:ph type="title"/>
          </p:nvPr>
        </p:nvSpPr>
        <p:spPr/>
        <p:txBody>
          <a:bodyPr/>
          <a:lstStyle/>
          <a:p>
            <a:r>
              <a:rPr lang="en-US" dirty="0"/>
              <a:t>Project &amp; Team Formation</a:t>
            </a:r>
          </a:p>
        </p:txBody>
      </p:sp>
      <p:sp>
        <p:nvSpPr>
          <p:cNvPr id="6" name="Content Placeholder 5">
            <a:extLst>
              <a:ext uri="{FF2B5EF4-FFF2-40B4-BE49-F238E27FC236}">
                <a16:creationId xmlns:a16="http://schemas.microsoft.com/office/drawing/2014/main" id="{8D9FBC94-2891-4940-9923-E55CB486C316}"/>
              </a:ext>
            </a:extLst>
          </p:cNvPr>
          <p:cNvSpPr>
            <a:spLocks noGrp="1"/>
          </p:cNvSpPr>
          <p:nvPr>
            <p:ph idx="1"/>
          </p:nvPr>
        </p:nvSpPr>
        <p:spPr>
          <a:xfrm>
            <a:off x="838200" y="1863425"/>
            <a:ext cx="10515600" cy="3320193"/>
          </a:xfrm>
        </p:spPr>
        <p:txBody>
          <a:bodyPr>
            <a:normAutofit/>
          </a:bodyPr>
          <a:lstStyle/>
          <a:p>
            <a:pPr marL="0" indent="0">
              <a:lnSpc>
                <a:spcPct val="120000"/>
              </a:lnSpc>
              <a:buNone/>
            </a:pPr>
            <a:r>
              <a:rPr lang="en-US" dirty="0"/>
              <a:t>Join Discord and engage with ~180 CCI Senior Project participants.</a:t>
            </a:r>
          </a:p>
          <a:p>
            <a:pPr marL="0" indent="0">
              <a:lnSpc>
                <a:spcPct val="120000"/>
              </a:lnSpc>
              <a:buNone/>
            </a:pPr>
            <a:r>
              <a:rPr lang="en-US" dirty="0">
                <a:hlinkClick r:id="rId2"/>
              </a:rPr>
              <a:t>https://discord.gg/UwYEJxt</a:t>
            </a:r>
            <a:r>
              <a:rPr lang="en-US" dirty="0"/>
              <a:t> </a:t>
            </a:r>
          </a:p>
        </p:txBody>
      </p:sp>
      <p:pic>
        <p:nvPicPr>
          <p:cNvPr id="9" name="Graphic 8">
            <a:extLst>
              <a:ext uri="{FF2B5EF4-FFF2-40B4-BE49-F238E27FC236}">
                <a16:creationId xmlns:a16="http://schemas.microsoft.com/office/drawing/2014/main" id="{5748A278-91FF-48A5-AC4D-3F15894959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84804" y="261398"/>
            <a:ext cx="1895475" cy="1895475"/>
          </a:xfrm>
          <a:prstGeom prst="rect">
            <a:avLst/>
          </a:prstGeom>
        </p:spPr>
      </p:pic>
      <p:sp>
        <p:nvSpPr>
          <p:cNvPr id="2" name="Slide Number Placeholder 1">
            <a:extLst>
              <a:ext uri="{FF2B5EF4-FFF2-40B4-BE49-F238E27FC236}">
                <a16:creationId xmlns:a16="http://schemas.microsoft.com/office/drawing/2014/main" id="{E5C1747E-D262-4766-9D12-DAEE46F5FABF}"/>
              </a:ext>
            </a:extLst>
          </p:cNvPr>
          <p:cNvSpPr>
            <a:spLocks noGrp="1"/>
          </p:cNvSpPr>
          <p:nvPr>
            <p:ph type="sldNum" sz="quarter" idx="12"/>
          </p:nvPr>
        </p:nvSpPr>
        <p:spPr/>
        <p:txBody>
          <a:bodyPr/>
          <a:lstStyle/>
          <a:p>
            <a:r>
              <a:rPr lang="en-US" dirty="0"/>
              <a:t>Slide </a:t>
            </a:r>
            <a:fld id="{8A339AA2-295A-439E-8E2B-DC7A5DD27C01}" type="slidenum">
              <a:rPr lang="en-US" smtClean="0"/>
              <a:t>36</a:t>
            </a:fld>
            <a:r>
              <a:rPr lang="en-US" dirty="0"/>
              <a:t> of 42</a:t>
            </a:r>
          </a:p>
        </p:txBody>
      </p:sp>
    </p:spTree>
    <p:extLst>
      <p:ext uri="{BB962C8B-B14F-4D97-AF65-F5344CB8AC3E}">
        <p14:creationId xmlns:p14="http://schemas.microsoft.com/office/powerpoint/2010/main" val="2808440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90BB10-9657-4E79-839C-7E65E17DB2C7}"/>
              </a:ext>
            </a:extLst>
          </p:cNvPr>
          <p:cNvSpPr>
            <a:spLocks noGrp="1"/>
          </p:cNvSpPr>
          <p:nvPr>
            <p:ph type="title"/>
          </p:nvPr>
        </p:nvSpPr>
        <p:spPr/>
        <p:txBody>
          <a:bodyPr/>
          <a:lstStyle/>
          <a:p>
            <a:r>
              <a:rPr lang="en-US" dirty="0"/>
              <a:t>Project &amp; Team Formation</a:t>
            </a:r>
          </a:p>
        </p:txBody>
      </p:sp>
      <p:sp>
        <p:nvSpPr>
          <p:cNvPr id="6" name="Content Placeholder 5">
            <a:extLst>
              <a:ext uri="{FF2B5EF4-FFF2-40B4-BE49-F238E27FC236}">
                <a16:creationId xmlns:a16="http://schemas.microsoft.com/office/drawing/2014/main" id="{8D9FBC94-2891-4940-9923-E55CB486C316}"/>
              </a:ext>
            </a:extLst>
          </p:cNvPr>
          <p:cNvSpPr>
            <a:spLocks noGrp="1"/>
          </p:cNvSpPr>
          <p:nvPr>
            <p:ph idx="1"/>
          </p:nvPr>
        </p:nvSpPr>
        <p:spPr>
          <a:xfrm>
            <a:off x="838200" y="1863425"/>
            <a:ext cx="10515600" cy="3320193"/>
          </a:xfrm>
        </p:spPr>
        <p:txBody>
          <a:bodyPr>
            <a:normAutofit/>
          </a:bodyPr>
          <a:lstStyle/>
          <a:p>
            <a:pPr marL="0" indent="0">
              <a:lnSpc>
                <a:spcPct val="120000"/>
              </a:lnSpc>
              <a:buNone/>
            </a:pPr>
            <a:r>
              <a:rPr lang="en-US" dirty="0"/>
              <a:t>Use Discord to:</a:t>
            </a:r>
          </a:p>
          <a:p>
            <a:pPr>
              <a:lnSpc>
                <a:spcPct val="120000"/>
              </a:lnSpc>
            </a:pPr>
            <a:r>
              <a:rPr lang="en-US" dirty="0"/>
              <a:t>Discuss project ideas</a:t>
            </a:r>
          </a:p>
          <a:p>
            <a:pPr>
              <a:lnSpc>
                <a:spcPct val="120000"/>
              </a:lnSpc>
            </a:pPr>
            <a:r>
              <a:rPr lang="en-US" dirty="0"/>
              <a:t>Recruit team members</a:t>
            </a:r>
          </a:p>
          <a:p>
            <a:pPr marL="0" indent="0">
              <a:lnSpc>
                <a:spcPct val="120000"/>
              </a:lnSpc>
              <a:buNone/>
            </a:pPr>
            <a:endParaRPr lang="en-US" dirty="0"/>
          </a:p>
        </p:txBody>
      </p:sp>
      <p:pic>
        <p:nvPicPr>
          <p:cNvPr id="9" name="Graphic 8">
            <a:extLst>
              <a:ext uri="{FF2B5EF4-FFF2-40B4-BE49-F238E27FC236}">
                <a16:creationId xmlns:a16="http://schemas.microsoft.com/office/drawing/2014/main" id="{5748A278-91FF-48A5-AC4D-3F15894959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84804" y="261398"/>
            <a:ext cx="1895475" cy="1895475"/>
          </a:xfrm>
          <a:prstGeom prst="rect">
            <a:avLst/>
          </a:prstGeom>
        </p:spPr>
      </p:pic>
      <p:sp>
        <p:nvSpPr>
          <p:cNvPr id="2" name="Slide Number Placeholder 1">
            <a:extLst>
              <a:ext uri="{FF2B5EF4-FFF2-40B4-BE49-F238E27FC236}">
                <a16:creationId xmlns:a16="http://schemas.microsoft.com/office/drawing/2014/main" id="{E5C1747E-D262-4766-9D12-DAEE46F5FABF}"/>
              </a:ext>
            </a:extLst>
          </p:cNvPr>
          <p:cNvSpPr>
            <a:spLocks noGrp="1"/>
          </p:cNvSpPr>
          <p:nvPr>
            <p:ph type="sldNum" sz="quarter" idx="12"/>
          </p:nvPr>
        </p:nvSpPr>
        <p:spPr/>
        <p:txBody>
          <a:bodyPr/>
          <a:lstStyle/>
          <a:p>
            <a:r>
              <a:rPr lang="en-US" dirty="0"/>
              <a:t>Slide </a:t>
            </a:r>
            <a:fld id="{8A339AA2-295A-439E-8E2B-DC7A5DD27C01}" type="slidenum">
              <a:rPr lang="en-US" smtClean="0"/>
              <a:t>37</a:t>
            </a:fld>
            <a:r>
              <a:rPr lang="en-US" dirty="0"/>
              <a:t> of 42</a:t>
            </a:r>
          </a:p>
        </p:txBody>
      </p:sp>
    </p:spTree>
    <p:extLst>
      <p:ext uri="{BB962C8B-B14F-4D97-AF65-F5344CB8AC3E}">
        <p14:creationId xmlns:p14="http://schemas.microsoft.com/office/powerpoint/2010/main" val="13922546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90BB10-9657-4E79-839C-7E65E17DB2C7}"/>
              </a:ext>
            </a:extLst>
          </p:cNvPr>
          <p:cNvSpPr>
            <a:spLocks noGrp="1"/>
          </p:cNvSpPr>
          <p:nvPr>
            <p:ph type="title"/>
          </p:nvPr>
        </p:nvSpPr>
        <p:spPr/>
        <p:txBody>
          <a:bodyPr/>
          <a:lstStyle/>
          <a:p>
            <a:r>
              <a:rPr lang="en-US" dirty="0"/>
              <a:t>Formally Selecting a Project</a:t>
            </a:r>
          </a:p>
        </p:txBody>
      </p:sp>
      <p:sp>
        <p:nvSpPr>
          <p:cNvPr id="6" name="Content Placeholder 5">
            <a:extLst>
              <a:ext uri="{FF2B5EF4-FFF2-40B4-BE49-F238E27FC236}">
                <a16:creationId xmlns:a16="http://schemas.microsoft.com/office/drawing/2014/main" id="{8D9FBC94-2891-4940-9923-E55CB486C316}"/>
              </a:ext>
            </a:extLst>
          </p:cNvPr>
          <p:cNvSpPr>
            <a:spLocks noGrp="1"/>
          </p:cNvSpPr>
          <p:nvPr>
            <p:ph idx="1"/>
          </p:nvPr>
        </p:nvSpPr>
        <p:spPr>
          <a:xfrm>
            <a:off x="838200" y="1863425"/>
            <a:ext cx="10515600" cy="3320193"/>
          </a:xfrm>
        </p:spPr>
        <p:txBody>
          <a:bodyPr>
            <a:normAutofit/>
          </a:bodyPr>
          <a:lstStyle/>
          <a:p>
            <a:pPr marL="0" indent="0">
              <a:lnSpc>
                <a:spcPct val="120000"/>
              </a:lnSpc>
              <a:buNone/>
            </a:pPr>
            <a:r>
              <a:rPr lang="en-US" dirty="0"/>
              <a:t>Contact Professor Jeff Salvage at </a:t>
            </a:r>
            <a:r>
              <a:rPr lang="en-US" dirty="0">
                <a:hlinkClick r:id="rId2"/>
              </a:rPr>
              <a:t>jks29@drexel.edu</a:t>
            </a:r>
            <a:r>
              <a:rPr lang="en-US" dirty="0"/>
              <a:t>.</a:t>
            </a:r>
          </a:p>
          <a:p>
            <a:pPr marL="0" indent="0">
              <a:lnSpc>
                <a:spcPct val="120000"/>
              </a:lnSpc>
              <a:buNone/>
            </a:pPr>
            <a:r>
              <a:rPr lang="en-US" dirty="0"/>
              <a:t>Limited email access from July 17th – August 4th.</a:t>
            </a:r>
          </a:p>
          <a:p>
            <a:pPr marL="0" indent="0">
              <a:lnSpc>
                <a:spcPct val="120000"/>
              </a:lnSpc>
              <a:buNone/>
            </a:pPr>
            <a:r>
              <a:rPr lang="en-US" dirty="0"/>
              <a:t>List all team members, meeting night, preferred faculty advisor.</a:t>
            </a:r>
          </a:p>
          <a:p>
            <a:pPr marL="0" indent="0">
              <a:lnSpc>
                <a:spcPct val="120000"/>
              </a:lnSpc>
              <a:buNone/>
            </a:pPr>
            <a:endParaRPr lang="en-US" dirty="0"/>
          </a:p>
        </p:txBody>
      </p:sp>
      <p:pic>
        <p:nvPicPr>
          <p:cNvPr id="9" name="Graphic 8">
            <a:extLst>
              <a:ext uri="{FF2B5EF4-FFF2-40B4-BE49-F238E27FC236}">
                <a16:creationId xmlns:a16="http://schemas.microsoft.com/office/drawing/2014/main" id="{5748A278-91FF-48A5-AC4D-3F15894959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84804" y="261398"/>
            <a:ext cx="1895475" cy="1895475"/>
          </a:xfrm>
          <a:prstGeom prst="rect">
            <a:avLst/>
          </a:prstGeom>
        </p:spPr>
      </p:pic>
      <p:sp>
        <p:nvSpPr>
          <p:cNvPr id="2" name="Slide Number Placeholder 1">
            <a:extLst>
              <a:ext uri="{FF2B5EF4-FFF2-40B4-BE49-F238E27FC236}">
                <a16:creationId xmlns:a16="http://schemas.microsoft.com/office/drawing/2014/main" id="{E5C1747E-D262-4766-9D12-DAEE46F5FABF}"/>
              </a:ext>
            </a:extLst>
          </p:cNvPr>
          <p:cNvSpPr>
            <a:spLocks noGrp="1"/>
          </p:cNvSpPr>
          <p:nvPr>
            <p:ph type="sldNum" sz="quarter" idx="12"/>
          </p:nvPr>
        </p:nvSpPr>
        <p:spPr/>
        <p:txBody>
          <a:bodyPr/>
          <a:lstStyle/>
          <a:p>
            <a:r>
              <a:rPr lang="en-US" dirty="0"/>
              <a:t>Slide </a:t>
            </a:r>
            <a:fld id="{8A339AA2-295A-439E-8E2B-DC7A5DD27C01}" type="slidenum">
              <a:rPr lang="en-US" smtClean="0"/>
              <a:t>38</a:t>
            </a:fld>
            <a:r>
              <a:rPr lang="en-US" dirty="0"/>
              <a:t> of 42</a:t>
            </a:r>
          </a:p>
        </p:txBody>
      </p:sp>
    </p:spTree>
    <p:extLst>
      <p:ext uri="{BB962C8B-B14F-4D97-AF65-F5344CB8AC3E}">
        <p14:creationId xmlns:p14="http://schemas.microsoft.com/office/powerpoint/2010/main" val="14554173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90BB10-9657-4E79-839C-7E65E17DB2C7}"/>
              </a:ext>
            </a:extLst>
          </p:cNvPr>
          <p:cNvSpPr>
            <a:spLocks noGrp="1"/>
          </p:cNvSpPr>
          <p:nvPr>
            <p:ph type="title"/>
          </p:nvPr>
        </p:nvSpPr>
        <p:spPr/>
        <p:txBody>
          <a:bodyPr/>
          <a:lstStyle/>
          <a:p>
            <a:r>
              <a:rPr lang="en-US" dirty="0"/>
              <a:t>Formally Proposing a Project</a:t>
            </a:r>
          </a:p>
        </p:txBody>
      </p:sp>
      <p:sp>
        <p:nvSpPr>
          <p:cNvPr id="6" name="Content Placeholder 5">
            <a:extLst>
              <a:ext uri="{FF2B5EF4-FFF2-40B4-BE49-F238E27FC236}">
                <a16:creationId xmlns:a16="http://schemas.microsoft.com/office/drawing/2014/main" id="{8D9FBC94-2891-4940-9923-E55CB486C316}"/>
              </a:ext>
            </a:extLst>
          </p:cNvPr>
          <p:cNvSpPr>
            <a:spLocks noGrp="1"/>
          </p:cNvSpPr>
          <p:nvPr>
            <p:ph idx="1"/>
          </p:nvPr>
        </p:nvSpPr>
        <p:spPr>
          <a:xfrm>
            <a:off x="838200" y="1863425"/>
            <a:ext cx="10515600" cy="3320193"/>
          </a:xfrm>
        </p:spPr>
        <p:txBody>
          <a:bodyPr>
            <a:normAutofit/>
          </a:bodyPr>
          <a:lstStyle/>
          <a:p>
            <a:pPr marL="0" indent="0">
              <a:lnSpc>
                <a:spcPct val="120000"/>
              </a:lnSpc>
              <a:buNone/>
            </a:pPr>
            <a:r>
              <a:rPr lang="en-US" dirty="0"/>
              <a:t>Students may propose a project assuming they have a valid stakeholder.</a:t>
            </a:r>
          </a:p>
          <a:p>
            <a:pPr marL="0" indent="0">
              <a:lnSpc>
                <a:spcPct val="120000"/>
              </a:lnSpc>
              <a:buNone/>
            </a:pPr>
            <a:r>
              <a:rPr lang="en-US" dirty="0"/>
              <a:t>Contact Professor Jeff Salvage with the idea via jks29@drexel.edu.</a:t>
            </a:r>
          </a:p>
        </p:txBody>
      </p:sp>
      <p:pic>
        <p:nvPicPr>
          <p:cNvPr id="9" name="Graphic 8">
            <a:extLst>
              <a:ext uri="{FF2B5EF4-FFF2-40B4-BE49-F238E27FC236}">
                <a16:creationId xmlns:a16="http://schemas.microsoft.com/office/drawing/2014/main" id="{5748A278-91FF-48A5-AC4D-3F15894959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84804" y="261398"/>
            <a:ext cx="1895475" cy="1895475"/>
          </a:xfrm>
          <a:prstGeom prst="rect">
            <a:avLst/>
          </a:prstGeom>
        </p:spPr>
      </p:pic>
      <p:sp>
        <p:nvSpPr>
          <p:cNvPr id="2" name="Slide Number Placeholder 1">
            <a:extLst>
              <a:ext uri="{FF2B5EF4-FFF2-40B4-BE49-F238E27FC236}">
                <a16:creationId xmlns:a16="http://schemas.microsoft.com/office/drawing/2014/main" id="{E5C1747E-D262-4766-9D12-DAEE46F5FABF}"/>
              </a:ext>
            </a:extLst>
          </p:cNvPr>
          <p:cNvSpPr>
            <a:spLocks noGrp="1"/>
          </p:cNvSpPr>
          <p:nvPr>
            <p:ph type="sldNum" sz="quarter" idx="12"/>
          </p:nvPr>
        </p:nvSpPr>
        <p:spPr/>
        <p:txBody>
          <a:bodyPr/>
          <a:lstStyle/>
          <a:p>
            <a:r>
              <a:rPr lang="en-US" dirty="0"/>
              <a:t>Slide </a:t>
            </a:r>
            <a:fld id="{8A339AA2-295A-439E-8E2B-DC7A5DD27C01}" type="slidenum">
              <a:rPr lang="en-US" smtClean="0"/>
              <a:t>39</a:t>
            </a:fld>
            <a:r>
              <a:rPr lang="en-US" dirty="0"/>
              <a:t> of 42</a:t>
            </a:r>
          </a:p>
        </p:txBody>
      </p:sp>
    </p:spTree>
    <p:extLst>
      <p:ext uri="{BB962C8B-B14F-4D97-AF65-F5344CB8AC3E}">
        <p14:creationId xmlns:p14="http://schemas.microsoft.com/office/powerpoint/2010/main" val="600317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290D-1D35-41D3-8977-89D7783E76C1}"/>
              </a:ext>
            </a:extLst>
          </p:cNvPr>
          <p:cNvSpPr>
            <a:spLocks noGrp="1"/>
          </p:cNvSpPr>
          <p:nvPr>
            <p:ph type="title"/>
          </p:nvPr>
        </p:nvSpPr>
        <p:spPr/>
        <p:txBody>
          <a:bodyPr/>
          <a:lstStyle/>
          <a:p>
            <a:r>
              <a:rPr lang="en-US" dirty="0"/>
              <a:t>Roles</a:t>
            </a:r>
          </a:p>
        </p:txBody>
      </p:sp>
      <p:sp>
        <p:nvSpPr>
          <p:cNvPr id="4" name="Content Placeholder 3">
            <a:extLst>
              <a:ext uri="{FF2B5EF4-FFF2-40B4-BE49-F238E27FC236}">
                <a16:creationId xmlns:a16="http://schemas.microsoft.com/office/drawing/2014/main" id="{EF3AC371-AF4B-46A1-8ED2-7CF8370FEFCC}"/>
              </a:ext>
            </a:extLst>
          </p:cNvPr>
          <p:cNvSpPr>
            <a:spLocks noGrp="1"/>
          </p:cNvSpPr>
          <p:nvPr>
            <p:ph sz="half" idx="1"/>
          </p:nvPr>
        </p:nvSpPr>
        <p:spPr>
          <a:xfrm>
            <a:off x="838200" y="1825624"/>
            <a:ext cx="10849164" cy="3206603"/>
          </a:xfrm>
        </p:spPr>
        <p:txBody>
          <a:bodyPr>
            <a:normAutofit/>
          </a:bodyPr>
          <a:lstStyle/>
          <a:p>
            <a:pPr marL="285750" indent="-285750"/>
            <a:r>
              <a:rPr lang="en-US" dirty="0"/>
              <a:t>Course Coordinator</a:t>
            </a:r>
          </a:p>
          <a:p>
            <a:pPr marL="285750" indent="-285750"/>
            <a:r>
              <a:rPr lang="en-US" dirty="0"/>
              <a:t>Faculty Advisors</a:t>
            </a:r>
          </a:p>
          <a:p>
            <a:pPr marL="285750" indent="-285750"/>
            <a:r>
              <a:rPr lang="en-US" dirty="0"/>
              <a:t>Technical Advisors</a:t>
            </a:r>
          </a:p>
          <a:p>
            <a:pPr marL="285750" indent="-285750"/>
            <a:r>
              <a:rPr lang="en-US" dirty="0"/>
              <a:t>External Stakeholder</a:t>
            </a:r>
          </a:p>
          <a:p>
            <a:pPr marL="285750" indent="-285750"/>
            <a:r>
              <a:rPr lang="en-US" dirty="0"/>
              <a:t>CCI Team Members</a:t>
            </a:r>
          </a:p>
          <a:p>
            <a:pPr marL="285750" indent="-285750"/>
            <a:r>
              <a:rPr lang="en-US" dirty="0"/>
              <a:t>Drexel Team Members</a:t>
            </a:r>
          </a:p>
          <a:p>
            <a:endParaRPr lang="en-US" dirty="0"/>
          </a:p>
        </p:txBody>
      </p:sp>
      <p:sp>
        <p:nvSpPr>
          <p:cNvPr id="3" name="Slide Number Placeholder 2">
            <a:extLst>
              <a:ext uri="{FF2B5EF4-FFF2-40B4-BE49-F238E27FC236}">
                <a16:creationId xmlns:a16="http://schemas.microsoft.com/office/drawing/2014/main" id="{ACDC7852-2629-4AEA-A58D-3455B0C143E9}"/>
              </a:ext>
            </a:extLst>
          </p:cNvPr>
          <p:cNvSpPr>
            <a:spLocks noGrp="1"/>
          </p:cNvSpPr>
          <p:nvPr>
            <p:ph type="sldNum" sz="quarter" idx="12"/>
          </p:nvPr>
        </p:nvSpPr>
        <p:spPr/>
        <p:txBody>
          <a:bodyPr/>
          <a:lstStyle/>
          <a:p>
            <a:r>
              <a:rPr lang="en-US" dirty="0"/>
              <a:t>Slide </a:t>
            </a:r>
            <a:fld id="{8A339AA2-295A-439E-8E2B-DC7A5DD27C01}" type="slidenum">
              <a:rPr lang="en-US" smtClean="0"/>
              <a:t>4</a:t>
            </a:fld>
            <a:r>
              <a:rPr lang="en-US" dirty="0"/>
              <a:t> of 42</a:t>
            </a:r>
          </a:p>
        </p:txBody>
      </p:sp>
    </p:spTree>
    <p:extLst>
      <p:ext uri="{BB962C8B-B14F-4D97-AF65-F5344CB8AC3E}">
        <p14:creationId xmlns:p14="http://schemas.microsoft.com/office/powerpoint/2010/main" val="41614431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90BB10-9657-4E79-839C-7E65E17DB2C7}"/>
              </a:ext>
            </a:extLst>
          </p:cNvPr>
          <p:cNvSpPr>
            <a:spLocks noGrp="1"/>
          </p:cNvSpPr>
          <p:nvPr>
            <p:ph type="title"/>
          </p:nvPr>
        </p:nvSpPr>
        <p:spPr/>
        <p:txBody>
          <a:bodyPr/>
          <a:lstStyle/>
          <a:p>
            <a:r>
              <a:rPr lang="en-US" dirty="0"/>
              <a:t>Need Help Forming a Team</a:t>
            </a:r>
          </a:p>
        </p:txBody>
      </p:sp>
      <p:sp>
        <p:nvSpPr>
          <p:cNvPr id="6" name="Content Placeholder 5">
            <a:extLst>
              <a:ext uri="{FF2B5EF4-FFF2-40B4-BE49-F238E27FC236}">
                <a16:creationId xmlns:a16="http://schemas.microsoft.com/office/drawing/2014/main" id="{8D9FBC94-2891-4940-9923-E55CB486C316}"/>
              </a:ext>
            </a:extLst>
          </p:cNvPr>
          <p:cNvSpPr>
            <a:spLocks noGrp="1"/>
          </p:cNvSpPr>
          <p:nvPr>
            <p:ph idx="1"/>
          </p:nvPr>
        </p:nvSpPr>
        <p:spPr>
          <a:xfrm>
            <a:off x="838200" y="1863425"/>
            <a:ext cx="10515600" cy="3320193"/>
          </a:xfrm>
        </p:spPr>
        <p:txBody>
          <a:bodyPr>
            <a:normAutofit/>
          </a:bodyPr>
          <a:lstStyle/>
          <a:p>
            <a:pPr marL="0" indent="0">
              <a:lnSpc>
                <a:spcPct val="120000"/>
              </a:lnSpc>
              <a:buNone/>
            </a:pPr>
            <a:r>
              <a:rPr lang="en-US" dirty="0"/>
              <a:t>If you have less than 5 team members, but have selected a project, use Discord to recruit additional members. List:</a:t>
            </a:r>
          </a:p>
          <a:p>
            <a:pPr>
              <a:lnSpc>
                <a:spcPct val="120000"/>
              </a:lnSpc>
            </a:pPr>
            <a:r>
              <a:rPr lang="en-US" dirty="0"/>
              <a:t>All your names,</a:t>
            </a:r>
          </a:p>
          <a:p>
            <a:pPr>
              <a:lnSpc>
                <a:spcPct val="120000"/>
              </a:lnSpc>
            </a:pPr>
            <a:r>
              <a:rPr lang="en-US" dirty="0"/>
              <a:t>Technical skills have / wanted</a:t>
            </a:r>
          </a:p>
          <a:p>
            <a:pPr>
              <a:lnSpc>
                <a:spcPct val="120000"/>
              </a:lnSpc>
            </a:pPr>
            <a:r>
              <a:rPr lang="en-US" dirty="0"/>
              <a:t>Project Name / Description</a:t>
            </a:r>
          </a:p>
        </p:txBody>
      </p:sp>
      <p:pic>
        <p:nvPicPr>
          <p:cNvPr id="9" name="Graphic 8">
            <a:extLst>
              <a:ext uri="{FF2B5EF4-FFF2-40B4-BE49-F238E27FC236}">
                <a16:creationId xmlns:a16="http://schemas.microsoft.com/office/drawing/2014/main" id="{5748A278-91FF-48A5-AC4D-3F15894959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84804" y="261398"/>
            <a:ext cx="1895475" cy="1895475"/>
          </a:xfrm>
          <a:prstGeom prst="rect">
            <a:avLst/>
          </a:prstGeom>
        </p:spPr>
      </p:pic>
      <p:sp>
        <p:nvSpPr>
          <p:cNvPr id="2" name="Slide Number Placeholder 1">
            <a:extLst>
              <a:ext uri="{FF2B5EF4-FFF2-40B4-BE49-F238E27FC236}">
                <a16:creationId xmlns:a16="http://schemas.microsoft.com/office/drawing/2014/main" id="{E5C1747E-D262-4766-9D12-DAEE46F5FABF}"/>
              </a:ext>
            </a:extLst>
          </p:cNvPr>
          <p:cNvSpPr>
            <a:spLocks noGrp="1"/>
          </p:cNvSpPr>
          <p:nvPr>
            <p:ph type="sldNum" sz="quarter" idx="12"/>
          </p:nvPr>
        </p:nvSpPr>
        <p:spPr/>
        <p:txBody>
          <a:bodyPr/>
          <a:lstStyle/>
          <a:p>
            <a:r>
              <a:rPr lang="en-US" dirty="0"/>
              <a:t>Slide </a:t>
            </a:r>
            <a:fld id="{8A339AA2-295A-439E-8E2B-DC7A5DD27C01}" type="slidenum">
              <a:rPr lang="en-US" smtClean="0"/>
              <a:t>40</a:t>
            </a:fld>
            <a:r>
              <a:rPr lang="en-US" dirty="0"/>
              <a:t> of 42</a:t>
            </a:r>
          </a:p>
        </p:txBody>
      </p:sp>
    </p:spTree>
    <p:extLst>
      <p:ext uri="{BB962C8B-B14F-4D97-AF65-F5344CB8AC3E}">
        <p14:creationId xmlns:p14="http://schemas.microsoft.com/office/powerpoint/2010/main" val="15867156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sign&#10;&#10;Description generated with high confidence">
            <a:extLst>
              <a:ext uri="{FF2B5EF4-FFF2-40B4-BE49-F238E27FC236}">
                <a16:creationId xmlns:a16="http://schemas.microsoft.com/office/drawing/2014/main" id="{5AC6F2B6-EA43-43C0-97BA-BC9B26F71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 y="0"/>
            <a:ext cx="12190815" cy="6858000"/>
          </a:xfrm>
          <a:prstGeom prst="rect">
            <a:avLst/>
          </a:prstGeom>
        </p:spPr>
      </p:pic>
      <p:sp>
        <p:nvSpPr>
          <p:cNvPr id="5" name="Slide Number Placeholder 4">
            <a:extLst>
              <a:ext uri="{FF2B5EF4-FFF2-40B4-BE49-F238E27FC236}">
                <a16:creationId xmlns:a16="http://schemas.microsoft.com/office/drawing/2014/main" id="{62C64AA4-204C-45CF-9791-2881DC5DC5B3}"/>
              </a:ext>
            </a:extLst>
          </p:cNvPr>
          <p:cNvSpPr>
            <a:spLocks noGrp="1"/>
          </p:cNvSpPr>
          <p:nvPr>
            <p:ph type="sldNum" sz="quarter" idx="12"/>
          </p:nvPr>
        </p:nvSpPr>
        <p:spPr/>
        <p:txBody>
          <a:bodyPr/>
          <a:lstStyle/>
          <a:p>
            <a:r>
              <a:rPr lang="en-US" dirty="0">
                <a:solidFill>
                  <a:schemeClr val="accent4"/>
                </a:solidFill>
              </a:rPr>
              <a:t>Slide </a:t>
            </a:r>
            <a:fld id="{8A339AA2-295A-439E-8E2B-DC7A5DD27C01}" type="slidenum">
              <a:rPr lang="en-US" smtClean="0">
                <a:solidFill>
                  <a:schemeClr val="accent4"/>
                </a:solidFill>
              </a:rPr>
              <a:t>41</a:t>
            </a:fld>
            <a:r>
              <a:rPr lang="en-US" dirty="0">
                <a:solidFill>
                  <a:schemeClr val="accent4"/>
                </a:solidFill>
              </a:rPr>
              <a:t> of 42</a:t>
            </a:r>
          </a:p>
        </p:txBody>
      </p:sp>
    </p:spTree>
    <p:extLst>
      <p:ext uri="{BB962C8B-B14F-4D97-AF65-F5344CB8AC3E}">
        <p14:creationId xmlns:p14="http://schemas.microsoft.com/office/powerpoint/2010/main" val="28277001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5170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290D-1D35-41D3-8977-89D7783E76C1}"/>
              </a:ext>
            </a:extLst>
          </p:cNvPr>
          <p:cNvSpPr>
            <a:spLocks noGrp="1"/>
          </p:cNvSpPr>
          <p:nvPr>
            <p:ph type="title"/>
          </p:nvPr>
        </p:nvSpPr>
        <p:spPr/>
        <p:txBody>
          <a:bodyPr/>
          <a:lstStyle/>
          <a:p>
            <a:r>
              <a:rPr lang="en-US" dirty="0"/>
              <a:t>Roles - Course Coordinator</a:t>
            </a:r>
          </a:p>
        </p:txBody>
      </p:sp>
      <p:sp>
        <p:nvSpPr>
          <p:cNvPr id="4" name="Content Placeholder 3">
            <a:extLst>
              <a:ext uri="{FF2B5EF4-FFF2-40B4-BE49-F238E27FC236}">
                <a16:creationId xmlns:a16="http://schemas.microsoft.com/office/drawing/2014/main" id="{EF3AC371-AF4B-46A1-8ED2-7CF8370FEFCC}"/>
              </a:ext>
            </a:extLst>
          </p:cNvPr>
          <p:cNvSpPr>
            <a:spLocks noGrp="1"/>
          </p:cNvSpPr>
          <p:nvPr>
            <p:ph sz="half" idx="1"/>
          </p:nvPr>
        </p:nvSpPr>
        <p:spPr>
          <a:xfrm>
            <a:off x="838200" y="1825624"/>
            <a:ext cx="10849164" cy="3206603"/>
          </a:xfrm>
        </p:spPr>
        <p:txBody>
          <a:bodyPr>
            <a:normAutofit/>
          </a:bodyPr>
          <a:lstStyle/>
          <a:p>
            <a:pPr marL="0" indent="0">
              <a:buNone/>
            </a:pPr>
            <a:r>
              <a:rPr lang="en-US" dirty="0"/>
              <a:t>Facilitates communication to:</a:t>
            </a:r>
          </a:p>
          <a:p>
            <a:pPr marL="285750" indent="-285750"/>
            <a:r>
              <a:rPr lang="en-US" dirty="0"/>
              <a:t>students</a:t>
            </a:r>
          </a:p>
          <a:p>
            <a:pPr marL="285750" indent="-285750"/>
            <a:r>
              <a:rPr lang="en-US" dirty="0"/>
              <a:t>faculty advisors</a:t>
            </a:r>
          </a:p>
          <a:p>
            <a:pPr marL="285750" indent="-285750"/>
            <a:r>
              <a:rPr lang="en-US" dirty="0"/>
              <a:t>corporate partners</a:t>
            </a:r>
          </a:p>
          <a:p>
            <a:pPr marL="285750" indent="-285750"/>
            <a:r>
              <a:rPr lang="en-US" dirty="0"/>
              <a:t>external projects</a:t>
            </a:r>
          </a:p>
          <a:p>
            <a:endParaRPr lang="en-US" dirty="0"/>
          </a:p>
        </p:txBody>
      </p:sp>
      <p:sp>
        <p:nvSpPr>
          <p:cNvPr id="3" name="Slide Number Placeholder 2">
            <a:extLst>
              <a:ext uri="{FF2B5EF4-FFF2-40B4-BE49-F238E27FC236}">
                <a16:creationId xmlns:a16="http://schemas.microsoft.com/office/drawing/2014/main" id="{ACDC7852-2629-4AEA-A58D-3455B0C143E9}"/>
              </a:ext>
            </a:extLst>
          </p:cNvPr>
          <p:cNvSpPr>
            <a:spLocks noGrp="1"/>
          </p:cNvSpPr>
          <p:nvPr>
            <p:ph type="sldNum" sz="quarter" idx="12"/>
          </p:nvPr>
        </p:nvSpPr>
        <p:spPr/>
        <p:txBody>
          <a:bodyPr/>
          <a:lstStyle/>
          <a:p>
            <a:r>
              <a:rPr lang="en-US" dirty="0"/>
              <a:t>Slide </a:t>
            </a:r>
            <a:fld id="{8A339AA2-295A-439E-8E2B-DC7A5DD27C01}" type="slidenum">
              <a:rPr lang="en-US" smtClean="0"/>
              <a:t>5</a:t>
            </a:fld>
            <a:r>
              <a:rPr lang="en-US" dirty="0"/>
              <a:t> of 42</a:t>
            </a:r>
          </a:p>
        </p:txBody>
      </p:sp>
    </p:spTree>
    <p:extLst>
      <p:ext uri="{BB962C8B-B14F-4D97-AF65-F5344CB8AC3E}">
        <p14:creationId xmlns:p14="http://schemas.microsoft.com/office/powerpoint/2010/main" val="2721489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290D-1D35-41D3-8977-89D7783E76C1}"/>
              </a:ext>
            </a:extLst>
          </p:cNvPr>
          <p:cNvSpPr>
            <a:spLocks noGrp="1"/>
          </p:cNvSpPr>
          <p:nvPr>
            <p:ph type="title"/>
          </p:nvPr>
        </p:nvSpPr>
        <p:spPr/>
        <p:txBody>
          <a:bodyPr/>
          <a:lstStyle/>
          <a:p>
            <a:r>
              <a:rPr lang="en-US" dirty="0"/>
              <a:t>Roles - Faculty Advisor</a:t>
            </a:r>
          </a:p>
        </p:txBody>
      </p:sp>
      <p:sp>
        <p:nvSpPr>
          <p:cNvPr id="4" name="Content Placeholder 3">
            <a:extLst>
              <a:ext uri="{FF2B5EF4-FFF2-40B4-BE49-F238E27FC236}">
                <a16:creationId xmlns:a16="http://schemas.microsoft.com/office/drawing/2014/main" id="{EF3AC371-AF4B-46A1-8ED2-7CF8370FEFCC}"/>
              </a:ext>
            </a:extLst>
          </p:cNvPr>
          <p:cNvSpPr>
            <a:spLocks noGrp="1"/>
          </p:cNvSpPr>
          <p:nvPr>
            <p:ph sz="half" idx="1"/>
          </p:nvPr>
        </p:nvSpPr>
        <p:spPr>
          <a:xfrm>
            <a:off x="838200" y="1825624"/>
            <a:ext cx="10849164" cy="3206603"/>
          </a:xfrm>
        </p:spPr>
        <p:txBody>
          <a:bodyPr>
            <a:normAutofit/>
          </a:bodyPr>
          <a:lstStyle/>
          <a:p>
            <a:pPr marL="285750" indent="-285750"/>
            <a:r>
              <a:rPr lang="en-US" dirty="0"/>
              <a:t>Instructor of the course</a:t>
            </a:r>
          </a:p>
          <a:p>
            <a:pPr marL="285750" indent="-285750"/>
            <a:r>
              <a:rPr lang="en-US" dirty="0"/>
              <a:t>Assigns grade</a:t>
            </a:r>
          </a:p>
          <a:p>
            <a:pPr marL="285750" indent="-285750"/>
            <a:r>
              <a:rPr lang="en-US" dirty="0"/>
              <a:t>Weekly meetings with the group</a:t>
            </a:r>
          </a:p>
          <a:p>
            <a:pPr marL="285750" indent="-285750"/>
            <a:r>
              <a:rPr lang="en-US" dirty="0"/>
              <a:t>Guides the development process</a:t>
            </a:r>
          </a:p>
          <a:p>
            <a:pPr marL="285750" indent="-285750"/>
            <a:endParaRPr lang="en-US" dirty="0"/>
          </a:p>
          <a:p>
            <a:endParaRPr lang="en-US" dirty="0"/>
          </a:p>
        </p:txBody>
      </p:sp>
      <p:sp>
        <p:nvSpPr>
          <p:cNvPr id="3" name="Slide Number Placeholder 2">
            <a:extLst>
              <a:ext uri="{FF2B5EF4-FFF2-40B4-BE49-F238E27FC236}">
                <a16:creationId xmlns:a16="http://schemas.microsoft.com/office/drawing/2014/main" id="{ACDC7852-2629-4AEA-A58D-3455B0C143E9}"/>
              </a:ext>
            </a:extLst>
          </p:cNvPr>
          <p:cNvSpPr>
            <a:spLocks noGrp="1"/>
          </p:cNvSpPr>
          <p:nvPr>
            <p:ph type="sldNum" sz="quarter" idx="12"/>
          </p:nvPr>
        </p:nvSpPr>
        <p:spPr/>
        <p:txBody>
          <a:bodyPr/>
          <a:lstStyle/>
          <a:p>
            <a:r>
              <a:rPr lang="en-US" dirty="0"/>
              <a:t>Slide </a:t>
            </a:r>
            <a:fld id="{8A339AA2-295A-439E-8E2B-DC7A5DD27C01}" type="slidenum">
              <a:rPr lang="en-US" smtClean="0"/>
              <a:t>6</a:t>
            </a:fld>
            <a:r>
              <a:rPr lang="en-US" dirty="0"/>
              <a:t> of 42</a:t>
            </a:r>
          </a:p>
        </p:txBody>
      </p:sp>
    </p:spTree>
    <p:extLst>
      <p:ext uri="{BB962C8B-B14F-4D97-AF65-F5344CB8AC3E}">
        <p14:creationId xmlns:p14="http://schemas.microsoft.com/office/powerpoint/2010/main" val="4126676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290D-1D35-41D3-8977-89D7783E76C1}"/>
              </a:ext>
            </a:extLst>
          </p:cNvPr>
          <p:cNvSpPr>
            <a:spLocks noGrp="1"/>
          </p:cNvSpPr>
          <p:nvPr>
            <p:ph type="title"/>
          </p:nvPr>
        </p:nvSpPr>
        <p:spPr/>
        <p:txBody>
          <a:bodyPr/>
          <a:lstStyle/>
          <a:p>
            <a:r>
              <a:rPr lang="en-US" dirty="0"/>
              <a:t>Roles - Technical Advisor</a:t>
            </a:r>
          </a:p>
        </p:txBody>
      </p:sp>
      <p:sp>
        <p:nvSpPr>
          <p:cNvPr id="4" name="Content Placeholder 3">
            <a:extLst>
              <a:ext uri="{FF2B5EF4-FFF2-40B4-BE49-F238E27FC236}">
                <a16:creationId xmlns:a16="http://schemas.microsoft.com/office/drawing/2014/main" id="{EF3AC371-AF4B-46A1-8ED2-7CF8370FEFCC}"/>
              </a:ext>
            </a:extLst>
          </p:cNvPr>
          <p:cNvSpPr>
            <a:spLocks noGrp="1"/>
          </p:cNvSpPr>
          <p:nvPr>
            <p:ph sz="half" idx="1"/>
          </p:nvPr>
        </p:nvSpPr>
        <p:spPr>
          <a:xfrm>
            <a:off x="838200" y="1825624"/>
            <a:ext cx="10849164" cy="3206603"/>
          </a:xfrm>
        </p:spPr>
        <p:txBody>
          <a:bodyPr>
            <a:normAutofit/>
          </a:bodyPr>
          <a:lstStyle/>
          <a:p>
            <a:pPr marL="285750" indent="-285750"/>
            <a:r>
              <a:rPr lang="en-US" dirty="0"/>
              <a:t>Not required</a:t>
            </a:r>
          </a:p>
          <a:p>
            <a:pPr marL="285750" indent="-285750"/>
            <a:r>
              <a:rPr lang="en-US" dirty="0"/>
              <a:t>Provides technical advice to augment faculty advisor knowledge</a:t>
            </a:r>
          </a:p>
          <a:p>
            <a:pPr marL="285750" indent="-285750"/>
            <a:endParaRPr lang="en-US" dirty="0"/>
          </a:p>
          <a:p>
            <a:endParaRPr lang="en-US" dirty="0"/>
          </a:p>
        </p:txBody>
      </p:sp>
      <p:sp>
        <p:nvSpPr>
          <p:cNvPr id="3" name="Slide Number Placeholder 2">
            <a:extLst>
              <a:ext uri="{FF2B5EF4-FFF2-40B4-BE49-F238E27FC236}">
                <a16:creationId xmlns:a16="http://schemas.microsoft.com/office/drawing/2014/main" id="{ACDC7852-2629-4AEA-A58D-3455B0C143E9}"/>
              </a:ext>
            </a:extLst>
          </p:cNvPr>
          <p:cNvSpPr>
            <a:spLocks noGrp="1"/>
          </p:cNvSpPr>
          <p:nvPr>
            <p:ph type="sldNum" sz="quarter" idx="12"/>
          </p:nvPr>
        </p:nvSpPr>
        <p:spPr/>
        <p:txBody>
          <a:bodyPr/>
          <a:lstStyle/>
          <a:p>
            <a:r>
              <a:rPr lang="en-US" dirty="0"/>
              <a:t>Slide </a:t>
            </a:r>
            <a:fld id="{8A339AA2-295A-439E-8E2B-DC7A5DD27C01}" type="slidenum">
              <a:rPr lang="en-US" smtClean="0"/>
              <a:t>7</a:t>
            </a:fld>
            <a:r>
              <a:rPr lang="en-US" dirty="0"/>
              <a:t> of 42</a:t>
            </a:r>
          </a:p>
        </p:txBody>
      </p:sp>
    </p:spTree>
    <p:extLst>
      <p:ext uri="{BB962C8B-B14F-4D97-AF65-F5344CB8AC3E}">
        <p14:creationId xmlns:p14="http://schemas.microsoft.com/office/powerpoint/2010/main" val="2828874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E623E-62CB-414F-BF96-CB9F77E6F7E7}"/>
              </a:ext>
            </a:extLst>
          </p:cNvPr>
          <p:cNvSpPr>
            <a:spLocks noGrp="1"/>
          </p:cNvSpPr>
          <p:nvPr>
            <p:ph idx="1"/>
          </p:nvPr>
        </p:nvSpPr>
        <p:spPr>
          <a:xfrm>
            <a:off x="924464" y="1907522"/>
            <a:ext cx="10896124" cy="2894515"/>
          </a:xfrm>
        </p:spPr>
        <p:txBody>
          <a:bodyPr/>
          <a:lstStyle/>
          <a:p>
            <a:pPr marL="0" indent="0">
              <a:buNone/>
            </a:pPr>
            <a:r>
              <a:rPr lang="en-US" sz="2400" dirty="0">
                <a:latin typeface="Futura Std Book" panose="020B0502020204020303" pitchFamily="34" charset="0"/>
              </a:rPr>
              <a:t>All projects require an external stakeholder</a:t>
            </a:r>
          </a:p>
          <a:p>
            <a:r>
              <a:rPr lang="en-US" sz="2400" dirty="0">
                <a:latin typeface="Futura Std Book" panose="020B0502020204020303" pitchFamily="34" charset="0"/>
              </a:rPr>
              <a:t>Guide the requirements process</a:t>
            </a:r>
          </a:p>
          <a:p>
            <a:pPr marL="0" indent="0">
              <a:buNone/>
            </a:pPr>
            <a:endParaRPr lang="en-US" sz="2400" dirty="0">
              <a:latin typeface="Futura Std Book" panose="020B0502020204020303" pitchFamily="34" charset="0"/>
            </a:endParaRPr>
          </a:p>
          <a:p>
            <a:pPr marL="0" indent="0">
              <a:buNone/>
            </a:pPr>
            <a:r>
              <a:rPr lang="en-US" sz="2400" dirty="0">
                <a:latin typeface="Futura Std Book" panose="020B0502020204020303" pitchFamily="34" charset="0"/>
              </a:rPr>
              <a:t>May provide:</a:t>
            </a:r>
          </a:p>
          <a:p>
            <a:r>
              <a:rPr lang="en-US" sz="2400" dirty="0">
                <a:latin typeface="Futura Std Book" panose="020B0502020204020303" pitchFamily="34" charset="0"/>
              </a:rPr>
              <a:t>technical knowledge</a:t>
            </a:r>
          </a:p>
          <a:p>
            <a:r>
              <a:rPr lang="en-US" sz="2400" dirty="0">
                <a:latin typeface="Futura Std Book" panose="020B0502020204020303" pitchFamily="34" charset="0"/>
              </a:rPr>
              <a:t>computing resources</a:t>
            </a:r>
          </a:p>
          <a:p>
            <a:pPr marL="0" indent="0">
              <a:buNone/>
            </a:pPr>
            <a:endParaRPr lang="en-US" dirty="0"/>
          </a:p>
        </p:txBody>
      </p:sp>
      <p:sp>
        <p:nvSpPr>
          <p:cNvPr id="5" name="Title 4">
            <a:extLst>
              <a:ext uri="{FF2B5EF4-FFF2-40B4-BE49-F238E27FC236}">
                <a16:creationId xmlns:a16="http://schemas.microsoft.com/office/drawing/2014/main" id="{40A780A8-2833-4E5C-A283-A6979D7F4616}"/>
              </a:ext>
            </a:extLst>
          </p:cNvPr>
          <p:cNvSpPr>
            <a:spLocks noGrp="1"/>
          </p:cNvSpPr>
          <p:nvPr>
            <p:ph type="title"/>
          </p:nvPr>
        </p:nvSpPr>
        <p:spPr/>
        <p:txBody>
          <a:bodyPr/>
          <a:lstStyle/>
          <a:p>
            <a:r>
              <a:rPr lang="en-US" dirty="0"/>
              <a:t>Roles - External Stakeholder</a:t>
            </a:r>
          </a:p>
        </p:txBody>
      </p:sp>
      <p:sp>
        <p:nvSpPr>
          <p:cNvPr id="2" name="Slide Number Placeholder 1">
            <a:extLst>
              <a:ext uri="{FF2B5EF4-FFF2-40B4-BE49-F238E27FC236}">
                <a16:creationId xmlns:a16="http://schemas.microsoft.com/office/drawing/2014/main" id="{9575AB6B-C091-4A7E-93D4-BD4660968282}"/>
              </a:ext>
            </a:extLst>
          </p:cNvPr>
          <p:cNvSpPr>
            <a:spLocks noGrp="1"/>
          </p:cNvSpPr>
          <p:nvPr>
            <p:ph type="sldNum" sz="quarter" idx="12"/>
          </p:nvPr>
        </p:nvSpPr>
        <p:spPr/>
        <p:txBody>
          <a:bodyPr/>
          <a:lstStyle/>
          <a:p>
            <a:r>
              <a:rPr lang="en-US" dirty="0"/>
              <a:t>Slide </a:t>
            </a:r>
            <a:fld id="{8A339AA2-295A-439E-8E2B-DC7A5DD27C01}" type="slidenum">
              <a:rPr lang="en-US" smtClean="0"/>
              <a:t>8</a:t>
            </a:fld>
            <a:r>
              <a:rPr lang="en-US" dirty="0"/>
              <a:t> of 42</a:t>
            </a:r>
          </a:p>
        </p:txBody>
      </p:sp>
    </p:spTree>
    <p:extLst>
      <p:ext uri="{BB962C8B-B14F-4D97-AF65-F5344CB8AC3E}">
        <p14:creationId xmlns:p14="http://schemas.microsoft.com/office/powerpoint/2010/main" val="1397515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E623E-62CB-414F-BF96-CB9F77E6F7E7}"/>
              </a:ext>
            </a:extLst>
          </p:cNvPr>
          <p:cNvSpPr>
            <a:spLocks noGrp="1"/>
          </p:cNvSpPr>
          <p:nvPr>
            <p:ph idx="1"/>
          </p:nvPr>
        </p:nvSpPr>
        <p:spPr>
          <a:xfrm>
            <a:off x="924464" y="1907522"/>
            <a:ext cx="10896124" cy="2894515"/>
          </a:xfrm>
        </p:spPr>
        <p:txBody>
          <a:bodyPr/>
          <a:lstStyle/>
          <a:p>
            <a:pPr marL="0" indent="0">
              <a:buNone/>
            </a:pPr>
            <a:r>
              <a:rPr lang="en-US" sz="2400" dirty="0">
                <a:latin typeface="Futura Std Book" panose="020B0502020204020303" pitchFamily="34" charset="0"/>
              </a:rPr>
              <a:t>CCI Students who have met the course prerequisite of completing one of the following with a D or better:</a:t>
            </a:r>
          </a:p>
          <a:p>
            <a:r>
              <a:rPr lang="sv-SE" sz="2400" dirty="0">
                <a:latin typeface="Futura Std Book" panose="020B0502020204020303" pitchFamily="34" charset="0"/>
              </a:rPr>
              <a:t>CS 451</a:t>
            </a:r>
          </a:p>
          <a:p>
            <a:r>
              <a:rPr lang="sv-SE" sz="2400" dirty="0">
                <a:latin typeface="Futura Std Book" panose="020B0502020204020303" pitchFamily="34" charset="0"/>
              </a:rPr>
              <a:t>INFO 324</a:t>
            </a:r>
          </a:p>
          <a:p>
            <a:r>
              <a:rPr lang="sv-SE" sz="2400" dirty="0">
                <a:latin typeface="Futura Std Book" panose="020B0502020204020303" pitchFamily="34" charset="0"/>
              </a:rPr>
              <a:t>INFO 442</a:t>
            </a:r>
          </a:p>
          <a:p>
            <a:r>
              <a:rPr lang="sv-SE" sz="2400" dirty="0">
                <a:latin typeface="Futura Std Book" panose="020B0502020204020303" pitchFamily="34" charset="0"/>
              </a:rPr>
              <a:t>SE 310</a:t>
            </a:r>
            <a:endParaRPr lang="en-US" dirty="0"/>
          </a:p>
        </p:txBody>
      </p:sp>
      <p:sp>
        <p:nvSpPr>
          <p:cNvPr id="5" name="Title 4">
            <a:extLst>
              <a:ext uri="{FF2B5EF4-FFF2-40B4-BE49-F238E27FC236}">
                <a16:creationId xmlns:a16="http://schemas.microsoft.com/office/drawing/2014/main" id="{40A780A8-2833-4E5C-A283-A6979D7F4616}"/>
              </a:ext>
            </a:extLst>
          </p:cNvPr>
          <p:cNvSpPr>
            <a:spLocks noGrp="1"/>
          </p:cNvSpPr>
          <p:nvPr>
            <p:ph type="title"/>
          </p:nvPr>
        </p:nvSpPr>
        <p:spPr/>
        <p:txBody>
          <a:bodyPr/>
          <a:lstStyle/>
          <a:p>
            <a:r>
              <a:rPr lang="en-US" dirty="0"/>
              <a:t>Roles - CCI Team Members</a:t>
            </a:r>
          </a:p>
        </p:txBody>
      </p:sp>
      <p:sp>
        <p:nvSpPr>
          <p:cNvPr id="2" name="Slide Number Placeholder 1">
            <a:extLst>
              <a:ext uri="{FF2B5EF4-FFF2-40B4-BE49-F238E27FC236}">
                <a16:creationId xmlns:a16="http://schemas.microsoft.com/office/drawing/2014/main" id="{9575AB6B-C091-4A7E-93D4-BD4660968282}"/>
              </a:ext>
            </a:extLst>
          </p:cNvPr>
          <p:cNvSpPr>
            <a:spLocks noGrp="1"/>
          </p:cNvSpPr>
          <p:nvPr>
            <p:ph type="sldNum" sz="quarter" idx="12"/>
          </p:nvPr>
        </p:nvSpPr>
        <p:spPr/>
        <p:txBody>
          <a:bodyPr/>
          <a:lstStyle/>
          <a:p>
            <a:r>
              <a:rPr lang="en-US" dirty="0"/>
              <a:t>Slide </a:t>
            </a:r>
            <a:fld id="{8A339AA2-295A-439E-8E2B-DC7A5DD27C01}" type="slidenum">
              <a:rPr lang="en-US" smtClean="0"/>
              <a:t>9</a:t>
            </a:fld>
            <a:r>
              <a:rPr lang="en-US" dirty="0"/>
              <a:t> of 42</a:t>
            </a:r>
          </a:p>
        </p:txBody>
      </p:sp>
    </p:spTree>
    <p:extLst>
      <p:ext uri="{BB962C8B-B14F-4D97-AF65-F5344CB8AC3E}">
        <p14:creationId xmlns:p14="http://schemas.microsoft.com/office/powerpoint/2010/main" val="2661440850"/>
      </p:ext>
    </p:extLst>
  </p:cSld>
  <p:clrMapOvr>
    <a:masterClrMapping/>
  </p:clrMapOvr>
</p:sld>
</file>

<file path=ppt/theme/theme1.xml><?xml version="1.0" encoding="utf-8"?>
<a:theme xmlns:a="http://schemas.openxmlformats.org/drawingml/2006/main" name="Office Theme">
  <a:themeElements>
    <a:clrScheme name="Custom 3">
      <a:dk1>
        <a:srgbClr val="07294D"/>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Futura Std Condensed ExtBd"/>
        <a:ea typeface=""/>
        <a:cs typeface=""/>
      </a:majorFont>
      <a:minorFont>
        <a:latin typeface="Futura Std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60C4959-4E58-48F1-A56B-D294A49AF986}" vid="{290CBDE9-4D2C-46F0-88CF-DC4D50E466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8188</TotalTime>
  <Words>2068</Words>
  <Application>Microsoft Office PowerPoint</Application>
  <PresentationFormat>Widescreen</PresentationFormat>
  <Paragraphs>247</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Futura Std Book</vt:lpstr>
      <vt:lpstr>Futura Std Condensed ExtBd</vt:lpstr>
      <vt:lpstr>Office Theme</vt:lpstr>
      <vt:lpstr>PowerPoint Presentation</vt:lpstr>
      <vt:lpstr>What Is Senior Project – Deep Dive</vt:lpstr>
      <vt:lpstr>All projects start with a solid abstract  Abstracts should state a problem and a proposed direction to solve it.</vt:lpstr>
      <vt:lpstr>Roles</vt:lpstr>
      <vt:lpstr>Roles - Course Coordinator</vt:lpstr>
      <vt:lpstr>Roles - Faculty Advisor</vt:lpstr>
      <vt:lpstr>Roles - Technical Advisor</vt:lpstr>
      <vt:lpstr>Roles - External Stakeholder</vt:lpstr>
      <vt:lpstr>Roles - CCI Team Members</vt:lpstr>
      <vt:lpstr>Roles - Drexel Team Members</vt:lpstr>
      <vt:lpstr>Teams</vt:lpstr>
      <vt:lpstr>Teams – Solely CCI team members</vt:lpstr>
      <vt:lpstr>Teams – Multidisciplinary</vt:lpstr>
      <vt:lpstr>Teams - Collaborative</vt:lpstr>
      <vt:lpstr>Teams – Collaborative - DIGM</vt:lpstr>
      <vt:lpstr>Teams - External</vt:lpstr>
      <vt:lpstr>Project Deliverables</vt:lpstr>
      <vt:lpstr>Final Competition</vt:lpstr>
      <vt:lpstr>Software Development Methodologies</vt:lpstr>
      <vt:lpstr>Corporate Partner Projects</vt:lpstr>
      <vt:lpstr>Corporate Partners Advantage </vt:lpstr>
      <vt:lpstr>Research Oriented Projects</vt:lpstr>
      <vt:lpstr>Entrepreneurial Projects</vt:lpstr>
      <vt:lpstr>Entrepreneurial Projects</vt:lpstr>
      <vt:lpstr>Entrepreneurial Projects</vt:lpstr>
      <vt:lpstr>Entrepreneurial Projects</vt:lpstr>
      <vt:lpstr>Project Conception  What makes a good project? </vt:lpstr>
      <vt:lpstr>Good Examples of Past Projects</vt:lpstr>
      <vt:lpstr>Good Examples of Past Projects</vt:lpstr>
      <vt:lpstr>Good Examples of Past Projects</vt:lpstr>
      <vt:lpstr>Intellectual Property</vt:lpstr>
      <vt:lpstr>Logistics</vt:lpstr>
      <vt:lpstr>Logistics</vt:lpstr>
      <vt:lpstr>Logistics</vt:lpstr>
      <vt:lpstr>Logistics</vt:lpstr>
      <vt:lpstr>Project &amp; Team Formation</vt:lpstr>
      <vt:lpstr>Project &amp; Team Formation</vt:lpstr>
      <vt:lpstr>Formally Selecting a Project</vt:lpstr>
      <vt:lpstr>Formally Proposing a Project</vt:lpstr>
      <vt:lpstr>Need Help Forming a Team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Kellermeyer,Faith</dc:creator>
  <cp:lastModifiedBy>Jeff Salvage</cp:lastModifiedBy>
  <cp:revision>58</cp:revision>
  <dcterms:created xsi:type="dcterms:W3CDTF">2019-02-16T21:47:16Z</dcterms:created>
  <dcterms:modified xsi:type="dcterms:W3CDTF">2020-02-25T15:58:41Z</dcterms:modified>
</cp:coreProperties>
</file>