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2"/>
  </p:notesMasterIdLst>
  <p:handoutMasterIdLst>
    <p:handoutMasterId r:id="rId23"/>
  </p:handoutMasterIdLst>
  <p:sldIdLst>
    <p:sldId id="256" r:id="rId2"/>
    <p:sldId id="404" r:id="rId3"/>
    <p:sldId id="405" r:id="rId4"/>
    <p:sldId id="406" r:id="rId5"/>
    <p:sldId id="407" r:id="rId6"/>
    <p:sldId id="408" r:id="rId7"/>
    <p:sldId id="409" r:id="rId8"/>
    <p:sldId id="410" r:id="rId9"/>
    <p:sldId id="411" r:id="rId10"/>
    <p:sldId id="413" r:id="rId11"/>
    <p:sldId id="414" r:id="rId12"/>
    <p:sldId id="415" r:id="rId13"/>
    <p:sldId id="416" r:id="rId14"/>
    <p:sldId id="417" r:id="rId15"/>
    <p:sldId id="418" r:id="rId16"/>
    <p:sldId id="419" r:id="rId17"/>
    <p:sldId id="420" r:id="rId18"/>
    <p:sldId id="421" r:id="rId19"/>
    <p:sldId id="422" r:id="rId20"/>
    <p:sldId id="423" r:id="rId21"/>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1" autoAdjust="0"/>
    <p:restoredTop sz="94660"/>
  </p:normalViewPr>
  <p:slideViewPr>
    <p:cSldViewPr snapToGrid="0">
      <p:cViewPr>
        <p:scale>
          <a:sx n="98" d="100"/>
          <a:sy n="98" d="100"/>
        </p:scale>
        <p:origin x="-816" y="-8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1/4/20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1/4/20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1/4/20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1/4/20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1/4/20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1/4/20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1/4/20</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1/4/20</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1/4/20</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1/4/20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1/4/20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1/4/20</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cm.org/serving/se/code.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1805623"/>
          </a:xfrm>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smtClean="0"/>
              <a:t>SE 181</a:t>
            </a:r>
            <a:r>
              <a:rPr lang="en-US" altLang="en-US" b="1" dirty="0"/>
              <a:t/>
            </a:r>
            <a:br>
              <a:rPr lang="en-US" altLang="en-US" b="1" dirty="0"/>
            </a:br>
            <a:r>
              <a:rPr lang="en-US" altLang="en-US" sz="1800" b="1" dirty="0">
                <a:effectLst/>
              </a:rPr>
              <a:t/>
            </a:r>
            <a:br>
              <a:rPr lang="en-US" altLang="en-US" sz="1800" b="1" dirty="0">
                <a:effectLst/>
              </a:rPr>
            </a:br>
            <a:r>
              <a:rPr lang="en-US" altLang="en-US" b="1" dirty="0"/>
              <a:t/>
            </a:r>
            <a:br>
              <a:rPr lang="en-US" altLang="en-US" b="1" dirty="0"/>
            </a:br>
            <a:r>
              <a:rPr lang="en-US" altLang="en-US" sz="3200" b="1" dirty="0" smtClean="0">
                <a:solidFill>
                  <a:srgbClr val="0070C0"/>
                </a:solidFill>
              </a:rPr>
              <a:t>The Software Engineering Discipline</a:t>
            </a:r>
            <a:endParaRPr lang="en-US" altLang="en-US" sz="3200" b="1" dirty="0">
              <a:solidFill>
                <a:srgbClr val="0070C0"/>
              </a:solidFill>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smtClean="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smtClean="0">
              <a:latin typeface="Arial" charset="0"/>
            </a:endParaRPr>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40742"/>
          </a:xfrm>
        </p:spPr>
        <p:txBody>
          <a:bodyPr/>
          <a:lstStyle/>
          <a:p>
            <a:r>
              <a:rPr lang="en-US" sz="3200" u="none" dirty="0">
                <a:effectLst>
                  <a:outerShdw blurRad="38100" dist="38100" dir="2700000" algn="tl">
                    <a:srgbClr val="000000">
                      <a:alpha val="43137"/>
                    </a:srgbClr>
                  </a:outerShdw>
                </a:effectLst>
              </a:rPr>
              <a:t>Putting things in perspective…</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10</a:t>
            </a:fld>
            <a:endParaRPr lang="en-US" altLang="en-US">
              <a:solidFill>
                <a:prstClr val="black">
                  <a:tint val="75000"/>
                </a:prst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07185151"/>
              </p:ext>
            </p:extLst>
          </p:nvPr>
        </p:nvGraphicFramePr>
        <p:xfrm>
          <a:off x="603115" y="985094"/>
          <a:ext cx="7820654" cy="4695862"/>
        </p:xfrm>
        <a:graphic>
          <a:graphicData uri="http://schemas.openxmlformats.org/drawingml/2006/table">
            <a:tbl>
              <a:tblPr>
                <a:tableStyleId>{5C22544A-7EE6-4342-B048-85BDC9FD1C3A}</a:tableStyleId>
              </a:tblPr>
              <a:tblGrid>
                <a:gridCol w="1686808"/>
                <a:gridCol w="2718409"/>
                <a:gridCol w="3415437"/>
              </a:tblGrid>
              <a:tr h="357915">
                <a:tc>
                  <a:txBody>
                    <a:bodyPr/>
                    <a:lstStyle/>
                    <a:p>
                      <a:pPr marL="0" marR="0" algn="l">
                        <a:spcBef>
                          <a:spcPts val="0"/>
                        </a:spcBef>
                        <a:spcAft>
                          <a:spcPts val="0"/>
                        </a:spcAft>
                      </a:pPr>
                      <a:r>
                        <a:rPr lang="en-US" sz="1400" b="1" spc="50" dirty="0">
                          <a:solidFill>
                            <a:srgbClr val="0070C0"/>
                          </a:solidFill>
                          <a:effectLst/>
                        </a:rPr>
                        <a:t>Categories</a:t>
                      </a:r>
                      <a:endParaRPr lang="en-US" sz="1400" b="1" spc="50" dirty="0">
                        <a:solidFill>
                          <a:srgbClr val="0070C0"/>
                        </a:solidFill>
                        <a:effectLst/>
                        <a:latin typeface="Times New Roman"/>
                        <a:ea typeface="Times New Roman"/>
                      </a:endParaRPr>
                    </a:p>
                  </a:txBody>
                  <a:tcPr marL="68054" marR="68054" marT="0" marB="0"/>
                </a:tc>
                <a:tc>
                  <a:txBody>
                    <a:bodyPr/>
                    <a:lstStyle/>
                    <a:p>
                      <a:pPr marL="0" marR="0" algn="l">
                        <a:spcBef>
                          <a:spcPts val="0"/>
                        </a:spcBef>
                        <a:spcAft>
                          <a:spcPts val="0"/>
                        </a:spcAft>
                      </a:pPr>
                      <a:r>
                        <a:rPr lang="en-US" sz="1400" b="1" spc="50" dirty="0">
                          <a:solidFill>
                            <a:srgbClr val="0070C0"/>
                          </a:solidFill>
                          <a:effectLst/>
                        </a:rPr>
                        <a:t>Tree House</a:t>
                      </a:r>
                      <a:endParaRPr lang="en-US" sz="1400" b="1" spc="50" dirty="0">
                        <a:solidFill>
                          <a:srgbClr val="0070C0"/>
                        </a:solidFill>
                        <a:effectLst/>
                        <a:latin typeface="Times New Roman"/>
                        <a:ea typeface="Times New Roman"/>
                      </a:endParaRPr>
                    </a:p>
                  </a:txBody>
                  <a:tcPr marL="68054" marR="68054" marT="0" marB="0"/>
                </a:tc>
                <a:tc>
                  <a:txBody>
                    <a:bodyPr/>
                    <a:lstStyle/>
                    <a:p>
                      <a:pPr marL="0" marR="0" algn="l">
                        <a:spcBef>
                          <a:spcPts val="0"/>
                        </a:spcBef>
                        <a:spcAft>
                          <a:spcPts val="0"/>
                        </a:spcAft>
                      </a:pPr>
                      <a:r>
                        <a:rPr lang="en-US" sz="1400" b="1" spc="50" dirty="0">
                          <a:solidFill>
                            <a:srgbClr val="0070C0"/>
                          </a:solidFill>
                          <a:effectLst/>
                        </a:rPr>
                        <a:t>Office Building</a:t>
                      </a:r>
                      <a:endParaRPr lang="en-US" sz="1400" b="1" spc="50" dirty="0">
                        <a:solidFill>
                          <a:srgbClr val="0070C0"/>
                        </a:solidFill>
                        <a:effectLst/>
                        <a:latin typeface="Times New Roman"/>
                        <a:ea typeface="Times New Roman"/>
                      </a:endParaRPr>
                    </a:p>
                  </a:txBody>
                  <a:tcPr marL="68054" marR="68054" marT="0" marB="0"/>
                </a:tc>
              </a:tr>
              <a:tr h="481994">
                <a:tc>
                  <a:txBody>
                    <a:bodyPr/>
                    <a:lstStyle/>
                    <a:p>
                      <a:pPr marL="0" marR="0" algn="l" defTabSz="914400" rtl="0" eaLnBrk="1" latinLnBrk="0" hangingPunct="1">
                        <a:spcBef>
                          <a:spcPts val="0"/>
                        </a:spcBef>
                        <a:spcAft>
                          <a:spcPts val="0"/>
                        </a:spcAft>
                      </a:pPr>
                      <a:r>
                        <a:rPr lang="en-US" sz="1400" i="1" kern="1200" spc="50" dirty="0">
                          <a:solidFill>
                            <a:schemeClr val="dk1"/>
                          </a:solidFill>
                          <a:effectLst/>
                          <a:latin typeface="Times New Roman"/>
                          <a:ea typeface="Times New Roman"/>
                          <a:cs typeface="+mn-cs"/>
                        </a:rPr>
                        <a:t>Effort Required</a:t>
                      </a:r>
                    </a:p>
                  </a:txBody>
                  <a:tcPr marL="68054" marR="68054" marT="0" marB="0">
                    <a:solidFill>
                      <a:schemeClr val="accent1">
                        <a:tint val="20000"/>
                      </a:schemeClr>
                    </a:solidFill>
                  </a:tcPr>
                </a:tc>
                <a:tc>
                  <a:txBody>
                    <a:bodyPr/>
                    <a:lstStyle/>
                    <a:p>
                      <a:pPr marL="0" marR="0">
                        <a:spcBef>
                          <a:spcPts val="0"/>
                        </a:spcBef>
                        <a:spcAft>
                          <a:spcPts val="0"/>
                        </a:spcAft>
                      </a:pPr>
                      <a:r>
                        <a:rPr lang="en-US" sz="1400" spc="50" dirty="0" smtClean="0">
                          <a:effectLst/>
                        </a:rPr>
                        <a:t>One </a:t>
                      </a:r>
                      <a:r>
                        <a:rPr lang="en-US" sz="1400" spc="50" dirty="0">
                          <a:effectLst/>
                        </a:rPr>
                        <a:t>or two days </a:t>
                      </a:r>
                      <a:br>
                        <a:rPr lang="en-US" sz="1400" spc="50" dirty="0">
                          <a:effectLst/>
                        </a:rPr>
                      </a:br>
                      <a:r>
                        <a:rPr lang="en-US" sz="1400" spc="50" dirty="0">
                          <a:effectLst/>
                        </a:rPr>
                        <a:t>(e.g., a weekend)</a:t>
                      </a:r>
                      <a:endParaRPr lang="en-US" sz="1400" spc="50" dirty="0">
                        <a:effectLst/>
                        <a:latin typeface="Times New Roman"/>
                        <a:ea typeface="Times New Roman"/>
                      </a:endParaRPr>
                    </a:p>
                  </a:txBody>
                  <a:tcPr marL="68054" marR="68054" marT="0" marB="0">
                    <a:solidFill>
                      <a:schemeClr val="accent1">
                        <a:tint val="20000"/>
                      </a:schemeClr>
                    </a:solidFill>
                  </a:tcPr>
                </a:tc>
                <a:tc>
                  <a:txBody>
                    <a:bodyPr/>
                    <a:lstStyle/>
                    <a:p>
                      <a:pPr marL="0" marR="0">
                        <a:spcBef>
                          <a:spcPts val="0"/>
                        </a:spcBef>
                        <a:spcAft>
                          <a:spcPts val="0"/>
                        </a:spcAft>
                      </a:pPr>
                      <a:r>
                        <a:rPr lang="en-US" sz="1400" spc="50" dirty="0" smtClean="0">
                          <a:effectLst/>
                        </a:rPr>
                        <a:t>A</a:t>
                      </a:r>
                      <a:r>
                        <a:rPr lang="en-US" sz="1400" spc="50" baseline="0" dirty="0" smtClean="0">
                          <a:effectLst/>
                        </a:rPr>
                        <a:t> </a:t>
                      </a:r>
                      <a:r>
                        <a:rPr lang="en-US" sz="1400" spc="50" dirty="0" smtClean="0">
                          <a:effectLst/>
                        </a:rPr>
                        <a:t>year </a:t>
                      </a:r>
                      <a:r>
                        <a:rPr lang="en-US" sz="1400" spc="50" dirty="0">
                          <a:effectLst/>
                        </a:rPr>
                        <a:t>or </a:t>
                      </a:r>
                      <a:r>
                        <a:rPr lang="en-US" sz="1400" spc="50" dirty="0" smtClean="0">
                          <a:effectLst/>
                        </a:rPr>
                        <a:t>more.</a:t>
                      </a:r>
                      <a:endParaRPr lang="en-US" sz="1400" spc="50" dirty="0">
                        <a:effectLst/>
                        <a:latin typeface="Times New Roman"/>
                        <a:ea typeface="Times New Roman"/>
                      </a:endParaRPr>
                    </a:p>
                  </a:txBody>
                  <a:tcPr marL="68054" marR="68054" marT="0" marB="0">
                    <a:solidFill>
                      <a:schemeClr val="accent1">
                        <a:tint val="20000"/>
                      </a:schemeClr>
                    </a:solidFill>
                  </a:tcPr>
                </a:tc>
              </a:tr>
              <a:tr h="1686980">
                <a:tc>
                  <a:txBody>
                    <a:bodyPr/>
                    <a:lstStyle/>
                    <a:p>
                      <a:pPr marL="0" marR="0" algn="l" defTabSz="914400" rtl="0" eaLnBrk="1" latinLnBrk="0" hangingPunct="1">
                        <a:spcBef>
                          <a:spcPts val="0"/>
                        </a:spcBef>
                        <a:spcAft>
                          <a:spcPts val="0"/>
                        </a:spcAft>
                      </a:pPr>
                      <a:r>
                        <a:rPr lang="en-US" sz="1400" i="1" kern="1200" spc="50" dirty="0">
                          <a:solidFill>
                            <a:schemeClr val="dk1"/>
                          </a:solidFill>
                          <a:effectLst/>
                          <a:latin typeface="Times New Roman"/>
                          <a:ea typeface="Times New Roman"/>
                          <a:cs typeface="+mn-cs"/>
                        </a:rPr>
                        <a:t>Workers Required</a:t>
                      </a:r>
                    </a:p>
                  </a:txBody>
                  <a:tcPr marL="68054" marR="68054" marT="0" marB="0">
                    <a:solidFill>
                      <a:schemeClr val="accent1">
                        <a:tint val="20000"/>
                      </a:schemeClr>
                    </a:solidFill>
                  </a:tcPr>
                </a:tc>
                <a:tc>
                  <a:txBody>
                    <a:bodyPr/>
                    <a:lstStyle/>
                    <a:p>
                      <a:pPr marL="0" marR="0">
                        <a:spcBef>
                          <a:spcPts val="0"/>
                        </a:spcBef>
                        <a:spcAft>
                          <a:spcPts val="0"/>
                        </a:spcAft>
                      </a:pPr>
                      <a:r>
                        <a:rPr lang="en-US" sz="1400" spc="50" dirty="0" smtClean="0">
                          <a:effectLst/>
                        </a:rPr>
                        <a:t>One </a:t>
                      </a:r>
                      <a:r>
                        <a:rPr lang="en-US" sz="1400" spc="50" dirty="0">
                          <a:effectLst/>
                        </a:rPr>
                        <a:t>or two </a:t>
                      </a:r>
                      <a:br>
                        <a:rPr lang="en-US" sz="1400" spc="50" dirty="0">
                          <a:effectLst/>
                        </a:rPr>
                      </a:br>
                      <a:r>
                        <a:rPr lang="en-US" sz="1400" spc="50" dirty="0">
                          <a:effectLst/>
                        </a:rPr>
                        <a:t>(e.g., a parent and a child) </a:t>
                      </a:r>
                      <a:endParaRPr lang="en-US" sz="1400" spc="50" dirty="0">
                        <a:effectLst/>
                        <a:latin typeface="Times New Roman"/>
                        <a:ea typeface="Times New Roman"/>
                      </a:endParaRPr>
                    </a:p>
                  </a:txBody>
                  <a:tcPr marL="68054" marR="68054" marT="0" marB="0">
                    <a:solidFill>
                      <a:schemeClr val="accent1">
                        <a:tint val="20000"/>
                      </a:schemeClr>
                    </a:solidFill>
                  </a:tcPr>
                </a:tc>
                <a:tc>
                  <a:txBody>
                    <a:bodyPr/>
                    <a:lstStyle/>
                    <a:p>
                      <a:pPr marL="0" marR="0">
                        <a:spcBef>
                          <a:spcPts val="0"/>
                        </a:spcBef>
                        <a:spcAft>
                          <a:spcPts val="0"/>
                        </a:spcAft>
                      </a:pPr>
                      <a:r>
                        <a:rPr lang="en-US" sz="1400" spc="50" dirty="0">
                          <a:effectLst/>
                        </a:rPr>
                        <a:t>500 or more people (architects, lawyers, contractors, construction workers, carpenters, electricians, plumbers, air conditioning technicians, painters, glazers, truck drivers, heavy equipment operators, etc</a:t>
                      </a:r>
                      <a:r>
                        <a:rPr lang="en-US" sz="1400" spc="50" dirty="0" smtClean="0">
                          <a:effectLst/>
                        </a:rPr>
                        <a:t>.)</a:t>
                      </a:r>
                      <a:endParaRPr lang="en-US" sz="1400" spc="50" dirty="0">
                        <a:effectLst/>
                        <a:latin typeface="Times New Roman"/>
                        <a:ea typeface="Times New Roman"/>
                      </a:endParaRPr>
                    </a:p>
                  </a:txBody>
                  <a:tcPr marL="68054" marR="68054" marT="0" marB="0">
                    <a:solidFill>
                      <a:schemeClr val="accent1">
                        <a:tint val="20000"/>
                      </a:schemeClr>
                    </a:solidFill>
                  </a:tcPr>
                </a:tc>
              </a:tr>
              <a:tr h="963988">
                <a:tc>
                  <a:txBody>
                    <a:bodyPr/>
                    <a:lstStyle/>
                    <a:p>
                      <a:pPr marL="0" marR="0" algn="l" defTabSz="914400" rtl="0" eaLnBrk="1" latinLnBrk="0" hangingPunct="1">
                        <a:spcBef>
                          <a:spcPts val="0"/>
                        </a:spcBef>
                        <a:spcAft>
                          <a:spcPts val="0"/>
                        </a:spcAft>
                      </a:pPr>
                      <a:r>
                        <a:rPr lang="en-US" sz="1400" i="1" kern="1200" spc="50" dirty="0">
                          <a:solidFill>
                            <a:schemeClr val="dk1"/>
                          </a:solidFill>
                          <a:effectLst/>
                          <a:latin typeface="Times New Roman"/>
                          <a:ea typeface="Times New Roman"/>
                          <a:cs typeface="+mn-cs"/>
                        </a:rPr>
                        <a:t>Worker Qualifications</a:t>
                      </a:r>
                    </a:p>
                  </a:txBody>
                  <a:tcPr marL="68054" marR="68054" marT="0" marB="0">
                    <a:solidFill>
                      <a:schemeClr val="accent1">
                        <a:tint val="20000"/>
                      </a:schemeClr>
                    </a:solidFill>
                  </a:tcPr>
                </a:tc>
                <a:tc>
                  <a:txBody>
                    <a:bodyPr/>
                    <a:lstStyle/>
                    <a:p>
                      <a:pPr marL="0" marR="0">
                        <a:spcBef>
                          <a:spcPts val="0"/>
                        </a:spcBef>
                        <a:spcAft>
                          <a:spcPts val="0"/>
                        </a:spcAft>
                      </a:pPr>
                      <a:r>
                        <a:rPr lang="en-US" sz="1400" spc="50" dirty="0" smtClean="0">
                          <a:effectLst/>
                        </a:rPr>
                        <a:t>Simple </a:t>
                      </a:r>
                      <a:r>
                        <a:rPr lang="en-US" sz="1400" spc="50" dirty="0">
                          <a:effectLst/>
                        </a:rPr>
                        <a:t>carpentry skills</a:t>
                      </a:r>
                    </a:p>
                    <a:p>
                      <a:pPr marL="0" marR="0">
                        <a:spcBef>
                          <a:spcPts val="0"/>
                        </a:spcBef>
                        <a:spcAft>
                          <a:spcPts val="0"/>
                        </a:spcAft>
                      </a:pPr>
                      <a:r>
                        <a:rPr lang="en-US" sz="1400" spc="50" dirty="0">
                          <a:effectLst/>
                        </a:rPr>
                        <a:t>likes to build things</a:t>
                      </a:r>
                      <a:endParaRPr lang="en-US" sz="1400" spc="50" dirty="0">
                        <a:effectLst/>
                        <a:latin typeface="Times New Roman"/>
                        <a:ea typeface="Times New Roman"/>
                      </a:endParaRPr>
                    </a:p>
                  </a:txBody>
                  <a:tcPr marL="68054" marR="68054" marT="0" marB="0">
                    <a:solidFill>
                      <a:schemeClr val="accent1">
                        <a:tint val="20000"/>
                      </a:schemeClr>
                    </a:solidFill>
                  </a:tcPr>
                </a:tc>
                <a:tc>
                  <a:txBody>
                    <a:bodyPr/>
                    <a:lstStyle/>
                    <a:p>
                      <a:pPr marL="0" marR="0">
                        <a:spcBef>
                          <a:spcPts val="0"/>
                        </a:spcBef>
                        <a:spcAft>
                          <a:spcPts val="0"/>
                        </a:spcAft>
                        <a:tabLst>
                          <a:tab pos="2743200" algn="ctr"/>
                          <a:tab pos="5486400" algn="r"/>
                          <a:tab pos="457200" algn="l"/>
                        </a:tabLst>
                      </a:pPr>
                      <a:r>
                        <a:rPr lang="en-US" sz="1400" spc="50" dirty="0" smtClean="0">
                          <a:effectLst/>
                        </a:rPr>
                        <a:t>Years </a:t>
                      </a:r>
                      <a:r>
                        <a:rPr lang="en-US" sz="1400" spc="50" dirty="0">
                          <a:effectLst/>
                        </a:rPr>
                        <a:t>of experiences, college degrees, professional certification and/or licensing, union </a:t>
                      </a:r>
                      <a:r>
                        <a:rPr lang="en-US" sz="1400" spc="50" dirty="0" smtClean="0">
                          <a:effectLst/>
                        </a:rPr>
                        <a:t>membership.</a:t>
                      </a:r>
                      <a:endParaRPr lang="en-US" sz="1400" spc="50" dirty="0">
                        <a:effectLst/>
                        <a:latin typeface="Times New Roman"/>
                        <a:ea typeface="Times New Roman"/>
                      </a:endParaRPr>
                    </a:p>
                  </a:txBody>
                  <a:tcPr marL="68054" marR="68054" marT="0" marB="0">
                    <a:solidFill>
                      <a:schemeClr val="accent1">
                        <a:tint val="20000"/>
                      </a:schemeClr>
                    </a:solidFill>
                  </a:tcPr>
                </a:tc>
              </a:tr>
              <a:tr h="1204985">
                <a:tc>
                  <a:txBody>
                    <a:bodyPr/>
                    <a:lstStyle/>
                    <a:p>
                      <a:pPr marL="0" marR="0" algn="l" defTabSz="914400" rtl="0" eaLnBrk="1" latinLnBrk="0" hangingPunct="1">
                        <a:spcBef>
                          <a:spcPts val="0"/>
                        </a:spcBef>
                        <a:spcAft>
                          <a:spcPts val="0"/>
                        </a:spcAft>
                      </a:pPr>
                      <a:r>
                        <a:rPr lang="en-US" sz="1400" i="1" kern="1200" spc="50" dirty="0">
                          <a:solidFill>
                            <a:schemeClr val="dk1"/>
                          </a:solidFill>
                          <a:effectLst/>
                          <a:latin typeface="Times New Roman"/>
                          <a:ea typeface="Times New Roman"/>
                          <a:cs typeface="+mn-cs"/>
                        </a:rPr>
                        <a:t>Customer / Users</a:t>
                      </a:r>
                    </a:p>
                  </a:txBody>
                  <a:tcPr marL="68054" marR="68054" marT="0" marB="0">
                    <a:solidFill>
                      <a:schemeClr val="accent1">
                        <a:tint val="20000"/>
                      </a:schemeClr>
                    </a:solidFill>
                  </a:tcPr>
                </a:tc>
                <a:tc>
                  <a:txBody>
                    <a:bodyPr/>
                    <a:lstStyle/>
                    <a:p>
                      <a:pPr marL="0" marR="0">
                        <a:spcBef>
                          <a:spcPts val="0"/>
                        </a:spcBef>
                        <a:spcAft>
                          <a:spcPts val="0"/>
                        </a:spcAft>
                      </a:pPr>
                      <a:r>
                        <a:rPr lang="en-US" sz="1400" spc="50" dirty="0" smtClean="0">
                          <a:effectLst/>
                        </a:rPr>
                        <a:t>Children </a:t>
                      </a:r>
                      <a:r>
                        <a:rPr lang="en-US" sz="1400" spc="50" dirty="0">
                          <a:effectLst/>
                        </a:rPr>
                        <a:t>in the household</a:t>
                      </a:r>
                      <a:endParaRPr lang="en-US" sz="1400" spc="50" dirty="0">
                        <a:effectLst/>
                        <a:latin typeface="Times New Roman"/>
                        <a:ea typeface="Times New Roman"/>
                      </a:endParaRPr>
                    </a:p>
                  </a:txBody>
                  <a:tcPr marL="68054" marR="68054" marT="0" marB="0">
                    <a:solidFill>
                      <a:schemeClr val="accent1">
                        <a:tint val="20000"/>
                      </a:schemeClr>
                    </a:solidFill>
                  </a:tcPr>
                </a:tc>
                <a:tc>
                  <a:txBody>
                    <a:bodyPr/>
                    <a:lstStyle/>
                    <a:p>
                      <a:pPr marL="0" marR="0">
                        <a:spcBef>
                          <a:spcPts val="0"/>
                        </a:spcBef>
                        <a:spcAft>
                          <a:spcPts val="0"/>
                        </a:spcAft>
                        <a:tabLst>
                          <a:tab pos="2743200" algn="ctr"/>
                          <a:tab pos="5486400" algn="r"/>
                          <a:tab pos="457200" algn="l"/>
                        </a:tabLst>
                      </a:pPr>
                      <a:r>
                        <a:rPr lang="en-US" sz="1400" spc="50" dirty="0" smtClean="0">
                          <a:effectLst/>
                        </a:rPr>
                        <a:t>Bankers</a:t>
                      </a:r>
                      <a:r>
                        <a:rPr lang="en-US" sz="1400" spc="50" dirty="0">
                          <a:effectLst/>
                        </a:rPr>
                        <a:t>, real estate investors, renters, customers of businesses located in the building  (prior to construction many customer / users may be unknown</a:t>
                      </a:r>
                      <a:r>
                        <a:rPr lang="en-US" sz="1400" spc="50" dirty="0" smtClean="0">
                          <a:effectLst/>
                        </a:rPr>
                        <a:t>).</a:t>
                      </a:r>
                      <a:endParaRPr lang="en-US" sz="1400" spc="50" dirty="0">
                        <a:effectLst/>
                        <a:latin typeface="Times New Roman"/>
                        <a:ea typeface="Times New Roman"/>
                      </a:endParaRPr>
                    </a:p>
                  </a:txBody>
                  <a:tcPr marL="68054" marR="68054" marT="0" marB="0">
                    <a:solidFill>
                      <a:schemeClr val="accent1">
                        <a:tint val="20000"/>
                      </a:schemeClr>
                    </a:solidFill>
                  </a:tcPr>
                </a:tc>
              </a:tr>
            </a:tbl>
          </a:graphicData>
        </a:graphic>
      </p:graphicFrame>
    </p:spTree>
    <p:extLst>
      <p:ext uri="{BB962C8B-B14F-4D97-AF65-F5344CB8AC3E}">
        <p14:creationId xmlns:p14="http://schemas.microsoft.com/office/powerpoint/2010/main" val="395601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40742"/>
          </a:xfrm>
        </p:spPr>
        <p:txBody>
          <a:bodyPr/>
          <a:lstStyle/>
          <a:p>
            <a:r>
              <a:rPr lang="en-US" sz="3200" u="none" dirty="0">
                <a:effectLst>
                  <a:outerShdw blurRad="38100" dist="38100" dir="2700000" algn="tl">
                    <a:srgbClr val="000000">
                      <a:alpha val="43137"/>
                    </a:srgbClr>
                  </a:outerShdw>
                </a:effectLst>
              </a:rPr>
              <a:t>Putting things in perspective</a:t>
            </a:r>
            <a:r>
              <a:rPr lang="en-US" sz="3200" u="none" dirty="0" smtClean="0">
                <a:effectLst>
                  <a:outerShdw blurRad="38100" dist="38100" dir="2700000" algn="tl">
                    <a:srgbClr val="000000">
                      <a:alpha val="43137"/>
                    </a:srgbClr>
                  </a:outerShdw>
                </a:effectLst>
              </a:rPr>
              <a:t>… </a:t>
            </a:r>
            <a:r>
              <a:rPr lang="en-US" sz="2000" u="none" dirty="0" smtClean="0">
                <a:effectLst>
                  <a:outerShdw blurRad="38100" dist="38100" dir="2700000" algn="tl">
                    <a:srgbClr val="000000">
                      <a:alpha val="43137"/>
                    </a:srgbClr>
                  </a:outerShdw>
                </a:effectLst>
              </a:rPr>
              <a:t>(cont’d)</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11</a:t>
            </a:fld>
            <a:endParaRPr lang="en-US" altLang="en-US">
              <a:solidFill>
                <a:prstClr val="black">
                  <a:tint val="75000"/>
                </a:prst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63020599"/>
              </p:ext>
            </p:extLst>
          </p:nvPr>
        </p:nvGraphicFramePr>
        <p:xfrm>
          <a:off x="612843" y="1140742"/>
          <a:ext cx="7820654" cy="3581063"/>
        </p:xfrm>
        <a:graphic>
          <a:graphicData uri="http://schemas.openxmlformats.org/drawingml/2006/table">
            <a:tbl>
              <a:tblPr>
                <a:tableStyleId>{5C22544A-7EE6-4342-B048-85BDC9FD1C3A}</a:tableStyleId>
              </a:tblPr>
              <a:tblGrid>
                <a:gridCol w="1686808"/>
                <a:gridCol w="2718409"/>
                <a:gridCol w="3415437"/>
              </a:tblGrid>
              <a:tr h="357915">
                <a:tc>
                  <a:txBody>
                    <a:bodyPr/>
                    <a:lstStyle/>
                    <a:p>
                      <a:pPr marL="0" marR="0" algn="l">
                        <a:spcBef>
                          <a:spcPts val="0"/>
                        </a:spcBef>
                        <a:spcAft>
                          <a:spcPts val="0"/>
                        </a:spcAft>
                      </a:pPr>
                      <a:r>
                        <a:rPr lang="en-US" sz="1400" b="1" spc="50" dirty="0">
                          <a:solidFill>
                            <a:srgbClr val="0070C0"/>
                          </a:solidFill>
                          <a:effectLst/>
                        </a:rPr>
                        <a:t>Categories</a:t>
                      </a:r>
                      <a:endParaRPr lang="en-US" sz="1400" b="1" spc="50" dirty="0">
                        <a:solidFill>
                          <a:srgbClr val="0070C0"/>
                        </a:solidFill>
                        <a:effectLst/>
                        <a:latin typeface="Times New Roman"/>
                        <a:ea typeface="Times New Roman"/>
                      </a:endParaRPr>
                    </a:p>
                  </a:txBody>
                  <a:tcPr marL="68054" marR="68054" marT="0" marB="0"/>
                </a:tc>
                <a:tc>
                  <a:txBody>
                    <a:bodyPr/>
                    <a:lstStyle/>
                    <a:p>
                      <a:pPr marL="0" marR="0" algn="l">
                        <a:spcBef>
                          <a:spcPts val="0"/>
                        </a:spcBef>
                        <a:spcAft>
                          <a:spcPts val="0"/>
                        </a:spcAft>
                      </a:pPr>
                      <a:r>
                        <a:rPr lang="en-US" sz="1400" b="1" spc="50" dirty="0">
                          <a:solidFill>
                            <a:srgbClr val="0070C0"/>
                          </a:solidFill>
                          <a:effectLst/>
                        </a:rPr>
                        <a:t>Tree House</a:t>
                      </a:r>
                      <a:endParaRPr lang="en-US" sz="1400" b="1" spc="50" dirty="0">
                        <a:solidFill>
                          <a:srgbClr val="0070C0"/>
                        </a:solidFill>
                        <a:effectLst/>
                        <a:latin typeface="Times New Roman"/>
                        <a:ea typeface="Times New Roman"/>
                      </a:endParaRPr>
                    </a:p>
                  </a:txBody>
                  <a:tcPr marL="68054" marR="68054" marT="0" marB="0"/>
                </a:tc>
                <a:tc>
                  <a:txBody>
                    <a:bodyPr/>
                    <a:lstStyle/>
                    <a:p>
                      <a:pPr marL="0" marR="0" algn="l">
                        <a:spcBef>
                          <a:spcPts val="0"/>
                        </a:spcBef>
                        <a:spcAft>
                          <a:spcPts val="0"/>
                        </a:spcAft>
                      </a:pPr>
                      <a:r>
                        <a:rPr lang="en-US" sz="1400" b="1" spc="50" dirty="0">
                          <a:solidFill>
                            <a:srgbClr val="0070C0"/>
                          </a:solidFill>
                          <a:effectLst/>
                        </a:rPr>
                        <a:t>Office Building</a:t>
                      </a:r>
                      <a:endParaRPr lang="en-US" sz="1400" b="1" spc="50" dirty="0">
                        <a:solidFill>
                          <a:srgbClr val="0070C0"/>
                        </a:solidFill>
                        <a:effectLst/>
                        <a:latin typeface="Times New Roman"/>
                        <a:ea typeface="Times New Roman"/>
                      </a:endParaRPr>
                    </a:p>
                  </a:txBody>
                  <a:tcPr marL="68054" marR="68054" marT="0" marB="0"/>
                </a:tc>
              </a:tr>
              <a:tr h="1302908">
                <a:tc>
                  <a:txBody>
                    <a:bodyPr/>
                    <a:lstStyle/>
                    <a:p>
                      <a:pPr marL="0" marR="0">
                        <a:spcBef>
                          <a:spcPts val="0"/>
                        </a:spcBef>
                        <a:spcAft>
                          <a:spcPts val="0"/>
                        </a:spcAft>
                      </a:pPr>
                      <a:r>
                        <a:rPr lang="en-US" sz="1400" i="1" spc="50" dirty="0">
                          <a:effectLst/>
                          <a:latin typeface="Times New Roman"/>
                          <a:ea typeface="Times New Roman"/>
                        </a:rPr>
                        <a:t>Design Documentation</a:t>
                      </a:r>
                      <a:endParaRPr lang="en-US" sz="1400" spc="50" dirty="0">
                        <a:effectLst/>
                        <a:latin typeface="Times New Roman"/>
                        <a:ea typeface="Times New Roman"/>
                      </a:endParaRPr>
                    </a:p>
                  </a:txBody>
                  <a:tcPr marL="68580" marR="68580" marT="0" marB="0"/>
                </a:tc>
                <a:tc>
                  <a:txBody>
                    <a:bodyPr/>
                    <a:lstStyle/>
                    <a:p>
                      <a:pPr marL="0" marR="0" algn="l" defTabSz="914400" rtl="0" eaLnBrk="1" latinLnBrk="0" hangingPunct="1">
                        <a:spcBef>
                          <a:spcPts val="0"/>
                        </a:spcBef>
                        <a:spcAft>
                          <a:spcPts val="0"/>
                        </a:spcAft>
                      </a:pPr>
                      <a:r>
                        <a:rPr lang="en-US" sz="1400" kern="1200" spc="50" dirty="0" smtClean="0">
                          <a:solidFill>
                            <a:schemeClr val="dk1"/>
                          </a:solidFill>
                          <a:effectLst/>
                          <a:latin typeface="+mn-lt"/>
                          <a:ea typeface="+mn-ea"/>
                          <a:cs typeface="+mn-cs"/>
                        </a:rPr>
                        <a:t>A</a:t>
                      </a:r>
                      <a:r>
                        <a:rPr lang="en-US" sz="1400" kern="1200" spc="50" baseline="0" dirty="0" smtClean="0">
                          <a:solidFill>
                            <a:schemeClr val="dk1"/>
                          </a:solidFill>
                          <a:effectLst/>
                          <a:latin typeface="+mn-lt"/>
                          <a:ea typeface="+mn-ea"/>
                          <a:cs typeface="+mn-cs"/>
                        </a:rPr>
                        <a:t> </a:t>
                      </a:r>
                      <a:r>
                        <a:rPr lang="en-US" sz="1400" kern="1200" spc="50" dirty="0" smtClean="0">
                          <a:solidFill>
                            <a:schemeClr val="dk1"/>
                          </a:solidFill>
                          <a:effectLst/>
                          <a:latin typeface="+mn-lt"/>
                          <a:ea typeface="+mn-ea"/>
                          <a:cs typeface="+mn-cs"/>
                        </a:rPr>
                        <a:t>simple </a:t>
                      </a:r>
                      <a:r>
                        <a:rPr lang="en-US" sz="1400" kern="1200" spc="50" dirty="0">
                          <a:solidFill>
                            <a:schemeClr val="dk1"/>
                          </a:solidFill>
                          <a:effectLst/>
                          <a:latin typeface="+mn-lt"/>
                          <a:ea typeface="+mn-ea"/>
                          <a:cs typeface="+mn-cs"/>
                        </a:rPr>
                        <a:t>drawing on a single piece of paper (or in the head of the builder)</a:t>
                      </a:r>
                    </a:p>
                  </a:txBody>
                  <a:tcPr marL="68580" marR="68580" marT="0" marB="0"/>
                </a:tc>
                <a:tc>
                  <a:txBody>
                    <a:bodyPr/>
                    <a:lstStyle/>
                    <a:p>
                      <a:pPr marL="0" marR="0" algn="l" defTabSz="914400" rtl="0" eaLnBrk="1" latinLnBrk="0" hangingPunct="1">
                        <a:spcBef>
                          <a:spcPts val="0"/>
                        </a:spcBef>
                        <a:spcAft>
                          <a:spcPts val="0"/>
                        </a:spcAft>
                      </a:pPr>
                      <a:r>
                        <a:rPr lang="en-US" sz="1400" kern="1200" spc="50" dirty="0">
                          <a:solidFill>
                            <a:schemeClr val="dk1"/>
                          </a:solidFill>
                          <a:effectLst/>
                          <a:latin typeface="+mn-lt"/>
                          <a:ea typeface="+mn-ea"/>
                          <a:cs typeface="+mn-cs"/>
                        </a:rPr>
                        <a:t>H</a:t>
                      </a:r>
                      <a:r>
                        <a:rPr lang="en-US" sz="1400" kern="1200" spc="50" dirty="0" smtClean="0">
                          <a:solidFill>
                            <a:schemeClr val="dk1"/>
                          </a:solidFill>
                          <a:effectLst/>
                          <a:latin typeface="+mn-lt"/>
                          <a:ea typeface="+mn-ea"/>
                          <a:cs typeface="+mn-cs"/>
                        </a:rPr>
                        <a:t>undreds </a:t>
                      </a:r>
                      <a:r>
                        <a:rPr lang="en-US" sz="1400" kern="1200" spc="50" dirty="0">
                          <a:solidFill>
                            <a:schemeClr val="dk1"/>
                          </a:solidFill>
                          <a:effectLst/>
                          <a:latin typeface="+mn-lt"/>
                          <a:ea typeface="+mn-ea"/>
                          <a:cs typeface="+mn-cs"/>
                        </a:rPr>
                        <a:t>of architectural drawings: drawings of external views, floor plans, drawings for electrical, plumbing, and air handing systems, etc.</a:t>
                      </a:r>
                    </a:p>
                  </a:txBody>
                  <a:tcPr marL="68580" marR="68580" marT="0" marB="0"/>
                </a:tc>
              </a:tr>
              <a:tr h="1686980">
                <a:tc>
                  <a:txBody>
                    <a:bodyPr/>
                    <a:lstStyle/>
                    <a:p>
                      <a:pPr marL="0" marR="0">
                        <a:spcBef>
                          <a:spcPts val="0"/>
                        </a:spcBef>
                        <a:spcAft>
                          <a:spcPts val="0"/>
                        </a:spcAft>
                      </a:pPr>
                      <a:r>
                        <a:rPr lang="en-US" sz="1400" i="1" spc="50" dirty="0">
                          <a:effectLst/>
                          <a:latin typeface="Times New Roman"/>
                          <a:ea typeface="Times New Roman"/>
                        </a:rPr>
                        <a:t>Check for Quality</a:t>
                      </a:r>
                      <a:endParaRPr lang="en-US" sz="1400" spc="50" dirty="0">
                        <a:effectLst/>
                        <a:latin typeface="Times New Roman"/>
                        <a:ea typeface="Times New Roman"/>
                      </a:endParaRPr>
                    </a:p>
                  </a:txBody>
                  <a:tcPr marL="68580" marR="68580" marT="0" marB="0"/>
                </a:tc>
                <a:tc>
                  <a:txBody>
                    <a:bodyPr/>
                    <a:lstStyle/>
                    <a:p>
                      <a:pPr marL="0" marR="0" algn="l" defTabSz="914400" rtl="0" eaLnBrk="1" latinLnBrk="0" hangingPunct="1">
                        <a:spcBef>
                          <a:spcPts val="0"/>
                        </a:spcBef>
                        <a:spcAft>
                          <a:spcPts val="0"/>
                        </a:spcAft>
                      </a:pPr>
                      <a:r>
                        <a:rPr lang="en-US" sz="1400" kern="1200" spc="50" dirty="0">
                          <a:solidFill>
                            <a:schemeClr val="dk1"/>
                          </a:solidFill>
                          <a:effectLst/>
                          <a:latin typeface="+mn-lt"/>
                          <a:ea typeface="+mn-ea"/>
                          <a:cs typeface="+mn-cs"/>
                        </a:rPr>
                        <a:t>P</a:t>
                      </a:r>
                      <a:r>
                        <a:rPr lang="en-US" sz="1400" kern="1200" spc="50" dirty="0" smtClean="0">
                          <a:solidFill>
                            <a:schemeClr val="dk1"/>
                          </a:solidFill>
                          <a:effectLst/>
                          <a:latin typeface="+mn-lt"/>
                          <a:ea typeface="+mn-ea"/>
                          <a:cs typeface="+mn-cs"/>
                        </a:rPr>
                        <a:t>arent </a:t>
                      </a:r>
                      <a:r>
                        <a:rPr lang="en-US" sz="1400" kern="1200" spc="50" dirty="0">
                          <a:solidFill>
                            <a:schemeClr val="dk1"/>
                          </a:solidFill>
                          <a:effectLst/>
                          <a:latin typeface="+mn-lt"/>
                          <a:ea typeface="+mn-ea"/>
                          <a:cs typeface="+mn-cs"/>
                        </a:rPr>
                        <a:t>climbs into the tree house and jumps up and down a few times</a:t>
                      </a:r>
                    </a:p>
                  </a:txBody>
                  <a:tcPr marL="68580" marR="68580" marT="0" marB="0"/>
                </a:tc>
                <a:tc>
                  <a:txBody>
                    <a:bodyPr/>
                    <a:lstStyle/>
                    <a:p>
                      <a:pPr marL="0" marR="0" algn="l" defTabSz="914400" rtl="0" eaLnBrk="1" latinLnBrk="0" hangingPunct="1">
                        <a:spcBef>
                          <a:spcPts val="0"/>
                        </a:spcBef>
                        <a:spcAft>
                          <a:spcPts val="0"/>
                        </a:spcAft>
                      </a:pPr>
                      <a:r>
                        <a:rPr lang="en-US" sz="1400" kern="1200" spc="50" dirty="0">
                          <a:solidFill>
                            <a:schemeClr val="dk1"/>
                          </a:solidFill>
                          <a:effectLst/>
                          <a:latin typeface="+mn-lt"/>
                          <a:ea typeface="+mn-ea"/>
                          <a:cs typeface="+mn-cs"/>
                        </a:rPr>
                        <a:t>M</a:t>
                      </a:r>
                      <a:r>
                        <a:rPr lang="en-US" sz="1400" kern="1200" spc="50" dirty="0" smtClean="0">
                          <a:solidFill>
                            <a:schemeClr val="dk1"/>
                          </a:solidFill>
                          <a:effectLst/>
                          <a:latin typeface="+mn-lt"/>
                          <a:ea typeface="+mn-ea"/>
                          <a:cs typeface="+mn-cs"/>
                        </a:rPr>
                        <a:t>aterial </a:t>
                      </a:r>
                      <a:r>
                        <a:rPr lang="en-US" sz="1400" kern="1200" spc="50" dirty="0">
                          <a:solidFill>
                            <a:schemeClr val="dk1"/>
                          </a:solidFill>
                          <a:effectLst/>
                          <a:latin typeface="+mn-lt"/>
                          <a:ea typeface="+mn-ea"/>
                          <a:cs typeface="+mn-cs"/>
                        </a:rPr>
                        <a:t>and loading tests; operation tests of the electrical, plumbing and air handling systems; a number of check-list inspections by architects, contractors, and investor representatives; inspection by a bonding agency; certification by city/state inspectors, etc.</a:t>
                      </a:r>
                    </a:p>
                  </a:txBody>
                  <a:tcPr marL="68580" marR="68580" marT="0" marB="0"/>
                </a:tc>
              </a:tr>
            </a:tbl>
          </a:graphicData>
        </a:graphic>
      </p:graphicFrame>
    </p:spTree>
    <p:extLst>
      <p:ext uri="{BB962C8B-B14F-4D97-AF65-F5344CB8AC3E}">
        <p14:creationId xmlns:p14="http://schemas.microsoft.com/office/powerpoint/2010/main" val="87496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Software Engineering Activities</a:t>
            </a:r>
            <a:endParaRPr lang="en-US" dirty="0"/>
          </a:p>
        </p:txBody>
      </p:sp>
      <p:sp>
        <p:nvSpPr>
          <p:cNvPr id="3" name="Content Placeholder 2"/>
          <p:cNvSpPr>
            <a:spLocks noGrp="1"/>
          </p:cNvSpPr>
          <p:nvPr>
            <p:ph idx="1"/>
          </p:nvPr>
        </p:nvSpPr>
        <p:spPr/>
        <p:txBody>
          <a:bodyPr/>
          <a:lstStyle/>
          <a:p>
            <a:pPr lvl="0"/>
            <a:r>
              <a:rPr lang="en-US" dirty="0">
                <a:solidFill>
                  <a:srgbClr val="0070C0"/>
                </a:solidFill>
              </a:rPr>
              <a:t>Project Management</a:t>
            </a:r>
          </a:p>
          <a:p>
            <a:pPr lvl="1"/>
            <a:r>
              <a:rPr lang="en-US" dirty="0"/>
              <a:t>Prepare the overall plan of the project, including release content, resource allocation, deliverable, dates, etc. Monitor progress, track and resolve issues, coordinate project termination (client acceptance, project postmortem).</a:t>
            </a:r>
          </a:p>
          <a:p>
            <a:r>
              <a:rPr lang="en-US" dirty="0"/>
              <a:t> </a:t>
            </a:r>
            <a:r>
              <a:rPr lang="en-US" dirty="0" smtClean="0">
                <a:solidFill>
                  <a:srgbClr val="0070C0"/>
                </a:solidFill>
              </a:rPr>
              <a:t>Requirements </a:t>
            </a:r>
            <a:r>
              <a:rPr lang="en-US" dirty="0">
                <a:solidFill>
                  <a:srgbClr val="0070C0"/>
                </a:solidFill>
              </a:rPr>
              <a:t>Engineering</a:t>
            </a:r>
          </a:p>
          <a:p>
            <a:pPr lvl="1"/>
            <a:r>
              <a:rPr lang="en-US" dirty="0"/>
              <a:t>Define the </a:t>
            </a:r>
            <a:r>
              <a:rPr lang="en-US" i="1" dirty="0"/>
              <a:t>functional</a:t>
            </a:r>
            <a:r>
              <a:rPr lang="en-US" dirty="0"/>
              <a:t>  and </a:t>
            </a:r>
            <a:r>
              <a:rPr lang="en-US" i="1" dirty="0"/>
              <a:t>non-functional</a:t>
            </a:r>
            <a:r>
              <a:rPr lang="en-US" dirty="0"/>
              <a:t>  requirements of the system under construction suppose to do so that on the one hand </a:t>
            </a:r>
            <a:r>
              <a:rPr lang="en-US" u="sng" dirty="0"/>
              <a:t>the clients know what they are getting</a:t>
            </a:r>
            <a:r>
              <a:rPr lang="en-US" dirty="0"/>
              <a:t> and on the other </a:t>
            </a:r>
            <a:r>
              <a:rPr lang="en-US" u="sng" dirty="0"/>
              <a:t>the designers, developers, testers, etc., have an unambiguous view of what needs to be done</a:t>
            </a:r>
            <a:r>
              <a:rPr lang="en-US" dirty="0"/>
              <a:t>. </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12</a:t>
            </a:fld>
            <a:endParaRPr lang="en-US" altLang="en-US">
              <a:solidFill>
                <a:prstClr val="black">
                  <a:tint val="75000"/>
                </a:prstClr>
              </a:solidFill>
            </a:endParaRPr>
          </a:p>
        </p:txBody>
      </p:sp>
    </p:spTree>
    <p:extLst>
      <p:ext uri="{BB962C8B-B14F-4D97-AF65-F5344CB8AC3E}">
        <p14:creationId xmlns:p14="http://schemas.microsoft.com/office/powerpoint/2010/main" val="388149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Software </a:t>
            </a:r>
            <a:r>
              <a:rPr lang="en-US" dirty="0" smtClean="0"/>
              <a:t>Eng. Activities </a:t>
            </a:r>
            <a:r>
              <a:rPr lang="en-US" sz="2000" dirty="0" smtClean="0"/>
              <a:t>(cont’d)</a:t>
            </a:r>
            <a:endParaRPr lang="en-US" sz="2000" dirty="0"/>
          </a:p>
        </p:txBody>
      </p:sp>
      <p:sp>
        <p:nvSpPr>
          <p:cNvPr id="3" name="Content Placeholder 2"/>
          <p:cNvSpPr>
            <a:spLocks noGrp="1"/>
          </p:cNvSpPr>
          <p:nvPr>
            <p:ph idx="1"/>
          </p:nvPr>
        </p:nvSpPr>
        <p:spPr/>
        <p:txBody>
          <a:bodyPr/>
          <a:lstStyle/>
          <a:p>
            <a:pPr lvl="0"/>
            <a:r>
              <a:rPr lang="en-US" dirty="0">
                <a:solidFill>
                  <a:srgbClr val="0070C0"/>
                </a:solidFill>
              </a:rPr>
              <a:t>System Architecture</a:t>
            </a:r>
          </a:p>
          <a:p>
            <a:pPr lvl="1"/>
            <a:r>
              <a:rPr lang="en-US" dirty="0"/>
              <a:t>Define the overall solution for the problem. Consider such issues as requirements for hardware, system availability and reliability, end-user operational profiles, etc. Specify the major software components that will need to be available and relationships between the components. In summary, create the blueprint that will be used to construct the desired software system</a:t>
            </a:r>
            <a:r>
              <a:rPr lang="en-US" dirty="0" smtClean="0"/>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13</a:t>
            </a:fld>
            <a:endParaRPr lang="en-US" altLang="en-US">
              <a:solidFill>
                <a:prstClr val="black">
                  <a:tint val="75000"/>
                </a:prstClr>
              </a:solidFill>
            </a:endParaRPr>
          </a:p>
        </p:txBody>
      </p:sp>
    </p:spTree>
    <p:extLst>
      <p:ext uri="{BB962C8B-B14F-4D97-AF65-F5344CB8AC3E}">
        <p14:creationId xmlns:p14="http://schemas.microsoft.com/office/powerpoint/2010/main" val="321176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Software </a:t>
            </a:r>
            <a:r>
              <a:rPr lang="en-US" dirty="0" smtClean="0"/>
              <a:t>Eng. Activities </a:t>
            </a:r>
            <a:r>
              <a:rPr lang="en-US" sz="2000" dirty="0" smtClean="0"/>
              <a:t>(cont’d)</a:t>
            </a:r>
            <a:endParaRPr lang="en-US" sz="2000" dirty="0"/>
          </a:p>
        </p:txBody>
      </p:sp>
      <p:sp>
        <p:nvSpPr>
          <p:cNvPr id="3" name="Content Placeholder 2"/>
          <p:cNvSpPr>
            <a:spLocks noGrp="1"/>
          </p:cNvSpPr>
          <p:nvPr>
            <p:ph idx="1"/>
          </p:nvPr>
        </p:nvSpPr>
        <p:spPr/>
        <p:txBody>
          <a:bodyPr/>
          <a:lstStyle/>
          <a:p>
            <a:pPr lvl="0"/>
            <a:r>
              <a:rPr lang="en-US" dirty="0" smtClean="0">
                <a:solidFill>
                  <a:srgbClr val="0070C0"/>
                </a:solidFill>
              </a:rPr>
              <a:t>Software </a:t>
            </a:r>
            <a:r>
              <a:rPr lang="en-US" dirty="0">
                <a:solidFill>
                  <a:srgbClr val="0070C0"/>
                </a:solidFill>
              </a:rPr>
              <a:t>Design and Implementation </a:t>
            </a:r>
          </a:p>
          <a:p>
            <a:pPr lvl="1"/>
            <a:r>
              <a:rPr lang="en-US" dirty="0"/>
              <a:t>Decompose the various subsystems (or components) that have been specified in the System Architecture into </a:t>
            </a:r>
            <a:r>
              <a:rPr lang="en-US" i="1" dirty="0"/>
              <a:t>modules</a:t>
            </a:r>
            <a:r>
              <a:rPr lang="en-US" dirty="0"/>
              <a:t>. Specify, in a precise way, the function and interfaces for each module. Develop well-documented, reliable, easy to read, flexible, correct programs that implement these modules.</a:t>
            </a:r>
          </a:p>
          <a:p>
            <a:pPr lvl="0"/>
            <a:r>
              <a:rPr lang="en-US" dirty="0">
                <a:solidFill>
                  <a:srgbClr val="0070C0"/>
                </a:solidFill>
              </a:rPr>
              <a:t>Software Testing </a:t>
            </a:r>
          </a:p>
          <a:p>
            <a:pPr lvl="1"/>
            <a:r>
              <a:rPr lang="en-US" dirty="0"/>
              <a:t>Execute the software with various input data and under various conditions to increase confidence that when the software will be released to its user community it will satisfy the agreed upon requirements.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14</a:t>
            </a:fld>
            <a:endParaRPr lang="en-US" altLang="en-US">
              <a:solidFill>
                <a:prstClr val="black">
                  <a:tint val="75000"/>
                </a:prstClr>
              </a:solidFill>
            </a:endParaRPr>
          </a:p>
        </p:txBody>
      </p:sp>
    </p:spTree>
    <p:extLst>
      <p:ext uri="{BB962C8B-B14F-4D97-AF65-F5344CB8AC3E}">
        <p14:creationId xmlns:p14="http://schemas.microsoft.com/office/powerpoint/2010/main" val="329336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Software </a:t>
            </a:r>
            <a:r>
              <a:rPr lang="en-US" dirty="0" smtClean="0"/>
              <a:t>Eng. Activities </a:t>
            </a:r>
            <a:r>
              <a:rPr lang="en-US" sz="2000" dirty="0" smtClean="0"/>
              <a:t>(cont’d)</a:t>
            </a:r>
            <a:endParaRPr lang="en-US" sz="2000" dirty="0"/>
          </a:p>
        </p:txBody>
      </p:sp>
      <p:sp>
        <p:nvSpPr>
          <p:cNvPr id="3" name="Content Placeholder 2"/>
          <p:cNvSpPr>
            <a:spLocks noGrp="1"/>
          </p:cNvSpPr>
          <p:nvPr>
            <p:ph idx="1"/>
          </p:nvPr>
        </p:nvSpPr>
        <p:spPr/>
        <p:txBody>
          <a:bodyPr/>
          <a:lstStyle/>
          <a:p>
            <a:pPr marL="0" indent="0">
              <a:buNone/>
            </a:pPr>
            <a:r>
              <a:rPr lang="en-US" dirty="0" smtClean="0"/>
              <a:t>Other </a:t>
            </a:r>
            <a:r>
              <a:rPr lang="en-US" dirty="0"/>
              <a:t>important software engineering activities:</a:t>
            </a:r>
          </a:p>
          <a:p>
            <a:pPr marL="0" lvl="0" indent="0">
              <a:buNone/>
            </a:pPr>
            <a:endParaRPr lang="en-US" b="1" i="1" dirty="0" smtClean="0"/>
          </a:p>
          <a:p>
            <a:pPr lvl="0"/>
            <a:r>
              <a:rPr lang="en-US" dirty="0" smtClean="0">
                <a:solidFill>
                  <a:srgbClr val="0070C0"/>
                </a:solidFill>
              </a:rPr>
              <a:t>Process </a:t>
            </a:r>
            <a:r>
              <a:rPr lang="en-US" dirty="0">
                <a:solidFill>
                  <a:srgbClr val="0070C0"/>
                </a:solidFill>
              </a:rPr>
              <a:t>Engineering</a:t>
            </a:r>
          </a:p>
          <a:p>
            <a:pPr lvl="1"/>
            <a:r>
              <a:rPr lang="en-US" dirty="0"/>
              <a:t>Define how the organization will work to develop the proposed software system. Monitor the effectiveness of the process and identify areas for improvement. Propose and implement required process changes. </a:t>
            </a:r>
          </a:p>
          <a:p>
            <a:pPr lvl="0"/>
            <a:r>
              <a:rPr lang="en-US" dirty="0">
                <a:solidFill>
                  <a:srgbClr val="0070C0"/>
                </a:solidFill>
              </a:rPr>
              <a:t>Release Engineering</a:t>
            </a:r>
          </a:p>
          <a:p>
            <a:pPr lvl="1"/>
            <a:r>
              <a:rPr lang="en-US" dirty="0"/>
              <a:t>Implement the mechanisms necessary to “manufacture” the executable programs that eventually will be delivered to the customer.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15</a:t>
            </a:fld>
            <a:endParaRPr lang="en-US" altLang="en-US">
              <a:solidFill>
                <a:prstClr val="black">
                  <a:tint val="75000"/>
                </a:prstClr>
              </a:solidFill>
            </a:endParaRPr>
          </a:p>
        </p:txBody>
      </p:sp>
    </p:spTree>
    <p:extLst>
      <p:ext uri="{BB962C8B-B14F-4D97-AF65-F5344CB8AC3E}">
        <p14:creationId xmlns:p14="http://schemas.microsoft.com/office/powerpoint/2010/main" val="415017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Software </a:t>
            </a:r>
            <a:r>
              <a:rPr lang="en-US" dirty="0" smtClean="0"/>
              <a:t>Eng. Activities </a:t>
            </a:r>
            <a:r>
              <a:rPr lang="en-US" sz="2000" dirty="0" smtClean="0"/>
              <a:t>(cont’d)</a:t>
            </a:r>
            <a:endParaRPr lang="en-US" sz="2000" dirty="0"/>
          </a:p>
        </p:txBody>
      </p:sp>
      <p:sp>
        <p:nvSpPr>
          <p:cNvPr id="3" name="Content Placeholder 2"/>
          <p:cNvSpPr>
            <a:spLocks noGrp="1"/>
          </p:cNvSpPr>
          <p:nvPr>
            <p:ph idx="1"/>
          </p:nvPr>
        </p:nvSpPr>
        <p:spPr/>
        <p:txBody>
          <a:bodyPr/>
          <a:lstStyle/>
          <a:p>
            <a:pPr lvl="0"/>
            <a:r>
              <a:rPr lang="en-US" dirty="0">
                <a:solidFill>
                  <a:srgbClr val="0070C0"/>
                </a:solidFill>
              </a:rPr>
              <a:t>Document Preparation</a:t>
            </a:r>
          </a:p>
          <a:p>
            <a:pPr lvl="1"/>
            <a:r>
              <a:rPr lang="en-US" dirty="0"/>
              <a:t>Prepare the documentation that will be delivered to the customer and end users of the software (e.g. user’s manuals, installation notes, etc.) </a:t>
            </a:r>
          </a:p>
          <a:p>
            <a:pPr lvl="0"/>
            <a:r>
              <a:rPr lang="en-US" dirty="0">
                <a:solidFill>
                  <a:srgbClr val="0070C0"/>
                </a:solidFill>
              </a:rPr>
              <a:t>Field Support </a:t>
            </a:r>
          </a:p>
          <a:p>
            <a:pPr lvl="1"/>
            <a:r>
              <a:rPr lang="en-US" dirty="0"/>
              <a:t>Respond to user problems. Manufacture, test, and prepare installation procedures for “intermediate” (“patch”) releases of the software.</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16</a:t>
            </a:fld>
            <a:endParaRPr lang="en-US" altLang="en-US">
              <a:solidFill>
                <a:prstClr val="black">
                  <a:tint val="75000"/>
                </a:prstClr>
              </a:solidFill>
            </a:endParaRPr>
          </a:p>
        </p:txBody>
      </p:sp>
    </p:spTree>
    <p:extLst>
      <p:ext uri="{BB962C8B-B14F-4D97-AF65-F5344CB8AC3E}">
        <p14:creationId xmlns:p14="http://schemas.microsoft.com/office/powerpoint/2010/main" val="17605734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
            </a:r>
            <a:br>
              <a:rPr lang="en-US" dirty="0">
                <a:effectLst/>
              </a:rPr>
            </a:br>
            <a:r>
              <a:rPr lang="en-US" dirty="0"/>
              <a:t>About programming… </a:t>
            </a:r>
            <a:br>
              <a:rPr lang="en-US" dirty="0"/>
            </a:br>
            <a:endParaRPr lang="en-US" dirty="0"/>
          </a:p>
        </p:txBody>
      </p:sp>
      <p:sp>
        <p:nvSpPr>
          <p:cNvPr id="3" name="Content Placeholder 2"/>
          <p:cNvSpPr>
            <a:spLocks noGrp="1"/>
          </p:cNvSpPr>
          <p:nvPr>
            <p:ph idx="1"/>
          </p:nvPr>
        </p:nvSpPr>
        <p:spPr/>
        <p:txBody>
          <a:bodyPr/>
          <a:lstStyle/>
          <a:p>
            <a:pPr marL="0" indent="0">
              <a:buNone/>
            </a:pPr>
            <a:r>
              <a:rPr lang="en-US" i="1" dirty="0" smtClean="0">
                <a:solidFill>
                  <a:srgbClr val="0070C0"/>
                </a:solidFill>
              </a:rPr>
              <a:t>QUESTION</a:t>
            </a:r>
            <a:r>
              <a:rPr lang="en-US" dirty="0" smtClean="0"/>
              <a:t>: What </a:t>
            </a:r>
            <a:r>
              <a:rPr lang="en-US" dirty="0"/>
              <a:t>is the role of computer programming in Software Engineering?</a:t>
            </a:r>
          </a:p>
          <a:p>
            <a:pPr marL="400050" lvl="1" indent="0">
              <a:buNone/>
            </a:pPr>
            <a:endParaRPr lang="en-US" dirty="0" smtClean="0"/>
          </a:p>
          <a:p>
            <a:pPr marL="0" indent="0">
              <a:buNone/>
            </a:pPr>
            <a:r>
              <a:rPr lang="en-US" sz="2000" i="1" dirty="0" smtClean="0"/>
              <a:t>“ </a:t>
            </a:r>
            <a:r>
              <a:rPr lang="en-US" sz="2000" i="1" dirty="0"/>
              <a:t>I'm personally convinced that computer science has a lot in common with physics. Both are about how the world works at a rather fundamental level. The difference, of course, is that while in physics you're supposed to figure out how the world is made up, in computer science you create the world. Within the confines of the computer, you're the creator. You get to ultimately control everything that happens. If you're good enough, you can be God. On a small scale</a:t>
            </a:r>
            <a:r>
              <a:rPr lang="en-US" sz="2000" i="1" dirty="0" smtClean="0"/>
              <a:t>. And </a:t>
            </a:r>
            <a:r>
              <a:rPr lang="en-US" sz="2000" i="1" dirty="0"/>
              <a:t>I've probably offended roughly half the population on Earth by saying so</a:t>
            </a:r>
            <a:r>
              <a:rPr lang="en-US" sz="2000" i="1" dirty="0" smtClean="0"/>
              <a:t>.</a:t>
            </a:r>
            <a:endParaRPr lang="en-US" sz="2000" i="1"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17</a:t>
            </a:fld>
            <a:endParaRPr lang="en-US" altLang="en-US">
              <a:solidFill>
                <a:prstClr val="black">
                  <a:tint val="75000"/>
                </a:prstClr>
              </a:solidFill>
            </a:endParaRPr>
          </a:p>
        </p:txBody>
      </p:sp>
    </p:spTree>
    <p:extLst>
      <p:ext uri="{BB962C8B-B14F-4D97-AF65-F5344CB8AC3E}">
        <p14:creationId xmlns:p14="http://schemas.microsoft.com/office/powerpoint/2010/main" val="39604282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programming… </a:t>
            </a:r>
            <a:r>
              <a:rPr lang="en-US" dirty="0" smtClean="0"/>
              <a:t>(cont’d)</a:t>
            </a:r>
            <a:endParaRPr lang="en-US" dirty="0"/>
          </a:p>
        </p:txBody>
      </p:sp>
      <p:sp>
        <p:nvSpPr>
          <p:cNvPr id="3" name="Content Placeholder 2"/>
          <p:cNvSpPr>
            <a:spLocks noGrp="1"/>
          </p:cNvSpPr>
          <p:nvPr>
            <p:ph idx="1"/>
          </p:nvPr>
        </p:nvSpPr>
        <p:spPr/>
        <p:txBody>
          <a:bodyPr/>
          <a:lstStyle/>
          <a:p>
            <a:pPr marL="400050" lvl="1" indent="0">
              <a:buNone/>
            </a:pPr>
            <a:endParaRPr lang="en-US" i="1" dirty="0" smtClean="0"/>
          </a:p>
          <a:p>
            <a:pPr marL="0" indent="0">
              <a:buNone/>
            </a:pPr>
            <a:r>
              <a:rPr lang="en-US" sz="2000" i="1" dirty="0" smtClean="0"/>
              <a:t>But </a:t>
            </a:r>
            <a:r>
              <a:rPr lang="en-US" sz="2000" i="1" dirty="0"/>
              <a:t>it's true. You get to create your own world, and the only thing that limits what you can do are the capabilities of the machine and, more and more often these days, your own </a:t>
            </a:r>
            <a:r>
              <a:rPr lang="en-US" sz="2000" i="1" dirty="0" smtClean="0"/>
              <a:t>abilities. Think </a:t>
            </a:r>
            <a:r>
              <a:rPr lang="en-US" sz="2000" i="1" dirty="0"/>
              <a:t>of a treehouse. You can build a treehouse that is functional and has a trapdoor and is stable. But everybody knows the difference between a treehouse that is simply solidly built and one that is beautiful, that takes creative advantage of the tree. It's a matter of combining art and engineering. This is one of the reasons programming can be so captivating and rewarding. It is an exercise in creativity. </a:t>
            </a:r>
            <a:r>
              <a:rPr lang="en-US" sz="2000" dirty="0" smtClean="0"/>
              <a:t>”</a:t>
            </a:r>
          </a:p>
          <a:p>
            <a:pPr marL="0" indent="0">
              <a:buNone/>
            </a:pPr>
            <a:r>
              <a:rPr lang="en-US" sz="1400" dirty="0" smtClean="0"/>
              <a:t>[“</a:t>
            </a:r>
            <a:r>
              <a:rPr lang="en-US" sz="1400" dirty="0"/>
              <a:t>Just for Fun: The Story of an Accidental Revolutionary”, by Linus Torvalds and David Diamond, Harper Collins, 2001]</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18</a:t>
            </a:fld>
            <a:endParaRPr lang="en-US" altLang="en-US">
              <a:solidFill>
                <a:prstClr val="black">
                  <a:tint val="75000"/>
                </a:prstClr>
              </a:solidFill>
            </a:endParaRPr>
          </a:p>
        </p:txBody>
      </p:sp>
    </p:spTree>
    <p:extLst>
      <p:ext uri="{BB962C8B-B14F-4D97-AF65-F5344CB8AC3E}">
        <p14:creationId xmlns:p14="http://schemas.microsoft.com/office/powerpoint/2010/main" val="32207394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and Ethical Responsibility</a:t>
            </a:r>
          </a:p>
        </p:txBody>
      </p:sp>
      <p:sp>
        <p:nvSpPr>
          <p:cNvPr id="3" name="Content Placeholder 2"/>
          <p:cNvSpPr>
            <a:spLocks noGrp="1"/>
          </p:cNvSpPr>
          <p:nvPr>
            <p:ph idx="1"/>
          </p:nvPr>
        </p:nvSpPr>
        <p:spPr>
          <a:xfrm>
            <a:off x="457200" y="1011678"/>
            <a:ext cx="8346332" cy="4433448"/>
          </a:xfrm>
        </p:spPr>
        <p:txBody>
          <a:bodyPr/>
          <a:lstStyle/>
          <a:p>
            <a:pPr lvl="0"/>
            <a:r>
              <a:rPr lang="en-US" dirty="0"/>
              <a:t>Software Engineers must behave in an ethical and morally responsible way if they are to be respected as professionals</a:t>
            </a:r>
            <a:r>
              <a:rPr lang="en-US" dirty="0" smtClean="0"/>
              <a:t>.</a:t>
            </a:r>
            <a:endParaRPr lang="en-US" dirty="0"/>
          </a:p>
          <a:p>
            <a:pPr lvl="0"/>
            <a:r>
              <a:rPr lang="en-US" dirty="0"/>
              <a:t>Software Engineering involves wider responsibilities than the application of technical skills. There is a legal and social framework encompassing the work of Software Engineers.</a:t>
            </a:r>
          </a:p>
          <a:p>
            <a:pPr lvl="1"/>
            <a:r>
              <a:rPr lang="en-US" dirty="0"/>
              <a:t>Respect the confidentiality of employers and clients.</a:t>
            </a:r>
          </a:p>
          <a:p>
            <a:pPr lvl="1"/>
            <a:r>
              <a:rPr lang="en-US" dirty="0"/>
              <a:t>Protect the intellectual property of employers and clients.</a:t>
            </a:r>
          </a:p>
          <a:p>
            <a:pPr lvl="1"/>
            <a:r>
              <a:rPr lang="en-US" dirty="0"/>
              <a:t>Don’t misrepresent your level of </a:t>
            </a:r>
            <a:r>
              <a:rPr lang="en-US" dirty="0" smtClean="0"/>
              <a:t>competence.</a:t>
            </a:r>
            <a:endParaRPr lang="en-US" dirty="0"/>
          </a:p>
          <a:p>
            <a:pPr lvl="1"/>
            <a:r>
              <a:rPr lang="en-US" dirty="0"/>
              <a:t>Don’t misuse other people’s computers.</a:t>
            </a:r>
          </a:p>
          <a:p>
            <a:pPr lvl="1"/>
            <a:r>
              <a:rPr lang="en-US" dirty="0"/>
              <a:t>….</a:t>
            </a:r>
            <a:br>
              <a:rPr lang="en-US" dirty="0"/>
            </a:b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28824761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Engineering (SE)?</a:t>
            </a:r>
            <a:endParaRPr lang="en-US" dirty="0"/>
          </a:p>
        </p:txBody>
      </p:sp>
      <p:sp>
        <p:nvSpPr>
          <p:cNvPr id="3" name="Content Placeholder 2"/>
          <p:cNvSpPr>
            <a:spLocks noGrp="1"/>
          </p:cNvSpPr>
          <p:nvPr>
            <p:ph idx="1"/>
          </p:nvPr>
        </p:nvSpPr>
        <p:spPr/>
        <p:txBody>
          <a:bodyPr/>
          <a:lstStyle/>
          <a:p>
            <a:pPr marL="0" indent="0">
              <a:buNone/>
            </a:pPr>
            <a:r>
              <a:rPr lang="en-US" dirty="0"/>
              <a:t>Some useful definitions from the Software Engineering Institute, http://www.sei.edu/about/overview/whatis.html</a:t>
            </a:r>
            <a:endParaRPr lang="en-US" b="1" dirty="0"/>
          </a:p>
          <a:p>
            <a:pPr lvl="0"/>
            <a:r>
              <a:rPr lang="en-US" dirty="0" smtClean="0"/>
              <a:t>The </a:t>
            </a:r>
            <a:r>
              <a:rPr lang="en-US" dirty="0"/>
              <a:t>establishment and use of sound engineering principles (methods) in order to obtain economically software that is reliable and works on real machines.</a:t>
            </a:r>
            <a:br>
              <a:rPr lang="en-US" dirty="0"/>
            </a:br>
            <a:r>
              <a:rPr lang="en-US" sz="1400" dirty="0"/>
              <a:t>[F.L. Bauer. Software Engineering. Info. Processing 71., 1972</a:t>
            </a:r>
            <a:r>
              <a:rPr lang="en-US" sz="1400" dirty="0" smtClean="0"/>
              <a:t>]</a:t>
            </a:r>
            <a:r>
              <a:rPr lang="en-US" sz="1400" dirty="0"/>
              <a:t/>
            </a:r>
            <a:br>
              <a:rPr lang="en-US" sz="1400" dirty="0"/>
            </a:br>
            <a:endParaRPr lang="en-US" sz="1400" dirty="0"/>
          </a:p>
        </p:txBody>
      </p:sp>
      <p:sp>
        <p:nvSpPr>
          <p:cNvPr id="4" name="Slide Number Placeholder 3"/>
          <p:cNvSpPr>
            <a:spLocks noGrp="1"/>
          </p:cNvSpPr>
          <p:nvPr>
            <p:ph type="sldNum" sz="quarter" idx="12"/>
          </p:nvPr>
        </p:nvSpPr>
        <p:spPr>
          <a:xfrm>
            <a:off x="6553200" y="5649913"/>
            <a:ext cx="2133600" cy="325437"/>
          </a:xfrm>
        </p:spPr>
        <p:txBody>
          <a:bodyPr/>
          <a:lstStyle/>
          <a:p>
            <a:pPr>
              <a:defRPr/>
            </a:pPr>
            <a:fld id="{A4A14048-70BA-47BB-BFA4-34E1806A8D7B}"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656064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Professional and Ethical </a:t>
            </a:r>
            <a:r>
              <a:rPr lang="en-US" sz="2400" dirty="0" smtClean="0"/>
              <a:t>Responsibility (cont’d)</a:t>
            </a:r>
            <a:endParaRPr lang="en-US" sz="2400" dirty="0"/>
          </a:p>
        </p:txBody>
      </p:sp>
      <p:sp>
        <p:nvSpPr>
          <p:cNvPr id="3" name="Content Placeholder 2"/>
          <p:cNvSpPr>
            <a:spLocks noGrp="1"/>
          </p:cNvSpPr>
          <p:nvPr>
            <p:ph idx="1"/>
          </p:nvPr>
        </p:nvSpPr>
        <p:spPr/>
        <p:txBody>
          <a:bodyPr/>
          <a:lstStyle/>
          <a:p>
            <a:pPr lvl="0"/>
            <a:r>
              <a:rPr lang="en-US" dirty="0"/>
              <a:t>The ACM </a:t>
            </a:r>
            <a:r>
              <a:rPr lang="en-US" i="1" dirty="0"/>
              <a:t>Software Engineering Code of Ethics and Professional Practice</a:t>
            </a:r>
            <a:r>
              <a:rPr lang="en-US" dirty="0"/>
              <a:t> as recommended by the ACM/IEEE-CS Joint Task Force on Software Engineering Ethics and Professional Practices and jointly approved by the ACM and the IEEE-CS as the standard for teaching and practicing software engineering can be found at </a:t>
            </a:r>
          </a:p>
          <a:p>
            <a:pPr marL="400050" lvl="1" indent="0">
              <a:buNone/>
            </a:pPr>
            <a:r>
              <a:rPr lang="en-US" u="sng" dirty="0">
                <a:hlinkClick r:id="rId2"/>
              </a:rPr>
              <a:t>http://www.acm.org/serving/se/code.htm</a:t>
            </a:r>
            <a:endParaRPr lang="en-US" dirty="0"/>
          </a:p>
          <a:p>
            <a:pPr marL="0" indent="0">
              <a:buNone/>
            </a:pPr>
            <a:r>
              <a:rPr lang="en-US" dirty="0"/>
              <a:t> </a:t>
            </a:r>
            <a:r>
              <a:rPr lang="en-US" dirty="0" smtClean="0"/>
              <a:t>   Please </a:t>
            </a:r>
            <a:r>
              <a:rPr lang="en-US" dirty="0"/>
              <a:t>make sure to read it.</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42691685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Software Engineering? </a:t>
            </a:r>
            <a:r>
              <a:rPr lang="en-US" sz="2000" dirty="0"/>
              <a:t>(cont’d)</a:t>
            </a:r>
          </a:p>
        </p:txBody>
      </p:sp>
      <p:sp>
        <p:nvSpPr>
          <p:cNvPr id="3" name="Content Placeholder 2"/>
          <p:cNvSpPr>
            <a:spLocks noGrp="1"/>
          </p:cNvSpPr>
          <p:nvPr>
            <p:ph idx="1"/>
          </p:nvPr>
        </p:nvSpPr>
        <p:spPr/>
        <p:txBody>
          <a:bodyPr/>
          <a:lstStyle/>
          <a:p>
            <a:pPr lvl="0"/>
            <a:r>
              <a:rPr lang="en-US" dirty="0">
                <a:solidFill>
                  <a:srgbClr val="0070C0"/>
                </a:solidFill>
              </a:rPr>
              <a:t>Software engineering</a:t>
            </a:r>
            <a:r>
              <a:rPr lang="en-US" dirty="0"/>
              <a:t>. (1) The application of a systematic, disciplined, quantifiable approach to the development, operation, and maintenance of software; that is, the application of engineering to software. (2) The study of approaches as in (1).</a:t>
            </a:r>
            <a:br>
              <a:rPr lang="en-US" dirty="0"/>
            </a:br>
            <a:r>
              <a:rPr lang="en-US" sz="1400" dirty="0"/>
              <a:t>[IEEE </a:t>
            </a:r>
            <a:r>
              <a:rPr lang="en-US" sz="1400" dirty="0" err="1"/>
              <a:t>Std</a:t>
            </a:r>
            <a:r>
              <a:rPr lang="en-US" sz="1400" dirty="0"/>
              <a:t> 610-1990, http://grouper.ieee.org/groups/610/p610.html]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40414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Engineering? </a:t>
            </a:r>
            <a:r>
              <a:rPr lang="en-US" sz="2000" dirty="0"/>
              <a:t>(cont’d)</a:t>
            </a:r>
          </a:p>
        </p:txBody>
      </p:sp>
      <p:sp>
        <p:nvSpPr>
          <p:cNvPr id="3" name="Content Placeholder 2"/>
          <p:cNvSpPr>
            <a:spLocks noGrp="1"/>
          </p:cNvSpPr>
          <p:nvPr>
            <p:ph idx="1"/>
          </p:nvPr>
        </p:nvSpPr>
        <p:spPr/>
        <p:txBody>
          <a:bodyPr/>
          <a:lstStyle/>
          <a:p>
            <a:pPr lvl="0"/>
            <a:r>
              <a:rPr lang="en-US" dirty="0">
                <a:solidFill>
                  <a:srgbClr val="0070C0"/>
                </a:solidFill>
              </a:rPr>
              <a:t>Software engineering </a:t>
            </a:r>
            <a:r>
              <a:rPr lang="en-US" dirty="0"/>
              <a:t>is the technological and managerial discipline concerned with systematic production and maintenance of software products that are developed and modified on time and within cost estimates.</a:t>
            </a:r>
            <a:br>
              <a:rPr lang="en-US" dirty="0"/>
            </a:br>
            <a:r>
              <a:rPr lang="en-US" sz="1400" dirty="0"/>
              <a:t>[R. Fairley. Software Engineering Concepts. McGraw-Hill, 1985]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150084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Engineering? </a:t>
            </a:r>
            <a:r>
              <a:rPr lang="en-US" sz="2000" dirty="0"/>
              <a:t>(cont’d)</a:t>
            </a:r>
          </a:p>
        </p:txBody>
      </p:sp>
      <p:sp>
        <p:nvSpPr>
          <p:cNvPr id="3" name="Content Placeholder 2"/>
          <p:cNvSpPr>
            <a:spLocks noGrp="1"/>
          </p:cNvSpPr>
          <p:nvPr>
            <p:ph idx="1"/>
          </p:nvPr>
        </p:nvSpPr>
        <p:spPr/>
        <p:txBody>
          <a:bodyPr/>
          <a:lstStyle/>
          <a:p>
            <a:r>
              <a:rPr lang="en-US" dirty="0">
                <a:solidFill>
                  <a:srgbClr val="0070C0"/>
                </a:solidFill>
              </a:rPr>
              <a:t>Software engineering </a:t>
            </a:r>
            <a:r>
              <a:rPr lang="en-US" dirty="0"/>
              <a:t>is the computer science discipline concerned with developing large applications. Software engineering covers not only the technical aspects of building software systems, but also management issues, such as directing programming teams, scheduling, and budgeting.  </a:t>
            </a:r>
            <a:r>
              <a:rPr lang="en-US" sz="1400" dirty="0"/>
              <a:t>[http://www.webopaedia.com/TERM/S/software_engineering.htm]</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415431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Software Engineering? </a:t>
            </a:r>
            <a:r>
              <a:rPr lang="en-US" sz="2000" dirty="0" smtClean="0"/>
              <a:t>(</a:t>
            </a:r>
            <a:r>
              <a:rPr lang="en-US" sz="2000" dirty="0"/>
              <a:t>cont’d)</a:t>
            </a:r>
          </a:p>
        </p:txBody>
      </p:sp>
      <p:sp>
        <p:nvSpPr>
          <p:cNvPr id="3" name="Content Placeholder 2"/>
          <p:cNvSpPr>
            <a:spLocks noGrp="1"/>
          </p:cNvSpPr>
          <p:nvPr>
            <p:ph idx="1"/>
          </p:nvPr>
        </p:nvSpPr>
        <p:spPr/>
        <p:txBody>
          <a:bodyPr/>
          <a:lstStyle/>
          <a:p>
            <a:pPr lvl="0"/>
            <a:r>
              <a:rPr lang="en-US" dirty="0">
                <a:solidFill>
                  <a:srgbClr val="0070C0"/>
                </a:solidFill>
              </a:rPr>
              <a:t>Engineering </a:t>
            </a:r>
            <a:r>
              <a:rPr lang="en-US" dirty="0"/>
              <a:t>is the systematic application of scientific knowledge in creating and building cost-effective solutions to practical problems in the service of mankind. </a:t>
            </a:r>
            <a:br>
              <a:rPr lang="en-US" dirty="0"/>
            </a:br>
            <a:r>
              <a:rPr lang="en-US" dirty="0">
                <a:solidFill>
                  <a:srgbClr val="0070C0"/>
                </a:solidFill>
              </a:rPr>
              <a:t>Software engineering </a:t>
            </a:r>
            <a:r>
              <a:rPr lang="en-US" dirty="0"/>
              <a:t>is that form of engineering that applies the principles of computer science and mathematics to achieving cost-effective solutions to software problems. </a:t>
            </a:r>
            <a:br>
              <a:rPr lang="en-US" dirty="0"/>
            </a:br>
            <a:r>
              <a:rPr lang="en-US" sz="1400" dirty="0"/>
              <a:t>[Software Engineering Institute Report on Undergraduate Software Engineering Education, CMU/SEI-90-TR-003]</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a:t>
            </a:fld>
            <a:endParaRPr lang="en-US" altLang="en-US">
              <a:solidFill>
                <a:prstClr val="black">
                  <a:tint val="75000"/>
                </a:prstClr>
              </a:solidFill>
            </a:endParaRPr>
          </a:p>
        </p:txBody>
      </p:sp>
    </p:spTree>
    <p:extLst>
      <p:ext uri="{BB962C8B-B14F-4D97-AF65-F5344CB8AC3E}">
        <p14:creationId xmlns:p14="http://schemas.microsoft.com/office/powerpoint/2010/main" val="393862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92"/>
            <a:ext cx="8229600" cy="621287"/>
          </a:xfrm>
        </p:spPr>
        <p:txBody>
          <a:bodyPr/>
          <a:lstStyle/>
          <a:p>
            <a:r>
              <a:rPr lang="en-US" dirty="0"/>
              <a:t>What is Software Engineering? </a:t>
            </a:r>
            <a:r>
              <a:rPr lang="en-US" sz="2000" dirty="0" smtClean="0"/>
              <a:t>(cont’d)</a:t>
            </a:r>
            <a:endParaRPr lang="en-US" sz="2000" dirty="0"/>
          </a:p>
        </p:txBody>
      </p:sp>
      <p:sp>
        <p:nvSpPr>
          <p:cNvPr id="3" name="Content Placeholder 2"/>
          <p:cNvSpPr>
            <a:spLocks noGrp="1"/>
          </p:cNvSpPr>
          <p:nvPr>
            <p:ph idx="1"/>
          </p:nvPr>
        </p:nvSpPr>
        <p:spPr/>
        <p:txBody>
          <a:bodyPr/>
          <a:lstStyle/>
          <a:p>
            <a:r>
              <a:rPr lang="en-US" dirty="0">
                <a:solidFill>
                  <a:srgbClr val="0070C0"/>
                </a:solidFill>
              </a:rPr>
              <a:t>Computer science </a:t>
            </a:r>
            <a:r>
              <a:rPr lang="en-US" dirty="0"/>
              <a:t>is a broad discipline that (a) studies the necessary mathematical and scientific theory required to create correct and efficient algorithms for manipulating information, and (b) designs and develops systems that implement the algorithms in (a).</a:t>
            </a:r>
          </a:p>
          <a:p>
            <a:r>
              <a:rPr lang="en-US" dirty="0" smtClean="0"/>
              <a:t>The </a:t>
            </a:r>
            <a:r>
              <a:rPr lang="en-US" i="1" dirty="0"/>
              <a:t>Association of Computing Machinery</a:t>
            </a:r>
            <a:r>
              <a:rPr lang="en-US" dirty="0"/>
              <a:t> (ACM) and </a:t>
            </a:r>
            <a:r>
              <a:rPr lang="en-US" i="1" dirty="0"/>
              <a:t>the IEEE Computer Society</a:t>
            </a:r>
            <a:r>
              <a:rPr lang="en-US" dirty="0"/>
              <a:t> consider Software Engineering as one of the core areas of Computer Science (others being Algorithms and Data Structures, Computer architecture, Artificial Intelligence and Robotics, etc.)</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7</a:t>
            </a:fld>
            <a:endParaRPr lang="en-US" altLang="en-US">
              <a:solidFill>
                <a:prstClr val="black">
                  <a:tint val="75000"/>
                </a:prstClr>
              </a:solidFill>
            </a:endParaRPr>
          </a:p>
        </p:txBody>
      </p:sp>
    </p:spTree>
    <p:extLst>
      <p:ext uri="{BB962C8B-B14F-4D97-AF65-F5344CB8AC3E}">
        <p14:creationId xmlns:p14="http://schemas.microsoft.com/office/powerpoint/2010/main" val="78886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Why is </a:t>
            </a:r>
            <a:r>
              <a:rPr lang="en-US" sz="2800" dirty="0"/>
              <a:t>Software Engineering Important</a:t>
            </a:r>
            <a:r>
              <a:rPr lang="en-US" sz="2800" dirty="0" smtClean="0"/>
              <a:t>?</a:t>
            </a:r>
            <a:endParaRPr lang="en-US" sz="2800" dirty="0"/>
          </a:p>
        </p:txBody>
      </p:sp>
      <p:sp>
        <p:nvSpPr>
          <p:cNvPr id="3" name="Content Placeholder 2"/>
          <p:cNvSpPr>
            <a:spLocks noGrp="1"/>
          </p:cNvSpPr>
          <p:nvPr>
            <p:ph idx="1"/>
          </p:nvPr>
        </p:nvSpPr>
        <p:spPr/>
        <p:txBody>
          <a:bodyPr/>
          <a:lstStyle/>
          <a:p>
            <a:r>
              <a:rPr lang="en-US" dirty="0"/>
              <a:t>Computers and many things enabled by them are all around us</a:t>
            </a:r>
            <a:r>
              <a:rPr lang="en-US" dirty="0" smtClean="0"/>
              <a:t>! (</a:t>
            </a:r>
            <a:r>
              <a:rPr lang="en-US" dirty="0"/>
              <a:t>A lot is not visible to us, like the programs that keep our telephones and power systems working, or the programs that fly commercial planes</a:t>
            </a:r>
            <a:r>
              <a:rPr lang="en-US" dirty="0" smtClean="0"/>
              <a:t>.)</a:t>
            </a:r>
            <a:endParaRPr lang="en-US" dirty="0"/>
          </a:p>
          <a:p>
            <a:r>
              <a:rPr lang="en-US" dirty="0"/>
              <a:t>The software development industry is significant with over </a:t>
            </a:r>
            <a:r>
              <a:rPr lang="en-US" dirty="0" smtClean="0"/>
              <a:t>$</a:t>
            </a:r>
            <a:r>
              <a:rPr lang="en-US" dirty="0"/>
              <a:t>500 billion spent worldwide each year on developing and maintaining software systems. The economic implications of producing quality software systems in a cost effective way are enormous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8</a:t>
            </a:fld>
            <a:endParaRPr lang="en-US" altLang="en-US">
              <a:solidFill>
                <a:prstClr val="black">
                  <a:tint val="75000"/>
                </a:prstClr>
              </a:solidFill>
            </a:endParaRPr>
          </a:p>
        </p:txBody>
      </p:sp>
    </p:spTree>
    <p:extLst>
      <p:ext uri="{BB962C8B-B14F-4D97-AF65-F5344CB8AC3E}">
        <p14:creationId xmlns:p14="http://schemas.microsoft.com/office/powerpoint/2010/main" val="194218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Why is Software Engineering Important</a:t>
            </a:r>
            <a:r>
              <a:rPr lang="en-US" sz="2400" dirty="0" smtClean="0"/>
              <a:t>? (cont’d)</a:t>
            </a:r>
            <a:endParaRPr lang="en-US" sz="2400" dirty="0"/>
          </a:p>
        </p:txBody>
      </p:sp>
      <p:sp>
        <p:nvSpPr>
          <p:cNvPr id="3" name="Content Placeholder 2"/>
          <p:cNvSpPr>
            <a:spLocks noGrp="1"/>
          </p:cNvSpPr>
          <p:nvPr>
            <p:ph idx="1"/>
          </p:nvPr>
        </p:nvSpPr>
        <p:spPr/>
        <p:txBody>
          <a:bodyPr/>
          <a:lstStyle/>
          <a:p>
            <a:r>
              <a:rPr lang="en-US" dirty="0"/>
              <a:t>Some software systems are very complex; they simply can’t be implemented without sound engineering principles. </a:t>
            </a:r>
          </a:p>
          <a:p>
            <a:r>
              <a:rPr lang="en-US" dirty="0" smtClean="0"/>
              <a:t>Failure </a:t>
            </a:r>
            <a:r>
              <a:rPr lang="en-US" dirty="0"/>
              <a:t>of software systems that are critical in nature can have catastrophic results.</a:t>
            </a:r>
          </a:p>
          <a:p>
            <a:r>
              <a:rPr lang="en-US" dirty="0" smtClean="0"/>
              <a:t>Software </a:t>
            </a:r>
            <a:r>
              <a:rPr lang="en-US" dirty="0"/>
              <a:t>complexity and development costs are likely to increase in the future.</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9</a:t>
            </a:fld>
            <a:endParaRPr lang="en-US" altLang="en-US">
              <a:solidFill>
                <a:prstClr val="black">
                  <a:tint val="75000"/>
                </a:prstClr>
              </a:solidFill>
            </a:endParaRPr>
          </a:p>
        </p:txBody>
      </p:sp>
    </p:spTree>
    <p:extLst>
      <p:ext uri="{BB962C8B-B14F-4D97-AF65-F5344CB8AC3E}">
        <p14:creationId xmlns:p14="http://schemas.microsoft.com/office/powerpoint/2010/main" val="2899836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14903</TotalTime>
  <Words>1544</Words>
  <Application>Microsoft Macintosh PowerPoint</Application>
  <PresentationFormat>Custom</PresentationFormat>
  <Paragraphs>115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 181   The Software Engineering Discipline</vt:lpstr>
      <vt:lpstr>What is Software Engineering (SE)?</vt:lpstr>
      <vt:lpstr>What is Software Engineering? (cont’d)</vt:lpstr>
      <vt:lpstr>What is Software Engineering? (cont’d)</vt:lpstr>
      <vt:lpstr>What is Software Engineering? (cont’d)</vt:lpstr>
      <vt:lpstr>What is Software Engineering? (cont’d)</vt:lpstr>
      <vt:lpstr>What is Software Engineering? (cont’d)</vt:lpstr>
      <vt:lpstr>Why is Software Engineering Important?</vt:lpstr>
      <vt:lpstr>Why is Software Engineering Important? (cont’d)</vt:lpstr>
      <vt:lpstr>Putting things in perspective…</vt:lpstr>
      <vt:lpstr>Putting things in perspective… (cont’d)</vt:lpstr>
      <vt:lpstr>Major Software Engineering Activities</vt:lpstr>
      <vt:lpstr>Major Software Eng. Activities (cont’d)</vt:lpstr>
      <vt:lpstr>Major Software Eng. Activities (cont’d)</vt:lpstr>
      <vt:lpstr>Major Software Eng. Activities (cont’d)</vt:lpstr>
      <vt:lpstr>Major Software Eng. Activities (cont’d)</vt:lpstr>
      <vt:lpstr> About programming…  </vt:lpstr>
      <vt:lpstr>About programming… (cont’d)</vt:lpstr>
      <vt:lpstr>Professional and Ethical Responsibility</vt:lpstr>
      <vt:lpstr>Professional and Ethical Responsibility (cont’d)</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Filippos Vokolos</cp:lastModifiedBy>
  <cp:revision>491</cp:revision>
  <cp:lastPrinted>2014-01-29T15:51:24Z</cp:lastPrinted>
  <dcterms:created xsi:type="dcterms:W3CDTF">2000-03-07T00:57:40Z</dcterms:created>
  <dcterms:modified xsi:type="dcterms:W3CDTF">2020-01-04T21:15:19Z</dcterms:modified>
</cp:coreProperties>
</file>