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64"/>
  </p:notesMasterIdLst>
  <p:handoutMasterIdLst>
    <p:handoutMasterId r:id="rId65"/>
  </p:handoutMasterIdLst>
  <p:sldIdLst>
    <p:sldId id="256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87" r:id="rId27"/>
    <p:sldId id="437" r:id="rId28"/>
    <p:sldId id="433" r:id="rId29"/>
    <p:sldId id="406" r:id="rId30"/>
    <p:sldId id="407" r:id="rId31"/>
    <p:sldId id="408" r:id="rId32"/>
    <p:sldId id="409" r:id="rId33"/>
    <p:sldId id="410" r:id="rId34"/>
    <p:sldId id="438" r:id="rId35"/>
    <p:sldId id="434" r:id="rId36"/>
    <p:sldId id="412" r:id="rId37"/>
    <p:sldId id="413" r:id="rId38"/>
    <p:sldId id="414" r:id="rId39"/>
    <p:sldId id="415" r:id="rId40"/>
    <p:sldId id="475" r:id="rId41"/>
    <p:sldId id="476" r:id="rId42"/>
    <p:sldId id="477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457" r:id="rId61"/>
    <p:sldId id="458" r:id="rId62"/>
    <p:sldId id="459" r:id="rId63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1" autoAdjust="0"/>
    <p:restoredTop sz="94660"/>
  </p:normalViewPr>
  <p:slideViewPr>
    <p:cSldViewPr snapToGrid="0">
      <p:cViewPr>
        <p:scale>
          <a:sx n="130" d="100"/>
          <a:sy n="130" d="100"/>
        </p:scale>
        <p:origin x="-2280" y="-45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1/13/20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180562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SE 181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sz="1800" b="1" dirty="0">
                <a:effectLst/>
              </a:rPr>
              <a:t/>
            </a:r>
            <a:br>
              <a:rPr lang="en-US" altLang="en-US" sz="1800" b="1" dirty="0">
                <a:effectLst/>
              </a:rPr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Readings on Software Engineering</a:t>
            </a:r>
            <a:endParaRPr lang="en-US" altLang="en-US" sz="3200" b="1" dirty="0">
              <a:solidFill>
                <a:srgbClr val="0070C0"/>
              </a:solidFill>
            </a:endParaRP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649913"/>
            <a:ext cx="2895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smtClean="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Software Is So Bad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C.C. Mann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D879-AB69-4422-A7DC-325346367C9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5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Joke About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If the auto industry was like the s/w industry, we would all be driving $25 cars that get 1000 mpg …”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“ … and if cars were like s/w, they would crash twice a day </a:t>
            </a:r>
            <a:r>
              <a:rPr lang="en-US" u="sng" dirty="0"/>
              <a:t>for no reason</a:t>
            </a:r>
            <a:r>
              <a:rPr lang="en-US" dirty="0"/>
              <a:t>, … and they’d tell you to reinstall the engine”.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1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Computer-based radiation therapy machine (</a:t>
            </a:r>
            <a:r>
              <a:rPr lang="en-US" dirty="0" err="1"/>
              <a:t>Therac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Mars Climate Orbiter and Polar Lander.</a:t>
            </a:r>
          </a:p>
          <a:p>
            <a:pPr lvl="0"/>
            <a:r>
              <a:rPr lang="en-US" dirty="0" err="1"/>
              <a:t>Ariane</a:t>
            </a:r>
            <a:r>
              <a:rPr lang="en-US" dirty="0"/>
              <a:t> 5 rocket (with $500 Million payload).</a:t>
            </a:r>
          </a:p>
          <a:p>
            <a:endParaRPr lang="en-US" dirty="0" smtClean="0"/>
          </a:p>
          <a:p>
            <a:r>
              <a:rPr lang="en-US" dirty="0"/>
              <a:t>Study by Standish Group:</a:t>
            </a:r>
          </a:p>
          <a:p>
            <a:pPr lvl="1"/>
            <a:r>
              <a:rPr lang="en-US" dirty="0"/>
              <a:t>25% of commercial projects were canceled (because they were so poorly planned and managed), with an estimated cost of $67 Billion.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2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Reasons why software is bad: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smtClean="0"/>
              <a:t>Poor </a:t>
            </a:r>
            <a:r>
              <a:rPr lang="en-US" dirty="0"/>
              <a:t>design </a:t>
            </a:r>
          </a:p>
          <a:p>
            <a:pPr lvl="0"/>
            <a:r>
              <a:rPr lang="en-US" dirty="0"/>
              <a:t>Software-is-different school [of thought]</a:t>
            </a:r>
          </a:p>
          <a:p>
            <a:pPr lvl="0"/>
            <a:r>
              <a:rPr lang="en-US" dirty="0"/>
              <a:t>We don’t learn from our mistakes</a:t>
            </a:r>
          </a:p>
          <a:p>
            <a:r>
              <a:rPr lang="en-US" dirty="0"/>
              <a:t>No product liability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… the design for large software projects is sometimes ‘nothing but a couple bubbles on the back of an envelope’ “  </a:t>
            </a:r>
          </a:p>
          <a:p>
            <a:r>
              <a:rPr lang="en-US" dirty="0"/>
              <a:t>What does this mean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Bill Gates claimed </a:t>
            </a:r>
            <a:r>
              <a:rPr lang="en-US" dirty="0"/>
              <a:t>that Windows would not function if customers removed individual components such as browsers, file managers, or e-mail programs. INCREDIBLE!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8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Software-Is-Different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[engineering] disciplines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continual refinement:</a:t>
            </a:r>
          </a:p>
          <a:p>
            <a:pPr lvl="0"/>
            <a:r>
              <a:rPr lang="en-US" dirty="0"/>
              <a:t>can’t interpolate from program executions</a:t>
            </a:r>
          </a:p>
          <a:p>
            <a:pPr lvl="0"/>
            <a:r>
              <a:rPr lang="en-US" dirty="0"/>
              <a:t>create new products all the time and unlike anything seen before</a:t>
            </a:r>
          </a:p>
          <a:p>
            <a:pPr lvl="0"/>
            <a:r>
              <a:rPr lang="en-US" dirty="0"/>
              <a:t>people want more and more </a:t>
            </a:r>
            <a:r>
              <a:rPr lang="en-US" dirty="0" smtClean="0"/>
              <a:t>stuff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Software sucks because users demand it to”.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7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Don’t Learn From Our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[</a:t>
            </a:r>
            <a:r>
              <a:rPr lang="en-US" dirty="0" err="1"/>
              <a:t>Humprhey</a:t>
            </a:r>
            <a:r>
              <a:rPr lang="en-US" dirty="0"/>
              <a:t>]: Professional programmers make </a:t>
            </a:r>
            <a:r>
              <a:rPr lang="en-US" dirty="0" smtClean="0"/>
              <a:t>~</a:t>
            </a:r>
            <a:r>
              <a:rPr lang="en-US" dirty="0"/>
              <a:t>100-150 errors /</a:t>
            </a:r>
            <a:r>
              <a:rPr lang="en-US" dirty="0" smtClean="0"/>
              <a:t>1Kloc</a:t>
            </a:r>
            <a:endParaRPr lang="en-US" b="1" dirty="0"/>
          </a:p>
          <a:p>
            <a:r>
              <a:rPr lang="en-US" dirty="0"/>
              <a:t>“There is no well-defined mechanism for investigating failures and no mechanism for ensuring that </a:t>
            </a:r>
            <a:r>
              <a:rPr lang="en-US" dirty="0" smtClean="0"/>
              <a:t>we read </a:t>
            </a:r>
            <a:r>
              <a:rPr lang="en-US" dirty="0"/>
              <a:t>about them”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Medical systems (similar to </a:t>
            </a:r>
            <a:r>
              <a:rPr lang="en-US" dirty="0" err="1"/>
              <a:t>Therac</a:t>
            </a:r>
            <a:r>
              <a:rPr lang="en-US" dirty="0"/>
              <a:t>)  made by </a:t>
            </a:r>
            <a:r>
              <a:rPr lang="en-US" dirty="0" err="1"/>
              <a:t>Multidata</a:t>
            </a:r>
            <a:r>
              <a:rPr lang="en-US" dirty="0"/>
              <a:t> Systems International (because of data entry errors!!!).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Product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Software quality is a secondary concern.</a:t>
            </a:r>
          </a:p>
          <a:p>
            <a:pPr lvl="0"/>
            <a:r>
              <a:rPr lang="en-US" dirty="0"/>
              <a:t>No product liability litigation.</a:t>
            </a:r>
          </a:p>
          <a:p>
            <a:pPr lvl="0"/>
            <a:r>
              <a:rPr lang="en-US" dirty="0"/>
              <a:t>Software firms have a “free legal pass”.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3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Change is required: 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suspended implementation of new code</a:t>
            </a:r>
          </a:p>
          <a:p>
            <a:r>
              <a:rPr lang="en-US" dirty="0">
                <a:solidFill>
                  <a:srgbClr val="0000FF"/>
                </a:solidFill>
              </a:rPr>
              <a:t>Component-based design: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Programs </a:t>
            </a:r>
            <a:r>
              <a:rPr lang="en-US" dirty="0"/>
              <a:t>are built out of modular, interchangeable elements, e.g., menu bar on top of every Windows or Mac program.</a:t>
            </a:r>
          </a:p>
          <a:p>
            <a:pPr lvl="1"/>
            <a:r>
              <a:rPr lang="en-US" dirty="0"/>
              <a:t>But, need a plan to “glue” components together.</a:t>
            </a:r>
          </a:p>
          <a:p>
            <a:r>
              <a:rPr lang="en-US" dirty="0">
                <a:solidFill>
                  <a:srgbClr val="0000FF"/>
                </a:solidFill>
              </a:rPr>
              <a:t>Perspective-based review</a:t>
            </a:r>
          </a:p>
          <a:p>
            <a:r>
              <a:rPr lang="en-US" dirty="0">
                <a:solidFill>
                  <a:srgbClr val="0000FF"/>
                </a:solidFill>
              </a:rPr>
              <a:t>Shared vision</a:t>
            </a:r>
          </a:p>
          <a:p>
            <a:r>
              <a:rPr lang="en-US" dirty="0">
                <a:solidFill>
                  <a:srgbClr val="0000FF"/>
                </a:solidFill>
              </a:rPr>
              <a:t>Correct by construction</a:t>
            </a:r>
          </a:p>
          <a:p>
            <a:r>
              <a:rPr lang="en-US" dirty="0">
                <a:solidFill>
                  <a:srgbClr val="0000FF"/>
                </a:solidFill>
              </a:rPr>
              <a:t>Tracking revisions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A Plea for Lean Software</a:t>
            </a:r>
            <a:br>
              <a:rPr lang="en-US" dirty="0">
                <a:solidFill>
                  <a:srgbClr val="0000FF"/>
                </a:solidFill>
                <a:effectLst/>
              </a:rPr>
            </a:br>
            <a:endParaRPr lang="en-US" dirty="0">
              <a:solidFill>
                <a:srgbClr val="0000FF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Niklaus</a:t>
            </a:r>
            <a:r>
              <a:rPr lang="en-US" dirty="0"/>
              <a:t> Wirth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D879-AB69-4422-A7DC-325346367C9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Software’s Chronic Crisis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W.W. Gibbs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D879-AB69-4422-A7DC-325346367C9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2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Niklaus</a:t>
            </a:r>
            <a:r>
              <a:rPr lang="en-US" dirty="0"/>
              <a:t> Wirth?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What is the paper about?</a:t>
            </a:r>
          </a:p>
          <a:p>
            <a:pPr lvl="1"/>
            <a:r>
              <a:rPr lang="en-US" sz="2400" dirty="0"/>
              <a:t>Keep software lean by sticking to essentials, omitting “bells and whistles”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7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Noteworthy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it not for 1000 times faster h/w, modern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s/w </a:t>
            </a:r>
            <a:r>
              <a:rPr lang="en-US" dirty="0"/>
              <a:t>would be utterly unusable.</a:t>
            </a:r>
          </a:p>
          <a:p>
            <a:r>
              <a:rPr lang="en-US" dirty="0"/>
              <a:t>Causes for “fat software”:</a:t>
            </a:r>
          </a:p>
          <a:p>
            <a:pPr lvl="1"/>
            <a:r>
              <a:rPr lang="en-US" dirty="0"/>
              <a:t>growing h/w performance</a:t>
            </a:r>
          </a:p>
          <a:p>
            <a:pPr lvl="1"/>
            <a:r>
              <a:rPr lang="en-US" dirty="0"/>
              <a:t>essential vs. “nice-to-have” features</a:t>
            </a:r>
            <a:br>
              <a:rPr lang="en-US" dirty="0"/>
            </a:br>
            <a:r>
              <a:rPr lang="en-US" dirty="0"/>
              <a:t>    There is cost for “nice-to-have” features.</a:t>
            </a:r>
          </a:p>
          <a:p>
            <a:r>
              <a:rPr lang="en-US" dirty="0"/>
              <a:t>“Self-inflicted” complexity</a:t>
            </a:r>
          </a:p>
          <a:p>
            <a:r>
              <a:rPr lang="en-US" dirty="0"/>
              <a:t>Complexity 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sophistication</a:t>
            </a:r>
          </a:p>
          <a:p>
            <a:r>
              <a:rPr lang="en-US" dirty="0"/>
              <a:t>Documentation (manuals) 100s of pages long is an indication of poor design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1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Designing solutions for complicated problems is a difficult, expensive, and time-consuming </a:t>
            </a:r>
            <a:r>
              <a:rPr lang="en-US" sz="2000" dirty="0" smtClean="0"/>
              <a:t>process. </a:t>
            </a:r>
            <a:r>
              <a:rPr lang="en-US" sz="2000" dirty="0" smtClean="0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/W is all design</a:t>
            </a:r>
            <a:r>
              <a:rPr lang="en-US" sz="2000" dirty="0" smtClean="0"/>
              <a:t>.</a:t>
            </a:r>
            <a:r>
              <a:rPr lang="en-US" sz="2000" dirty="0"/>
              <a:t> </a:t>
            </a:r>
          </a:p>
          <a:p>
            <a:r>
              <a:rPr lang="en-US" sz="2000" dirty="0"/>
              <a:t>Initial designs for sophisticated s/w applications are invariably complicated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Iterative improvements are required for truly good solutions. </a:t>
            </a:r>
            <a:r>
              <a:rPr lang="en-US" sz="2000" dirty="0"/>
              <a:t>This is rare in s/w practice today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Time pressure gradually corrupts an engineer’s standard of quality and perfection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First on the market </a:t>
            </a:r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 </a:t>
            </a:r>
            <a:r>
              <a:rPr lang="en-US" sz="2000" dirty="0" smtClean="0"/>
              <a:t>success</a:t>
            </a:r>
            <a:endParaRPr lang="en-US" sz="2000" dirty="0"/>
          </a:p>
          <a:p>
            <a:r>
              <a:rPr lang="en-US" sz="2000" dirty="0"/>
              <a:t>Good engineering is characterized by a gradual, stepwise refinement of products that yields increased performance under given constraints and with given </a:t>
            </a:r>
            <a:r>
              <a:rPr lang="en-US" sz="2000" dirty="0" smtClean="0"/>
              <a:t>resources.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1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Nine Lessons (from Oberon)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strongly typed language was very important.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The most difficult design task is to find the most appropriate decomposition of the whole into a modular hierarchy.</a:t>
            </a:r>
          </a:p>
          <a:p>
            <a:pPr lvl="0"/>
            <a:r>
              <a:rPr lang="en-US" dirty="0"/>
              <a:t>Oberon’s type extension construct was essential for designing an extensible system.</a:t>
            </a:r>
          </a:p>
          <a:p>
            <a:pPr lvl="0"/>
            <a:r>
              <a:rPr lang="en-US" dirty="0"/>
              <a:t>In an extensible system, the key issue is to identify those primitives that offer the most flexibility for extensions, while avoiding a proliferation of primitives.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9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Nine Lessons (from Oberon</a:t>
            </a:r>
            <a:r>
              <a:rPr lang="en-US" dirty="0" smtClean="0"/>
              <a:t>)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belief that complex systems require armies of designers and programmers is wrong.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A system that is not understood in its entirety should probably not be built.</a:t>
            </a:r>
          </a:p>
          <a:p>
            <a:r>
              <a:rPr lang="en-US" dirty="0"/>
              <a:t>Communication problems grow as the size of the design team grows.</a:t>
            </a:r>
          </a:p>
          <a:p>
            <a:r>
              <a:rPr lang="en-US" dirty="0">
                <a:solidFill>
                  <a:srgbClr val="0000FF"/>
                </a:solidFill>
              </a:rPr>
              <a:t>Reducing complexity and size must be the goal in every step – in system specification, design, and in detailed programming.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A programmer’s competence should be judged by the ability to find simple solutions, not by productivity measured in loc.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7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Nine Lessons (from Oberon) </a:t>
            </a:r>
            <a:r>
              <a:rPr lang="en-US" sz="20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To gain experience, there is no substitute for one’s own programming effort.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Everyone should be a user of the product for some time.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Programs should be written and polished until they acquire publication quality. It is infinitely more demanding to design a publishable program than one that “runs”.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Programs should be written for human readers as well as for computers.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7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Simplicity against Complexity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key to achieving dependability at reasonable cost is a serious and sustained commitment to </a:t>
            </a:r>
            <a:r>
              <a:rPr lang="en-US" altLang="en-US" dirty="0" smtClean="0">
                <a:solidFill>
                  <a:srgbClr val="0070C0"/>
                </a:solidFill>
              </a:rPr>
              <a:t>simplicity</a:t>
            </a:r>
            <a:r>
              <a:rPr lang="en-US" altLang="en-US" dirty="0" smtClean="0"/>
              <a:t>, including simplicity of critical functions and simplicity in system interactions. </a:t>
            </a:r>
          </a:p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There is no alternative to simplicity. Advances in technology or development methods will not make simplicity redundant; on the contrary, they will give it greater leverage</a:t>
            </a:r>
            <a:r>
              <a:rPr lang="en-US" altLang="en-US" dirty="0" smtClean="0"/>
              <a:t>. 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27ADA-EC8A-439A-826E-2A5C5A4AA011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1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Why Software Jewels Are Rare?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</a:t>
            </a:r>
            <a:r>
              <a:rPr lang="en-US" dirty="0" err="1"/>
              <a:t>Parnas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D879-AB69-4422-A7DC-325346367C9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7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4"/>
            <a:ext cx="8229600" cy="675677"/>
          </a:xfrm>
        </p:spPr>
        <p:txBody>
          <a:bodyPr/>
          <a:lstStyle/>
          <a:p>
            <a:r>
              <a:rPr lang="en-US" dirty="0" smtClean="0"/>
              <a:t>Software Jewels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990"/>
            <a:ext cx="8229600" cy="4473135"/>
          </a:xfrm>
        </p:spPr>
        <p:txBody>
          <a:bodyPr/>
          <a:lstStyle/>
          <a:p>
            <a:r>
              <a:rPr lang="en-US" dirty="0"/>
              <a:t>Who is David </a:t>
            </a:r>
            <a:r>
              <a:rPr lang="en-US" dirty="0" err="1"/>
              <a:t>Parnas</a:t>
            </a:r>
            <a:r>
              <a:rPr lang="en-US" dirty="0" smtClean="0"/>
              <a:t>?</a:t>
            </a:r>
            <a:endParaRPr lang="en-US" sz="1400" b="1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this paper about?</a:t>
            </a:r>
          </a:p>
          <a:p>
            <a:pPr lvl="1"/>
            <a:r>
              <a:rPr lang="en-US" dirty="0"/>
              <a:t>What do we need to do to create </a:t>
            </a:r>
            <a:r>
              <a:rPr lang="en-US" dirty="0" smtClean="0">
                <a:solidFill>
                  <a:srgbClr val="0000FF"/>
                </a:solidFill>
              </a:rPr>
              <a:t>jewels</a:t>
            </a:r>
          </a:p>
          <a:p>
            <a:pPr lvl="1"/>
            <a:endParaRPr lang="en-US" sz="1400" b="1" dirty="0"/>
          </a:p>
          <a:p>
            <a:r>
              <a:rPr lang="en-US" dirty="0" smtClean="0"/>
              <a:t>What is a real </a:t>
            </a:r>
            <a:r>
              <a:rPr lang="en-US" dirty="0"/>
              <a:t>jewel: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well-structured program written in a consistent style, free of kludges, developed so that each component is simple and organized, and designed so that the product is easy to </a:t>
            </a:r>
            <a:r>
              <a:rPr lang="en-US" dirty="0" smtClean="0">
                <a:solidFill>
                  <a:srgbClr val="0000FF"/>
                </a:solidFill>
              </a:rPr>
              <a:t>change.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Most of the s/w is ugly, unreliable, and hard to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</p:spPr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8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4"/>
            <a:ext cx="8229600" cy="960793"/>
          </a:xfrm>
        </p:spPr>
        <p:txBody>
          <a:bodyPr/>
          <a:lstStyle/>
          <a:p>
            <a:r>
              <a:rPr lang="en-US" dirty="0" smtClean="0"/>
              <a:t>Why Software Jewels Are Rare?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384"/>
            <a:ext cx="8229600" cy="3954741"/>
          </a:xfrm>
        </p:spPr>
        <p:txBody>
          <a:bodyPr/>
          <a:lstStyle/>
          <a:p>
            <a:r>
              <a:rPr lang="en-US" dirty="0" smtClean="0"/>
              <a:t>Hard </a:t>
            </a:r>
            <a:r>
              <a:rPr lang="en-US" dirty="0"/>
              <a:t>to distinguish between “essentials” and “luxuries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some, icons are </a:t>
            </a:r>
            <a:r>
              <a:rPr lang="en-US" dirty="0" smtClean="0"/>
              <a:t>important </a:t>
            </a:r>
          </a:p>
          <a:p>
            <a:pPr lvl="1"/>
            <a:r>
              <a:rPr lang="en-US" dirty="0" smtClean="0"/>
              <a:t>fat </a:t>
            </a:r>
            <a:r>
              <a:rPr lang="en-US" dirty="0"/>
              <a:t>vs. </a:t>
            </a:r>
            <a:r>
              <a:rPr lang="en-US" dirty="0" smtClean="0"/>
              <a:t>muscle</a:t>
            </a:r>
            <a:endParaRPr lang="en-US" dirty="0"/>
          </a:p>
          <a:p>
            <a:r>
              <a:rPr lang="en-US" dirty="0"/>
              <a:t>Customers will select “tools” over “jewels</a:t>
            </a:r>
            <a:r>
              <a:rPr lang="en-US" dirty="0" smtClean="0"/>
              <a:t>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</p:spPr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7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SW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Denver’s </a:t>
            </a:r>
            <a:r>
              <a:rPr lang="en-US" dirty="0"/>
              <a:t>baggage-handling system: </a:t>
            </a:r>
            <a:endParaRPr lang="en-US" dirty="0" smtClean="0"/>
          </a:p>
          <a:p>
            <a:pPr lvl="1"/>
            <a:r>
              <a:rPr lang="en-US" dirty="0" smtClean="0"/>
              <a:t>100 </a:t>
            </a:r>
            <a:r>
              <a:rPr lang="en-US" dirty="0"/>
              <a:t>computers networked to one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5000 </a:t>
            </a:r>
            <a:r>
              <a:rPr lang="en-US" dirty="0"/>
              <a:t>electric </a:t>
            </a:r>
            <a:r>
              <a:rPr lang="en-US" dirty="0" smtClean="0"/>
              <a:t>eyes</a:t>
            </a:r>
          </a:p>
          <a:p>
            <a:pPr lvl="1"/>
            <a:r>
              <a:rPr lang="en-US" dirty="0" smtClean="0"/>
              <a:t>400 </a:t>
            </a:r>
            <a:r>
              <a:rPr lang="en-US" dirty="0"/>
              <a:t>radio </a:t>
            </a:r>
            <a:r>
              <a:rPr lang="en-US" dirty="0" smtClean="0"/>
              <a:t>receivers </a:t>
            </a:r>
          </a:p>
          <a:p>
            <a:pPr lvl="1"/>
            <a:r>
              <a:rPr lang="en-US" dirty="0" smtClean="0"/>
              <a:t>56 </a:t>
            </a:r>
            <a:r>
              <a:rPr lang="en-US" dirty="0"/>
              <a:t>bar-code </a:t>
            </a:r>
            <a:r>
              <a:rPr lang="en-US" dirty="0" smtClean="0"/>
              <a:t>scanners</a:t>
            </a:r>
            <a:endParaRPr lang="en-US" dirty="0"/>
          </a:p>
          <a:p>
            <a:r>
              <a:rPr lang="en-US" dirty="0"/>
              <a:t>SABRE – flight reservation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FAA’s Advance Automation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06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727516"/>
          </a:xfrm>
        </p:spPr>
        <p:txBody>
          <a:bodyPr/>
          <a:lstStyle/>
          <a:p>
            <a:r>
              <a:rPr lang="en-US" dirty="0" smtClean="0"/>
              <a:t>Why Software Jewels Are Rare? </a:t>
            </a:r>
            <a:r>
              <a:rPr lang="en-US" sz="2800" dirty="0" smtClean="0"/>
              <a:t>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870"/>
            <a:ext cx="8229600" cy="4434255"/>
          </a:xfrm>
        </p:spPr>
        <p:txBody>
          <a:bodyPr/>
          <a:lstStyle/>
          <a:p>
            <a:r>
              <a:rPr lang="en-US" dirty="0" smtClean="0"/>
              <a:t>Designers </a:t>
            </a:r>
            <a:r>
              <a:rPr lang="en-US" dirty="0"/>
              <a:t>don’t have to omit features to build “lean software”. Must design the product so that newly added </a:t>
            </a:r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eliminate useful </a:t>
            </a:r>
            <a:r>
              <a:rPr lang="en-US" dirty="0" smtClean="0"/>
              <a:t>capabilities 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good use of capabilities already present for other </a:t>
            </a:r>
            <a:r>
              <a:rPr lang="en-US" dirty="0" smtClean="0"/>
              <a:t>purposes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ignored or deleted by people who don’t want them.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Software </a:t>
            </a:r>
            <a:r>
              <a:rPr lang="en-US" dirty="0">
                <a:solidFill>
                  <a:srgbClr val="0000FF"/>
                </a:solidFill>
              </a:rPr>
              <a:t>ages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</p:spPr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73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4"/>
            <a:ext cx="8229600" cy="960793"/>
          </a:xfrm>
        </p:spPr>
        <p:txBody>
          <a:bodyPr/>
          <a:lstStyle/>
          <a:p>
            <a:r>
              <a:rPr lang="en-US" dirty="0" smtClean="0"/>
              <a:t>Why Software Jewels Are Rare?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348"/>
            <a:ext cx="8229600" cy="42657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Performance goals and hardware </a:t>
            </a:r>
            <a:r>
              <a:rPr lang="en-US" dirty="0" smtClean="0"/>
              <a:t>limitations </a:t>
            </a:r>
            <a:r>
              <a:rPr lang="en-US" dirty="0"/>
              <a:t>often interfere with </a:t>
            </a:r>
            <a:r>
              <a:rPr lang="en-US" dirty="0" smtClean="0"/>
              <a:t>structure.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Commercial success is a huge constraint (for creating jewels)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</a:rPr>
              <a:t>Spend time studying previous efforts and identifying the reasons for their poor structure. Avoid repeating mistakes that others made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</a:rPr>
              <a:t>Being original should not be our objective – solving problems should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</p:spPr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8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4"/>
            <a:ext cx="8229600" cy="960793"/>
          </a:xfrm>
        </p:spPr>
        <p:txBody>
          <a:bodyPr/>
          <a:lstStyle/>
          <a:p>
            <a:r>
              <a:rPr lang="en-US" dirty="0" smtClean="0"/>
              <a:t>On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348"/>
            <a:ext cx="8229600" cy="4265777"/>
          </a:xfrm>
        </p:spPr>
        <p:txBody>
          <a:bodyPr/>
          <a:lstStyle/>
          <a:p>
            <a:pPr lvl="0"/>
            <a:r>
              <a:rPr lang="en-US" dirty="0"/>
              <a:t>The issue is design, NOT programming language.</a:t>
            </a:r>
          </a:p>
          <a:p>
            <a:pPr lvl="1"/>
            <a:r>
              <a:rPr lang="en-US" dirty="0"/>
              <a:t>Beautiful, lean software have been written in Assembly, FORTRAN, and even C. Bad software have also been written with these languages.</a:t>
            </a:r>
          </a:p>
          <a:p>
            <a:pPr lvl="0"/>
            <a:r>
              <a:rPr lang="en-US" dirty="0"/>
              <a:t>Many times, as designers, we do not </a:t>
            </a:r>
            <a:r>
              <a:rPr lang="en-US" dirty="0" smtClean="0"/>
              <a:t>have the </a:t>
            </a:r>
            <a:r>
              <a:rPr lang="en-US" dirty="0"/>
              <a:t>“freedom to choose” the programming language.</a:t>
            </a:r>
          </a:p>
          <a:p>
            <a:pPr lvl="0"/>
            <a:r>
              <a:rPr lang="en-US" dirty="0"/>
              <a:t>Languages that prevent programming errors are as feasible as knives that can cut meat but not hands. We need sharp tools to do our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</p:spPr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79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Engineering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not just written; they have to be planned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Design </a:t>
            </a:r>
            <a:r>
              <a:rPr lang="en-US" dirty="0"/>
              <a:t>before </a:t>
            </a:r>
            <a:r>
              <a:rPr lang="en-US" dirty="0" smtClean="0"/>
              <a:t>implementing.</a:t>
            </a:r>
            <a:endParaRPr lang="en-US" dirty="0"/>
          </a:p>
          <a:p>
            <a:pPr lvl="0"/>
            <a:r>
              <a:rPr lang="en-US" dirty="0"/>
              <a:t>Document the </a:t>
            </a:r>
            <a:r>
              <a:rPr lang="en-US" dirty="0" smtClean="0"/>
              <a:t>design.</a:t>
            </a:r>
            <a:endParaRPr lang="en-US" dirty="0"/>
          </a:p>
          <a:p>
            <a:pPr lvl="0"/>
            <a:r>
              <a:rPr lang="en-US" dirty="0"/>
              <a:t>Review and analyze the documented </a:t>
            </a:r>
            <a:r>
              <a:rPr lang="en-US" dirty="0" smtClean="0"/>
              <a:t>design.</a:t>
            </a:r>
            <a:endParaRPr lang="en-US" dirty="0"/>
          </a:p>
          <a:p>
            <a:pPr lvl="0"/>
            <a:r>
              <a:rPr lang="en-US" dirty="0"/>
              <a:t>Review implementation for consistency with the design.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39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Our Worst Current Development Practices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Capers </a:t>
            </a:r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D879-AB69-4422-A7DC-325346367C9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24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9995"/>
            <a:ext cx="8229600" cy="621287"/>
          </a:xfrm>
        </p:spPr>
        <p:txBody>
          <a:bodyPr/>
          <a:lstStyle/>
          <a:p>
            <a:r>
              <a:rPr lang="en-US" sz="2800" dirty="0" smtClean="0"/>
              <a:t>About the Paper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510"/>
            <a:ext cx="8229600" cy="4317616"/>
          </a:xfrm>
        </p:spPr>
        <p:txBody>
          <a:bodyPr/>
          <a:lstStyle/>
          <a:p>
            <a:r>
              <a:rPr lang="en-US" dirty="0"/>
              <a:t>Who is Capers Jones?</a:t>
            </a:r>
          </a:p>
          <a:p>
            <a:pPr lvl="1"/>
            <a:r>
              <a:rPr lang="en-US" dirty="0"/>
              <a:t>Software consultant / researcher with </a:t>
            </a:r>
            <a:br>
              <a:rPr lang="en-US" dirty="0"/>
            </a:br>
            <a:r>
              <a:rPr lang="en-US" dirty="0"/>
              <a:t>lots of data.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this paper about?</a:t>
            </a:r>
          </a:p>
          <a:p>
            <a:pPr lvl="1"/>
            <a:r>
              <a:rPr lang="en-US" dirty="0"/>
              <a:t>Project Management issues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b="1" dirty="0"/>
          </a:p>
          <a:p>
            <a:pPr lvl="1"/>
            <a:r>
              <a:rPr lang="en-US" dirty="0"/>
              <a:t>Our industry lacks a solid empirical foundation of measured results.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25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dirty="0"/>
              <a:t>There are two kinds of failures: those who </a:t>
            </a:r>
            <a:r>
              <a:rPr lang="en-US" dirty="0" smtClean="0"/>
              <a:t>thought </a:t>
            </a:r>
            <a:r>
              <a:rPr lang="en-US" dirty="0"/>
              <a:t>and never did,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and those who did and never thought.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Definition of </a:t>
            </a:r>
            <a:r>
              <a:rPr lang="en-US" i="1" dirty="0">
                <a:solidFill>
                  <a:srgbClr val="0000FF"/>
                </a:solidFill>
              </a:rPr>
              <a:t>failure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terminated</a:t>
            </a:r>
          </a:p>
          <a:p>
            <a:pPr lvl="1"/>
            <a:r>
              <a:rPr lang="en-US" dirty="0"/>
              <a:t>cost or schedule &gt; 50%</a:t>
            </a:r>
          </a:p>
          <a:p>
            <a:pPr lvl="1"/>
            <a:r>
              <a:rPr lang="en-US" dirty="0"/>
              <a:t>lawsuit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Undesirable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historical software-measurement data.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err="1"/>
              <a:t>mgrs</a:t>
            </a:r>
            <a:r>
              <a:rPr lang="en-US" dirty="0"/>
              <a:t>, executives, and clients are blind to </a:t>
            </a:r>
            <a:r>
              <a:rPr lang="en-US" dirty="0" smtClean="0"/>
              <a:t>the </a:t>
            </a:r>
            <a:r>
              <a:rPr lang="en-US" dirty="0"/>
              <a:t>realities of software development</a:t>
            </a:r>
            <a:r>
              <a:rPr lang="en-US" dirty="0" smtClean="0"/>
              <a:t>.</a:t>
            </a:r>
            <a:r>
              <a:rPr lang="en-US" b="1" dirty="0"/>
              <a:t> </a:t>
            </a:r>
          </a:p>
          <a:p>
            <a:r>
              <a:rPr lang="en-US" dirty="0" smtClean="0"/>
              <a:t>Rejection </a:t>
            </a:r>
            <a:r>
              <a:rPr lang="en-US" dirty="0"/>
              <a:t>of accurate </a:t>
            </a:r>
            <a:r>
              <a:rPr lang="en-US" dirty="0" smtClean="0"/>
              <a:t>estimates.</a:t>
            </a:r>
            <a:endParaRPr lang="en-US" b="1" dirty="0"/>
          </a:p>
          <a:p>
            <a:r>
              <a:rPr lang="en-US" dirty="0" smtClean="0"/>
              <a:t>Failure </a:t>
            </a:r>
            <a:r>
              <a:rPr lang="en-US" dirty="0"/>
              <a:t>to use automated estimating tools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automated </a:t>
            </a:r>
            <a:r>
              <a:rPr lang="en-US" dirty="0"/>
              <a:t>planning tools.</a:t>
            </a:r>
          </a:p>
          <a:p>
            <a:pPr lvl="1"/>
            <a:r>
              <a:rPr lang="en-US" dirty="0"/>
              <a:t>Both estimation and planning tools exist</a:t>
            </a:r>
          </a:p>
          <a:p>
            <a:r>
              <a:rPr lang="en-US" dirty="0" smtClean="0"/>
              <a:t>Excessive</a:t>
            </a:r>
            <a:r>
              <a:rPr lang="en-US" dirty="0"/>
              <a:t>, irrational schedule </a:t>
            </a:r>
            <a:r>
              <a:rPr lang="en-US" dirty="0" smtClean="0"/>
              <a:t>pressure and</a:t>
            </a:r>
            <a:r>
              <a:rPr lang="en-US" dirty="0"/>
              <a:t> </a:t>
            </a:r>
            <a:r>
              <a:rPr lang="en-US" dirty="0" smtClean="0"/>
              <a:t>creep </a:t>
            </a:r>
            <a:r>
              <a:rPr lang="en-US" dirty="0"/>
              <a:t>in user requirements</a:t>
            </a:r>
          </a:p>
          <a:p>
            <a:pPr lvl="1"/>
            <a:r>
              <a:rPr lang="en-US" dirty="0" err="1"/>
              <a:t>Reqs</a:t>
            </a:r>
            <a:r>
              <a:rPr lang="en-US" dirty="0"/>
              <a:t> change at an average rate of 1% per month ???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0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Undesirable Practices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</a:t>
            </a:r>
            <a:r>
              <a:rPr lang="en-US" dirty="0"/>
              <a:t>to monitor progress </a:t>
            </a:r>
            <a:r>
              <a:rPr lang="en-US" dirty="0" smtClean="0"/>
              <a:t>and to </a:t>
            </a:r>
            <a:r>
              <a:rPr lang="en-US" dirty="0"/>
              <a:t>perform formal risk management.</a:t>
            </a:r>
          </a:p>
          <a:p>
            <a:pPr lvl="1"/>
            <a:r>
              <a:rPr lang="en-US" dirty="0"/>
              <a:t>No good indicators of possible success or failure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dirty="0" smtClean="0"/>
              <a:t>Failure </a:t>
            </a:r>
            <a:r>
              <a:rPr lang="en-US" dirty="0"/>
              <a:t>to use design review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code </a:t>
            </a:r>
            <a:r>
              <a:rPr lang="en-US" dirty="0"/>
              <a:t>inspections</a:t>
            </a:r>
            <a:r>
              <a:rPr lang="en-US" dirty="0" smtClean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27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Need a well-formed risk analysis and milestone tracking program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>
                <a:solidFill>
                  <a:srgbClr val="0000FF"/>
                </a:solidFill>
              </a:rPr>
              <a:t>Executives and clients should not reject well-formed estimates, just because they don’t like the results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  <a:p>
            <a:pPr lvl="0"/>
            <a:r>
              <a:rPr lang="en-US" dirty="0"/>
              <a:t>Milestones should include the successful completion of formal inspections of: </a:t>
            </a:r>
          </a:p>
          <a:p>
            <a:pPr lvl="1"/>
            <a:r>
              <a:rPr lang="en-US" dirty="0"/>
              <a:t>Requirements and </a:t>
            </a:r>
            <a:r>
              <a:rPr lang="en-US" dirty="0" smtClean="0"/>
              <a:t>Specification</a:t>
            </a:r>
            <a:endParaRPr lang="en-US" b="1" dirty="0"/>
          </a:p>
          <a:p>
            <a:pPr lvl="1"/>
            <a:r>
              <a:rPr lang="en-US" dirty="0"/>
              <a:t>Source </a:t>
            </a:r>
            <a:r>
              <a:rPr lang="en-US" dirty="0" smtClean="0"/>
              <a:t>code</a:t>
            </a:r>
            <a:endParaRPr lang="en-US" b="1" dirty="0"/>
          </a:p>
          <a:p>
            <a:pPr lvl="1"/>
            <a:r>
              <a:rPr lang="en-US" dirty="0"/>
              <a:t>Test </a:t>
            </a:r>
            <a:r>
              <a:rPr lang="en-US" dirty="0" smtClean="0"/>
              <a:t>materials</a:t>
            </a:r>
            <a:endParaRPr lang="en-US" b="1" dirty="0"/>
          </a:p>
          <a:p>
            <a:pPr lvl="1"/>
            <a:r>
              <a:rPr lang="en-US" dirty="0"/>
              <a:t>User </a:t>
            </a:r>
            <a:r>
              <a:rPr lang="en-US" dirty="0" smtClean="0"/>
              <a:t>manuals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4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Fate of Large-Scale SW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6 new large-scale software systems that are put into operation, 2 others are canceled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75% of all large systems are “operational failures” that either do not function as intended or are not used at all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IBM Study (24 organizations):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55</a:t>
            </a:r>
            <a:r>
              <a:rPr lang="en-US" dirty="0"/>
              <a:t>% cost more than expected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68</a:t>
            </a:r>
            <a:r>
              <a:rPr lang="en-US" dirty="0"/>
              <a:t>% missed schedule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88</a:t>
            </a:r>
            <a:r>
              <a:rPr lang="en-US" dirty="0"/>
              <a:t>% had to be redesigned.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07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 Ethics of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Safety-Critical Systems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J. Bowen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D879-AB69-4422-A7DC-325346367C9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81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Take </a:t>
            </a:r>
            <a:r>
              <a:rPr lang="en-US" sz="2000" dirty="0"/>
              <a:t>all reasonable care to ensure their work and the consequences of their work cause no </a:t>
            </a:r>
            <a:r>
              <a:rPr lang="en-US" sz="2000" dirty="0" smtClean="0"/>
              <a:t>unacceptable </a:t>
            </a:r>
            <a:r>
              <a:rPr lang="en-US" sz="2000" dirty="0"/>
              <a:t>risk to </a:t>
            </a:r>
            <a:r>
              <a:rPr lang="en-US" sz="2000" dirty="0" smtClean="0"/>
              <a:t>safety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Not </a:t>
            </a:r>
            <a:r>
              <a:rPr lang="en-US" sz="2000" dirty="0"/>
              <a:t>make claims for their work that are untrue, or misleading, or are not supported by a line of </a:t>
            </a:r>
            <a:r>
              <a:rPr lang="en-US" sz="2000" dirty="0" smtClean="0"/>
              <a:t>reasoning </a:t>
            </a:r>
            <a:r>
              <a:rPr lang="en-US" sz="2000" dirty="0"/>
              <a:t>that is recognized in the particular field of </a:t>
            </a:r>
            <a:r>
              <a:rPr lang="en-US" sz="2000" dirty="0" smtClean="0"/>
              <a:t>application. 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smtClean="0"/>
              <a:t>Accept </a:t>
            </a:r>
            <a:r>
              <a:rPr lang="en-US" sz="2000" dirty="0"/>
              <a:t>personal responsibility for all work done by them or under their supervision or </a:t>
            </a:r>
            <a:r>
              <a:rPr lang="en-US" sz="2000" dirty="0" smtClean="0"/>
              <a:t>direction. 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smtClean="0"/>
              <a:t>Take </a:t>
            </a:r>
            <a:r>
              <a:rPr lang="en-US" sz="2000" dirty="0"/>
              <a:t>all reasonable steps to maintain and develop their competence by attention to new </a:t>
            </a:r>
            <a:r>
              <a:rPr lang="en-US" sz="2000" dirty="0" smtClean="0"/>
              <a:t>developments </a:t>
            </a:r>
            <a:r>
              <a:rPr lang="en-US" sz="2000" dirty="0"/>
              <a:t>in science and engineering relevant to their field of activity; and encourage others working under their supervision to do the </a:t>
            </a:r>
            <a:r>
              <a:rPr lang="en-US" sz="2000" dirty="0" smtClean="0"/>
              <a:t>same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31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</a:t>
            </a:r>
            <a:r>
              <a:rPr lang="en-US" dirty="0" smtClean="0"/>
              <a:t>Practice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Declare </a:t>
            </a:r>
            <a:r>
              <a:rPr lang="en-US" sz="2000" dirty="0"/>
              <a:t>their limitations if they do not believe themselves to be competent to undertake certain tasks, and declare such limitations should they become apparent after a task has </a:t>
            </a:r>
            <a:r>
              <a:rPr lang="en-US" sz="2000" dirty="0" smtClean="0"/>
              <a:t>begun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Take </a:t>
            </a:r>
            <a:r>
              <a:rPr lang="en-US" sz="2000" dirty="0"/>
              <a:t>all reasonable steps to make their own </a:t>
            </a:r>
            <a:r>
              <a:rPr lang="en-US" sz="2000" dirty="0" smtClean="0"/>
              <a:t>managers</a:t>
            </a:r>
            <a:r>
              <a:rPr lang="en-US" sz="2000" dirty="0"/>
              <a:t>, and those to whom they have a duty of </a:t>
            </a:r>
            <a:r>
              <a:rPr lang="en-US" sz="2000" dirty="0" smtClean="0"/>
              <a:t>care</a:t>
            </a:r>
            <a:r>
              <a:rPr lang="en-US" sz="2000" dirty="0"/>
              <a:t>, aware of risks they identify; and make </a:t>
            </a:r>
            <a:r>
              <a:rPr lang="en-US" sz="2000" dirty="0" smtClean="0"/>
              <a:t>anyone </a:t>
            </a:r>
            <a:r>
              <a:rPr lang="en-US" sz="2000" dirty="0"/>
              <a:t>overruling or neglecting their professional advice formally aware of the consequent </a:t>
            </a:r>
            <a:r>
              <a:rPr lang="en-US" sz="2000" dirty="0" smtClean="0"/>
              <a:t>risks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Take </a:t>
            </a:r>
            <a:r>
              <a:rPr lang="en-US" sz="2000" dirty="0"/>
              <a:t>all reasonable steps to ensure that those working under their supervision or direction are competent; that they are made aware of their own responsibilities; and they accept personal responsibility for work delegated to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52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They </a:t>
            </a:r>
            <a:r>
              <a:rPr lang="en-US" dirty="0">
                <a:solidFill>
                  <a:srgbClr val="0000FF"/>
                </a:solidFill>
              </a:rPr>
              <a:t>Write the Right </a:t>
            </a:r>
            <a:r>
              <a:rPr lang="en-US" dirty="0" smtClean="0">
                <a:solidFill>
                  <a:srgbClr val="0000FF"/>
                </a:solidFill>
              </a:rPr>
              <a:t>Stuff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C. </a:t>
            </a:r>
            <a:r>
              <a:rPr lang="en-US" dirty="0" smtClean="0"/>
              <a:t>Fishman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D879-AB69-4422-A7DC-325346367C9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19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work </a:t>
            </a:r>
            <a:r>
              <a:rPr lang="en-US" dirty="0" smtClean="0"/>
              <a:t>of the </a:t>
            </a:r>
            <a:r>
              <a:rPr lang="en-US" b="1" dirty="0" smtClean="0"/>
              <a:t>On-board Shuttle Group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Their software “is </a:t>
            </a:r>
            <a:r>
              <a:rPr lang="en-US" dirty="0"/>
              <a:t>perfect, as perfect as human beings have achieved</a:t>
            </a:r>
            <a:r>
              <a:rPr lang="en-US" dirty="0" smtClean="0"/>
              <a:t>.”</a:t>
            </a:r>
          </a:p>
          <a:p>
            <a:pPr lvl="1"/>
            <a:r>
              <a:rPr lang="en-US" dirty="0"/>
              <a:t>The last three versions of the program -- each 420,000 lines long-had just one error each. </a:t>
            </a:r>
          </a:p>
          <a:p>
            <a:pPr lvl="1"/>
            <a:r>
              <a:rPr lang="en-US" dirty="0"/>
              <a:t>The last 11 versions of this software had a total of 17 errors. </a:t>
            </a:r>
          </a:p>
          <a:p>
            <a:pPr lvl="1"/>
            <a:r>
              <a:rPr lang="en-US" dirty="0"/>
              <a:t>Commercial programs of equivalent complexity would have 5,000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38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46100"/>
          </a:xfrm>
        </p:spPr>
        <p:txBody>
          <a:bodyPr/>
          <a:lstStyle/>
          <a:p>
            <a:r>
              <a:rPr lang="en-US" dirty="0" smtClean="0"/>
              <a:t>Critical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026"/>
            <a:ext cx="8229600" cy="4483100"/>
          </a:xfrm>
        </p:spPr>
        <p:txBody>
          <a:bodyPr/>
          <a:lstStyle/>
          <a:p>
            <a:r>
              <a:rPr lang="en-US" dirty="0" smtClean="0"/>
              <a:t>Software controls $4B worth of equipment.</a:t>
            </a:r>
          </a:p>
          <a:p>
            <a:r>
              <a:rPr lang="en-US" dirty="0" smtClean="0"/>
              <a:t>The lives of a half-dozen astronauts.</a:t>
            </a:r>
          </a:p>
          <a:p>
            <a:pPr lvl="1"/>
            <a:r>
              <a:rPr lang="en-US" sz="1800" dirty="0"/>
              <a:t>"If the software isn't perfect, some of the people we go to meetings with might die”.</a:t>
            </a:r>
          </a:p>
          <a:p>
            <a:r>
              <a:rPr lang="en-US" dirty="0" smtClean="0"/>
              <a:t>The dreams of a nation.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Before every flight, the Sr. Tech </a:t>
            </a:r>
            <a:r>
              <a:rPr lang="en-US" dirty="0" err="1" smtClean="0"/>
              <a:t>Mgr</a:t>
            </a:r>
            <a:r>
              <a:rPr lang="en-US" dirty="0" smtClean="0"/>
              <a:t> of </a:t>
            </a:r>
            <a:r>
              <a:rPr lang="en-US" dirty="0"/>
              <a:t>the </a:t>
            </a:r>
            <a:r>
              <a:rPr lang="en-US" dirty="0" smtClean="0"/>
              <a:t>group</a:t>
            </a:r>
            <a:r>
              <a:rPr lang="en-US" dirty="0"/>
              <a:t>, flies to Florida where he signs a document certifying that the software will not endanger the </a:t>
            </a:r>
            <a:r>
              <a:rPr lang="en-US" dirty="0" smtClean="0"/>
              <a:t>shuttle.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2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527050"/>
          </a:xfrm>
        </p:spPr>
        <p:txBody>
          <a:bodyPr/>
          <a:lstStyle/>
          <a:p>
            <a:r>
              <a:rPr lang="en-US" dirty="0" smtClean="0"/>
              <a:t>About the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458787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branch of Lockheed Martin Corps space mission systems division </a:t>
            </a:r>
            <a:r>
              <a:rPr lang="en-US" dirty="0" smtClean="0"/>
              <a:t>(~</a:t>
            </a:r>
            <a:r>
              <a:rPr lang="en-US" dirty="0"/>
              <a:t>260 </a:t>
            </a:r>
            <a:r>
              <a:rPr lang="en-US" dirty="0" smtClean="0"/>
              <a:t>people)</a:t>
            </a:r>
            <a:endParaRPr lang="en-US" dirty="0"/>
          </a:p>
          <a:p>
            <a:r>
              <a:rPr lang="en-US" dirty="0"/>
              <a:t>A single </a:t>
            </a:r>
            <a:r>
              <a:rPr lang="en-US" dirty="0" smtClean="0"/>
              <a:t>product.</a:t>
            </a:r>
            <a:endParaRPr lang="en-US" dirty="0"/>
          </a:p>
          <a:p>
            <a:r>
              <a:rPr lang="en-US" dirty="0"/>
              <a:t>A single, very smart, </a:t>
            </a:r>
            <a:r>
              <a:rPr lang="en-US" dirty="0" smtClean="0"/>
              <a:t>customer.</a:t>
            </a:r>
            <a:endParaRPr lang="en-US" dirty="0"/>
          </a:p>
          <a:p>
            <a:r>
              <a:rPr lang="en-US" dirty="0"/>
              <a:t>Adequate </a:t>
            </a:r>
            <a:r>
              <a:rPr lang="en-US" dirty="0" smtClean="0"/>
              <a:t>funding.</a:t>
            </a:r>
          </a:p>
          <a:p>
            <a:r>
              <a:rPr lang="en-US" dirty="0" smtClean="0"/>
              <a:t>One </a:t>
            </a:r>
            <a:r>
              <a:rPr lang="en-US" dirty="0"/>
              <a:t>of just </a:t>
            </a:r>
            <a:r>
              <a:rPr lang="en-US" dirty="0" smtClean="0"/>
              <a:t>a few outfits </a:t>
            </a:r>
            <a:r>
              <a:rPr lang="en-US" dirty="0"/>
              <a:t>in the world </a:t>
            </a:r>
            <a:r>
              <a:rPr lang="en-US" dirty="0" smtClean="0"/>
              <a:t>@ CMMI L-5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SEI based it standards in part from watching the on-board shuttle group do its work.</a:t>
            </a:r>
          </a:p>
          <a:p>
            <a:r>
              <a:rPr lang="en-US" dirty="0"/>
              <a:t>Ten years ago the </a:t>
            </a:r>
            <a:r>
              <a:rPr lang="en-US" dirty="0" smtClean="0"/>
              <a:t>group </a:t>
            </a:r>
            <a:r>
              <a:rPr lang="en-US" dirty="0"/>
              <a:t>was considered world-class. </a:t>
            </a:r>
          </a:p>
          <a:p>
            <a:r>
              <a:rPr lang="en-US" dirty="0"/>
              <a:t>Since then, it has cut its own error rate by 90%.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87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Group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362950" cy="4022725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be this good, the </a:t>
            </a:r>
            <a:r>
              <a:rPr lang="en-US" dirty="0" smtClean="0"/>
              <a:t>group </a:t>
            </a:r>
            <a:r>
              <a:rPr lang="en-US" dirty="0"/>
              <a:t>has to be very different </a:t>
            </a:r>
          </a:p>
          <a:p>
            <a:pPr lvl="1"/>
            <a:r>
              <a:rPr lang="en-US" dirty="0"/>
              <a:t>The antithesis of the up-all-night, pizza-and-roller-hockey software coders who have captured the public imagination</a:t>
            </a:r>
          </a:p>
          <a:p>
            <a:r>
              <a:rPr lang="en-US" dirty="0" smtClean="0"/>
              <a:t>…but very ordinary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ndistinguishable </a:t>
            </a:r>
            <a:r>
              <a:rPr lang="en-US" dirty="0"/>
              <a:t>from any </a:t>
            </a:r>
            <a:r>
              <a:rPr lang="en-US" dirty="0">
                <a:solidFill>
                  <a:srgbClr val="0070C0"/>
                </a:solidFill>
              </a:rPr>
              <a:t>focused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disciplined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methodically managed </a:t>
            </a:r>
            <a:r>
              <a:rPr lang="en-US" dirty="0"/>
              <a:t>creative enterprise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10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4"/>
            <a:ext cx="8229600" cy="669925"/>
          </a:xfrm>
        </p:spPr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926"/>
            <a:ext cx="8229600" cy="4521200"/>
          </a:xfrm>
        </p:spPr>
        <p:txBody>
          <a:bodyPr/>
          <a:lstStyle/>
          <a:p>
            <a:r>
              <a:rPr lang="en-US" dirty="0" smtClean="0"/>
              <a:t>The on-board shuttle group produces grown-up software, and the way they do it is by being grown-ups:</a:t>
            </a:r>
          </a:p>
          <a:p>
            <a:pPr lvl="1"/>
            <a:r>
              <a:rPr lang="en-US" dirty="0" smtClean="0"/>
              <a:t>It's strictly an 8-to-5 kind of place -- there are late nights, but they're the exception. </a:t>
            </a:r>
          </a:p>
          <a:p>
            <a:pPr lvl="1"/>
            <a:r>
              <a:rPr lang="en-US" dirty="0" smtClean="0"/>
              <a:t>The programmers are intense, but low-key. </a:t>
            </a:r>
          </a:p>
          <a:p>
            <a:pPr lvl="1"/>
            <a:r>
              <a:rPr lang="en-US" dirty="0" smtClean="0"/>
              <a:t>They're adults, with spouses and kids and lives beyond their remarkable software program.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superstar programmers.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whole approach to developing software is intentionally designed not to rely on any particular person.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78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793750"/>
          </a:xfrm>
        </p:spPr>
        <p:txBody>
          <a:bodyPr/>
          <a:lstStyle/>
          <a:p>
            <a:r>
              <a:rPr lang="en-US" dirty="0" smtClean="0"/>
              <a:t>Culture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6"/>
            <a:ext cx="8343900" cy="436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culture is </a:t>
            </a:r>
            <a:r>
              <a:rPr lang="en-US" dirty="0" smtClean="0"/>
              <a:t>intolerant </a:t>
            </a:r>
            <a:r>
              <a:rPr lang="en-US" dirty="0"/>
              <a:t>of creativity, the individual coding flourishes and styles that are the signature of the all-night software world.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to do exactly what the manual says, and you've got someone looking over your </a:t>
            </a:r>
            <a:r>
              <a:rPr lang="en-US" dirty="0" smtClean="0"/>
              <a:t>shoulder.</a:t>
            </a:r>
          </a:p>
          <a:p>
            <a:r>
              <a:rPr lang="en-US" dirty="0"/>
              <a:t>You can't have people freelancing their way through software code that flies a spaceship, and then, with peoples lives depending on it, try to patch it once </a:t>
            </a:r>
            <a:r>
              <a:rPr lang="en-US" dirty="0" smtClean="0"/>
              <a:t>it’s </a:t>
            </a:r>
            <a:r>
              <a:rPr lang="en-US" dirty="0"/>
              <a:t>in orbit. </a:t>
            </a:r>
          </a:p>
          <a:p>
            <a:r>
              <a:rPr lang="en-US" dirty="0" smtClean="0"/>
              <a:t>People </a:t>
            </a:r>
            <a:r>
              <a:rPr lang="en-US" dirty="0"/>
              <a:t>have to channel their creativity into changing the </a:t>
            </a:r>
            <a:r>
              <a:rPr lang="en-US" dirty="0" smtClean="0"/>
              <a:t>process, not </a:t>
            </a:r>
            <a:r>
              <a:rPr lang="en-US" dirty="0"/>
              <a:t>changing the software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5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Failures and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that failed:</a:t>
            </a:r>
          </a:p>
          <a:p>
            <a:pPr lvl="1"/>
            <a:r>
              <a:rPr lang="en-US" dirty="0"/>
              <a:t>SABRE + hotel + rental car [$165M]</a:t>
            </a:r>
          </a:p>
          <a:p>
            <a:pPr lvl="1"/>
            <a:r>
              <a:rPr lang="en-US" dirty="0"/>
              <a:t>DOD + NASA, Clementine (Satellite)</a:t>
            </a:r>
          </a:p>
          <a:p>
            <a:pPr lvl="1"/>
            <a:r>
              <a:rPr lang="en-US" dirty="0"/>
              <a:t>CA DMV  driver + registration [$40M</a:t>
            </a:r>
            <a:r>
              <a:rPr lang="en-US" dirty="0" smtClean="0"/>
              <a:t>]</a:t>
            </a:r>
          </a:p>
          <a:p>
            <a:r>
              <a:rPr lang="en-US" dirty="0" smtClean="0"/>
              <a:t>Projects </a:t>
            </a:r>
            <a:r>
              <a:rPr lang="en-US" dirty="0"/>
              <a:t>with major problems:</a:t>
            </a:r>
          </a:p>
          <a:p>
            <a:pPr lvl="1"/>
            <a:r>
              <a:rPr lang="en-US" dirty="0"/>
              <a:t>Denver’s  baggage-handling system</a:t>
            </a:r>
          </a:p>
          <a:p>
            <a:pPr lvl="1"/>
            <a:r>
              <a:rPr lang="en-US" dirty="0"/>
              <a:t>FAA’s Advance Automation System [$144M &amp; $1B over budget]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Projects that succeeded: </a:t>
            </a:r>
          </a:p>
          <a:p>
            <a:pPr lvl="1"/>
            <a:r>
              <a:rPr lang="en-US" dirty="0"/>
              <a:t>SABRE, AA’s flight reservation system.</a:t>
            </a:r>
          </a:p>
          <a:p>
            <a:pPr lvl="1"/>
            <a:r>
              <a:rPr lang="en-US" dirty="0"/>
              <a:t>Air traffic control for Britain’s Civil Aviation Authority (smaller than FAA’s AAS, but similar – used formal methods.)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76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the process!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group's most important creation is not the perfect software they write -- it's the process they invented that writes the perfect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44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elements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product is only as good as the plan for the product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best teamwork is a healthy </a:t>
            </a:r>
            <a:r>
              <a:rPr lang="en-US" dirty="0" smtClean="0"/>
              <a:t>rivalry.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database is the software </a:t>
            </a:r>
            <a:r>
              <a:rPr lang="en-US" dirty="0" smtClean="0"/>
              <a:t>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Don't </a:t>
            </a:r>
            <a:r>
              <a:rPr lang="en-US" dirty="0"/>
              <a:t>just fix the mistakes -- fix whatever permitted the mistake in the first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33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41350"/>
          </a:xfrm>
        </p:spPr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43900" cy="4549775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dirty="0"/>
              <a:t>one-third of the process of writing software happens before anyone writes a line of </a:t>
            </a:r>
            <a:r>
              <a:rPr lang="en-US" dirty="0" smtClean="0"/>
              <a:t>code.</a:t>
            </a:r>
          </a:p>
          <a:p>
            <a:r>
              <a:rPr lang="en-US" dirty="0">
                <a:solidFill>
                  <a:srgbClr val="0070C0"/>
                </a:solidFill>
              </a:rPr>
              <a:t>NASA and the </a:t>
            </a:r>
            <a:r>
              <a:rPr lang="en-US" dirty="0" smtClean="0">
                <a:solidFill>
                  <a:srgbClr val="0070C0"/>
                </a:solidFill>
              </a:rPr>
              <a:t>group </a:t>
            </a:r>
            <a:r>
              <a:rPr lang="en-US" dirty="0">
                <a:solidFill>
                  <a:srgbClr val="0070C0"/>
                </a:solidFill>
              </a:rPr>
              <a:t>agree in the most minute detail about everything the new code is supposed to do -- and they commit that understanding to paper, with the kind of specificity and precision usually found in blueprints.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Nothing </a:t>
            </a:r>
            <a:r>
              <a:rPr lang="en-US" dirty="0">
                <a:solidFill>
                  <a:srgbClr val="0070C0"/>
                </a:solidFill>
              </a:rPr>
              <a:t>in the specs is changed without agreement and understanding from both sides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 developer changes </a:t>
            </a:r>
            <a:r>
              <a:rPr lang="en-US" dirty="0"/>
              <a:t>a single line of code without specs carefully outlining the change.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47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74675"/>
          </a:xfrm>
        </p:spPr>
        <p:txBody>
          <a:bodyPr/>
          <a:lstStyle/>
          <a:p>
            <a:r>
              <a:rPr lang="en-US" dirty="0" smtClean="0"/>
              <a:t>Specifications are very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904875"/>
            <a:ext cx="8229600" cy="4549775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2400" dirty="0"/>
              <a:t>The specs for the current program fill 30 volumes and run 40,000 </a:t>
            </a:r>
            <a:r>
              <a:rPr lang="en-US" sz="2400" dirty="0" smtClean="0"/>
              <a:t>pages!!!</a:t>
            </a:r>
          </a:p>
          <a:p>
            <a:pPr marL="342900" lvl="1" indent="-342900">
              <a:buFont typeface="Arial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400" dirty="0" smtClean="0"/>
              <a:t>An example: The </a:t>
            </a:r>
            <a:r>
              <a:rPr lang="en-US" sz="2400" dirty="0"/>
              <a:t>upgrade of the software to permit the shuttle to navigate with </a:t>
            </a:r>
            <a:r>
              <a:rPr lang="en-US" sz="2400" dirty="0" smtClean="0"/>
              <a:t>GPS involved </a:t>
            </a:r>
            <a:r>
              <a:rPr lang="en-US" sz="2400" dirty="0"/>
              <a:t>just 1.5% of the </a:t>
            </a:r>
            <a:r>
              <a:rPr lang="en-US" sz="2400" dirty="0" smtClean="0"/>
              <a:t>program</a:t>
            </a:r>
            <a:r>
              <a:rPr lang="en-US" sz="2400" dirty="0"/>
              <a:t> </a:t>
            </a:r>
            <a:r>
              <a:rPr lang="en-US" sz="2400" dirty="0" smtClean="0"/>
              <a:t>(6,366 </a:t>
            </a:r>
            <a:r>
              <a:rPr lang="en-US" sz="2400" dirty="0"/>
              <a:t>lines of </a:t>
            </a:r>
            <a:r>
              <a:rPr lang="en-US" sz="2400" dirty="0" smtClean="0"/>
              <a:t>code)</a:t>
            </a:r>
            <a:endParaRPr lang="en-US" sz="2400" dirty="0"/>
          </a:p>
          <a:p>
            <a:pPr marL="342900" lvl="1" indent="-342900">
              <a:buFont typeface="Arial" charset="0"/>
              <a:buChar char="•"/>
            </a:pPr>
            <a:r>
              <a:rPr lang="en-US" sz="2400" dirty="0"/>
              <a:t>The specs for that one change run 2,500 </a:t>
            </a:r>
            <a:r>
              <a:rPr lang="en-US" sz="2400" dirty="0" smtClean="0"/>
              <a:t>pages</a:t>
            </a:r>
            <a:r>
              <a:rPr lang="en-US" sz="2400" dirty="0"/>
              <a:t>!</a:t>
            </a:r>
          </a:p>
          <a:p>
            <a:r>
              <a:rPr lang="en-US" dirty="0" smtClean="0"/>
              <a:t>The </a:t>
            </a:r>
            <a:r>
              <a:rPr lang="en-US" dirty="0"/>
              <a:t>requirements are almost </a:t>
            </a:r>
            <a:r>
              <a:rPr lang="en-US" dirty="0" smtClean="0"/>
              <a:t>pseudo-code.</a:t>
            </a:r>
            <a:endParaRPr lang="en-US" dirty="0"/>
          </a:p>
          <a:p>
            <a:pPr lvl="1"/>
            <a:r>
              <a:rPr lang="en-US" dirty="0" smtClean="0"/>
              <a:t>They </a:t>
            </a:r>
            <a:r>
              <a:rPr lang="en-US" dirty="0"/>
              <a:t>say, you must do exactly this, do it exactly this way, given this condition and this circumstance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3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93725"/>
          </a:xfrm>
        </p:spPr>
        <p:txBody>
          <a:bodyPr/>
          <a:lstStyle/>
          <a:p>
            <a:r>
              <a:rPr lang="en-US" sz="2800" dirty="0" smtClean="0"/>
              <a:t>About teamwork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1000126"/>
            <a:ext cx="8362950" cy="4483100"/>
          </a:xfrm>
        </p:spPr>
        <p:txBody>
          <a:bodyPr/>
          <a:lstStyle/>
          <a:p>
            <a:r>
              <a:rPr lang="en-US" sz="2000" dirty="0"/>
              <a:t>The best teamwork is a healthy rivalry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Coders vs. Verifiers: a friendly adversarial relationship.</a:t>
            </a:r>
          </a:p>
          <a:p>
            <a:r>
              <a:rPr lang="en-US" sz="2000" dirty="0" smtClean="0"/>
              <a:t>Report to different bosses and function under opposing marching orders.</a:t>
            </a:r>
          </a:p>
          <a:p>
            <a:r>
              <a:rPr lang="en-US" sz="2000" dirty="0"/>
              <a:t>They're in competition for who's going to find the </a:t>
            </a:r>
            <a:r>
              <a:rPr lang="en-US" sz="2000" dirty="0" smtClean="0"/>
              <a:t>errors.</a:t>
            </a:r>
          </a:p>
          <a:p>
            <a:r>
              <a:rPr lang="en-US" sz="2000" dirty="0" smtClean="0"/>
              <a:t>The presence of the verification group makes developers more careful.</a:t>
            </a:r>
          </a:p>
          <a:p>
            <a:r>
              <a:rPr lang="en-US" sz="2000" dirty="0" smtClean="0"/>
              <a:t>85% of the errors are detected before testing begins.</a:t>
            </a:r>
          </a:p>
          <a:p>
            <a:r>
              <a:rPr lang="en-US" sz="2000" dirty="0" smtClean="0"/>
              <a:t>99.9% before the program is delivered to NASA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data are very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databases: </a:t>
            </a:r>
          </a:p>
          <a:p>
            <a:pPr lvl="1"/>
            <a:r>
              <a:rPr lang="en-US" dirty="0" smtClean="0"/>
              <a:t>History of the Code </a:t>
            </a:r>
          </a:p>
          <a:p>
            <a:pPr lvl="1"/>
            <a:r>
              <a:rPr lang="en-US" dirty="0" smtClean="0"/>
              <a:t>Error </a:t>
            </a:r>
          </a:p>
          <a:p>
            <a:r>
              <a:rPr lang="en-US" dirty="0" smtClean="0"/>
              <a:t>The History of the Code database: Everything </a:t>
            </a:r>
            <a:r>
              <a:rPr lang="en-US" dirty="0"/>
              <a:t>that happens to the program is recorded in its master history. The genealogy of every line of code -- the reason it is the way it is -- is instantly available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04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831850"/>
          </a:xfrm>
        </p:spPr>
        <p:txBody>
          <a:bodyPr/>
          <a:lstStyle/>
          <a:p>
            <a:r>
              <a:rPr lang="en-US" sz="2800" dirty="0"/>
              <a:t>Historical data are very </a:t>
            </a:r>
            <a:r>
              <a:rPr lang="en-US" sz="2800" dirty="0" smtClean="0"/>
              <a:t>important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1"/>
            <a:ext cx="8229600" cy="3778250"/>
          </a:xfrm>
        </p:spPr>
        <p:txBody>
          <a:bodyPr/>
          <a:lstStyle/>
          <a:p>
            <a:r>
              <a:rPr lang="en-US" dirty="0" smtClean="0"/>
              <a:t>The Error database: contains information about every </a:t>
            </a:r>
            <a:r>
              <a:rPr lang="en-US" dirty="0"/>
              <a:t>single error ever made while writing or working on the software, going back almost 20 years.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error was discovered;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set of commands revealed the error; </a:t>
            </a:r>
            <a:endParaRPr lang="en-US" dirty="0" smtClean="0"/>
          </a:p>
          <a:p>
            <a:pPr lvl="1"/>
            <a:r>
              <a:rPr lang="en-US" dirty="0" smtClean="0"/>
              <a:t>Who </a:t>
            </a:r>
            <a:r>
              <a:rPr lang="en-US" dirty="0"/>
              <a:t>discovered it;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activity was going on when it was discovered -- testing, training, or flight.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18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831850"/>
          </a:xfrm>
        </p:spPr>
        <p:txBody>
          <a:bodyPr/>
          <a:lstStyle/>
          <a:p>
            <a:r>
              <a:rPr lang="en-US" sz="2800" dirty="0"/>
              <a:t>Historical data are very </a:t>
            </a:r>
            <a:r>
              <a:rPr lang="en-US" sz="2800" dirty="0" smtClean="0"/>
              <a:t>important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 </a:t>
            </a:r>
            <a:r>
              <a:rPr lang="en-US" dirty="0"/>
              <a:t>tracks how the error was introduced into the </a:t>
            </a:r>
            <a:r>
              <a:rPr lang="en-US" dirty="0" smtClean="0"/>
              <a:t>program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the error managed to slip past the filters set up at every stage to catch errors -- why wasn't it caught during design? during development inspections? during verification?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the error was corrected, and whether similar errors might have slipped through the same holes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6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Historical data are very important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has been used to develop </a:t>
            </a:r>
            <a:r>
              <a:rPr lang="en-US" dirty="0" smtClean="0">
                <a:solidFill>
                  <a:srgbClr val="0070C0"/>
                </a:solidFill>
              </a:rPr>
              <a:t>coding models </a:t>
            </a:r>
            <a:r>
              <a:rPr lang="en-US" dirty="0" smtClean="0"/>
              <a:t>which predict the expected number of errors for each new version of the software.</a:t>
            </a:r>
          </a:p>
          <a:p>
            <a:r>
              <a:rPr lang="en-US" dirty="0" smtClean="0"/>
              <a:t>Deviations from the predictions of the model send everyone looking!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93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822325"/>
          </a:xfrm>
        </p:spPr>
        <p:txBody>
          <a:bodyPr/>
          <a:lstStyle/>
          <a:p>
            <a:r>
              <a:rPr lang="en-US" dirty="0" smtClean="0"/>
              <a:t>Deal with the root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130675"/>
          </a:xfrm>
        </p:spPr>
        <p:txBody>
          <a:bodyPr/>
          <a:lstStyle/>
          <a:p>
            <a:r>
              <a:rPr lang="en-US" dirty="0" smtClean="0"/>
              <a:t>Fix </a:t>
            </a:r>
            <a:r>
              <a:rPr lang="en-US" dirty="0"/>
              <a:t>whatever permitted the mistake in the first </a:t>
            </a:r>
            <a:r>
              <a:rPr lang="en-US" dirty="0" smtClean="0"/>
              <a:t>place.</a:t>
            </a:r>
          </a:p>
          <a:p>
            <a:r>
              <a:rPr lang="en-US" dirty="0" smtClean="0"/>
              <a:t>The </a:t>
            </a:r>
            <a:r>
              <a:rPr lang="en-US" dirty="0"/>
              <a:t>group avoids blaming people for </a:t>
            </a:r>
            <a:r>
              <a:rPr lang="en-US" dirty="0" smtClean="0"/>
              <a:t>errors.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gets the blame for any error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if there is a flaw in the software, there must be something wrong with the way its being written, something that can be corrected</a:t>
            </a:r>
            <a:r>
              <a:rPr lang="en-US" dirty="0"/>
              <a:t>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1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efinition </a:t>
            </a:r>
            <a:r>
              <a:rPr lang="en-US" dirty="0"/>
              <a:t>of SE given in the </a:t>
            </a:r>
            <a:r>
              <a:rPr lang="en-US" dirty="0" smtClean="0"/>
              <a:t>paper:</a:t>
            </a:r>
            <a:endParaRPr lang="en-US" dirty="0"/>
          </a:p>
          <a:p>
            <a:pPr lvl="1"/>
            <a:r>
              <a:rPr lang="en-US" dirty="0"/>
              <a:t>The application of a systematic, disciplined, quantifiable approach to the development, operation, and maintenance of software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“Engineering</a:t>
            </a:r>
            <a:r>
              <a:rPr lang="en-US" dirty="0"/>
              <a:t>” </a:t>
            </a:r>
            <a:r>
              <a:rPr lang="en-US" dirty="0" smtClean="0"/>
              <a:t>characteristics (</a:t>
            </a:r>
            <a:r>
              <a:rPr lang="en-US" dirty="0"/>
              <a:t>of SE) that are mentioned throughout the </a:t>
            </a:r>
            <a:r>
              <a:rPr lang="en-US" dirty="0" smtClean="0"/>
              <a:t>paper:</a:t>
            </a:r>
            <a:endParaRPr lang="en-US" dirty="0"/>
          </a:p>
          <a:p>
            <a:pPr lvl="1"/>
            <a:r>
              <a:rPr lang="en-US" dirty="0" smtClean="0"/>
              <a:t>Scheduling </a:t>
            </a:r>
            <a:r>
              <a:rPr lang="en-US" dirty="0"/>
              <a:t>and Cost estimation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Statistical quality control</a:t>
            </a:r>
          </a:p>
          <a:p>
            <a:pPr lvl="1"/>
            <a:r>
              <a:rPr lang="en-US" dirty="0"/>
              <a:t>Repeatable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34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Deal with the root of the </a:t>
            </a:r>
            <a:r>
              <a:rPr lang="en-US" sz="2800" dirty="0" smtClean="0"/>
              <a:t>problem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Accountability is a team concept: no one person is ever solely responsible for writing or inspecting code.</a:t>
            </a:r>
          </a:p>
          <a:p>
            <a:r>
              <a:rPr lang="en-US" dirty="0" smtClean="0"/>
              <a:t>A detected problem gets analyzed for other similar problems in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7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8897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206876"/>
          </a:xfrm>
        </p:spPr>
        <p:txBody>
          <a:bodyPr/>
          <a:lstStyle/>
          <a:p>
            <a:r>
              <a:rPr lang="en-US" dirty="0" smtClean="0"/>
              <a:t>Extreme focus on quality.</a:t>
            </a:r>
          </a:p>
          <a:p>
            <a:r>
              <a:rPr lang="en-US" dirty="0" smtClean="0"/>
              <a:t>Total devotion to the process:</a:t>
            </a:r>
          </a:p>
          <a:p>
            <a:pPr lvl="1"/>
            <a:r>
              <a:rPr lang="en-US" dirty="0" smtClean="0"/>
              <a:t>Carefully </a:t>
            </a:r>
            <a:r>
              <a:rPr lang="en-US" dirty="0"/>
              <a:t>planning the software in </a:t>
            </a:r>
            <a:r>
              <a:rPr lang="en-US" dirty="0" smtClean="0"/>
              <a:t>advance.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no code until the design is </a:t>
            </a:r>
            <a:r>
              <a:rPr lang="en-US" dirty="0" smtClean="0"/>
              <a:t>complete.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no changes without supporting </a:t>
            </a:r>
            <a:r>
              <a:rPr lang="en-US" dirty="0" smtClean="0"/>
              <a:t>blueprints.</a:t>
            </a:r>
          </a:p>
          <a:p>
            <a:pPr lvl="1"/>
            <a:r>
              <a:rPr lang="en-US" dirty="0" smtClean="0"/>
              <a:t>Keeping </a:t>
            </a:r>
            <a:r>
              <a:rPr lang="en-US" dirty="0"/>
              <a:t>a completely accurate record of the </a:t>
            </a:r>
            <a:r>
              <a:rPr lang="en-US" dirty="0" smtClean="0"/>
              <a:t>code.</a:t>
            </a:r>
          </a:p>
          <a:p>
            <a:r>
              <a:rPr lang="en-US" dirty="0"/>
              <a:t>The process is standard practice in almost every engineering discipline </a:t>
            </a:r>
            <a:r>
              <a:rPr lang="en-US" dirty="0">
                <a:solidFill>
                  <a:srgbClr val="0070C0"/>
                </a:solidFill>
              </a:rPr>
              <a:t>except software </a:t>
            </a:r>
            <a:r>
              <a:rPr lang="en-US" dirty="0" smtClean="0">
                <a:solidFill>
                  <a:srgbClr val="0070C0"/>
                </a:solidFill>
              </a:rPr>
              <a:t>engineering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1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modern software environment, 80% of the cost of the software is spent after the software is written the first time -- they don't get it right the first time, so they spend time flogging it.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shuttle, they do it right the first time.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The sooner you fall behind, the more time you will have to catch up."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7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not as bleak; </a:t>
            </a:r>
            <a:r>
              <a:rPr lang="en-US" dirty="0">
                <a:solidFill>
                  <a:srgbClr val="0000FF"/>
                </a:solidFill>
              </a:rPr>
              <a:t>many </a:t>
            </a:r>
            <a:r>
              <a:rPr lang="en-US" dirty="0"/>
              <a:t>good s/w systems have been developed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Other industries/disciplines also have 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Where – I believe -- we “shine” is on cancellations and operational failures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S/W development costs are astonishing, and could be even worst if operational costs are also </a:t>
            </a:r>
            <a:r>
              <a:rPr lang="en-US" dirty="0" smtClean="0"/>
              <a:t>considered (</a:t>
            </a:r>
            <a:r>
              <a:rPr lang="en-US" dirty="0"/>
              <a:t>who pays for all this???) </a:t>
            </a:r>
          </a:p>
          <a:p>
            <a:r>
              <a:rPr lang="en-US" dirty="0" smtClean="0"/>
              <a:t>Lack of formal </a:t>
            </a:r>
            <a:r>
              <a:rPr lang="en-US" dirty="0"/>
              <a:t>training in </a:t>
            </a:r>
            <a:r>
              <a:rPr lang="en-US" dirty="0" smtClean="0"/>
              <a:t>SE contributes to the problem.  [Easy to “become” a software engineer Analogy</a:t>
            </a:r>
            <a:r>
              <a:rPr lang="en-US" dirty="0"/>
              <a:t>: landscaping business</a:t>
            </a:r>
            <a:r>
              <a:rPr lang="en-US" dirty="0" smtClean="0"/>
              <a:t>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7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in the works…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CMM (Capability Maturity Model)</a:t>
            </a:r>
          </a:p>
          <a:p>
            <a:pPr lvl="1"/>
            <a:r>
              <a:rPr lang="en-US" dirty="0"/>
              <a:t>Description of how an organization should operate to be able to create predictable s/w that meets its customer’s needs.</a:t>
            </a:r>
          </a:p>
          <a:p>
            <a:pPr lvl="1"/>
            <a:r>
              <a:rPr lang="en-US" dirty="0"/>
              <a:t>Success Story: Raytheon’s Equipment Division</a:t>
            </a:r>
          </a:p>
          <a:p>
            <a:pPr lvl="2"/>
            <a:r>
              <a:rPr lang="en-US" dirty="0"/>
              <a:t>claimed $7.80 savings from rework costs for every $1 invested for improvements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Formal Methods</a:t>
            </a:r>
          </a:p>
          <a:p>
            <a:pPr lvl="1"/>
            <a:r>
              <a:rPr lang="en-US" dirty="0"/>
              <a:t>Use mathematical analysis to predict how s/w will behave.</a:t>
            </a:r>
          </a:p>
          <a:p>
            <a:pPr lvl="1"/>
            <a:r>
              <a:rPr lang="en-US" dirty="0"/>
              <a:t>Success Story: Praxis on Britain’s air traffic control project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Can we rely on Formal Methods?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8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the works</a:t>
            </a:r>
            <a:r>
              <a:rPr lang="en-US" dirty="0" smtClean="0"/>
              <a:t>…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Room Approach</a:t>
            </a:r>
          </a:p>
          <a:p>
            <a:pPr lvl="1"/>
            <a:r>
              <a:rPr lang="en-US" dirty="0"/>
              <a:t>Attempts to blend formal notations, correctness proofs, and statistical quality control with an evolutionary approach to s/w development.</a:t>
            </a:r>
          </a:p>
          <a:p>
            <a:pPr lvl="1"/>
            <a:r>
              <a:rPr lang="en-US" dirty="0"/>
              <a:t>Success Story: Ericsson Telecom, telephone switch s/w; reduced errors to (1/1Kloc) and increased productivity.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6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15652</TotalTime>
  <Words>3223</Words>
  <Application>Microsoft Macintosh PowerPoint</Application>
  <PresentationFormat>Custom</PresentationFormat>
  <Paragraphs>398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SE 181   Readings on Software Engineering</vt:lpstr>
      <vt:lpstr>Software’s Chronic Crisis</vt:lpstr>
      <vt:lpstr>Large SW Systems</vt:lpstr>
      <vt:lpstr>Fate of Large-Scale SW Systems</vt:lpstr>
      <vt:lpstr>Project Failures and Successes</vt:lpstr>
      <vt:lpstr>Software Engineering</vt:lpstr>
      <vt:lpstr>Perspective</vt:lpstr>
      <vt:lpstr>Progress in the works…</vt:lpstr>
      <vt:lpstr>Progress in the works… (cont’d)</vt:lpstr>
      <vt:lpstr>Why Software Is So Bad</vt:lpstr>
      <vt:lpstr>The Joke About Software</vt:lpstr>
      <vt:lpstr>Problematic Systems</vt:lpstr>
      <vt:lpstr>Possible Reasons</vt:lpstr>
      <vt:lpstr>Poor Design</vt:lpstr>
      <vt:lpstr>Software-Is-Different</vt:lpstr>
      <vt:lpstr>We Don’t Learn From Our Mistakes</vt:lpstr>
      <vt:lpstr>Lack of Product Liability</vt:lpstr>
      <vt:lpstr>Potential Solutions</vt:lpstr>
      <vt:lpstr>A Plea for Lean Software </vt:lpstr>
      <vt:lpstr>About the Paper</vt:lpstr>
      <vt:lpstr>Noteworthy Comments</vt:lpstr>
      <vt:lpstr>About Design</vt:lpstr>
      <vt:lpstr>Nine Lessons (from Oberon)</vt:lpstr>
      <vt:lpstr>Nine Lessons (from Oberon) (cont’d)</vt:lpstr>
      <vt:lpstr>Nine Lessons (from Oberon) (cont’d)</vt:lpstr>
      <vt:lpstr>Simplicity against Complexity</vt:lpstr>
      <vt:lpstr>Why Software Jewels Are Rare? </vt:lpstr>
      <vt:lpstr>Software Jewels</vt:lpstr>
      <vt:lpstr>Why Software Jewels Are Rare?</vt:lpstr>
      <vt:lpstr>Why Software Jewels Are Rare? (cont’d)</vt:lpstr>
      <vt:lpstr>Why Software Jewels Are Rare? (cont’d)</vt:lpstr>
      <vt:lpstr>On Programming Languages</vt:lpstr>
      <vt:lpstr>Basic Engineering Rules</vt:lpstr>
      <vt:lpstr>Our Worst Current Development Practices </vt:lpstr>
      <vt:lpstr>About the Paper</vt:lpstr>
      <vt:lpstr>Failures</vt:lpstr>
      <vt:lpstr>Undesirable Practices</vt:lpstr>
      <vt:lpstr>Undesirable Practices (cont’d)</vt:lpstr>
      <vt:lpstr>Recommendations</vt:lpstr>
      <vt:lpstr>The Ethics of  Safety-Critical Systems</vt:lpstr>
      <vt:lpstr>Code of Practice</vt:lpstr>
      <vt:lpstr>Code of Practice (cont’d)</vt:lpstr>
      <vt:lpstr>They Write the Right Stuff</vt:lpstr>
      <vt:lpstr>Focus of the paper</vt:lpstr>
      <vt:lpstr>Critical Software</vt:lpstr>
      <vt:lpstr>About the Group</vt:lpstr>
      <vt:lpstr>About the Group (cont’d)</vt:lpstr>
      <vt:lpstr>Culture</vt:lpstr>
      <vt:lpstr>Culture (cont’d)</vt:lpstr>
      <vt:lpstr>It’s the process!</vt:lpstr>
      <vt:lpstr>Defining elements of the process</vt:lpstr>
      <vt:lpstr>The Plan</vt:lpstr>
      <vt:lpstr>Specifications are very important</vt:lpstr>
      <vt:lpstr>About teamwork  </vt:lpstr>
      <vt:lpstr>Historical data are very important</vt:lpstr>
      <vt:lpstr>Historical data are very important (cont’d)</vt:lpstr>
      <vt:lpstr>Historical data are very important (cont’d)</vt:lpstr>
      <vt:lpstr>Historical data are very important (cont’d)</vt:lpstr>
      <vt:lpstr>Deal with the root of the problem</vt:lpstr>
      <vt:lpstr>Deal with the root of the problem (cont’d)</vt:lpstr>
      <vt:lpstr>Summary</vt:lpstr>
      <vt:lpstr>Summary (cont’d)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537</cp:revision>
  <cp:lastPrinted>2016-06-28T19:03:03Z</cp:lastPrinted>
  <dcterms:created xsi:type="dcterms:W3CDTF">2000-03-07T00:57:40Z</dcterms:created>
  <dcterms:modified xsi:type="dcterms:W3CDTF">2020-01-13T17:57:10Z</dcterms:modified>
</cp:coreProperties>
</file>