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55"/>
  </p:notesMasterIdLst>
  <p:handoutMasterIdLst>
    <p:handoutMasterId r:id="rId56"/>
  </p:handoutMasterIdLst>
  <p:sldIdLst>
    <p:sldId id="256" r:id="rId2"/>
    <p:sldId id="432" r:id="rId3"/>
    <p:sldId id="450" r:id="rId4"/>
    <p:sldId id="448" r:id="rId5"/>
    <p:sldId id="451" r:id="rId6"/>
    <p:sldId id="435" r:id="rId7"/>
    <p:sldId id="436" r:id="rId8"/>
    <p:sldId id="439" r:id="rId9"/>
    <p:sldId id="440" r:id="rId10"/>
    <p:sldId id="441" r:id="rId11"/>
    <p:sldId id="442" r:id="rId12"/>
    <p:sldId id="443" r:id="rId13"/>
    <p:sldId id="452" r:id="rId14"/>
    <p:sldId id="406" r:id="rId15"/>
    <p:sldId id="408" r:id="rId16"/>
    <p:sldId id="407" r:id="rId17"/>
    <p:sldId id="409" r:id="rId18"/>
    <p:sldId id="410" r:id="rId19"/>
    <p:sldId id="445" r:id="rId20"/>
    <p:sldId id="411" r:id="rId21"/>
    <p:sldId id="412" r:id="rId22"/>
    <p:sldId id="413" r:id="rId23"/>
    <p:sldId id="414" r:id="rId24"/>
    <p:sldId id="417" r:id="rId25"/>
    <p:sldId id="418" r:id="rId26"/>
    <p:sldId id="415" r:id="rId27"/>
    <p:sldId id="416" r:id="rId28"/>
    <p:sldId id="425" r:id="rId29"/>
    <p:sldId id="480" r:id="rId30"/>
    <p:sldId id="481" r:id="rId31"/>
    <p:sldId id="479" r:id="rId32"/>
    <p:sldId id="427" r:id="rId33"/>
    <p:sldId id="428" r:id="rId34"/>
    <p:sldId id="429" r:id="rId35"/>
    <p:sldId id="430" r:id="rId36"/>
    <p:sldId id="477" r:id="rId37"/>
    <p:sldId id="454" r:id="rId38"/>
    <p:sldId id="455" r:id="rId39"/>
    <p:sldId id="456" r:id="rId40"/>
    <p:sldId id="457" r:id="rId41"/>
    <p:sldId id="458" r:id="rId42"/>
    <p:sldId id="459" r:id="rId43"/>
    <p:sldId id="460" r:id="rId44"/>
    <p:sldId id="461" r:id="rId45"/>
    <p:sldId id="462" r:id="rId46"/>
    <p:sldId id="463" r:id="rId47"/>
    <p:sldId id="464" r:id="rId48"/>
    <p:sldId id="465" r:id="rId49"/>
    <p:sldId id="466" r:id="rId50"/>
    <p:sldId id="467" r:id="rId51"/>
    <p:sldId id="468" r:id="rId52"/>
    <p:sldId id="469" r:id="rId53"/>
    <p:sldId id="470" r:id="rId54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ilippos Vokol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01" autoAdjust="0"/>
    <p:restoredTop sz="94660"/>
  </p:normalViewPr>
  <p:slideViewPr>
    <p:cSldViewPr snapToGrid="0">
      <p:cViewPr>
        <p:scale>
          <a:sx n="85" d="100"/>
          <a:sy n="85" d="100"/>
        </p:scale>
        <p:origin x="-1536" y="-28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22" d="100"/>
        <a:sy n="322" d="100"/>
      </p:scale>
      <p:origin x="0" y="21696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commentAuthors" Target="commentAuthors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CB68D-9428-B84B-AF15-FF3C9BD06C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Adapted  from Software Engineering: A Practitioner’s Approach, 6/e, R.S. Pressman &amp; Associates, Inc., © 1996, 2001, 2005 F.I. Vokolos, Department of Computer Science, Drexel University, 2006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1BE0E-6FC4-A640-A32D-A7957DB753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Adapted  from Software Engineering: A Practitioner’s Approach, 6/e, R.S. Pressman &amp; Associates, Inc., © 1996, 2001, 2005 F.I. Vokolos, Department of Computer Science, Drexel University, 2006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577FD-04FD-E847-9669-7305CBF943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Adapted  from Software Engineering: A Practitioner’s Approach, 6/e, R.S. Pressman &amp; Associates, Inc., © 1996, 2001, 2005 F.I. Vokolos, Department of Computer Science, Drexel University, 2006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180D0B-BE65-9A49-8BAF-9C193C992F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1/14/20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Adapted  from Software Engineering: A Practitioner’s Approach, 6/e, R.S. Pressman &amp; Associates, Inc., © 1996, 2001, 2005 F.I. Vokolos, Department of Computer Science, Drexel University, 2006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95907-C037-8243-961A-C7ABCC1D5DD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Adapted  from Software Engineering: A Practitioner’s Approach, 6/e, R.S. Pressman &amp; Associates, Inc., © 1996, 2001, 2005 F.I. Vokolos, Department of Computer Science, Drexel University, 2006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9A4F6-26FA-B24E-88DC-5101FDCFA9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Adapted  from Software Engineering: A Practitioner’s Approach, 6/e, R.S. Pressman &amp; Associates, Inc., © 1996, 2001, 2005 F.I. Vokolos, Department of Computer Science, Drexel University, 2006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1A984-3D57-E549-B178-E502C066CF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Adapted  from Software Engineering: A Practitioner’s Approach, 6/e, R.S. Pressman &amp; Associates, Inc., © 1996, 2001, 2005 F.I. Vokolos, Department of Computer Science, Drexel University, 2006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12C8A-F8A7-824E-9E95-E2732281B0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Adapted  from Software Engineering: A Practitioner’s Approach, 6/e, R.S. Pressman &amp; Associates, Inc., © 1996, 2001, 2005 F.I. Vokolos, Department of Computer Science, Drexel University, 2006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CD3DB-28FA-BB45-983A-621FBEC1F5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Adapted  from Software Engineering: A Practitioner’s Approach, 6/e, R.S. Pressman &amp; Associates, Inc., © 1996, 2001, 2005 F.I. Vokolos, Department of Computer Science, Drexel University, 2006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4E1BA-6013-A446-A12B-1840E87213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Adapted  from Software Engineering: A Practitioner’s Approach, 6/e, R.S. Pressman &amp; Associates, Inc., © 1996, 2001, 2005 F.I. Vokolos, Department of Computer Science, Drexel University, 2006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18E30-E38E-0441-9C3F-25F931E8B14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Adapted  from Software Engineering: A Practitioner’s Approach, 6/e, R.S. Pressman &amp; Associates, Inc., © 1996, 2001, 2005 F.I. Vokolos, Department of Computer Science, Drexel University, 2006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3AEAB5-D29F-9F49-8FA5-30AC53E65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Adapted  from Software Engineering: A Practitioner’s Approach, 6/e, R.S. Pressman &amp; Associates, Inc., © 1996, 2001, 2005 F.I. Vokolos, Department of Computer Science, Drexel University, 2006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251350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 smtClean="0"/>
              <a:t>SE 181</a:t>
            </a:r>
            <a:r>
              <a:rPr lang="en-US" altLang="en-US" b="1"/>
              <a:t/>
            </a:r>
            <a:br>
              <a:rPr lang="en-US" altLang="en-US" b="1"/>
            </a:br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b="1"/>
              <a:t/>
            </a:r>
            <a:br>
              <a:rPr lang="en-US" altLang="en-US" b="1"/>
            </a:b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sz="3200" b="1" dirty="0" smtClean="0">
                <a:solidFill>
                  <a:srgbClr val="0070C0"/>
                </a:solidFill>
              </a:rPr>
              <a:t>Process Models</a:t>
            </a:r>
            <a:endParaRPr lang="en-US" altLang="en-US" sz="3200" b="1" dirty="0">
              <a:solidFill>
                <a:srgbClr val="0070C0"/>
              </a:solidFill>
            </a:endParaRP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649913"/>
            <a:ext cx="2133600" cy="3254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F69DF4-456E-4D33-85AC-4A15258B0D72}" type="slidenum">
              <a:rPr lang="en-US" altLang="en-US" sz="1200" smtClean="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dirty="0" smtClean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7250" y="5741225"/>
            <a:ext cx="418566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solidFill>
                  <a:prstClr val="black">
                    <a:tint val="75000"/>
                  </a:prstClr>
                </a:solidFill>
                <a:latin typeface="Calibri"/>
                <a:cs typeface="Calibri"/>
              </a:rPr>
              <a:t>Adapted  from Pressman: Software Engineering - A Practitioner’s </a:t>
            </a:r>
            <a:r>
              <a:rPr lang="en-US" altLang="en-US" sz="1000" dirty="0" smtClean="0">
                <a:solidFill>
                  <a:prstClr val="black">
                    <a:tint val="75000"/>
                  </a:prstClr>
                </a:solidFill>
                <a:latin typeface="Calibri"/>
                <a:cs typeface="Calibri"/>
              </a:rPr>
              <a:t>Approach</a:t>
            </a:r>
            <a:endParaRPr lang="en-US" altLang="en-US" sz="1000" dirty="0">
              <a:solidFill>
                <a:prstClr val="black">
                  <a:tint val="75000"/>
                </a:prst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D3C6C-AE36-3C4B-9BCB-CF42C58AC7B5}" type="slidenum">
              <a:rPr lang="en-US"/>
              <a:pPr/>
              <a:t>10</a:t>
            </a:fld>
            <a:endParaRPr lang="en-US"/>
          </a:p>
        </p:txBody>
      </p:sp>
      <p:sp>
        <p:nvSpPr>
          <p:cNvPr id="831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CMMI </a:t>
            </a:r>
            <a:endParaRPr lang="en-US" dirty="0"/>
          </a:p>
        </p:txBody>
      </p:sp>
      <p:sp>
        <p:nvSpPr>
          <p:cNvPr id="8314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CMMI </a:t>
            </a:r>
            <a:r>
              <a:rPr lang="en-US" dirty="0"/>
              <a:t>(</a:t>
            </a:r>
            <a:r>
              <a:rPr lang="en-US" dirty="0" smtClean="0"/>
              <a:t>Capability Maturity Model Integration) is a process improvement training and appraisal program. </a:t>
            </a:r>
          </a:p>
          <a:p>
            <a:r>
              <a:rPr lang="en-US" dirty="0" smtClean="0"/>
              <a:t>Level </a:t>
            </a:r>
            <a:r>
              <a:rPr lang="en-US" dirty="0"/>
              <a:t>1: </a:t>
            </a:r>
            <a:r>
              <a:rPr lang="en-US" dirty="0" smtClean="0">
                <a:solidFill>
                  <a:srgbClr val="0000FF"/>
                </a:solidFill>
              </a:rPr>
              <a:t>Initial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work tasks required to produce products are being conducted</a:t>
            </a:r>
          </a:p>
          <a:p>
            <a:r>
              <a:rPr lang="en-US" dirty="0"/>
              <a:t>Level 2: </a:t>
            </a:r>
            <a:r>
              <a:rPr lang="en-US" dirty="0">
                <a:solidFill>
                  <a:srgbClr val="0000FF"/>
                </a:solidFill>
              </a:rPr>
              <a:t>Managed </a:t>
            </a:r>
          </a:p>
          <a:p>
            <a:pPr lvl="1"/>
            <a:r>
              <a:rPr lang="en-US" dirty="0"/>
              <a:t>people doing work have access to adequate resources to get job done, stakeholders are actively involved, work tasks and products are monitored, reviewed, and evaluated for conformance to process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37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B61D7F-5823-BC4A-8023-21885C062645}" type="slidenum">
              <a:rPr lang="en-US"/>
              <a:pPr/>
              <a:t>11</a:t>
            </a:fld>
            <a:endParaRPr lang="en-US"/>
          </a:p>
        </p:txBody>
      </p:sp>
      <p:sp>
        <p:nvSpPr>
          <p:cNvPr id="832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CMMI</a:t>
            </a:r>
            <a:endParaRPr lang="en-US" dirty="0"/>
          </a:p>
        </p:txBody>
      </p:sp>
      <p:sp>
        <p:nvSpPr>
          <p:cNvPr id="8325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 3: </a:t>
            </a:r>
            <a:r>
              <a:rPr lang="en-US" dirty="0">
                <a:solidFill>
                  <a:srgbClr val="0000FF"/>
                </a:solidFill>
              </a:rPr>
              <a:t>Defined </a:t>
            </a:r>
          </a:p>
          <a:p>
            <a:pPr lvl="1"/>
            <a:r>
              <a:rPr lang="en-US" dirty="0"/>
              <a:t>management and engineering processes documented, standardized, and integrated into organization-wide software process</a:t>
            </a:r>
          </a:p>
          <a:p>
            <a:r>
              <a:rPr lang="en-US" dirty="0"/>
              <a:t>Level 4: </a:t>
            </a:r>
            <a:r>
              <a:rPr lang="en-US" dirty="0">
                <a:solidFill>
                  <a:srgbClr val="0000FF"/>
                </a:solidFill>
              </a:rPr>
              <a:t>Quantitatively Managed </a:t>
            </a:r>
          </a:p>
          <a:p>
            <a:pPr lvl="1"/>
            <a:r>
              <a:rPr lang="en-US" dirty="0"/>
              <a:t>software process and products are </a:t>
            </a:r>
            <a:r>
              <a:rPr lang="en-US" dirty="0">
                <a:solidFill>
                  <a:srgbClr val="0000FF"/>
                </a:solidFill>
              </a:rPr>
              <a:t>quantitatively understood</a:t>
            </a:r>
            <a:r>
              <a:rPr lang="en-US" dirty="0"/>
              <a:t> and controlled using detailed measures</a:t>
            </a:r>
          </a:p>
          <a:p>
            <a:r>
              <a:rPr lang="en-US" dirty="0"/>
              <a:t>Level 5: </a:t>
            </a:r>
            <a:r>
              <a:rPr lang="en-US" dirty="0">
                <a:solidFill>
                  <a:srgbClr val="0000FF"/>
                </a:solidFill>
              </a:rPr>
              <a:t>Optimizing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continuous process improvement </a:t>
            </a:r>
            <a:r>
              <a:rPr lang="en-US" dirty="0"/>
              <a:t>is enabled by quantitative feedback from the process and testing innovative ideas</a:t>
            </a:r>
          </a:p>
        </p:txBody>
      </p:sp>
    </p:spTree>
    <p:extLst>
      <p:ext uri="{BB962C8B-B14F-4D97-AF65-F5344CB8AC3E}">
        <p14:creationId xmlns:p14="http://schemas.microsoft.com/office/powerpoint/2010/main" val="170129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F6F5F-A454-BB48-9D79-DF1D8D71FEAA}" type="slidenum">
              <a:rPr lang="en-US"/>
              <a:pPr/>
              <a:t>12</a:t>
            </a:fld>
            <a:endParaRPr lang="en-US"/>
          </a:p>
        </p:txBody>
      </p:sp>
      <p:sp>
        <p:nvSpPr>
          <p:cNvPr id="833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Process Models</a:t>
            </a:r>
          </a:p>
        </p:txBody>
      </p:sp>
      <p:sp>
        <p:nvSpPr>
          <p:cNvPr id="8335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Prescriptive</a:t>
            </a:r>
            <a:r>
              <a:rPr lang="en-US" dirty="0">
                <a:solidFill>
                  <a:srgbClr val="F3FF07"/>
                </a:solidFill>
              </a:rPr>
              <a:t> </a:t>
            </a:r>
            <a:r>
              <a:rPr lang="en-US" dirty="0"/>
              <a:t>(or conventional)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rgbClr val="F3FF07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Agile</a:t>
            </a:r>
          </a:p>
          <a:p>
            <a:pPr lvl="1"/>
            <a:endParaRPr lang="en-US" dirty="0">
              <a:solidFill>
                <a:srgbClr val="F3FF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1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Prescriptive Process Models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14C46A-AD5E-F943-BDE0-9703EACDAE19}" type="slidenum">
              <a:rPr lang="en-US"/>
              <a:pPr/>
              <a:t>14</a:t>
            </a:fld>
            <a:endParaRPr lang="en-US"/>
          </a:p>
        </p:txBody>
      </p:sp>
      <p:sp>
        <p:nvSpPr>
          <p:cNvPr id="840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Prescriptive Process Models</a:t>
            </a:r>
          </a:p>
        </p:txBody>
      </p:sp>
      <p:sp>
        <p:nvSpPr>
          <p:cNvPr id="8407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Originally proposed to bring order to the chaos of software development.</a:t>
            </a:r>
          </a:p>
          <a:p>
            <a:r>
              <a:rPr lang="en-US" dirty="0"/>
              <a:t>They prescribe a set of </a:t>
            </a:r>
            <a:r>
              <a:rPr lang="en-US" dirty="0">
                <a:solidFill>
                  <a:srgbClr val="0000FF"/>
                </a:solidFill>
              </a:rPr>
              <a:t>process elements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workflow</a:t>
            </a:r>
            <a:r>
              <a:rPr lang="en-US" dirty="0"/>
              <a:t>,  and </a:t>
            </a:r>
            <a:r>
              <a:rPr lang="en-US" dirty="0">
                <a:solidFill>
                  <a:srgbClr val="0000FF"/>
                </a:solidFill>
              </a:rPr>
              <a:t>change control mechanisms</a:t>
            </a:r>
            <a:r>
              <a:rPr lang="en-US" dirty="0"/>
              <a:t> for each project.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Types of Prescriptive Process Models:</a:t>
            </a:r>
          </a:p>
          <a:p>
            <a:pPr lvl="1"/>
            <a:r>
              <a:rPr lang="en-US" dirty="0"/>
              <a:t>Waterfall</a:t>
            </a:r>
          </a:p>
          <a:p>
            <a:pPr lvl="1"/>
            <a:r>
              <a:rPr lang="en-US" dirty="0" smtClean="0"/>
              <a:t>Incremental</a:t>
            </a:r>
          </a:p>
          <a:p>
            <a:pPr lvl="1"/>
            <a:r>
              <a:rPr lang="en-US" dirty="0" smtClean="0"/>
              <a:t>Rapid Application Development</a:t>
            </a:r>
            <a:endParaRPr lang="en-US" dirty="0"/>
          </a:p>
          <a:p>
            <a:pPr lvl="1"/>
            <a:r>
              <a:rPr lang="en-US" dirty="0" smtClean="0"/>
              <a:t>Spiral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0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9E6C1-E38F-9540-B370-4CAF7D096DBB}" type="slidenum">
              <a:rPr lang="en-US"/>
              <a:pPr/>
              <a:t>15</a:t>
            </a:fld>
            <a:endParaRPr lang="en-US"/>
          </a:p>
        </p:txBody>
      </p:sp>
      <p:sp>
        <p:nvSpPr>
          <p:cNvPr id="864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8051" y="244475"/>
            <a:ext cx="8388749" cy="559037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Waterfall Model</a:t>
            </a:r>
          </a:p>
        </p:txBody>
      </p:sp>
      <p:sp>
        <p:nvSpPr>
          <p:cNvPr id="864259" name="Rectangle 3"/>
          <p:cNvSpPr>
            <a:spLocks noChangeArrowheads="1"/>
          </p:cNvSpPr>
          <p:nvPr/>
        </p:nvSpPr>
        <p:spPr bwMode="auto">
          <a:xfrm>
            <a:off x="424005" y="2162574"/>
            <a:ext cx="1466850" cy="693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Requirements</a:t>
            </a:r>
            <a:br>
              <a:rPr lang="en-US" sz="1600" dirty="0"/>
            </a:br>
            <a:r>
              <a:rPr lang="en-US" sz="1600" dirty="0"/>
              <a:t>Definition</a:t>
            </a:r>
          </a:p>
        </p:txBody>
      </p:sp>
      <p:sp>
        <p:nvSpPr>
          <p:cNvPr id="864260" name="Rectangle 4"/>
          <p:cNvSpPr>
            <a:spLocks noChangeArrowheads="1"/>
          </p:cNvSpPr>
          <p:nvPr/>
        </p:nvSpPr>
        <p:spPr bwMode="auto">
          <a:xfrm>
            <a:off x="1990867" y="2957911"/>
            <a:ext cx="1727200" cy="693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System and</a:t>
            </a:r>
          </a:p>
          <a:p>
            <a:pPr algn="ctr"/>
            <a:r>
              <a:rPr lang="en-US" sz="1600" dirty="0"/>
              <a:t>Software Design</a:t>
            </a:r>
          </a:p>
        </p:txBody>
      </p:sp>
      <p:sp>
        <p:nvSpPr>
          <p:cNvPr id="864261" name="Rectangle 5"/>
          <p:cNvSpPr>
            <a:spLocks noChangeArrowheads="1"/>
          </p:cNvSpPr>
          <p:nvPr/>
        </p:nvSpPr>
        <p:spPr bwMode="auto">
          <a:xfrm>
            <a:off x="3833955" y="3761186"/>
            <a:ext cx="1747837" cy="693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Implementation</a:t>
            </a:r>
            <a:br>
              <a:rPr lang="en-US" sz="1600"/>
            </a:br>
            <a:r>
              <a:rPr lang="en-US" sz="1600"/>
              <a:t>and Unit Testing</a:t>
            </a:r>
          </a:p>
        </p:txBody>
      </p:sp>
      <p:sp>
        <p:nvSpPr>
          <p:cNvPr id="864262" name="Rectangle 6"/>
          <p:cNvSpPr>
            <a:spLocks noChangeArrowheads="1"/>
          </p:cNvSpPr>
          <p:nvPr/>
        </p:nvSpPr>
        <p:spPr bwMode="auto">
          <a:xfrm>
            <a:off x="5651642" y="4558111"/>
            <a:ext cx="1665288" cy="693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Integration and</a:t>
            </a:r>
            <a:br>
              <a:rPr lang="en-US" sz="1600"/>
            </a:br>
            <a:r>
              <a:rPr lang="en-US" sz="1600"/>
              <a:t>System Testing</a:t>
            </a:r>
          </a:p>
        </p:txBody>
      </p:sp>
      <p:sp>
        <p:nvSpPr>
          <p:cNvPr id="864263" name="Rectangle 7"/>
          <p:cNvSpPr>
            <a:spLocks noChangeArrowheads="1"/>
          </p:cNvSpPr>
          <p:nvPr/>
        </p:nvSpPr>
        <p:spPr bwMode="auto">
          <a:xfrm>
            <a:off x="7404242" y="5310586"/>
            <a:ext cx="1665288" cy="693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Operations and</a:t>
            </a:r>
          </a:p>
          <a:p>
            <a:pPr algn="ctr"/>
            <a:r>
              <a:rPr lang="en-US" sz="1600"/>
              <a:t>Maintenance</a:t>
            </a:r>
          </a:p>
        </p:txBody>
      </p:sp>
      <p:cxnSp>
        <p:nvCxnSpPr>
          <p:cNvPr id="864264" name="AutoShape 8"/>
          <p:cNvCxnSpPr>
            <a:cxnSpLocks noChangeShapeType="1"/>
            <a:stCxn id="864259" idx="3"/>
            <a:endCxn id="864260" idx="0"/>
          </p:cNvCxnSpPr>
          <p:nvPr/>
        </p:nvCxnSpPr>
        <p:spPr bwMode="auto">
          <a:xfrm>
            <a:off x="1890855" y="2510236"/>
            <a:ext cx="963612" cy="447675"/>
          </a:xfrm>
          <a:prstGeom prst="bentConnector2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4265" name="AutoShape 9"/>
          <p:cNvCxnSpPr>
            <a:cxnSpLocks noChangeShapeType="1"/>
            <a:stCxn id="864260" idx="3"/>
            <a:endCxn id="864261" idx="0"/>
          </p:cNvCxnSpPr>
          <p:nvPr/>
        </p:nvCxnSpPr>
        <p:spPr bwMode="auto">
          <a:xfrm>
            <a:off x="3718067" y="3305574"/>
            <a:ext cx="990600" cy="455612"/>
          </a:xfrm>
          <a:prstGeom prst="bentConnector2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4266" name="AutoShape 10"/>
          <p:cNvCxnSpPr>
            <a:cxnSpLocks noChangeShapeType="1"/>
            <a:stCxn id="864261" idx="3"/>
            <a:endCxn id="864262" idx="0"/>
          </p:cNvCxnSpPr>
          <p:nvPr/>
        </p:nvCxnSpPr>
        <p:spPr bwMode="auto">
          <a:xfrm>
            <a:off x="5581792" y="4108849"/>
            <a:ext cx="903288" cy="449262"/>
          </a:xfrm>
          <a:prstGeom prst="bentConnector2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4267" name="AutoShape 11"/>
          <p:cNvCxnSpPr>
            <a:cxnSpLocks noChangeShapeType="1"/>
            <a:stCxn id="864262" idx="3"/>
            <a:endCxn id="864263" idx="0"/>
          </p:cNvCxnSpPr>
          <p:nvPr/>
        </p:nvCxnSpPr>
        <p:spPr bwMode="auto">
          <a:xfrm>
            <a:off x="7316930" y="4905774"/>
            <a:ext cx="920750" cy="404812"/>
          </a:xfrm>
          <a:prstGeom prst="bentConnector2">
            <a:avLst/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83760" y="995825"/>
            <a:ext cx="6377729" cy="91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400" b="0" dirty="0">
                <a:latin typeface="+mn-lt"/>
              </a:rPr>
              <a:t>Oldest process model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b="0" dirty="0">
                <a:latin typeface="+mn-lt"/>
              </a:rPr>
              <a:t>Sequential approach</a:t>
            </a:r>
          </a:p>
        </p:txBody>
      </p:sp>
    </p:spTree>
    <p:extLst>
      <p:ext uri="{BB962C8B-B14F-4D97-AF65-F5344CB8AC3E}">
        <p14:creationId xmlns:p14="http://schemas.microsoft.com/office/powerpoint/2010/main" val="130372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FF0F38-42A8-7848-BA5A-FA743D46A757}" type="slidenum">
              <a:rPr lang="en-US"/>
              <a:pPr/>
              <a:t>16</a:t>
            </a:fld>
            <a:endParaRPr lang="en-US"/>
          </a:p>
        </p:txBody>
      </p:sp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40595" y="244475"/>
            <a:ext cx="6350505" cy="543739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r>
              <a:rPr lang="en-US" dirty="0"/>
              <a:t>The Waterfall Model</a:t>
            </a:r>
          </a:p>
        </p:txBody>
      </p:sp>
      <p:pic>
        <p:nvPicPr>
          <p:cNvPr id="829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409700"/>
            <a:ext cx="7943850" cy="1958975"/>
          </a:xfrm>
          <a:prstGeom prst="rect">
            <a:avLst/>
          </a:prstGeom>
          <a:solidFill>
            <a:srgbClr val="96E3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154738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B85062-5013-3846-9B91-CB691D907631}" type="slidenum">
              <a:rPr lang="en-US"/>
              <a:pPr/>
              <a:t>17</a:t>
            </a:fld>
            <a:endParaRPr lang="en-US"/>
          </a:p>
        </p:txBody>
      </p:sp>
      <p:sp>
        <p:nvSpPr>
          <p:cNvPr id="841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96315"/>
            <a:ext cx="8229600" cy="669925"/>
          </a:xfrm>
        </p:spPr>
        <p:txBody>
          <a:bodyPr/>
          <a:lstStyle/>
          <a:p>
            <a:r>
              <a:rPr lang="en-US" dirty="0"/>
              <a:t>The Waterfall </a:t>
            </a:r>
            <a:r>
              <a:rPr lang="en-US" dirty="0" smtClean="0"/>
              <a:t>Model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841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49750"/>
            <a:ext cx="8229600" cy="444932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Requirements </a:t>
            </a:r>
            <a:r>
              <a:rPr lang="en-US" dirty="0"/>
              <a:t>must be reasonably well-understood.</a:t>
            </a:r>
          </a:p>
          <a:p>
            <a:pPr>
              <a:spcAft>
                <a:spcPts val="600"/>
              </a:spcAft>
            </a:pPr>
            <a:r>
              <a:rPr lang="en-US" dirty="0"/>
              <a:t>A major blunder may go undetected until the working program becomes available; could be disastrous.</a:t>
            </a:r>
          </a:p>
          <a:p>
            <a:pPr>
              <a:spcAft>
                <a:spcPts val="600"/>
              </a:spcAft>
            </a:pPr>
            <a:r>
              <a:rPr lang="en-US" dirty="0"/>
              <a:t>Could result in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blocking</a:t>
            </a:r>
            <a:r>
              <a:rPr lang="en-US" dirty="0" smtClean="0">
                <a:latin typeface="Arial"/>
              </a:rPr>
              <a:t>” </a:t>
            </a:r>
            <a:r>
              <a:rPr lang="en-US" dirty="0" smtClean="0"/>
              <a:t>project </a:t>
            </a:r>
            <a:r>
              <a:rPr lang="en-US" dirty="0"/>
              <a:t>team members</a:t>
            </a:r>
            <a:r>
              <a:rPr lang="en-US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Accommodates iteration, however changes can cause confusion.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27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77C682-DB32-7140-A2A1-ECAF53D47049}" type="slidenum">
              <a:rPr lang="en-US"/>
              <a:pPr/>
              <a:t>18</a:t>
            </a:fld>
            <a:endParaRPr lang="en-US"/>
          </a:p>
        </p:txBody>
      </p:sp>
      <p:sp>
        <p:nvSpPr>
          <p:cNvPr id="866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229600" cy="669925"/>
          </a:xfrm>
        </p:spPr>
        <p:txBody>
          <a:bodyPr/>
          <a:lstStyle/>
          <a:p>
            <a:r>
              <a:rPr lang="en-US" dirty="0"/>
              <a:t>The Waterfall </a:t>
            </a:r>
            <a:r>
              <a:rPr lang="en-US" dirty="0" smtClean="0"/>
              <a:t>Model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8663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2432" y="1153429"/>
            <a:ext cx="8194368" cy="4267884"/>
          </a:xfrm>
        </p:spPr>
        <p:txBody>
          <a:bodyPr/>
          <a:lstStyle/>
          <a:p>
            <a:pPr>
              <a:buSzPct val="75000"/>
            </a:pPr>
            <a:r>
              <a:rPr lang="en-US" dirty="0"/>
              <a:t>Low risk for well-understood developments using familiar </a:t>
            </a:r>
            <a:r>
              <a:rPr lang="en-US" dirty="0" smtClean="0"/>
              <a:t>technology</a:t>
            </a:r>
            <a:r>
              <a:rPr lang="en-US" dirty="0"/>
              <a:t>.</a:t>
            </a:r>
          </a:p>
          <a:p>
            <a:pPr>
              <a:buSzPct val="75000"/>
            </a:pPr>
            <a:r>
              <a:rPr lang="en-US" dirty="0"/>
              <a:t>High risk for new systems because of specification and design problems.</a:t>
            </a:r>
          </a:p>
          <a:p>
            <a:r>
              <a:rPr lang="en-US" dirty="0">
                <a:solidFill>
                  <a:srgbClr val="0000FF"/>
                </a:solidFill>
              </a:rPr>
              <a:t>Not a very good process model for a fast-paced,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ever-changing world.</a:t>
            </a:r>
          </a:p>
          <a:p>
            <a:pPr>
              <a:buSzPct val="75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3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D07106-B3E4-534F-979D-5D071FFEFF65}" type="slidenum">
              <a:rPr lang="en-US" sz="1000">
                <a:latin typeface="Helvetica" charset="0"/>
              </a:rPr>
              <a:pPr/>
              <a:t>19</a:t>
            </a:fld>
            <a:endParaRPr lang="en-US" sz="1000">
              <a:latin typeface="Helvetica" charset="0"/>
            </a:endParaRPr>
          </a:p>
        </p:txBody>
      </p:sp>
      <p:sp>
        <p:nvSpPr>
          <p:cNvPr id="1638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39560" y="186568"/>
            <a:ext cx="7889230" cy="513265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charset="0"/>
              </a:rPr>
              <a:t>The V-Model</a:t>
            </a:r>
          </a:p>
        </p:txBody>
      </p:sp>
      <p:sp>
        <p:nvSpPr>
          <p:cNvPr id="16389" name="Rectangle 1029"/>
          <p:cNvSpPr>
            <a:spLocks noChangeArrowheads="1"/>
          </p:cNvSpPr>
          <p:nvPr/>
        </p:nvSpPr>
        <p:spPr bwMode="auto">
          <a:xfrm>
            <a:off x="2514600" y="1625600"/>
            <a:ext cx="4419600" cy="3996267"/>
          </a:xfrm>
          <a:prstGeom prst="rect">
            <a:avLst/>
          </a:prstGeom>
          <a:solidFill>
            <a:srgbClr val="53A4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390" name="Picture 1030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93333"/>
            <a:ext cx="4165600" cy="384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53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83AF91-FE3B-7B46-AE9D-8C12969A9428}" type="slidenum">
              <a:rPr lang="en-US"/>
              <a:pPr/>
              <a:t>2</a:t>
            </a:fld>
            <a:endParaRPr lang="en-US"/>
          </a:p>
        </p:txBody>
      </p:sp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</a:t>
            </a:r>
          </a:p>
        </p:txBody>
      </p:sp>
      <p:sp>
        <p:nvSpPr>
          <p:cNvPr id="829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0711" y="1090613"/>
            <a:ext cx="8876726" cy="4330700"/>
          </a:xfrm>
        </p:spPr>
        <p:txBody>
          <a:bodyPr/>
          <a:lstStyle/>
          <a:p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A </a:t>
            </a:r>
            <a:r>
              <a:rPr lang="en-US" dirty="0"/>
              <a:t>process defines </a:t>
            </a:r>
            <a:r>
              <a:rPr lang="en-US" i="1" dirty="0">
                <a:solidFill>
                  <a:srgbClr val="FF6600"/>
                </a:solidFill>
              </a:rPr>
              <a:t>who</a:t>
            </a:r>
            <a:r>
              <a:rPr lang="en-US" dirty="0">
                <a:solidFill>
                  <a:srgbClr val="FF6600"/>
                </a:solidFill>
              </a:rPr>
              <a:t> is doing </a:t>
            </a:r>
            <a:r>
              <a:rPr lang="en-US" i="1" dirty="0">
                <a:solidFill>
                  <a:srgbClr val="FF6600"/>
                </a:solidFill>
              </a:rPr>
              <a:t>what</a:t>
            </a:r>
            <a:r>
              <a:rPr lang="en-US" dirty="0">
                <a:solidFill>
                  <a:srgbClr val="FF6600"/>
                </a:solidFill>
              </a:rPr>
              <a:t>, </a:t>
            </a:r>
            <a:r>
              <a:rPr lang="en-US" i="1" dirty="0">
                <a:solidFill>
                  <a:srgbClr val="FF6600"/>
                </a:solidFill>
              </a:rPr>
              <a:t>when</a:t>
            </a:r>
            <a:r>
              <a:rPr lang="en-US" dirty="0">
                <a:solidFill>
                  <a:srgbClr val="FF6600"/>
                </a:solidFill>
              </a:rPr>
              <a:t>, and </a:t>
            </a:r>
            <a:r>
              <a:rPr lang="en-US" i="1" dirty="0">
                <a:solidFill>
                  <a:srgbClr val="FF6600"/>
                </a:solidFill>
              </a:rPr>
              <a:t>how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to reach a certain goal.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000" dirty="0"/>
              <a:t>	</a:t>
            </a:r>
            <a:r>
              <a:rPr lang="en-US" sz="1000" dirty="0" smtClean="0"/>
              <a:t>				</a:t>
            </a:r>
            <a:r>
              <a:rPr lang="en-US" sz="1400" dirty="0" smtClean="0"/>
              <a:t>Jacobson</a:t>
            </a:r>
            <a:r>
              <a:rPr lang="en-US" sz="1400" dirty="0"/>
              <a:t>, </a:t>
            </a:r>
            <a:r>
              <a:rPr lang="en-US" sz="1400" dirty="0" err="1"/>
              <a:t>Booch</a:t>
            </a:r>
            <a:r>
              <a:rPr lang="en-US" sz="1400" dirty="0"/>
              <a:t>, </a:t>
            </a:r>
            <a:r>
              <a:rPr lang="en-US" sz="1400" dirty="0" err="1"/>
              <a:t>Rumbaugh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r>
              <a:rPr lang="en-US" dirty="0"/>
              <a:t>A software process provides a framework for managing activities that can very easily get out of control.</a:t>
            </a:r>
          </a:p>
          <a:p>
            <a:r>
              <a:rPr lang="en-US" dirty="0"/>
              <a:t>The software engineer's work </a:t>
            </a:r>
            <a:r>
              <a:rPr lang="en-US" dirty="0" smtClean="0"/>
              <a:t>products (</a:t>
            </a:r>
            <a:r>
              <a:rPr lang="en-US" dirty="0"/>
              <a:t>programs, documentation, data) are produced as </a:t>
            </a:r>
            <a:r>
              <a:rPr lang="en-US" dirty="0" smtClean="0"/>
              <a:t>a consequence </a:t>
            </a:r>
            <a:r>
              <a:rPr lang="en-US" dirty="0"/>
              <a:t>of the activities defined by the software process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Different types of projects require different software processes.</a:t>
            </a:r>
          </a:p>
        </p:txBody>
      </p:sp>
    </p:spTree>
    <p:extLst>
      <p:ext uri="{BB962C8B-B14F-4D97-AF65-F5344CB8AC3E}">
        <p14:creationId xmlns:p14="http://schemas.microsoft.com/office/powerpoint/2010/main" val="424012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554142-0C68-0641-9D87-0F0FB2546C15}" type="slidenum">
              <a:rPr lang="en-US"/>
              <a:pPr/>
              <a:t>20</a:t>
            </a:fld>
            <a:endParaRPr lang="en-US"/>
          </a:p>
        </p:txBody>
      </p:sp>
      <p:sp>
        <p:nvSpPr>
          <p:cNvPr id="830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90482" y="182563"/>
            <a:ext cx="6505668" cy="543739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r>
              <a:rPr lang="en-US" dirty="0"/>
              <a:t>The Incremental Model</a:t>
            </a:r>
          </a:p>
        </p:txBody>
      </p:sp>
      <p:pic>
        <p:nvPicPr>
          <p:cNvPr id="830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1004888"/>
            <a:ext cx="7454900" cy="4292600"/>
          </a:xfrm>
          <a:prstGeom prst="rect">
            <a:avLst/>
          </a:prstGeom>
          <a:solidFill>
            <a:srgbClr val="96E3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899669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45E51-C61D-A14A-BD83-3B4F727DC2FD}" type="slidenum">
              <a:rPr lang="en-US"/>
              <a:pPr/>
              <a:t>21</a:t>
            </a:fld>
            <a:endParaRPr lang="en-US"/>
          </a:p>
        </p:txBody>
      </p:sp>
      <p:sp>
        <p:nvSpPr>
          <p:cNvPr id="842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Incremental </a:t>
            </a:r>
            <a:r>
              <a:rPr lang="en-US" dirty="0" smtClean="0"/>
              <a:t>Model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8427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Each increment delivers an operational product.</a:t>
            </a:r>
          </a:p>
          <a:p>
            <a:r>
              <a:rPr lang="en-US" dirty="0"/>
              <a:t>Early increments are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stripped down</a:t>
            </a:r>
            <a:r>
              <a:rPr lang="en-US" dirty="0" smtClean="0">
                <a:latin typeface="Arial"/>
              </a:rPr>
              <a:t>” </a:t>
            </a:r>
            <a:r>
              <a:rPr lang="en-US" dirty="0" smtClean="0"/>
              <a:t>versions </a:t>
            </a:r>
            <a:r>
              <a:rPr lang="en-US" dirty="0"/>
              <a:t>of final product.</a:t>
            </a:r>
          </a:p>
          <a:p>
            <a:r>
              <a:rPr lang="en-US" dirty="0"/>
              <a:t>Iterative in nature (</a:t>
            </a:r>
            <a:r>
              <a:rPr lang="en-US" dirty="0" err="1"/>
              <a:t>vis</a:t>
            </a:r>
            <a:r>
              <a:rPr lang="en-US" dirty="0"/>
              <a:t> a </a:t>
            </a:r>
            <a:r>
              <a:rPr lang="en-US" dirty="0" err="1"/>
              <a:t>vis</a:t>
            </a:r>
            <a:r>
              <a:rPr lang="en-US" dirty="0"/>
              <a:t> the scope of the project).</a:t>
            </a:r>
          </a:p>
          <a:p>
            <a:r>
              <a:rPr lang="en-US" dirty="0"/>
              <a:t>Useful when required resources not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28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9C370-A71F-7B4D-9C41-E1AE6C7BC6CF}" type="slidenum">
              <a:rPr lang="en-US"/>
              <a:pPr/>
              <a:t>22</a:t>
            </a:fld>
            <a:endParaRPr lang="en-US"/>
          </a:p>
        </p:txBody>
      </p:sp>
      <p:sp>
        <p:nvSpPr>
          <p:cNvPr id="831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8762" y="192088"/>
            <a:ext cx="7718601" cy="882650"/>
          </a:xfrm>
        </p:spPr>
        <p:txBody>
          <a:bodyPr/>
          <a:lstStyle/>
          <a:p>
            <a:r>
              <a:rPr lang="en-US" dirty="0"/>
              <a:t>The Rapid Application Development (RAD) Model</a:t>
            </a:r>
          </a:p>
        </p:txBody>
      </p:sp>
      <p:pic>
        <p:nvPicPr>
          <p:cNvPr id="831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185863"/>
            <a:ext cx="6610350" cy="4340225"/>
          </a:xfrm>
          <a:prstGeom prst="rect">
            <a:avLst/>
          </a:prstGeom>
          <a:solidFill>
            <a:srgbClr val="96E3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698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058656-B085-A14E-B010-951B7918F16D}" type="slidenum">
              <a:rPr lang="en-US"/>
              <a:pPr/>
              <a:t>23</a:t>
            </a:fld>
            <a:endParaRPr lang="en-US"/>
          </a:p>
        </p:txBody>
      </p:sp>
      <p:sp>
        <p:nvSpPr>
          <p:cNvPr id="843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RAD </a:t>
            </a:r>
            <a:r>
              <a:rPr lang="en-US" dirty="0" smtClean="0"/>
              <a:t>Model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8437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Also an incremental process model.</a:t>
            </a:r>
          </a:p>
          <a:p>
            <a:pPr>
              <a:lnSpc>
                <a:spcPct val="90000"/>
              </a:lnSpc>
            </a:pPr>
            <a:r>
              <a:rPr lang="en-US" dirty="0"/>
              <a:t>Emphasizes short development cycle.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afford too many </a:t>
            </a:r>
            <a:r>
              <a:rPr lang="en-US" dirty="0" smtClean="0">
                <a:latin typeface="Arial"/>
              </a:rPr>
              <a:t>“</a:t>
            </a:r>
            <a:r>
              <a:rPr lang="en-US" i="1" dirty="0" smtClean="0"/>
              <a:t>new</a:t>
            </a:r>
            <a:r>
              <a:rPr lang="en-US" dirty="0" smtClean="0">
                <a:latin typeface="Arial"/>
              </a:rPr>
              <a:t>” </a:t>
            </a:r>
            <a:r>
              <a:rPr lang="en-US" dirty="0" smtClean="0"/>
              <a:t>things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Use of  pre-existing software components plays an important role.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Application must </a:t>
            </a:r>
            <a:r>
              <a:rPr lang="en-US" dirty="0" smtClean="0">
                <a:solidFill>
                  <a:srgbClr val="0000FF"/>
                </a:solidFill>
              </a:rPr>
              <a:t>be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/>
              </a:rPr>
              <a:t>“</a:t>
            </a:r>
            <a:r>
              <a:rPr lang="en-US" dirty="0" err="1" smtClean="0">
                <a:solidFill>
                  <a:srgbClr val="0000FF"/>
                </a:solidFill>
              </a:rPr>
              <a:t>modularizable</a:t>
            </a:r>
            <a:r>
              <a:rPr lang="en-US" dirty="0" smtClean="0">
                <a:solidFill>
                  <a:srgbClr val="0000FF"/>
                </a:solidFill>
                <a:latin typeface="Arial"/>
              </a:rPr>
              <a:t>”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Requires multiple teams.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Requirements must be well understood.</a:t>
            </a:r>
          </a:p>
          <a:p>
            <a:pPr>
              <a:lnSpc>
                <a:spcPct val="90000"/>
              </a:lnSpc>
            </a:pPr>
            <a:r>
              <a:rPr lang="en-US" dirty="0"/>
              <a:t>Project scope must be constrained. </a:t>
            </a:r>
          </a:p>
          <a:p>
            <a:pPr>
              <a:lnSpc>
                <a:spcPct val="90000"/>
              </a:lnSpc>
            </a:pPr>
            <a:r>
              <a:rPr lang="en-US" dirty="0"/>
              <a:t>Strict performance requirements could be a problem.</a:t>
            </a:r>
          </a:p>
        </p:txBody>
      </p:sp>
    </p:spTree>
    <p:extLst>
      <p:ext uri="{BB962C8B-B14F-4D97-AF65-F5344CB8AC3E}">
        <p14:creationId xmlns:p14="http://schemas.microsoft.com/office/powerpoint/2010/main" val="845913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948EA-C62E-0D4D-BC64-EAB87C7FF348}" type="slidenum">
              <a:rPr lang="en-US"/>
              <a:pPr/>
              <a:t>24</a:t>
            </a:fld>
            <a:endParaRPr lang="en-US"/>
          </a:p>
        </p:txBody>
      </p:sp>
      <p:sp>
        <p:nvSpPr>
          <p:cNvPr id="833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9174" y="150813"/>
            <a:ext cx="8016464" cy="543739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r>
              <a:rPr lang="en-US" dirty="0" smtClean="0"/>
              <a:t>The Spiral Model</a:t>
            </a:r>
            <a:endParaRPr lang="en-US" dirty="0"/>
          </a:p>
        </p:txBody>
      </p:sp>
      <p:pic>
        <p:nvPicPr>
          <p:cNvPr id="833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138238"/>
            <a:ext cx="5651500" cy="3822700"/>
          </a:xfrm>
          <a:prstGeom prst="rect">
            <a:avLst/>
          </a:prstGeom>
          <a:solidFill>
            <a:srgbClr val="96E3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815545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B2033-EEC4-F043-A6A6-0A81D15458FF}" type="slidenum">
              <a:rPr lang="en-US"/>
              <a:pPr/>
              <a:t>25</a:t>
            </a:fld>
            <a:endParaRPr lang="en-US"/>
          </a:p>
        </p:txBody>
      </p:sp>
      <p:sp>
        <p:nvSpPr>
          <p:cNvPr id="845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Spiral </a:t>
            </a:r>
            <a:r>
              <a:rPr lang="en-US" dirty="0" smtClean="0"/>
              <a:t>Model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8458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11678"/>
            <a:ext cx="8367691" cy="4433448"/>
          </a:xfrm>
        </p:spPr>
        <p:txBody>
          <a:bodyPr/>
          <a:lstStyle/>
          <a:p>
            <a:r>
              <a:rPr lang="en-US" dirty="0"/>
              <a:t>Couples the iterative nature of prototyping with the controlled and systematic aspects of the waterfall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evolutionary process model.</a:t>
            </a:r>
            <a:endParaRPr lang="en-US" dirty="0"/>
          </a:p>
          <a:p>
            <a:r>
              <a:rPr lang="en-US" dirty="0"/>
              <a:t>Appropriate for large-scale </a:t>
            </a:r>
            <a:r>
              <a:rPr lang="en-US" dirty="0" smtClean="0"/>
              <a:t>software development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00FF"/>
                </a:solidFill>
              </a:rPr>
              <a:t>Provides many opportunities for evaluating risks and reacting accordingly. </a:t>
            </a:r>
          </a:p>
          <a:p>
            <a:r>
              <a:rPr lang="en-US" dirty="0"/>
              <a:t>Problematic for fixed-budget development.</a:t>
            </a:r>
          </a:p>
        </p:txBody>
      </p:sp>
    </p:spTree>
    <p:extLst>
      <p:ext uri="{BB962C8B-B14F-4D97-AF65-F5344CB8AC3E}">
        <p14:creationId xmlns:p14="http://schemas.microsoft.com/office/powerpoint/2010/main" val="2491448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D29079-649E-1940-A6D1-46AFCF55456A}" type="slidenum">
              <a:rPr lang="en-US"/>
              <a:pPr/>
              <a:t>26</a:t>
            </a:fld>
            <a:endParaRPr lang="en-US"/>
          </a:p>
        </p:txBody>
      </p:sp>
      <p:sp>
        <p:nvSpPr>
          <p:cNvPr id="832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0694" y="150813"/>
            <a:ext cx="2496878" cy="543739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pic>
        <p:nvPicPr>
          <p:cNvPr id="832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938213"/>
            <a:ext cx="4635500" cy="4546600"/>
          </a:xfrm>
          <a:prstGeom prst="rect">
            <a:avLst/>
          </a:prstGeom>
          <a:solidFill>
            <a:srgbClr val="96E3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2822575" y="1768475"/>
            <a:ext cx="1041400" cy="57626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32517" name="Text Box 5"/>
          <p:cNvSpPr txBox="1">
            <a:spLocks noChangeArrowheads="1"/>
          </p:cNvSpPr>
          <p:nvPr/>
        </p:nvSpPr>
        <p:spPr bwMode="auto">
          <a:xfrm>
            <a:off x="2751138" y="1925638"/>
            <a:ext cx="12446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0">
                <a:solidFill>
                  <a:schemeClr val="bg2"/>
                </a:solidFill>
              </a:rPr>
              <a:t>Communication</a:t>
            </a:r>
            <a:endParaRPr lang="en-US"/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5145088" y="1541463"/>
            <a:ext cx="781050" cy="433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19" name="Text Box 7"/>
          <p:cNvSpPr txBox="1">
            <a:spLocks noChangeArrowheads="1"/>
          </p:cNvSpPr>
          <p:nvPr/>
        </p:nvSpPr>
        <p:spPr bwMode="auto">
          <a:xfrm>
            <a:off x="5254625" y="1541463"/>
            <a:ext cx="573088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0">
                <a:solidFill>
                  <a:schemeClr val="bg2"/>
                </a:solidFill>
              </a:rPr>
              <a:t>Quick</a:t>
            </a:r>
          </a:p>
          <a:p>
            <a:pPr algn="ctr"/>
            <a:r>
              <a:rPr lang="en-US" sz="1200" b="0">
                <a:solidFill>
                  <a:schemeClr val="bg2"/>
                </a:solidFill>
              </a:rPr>
              <a:t>plan</a:t>
            </a: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5710238" y="2257425"/>
            <a:ext cx="868362" cy="50006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6643688" y="2366963"/>
            <a:ext cx="65087" cy="292100"/>
          </a:xfrm>
          <a:prstGeom prst="rect">
            <a:avLst/>
          </a:prstGeom>
          <a:solidFill>
            <a:srgbClr val="96E3FE"/>
          </a:solidFill>
          <a:ln w="12700">
            <a:solidFill>
              <a:srgbClr val="96E3F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22" name="Text Box 10"/>
          <p:cNvSpPr txBox="1">
            <a:spLocks noChangeArrowheads="1"/>
          </p:cNvSpPr>
          <p:nvPr/>
        </p:nvSpPr>
        <p:spPr bwMode="auto">
          <a:xfrm>
            <a:off x="5616575" y="2290763"/>
            <a:ext cx="10652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0">
                <a:solidFill>
                  <a:schemeClr val="bg2"/>
                </a:solidFill>
              </a:rPr>
              <a:t>Modeling</a:t>
            </a:r>
          </a:p>
          <a:p>
            <a:pPr algn="ctr"/>
            <a:r>
              <a:rPr lang="en-US" sz="1200" b="0">
                <a:solidFill>
                  <a:schemeClr val="bg2"/>
                </a:solidFill>
              </a:rPr>
              <a:t>Quick design</a:t>
            </a: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5384800" y="4016375"/>
            <a:ext cx="1008063" cy="6191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24" name="Text Box 12"/>
          <p:cNvSpPr txBox="1">
            <a:spLocks noChangeArrowheads="1"/>
          </p:cNvSpPr>
          <p:nvPr/>
        </p:nvSpPr>
        <p:spPr bwMode="auto">
          <a:xfrm>
            <a:off x="5359400" y="4114800"/>
            <a:ext cx="1039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0">
                <a:solidFill>
                  <a:schemeClr val="bg2"/>
                </a:solidFill>
              </a:rPr>
              <a:t>Construction</a:t>
            </a:r>
          </a:p>
          <a:p>
            <a:pPr algn="ctr"/>
            <a:r>
              <a:rPr lang="en-US" sz="1200" b="0">
                <a:solidFill>
                  <a:schemeClr val="bg2"/>
                </a:solidFill>
              </a:rPr>
              <a:t>of prototype</a:t>
            </a:r>
          </a:p>
        </p:txBody>
      </p:sp>
      <p:sp>
        <p:nvSpPr>
          <p:cNvPr id="832525" name="Rectangle 13"/>
          <p:cNvSpPr>
            <a:spLocks noChangeArrowheads="1"/>
          </p:cNvSpPr>
          <p:nvPr/>
        </p:nvSpPr>
        <p:spPr bwMode="auto">
          <a:xfrm>
            <a:off x="2703513" y="3767138"/>
            <a:ext cx="1019175" cy="6397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26" name="Text Box 14"/>
          <p:cNvSpPr txBox="1">
            <a:spLocks noChangeArrowheads="1"/>
          </p:cNvSpPr>
          <p:nvPr/>
        </p:nvSpPr>
        <p:spPr bwMode="auto">
          <a:xfrm>
            <a:off x="2716213" y="3810000"/>
            <a:ext cx="9969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0">
                <a:solidFill>
                  <a:schemeClr val="bg2"/>
                </a:solidFill>
              </a:rPr>
              <a:t>Deployment</a:t>
            </a:r>
          </a:p>
          <a:p>
            <a:pPr algn="ctr"/>
            <a:r>
              <a:rPr lang="en-US" sz="1200" b="0">
                <a:solidFill>
                  <a:schemeClr val="bg2"/>
                </a:solidFill>
              </a:rPr>
              <a:t>delivery &amp;</a:t>
            </a:r>
          </a:p>
          <a:p>
            <a:pPr algn="ctr"/>
            <a:r>
              <a:rPr lang="en-US" sz="1200" b="0">
                <a:solidFill>
                  <a:schemeClr val="bg2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570879332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F44F9-01B2-5943-BC65-F513687234C5}" type="slidenum">
              <a:rPr lang="en-US"/>
              <a:pPr/>
              <a:t>27</a:t>
            </a:fld>
            <a:endParaRPr lang="en-US"/>
          </a:p>
        </p:txBody>
      </p:sp>
      <p:sp>
        <p:nvSpPr>
          <p:cNvPr id="844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844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used as a technique within the context of some other process model.</a:t>
            </a:r>
          </a:p>
          <a:p>
            <a:r>
              <a:rPr lang="en-US" dirty="0"/>
              <a:t>Helps identify software requirements.</a:t>
            </a:r>
          </a:p>
          <a:p>
            <a:r>
              <a:rPr lang="en-US" dirty="0"/>
              <a:t>What should happen to the prototype ?</a:t>
            </a:r>
          </a:p>
          <a:p>
            <a:pPr lvl="1"/>
            <a:r>
              <a:rPr lang="en-US" dirty="0"/>
              <a:t>Throw it away ?</a:t>
            </a:r>
          </a:p>
          <a:p>
            <a:pPr lvl="1"/>
            <a:r>
              <a:rPr lang="en-US" dirty="0"/>
              <a:t>Use it as </a:t>
            </a:r>
            <a:r>
              <a:rPr lang="en-US" dirty="0" smtClean="0"/>
              <a:t>the “first system</a:t>
            </a:r>
            <a:r>
              <a:rPr lang="en-US" dirty="0" smtClean="0">
                <a:latin typeface="Arial"/>
              </a:rPr>
              <a:t>” 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High </a:t>
            </a:r>
            <a:r>
              <a:rPr lang="en-US" dirty="0"/>
              <a:t>risk because of lack of process </a:t>
            </a:r>
            <a:r>
              <a:rPr lang="en-US" dirty="0" smtClean="0"/>
              <a:t>visibility.</a:t>
            </a:r>
          </a:p>
          <a:p>
            <a:r>
              <a:rPr lang="en-US" dirty="0" smtClean="0"/>
              <a:t>Low </a:t>
            </a:r>
            <a:r>
              <a:rPr lang="en-US" dirty="0"/>
              <a:t>risk for new applications because specification and </a:t>
            </a:r>
            <a:r>
              <a:rPr lang="en-US" dirty="0" smtClean="0"/>
              <a:t>program </a:t>
            </a:r>
            <a:r>
              <a:rPr lang="en-US" dirty="0"/>
              <a:t>stay in step.</a:t>
            </a:r>
          </a:p>
        </p:txBody>
      </p:sp>
    </p:spTree>
    <p:extLst>
      <p:ext uri="{BB962C8B-B14F-4D97-AF65-F5344CB8AC3E}">
        <p14:creationId xmlns:p14="http://schemas.microsoft.com/office/powerpoint/2010/main" val="969745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9B8ADE-F60F-D948-A56A-48EED323F5A6}" type="slidenum">
              <a:rPr lang="en-US"/>
              <a:pPr/>
              <a:t>28</a:t>
            </a:fld>
            <a:endParaRPr lang="en-US"/>
          </a:p>
        </p:txBody>
      </p:sp>
      <p:sp>
        <p:nvSpPr>
          <p:cNvPr id="852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Unified Process</a:t>
            </a:r>
          </a:p>
        </p:txBody>
      </p:sp>
      <p:sp>
        <p:nvSpPr>
          <p:cNvPr id="8529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>
                <a:latin typeface="Arial"/>
              </a:rPr>
              <a:t>“</a:t>
            </a:r>
            <a:r>
              <a:rPr lang="en-US" i="1" dirty="0" smtClean="0">
                <a:solidFill>
                  <a:srgbClr val="0000FF"/>
                </a:solidFill>
              </a:rPr>
              <a:t>use</a:t>
            </a:r>
            <a:r>
              <a:rPr lang="en-US" i="1" dirty="0">
                <a:solidFill>
                  <a:srgbClr val="0000FF"/>
                </a:solidFill>
              </a:rPr>
              <a:t>-case driven</a:t>
            </a:r>
            <a:r>
              <a:rPr lang="en-US" i="1" dirty="0"/>
              <a:t>, </a:t>
            </a:r>
            <a:r>
              <a:rPr lang="en-US" i="1" dirty="0">
                <a:solidFill>
                  <a:srgbClr val="0000FF"/>
                </a:solidFill>
              </a:rPr>
              <a:t>architecture-centric</a:t>
            </a:r>
            <a:r>
              <a:rPr lang="en-US" i="1" dirty="0"/>
              <a:t>, iterative and </a:t>
            </a:r>
            <a:r>
              <a:rPr lang="en-US" i="1" dirty="0" smtClean="0"/>
              <a:t>incremental</a:t>
            </a:r>
            <a:r>
              <a:rPr lang="en-US" dirty="0" smtClean="0">
                <a:latin typeface="Arial"/>
              </a:rPr>
              <a:t>” </a:t>
            </a:r>
            <a:r>
              <a:rPr lang="en-US" dirty="0" smtClean="0"/>
              <a:t>software </a:t>
            </a:r>
            <a:r>
              <a:rPr lang="en-US" dirty="0"/>
              <a:t>process closely aligned with the Unified Modeling Language (UML</a:t>
            </a:r>
            <a:r>
              <a:rPr lang="en-US" dirty="0" smtClean="0"/>
              <a:t>).</a:t>
            </a: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9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6"/>
            <a:ext cx="8229600" cy="382148"/>
          </a:xfrm>
        </p:spPr>
        <p:txBody>
          <a:bodyPr/>
          <a:lstStyle/>
          <a:p>
            <a:r>
              <a:rPr lang="en-US" dirty="0" smtClean="0"/>
              <a:t>Unified Process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108"/>
            <a:ext cx="8229600" cy="4760018"/>
          </a:xfrm>
        </p:spPr>
        <p:txBody>
          <a:bodyPr/>
          <a:lstStyle/>
          <a:p>
            <a:r>
              <a:rPr lang="en-US" dirty="0" smtClean="0"/>
              <a:t>Inception</a:t>
            </a:r>
          </a:p>
          <a:p>
            <a:pPr lvl="1"/>
            <a:r>
              <a:rPr lang="en-US" dirty="0" smtClean="0"/>
              <a:t>Work with stakeholders to identify business requirements</a:t>
            </a:r>
          </a:p>
          <a:p>
            <a:pPr lvl="1"/>
            <a:r>
              <a:rPr lang="en-US" dirty="0" smtClean="0"/>
              <a:t>Propose a rough architecture of the system</a:t>
            </a:r>
          </a:p>
          <a:p>
            <a:pPr lvl="1"/>
            <a:r>
              <a:rPr lang="en-US" dirty="0" smtClean="0"/>
              <a:t>Develop project plan</a:t>
            </a:r>
          </a:p>
          <a:p>
            <a:r>
              <a:rPr lang="en-US" dirty="0" smtClean="0"/>
              <a:t>Elaboration</a:t>
            </a:r>
          </a:p>
          <a:p>
            <a:pPr lvl="1"/>
            <a:r>
              <a:rPr lang="en-US" dirty="0" smtClean="0"/>
              <a:t>Refine and expand the preliminary use cases</a:t>
            </a:r>
          </a:p>
          <a:p>
            <a:pPr lvl="1"/>
            <a:r>
              <a:rPr lang="en-US" dirty="0" smtClean="0"/>
              <a:t>Expand the architecture. </a:t>
            </a:r>
            <a:endParaRPr lang="en-US" dirty="0"/>
          </a:p>
          <a:p>
            <a:pPr lvl="1"/>
            <a:r>
              <a:rPr lang="en-US" dirty="0" smtClean="0"/>
              <a:t>Demonstrate the viability of the architecture</a:t>
            </a:r>
          </a:p>
          <a:p>
            <a:pPr lvl="1"/>
            <a:r>
              <a:rPr lang="en-US" dirty="0" smtClean="0"/>
              <a:t>Refine project plan</a:t>
            </a:r>
          </a:p>
          <a:p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Implement</a:t>
            </a:r>
          </a:p>
          <a:p>
            <a:pPr lvl="1"/>
            <a:r>
              <a:rPr lang="en-US" dirty="0" smtClean="0"/>
              <a:t>Test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1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</a:t>
            </a:r>
            <a:r>
              <a:rPr lang="en-US" sz="2800" dirty="0" smtClean="0"/>
              <a:t>(cont’d)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to be used is a function of the:</a:t>
            </a:r>
          </a:p>
          <a:p>
            <a:pPr lvl="1"/>
            <a:r>
              <a:rPr lang="en-US" dirty="0"/>
              <a:t>Problem being solved (i.e., Project)</a:t>
            </a:r>
          </a:p>
          <a:p>
            <a:pPr lvl="1"/>
            <a:r>
              <a:rPr lang="en-US" dirty="0"/>
              <a:t>Organization (i.e., People)</a:t>
            </a:r>
          </a:p>
          <a:p>
            <a:endParaRPr lang="en-US" dirty="0" smtClean="0"/>
          </a:p>
          <a:p>
            <a:r>
              <a:rPr lang="en-US" dirty="0"/>
              <a:t>What should we expect from a good process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Help team(s) produce quality products</a:t>
            </a:r>
          </a:p>
          <a:p>
            <a:pPr lvl="2"/>
            <a:r>
              <a:rPr lang="en-US" dirty="0"/>
              <a:t>Help avoid faults</a:t>
            </a:r>
          </a:p>
          <a:p>
            <a:pPr lvl="2"/>
            <a:r>
              <a:rPr lang="en-US" dirty="0"/>
              <a:t>Help catch faults as soon as possible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Make the team(s) efficient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does a process “look like”?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56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Process </a:t>
            </a:r>
            <a:r>
              <a:rPr lang="en-US" dirty="0" smtClean="0"/>
              <a:t>Phases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</a:t>
            </a:r>
          </a:p>
          <a:p>
            <a:pPr lvl="1"/>
            <a:r>
              <a:rPr lang="en-US" dirty="0" smtClean="0"/>
              <a:t>Alpha / Beta testing </a:t>
            </a:r>
          </a:p>
          <a:p>
            <a:pPr lvl="1"/>
            <a:r>
              <a:rPr lang="en-US" dirty="0" smtClean="0"/>
              <a:t>Develop documentation for the release</a:t>
            </a:r>
          </a:p>
          <a:p>
            <a:r>
              <a:rPr lang="en-US" dirty="0" smtClean="0"/>
              <a:t>Production</a:t>
            </a:r>
          </a:p>
          <a:p>
            <a:pPr lvl="1"/>
            <a:r>
              <a:rPr lang="en-US" dirty="0" smtClean="0"/>
              <a:t>Monitor use of the software</a:t>
            </a:r>
          </a:p>
          <a:p>
            <a:pPr lvl="1"/>
            <a:r>
              <a:rPr lang="en-US" dirty="0" smtClean="0"/>
              <a:t>Support end-users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16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85" y="219410"/>
            <a:ext cx="8229600" cy="666217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Unified Process (UP)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253317" y="1086148"/>
            <a:ext cx="5832107" cy="4662788"/>
            <a:chOff x="1132" y="638"/>
            <a:chExt cx="3496" cy="317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" y="647"/>
              <a:ext cx="3496" cy="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79" y="1100"/>
              <a:ext cx="868" cy="239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1600">
                  <a:solidFill>
                    <a:schemeClr val="bg2"/>
                  </a:solidFill>
                  <a:latin typeface="Helvetica" charset="0"/>
                </a:rPr>
                <a:t>inception</a:t>
              </a:r>
              <a:endParaRPr lang="en-US" sz="1800" b="1">
                <a:solidFill>
                  <a:schemeClr val="bg2"/>
                </a:solidFill>
                <a:latin typeface="Helvetica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496" y="638"/>
              <a:ext cx="923" cy="2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554" y="655"/>
              <a:ext cx="88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600">
                  <a:solidFill>
                    <a:schemeClr val="bg2"/>
                  </a:solidFill>
                  <a:latin typeface="Helvetica" charset="0"/>
                </a:rPr>
                <a:t>elaboration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120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57F47E-DF7E-654F-A134-7E795EACB9A5}" type="slidenum">
              <a:rPr lang="en-US"/>
              <a:pPr/>
              <a:t>32</a:t>
            </a:fld>
            <a:endParaRPr lang="en-US"/>
          </a:p>
        </p:txBody>
      </p:sp>
      <p:sp>
        <p:nvSpPr>
          <p:cNvPr id="837634" name="Rectangle 2"/>
          <p:cNvSpPr>
            <a:spLocks noChangeArrowheads="1"/>
          </p:cNvSpPr>
          <p:nvPr/>
        </p:nvSpPr>
        <p:spPr bwMode="auto">
          <a:xfrm>
            <a:off x="668338" y="950913"/>
            <a:ext cx="8005762" cy="4435475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763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089275" y="0"/>
            <a:ext cx="2971800" cy="742950"/>
          </a:xfrm>
        </p:spPr>
        <p:txBody>
          <a:bodyPr/>
          <a:lstStyle/>
          <a:p>
            <a:r>
              <a:rPr lang="en-US"/>
              <a:t>UP Phases</a:t>
            </a:r>
          </a:p>
        </p:txBody>
      </p:sp>
      <p:pic>
        <p:nvPicPr>
          <p:cNvPr id="837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971550"/>
            <a:ext cx="67564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576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D28D83-DD9B-B240-99C7-B26452E9DAA9}" type="slidenum">
              <a:rPr lang="en-US"/>
              <a:pPr/>
              <a:t>33</a:t>
            </a:fld>
            <a:endParaRPr lang="en-US"/>
          </a:p>
        </p:txBody>
      </p:sp>
      <p:sp>
        <p:nvSpPr>
          <p:cNvPr id="838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2133" y="75995"/>
            <a:ext cx="6820817" cy="636796"/>
          </a:xfrm>
        </p:spPr>
        <p:txBody>
          <a:bodyPr/>
          <a:lstStyle/>
          <a:p>
            <a:r>
              <a:rPr lang="en-US" dirty="0"/>
              <a:t>UP Work Products</a:t>
            </a:r>
          </a:p>
        </p:txBody>
      </p:sp>
      <p:pic>
        <p:nvPicPr>
          <p:cNvPr id="8386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7" y="790551"/>
            <a:ext cx="8697976" cy="501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9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DE87-1E18-CF4A-BDC0-8800A5220600}" type="slidenum">
              <a:rPr lang="en-US"/>
              <a:pPr/>
              <a:t>34</a:t>
            </a:fld>
            <a:endParaRPr lang="en-US"/>
          </a:p>
        </p:txBody>
      </p:sp>
      <p:sp>
        <p:nvSpPr>
          <p:cNvPr id="82841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518349" y="244475"/>
            <a:ext cx="6866701" cy="779355"/>
          </a:xfrm>
        </p:spPr>
        <p:txBody>
          <a:bodyPr/>
          <a:lstStyle/>
          <a:p>
            <a:r>
              <a:rPr lang="en-US" dirty="0"/>
              <a:t>Prescriptive Models</a:t>
            </a:r>
          </a:p>
        </p:txBody>
      </p:sp>
      <p:sp>
        <p:nvSpPr>
          <p:cNvPr id="828420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373746"/>
            <a:ext cx="8229600" cy="4071380"/>
          </a:xfrm>
        </p:spPr>
        <p:txBody>
          <a:bodyPr/>
          <a:lstStyle/>
          <a:p>
            <a:r>
              <a:rPr lang="en-US" dirty="0"/>
              <a:t>Brought order to software engineering work and provide reasonable guidance to software teams.</a:t>
            </a:r>
          </a:p>
          <a:p>
            <a:r>
              <a:rPr lang="en-US" dirty="0"/>
              <a:t>Yet, they have not provided a definitive answer to the problems of software development in an ever changing computing environment.</a:t>
            </a:r>
          </a:p>
          <a:p>
            <a:pPr>
              <a:buFont typeface="Wingdings" charset="0"/>
              <a:buNone/>
            </a:pPr>
            <a:endParaRPr lang="en-US" sz="2000" i="1" dirty="0">
              <a:solidFill>
                <a:srgbClr val="F3FF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3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A7B630-BF73-2C42-8EDA-82723ECA562A}" type="slidenum">
              <a:rPr lang="en-US"/>
              <a:pPr/>
              <a:t>35</a:t>
            </a:fld>
            <a:endParaRPr lang="en-US"/>
          </a:p>
        </p:txBody>
      </p:sp>
      <p:sp>
        <p:nvSpPr>
          <p:cNvPr id="847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Prescriptive </a:t>
            </a:r>
            <a:r>
              <a:rPr lang="en-US" dirty="0" smtClean="0"/>
              <a:t>Models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8478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 i="1" dirty="0">
                <a:solidFill>
                  <a:srgbClr val="0000FF"/>
                </a:solidFill>
              </a:rPr>
              <a:t>That leads to a few questions …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/>
              <a:t>If prescriptive process models strive for structure and order, </a:t>
            </a:r>
            <a:r>
              <a:rPr lang="en-US" sz="2000" dirty="0">
                <a:solidFill>
                  <a:srgbClr val="0000FF"/>
                </a:solidFill>
              </a:rPr>
              <a:t>are </a:t>
            </a:r>
            <a:r>
              <a:rPr lang="en-US" sz="2000" dirty="0" smtClean="0">
                <a:solidFill>
                  <a:srgbClr val="0000FF"/>
                </a:solidFill>
              </a:rPr>
              <a:t>they </a:t>
            </a:r>
            <a:r>
              <a:rPr lang="en-US" sz="2000" dirty="0">
                <a:solidFill>
                  <a:srgbClr val="0000FF"/>
                </a:solidFill>
              </a:rPr>
              <a:t>inappropriate for a software world that thrives on change?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Yet, if we reject traditional process models (and the order they imply) and replace them with something less structured, </a:t>
            </a:r>
            <a:r>
              <a:rPr lang="en-US" sz="2000" dirty="0">
                <a:solidFill>
                  <a:srgbClr val="0000FF"/>
                </a:solidFill>
              </a:rPr>
              <a:t>do we  make it impossible to achieve coordination and coherence in software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26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Agile Development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26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A9634-F23B-8445-89C5-03169D9C6977}" type="slidenum">
              <a:rPr lang="en-US"/>
              <a:pPr/>
              <a:t>37</a:t>
            </a:fld>
            <a:endParaRPr lang="en-US"/>
          </a:p>
        </p:txBody>
      </p:sp>
      <p:sp>
        <p:nvSpPr>
          <p:cNvPr id="854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Development</a:t>
            </a:r>
          </a:p>
        </p:txBody>
      </p:sp>
      <p:sp>
        <p:nvSpPr>
          <p:cNvPr id="8540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charset="0"/>
              <a:buNone/>
            </a:pPr>
            <a:endParaRPr lang="en-US" dirty="0"/>
          </a:p>
          <a:p>
            <a:pPr algn="ctr">
              <a:buFont typeface="Wingdings" charset="0"/>
              <a:buNone/>
            </a:pPr>
            <a:endParaRPr lang="en-US" dirty="0"/>
          </a:p>
          <a:p>
            <a:pPr algn="ctr">
              <a:buFont typeface="Wingdings" charset="0"/>
              <a:buNone/>
            </a:pPr>
            <a:endParaRPr lang="en-US" dirty="0"/>
          </a:p>
          <a:p>
            <a:pPr algn="ctr">
              <a:buFont typeface="Wingdings" charset="0"/>
              <a:buNone/>
            </a:pPr>
            <a:r>
              <a:rPr lang="en-US" dirty="0"/>
              <a:t>Methodologies and practices to </a:t>
            </a:r>
            <a:r>
              <a:rPr lang="en-US" dirty="0">
                <a:solidFill>
                  <a:srgbClr val="0000FF"/>
                </a:solidFill>
              </a:rPr>
              <a:t>embrace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algn="ctr">
              <a:buFont typeface="Wingdings" charset="0"/>
              <a:buNone/>
            </a:pPr>
            <a:r>
              <a:rPr lang="en-US" dirty="0"/>
              <a:t>rather than reject, </a:t>
            </a:r>
            <a:r>
              <a:rPr lang="en-US" dirty="0">
                <a:solidFill>
                  <a:srgbClr val="0000FF"/>
                </a:solidFill>
              </a:rPr>
              <a:t>higher rates of change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842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6F185-9705-FA40-A4EB-314D07167F6D}" type="slidenum">
              <a:rPr lang="en-US"/>
              <a:pPr/>
              <a:t>38</a:t>
            </a:fld>
            <a:endParaRPr lang="en-US"/>
          </a:p>
        </p:txBody>
      </p:sp>
      <p:sp>
        <p:nvSpPr>
          <p:cNvPr id="847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Processes</a:t>
            </a:r>
          </a:p>
        </p:txBody>
      </p:sp>
      <p:sp>
        <p:nvSpPr>
          <p:cNvPr id="8478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XP (Extreme Programming)</a:t>
            </a:r>
          </a:p>
          <a:p>
            <a:r>
              <a:rPr lang="en-US" dirty="0"/>
              <a:t>Crystal</a:t>
            </a:r>
          </a:p>
          <a:p>
            <a:r>
              <a:rPr lang="en-US" dirty="0"/>
              <a:t>ASD</a:t>
            </a:r>
          </a:p>
          <a:p>
            <a:r>
              <a:rPr lang="en-US" dirty="0">
                <a:solidFill>
                  <a:srgbClr val="0000FF"/>
                </a:solidFill>
              </a:rPr>
              <a:t>Scrum</a:t>
            </a:r>
          </a:p>
          <a:p>
            <a:r>
              <a:rPr lang="en-US" dirty="0"/>
              <a:t>DSDM (Dynamic Systems Development Method)</a:t>
            </a:r>
          </a:p>
          <a:p>
            <a:r>
              <a:rPr lang="en-US" dirty="0"/>
              <a:t>FDD (Feature-Driven Development)</a:t>
            </a:r>
          </a:p>
        </p:txBody>
      </p:sp>
    </p:spTree>
    <p:extLst>
      <p:ext uri="{BB962C8B-B14F-4D97-AF65-F5344CB8AC3E}">
        <p14:creationId xmlns:p14="http://schemas.microsoft.com/office/powerpoint/2010/main" val="3340928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5E31E-FF41-0348-B560-D14DF5BC5ED1}" type="slidenum">
              <a:rPr lang="en-US"/>
              <a:pPr/>
              <a:t>39</a:t>
            </a:fld>
            <a:endParaRPr lang="en-US"/>
          </a:p>
        </p:txBody>
      </p:sp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3257" y="355600"/>
            <a:ext cx="8798974" cy="655270"/>
          </a:xfrm>
        </p:spPr>
        <p:txBody>
          <a:bodyPr/>
          <a:lstStyle/>
          <a:p>
            <a:r>
              <a:rPr lang="en-US" dirty="0"/>
              <a:t>The Manifesto for </a:t>
            </a:r>
            <a:r>
              <a:rPr lang="en-US" dirty="0" smtClean="0"/>
              <a:t>Agile SW Development</a:t>
            </a:r>
            <a:endParaRPr lang="en-US" dirty="0"/>
          </a:p>
        </p:txBody>
      </p:sp>
      <p:sp>
        <p:nvSpPr>
          <p:cNvPr id="829443" name="Text Box 3"/>
          <p:cNvSpPr txBox="1">
            <a:spLocks noChangeArrowheads="1"/>
          </p:cNvSpPr>
          <p:nvPr/>
        </p:nvSpPr>
        <p:spPr bwMode="auto">
          <a:xfrm>
            <a:off x="518349" y="1119845"/>
            <a:ext cx="8021450" cy="257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0" dirty="0" smtClean="0">
                <a:latin typeface="+mn-lt"/>
              </a:rPr>
              <a:t>“</a:t>
            </a:r>
            <a:r>
              <a:rPr lang="en-US" sz="2400" b="0" i="1" dirty="0" smtClean="0">
                <a:latin typeface="Times New Roman"/>
                <a:cs typeface="Times New Roman"/>
              </a:rPr>
              <a:t>We </a:t>
            </a:r>
            <a:r>
              <a:rPr lang="en-US" sz="2400" b="0" i="1" dirty="0">
                <a:latin typeface="Times New Roman"/>
                <a:cs typeface="Times New Roman"/>
              </a:rPr>
              <a:t>are uncovering better ways of developing software by doing it and helping others do it.  Through this work we have come to value: </a:t>
            </a:r>
          </a:p>
          <a:p>
            <a:pPr lvl="1">
              <a:spcBef>
                <a:spcPts val="300"/>
              </a:spcBef>
              <a:buFontTx/>
              <a:buChar char="•"/>
            </a:pPr>
            <a:r>
              <a:rPr lang="en-US" sz="2400" b="0" i="1" dirty="0" smtClean="0">
                <a:latin typeface="Times New Roman"/>
                <a:cs typeface="Times New Roman"/>
              </a:rPr>
              <a:t>  Individuals </a:t>
            </a:r>
            <a:r>
              <a:rPr lang="en-US" sz="2400" b="0" i="1" dirty="0">
                <a:latin typeface="Times New Roman"/>
                <a:cs typeface="Times New Roman"/>
              </a:rPr>
              <a:t>and interactions over processes and </a:t>
            </a:r>
            <a:r>
              <a:rPr lang="en-US" sz="2400" b="0" i="1" dirty="0" smtClean="0">
                <a:latin typeface="Times New Roman"/>
                <a:cs typeface="Times New Roman"/>
              </a:rPr>
              <a:t>tools. </a:t>
            </a:r>
            <a:endParaRPr lang="en-US" sz="2400" b="0" i="1" dirty="0">
              <a:latin typeface="Times New Roman"/>
              <a:cs typeface="Times New Roman"/>
            </a:endParaRPr>
          </a:p>
          <a:p>
            <a:pPr lvl="1">
              <a:spcBef>
                <a:spcPts val="300"/>
              </a:spcBef>
              <a:buFontTx/>
              <a:buChar char="•"/>
            </a:pPr>
            <a:r>
              <a:rPr lang="en-US" sz="2400" b="0" i="1" dirty="0" smtClean="0">
                <a:latin typeface="Times New Roman"/>
                <a:cs typeface="Times New Roman"/>
              </a:rPr>
              <a:t>  Working </a:t>
            </a:r>
            <a:r>
              <a:rPr lang="en-US" sz="2400" b="0" i="1" dirty="0">
                <a:latin typeface="Times New Roman"/>
                <a:cs typeface="Times New Roman"/>
              </a:rPr>
              <a:t>software over comprehensive </a:t>
            </a:r>
            <a:r>
              <a:rPr lang="en-US" sz="2400" b="0" i="1" dirty="0" smtClean="0">
                <a:latin typeface="Times New Roman"/>
                <a:cs typeface="Times New Roman"/>
              </a:rPr>
              <a:t>documentation. </a:t>
            </a:r>
            <a:endParaRPr lang="en-US" sz="2400" b="0" i="1" dirty="0">
              <a:latin typeface="Times New Roman"/>
              <a:cs typeface="Times New Roman"/>
            </a:endParaRPr>
          </a:p>
          <a:p>
            <a:pPr lvl="1">
              <a:spcBef>
                <a:spcPts val="300"/>
              </a:spcBef>
              <a:buFontTx/>
              <a:buChar char="•"/>
            </a:pPr>
            <a:r>
              <a:rPr lang="en-US" sz="2400" b="0" i="1" dirty="0" smtClean="0">
                <a:latin typeface="Times New Roman"/>
                <a:cs typeface="Times New Roman"/>
              </a:rPr>
              <a:t>  Customer </a:t>
            </a:r>
            <a:r>
              <a:rPr lang="en-US" sz="2400" b="0" i="1" dirty="0">
                <a:latin typeface="Times New Roman"/>
                <a:cs typeface="Times New Roman"/>
              </a:rPr>
              <a:t>collaboration over contract </a:t>
            </a:r>
            <a:r>
              <a:rPr lang="en-US" sz="2400" b="0" i="1" dirty="0" smtClean="0">
                <a:latin typeface="Times New Roman"/>
                <a:cs typeface="Times New Roman"/>
              </a:rPr>
              <a:t>negotiation.</a:t>
            </a:r>
            <a:endParaRPr lang="en-US" sz="2400" b="0" i="1" dirty="0">
              <a:latin typeface="Times New Roman"/>
              <a:cs typeface="Times New Roman"/>
            </a:endParaRPr>
          </a:p>
          <a:p>
            <a:pPr lvl="1">
              <a:spcBef>
                <a:spcPts val="300"/>
              </a:spcBef>
              <a:buFontTx/>
              <a:buChar char="•"/>
            </a:pPr>
            <a:r>
              <a:rPr lang="en-US" sz="2400" b="0" i="1" smtClean="0">
                <a:latin typeface="Times New Roman"/>
                <a:cs typeface="Times New Roman"/>
              </a:rPr>
              <a:t>  Responding </a:t>
            </a:r>
            <a:r>
              <a:rPr lang="en-US" sz="2400" b="0" i="1" dirty="0">
                <a:latin typeface="Times New Roman"/>
                <a:cs typeface="Times New Roman"/>
              </a:rPr>
              <a:t>to change over following a </a:t>
            </a:r>
            <a:r>
              <a:rPr lang="en-US" sz="2400" b="0" i="1" dirty="0" smtClean="0">
                <a:latin typeface="Times New Roman"/>
                <a:cs typeface="Times New Roman"/>
              </a:rPr>
              <a:t>plan.</a:t>
            </a:r>
            <a:r>
              <a:rPr lang="en-US" sz="2400" b="0" dirty="0" smtClean="0">
                <a:latin typeface="+mn-lt"/>
              </a:rPr>
              <a:t>” </a:t>
            </a:r>
            <a:endParaRPr lang="en-US" sz="2400" b="0" dirty="0">
              <a:latin typeface="+mn-lt"/>
            </a:endParaRPr>
          </a:p>
        </p:txBody>
      </p:sp>
      <p:sp>
        <p:nvSpPr>
          <p:cNvPr id="829444" name="Text Box 4"/>
          <p:cNvSpPr txBox="1">
            <a:spLocks noChangeArrowheads="1"/>
          </p:cNvSpPr>
          <p:nvPr/>
        </p:nvSpPr>
        <p:spPr bwMode="auto">
          <a:xfrm>
            <a:off x="5410200" y="4549475"/>
            <a:ext cx="215711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latin typeface="Times New Roman"/>
                <a:cs typeface="Times New Roman"/>
              </a:rPr>
              <a:t>Kent Beck et al</a:t>
            </a:r>
          </a:p>
        </p:txBody>
      </p:sp>
    </p:spTree>
    <p:extLst>
      <p:ext uri="{BB962C8B-B14F-4D97-AF65-F5344CB8AC3E}">
        <p14:creationId xmlns:p14="http://schemas.microsoft.com/office/powerpoint/2010/main" val="18345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Activities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has activities and a “work flow”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 smtClean="0"/>
              <a:t>Typical</a:t>
            </a:r>
            <a:r>
              <a:rPr lang="en-US" dirty="0" smtClean="0"/>
              <a:t> major activities for a software project include (assuming a </a:t>
            </a:r>
            <a:r>
              <a:rPr lang="en-US" i="1" dirty="0" smtClean="0"/>
              <a:t>Statement of Work </a:t>
            </a:r>
            <a:r>
              <a:rPr lang="en-US" dirty="0" smtClean="0"/>
              <a:t>exists)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Define the problem 	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the </a:t>
            </a:r>
            <a:r>
              <a:rPr lang="en-US" dirty="0" smtClean="0"/>
              <a:t>project 	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Design 			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Implement		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Test			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Deploy		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82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D8836F-291E-3B4A-B9AA-1E595E29DB4E}" type="slidenum">
              <a:rPr lang="en-US"/>
              <a:pPr/>
              <a:t>40</a:t>
            </a:fld>
            <a:endParaRPr lang="en-US"/>
          </a:p>
        </p:txBody>
      </p:sp>
      <p:sp>
        <p:nvSpPr>
          <p:cNvPr id="830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40591" y="205595"/>
            <a:ext cx="6984753" cy="844154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Agility</a:t>
            </a:r>
            <a:r>
              <a:rPr lang="en-US" dirty="0" smtClean="0">
                <a:latin typeface="Arial"/>
              </a:rPr>
              <a:t>”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30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6514" y="1075669"/>
            <a:ext cx="8319501" cy="4315638"/>
          </a:xfrm>
        </p:spPr>
        <p:txBody>
          <a:bodyPr/>
          <a:lstStyle/>
          <a:p>
            <a:r>
              <a:rPr lang="en-US" dirty="0"/>
              <a:t>Drawing the customer onto the </a:t>
            </a:r>
            <a:r>
              <a:rPr lang="en-US" dirty="0" smtClean="0"/>
              <a:t>team.</a:t>
            </a:r>
            <a:endParaRPr lang="en-US" dirty="0"/>
          </a:p>
          <a:p>
            <a:r>
              <a:rPr lang="en-US" dirty="0"/>
              <a:t>Organizing a team so that it is in control of the work </a:t>
            </a:r>
            <a:r>
              <a:rPr lang="en-US" dirty="0" smtClean="0"/>
              <a:t>performed.</a:t>
            </a:r>
            <a:endParaRPr lang="en-US" dirty="0"/>
          </a:p>
          <a:p>
            <a:r>
              <a:rPr lang="en-US" dirty="0"/>
              <a:t>Effective communication among all </a:t>
            </a:r>
            <a:r>
              <a:rPr lang="en-US" dirty="0" smtClean="0"/>
              <a:t>stakeholders.</a:t>
            </a:r>
            <a:endParaRPr lang="en-US" dirty="0"/>
          </a:p>
          <a:p>
            <a:r>
              <a:rPr lang="en-US" dirty="0"/>
              <a:t>Effective (rapid and adaptive) response to </a:t>
            </a:r>
            <a:r>
              <a:rPr lang="en-US" dirty="0" smtClean="0"/>
              <a:t>change.</a:t>
            </a:r>
            <a:endParaRPr lang="en-US" dirty="0"/>
          </a:p>
          <a:p>
            <a:pPr>
              <a:buFont typeface="Wingdings" charset="0"/>
              <a:buNone/>
            </a:pPr>
            <a:endParaRPr lang="en-US" i="1" dirty="0"/>
          </a:p>
          <a:p>
            <a:pPr>
              <a:buFont typeface="Wingdings" charset="0"/>
              <a:buNone/>
            </a:pPr>
            <a:r>
              <a:rPr lang="en-US" i="1" dirty="0" smtClean="0"/>
              <a:t>Yielding </a:t>
            </a:r>
            <a:r>
              <a:rPr lang="en-US" i="1" dirty="0"/>
              <a:t>…</a:t>
            </a:r>
            <a:endParaRPr lang="en-US" dirty="0"/>
          </a:p>
          <a:p>
            <a:r>
              <a:rPr lang="en-US" dirty="0"/>
              <a:t>Rapid, incremental delivery of </a:t>
            </a:r>
            <a:r>
              <a:rPr lang="en-US" dirty="0" smtClean="0"/>
              <a:t>software.</a:t>
            </a:r>
            <a:endParaRPr lang="en-US" dirty="0"/>
          </a:p>
          <a:p>
            <a:pPr algn="ctr">
              <a:buFont typeface="Wingdings" charset="0"/>
              <a:buNone/>
            </a:pPr>
            <a:endParaRPr lang="en-US" dirty="0">
              <a:solidFill>
                <a:srgbClr val="FFFF00"/>
              </a:solidFill>
            </a:endParaRPr>
          </a:p>
          <a:p>
            <a:pPr algn="ctr">
              <a:buFont typeface="Wingdings" charset="0"/>
              <a:buNone/>
            </a:pPr>
            <a:r>
              <a:rPr lang="en-US" dirty="0">
                <a:solidFill>
                  <a:srgbClr val="0000FF"/>
                </a:solidFill>
              </a:rPr>
              <a:t>Agility  </a:t>
            </a:r>
            <a:r>
              <a:rPr lang="en-US" b="1" u="sng" dirty="0">
                <a:solidFill>
                  <a:srgbClr val="FF0000"/>
                </a:solidFill>
              </a:rPr>
              <a:t>IS 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Hacking</a:t>
            </a:r>
          </a:p>
        </p:txBody>
      </p:sp>
    </p:spTree>
    <p:extLst>
      <p:ext uri="{BB962C8B-B14F-4D97-AF65-F5344CB8AC3E}">
        <p14:creationId xmlns:p14="http://schemas.microsoft.com/office/powerpoint/2010/main" val="2901940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C94567-E87E-4E45-8493-B9C1CC089A24}" type="slidenum">
              <a:rPr lang="en-US"/>
              <a:pPr/>
              <a:t>41</a:t>
            </a:fld>
            <a:endParaRPr lang="en-US"/>
          </a:p>
        </p:txBody>
      </p:sp>
      <p:sp>
        <p:nvSpPr>
          <p:cNvPr id="831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46490" y="244475"/>
            <a:ext cx="4883150" cy="779355"/>
          </a:xfrm>
        </p:spPr>
        <p:txBody>
          <a:bodyPr/>
          <a:lstStyle/>
          <a:p>
            <a:r>
              <a:rPr lang="en-US" dirty="0"/>
              <a:t>An Agile Process</a:t>
            </a:r>
          </a:p>
        </p:txBody>
      </p:sp>
      <p:sp>
        <p:nvSpPr>
          <p:cNvPr id="831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57225" y="1049750"/>
            <a:ext cx="7799375" cy="4338225"/>
          </a:xfrm>
        </p:spPr>
        <p:txBody>
          <a:bodyPr/>
          <a:lstStyle/>
          <a:p>
            <a:r>
              <a:rPr lang="en-US" dirty="0"/>
              <a:t>Is driven by customer descriptions of what is required (scenarios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Recognizes that plans are short-</a:t>
            </a:r>
            <a:r>
              <a:rPr lang="en-US" dirty="0" smtClean="0"/>
              <a:t>lived.</a:t>
            </a:r>
            <a:endParaRPr lang="en-US" dirty="0"/>
          </a:p>
          <a:p>
            <a:r>
              <a:rPr lang="en-US" dirty="0"/>
              <a:t>Develops software iteratively with a heavy emphasis on construction </a:t>
            </a:r>
            <a:r>
              <a:rPr lang="en-US" dirty="0" smtClean="0"/>
              <a:t>activities.</a:t>
            </a:r>
            <a:endParaRPr lang="en-US" dirty="0"/>
          </a:p>
          <a:p>
            <a:r>
              <a:rPr lang="en-US" dirty="0"/>
              <a:t>Delivers </a:t>
            </a:r>
            <a:r>
              <a:rPr lang="en-US" dirty="0" smtClean="0"/>
              <a:t>multiple ‘software increments’.</a:t>
            </a:r>
            <a:endParaRPr lang="en-US" dirty="0"/>
          </a:p>
          <a:p>
            <a:r>
              <a:rPr lang="en-US" dirty="0"/>
              <a:t>Adapts as changes </a:t>
            </a:r>
            <a:r>
              <a:rPr lang="en-US" dirty="0" smtClean="0"/>
              <a:t>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31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B9D709-EFC7-564C-B1DE-93C752756E08}" type="slidenum">
              <a:rPr lang="en-US" sz="1000">
                <a:latin typeface="Helvetica" charset="0"/>
              </a:rPr>
              <a:pPr/>
              <a:t>42</a:t>
            </a:fld>
            <a:endParaRPr lang="en-US" sz="1000">
              <a:latin typeface="Helvetica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99130" y="160649"/>
            <a:ext cx="6705600" cy="563034"/>
          </a:xfrm>
        </p:spPr>
        <p:txBody>
          <a:bodyPr/>
          <a:lstStyle/>
          <a:p>
            <a:r>
              <a:rPr lang="en-US" dirty="0"/>
              <a:t>Agility Principles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9750"/>
            <a:ext cx="8229600" cy="4395375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ighest </a:t>
            </a:r>
            <a:r>
              <a:rPr lang="en-US" dirty="0"/>
              <a:t>priority is to satisfy the customer through early and continuous delivery of valuable software.</a:t>
            </a:r>
          </a:p>
          <a:p>
            <a:r>
              <a:rPr lang="en-US" dirty="0"/>
              <a:t>Welcome changing requirements, even late in development. Agile processes harness change for the customer's competitive advantage. </a:t>
            </a:r>
          </a:p>
          <a:p>
            <a:r>
              <a:rPr lang="en-US" dirty="0"/>
              <a:t>Deliver working software frequently, from a couple of weeks to a couple of months, with a preference to the shorter timescale. </a:t>
            </a:r>
          </a:p>
          <a:p>
            <a:r>
              <a:rPr lang="en-US" dirty="0"/>
              <a:t>Business people and developers must work together daily throughout the project. </a:t>
            </a:r>
          </a:p>
        </p:txBody>
      </p:sp>
    </p:spTree>
    <p:extLst>
      <p:ext uri="{BB962C8B-B14F-4D97-AF65-F5344CB8AC3E}">
        <p14:creationId xmlns:p14="http://schemas.microsoft.com/office/powerpoint/2010/main" val="4132441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B9D709-EFC7-564C-B1DE-93C752756E08}" type="slidenum">
              <a:rPr lang="en-US" sz="1000">
                <a:latin typeface="Helvetica" charset="0"/>
              </a:rPr>
              <a:pPr/>
              <a:t>43</a:t>
            </a:fld>
            <a:endParaRPr lang="en-US" sz="1000">
              <a:latin typeface="Helvetica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99130" y="160649"/>
            <a:ext cx="6705600" cy="563034"/>
          </a:xfrm>
        </p:spPr>
        <p:txBody>
          <a:bodyPr/>
          <a:lstStyle/>
          <a:p>
            <a:r>
              <a:rPr lang="en-US" dirty="0"/>
              <a:t>Agility Principles </a:t>
            </a:r>
            <a:r>
              <a:rPr lang="en-US" sz="2000" dirty="0"/>
              <a:t>(cont’d)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8786"/>
            <a:ext cx="8497204" cy="45863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Build projects around motivated individuals. Give them the environment and support they need, and trust them to get the job done. </a:t>
            </a:r>
          </a:p>
          <a:p>
            <a:pPr>
              <a:spcAft>
                <a:spcPts val="600"/>
              </a:spcAft>
            </a:pPr>
            <a:r>
              <a:rPr lang="en-US" dirty="0"/>
              <a:t>The most efficient and effective method of conveying information to and within a development team is face–to–face conversation.</a:t>
            </a:r>
          </a:p>
          <a:p>
            <a:pPr>
              <a:spcAft>
                <a:spcPts val="600"/>
              </a:spcAft>
            </a:pPr>
            <a:r>
              <a:rPr lang="en-US" dirty="0"/>
              <a:t>Working software is the primary measure of progress.</a:t>
            </a:r>
          </a:p>
          <a:p>
            <a:pPr>
              <a:spcAft>
                <a:spcPts val="600"/>
              </a:spcAft>
            </a:pPr>
            <a:r>
              <a:rPr lang="en-US" dirty="0"/>
              <a:t>Agile processes promote sustainable development. The sponsors, developers, and users should be able to maintain a constant pace indefinitely.  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spcAft>
                <a:spcPts val="1000"/>
              </a:spcAft>
              <a:buNone/>
            </a:pPr>
            <a:endParaRPr lang="en-US" dirty="0">
              <a:solidFill>
                <a:srgbClr val="000000"/>
              </a:solidFill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22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1C8DEC-A054-AC4A-9CFF-6BB280BE6525}" type="slidenum">
              <a:rPr lang="en-US" sz="1000">
                <a:latin typeface="Helvetica" charset="0"/>
              </a:rPr>
              <a:pPr/>
              <a:t>44</a:t>
            </a:fld>
            <a:endParaRPr lang="en-US" sz="1000">
              <a:latin typeface="Helvetica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76882" y="342087"/>
            <a:ext cx="6705600" cy="563034"/>
          </a:xfrm>
        </p:spPr>
        <p:txBody>
          <a:bodyPr/>
          <a:lstStyle/>
          <a:p>
            <a:r>
              <a:rPr lang="en-US" dirty="0"/>
              <a:t>Agility Principles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5669"/>
            <a:ext cx="8458402" cy="436945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Continuous attention to technical excellence and good design enhances agility.  </a:t>
            </a:r>
          </a:p>
          <a:p>
            <a:pPr>
              <a:spcAft>
                <a:spcPts val="600"/>
              </a:spcAft>
            </a:pPr>
            <a:r>
              <a:rPr lang="en-US" dirty="0"/>
              <a:t>Simplicity – the art of maximizing the amount of work not done – is essential.  </a:t>
            </a:r>
          </a:p>
          <a:p>
            <a:pPr>
              <a:spcAft>
                <a:spcPts val="600"/>
              </a:spcAft>
            </a:pPr>
            <a:r>
              <a:rPr lang="en-US" dirty="0"/>
              <a:t>The best architectures, requirements, and designs emerge from self–organizing teams. </a:t>
            </a:r>
          </a:p>
          <a:p>
            <a:pPr>
              <a:spcAft>
                <a:spcPts val="600"/>
              </a:spcAft>
            </a:pPr>
            <a:r>
              <a:rPr lang="en-US" dirty="0"/>
              <a:t>At regular intervals, the team reflects on how to become more effective, then tunes and adjusts its behavior accordingly.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81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D6A91B-4515-3149-995A-923F34E0C1C4}" type="slidenum">
              <a:rPr lang="en-US" sz="1000">
                <a:latin typeface="Helvetica" charset="0"/>
              </a:rPr>
              <a:pPr/>
              <a:t>45</a:t>
            </a:fld>
            <a:endParaRPr lang="en-US" sz="1000">
              <a:latin typeface="Helvetica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70" y="355047"/>
            <a:ext cx="6705600" cy="563034"/>
          </a:xfrm>
        </p:spPr>
        <p:txBody>
          <a:bodyPr/>
          <a:lstStyle/>
          <a:p>
            <a:r>
              <a:rPr lang="en-US" dirty="0"/>
              <a:t>Human Factors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9750"/>
            <a:ext cx="8229600" cy="43953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process molds to the needs of the people and team, not the other way around</a:t>
            </a:r>
          </a:p>
          <a:p>
            <a:pPr>
              <a:lnSpc>
                <a:spcPct val="90000"/>
              </a:lnSpc>
            </a:pPr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/>
              <a:t>traits must exist among the people on an agile team and the team itself: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Competence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Common </a:t>
            </a:r>
            <a:r>
              <a:rPr lang="en-US" dirty="0" smtClean="0">
                <a:solidFill>
                  <a:srgbClr val="0000FF"/>
                </a:solidFill>
              </a:rPr>
              <a:t>focus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Collaboration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Decision-making </a:t>
            </a:r>
            <a:r>
              <a:rPr lang="en-US" dirty="0" smtClean="0">
                <a:solidFill>
                  <a:srgbClr val="0000FF"/>
                </a:solidFill>
              </a:rPr>
              <a:t>ability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Fuzzy problem-solving </a:t>
            </a:r>
            <a:r>
              <a:rPr lang="en-US" dirty="0" smtClean="0">
                <a:solidFill>
                  <a:srgbClr val="0000FF"/>
                </a:solidFill>
              </a:rPr>
              <a:t>ability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Mutual trust and </a:t>
            </a:r>
            <a:r>
              <a:rPr lang="en-US" dirty="0" smtClean="0">
                <a:solidFill>
                  <a:srgbClr val="0000FF"/>
                </a:solidFill>
              </a:rPr>
              <a:t>respect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Self-</a:t>
            </a:r>
            <a:r>
              <a:rPr lang="en-US" dirty="0" smtClean="0">
                <a:solidFill>
                  <a:srgbClr val="0000FF"/>
                </a:solidFill>
              </a:rPr>
              <a:t>organization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04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AF0BE-35F2-F14D-8A24-40E7442ACE00}" type="slidenum">
              <a:rPr lang="en-US"/>
              <a:pPr/>
              <a:t>46</a:t>
            </a:fld>
            <a:endParaRPr lang="en-US"/>
          </a:p>
        </p:txBody>
      </p:sp>
      <p:sp>
        <p:nvSpPr>
          <p:cNvPr id="848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Domain for Agile Processes</a:t>
            </a:r>
          </a:p>
        </p:txBody>
      </p:sp>
      <p:sp>
        <p:nvSpPr>
          <p:cNvPr id="8488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Projects with less than 50 people.</a:t>
            </a:r>
          </a:p>
          <a:p>
            <a:r>
              <a:rPr lang="en-US" dirty="0"/>
              <a:t>Access to  user and business experts.</a:t>
            </a:r>
          </a:p>
          <a:p>
            <a:r>
              <a:rPr lang="en-US" dirty="0"/>
              <a:t>Developing software that are not life-critical.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Somewhat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/>
              <a:t>at odds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smtClean="0"/>
              <a:t>CMMI </a:t>
            </a:r>
            <a:r>
              <a:rPr lang="en-US" dirty="0"/>
              <a:t>expectations, </a:t>
            </a:r>
            <a:br>
              <a:rPr lang="en-US" dirty="0"/>
            </a:br>
            <a:r>
              <a:rPr lang="en-US" dirty="0"/>
              <a:t>but not enemies…</a:t>
            </a:r>
          </a:p>
        </p:txBody>
      </p:sp>
    </p:spTree>
    <p:extLst>
      <p:ext uri="{BB962C8B-B14F-4D97-AF65-F5344CB8AC3E}">
        <p14:creationId xmlns:p14="http://schemas.microsoft.com/office/powerpoint/2010/main" val="500316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D2B59-9BD4-1A44-B6BD-B174ED85E10A}" type="slidenum">
              <a:rPr lang="en-US"/>
              <a:pPr/>
              <a:t>47</a:t>
            </a:fld>
            <a:endParaRPr lang="en-US"/>
          </a:p>
        </p:txBody>
      </p:sp>
      <p:sp>
        <p:nvSpPr>
          <p:cNvPr id="832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09968" y="179675"/>
            <a:ext cx="7750175" cy="1016000"/>
          </a:xfrm>
        </p:spPr>
        <p:txBody>
          <a:bodyPr/>
          <a:lstStyle/>
          <a:p>
            <a:r>
              <a:rPr lang="en-US" dirty="0"/>
              <a:t>Extreme Programming (XP)</a:t>
            </a:r>
          </a:p>
        </p:txBody>
      </p:sp>
      <p:sp>
        <p:nvSpPr>
          <p:cNvPr id="8325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49750"/>
            <a:ext cx="8229600" cy="4395376"/>
          </a:xfrm>
        </p:spPr>
        <p:txBody>
          <a:bodyPr/>
          <a:lstStyle/>
          <a:p>
            <a:r>
              <a:rPr lang="en-US" dirty="0"/>
              <a:t>The most widely used agile process (originally proposed by Kent Beck)</a:t>
            </a:r>
          </a:p>
          <a:p>
            <a:r>
              <a:rPr lang="en-US" dirty="0">
                <a:solidFill>
                  <a:srgbClr val="0000FF"/>
                </a:solidFill>
              </a:rPr>
              <a:t>XP Planning</a:t>
            </a:r>
          </a:p>
          <a:p>
            <a:pPr lvl="1"/>
            <a:r>
              <a:rPr lang="en-US" dirty="0"/>
              <a:t>Begins with the creation of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user stories</a:t>
            </a:r>
            <a:r>
              <a:rPr lang="en-US" dirty="0" smtClean="0">
                <a:latin typeface="Arial"/>
              </a:rPr>
              <a:t>” </a:t>
            </a:r>
            <a:r>
              <a:rPr lang="en-US" dirty="0" smtClean="0"/>
              <a:t>(</a:t>
            </a:r>
            <a:r>
              <a:rPr lang="en-US" dirty="0"/>
              <a:t>~ use-cases).</a:t>
            </a:r>
          </a:p>
          <a:p>
            <a:pPr lvl="1"/>
            <a:r>
              <a:rPr lang="en-US" dirty="0"/>
              <a:t>Agile team assesses each story and assigns a </a:t>
            </a:r>
            <a:r>
              <a:rPr lang="en-US" dirty="0">
                <a:solidFill>
                  <a:srgbClr val="0000FF"/>
                </a:solidFill>
              </a:rPr>
              <a:t>cost</a:t>
            </a:r>
            <a:r>
              <a:rPr lang="en-US" dirty="0">
                <a:solidFill>
                  <a:schemeClr val="folHlink"/>
                </a:solidFill>
              </a:rPr>
              <a:t>.</a:t>
            </a:r>
            <a:endParaRPr lang="en-US" dirty="0"/>
          </a:p>
          <a:p>
            <a:pPr lvl="1"/>
            <a:r>
              <a:rPr lang="en-US" dirty="0"/>
              <a:t>Stories are grouped to form a </a:t>
            </a:r>
            <a:r>
              <a:rPr lang="en-US" dirty="0">
                <a:solidFill>
                  <a:srgbClr val="0000FF"/>
                </a:solidFill>
              </a:rPr>
              <a:t>deliverable increment</a:t>
            </a:r>
            <a:r>
              <a:rPr lang="en-US" dirty="0">
                <a:solidFill>
                  <a:schemeClr val="folHlink"/>
                </a:solidFill>
              </a:rPr>
              <a:t>.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commitment </a:t>
            </a:r>
            <a:r>
              <a:rPr lang="en-US" dirty="0"/>
              <a:t>is made on delivery date.</a:t>
            </a:r>
          </a:p>
          <a:p>
            <a:pPr lvl="1"/>
            <a:r>
              <a:rPr lang="en-US" dirty="0"/>
              <a:t>New stories can be written at any time.</a:t>
            </a:r>
          </a:p>
          <a:p>
            <a:pPr lvl="1"/>
            <a:r>
              <a:rPr lang="en-US" dirty="0"/>
              <a:t>After the first increment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project velocity</a:t>
            </a:r>
            <a:r>
              <a:rPr lang="en-US" dirty="0" smtClean="0">
                <a:latin typeface="Arial"/>
              </a:rPr>
              <a:t>” </a:t>
            </a:r>
            <a:r>
              <a:rPr lang="en-US" dirty="0" smtClean="0"/>
              <a:t>is </a:t>
            </a:r>
            <a:r>
              <a:rPr lang="en-US" dirty="0"/>
              <a:t>used to help define subsequent delivery dates for other increments.</a:t>
            </a:r>
          </a:p>
        </p:txBody>
      </p:sp>
    </p:spTree>
    <p:extLst>
      <p:ext uri="{BB962C8B-B14F-4D97-AF65-F5344CB8AC3E}">
        <p14:creationId xmlns:p14="http://schemas.microsoft.com/office/powerpoint/2010/main" val="2984134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EA63FC-8A14-9A44-B3F5-30C9C071ACA4}" type="slidenum">
              <a:rPr lang="en-US"/>
              <a:pPr/>
              <a:t>48</a:t>
            </a:fld>
            <a:endParaRPr lang="en-US"/>
          </a:p>
        </p:txBody>
      </p:sp>
      <p:sp>
        <p:nvSpPr>
          <p:cNvPr id="833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5325" y="244475"/>
            <a:ext cx="7753350" cy="1016000"/>
          </a:xfrm>
        </p:spPr>
        <p:txBody>
          <a:bodyPr/>
          <a:lstStyle/>
          <a:p>
            <a:r>
              <a:rPr lang="en-US"/>
              <a:t>Extreme Programming (XP)</a:t>
            </a:r>
          </a:p>
        </p:txBody>
      </p:sp>
      <p:sp>
        <p:nvSpPr>
          <p:cNvPr id="8335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70067"/>
            <a:ext cx="8229600" cy="4175059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</a:rPr>
              <a:t>XP Design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1600" dirty="0"/>
              <a:t>Follows the </a:t>
            </a:r>
            <a:r>
              <a:rPr lang="en-US" sz="1600" dirty="0" smtClean="0">
                <a:solidFill>
                  <a:srgbClr val="0000FF"/>
                </a:solidFill>
              </a:rPr>
              <a:t>KIS </a:t>
            </a:r>
            <a:r>
              <a:rPr lang="en-US" sz="1600" dirty="0">
                <a:solidFill>
                  <a:srgbClr val="0000FF"/>
                </a:solidFill>
              </a:rPr>
              <a:t>principle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1600" dirty="0"/>
              <a:t>Encourage the use of </a:t>
            </a:r>
            <a:r>
              <a:rPr lang="en-US" sz="1600" dirty="0">
                <a:solidFill>
                  <a:srgbClr val="0000FF"/>
                </a:solidFill>
              </a:rPr>
              <a:t>CRC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/>
              <a:t>(Class-Responsibility-Collaborator) </a:t>
            </a:r>
            <a:r>
              <a:rPr lang="en-US" sz="1600" dirty="0">
                <a:solidFill>
                  <a:srgbClr val="0000FF"/>
                </a:solidFill>
              </a:rPr>
              <a:t>cards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1600" dirty="0"/>
              <a:t>For difficult design problems, suggests the creation of </a:t>
            </a:r>
            <a:r>
              <a:rPr lang="en-US" sz="1600" dirty="0" smtClean="0">
                <a:latin typeface="Arial"/>
              </a:rPr>
              <a:t>“</a:t>
            </a:r>
            <a:r>
              <a:rPr lang="en-US" sz="1600" dirty="0" smtClean="0">
                <a:solidFill>
                  <a:srgbClr val="0000FF"/>
                </a:solidFill>
              </a:rPr>
              <a:t>spike solutions</a:t>
            </a:r>
            <a:r>
              <a:rPr lang="en-US" sz="1600" dirty="0" smtClean="0">
                <a:latin typeface="Arial"/>
              </a:rPr>
              <a:t>” </a:t>
            </a:r>
            <a:r>
              <a:rPr lang="en-US" sz="1600" dirty="0" smtClean="0"/>
              <a:t>— a </a:t>
            </a:r>
            <a:r>
              <a:rPr lang="en-US" sz="1600" dirty="0"/>
              <a:t>design prototype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1600" dirty="0"/>
              <a:t>Encourages </a:t>
            </a:r>
            <a:r>
              <a:rPr lang="en-US" sz="1600" dirty="0" smtClean="0">
                <a:latin typeface="Arial"/>
              </a:rPr>
              <a:t>“</a:t>
            </a:r>
            <a:r>
              <a:rPr lang="en-US" sz="1600" dirty="0" smtClean="0">
                <a:solidFill>
                  <a:srgbClr val="0000FF"/>
                </a:solidFill>
              </a:rPr>
              <a:t>refactoring</a:t>
            </a:r>
            <a:r>
              <a:rPr lang="en-US" sz="1600" dirty="0" smtClean="0">
                <a:latin typeface="Arial"/>
              </a:rPr>
              <a:t>” </a:t>
            </a:r>
            <a:r>
              <a:rPr lang="en-US" sz="1600" dirty="0" smtClean="0"/>
              <a:t>— an </a:t>
            </a:r>
            <a:r>
              <a:rPr lang="en-US" sz="1600" dirty="0"/>
              <a:t>iterative refinement of the internal program design</a:t>
            </a:r>
          </a:p>
          <a:p>
            <a:pPr marL="285750" indent="-285750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</a:rPr>
              <a:t>XP Coding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1600" dirty="0"/>
              <a:t>Recommends the </a:t>
            </a:r>
            <a:r>
              <a:rPr lang="en-US" sz="1600" dirty="0">
                <a:solidFill>
                  <a:srgbClr val="0000FF"/>
                </a:solidFill>
              </a:rPr>
              <a:t>construction of a unit test </a:t>
            </a:r>
            <a:r>
              <a:rPr lang="en-US" sz="1600" dirty="0"/>
              <a:t>for </a:t>
            </a:r>
            <a:r>
              <a:rPr lang="en-US" sz="1600" i="1" dirty="0" smtClean="0"/>
              <a:t>before</a:t>
            </a:r>
            <a:r>
              <a:rPr lang="en-US" sz="1600" dirty="0" smtClean="0"/>
              <a:t> </a:t>
            </a:r>
            <a:r>
              <a:rPr lang="en-US" sz="1600" dirty="0"/>
              <a:t>coding commences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1600" dirty="0" smtClean="0"/>
              <a:t>Encourages </a:t>
            </a:r>
            <a:r>
              <a:rPr lang="en-US" sz="1600" dirty="0">
                <a:latin typeface="Arial"/>
              </a:rPr>
              <a:t>“</a:t>
            </a:r>
            <a:r>
              <a:rPr lang="en-US" sz="1600" dirty="0" smtClean="0">
                <a:solidFill>
                  <a:srgbClr val="0000FF"/>
                </a:solidFill>
              </a:rPr>
              <a:t>pair programming</a:t>
            </a:r>
            <a:r>
              <a:rPr lang="en-US" sz="1600" dirty="0" smtClean="0">
                <a:latin typeface="Arial"/>
              </a:rPr>
              <a:t>” </a:t>
            </a:r>
            <a:endParaRPr lang="en-US" sz="1600" dirty="0"/>
          </a:p>
          <a:p>
            <a:pPr marL="285750" indent="-285750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</a:rPr>
              <a:t>XP Testing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1600" dirty="0"/>
              <a:t>All </a:t>
            </a:r>
            <a:r>
              <a:rPr lang="en-US" sz="1600" dirty="0">
                <a:solidFill>
                  <a:srgbClr val="0000FF"/>
                </a:solidFill>
              </a:rPr>
              <a:t>unit tests are executed daily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sz="1600" dirty="0" smtClean="0">
                <a:latin typeface="Arial"/>
              </a:rPr>
              <a:t>“</a:t>
            </a:r>
            <a:r>
              <a:rPr lang="en-US" sz="1600" dirty="0" smtClean="0">
                <a:solidFill>
                  <a:srgbClr val="0000FF"/>
                </a:solidFill>
              </a:rPr>
              <a:t>Acceptance tests</a:t>
            </a:r>
            <a:r>
              <a:rPr lang="en-US" sz="1600" dirty="0" smtClean="0">
                <a:solidFill>
                  <a:srgbClr val="000000"/>
                </a:solidFill>
                <a:latin typeface="Arial"/>
              </a:rPr>
              <a:t>”</a:t>
            </a:r>
            <a:r>
              <a:rPr lang="en-US" sz="16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1600" dirty="0" smtClean="0"/>
              <a:t>are </a:t>
            </a:r>
            <a:r>
              <a:rPr lang="en-US" sz="1600" dirty="0"/>
              <a:t>defined by the customer and executed to assess customer visible functionality</a:t>
            </a:r>
          </a:p>
          <a:p>
            <a:pPr marL="685800" lvl="1" indent="-228600"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6625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2CBA06-5EC1-BB4A-B65B-BB3517C9C27B}" type="slidenum">
              <a:rPr lang="en-US" sz="1000">
                <a:latin typeface="Helvetica" charset="0"/>
              </a:rPr>
              <a:pPr/>
              <a:t>49</a:t>
            </a:fld>
            <a:endParaRPr lang="en-US" sz="1000">
              <a:latin typeface="Helvetica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xfrm>
            <a:off x="325048" y="326193"/>
            <a:ext cx="8116888" cy="533400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charset="0"/>
              </a:rPr>
              <a:t>Extreme Programming (XP)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584" y="958513"/>
            <a:ext cx="5515866" cy="45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91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Activities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has activities and a “work flow”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 smtClean="0"/>
              <a:t>Typical</a:t>
            </a:r>
            <a:r>
              <a:rPr lang="en-US" dirty="0" smtClean="0"/>
              <a:t> major activities for a software project include (assuming a </a:t>
            </a:r>
            <a:r>
              <a:rPr lang="en-US" i="1" dirty="0" smtClean="0"/>
              <a:t>Statement of Work </a:t>
            </a:r>
            <a:r>
              <a:rPr lang="en-US" dirty="0" smtClean="0"/>
              <a:t>exists)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Define the problem 	(</a:t>
            </a:r>
            <a:r>
              <a:rPr lang="en-US" b="1" i="1" dirty="0" smtClean="0"/>
              <a:t>Communicate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the </a:t>
            </a:r>
            <a:r>
              <a:rPr lang="en-US" dirty="0" smtClean="0"/>
              <a:t>project 	(</a:t>
            </a:r>
            <a:r>
              <a:rPr lang="en-US" b="1" i="1" dirty="0" smtClean="0"/>
              <a:t>Plan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Design 			(</a:t>
            </a:r>
            <a:r>
              <a:rPr lang="en-US" b="1" i="1" dirty="0" smtClean="0"/>
              <a:t>Model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Implement		(</a:t>
            </a:r>
            <a:r>
              <a:rPr lang="en-US" b="1" i="1" dirty="0" smtClean="0"/>
              <a:t>Construct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Test			(</a:t>
            </a:r>
            <a:r>
              <a:rPr lang="en-US" i="1" dirty="0" smtClean="0"/>
              <a:t>Construct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Deploy			(</a:t>
            </a:r>
            <a:r>
              <a:rPr lang="en-US" b="1" i="1" dirty="0" smtClean="0"/>
              <a:t>Deploy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32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35922A-1720-424C-8844-73EB5DE23A4F}" type="slidenum">
              <a:rPr lang="en-US"/>
              <a:pPr/>
              <a:t>50</a:t>
            </a:fld>
            <a:endParaRPr lang="en-US"/>
          </a:p>
        </p:txBody>
      </p:sp>
      <p:sp>
        <p:nvSpPr>
          <p:cNvPr id="83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551" y="283354"/>
            <a:ext cx="4709526" cy="701596"/>
          </a:xfrm>
        </p:spPr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8396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95987"/>
            <a:ext cx="8229600" cy="4149139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endParaRPr lang="en-US" i="1" dirty="0" smtClean="0">
              <a:solidFill>
                <a:srgbClr val="FFFF00"/>
              </a:solidFill>
            </a:endParaRPr>
          </a:p>
          <a:p>
            <a:pPr marL="285750" indent="-285750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Scrum</a:t>
            </a:r>
            <a:r>
              <a:rPr lang="en-US" dirty="0"/>
              <a:t>: a team of 8 individuals in Rugby.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lnSpc>
                <a:spcPct val="90000"/>
              </a:lnSpc>
            </a:pPr>
            <a:r>
              <a:rPr lang="en-US" dirty="0"/>
              <a:t>An incremental, </a:t>
            </a:r>
            <a:r>
              <a:rPr lang="en-US" dirty="0">
                <a:solidFill>
                  <a:srgbClr val="0000FF"/>
                </a:solidFill>
              </a:rPr>
              <a:t>time-boxed </a:t>
            </a:r>
            <a:r>
              <a:rPr lang="en-US" dirty="0"/>
              <a:t>development with an added twist: frequent, very short,  status-report meetings. </a:t>
            </a:r>
          </a:p>
        </p:txBody>
      </p:sp>
    </p:spTree>
    <p:extLst>
      <p:ext uri="{BB962C8B-B14F-4D97-AF65-F5344CB8AC3E}">
        <p14:creationId xmlns:p14="http://schemas.microsoft.com/office/powerpoint/2010/main" val="2673934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259A8E-259C-EC49-9A2C-F8C11EDDC5A5}" type="slidenum">
              <a:rPr lang="en-US"/>
              <a:pPr/>
              <a:t>51</a:t>
            </a:fld>
            <a:endParaRPr lang="en-US"/>
          </a:p>
        </p:txBody>
      </p:sp>
      <p:sp>
        <p:nvSpPr>
          <p:cNvPr id="850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sz="2000" dirty="0"/>
          </a:p>
        </p:txBody>
      </p:sp>
      <p:sp>
        <p:nvSpPr>
          <p:cNvPr id="8509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Originally proposed by </a:t>
            </a:r>
            <a:r>
              <a:rPr lang="en-US" dirty="0" err="1"/>
              <a:t>Schwaber</a:t>
            </a:r>
            <a:r>
              <a:rPr lang="en-US" dirty="0"/>
              <a:t> and </a:t>
            </a:r>
            <a:r>
              <a:rPr lang="en-US" dirty="0" err="1"/>
              <a:t>Beedle</a:t>
            </a:r>
            <a:endParaRPr lang="en-US" dirty="0"/>
          </a:p>
          <a:p>
            <a:r>
              <a:rPr lang="en-US" dirty="0" smtClean="0"/>
              <a:t>Scrum</a:t>
            </a:r>
            <a:r>
              <a:rPr lang="en-US" dirty="0"/>
              <a:t>—distinguishing </a:t>
            </a:r>
            <a:r>
              <a:rPr lang="en-US" dirty="0" smtClean="0"/>
              <a:t>features: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Development work is partitioned into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packets</a:t>
            </a:r>
            <a:r>
              <a:rPr lang="en-US" dirty="0" smtClean="0">
                <a:latin typeface="Arial"/>
              </a:rPr>
              <a:t>”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Work occurs in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sprints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and is derived from a </a:t>
            </a:r>
            <a:r>
              <a:rPr lang="en-US" dirty="0" smtClean="0">
                <a:latin typeface="Arial"/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backlog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of existing </a:t>
            </a:r>
            <a:r>
              <a:rPr lang="en-US" dirty="0" smtClean="0"/>
              <a:t>requirements.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Meetings are very short</a:t>
            </a:r>
            <a:r>
              <a:rPr lang="en-US" dirty="0"/>
              <a:t> and sometimes conducted without </a:t>
            </a:r>
            <a:r>
              <a:rPr lang="en-US" dirty="0" smtClean="0"/>
              <a:t>chairs.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/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demos</a:t>
            </a:r>
            <a:r>
              <a:rPr lang="en-US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are delivered to the customer with the time-box </a:t>
            </a:r>
            <a:r>
              <a:rPr lang="en-US" dirty="0" smtClean="0"/>
              <a:t>allocated.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233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61DA7-8AD7-574A-B237-F3FD6EADAED1}" type="slidenum">
              <a:rPr lang="en-US"/>
              <a:pPr/>
              <a:t>52</a:t>
            </a:fld>
            <a:endParaRPr lang="en-US"/>
          </a:p>
        </p:txBody>
      </p:sp>
      <p:sp>
        <p:nvSpPr>
          <p:cNvPr id="852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en-US" sz="2000" dirty="0"/>
              <a:t>(cont’d)</a:t>
            </a:r>
          </a:p>
        </p:txBody>
      </p:sp>
      <p:sp>
        <p:nvSpPr>
          <p:cNvPr id="8529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Marketing group sets the release date.</a:t>
            </a:r>
          </a:p>
          <a:p>
            <a:r>
              <a:rPr lang="en-US"/>
              <a:t>Development and marketing identify the most valuable features for the 1</a:t>
            </a:r>
            <a:r>
              <a:rPr lang="en-US" baseline="30000"/>
              <a:t>st</a:t>
            </a:r>
            <a:r>
              <a:rPr lang="en-US"/>
              <a:t> release.</a:t>
            </a:r>
          </a:p>
          <a:p>
            <a:r>
              <a:rPr lang="en-US"/>
              <a:t>A small team (&lt; 10) is identified to work on a given  feature / capability.</a:t>
            </a:r>
          </a:p>
          <a:p>
            <a:r>
              <a:rPr lang="en-US"/>
              <a:t>Planning proceeds quickly because initial assumptions are expected to change.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2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8A2F18-FD3F-A648-9C27-ABC59738639B}" type="slidenum">
              <a:rPr lang="en-US"/>
              <a:pPr/>
              <a:t>53</a:t>
            </a:fld>
            <a:endParaRPr lang="en-US"/>
          </a:p>
        </p:txBody>
      </p:sp>
      <p:sp>
        <p:nvSpPr>
          <p:cNvPr id="851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en-US" sz="2000" dirty="0"/>
              <a:t>(cont’d)</a:t>
            </a:r>
          </a:p>
        </p:txBody>
      </p:sp>
      <p:sp>
        <p:nvSpPr>
          <p:cNvPr id="8519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initial planning phase a chief architect is identified and an architecture is developed.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rgbClr val="0000FF"/>
                </a:solidFill>
              </a:rPr>
              <a:t>sprint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short (1-4 weeks) development phase that delivers some valuable functionality.</a:t>
            </a:r>
          </a:p>
          <a:p>
            <a:r>
              <a:rPr lang="en-US" dirty="0"/>
              <a:t>A sprint is </a:t>
            </a:r>
            <a:r>
              <a:rPr lang="en-US" dirty="0">
                <a:solidFill>
                  <a:srgbClr val="0000FF"/>
                </a:solidFill>
              </a:rPr>
              <a:t>time-boxed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the functionality may be reduced, but the delivery date cannot change</a:t>
            </a:r>
            <a:r>
              <a:rPr lang="en-US" dirty="0"/>
              <a:t>.</a:t>
            </a:r>
          </a:p>
          <a:p>
            <a:r>
              <a:rPr lang="en-US" dirty="0"/>
              <a:t>The backlog identifies all tasks, and drives team activity.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Testing and documentation are on-going </a:t>
            </a:r>
            <a:r>
              <a:rPr lang="en-US" dirty="0"/>
              <a:t>as the product is </a:t>
            </a:r>
            <a:r>
              <a:rPr lang="en-US" dirty="0" smtClean="0"/>
              <a:t>constructed.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5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636F85-8EC0-614F-87EF-3C22263307B0}" type="slidenum">
              <a:rPr lang="en-US"/>
              <a:pPr/>
              <a:t>6</a:t>
            </a:fld>
            <a:endParaRPr lang="en-US"/>
          </a:p>
        </p:txBody>
      </p:sp>
      <p:sp>
        <p:nvSpPr>
          <p:cNvPr id="836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Activities </a:t>
            </a:r>
            <a:r>
              <a:rPr lang="en-US" sz="2000" dirty="0" smtClean="0"/>
              <a:t>(cont’d)</a:t>
            </a:r>
            <a:endParaRPr lang="en-US" sz="2000" dirty="0"/>
          </a:p>
        </p:txBody>
      </p:sp>
      <p:sp>
        <p:nvSpPr>
          <p:cNvPr id="8366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major activity we must identify the following: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Work </a:t>
            </a:r>
            <a:r>
              <a:rPr lang="en-US" dirty="0">
                <a:solidFill>
                  <a:srgbClr val="0000FF"/>
                </a:solidFill>
              </a:rPr>
              <a:t>tasks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Work products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Milestones and deliverables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Quality Assurance checkpoints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7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833CC1-0D57-EA46-81DE-EDD5ADBA004C}" type="slidenum">
              <a:rPr lang="en-US"/>
              <a:pPr/>
              <a:t>7</a:t>
            </a:fld>
            <a:endParaRPr lang="en-US"/>
          </a:p>
        </p:txBody>
      </p:sp>
      <p:sp>
        <p:nvSpPr>
          <p:cNvPr id="81920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49886" y="244475"/>
            <a:ext cx="7878127" cy="628650"/>
          </a:xfrm>
        </p:spPr>
        <p:txBody>
          <a:bodyPr/>
          <a:lstStyle/>
          <a:p>
            <a:r>
              <a:rPr lang="en-US" dirty="0"/>
              <a:t>Umbrella Activities</a:t>
            </a:r>
          </a:p>
        </p:txBody>
      </p:sp>
      <p:sp>
        <p:nvSpPr>
          <p:cNvPr id="81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3555" y="1140470"/>
            <a:ext cx="7771283" cy="433799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dirty="0" smtClean="0"/>
              <a:t>Work </a:t>
            </a:r>
            <a:r>
              <a:rPr lang="en-US" dirty="0"/>
              <a:t>product preparation and production</a:t>
            </a:r>
          </a:p>
          <a:p>
            <a:r>
              <a:rPr lang="en-US" dirty="0"/>
              <a:t>Software project tracking and control</a:t>
            </a:r>
          </a:p>
          <a:p>
            <a:r>
              <a:rPr lang="en-US" dirty="0"/>
              <a:t>Risk management</a:t>
            </a:r>
          </a:p>
          <a:p>
            <a:r>
              <a:rPr lang="en-US" dirty="0"/>
              <a:t>Formal technical reviews</a:t>
            </a:r>
          </a:p>
          <a:p>
            <a:r>
              <a:rPr lang="en-US" dirty="0"/>
              <a:t>Software quality assurance</a:t>
            </a:r>
          </a:p>
          <a:p>
            <a:r>
              <a:rPr lang="en-US" dirty="0"/>
              <a:t>Measurement</a:t>
            </a:r>
          </a:p>
          <a:p>
            <a:r>
              <a:rPr lang="en-US" dirty="0"/>
              <a:t>Software configuration management</a:t>
            </a:r>
          </a:p>
          <a:p>
            <a:r>
              <a:rPr lang="en-US" dirty="0"/>
              <a:t>Reusability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74424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52A390-F339-8C4C-980F-ED73225EC3D7}" type="slidenum">
              <a:rPr lang="en-US"/>
              <a:pPr/>
              <a:t>8</a:t>
            </a:fld>
            <a:endParaRPr lang="en-US"/>
          </a:p>
        </p:txBody>
      </p:sp>
      <p:sp>
        <p:nvSpPr>
          <p:cNvPr id="823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0184" y="244475"/>
            <a:ext cx="6886304" cy="649756"/>
          </a:xfrm>
        </p:spPr>
        <p:txBody>
          <a:bodyPr/>
          <a:lstStyle/>
          <a:p>
            <a:r>
              <a:rPr lang="en-US" dirty="0"/>
              <a:t>Process Assessment</a:t>
            </a:r>
          </a:p>
        </p:txBody>
      </p:sp>
      <p:sp>
        <p:nvSpPr>
          <p:cNvPr id="823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140469"/>
            <a:ext cx="8229600" cy="4304657"/>
          </a:xfrm>
        </p:spPr>
        <p:txBody>
          <a:bodyPr/>
          <a:lstStyle/>
          <a:p>
            <a:r>
              <a:rPr lang="en-US" dirty="0"/>
              <a:t>The process should be assessed to ensure that it meets a set of basic process criteria that have been shown to be essential for </a:t>
            </a:r>
            <a:r>
              <a:rPr lang="en-US" dirty="0" smtClean="0"/>
              <a:t>successful </a:t>
            </a:r>
            <a:r>
              <a:rPr lang="en-US" dirty="0"/>
              <a:t>software engineering</a:t>
            </a:r>
            <a:r>
              <a:rPr lang="en-US" sz="2000" b="1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1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BDB965-21C6-234C-836D-86EDC9B9D4E7}" type="slidenum">
              <a:rPr lang="en-US"/>
              <a:pPr/>
              <a:t>9</a:t>
            </a:fld>
            <a:endParaRPr lang="en-US"/>
          </a:p>
        </p:txBody>
      </p:sp>
      <p:sp>
        <p:nvSpPr>
          <p:cNvPr id="824322" name="Rectangle 2"/>
          <p:cNvSpPr>
            <a:spLocks noChangeArrowheads="1"/>
          </p:cNvSpPr>
          <p:nvPr/>
        </p:nvSpPr>
        <p:spPr bwMode="auto">
          <a:xfrm>
            <a:off x="863600" y="865188"/>
            <a:ext cx="7354888" cy="4578350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2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25450" y="228600"/>
            <a:ext cx="8510588" cy="533400"/>
          </a:xfrm>
        </p:spPr>
        <p:txBody>
          <a:bodyPr/>
          <a:lstStyle/>
          <a:p>
            <a:r>
              <a:rPr lang="en-US"/>
              <a:t>Assessment and Improvement</a:t>
            </a:r>
          </a:p>
        </p:txBody>
      </p:sp>
      <p:sp>
        <p:nvSpPr>
          <p:cNvPr id="824325" name="Oval 5"/>
          <p:cNvSpPr>
            <a:spLocks noChangeArrowheads="1"/>
          </p:cNvSpPr>
          <p:nvPr/>
        </p:nvSpPr>
        <p:spPr bwMode="auto">
          <a:xfrm>
            <a:off x="3276600" y="941388"/>
            <a:ext cx="1925638" cy="1019175"/>
          </a:xfrm>
          <a:prstGeom prst="ellipse">
            <a:avLst/>
          </a:prstGeom>
          <a:solidFill>
            <a:srgbClr val="99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4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022350"/>
            <a:ext cx="65405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48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17509</TotalTime>
  <Words>2010</Words>
  <Application>Microsoft Macintosh PowerPoint</Application>
  <PresentationFormat>Custom</PresentationFormat>
  <Paragraphs>354</Paragraphs>
  <Slides>53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SE 181    Process Models</vt:lpstr>
      <vt:lpstr>Software Process</vt:lpstr>
      <vt:lpstr>Software Process (cont’d)</vt:lpstr>
      <vt:lpstr>Process Activities  </vt:lpstr>
      <vt:lpstr>Process Activities  </vt:lpstr>
      <vt:lpstr>Process Activities (cont’d)</vt:lpstr>
      <vt:lpstr>Umbrella Activities</vt:lpstr>
      <vt:lpstr>Process Assessment</vt:lpstr>
      <vt:lpstr>Assessment and Improvement</vt:lpstr>
      <vt:lpstr>CMMI </vt:lpstr>
      <vt:lpstr>CMMI</vt:lpstr>
      <vt:lpstr>Types of Process Models</vt:lpstr>
      <vt:lpstr>PowerPoint Presentation</vt:lpstr>
      <vt:lpstr>Prescriptive Process Models</vt:lpstr>
      <vt:lpstr>The Waterfall Model</vt:lpstr>
      <vt:lpstr>The Waterfall Model</vt:lpstr>
      <vt:lpstr>The Waterfall Model (cont’d)</vt:lpstr>
      <vt:lpstr>The Waterfall Model (cont’d)</vt:lpstr>
      <vt:lpstr>The V-Model</vt:lpstr>
      <vt:lpstr>The Incremental Model</vt:lpstr>
      <vt:lpstr>The Incremental Model (cont’d)</vt:lpstr>
      <vt:lpstr>The Rapid Application Development (RAD) Model</vt:lpstr>
      <vt:lpstr>The RAD Model (cont’d)</vt:lpstr>
      <vt:lpstr>The Spiral Model</vt:lpstr>
      <vt:lpstr>The Spiral Model (cont’d)</vt:lpstr>
      <vt:lpstr>Prototyping</vt:lpstr>
      <vt:lpstr>Prototyping (cont’d)</vt:lpstr>
      <vt:lpstr>The Unified Process</vt:lpstr>
      <vt:lpstr>Unified Process Phases</vt:lpstr>
      <vt:lpstr>Unified Process Phases (cont’d)</vt:lpstr>
      <vt:lpstr>The Unified Process (UP)</vt:lpstr>
      <vt:lpstr>UP Phases</vt:lpstr>
      <vt:lpstr>UP Work Products</vt:lpstr>
      <vt:lpstr>Prescriptive Models</vt:lpstr>
      <vt:lpstr>Prescriptive Models (cont’d)</vt:lpstr>
      <vt:lpstr>PowerPoint Presentation</vt:lpstr>
      <vt:lpstr>Agile Development</vt:lpstr>
      <vt:lpstr>Agile Processes</vt:lpstr>
      <vt:lpstr>The Manifesto for Agile SW Development</vt:lpstr>
      <vt:lpstr>What is “Agility” ?</vt:lpstr>
      <vt:lpstr>An Agile Process</vt:lpstr>
      <vt:lpstr>Agility Principles</vt:lpstr>
      <vt:lpstr>Agility Principles (cont’d)</vt:lpstr>
      <vt:lpstr>Agility Principles (cont’d)</vt:lpstr>
      <vt:lpstr>Human Factors</vt:lpstr>
      <vt:lpstr>The Domain for Agile Processes</vt:lpstr>
      <vt:lpstr>Extreme Programming (XP)</vt:lpstr>
      <vt:lpstr>Extreme Programming (XP)</vt:lpstr>
      <vt:lpstr>Extreme Programming (XP)</vt:lpstr>
      <vt:lpstr>Scrum</vt:lpstr>
      <vt:lpstr>Scrum</vt:lpstr>
      <vt:lpstr>Scrum (cont’d)</vt:lpstr>
      <vt:lpstr>Scrum (cont’d)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Filippos Vokolos</cp:lastModifiedBy>
  <cp:revision>577</cp:revision>
  <cp:lastPrinted>2014-01-29T15:51:24Z</cp:lastPrinted>
  <dcterms:created xsi:type="dcterms:W3CDTF">2000-03-07T00:57:40Z</dcterms:created>
  <dcterms:modified xsi:type="dcterms:W3CDTF">2020-01-14T21:00:06Z</dcterms:modified>
</cp:coreProperties>
</file>