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65"/>
  </p:notesMasterIdLst>
  <p:handoutMasterIdLst>
    <p:handoutMasterId r:id="rId66"/>
  </p:handoutMasterIdLst>
  <p:sldIdLst>
    <p:sldId id="256" r:id="rId2"/>
    <p:sldId id="435" r:id="rId3"/>
    <p:sldId id="436" r:id="rId4"/>
    <p:sldId id="539" r:id="rId5"/>
    <p:sldId id="541" r:id="rId6"/>
    <p:sldId id="542" r:id="rId7"/>
    <p:sldId id="547" r:id="rId8"/>
    <p:sldId id="437" r:id="rId9"/>
    <p:sldId id="438" r:id="rId10"/>
    <p:sldId id="439" r:id="rId11"/>
    <p:sldId id="607" r:id="rId12"/>
    <p:sldId id="543" r:id="rId13"/>
    <p:sldId id="544" r:id="rId14"/>
    <p:sldId id="545" r:id="rId15"/>
    <p:sldId id="546" r:id="rId16"/>
    <p:sldId id="605" r:id="rId17"/>
    <p:sldId id="606" r:id="rId18"/>
    <p:sldId id="442" r:id="rId19"/>
    <p:sldId id="443" r:id="rId20"/>
    <p:sldId id="444" r:id="rId21"/>
    <p:sldId id="445" r:id="rId22"/>
    <p:sldId id="458" r:id="rId23"/>
    <p:sldId id="446" r:id="rId24"/>
    <p:sldId id="459" r:id="rId25"/>
    <p:sldId id="447" r:id="rId26"/>
    <p:sldId id="448" r:id="rId27"/>
    <p:sldId id="449" r:id="rId28"/>
    <p:sldId id="450" r:id="rId29"/>
    <p:sldId id="519" r:id="rId30"/>
    <p:sldId id="549" r:id="rId31"/>
    <p:sldId id="551" r:id="rId32"/>
    <p:sldId id="554" r:id="rId33"/>
    <p:sldId id="608" r:id="rId34"/>
    <p:sldId id="556" r:id="rId35"/>
    <p:sldId id="609" r:id="rId36"/>
    <p:sldId id="553" r:id="rId37"/>
    <p:sldId id="559" r:id="rId38"/>
    <p:sldId id="561" r:id="rId39"/>
    <p:sldId id="563" r:id="rId40"/>
    <p:sldId id="565" r:id="rId41"/>
    <p:sldId id="567" r:id="rId42"/>
    <p:sldId id="569" r:id="rId43"/>
    <p:sldId id="571" r:id="rId44"/>
    <p:sldId id="581" r:id="rId45"/>
    <p:sldId id="575" r:id="rId46"/>
    <p:sldId id="577" r:id="rId47"/>
    <p:sldId id="579" r:id="rId48"/>
    <p:sldId id="580" r:id="rId49"/>
    <p:sldId id="590" r:id="rId50"/>
    <p:sldId id="604" r:id="rId51"/>
    <p:sldId id="591" r:id="rId52"/>
    <p:sldId id="592" r:id="rId53"/>
    <p:sldId id="593" r:id="rId54"/>
    <p:sldId id="594" r:id="rId55"/>
    <p:sldId id="595" r:id="rId56"/>
    <p:sldId id="596" r:id="rId57"/>
    <p:sldId id="597" r:id="rId58"/>
    <p:sldId id="598" r:id="rId59"/>
    <p:sldId id="599" r:id="rId60"/>
    <p:sldId id="600" r:id="rId61"/>
    <p:sldId id="601" r:id="rId62"/>
    <p:sldId id="602" r:id="rId63"/>
    <p:sldId id="603" r:id="rId64"/>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lippos Vokolo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01" autoAdjust="0"/>
    <p:restoredTop sz="94660"/>
  </p:normalViewPr>
  <p:slideViewPr>
    <p:cSldViewPr snapToGrid="0">
      <p:cViewPr>
        <p:scale>
          <a:sx n="85" d="100"/>
          <a:sy n="85" d="100"/>
        </p:scale>
        <p:origin x="-1536" y="-28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18" d="100"/>
        <a:sy n="318"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commentAuthors" Target="commentAuthors.xml"/><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xfrm>
            <a:off x="3970734" y="8830659"/>
            <a:ext cx="3038145" cy="464205"/>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88139" tIns="44070" rIns="88139" bIns="44070"/>
          <a:lstStyle>
            <a:lvl1pPr defTabSz="931887">
              <a:defRPr kumimoji="1" sz="2300">
                <a:solidFill>
                  <a:schemeClr val="bg1"/>
                </a:solidFill>
                <a:latin typeface="Symbol" charset="0"/>
                <a:ea typeface="ＭＳ Ｐゴシック" charset="0"/>
              </a:defRPr>
            </a:lvl1pPr>
            <a:lvl2pPr marL="716130" indent="-275434" defTabSz="931887">
              <a:defRPr kumimoji="1" sz="2300">
                <a:solidFill>
                  <a:schemeClr val="bg1"/>
                </a:solidFill>
                <a:latin typeface="Symbol" charset="0"/>
                <a:ea typeface="ＭＳ Ｐゴシック" charset="0"/>
              </a:defRPr>
            </a:lvl2pPr>
            <a:lvl3pPr marL="1101738" indent="-220348" defTabSz="931887">
              <a:defRPr kumimoji="1" sz="2300">
                <a:solidFill>
                  <a:schemeClr val="bg1"/>
                </a:solidFill>
                <a:latin typeface="Symbol" charset="0"/>
                <a:ea typeface="ＭＳ Ｐゴシック" charset="0"/>
              </a:defRPr>
            </a:lvl3pPr>
            <a:lvl4pPr marL="1542433" indent="-220348" defTabSz="931887">
              <a:defRPr kumimoji="1" sz="2300">
                <a:solidFill>
                  <a:schemeClr val="bg1"/>
                </a:solidFill>
                <a:latin typeface="Symbol" charset="0"/>
                <a:ea typeface="ＭＳ Ｐゴシック" charset="0"/>
              </a:defRPr>
            </a:lvl4pPr>
            <a:lvl5pPr marL="1983128" indent="-220348" defTabSz="931887">
              <a:defRPr kumimoji="1" sz="2300">
                <a:solidFill>
                  <a:schemeClr val="bg1"/>
                </a:solidFill>
                <a:latin typeface="Symbol" charset="0"/>
                <a:ea typeface="ＭＳ Ｐゴシック" charset="0"/>
              </a:defRPr>
            </a:lvl5pPr>
            <a:lvl6pPr marL="2423823" indent="-220348" algn="ctr" defTabSz="931887" eaLnBrk="0" fontAlgn="base" hangingPunct="0">
              <a:spcBef>
                <a:spcPts val="1157"/>
              </a:spcBef>
              <a:spcAft>
                <a:spcPct val="0"/>
              </a:spcAft>
              <a:defRPr kumimoji="1" sz="2300">
                <a:solidFill>
                  <a:schemeClr val="bg1"/>
                </a:solidFill>
                <a:latin typeface="Symbol" charset="0"/>
                <a:ea typeface="ＭＳ Ｐゴシック" charset="0"/>
              </a:defRPr>
            </a:lvl6pPr>
            <a:lvl7pPr marL="2864518" indent="-220348" algn="ctr" defTabSz="931887" eaLnBrk="0" fontAlgn="base" hangingPunct="0">
              <a:spcBef>
                <a:spcPts val="1157"/>
              </a:spcBef>
              <a:spcAft>
                <a:spcPct val="0"/>
              </a:spcAft>
              <a:defRPr kumimoji="1" sz="2300">
                <a:solidFill>
                  <a:schemeClr val="bg1"/>
                </a:solidFill>
                <a:latin typeface="Symbol" charset="0"/>
                <a:ea typeface="ＭＳ Ｐゴシック" charset="0"/>
              </a:defRPr>
            </a:lvl7pPr>
            <a:lvl8pPr marL="3305213" indent="-220348" algn="ctr" defTabSz="931887" eaLnBrk="0" fontAlgn="base" hangingPunct="0">
              <a:spcBef>
                <a:spcPts val="1157"/>
              </a:spcBef>
              <a:spcAft>
                <a:spcPct val="0"/>
              </a:spcAft>
              <a:defRPr kumimoji="1" sz="2300">
                <a:solidFill>
                  <a:schemeClr val="bg1"/>
                </a:solidFill>
                <a:latin typeface="Symbol" charset="0"/>
                <a:ea typeface="ＭＳ Ｐゴシック" charset="0"/>
              </a:defRPr>
            </a:lvl8pPr>
            <a:lvl9pPr marL="3745908" indent="-220348" algn="ctr" defTabSz="931887" eaLnBrk="0" fontAlgn="base" hangingPunct="0">
              <a:spcBef>
                <a:spcPts val="1157"/>
              </a:spcBef>
              <a:spcAft>
                <a:spcPct val="0"/>
              </a:spcAft>
              <a:defRPr kumimoji="1" sz="2300">
                <a:solidFill>
                  <a:schemeClr val="bg1"/>
                </a:solidFill>
                <a:latin typeface="Symbol" charset="0"/>
                <a:ea typeface="ＭＳ Ｐゴシック" charset="0"/>
              </a:defRPr>
            </a:lvl9pPr>
          </a:lstStyle>
          <a:p>
            <a:fld id="{CD9580C5-988D-BA41-9FE8-687DB8FC9BD7}" type="slidenum">
              <a:rPr kumimoji="0" lang="en-US" sz="1300">
                <a:solidFill>
                  <a:schemeClr val="tx1"/>
                </a:solidFill>
                <a:latin typeface="Times New Roman" charset="0"/>
              </a:rPr>
              <a:pPr/>
              <a:t>4</a:t>
            </a:fld>
            <a:endParaRPr kumimoji="0" lang="en-US" sz="1300">
              <a:solidFill>
                <a:schemeClr val="tx1"/>
              </a:solidFill>
              <a:latin typeface="Times New Roman"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701345" y="4416099"/>
            <a:ext cx="5607711" cy="4182457"/>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lIns="88139" tIns="44070" rIns="88139" bIns="44070"/>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3FA1AE0-D6FB-DD4F-BE61-6F7DA85C7227}" type="datetime1">
              <a:rPr lang="en-US" smtClean="0">
                <a:solidFill>
                  <a:prstClr val="black">
                    <a:tint val="75000"/>
                  </a:prstClr>
                </a:solidFill>
              </a:rPr>
              <a:t>1/26/20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C3D76A2-949B-294A-B54E-9393B7B720B1}" type="datetime1">
              <a:rPr lang="en-US" smtClean="0">
                <a:solidFill>
                  <a:prstClr val="black">
                    <a:tint val="75000"/>
                  </a:prstClr>
                </a:solidFill>
              </a:rPr>
              <a:t>1/26/20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D526207-F018-C440-8E51-F324B5E7BD0B}" type="datetime1">
              <a:rPr lang="en-US" smtClean="0">
                <a:solidFill>
                  <a:prstClr val="black">
                    <a:tint val="75000"/>
                  </a:prstClr>
                </a:solidFill>
              </a:rPr>
              <a:t>1/26/20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46945"/>
            <a:ext cx="8229600" cy="101317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22401"/>
            <a:ext cx="8229600" cy="4027311"/>
          </a:xfrm>
        </p:spPr>
        <p:txBody>
          <a:bodyPr/>
          <a:lstStyle/>
          <a:p>
            <a:pPr lvl="0"/>
            <a:endParaRPr lang="en-US" noProof="0"/>
          </a:p>
        </p:txBody>
      </p:sp>
      <p:sp>
        <p:nvSpPr>
          <p:cNvPr id="4" name="Date Placeholder 3"/>
          <p:cNvSpPr>
            <a:spLocks noGrp="1"/>
          </p:cNvSpPr>
          <p:nvPr>
            <p:ph type="dt" sz="half" idx="10"/>
          </p:nvPr>
        </p:nvSpPr>
        <p:spPr>
          <a:xfrm>
            <a:off x="457200" y="5549900"/>
            <a:ext cx="2133600" cy="406400"/>
          </a:xfrm>
        </p:spPr>
        <p:txBody>
          <a:bodyPr/>
          <a:lstStyle>
            <a:lvl1pPr>
              <a:defRPr/>
            </a:lvl1pPr>
          </a:lstStyle>
          <a:p>
            <a:pPr>
              <a:defRPr/>
            </a:pPr>
            <a:fld id="{CE5559AE-E3E8-D549-B41B-04C206D1A1AD}" type="datetime1">
              <a:rPr lang="en-US" smtClean="0"/>
              <a:t>1/26/20</a:t>
            </a:fld>
            <a:endParaRPr lang="en-US"/>
          </a:p>
        </p:txBody>
      </p:sp>
      <p:sp>
        <p:nvSpPr>
          <p:cNvPr id="5" name="Footer Placeholder 4"/>
          <p:cNvSpPr>
            <a:spLocks noGrp="1"/>
          </p:cNvSpPr>
          <p:nvPr>
            <p:ph type="ftr" sz="quarter" idx="11"/>
          </p:nvPr>
        </p:nvSpPr>
        <p:spPr>
          <a:xfrm>
            <a:off x="3124200" y="5554133"/>
            <a:ext cx="2895600" cy="4064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5549900"/>
            <a:ext cx="2133600" cy="406400"/>
          </a:xfrm>
        </p:spPr>
        <p:txBody>
          <a:bodyPr/>
          <a:lstStyle>
            <a:lvl1pPr>
              <a:defRPr/>
            </a:lvl1pPr>
          </a:lstStyle>
          <a:p>
            <a:pPr>
              <a:defRPr/>
            </a:pPr>
            <a:fld id="{0A255E89-6EED-4C4A-BE62-278131EAB311}" type="slidenum">
              <a:rPr lang="en-US"/>
              <a:pPr>
                <a:defRPr/>
              </a:pPr>
              <a:t>‹#›</a:t>
            </a:fld>
            <a:endParaRPr lang="en-US"/>
          </a:p>
        </p:txBody>
      </p:sp>
    </p:spTree>
    <p:extLst>
      <p:ext uri="{BB962C8B-B14F-4D97-AF65-F5344CB8AC3E}">
        <p14:creationId xmlns:p14="http://schemas.microsoft.com/office/powerpoint/2010/main" val="142210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pPr>
              <a:defRPr/>
            </a:pPr>
            <a:fld id="{906B1898-888D-D746-A794-4F266A4214D0}" type="datetime1">
              <a:rPr lang="en-US" smtClean="0">
                <a:solidFill>
                  <a:prstClr val="black">
                    <a:tint val="75000"/>
                  </a:prstClr>
                </a:solidFill>
              </a:rPr>
              <a:t>1/26/20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C745D4B-408F-6E4A-8CFC-0E98220A8EBB}" type="datetime1">
              <a:rPr lang="en-US" smtClean="0">
                <a:solidFill>
                  <a:prstClr val="black">
                    <a:tint val="75000"/>
                  </a:prstClr>
                </a:solidFill>
              </a:rPr>
              <a:t>1/26/20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8A68A04-25E5-184E-9BB7-E481A20A7419}" type="datetime1">
              <a:rPr lang="en-US" smtClean="0">
                <a:solidFill>
                  <a:prstClr val="black">
                    <a:tint val="75000"/>
                  </a:prstClr>
                </a:solidFill>
              </a:rPr>
              <a:t>1/26/20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3B545FE-682E-2E48-8E93-00F6C77BD106}" type="datetime1">
              <a:rPr lang="en-US" smtClean="0">
                <a:solidFill>
                  <a:prstClr val="black">
                    <a:tint val="75000"/>
                  </a:prstClr>
                </a:solidFill>
              </a:rPr>
              <a:t>1/26/20</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878AA12-2279-154C-8989-0DE7DFEEEF48}" type="datetime1">
              <a:rPr lang="en-US" smtClean="0">
                <a:solidFill>
                  <a:prstClr val="black">
                    <a:tint val="75000"/>
                  </a:prstClr>
                </a:solidFill>
              </a:rPr>
              <a:t>1/26/20</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1AC4FD2-2EA0-0F44-895E-4B0AF99D2695}" type="datetime1">
              <a:rPr lang="en-US" smtClean="0">
                <a:solidFill>
                  <a:prstClr val="black">
                    <a:tint val="75000"/>
                  </a:prstClr>
                </a:solidFill>
              </a:rPr>
              <a:t>1/26/20</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E9F1538-0AFD-7747-BF52-EBD0AE0CCE85}" type="datetime1">
              <a:rPr lang="en-US" smtClean="0">
                <a:solidFill>
                  <a:prstClr val="black">
                    <a:tint val="75000"/>
                  </a:prstClr>
                </a:solidFill>
              </a:rPr>
              <a:t>1/26/20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C83137-3279-ED43-8D9B-AC987C4ADE72}" type="datetime1">
              <a:rPr lang="en-US" smtClean="0">
                <a:solidFill>
                  <a:prstClr val="black">
                    <a:tint val="75000"/>
                  </a:prstClr>
                </a:solidFill>
              </a:rPr>
              <a:t>1/26/20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F0C72C4-B7DA-D749-9939-0A0C022384F1}" type="datetime1">
              <a:rPr lang="en-US" smtClean="0">
                <a:solidFill>
                  <a:prstClr val="black">
                    <a:tint val="75000"/>
                  </a:prstClr>
                </a:solidFill>
              </a:rPr>
              <a:t>1/26/20</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575064"/>
          </a:xfrm>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smtClean="0"/>
              <a:t>SE 181</a:t>
            </a:r>
            <a:br>
              <a:rPr lang="en-US" altLang="en-US" b="1" dirty="0" smtClean="0"/>
            </a:br>
            <a:r>
              <a:rPr lang="en-US" altLang="en-US" b="1" dirty="0"/>
              <a:t/>
            </a:r>
            <a:br>
              <a:rPr lang="en-US" altLang="en-US" b="1" dirty="0"/>
            </a:br>
            <a:r>
              <a:rPr lang="en-US" altLang="en-US" sz="1800" b="1" dirty="0">
                <a:effectLst/>
              </a:rPr>
              <a:t/>
            </a:r>
            <a:br>
              <a:rPr lang="en-US" altLang="en-US" sz="1800" b="1" dirty="0">
                <a:effectLst/>
              </a:rPr>
            </a:br>
            <a:r>
              <a:rPr lang="en-US" altLang="en-US" sz="1800" b="1" dirty="0" smtClean="0">
                <a:effectLst/>
              </a:rPr>
              <a:t/>
            </a:r>
            <a:br>
              <a:rPr lang="en-US" altLang="en-US" sz="1800" b="1" dirty="0" smtClean="0">
                <a:effectLst/>
              </a:rPr>
            </a:br>
            <a:r>
              <a:rPr lang="en-US" altLang="en-US" b="1" dirty="0"/>
              <a:t/>
            </a:r>
            <a:br>
              <a:rPr lang="en-US" altLang="en-US" b="1" dirty="0"/>
            </a:br>
            <a:r>
              <a:rPr lang="en-US" altLang="en-US" sz="3200" b="1" dirty="0" smtClean="0">
                <a:solidFill>
                  <a:srgbClr val="0070C0"/>
                </a:solidFill>
              </a:rPr>
              <a:t>Requirements Engineering</a:t>
            </a:r>
            <a:endParaRPr lang="en-US" altLang="en-US" sz="3200" b="1" dirty="0">
              <a:solidFill>
                <a:srgbClr val="0070C0"/>
              </a:solidFill>
            </a:endParaRP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smtClean="0">
              <a:latin typeface="Arial" charset="0"/>
            </a:endParaRPr>
          </a:p>
        </p:txBody>
      </p:sp>
      <p:sp>
        <p:nvSpPr>
          <p:cNvPr id="4" name="TextBox 3"/>
          <p:cNvSpPr txBox="1"/>
          <p:nvPr/>
        </p:nvSpPr>
        <p:spPr>
          <a:xfrm>
            <a:off x="2747250" y="5741225"/>
            <a:ext cx="4185667" cy="233397"/>
          </a:xfrm>
          <a:prstGeom prst="rect">
            <a:avLst/>
          </a:prstGeom>
          <a:noFill/>
        </p:spPr>
        <p:txBody>
          <a:bodyPr wrap="square" rtlCol="0">
            <a:spAutoFit/>
          </a:bodyPr>
          <a:lstStyle/>
          <a:p>
            <a:r>
              <a:rPr lang="en-US" altLang="en-US" sz="1000" dirty="0">
                <a:solidFill>
                  <a:prstClr val="black">
                    <a:tint val="75000"/>
                  </a:prstClr>
                </a:solidFill>
                <a:latin typeface="Calibri"/>
                <a:cs typeface="Calibri"/>
              </a:rPr>
              <a:t>Adapted  from Pressman: Software Engineering - A Practitioner’s </a:t>
            </a:r>
            <a:r>
              <a:rPr lang="en-US" altLang="en-US" sz="1000" dirty="0" smtClean="0">
                <a:solidFill>
                  <a:prstClr val="black">
                    <a:tint val="75000"/>
                  </a:prstClr>
                </a:solidFill>
                <a:latin typeface="Calibri"/>
                <a:cs typeface="Calibri"/>
              </a:rPr>
              <a:t>Approach</a:t>
            </a:r>
            <a:endParaRPr lang="en-US" altLang="en-US" sz="1000" dirty="0">
              <a:solidFill>
                <a:prstClr val="black">
                  <a:tint val="75000"/>
                </a:prstClr>
              </a:solidFill>
              <a:latin typeface="Calibri"/>
              <a:cs typeface="Calibri"/>
            </a:endParaRPr>
          </a:p>
        </p:txBody>
      </p:sp>
    </p:spTree>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B52F3C6-598A-594D-B477-267647C5A011}" type="slidenum">
              <a:rPr lang="en-US"/>
              <a:pPr/>
              <a:t>10</a:t>
            </a:fld>
            <a:endParaRPr lang="en-US"/>
          </a:p>
        </p:txBody>
      </p:sp>
      <p:sp>
        <p:nvSpPr>
          <p:cNvPr id="884738" name="Rectangle 2"/>
          <p:cNvSpPr>
            <a:spLocks noGrp="1" noRot="1" noChangeArrowheads="1"/>
          </p:cNvSpPr>
          <p:nvPr>
            <p:ph type="title"/>
          </p:nvPr>
        </p:nvSpPr>
        <p:spPr/>
        <p:txBody>
          <a:bodyPr/>
          <a:lstStyle/>
          <a:p>
            <a:r>
              <a:rPr lang="en-US" dirty="0"/>
              <a:t>Definition vs. </a:t>
            </a:r>
            <a:r>
              <a:rPr lang="en-US" dirty="0" smtClean="0"/>
              <a:t>Specification </a:t>
            </a:r>
            <a:r>
              <a:rPr lang="en-US" sz="2000" dirty="0" smtClean="0"/>
              <a:t>(cont’d)</a:t>
            </a:r>
            <a:endParaRPr lang="en-US" sz="2000" dirty="0"/>
          </a:p>
        </p:txBody>
      </p:sp>
      <p:sp>
        <p:nvSpPr>
          <p:cNvPr id="884739" name="Rectangle 3"/>
          <p:cNvSpPr>
            <a:spLocks noGrp="1" noRot="1" noChangeArrowheads="1"/>
          </p:cNvSpPr>
          <p:nvPr>
            <p:ph type="body" idx="1"/>
          </p:nvPr>
        </p:nvSpPr>
        <p:spPr/>
        <p:txBody>
          <a:bodyPr/>
          <a:lstStyle/>
          <a:p>
            <a:pPr marL="457200" indent="-457200">
              <a:lnSpc>
                <a:spcPct val="90000"/>
              </a:lnSpc>
            </a:pPr>
            <a:r>
              <a:rPr lang="en-US" dirty="0">
                <a:solidFill>
                  <a:srgbClr val="0000FF"/>
                </a:solidFill>
              </a:rPr>
              <a:t>Definition</a:t>
            </a:r>
            <a:r>
              <a:rPr lang="en-US" dirty="0"/>
              <a:t>:</a:t>
            </a:r>
          </a:p>
          <a:p>
            <a:pPr marL="838200" lvl="1" indent="-381000">
              <a:lnSpc>
                <a:spcPct val="90000"/>
              </a:lnSpc>
              <a:buFont typeface="Wingdings" charset="0"/>
              <a:buNone/>
            </a:pPr>
            <a:r>
              <a:rPr lang="en-US" dirty="0">
                <a:solidFill>
                  <a:schemeClr val="accent2"/>
                </a:solidFill>
              </a:rPr>
              <a:t>1.</a:t>
            </a:r>
            <a:r>
              <a:rPr lang="en-US" dirty="0"/>
              <a:t>  </a:t>
            </a:r>
            <a:r>
              <a:rPr lang="en-US" dirty="0" smtClean="0"/>
              <a:t>The application LIBSYS </a:t>
            </a:r>
            <a:r>
              <a:rPr lang="en-US" dirty="0"/>
              <a:t>shall keep track of all data required by copyright licensing agencies</a:t>
            </a:r>
            <a:r>
              <a:rPr lang="en-US" dirty="0" smtClean="0"/>
              <a:t>.</a:t>
            </a:r>
            <a:br>
              <a:rPr lang="en-US" dirty="0" smtClean="0"/>
            </a:br>
            <a:endParaRPr lang="en-US" dirty="0"/>
          </a:p>
        </p:txBody>
      </p:sp>
    </p:spTree>
    <p:extLst>
      <p:ext uri="{BB962C8B-B14F-4D97-AF65-F5344CB8AC3E}">
        <p14:creationId xmlns:p14="http://schemas.microsoft.com/office/powerpoint/2010/main" val="17473361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B52F3C6-598A-594D-B477-267647C5A011}" type="slidenum">
              <a:rPr lang="en-US"/>
              <a:pPr/>
              <a:t>11</a:t>
            </a:fld>
            <a:endParaRPr lang="en-US"/>
          </a:p>
        </p:txBody>
      </p:sp>
      <p:sp>
        <p:nvSpPr>
          <p:cNvPr id="884738" name="Rectangle 2"/>
          <p:cNvSpPr>
            <a:spLocks noGrp="1" noRot="1" noChangeArrowheads="1"/>
          </p:cNvSpPr>
          <p:nvPr>
            <p:ph type="title"/>
          </p:nvPr>
        </p:nvSpPr>
        <p:spPr/>
        <p:txBody>
          <a:bodyPr/>
          <a:lstStyle/>
          <a:p>
            <a:r>
              <a:rPr lang="en-US" dirty="0"/>
              <a:t>Definition vs. </a:t>
            </a:r>
            <a:r>
              <a:rPr lang="en-US" dirty="0" smtClean="0"/>
              <a:t>Specification </a:t>
            </a:r>
            <a:r>
              <a:rPr lang="en-US" sz="2000" dirty="0" smtClean="0"/>
              <a:t>(cont’d)</a:t>
            </a:r>
            <a:endParaRPr lang="en-US" sz="2000" dirty="0"/>
          </a:p>
        </p:txBody>
      </p:sp>
      <p:sp>
        <p:nvSpPr>
          <p:cNvPr id="884739" name="Rectangle 3"/>
          <p:cNvSpPr>
            <a:spLocks noGrp="1" noRot="1" noChangeArrowheads="1"/>
          </p:cNvSpPr>
          <p:nvPr>
            <p:ph type="body" idx="1"/>
          </p:nvPr>
        </p:nvSpPr>
        <p:spPr/>
        <p:txBody>
          <a:bodyPr/>
          <a:lstStyle/>
          <a:p>
            <a:pPr marL="457200" indent="-457200">
              <a:lnSpc>
                <a:spcPct val="90000"/>
              </a:lnSpc>
            </a:pPr>
            <a:r>
              <a:rPr lang="en-US" dirty="0">
                <a:solidFill>
                  <a:srgbClr val="0000FF"/>
                </a:solidFill>
              </a:rPr>
              <a:t>Definition</a:t>
            </a:r>
            <a:r>
              <a:rPr lang="en-US" dirty="0"/>
              <a:t>:</a:t>
            </a:r>
          </a:p>
          <a:p>
            <a:pPr marL="838200" lvl="1" indent="-381000">
              <a:lnSpc>
                <a:spcPct val="90000"/>
              </a:lnSpc>
              <a:buFont typeface="Wingdings" charset="0"/>
              <a:buNone/>
            </a:pPr>
            <a:r>
              <a:rPr lang="en-US" dirty="0">
                <a:solidFill>
                  <a:schemeClr val="accent2"/>
                </a:solidFill>
              </a:rPr>
              <a:t>1.</a:t>
            </a:r>
            <a:r>
              <a:rPr lang="en-US" dirty="0"/>
              <a:t>  </a:t>
            </a:r>
            <a:r>
              <a:rPr lang="en-US" dirty="0" smtClean="0"/>
              <a:t>The application LIBSYS </a:t>
            </a:r>
            <a:r>
              <a:rPr lang="en-US" dirty="0"/>
              <a:t>shall keep track of all data required by copyright licensing agencies</a:t>
            </a:r>
            <a:r>
              <a:rPr lang="en-US" dirty="0" smtClean="0"/>
              <a:t>.</a:t>
            </a:r>
            <a:br>
              <a:rPr lang="en-US" dirty="0" smtClean="0"/>
            </a:br>
            <a:endParaRPr lang="en-US" dirty="0"/>
          </a:p>
          <a:p>
            <a:pPr marL="457200" indent="-457200">
              <a:lnSpc>
                <a:spcPct val="90000"/>
              </a:lnSpc>
            </a:pPr>
            <a:r>
              <a:rPr lang="en-US" dirty="0">
                <a:solidFill>
                  <a:srgbClr val="0000FF"/>
                </a:solidFill>
              </a:rPr>
              <a:t>Specification</a:t>
            </a:r>
            <a:r>
              <a:rPr lang="en-US" dirty="0"/>
              <a:t>:</a:t>
            </a:r>
          </a:p>
          <a:p>
            <a:pPr marL="838200" lvl="1" indent="-381000">
              <a:lnSpc>
                <a:spcPct val="90000"/>
              </a:lnSpc>
              <a:buFont typeface="Wingdings" charset="0"/>
              <a:buNone/>
            </a:pPr>
            <a:r>
              <a:rPr lang="en-US" dirty="0">
                <a:solidFill>
                  <a:schemeClr val="accent2"/>
                </a:solidFill>
              </a:rPr>
              <a:t>1.1</a:t>
            </a:r>
            <a:r>
              <a:rPr lang="en-US" dirty="0"/>
              <a:t> On making a request for a document from LIBSYS, the requestor shall be presented with a form that records details of the user and the request made.</a:t>
            </a:r>
          </a:p>
          <a:p>
            <a:pPr marL="838200" lvl="1" indent="-381000">
              <a:lnSpc>
                <a:spcPct val="90000"/>
              </a:lnSpc>
              <a:buFont typeface="Wingdings" charset="0"/>
              <a:buNone/>
            </a:pPr>
            <a:r>
              <a:rPr lang="en-US" dirty="0">
                <a:solidFill>
                  <a:schemeClr val="accent2"/>
                </a:solidFill>
              </a:rPr>
              <a:t>1.2</a:t>
            </a:r>
            <a:r>
              <a:rPr lang="en-US" dirty="0"/>
              <a:t> LIBSYS request forms shall be stored on the system for 5 years from the date of the request.</a:t>
            </a:r>
          </a:p>
          <a:p>
            <a:pPr marL="838200" lvl="1" indent="-381000">
              <a:lnSpc>
                <a:spcPct val="90000"/>
              </a:lnSpc>
              <a:buFont typeface="Wingdings" charset="0"/>
              <a:buNone/>
            </a:pPr>
            <a:r>
              <a:rPr lang="en-US" dirty="0">
                <a:solidFill>
                  <a:schemeClr val="accent2"/>
                </a:solidFill>
              </a:rPr>
              <a:t>1.3</a:t>
            </a:r>
            <a:r>
              <a:rPr lang="en-US" dirty="0"/>
              <a:t> All LIBSYS request forms must be indexed by user, by the name of the material requested, and by the supplier of the request.</a:t>
            </a:r>
          </a:p>
        </p:txBody>
      </p:sp>
    </p:spTree>
    <p:extLst>
      <p:ext uri="{BB962C8B-B14F-4D97-AF65-F5344CB8AC3E}">
        <p14:creationId xmlns:p14="http://schemas.microsoft.com/office/powerpoint/2010/main" val="36199910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2"/>
          <p:cNvSpPr>
            <a:spLocks noGrp="1" noChangeArrowheads="1"/>
          </p:cNvSpPr>
          <p:nvPr>
            <p:ph type="title"/>
          </p:nvPr>
        </p:nvSpPr>
        <p:spPr>
          <a:xfrm>
            <a:off x="304801" y="338667"/>
            <a:ext cx="8653463" cy="677333"/>
          </a:xfrm>
        </p:spPr>
        <p:txBody>
          <a:bodyPr/>
          <a:lstStyle/>
          <a:p>
            <a:pPr>
              <a:lnSpc>
                <a:spcPct val="110000"/>
              </a:lnSpc>
              <a:defRPr/>
            </a:pPr>
            <a:r>
              <a:rPr lang="en-US" dirty="0"/>
              <a:t>System </a:t>
            </a:r>
            <a:r>
              <a:rPr lang="en-US" dirty="0" smtClean="0"/>
              <a:t>vs</a:t>
            </a:r>
            <a:r>
              <a:rPr lang="en-US" dirty="0"/>
              <a:t>. </a:t>
            </a:r>
            <a:r>
              <a:rPr lang="en-US" dirty="0" smtClean="0"/>
              <a:t>Software Requirements</a:t>
            </a:r>
            <a:endParaRPr lang="en-US" dirty="0"/>
          </a:p>
        </p:txBody>
      </p:sp>
      <p:sp>
        <p:nvSpPr>
          <p:cNvPr id="1386499" name="Rectangle 3"/>
          <p:cNvSpPr>
            <a:spLocks noGrp="1" noChangeArrowheads="1"/>
          </p:cNvSpPr>
          <p:nvPr>
            <p:ph type="body" idx="1"/>
          </p:nvPr>
        </p:nvSpPr>
        <p:spPr>
          <a:xfrm>
            <a:off x="152400" y="984950"/>
            <a:ext cx="8916988" cy="984951"/>
          </a:xfrm>
        </p:spPr>
        <p:txBody>
          <a:bodyPr/>
          <a:lstStyle/>
          <a:p>
            <a:pPr>
              <a:lnSpc>
                <a:spcPct val="120000"/>
              </a:lnSpc>
              <a:spcBef>
                <a:spcPct val="70000"/>
              </a:spcBef>
              <a:defRPr/>
            </a:pPr>
            <a:r>
              <a:rPr lang="en-US" sz="2000" b="1" dirty="0" smtClean="0"/>
              <a:t>System = Software + Environment </a:t>
            </a:r>
            <a:br>
              <a:rPr lang="en-US" sz="2000" b="1" dirty="0" smtClean="0"/>
            </a:br>
            <a:r>
              <a:rPr lang="en-US" sz="2000" b="1" dirty="0" smtClean="0"/>
              <a:t>			        (people, devices, other software)</a:t>
            </a:r>
          </a:p>
        </p:txBody>
      </p:sp>
      <p:pic>
        <p:nvPicPr>
          <p:cNvPr id="2" name="Picture 1" descr="cruise-control-diagra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701" y="2047660"/>
            <a:ext cx="2380732" cy="3845140"/>
          </a:xfrm>
          <a:prstGeom prst="rect">
            <a:avLst/>
          </a:prstGeom>
        </p:spPr>
      </p:pic>
    </p:spTree>
    <p:extLst>
      <p:ext uri="{BB962C8B-B14F-4D97-AF65-F5344CB8AC3E}">
        <p14:creationId xmlns:p14="http://schemas.microsoft.com/office/powerpoint/2010/main" val="2664233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2"/>
          <p:cNvSpPr>
            <a:spLocks noGrp="1" noChangeArrowheads="1"/>
          </p:cNvSpPr>
          <p:nvPr>
            <p:ph type="title"/>
          </p:nvPr>
        </p:nvSpPr>
        <p:spPr>
          <a:xfrm>
            <a:off x="304801" y="338667"/>
            <a:ext cx="8653463" cy="677333"/>
          </a:xfrm>
        </p:spPr>
        <p:txBody>
          <a:bodyPr/>
          <a:lstStyle/>
          <a:p>
            <a:pPr>
              <a:lnSpc>
                <a:spcPct val="110000"/>
              </a:lnSpc>
              <a:defRPr/>
            </a:pPr>
            <a:r>
              <a:rPr lang="en-US" dirty="0"/>
              <a:t>System </a:t>
            </a:r>
            <a:r>
              <a:rPr lang="en-US" dirty="0" smtClean="0"/>
              <a:t>vs</a:t>
            </a:r>
            <a:r>
              <a:rPr lang="en-US" dirty="0"/>
              <a:t>. </a:t>
            </a:r>
            <a:r>
              <a:rPr lang="en-US" dirty="0" smtClean="0"/>
              <a:t>Software Requirements </a:t>
            </a:r>
            <a:r>
              <a:rPr lang="en-US" sz="2000" dirty="0" smtClean="0"/>
              <a:t>(cont’d)</a:t>
            </a:r>
            <a:endParaRPr lang="en-US" sz="2000" dirty="0"/>
          </a:p>
        </p:txBody>
      </p:sp>
      <p:sp>
        <p:nvSpPr>
          <p:cNvPr id="1386499" name="Rectangle 3"/>
          <p:cNvSpPr>
            <a:spLocks noGrp="1" noChangeArrowheads="1"/>
          </p:cNvSpPr>
          <p:nvPr>
            <p:ph type="body" idx="1"/>
          </p:nvPr>
        </p:nvSpPr>
        <p:spPr>
          <a:xfrm>
            <a:off x="152400" y="984950"/>
            <a:ext cx="8916988" cy="4772383"/>
          </a:xfrm>
        </p:spPr>
        <p:txBody>
          <a:bodyPr/>
          <a:lstStyle/>
          <a:p>
            <a:pPr>
              <a:lnSpc>
                <a:spcPct val="120000"/>
              </a:lnSpc>
              <a:spcBef>
                <a:spcPct val="70000"/>
              </a:spcBef>
              <a:defRPr/>
            </a:pPr>
            <a:r>
              <a:rPr lang="en-US" sz="2000" b="1" dirty="0" smtClean="0"/>
              <a:t>System = Software + Environment </a:t>
            </a:r>
            <a:br>
              <a:rPr lang="en-US" sz="2000" b="1" dirty="0" smtClean="0"/>
            </a:br>
            <a:r>
              <a:rPr lang="en-US" sz="2000" b="1" dirty="0" smtClean="0"/>
              <a:t>			        (people, devices, other software)</a:t>
            </a:r>
          </a:p>
          <a:p>
            <a:pPr>
              <a:lnSpc>
                <a:spcPct val="120000"/>
              </a:lnSpc>
              <a:defRPr/>
            </a:pPr>
            <a:endParaRPr lang="en-US" sz="2000" dirty="0" smtClean="0">
              <a:effectLst>
                <a:outerShdw blurRad="38100" dist="38100" dir="2700000" algn="tl">
                  <a:srgbClr val="000000"/>
                </a:outerShdw>
              </a:effectLst>
            </a:endParaRPr>
          </a:p>
          <a:p>
            <a:pPr>
              <a:lnSpc>
                <a:spcPct val="120000"/>
              </a:lnSpc>
              <a:defRPr/>
            </a:pPr>
            <a:r>
              <a:rPr lang="en-US" sz="2000" dirty="0" smtClean="0">
                <a:solidFill>
                  <a:srgbClr val="0000FF"/>
                </a:solidFill>
              </a:rPr>
              <a:t>System </a:t>
            </a:r>
            <a:r>
              <a:rPr lang="en-US" sz="2000" dirty="0">
                <a:solidFill>
                  <a:srgbClr val="0000FF"/>
                </a:solidFill>
              </a:rPr>
              <a:t>requirements</a:t>
            </a:r>
            <a:r>
              <a:rPr lang="en-US" sz="2000" dirty="0"/>
              <a:t>: what the </a:t>
            </a:r>
            <a:r>
              <a:rPr lang="en-US" sz="2000" i="1" dirty="0"/>
              <a:t>system</a:t>
            </a:r>
            <a:r>
              <a:rPr lang="en-US" sz="2000" dirty="0"/>
              <a:t>-to-be should meet; formulated in terms of phenomena in the environment</a:t>
            </a:r>
          </a:p>
          <a:p>
            <a:pPr lvl="1">
              <a:buFontTx/>
              <a:buNone/>
              <a:defRPr/>
            </a:pPr>
            <a:r>
              <a:rPr lang="ja-JP" altLang="en-US" sz="1800" dirty="0"/>
              <a:t>“</a:t>
            </a:r>
            <a:r>
              <a:rPr lang="en-US" sz="1800" dirty="0">
                <a:solidFill>
                  <a:srgbClr val="5F5F5F"/>
                </a:solidFill>
              </a:rPr>
              <a:t>The handbrake shall be released when the driver wants to start.</a:t>
            </a:r>
            <a:r>
              <a:rPr lang="ja-JP" altLang="en-US" sz="1800" dirty="0"/>
              <a:t>”</a:t>
            </a:r>
            <a:endParaRPr lang="en-US" sz="1800" dirty="0"/>
          </a:p>
          <a:p>
            <a:pPr>
              <a:lnSpc>
                <a:spcPct val="120000"/>
              </a:lnSpc>
              <a:defRPr/>
            </a:pPr>
            <a:r>
              <a:rPr lang="en-US" sz="2000" dirty="0">
                <a:solidFill>
                  <a:srgbClr val="0000FF"/>
                </a:solidFill>
              </a:rPr>
              <a:t>Software requirements</a:t>
            </a:r>
            <a:r>
              <a:rPr lang="en-US" sz="2000" dirty="0"/>
              <a:t>: what the </a:t>
            </a:r>
            <a:r>
              <a:rPr lang="en-US" sz="2000" i="1" dirty="0"/>
              <a:t>software</a:t>
            </a:r>
            <a:r>
              <a:rPr lang="en-US" sz="2000" dirty="0"/>
              <a:t>-to-be should meet on its own; formulated in terms of phenomena </a:t>
            </a:r>
            <a:r>
              <a:rPr lang="en-US" sz="2000" dirty="0">
                <a:effectLst>
                  <a:outerShdw blurRad="38100" dist="38100" dir="2700000" algn="tl">
                    <a:srgbClr val="000000"/>
                  </a:outerShdw>
                </a:effectLst>
              </a:rPr>
              <a:t>shared</a:t>
            </a:r>
            <a:r>
              <a:rPr lang="en-US" sz="2000" dirty="0"/>
              <a:t> by the software and the environment</a:t>
            </a:r>
          </a:p>
          <a:p>
            <a:pPr lvl="1">
              <a:buFontTx/>
              <a:buNone/>
              <a:defRPr/>
            </a:pPr>
            <a:r>
              <a:rPr lang="ja-JP" altLang="en-US" sz="1800" dirty="0"/>
              <a:t>“</a:t>
            </a:r>
            <a:r>
              <a:rPr lang="en-US" sz="1800" dirty="0">
                <a:solidFill>
                  <a:srgbClr val="5F5F5F"/>
                </a:solidFill>
              </a:rPr>
              <a:t>The </a:t>
            </a:r>
            <a:r>
              <a:rPr lang="en-US" sz="1800" dirty="0" smtClean="0">
                <a:solidFill>
                  <a:srgbClr val="5F5F5F"/>
                </a:solidFill>
              </a:rPr>
              <a:t>cruise control software shall output a signal to adjust the throttle </a:t>
            </a:r>
            <a:r>
              <a:rPr lang="en-US" sz="1800" i="1" dirty="0" smtClean="0">
                <a:solidFill>
                  <a:srgbClr val="5F5F5F"/>
                </a:solidFill>
              </a:rPr>
              <a:t>proportional</a:t>
            </a:r>
            <a:r>
              <a:rPr lang="en-US" sz="1800" dirty="0" smtClean="0">
                <a:solidFill>
                  <a:srgbClr val="5F5F5F"/>
                </a:solidFill>
              </a:rPr>
              <a:t> to the difference between the desired speed and the actual speed.”  </a:t>
            </a:r>
            <a:endParaRPr lang="en-US" sz="1800" dirty="0"/>
          </a:p>
        </p:txBody>
      </p:sp>
    </p:spTree>
    <p:extLst>
      <p:ext uri="{BB962C8B-B14F-4D97-AF65-F5344CB8AC3E}">
        <p14:creationId xmlns:p14="http://schemas.microsoft.com/office/powerpoint/2010/main" val="239920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Example of System Requirements</a:t>
            </a:r>
          </a:p>
        </p:txBody>
      </p:sp>
      <p:sp>
        <p:nvSpPr>
          <p:cNvPr id="104451" name="Rectangle 3"/>
          <p:cNvSpPr>
            <a:spLocks noGrp="1" noChangeArrowheads="1"/>
          </p:cNvSpPr>
          <p:nvPr>
            <p:ph type="body" idx="1"/>
          </p:nvPr>
        </p:nvSpPr>
        <p:spPr/>
        <p:txBody>
          <a:bodyPr>
            <a:normAutofit/>
          </a:bodyPr>
          <a:lstStyle/>
          <a:p>
            <a:pPr marL="347472" indent="-347472">
              <a:buFontTx/>
              <a:buNone/>
            </a:pPr>
            <a:r>
              <a:rPr lang="en-US" b="1" dirty="0" smtClean="0"/>
              <a:t>R1: 	</a:t>
            </a:r>
            <a:r>
              <a:rPr lang="en-US" dirty="0" smtClean="0"/>
              <a:t>Airport Baggage </a:t>
            </a:r>
            <a:r>
              <a:rPr lang="en-US" dirty="0"/>
              <a:t>H</a:t>
            </a:r>
            <a:r>
              <a:rPr lang="en-US" dirty="0" smtClean="0"/>
              <a:t>andling </a:t>
            </a:r>
            <a:r>
              <a:rPr lang="en-US" dirty="0"/>
              <a:t>S</a:t>
            </a:r>
            <a:r>
              <a:rPr lang="en-US" dirty="0" smtClean="0"/>
              <a:t>ystem (ABHS) 		shall check </a:t>
            </a:r>
            <a:r>
              <a:rPr lang="en-US" dirty="0"/>
              <a:t>in and transport luggage to </a:t>
            </a:r>
            <a:r>
              <a:rPr lang="en-US" dirty="0" smtClean="0"/>
              <a:t>			departure gates </a:t>
            </a:r>
            <a:r>
              <a:rPr lang="en-US" dirty="0"/>
              <a:t>and baggage claim areas </a:t>
            </a:r>
            <a:r>
              <a:rPr lang="en-US" dirty="0" smtClean="0"/>
              <a:t>		according </a:t>
            </a:r>
            <a:r>
              <a:rPr lang="en-US" dirty="0"/>
              <a:t>to </a:t>
            </a:r>
            <a:r>
              <a:rPr lang="en-US" dirty="0" smtClean="0"/>
              <a:t>the </a:t>
            </a:r>
            <a:r>
              <a:rPr lang="en-US" dirty="0"/>
              <a:t>destinations of the </a:t>
            </a:r>
            <a:r>
              <a:rPr lang="en-US" dirty="0" smtClean="0"/>
              <a:t>			passengers</a:t>
            </a:r>
            <a:r>
              <a:rPr lang="en-US" dirty="0"/>
              <a:t>.</a:t>
            </a:r>
          </a:p>
          <a:p>
            <a:pPr>
              <a:buFontTx/>
              <a:buNone/>
            </a:pPr>
            <a:r>
              <a:rPr lang="en-US" b="1" dirty="0" smtClean="0"/>
              <a:t>R2: 	</a:t>
            </a:r>
            <a:r>
              <a:rPr lang="en-US" dirty="0" smtClean="0"/>
              <a:t>ABHS </a:t>
            </a:r>
            <a:r>
              <a:rPr lang="en-US" dirty="0"/>
              <a:t>shall </a:t>
            </a:r>
            <a:r>
              <a:rPr lang="en-US" dirty="0" smtClean="0"/>
              <a:t>allow airline </a:t>
            </a:r>
            <a:r>
              <a:rPr lang="en-US" dirty="0"/>
              <a:t>agents to inquire </a:t>
            </a:r>
            <a:r>
              <a:rPr lang="en-US" dirty="0" smtClean="0"/>
              <a:t>	about </a:t>
            </a:r>
            <a:r>
              <a:rPr lang="en-US" dirty="0"/>
              <a:t>luggage status and to locate luggage.</a:t>
            </a:r>
          </a:p>
          <a:p>
            <a:pPr>
              <a:buFontTx/>
              <a:buNone/>
            </a:pPr>
            <a:r>
              <a:rPr lang="en-US" b="1" dirty="0" smtClean="0"/>
              <a:t>R3:  	</a:t>
            </a:r>
            <a:r>
              <a:rPr lang="en-US" dirty="0" smtClean="0"/>
              <a:t>ABHS </a:t>
            </a:r>
            <a:r>
              <a:rPr lang="en-US" dirty="0"/>
              <a:t>shall be able to serve 20,000 </a:t>
            </a:r>
            <a:r>
              <a:rPr lang="en-US" dirty="0" smtClean="0"/>
              <a:t>	passengers </a:t>
            </a:r>
            <a:r>
              <a:rPr lang="en-US" dirty="0"/>
              <a:t>per day.</a:t>
            </a:r>
          </a:p>
        </p:txBody>
      </p:sp>
    </p:spTree>
    <p:extLst>
      <p:ext uri="{BB962C8B-B14F-4D97-AF65-F5344CB8AC3E}">
        <p14:creationId xmlns:p14="http://schemas.microsoft.com/office/powerpoint/2010/main" val="3705099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244475"/>
            <a:ext cx="8686800" cy="621287"/>
          </a:xfrm>
        </p:spPr>
        <p:txBody>
          <a:bodyPr/>
          <a:lstStyle/>
          <a:p>
            <a:r>
              <a:rPr lang="en-US" dirty="0" smtClean="0"/>
              <a:t>Example of System Requirements </a:t>
            </a:r>
            <a:r>
              <a:rPr lang="en-US" sz="2000" dirty="0" smtClean="0"/>
              <a:t>(cont’d)</a:t>
            </a:r>
            <a:endParaRPr lang="en-US" sz="2000" dirty="0"/>
          </a:p>
        </p:txBody>
      </p:sp>
      <p:sp>
        <p:nvSpPr>
          <p:cNvPr id="111619" name="Rectangle 3"/>
          <p:cNvSpPr>
            <a:spLocks noGrp="1" noChangeArrowheads="1"/>
          </p:cNvSpPr>
          <p:nvPr>
            <p:ph type="body" idx="1"/>
          </p:nvPr>
        </p:nvSpPr>
        <p:spPr/>
        <p:txBody>
          <a:bodyPr>
            <a:normAutofit/>
          </a:bodyPr>
          <a:lstStyle/>
          <a:p>
            <a:pPr>
              <a:lnSpc>
                <a:spcPct val="90000"/>
              </a:lnSpc>
              <a:buFontTx/>
              <a:buNone/>
            </a:pPr>
            <a:r>
              <a:rPr lang="en-US" b="1" dirty="0" smtClean="0"/>
              <a:t>R3.1:	 </a:t>
            </a:r>
            <a:r>
              <a:rPr lang="en-US" dirty="0" smtClean="0"/>
              <a:t>Each </a:t>
            </a:r>
            <a:r>
              <a:rPr lang="en-US" dirty="0"/>
              <a:t>check-in area shall handle 1,150 pieces </a:t>
            </a:r>
            <a:r>
              <a:rPr lang="en-US" dirty="0" smtClean="0"/>
              <a:t>	 of </a:t>
            </a:r>
            <a:r>
              <a:rPr lang="en-US" dirty="0"/>
              <a:t>check-in luggage per day.</a:t>
            </a:r>
          </a:p>
          <a:p>
            <a:pPr>
              <a:lnSpc>
                <a:spcPct val="90000"/>
              </a:lnSpc>
              <a:buFontTx/>
              <a:buNone/>
            </a:pPr>
            <a:r>
              <a:rPr lang="en-US" b="1" dirty="0" smtClean="0"/>
              <a:t>R3.2: </a:t>
            </a:r>
            <a:r>
              <a:rPr lang="en-US" dirty="0"/>
              <a:t>Each check-in agent shall check in an </a:t>
            </a:r>
            <a:r>
              <a:rPr lang="en-US" dirty="0" smtClean="0"/>
              <a:t>	  	 average </a:t>
            </a:r>
            <a:r>
              <a:rPr lang="en-US" dirty="0"/>
              <a:t>three passengers per minute.</a:t>
            </a:r>
          </a:p>
          <a:p>
            <a:pPr>
              <a:lnSpc>
                <a:spcPct val="90000"/>
              </a:lnSpc>
              <a:buFontTx/>
              <a:buNone/>
            </a:pPr>
            <a:r>
              <a:rPr lang="en-US" b="1" dirty="0" smtClean="0"/>
              <a:t>R3.3: </a:t>
            </a:r>
            <a:r>
              <a:rPr lang="en-US" dirty="0"/>
              <a:t>Each conveyor hardware shall scan and </a:t>
            </a:r>
            <a:r>
              <a:rPr lang="en-US" dirty="0" smtClean="0"/>
              <a:t>	  	 transport </a:t>
            </a:r>
            <a:r>
              <a:rPr lang="en-US" dirty="0"/>
              <a:t>500 check-in pieces of luggage per </a:t>
            </a:r>
            <a:r>
              <a:rPr lang="en-US" dirty="0" smtClean="0"/>
              <a:t>	 hour</a:t>
            </a:r>
            <a:r>
              <a:rPr lang="en-US" dirty="0"/>
              <a:t>.</a:t>
            </a:r>
          </a:p>
          <a:p>
            <a:pPr>
              <a:lnSpc>
                <a:spcPct val="90000"/>
              </a:lnSpc>
              <a:buFontTx/>
              <a:buNone/>
            </a:pPr>
            <a:r>
              <a:rPr lang="en-US" b="1" dirty="0" smtClean="0"/>
              <a:t>R3.4: </a:t>
            </a:r>
            <a:r>
              <a:rPr lang="en-US" dirty="0"/>
              <a:t>ABHS control software shall process 2,300 </a:t>
            </a:r>
            <a:r>
              <a:rPr lang="en-US" dirty="0" smtClean="0"/>
              <a:t>	 check</a:t>
            </a:r>
            <a:r>
              <a:rPr lang="en-US" dirty="0"/>
              <a:t>-in bags per day and 1,000 bar code </a:t>
            </a:r>
            <a:r>
              <a:rPr lang="en-US" dirty="0" smtClean="0"/>
              <a:t>	 scan </a:t>
            </a:r>
            <a:r>
              <a:rPr lang="en-US" dirty="0"/>
              <a:t>requests per hour.</a:t>
            </a:r>
          </a:p>
        </p:txBody>
      </p:sp>
    </p:spTree>
    <p:extLst>
      <p:ext uri="{BB962C8B-B14F-4D97-AF65-F5344CB8AC3E}">
        <p14:creationId xmlns:p14="http://schemas.microsoft.com/office/powerpoint/2010/main" val="3768478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Functional vs. Non-Functional Requirements</a:t>
            </a:r>
            <a:endParaRPr lang="en-US" sz="2800" dirty="0"/>
          </a:p>
        </p:txBody>
      </p:sp>
      <p:sp>
        <p:nvSpPr>
          <p:cNvPr id="3" name="Content Placeholder 2"/>
          <p:cNvSpPr>
            <a:spLocks noGrp="1"/>
          </p:cNvSpPr>
          <p:nvPr>
            <p:ph idx="1"/>
          </p:nvPr>
        </p:nvSpPr>
        <p:spPr/>
        <p:txBody>
          <a:bodyPr/>
          <a:lstStyle/>
          <a:p>
            <a:r>
              <a:rPr lang="en-US" dirty="0" smtClean="0">
                <a:solidFill>
                  <a:srgbClr val="0000FF"/>
                </a:solidFill>
              </a:rPr>
              <a:t>Functional Requirements: </a:t>
            </a:r>
          </a:p>
          <a:p>
            <a:pPr lvl="1"/>
            <a:r>
              <a:rPr lang="en-US" dirty="0" smtClean="0"/>
              <a:t>Prescribe </a:t>
            </a:r>
            <a:r>
              <a:rPr lang="en-US" i="1" dirty="0" smtClean="0"/>
              <a:t>what</a:t>
            </a:r>
            <a:r>
              <a:rPr lang="en-US" dirty="0" smtClean="0"/>
              <a:t> services the software-to-be should provide</a:t>
            </a:r>
            <a:endParaRPr lang="en-US" dirty="0"/>
          </a:p>
          <a:p>
            <a:pPr lvl="2">
              <a:defRPr/>
            </a:pPr>
            <a:r>
              <a:rPr lang="en-US" dirty="0" smtClean="0"/>
              <a:t>E.g., </a:t>
            </a:r>
            <a:r>
              <a:rPr lang="en-US" i="1" dirty="0" smtClean="0"/>
              <a:t>The meeting scheduler shall determine schedules that fit the calendar constraints of all invited participants</a:t>
            </a:r>
            <a:r>
              <a:rPr lang="en-US" dirty="0" smtClean="0"/>
              <a:t>.</a:t>
            </a:r>
          </a:p>
          <a:p>
            <a:pPr lvl="1">
              <a:defRPr/>
            </a:pPr>
            <a:r>
              <a:rPr lang="en-US" dirty="0" smtClean="0"/>
              <a:t>May also refer to environmental conditions under which such operations should be applied.</a:t>
            </a:r>
          </a:p>
          <a:p>
            <a:pPr lvl="2">
              <a:defRPr/>
            </a:pPr>
            <a:r>
              <a:rPr lang="en-US" dirty="0" smtClean="0"/>
              <a:t>E.g., </a:t>
            </a:r>
            <a:r>
              <a:rPr lang="en-US" i="1" dirty="0" smtClean="0"/>
              <a:t>The meeting scheduler shall issue a warning when the constraints entered by a participant are not valid</a:t>
            </a:r>
            <a:r>
              <a:rPr lang="en-US" dirty="0" smtClean="0"/>
              <a:t>.</a:t>
            </a:r>
          </a:p>
          <a:p>
            <a:pPr marL="457200" lvl="1" indent="0">
              <a:buNone/>
              <a:defRPr/>
            </a:pPr>
            <a:endParaRPr lang="en-US" dirty="0" smtClean="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16</a:t>
            </a:fld>
            <a:endParaRPr lang="en-US" altLang="en-US">
              <a:solidFill>
                <a:prstClr val="black">
                  <a:tint val="75000"/>
                </a:prstClr>
              </a:solidFill>
            </a:endParaRPr>
          </a:p>
        </p:txBody>
      </p:sp>
    </p:spTree>
    <p:extLst>
      <p:ext uri="{BB962C8B-B14F-4D97-AF65-F5344CB8AC3E}">
        <p14:creationId xmlns:p14="http://schemas.microsoft.com/office/powerpoint/2010/main" val="3900892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Functional vs. Non-Functional </a:t>
            </a:r>
            <a:r>
              <a:rPr lang="en-US" sz="2800" dirty="0" smtClean="0"/>
              <a:t>Requirements </a:t>
            </a:r>
            <a:r>
              <a:rPr lang="en-US" sz="2000" dirty="0" smtClean="0"/>
              <a:t>(cont’d)</a:t>
            </a:r>
            <a:endParaRPr lang="en-US" sz="2000" dirty="0"/>
          </a:p>
        </p:txBody>
      </p:sp>
      <p:sp>
        <p:nvSpPr>
          <p:cNvPr id="3" name="Content Placeholder 2"/>
          <p:cNvSpPr>
            <a:spLocks noGrp="1"/>
          </p:cNvSpPr>
          <p:nvPr>
            <p:ph idx="1"/>
          </p:nvPr>
        </p:nvSpPr>
        <p:spPr/>
        <p:txBody>
          <a:bodyPr/>
          <a:lstStyle/>
          <a:p>
            <a:r>
              <a:rPr lang="en-US" dirty="0" smtClean="0">
                <a:solidFill>
                  <a:srgbClr val="0000FF"/>
                </a:solidFill>
              </a:rPr>
              <a:t>Non-Functional Requirements: </a:t>
            </a:r>
          </a:p>
          <a:p>
            <a:pPr lvl="1"/>
            <a:r>
              <a:rPr lang="en-US" dirty="0"/>
              <a:t>Define </a:t>
            </a:r>
            <a:r>
              <a:rPr lang="en-US" dirty="0" smtClean="0"/>
              <a:t>constraints on how the system achieves its functional requirements.</a:t>
            </a:r>
          </a:p>
          <a:p>
            <a:pPr lvl="2"/>
            <a:r>
              <a:rPr lang="en-US" dirty="0" smtClean="0"/>
              <a:t>E.g., </a:t>
            </a:r>
            <a:r>
              <a:rPr lang="en-US" i="1" dirty="0" smtClean="0"/>
              <a:t>The calendar information of a participant may not be disclosed to any other invited participants</a:t>
            </a:r>
            <a:r>
              <a:rPr lang="en-US" dirty="0" smtClean="0"/>
              <a:t>.</a:t>
            </a:r>
          </a:p>
          <a:p>
            <a:pPr lvl="1"/>
            <a:r>
              <a:rPr lang="en-US" dirty="0"/>
              <a:t>Define </a:t>
            </a:r>
            <a:r>
              <a:rPr lang="en-US" dirty="0" smtClean="0"/>
              <a:t>business, development, architectural, etc., constraints</a:t>
            </a:r>
          </a:p>
          <a:p>
            <a:pPr lvl="2"/>
            <a:r>
              <a:rPr lang="en-US" dirty="0" smtClean="0"/>
              <a:t>E.g., </a:t>
            </a:r>
            <a:r>
              <a:rPr lang="en-US" i="1" dirty="0" smtClean="0"/>
              <a:t>The meeting scheduler shall be developed using Java v8</a:t>
            </a:r>
            <a:r>
              <a:rPr lang="en-US" dirty="0" smtClean="0"/>
              <a:t>.</a:t>
            </a:r>
          </a:p>
          <a:p>
            <a:pPr lvl="2"/>
            <a:r>
              <a:rPr lang="en-US" dirty="0" smtClean="0"/>
              <a:t>E.g., </a:t>
            </a:r>
            <a:r>
              <a:rPr lang="en-US" i="1" dirty="0" smtClean="0"/>
              <a:t>The first release of the meeting scheduler shall be available on November 30, 2015</a:t>
            </a:r>
            <a:r>
              <a:rPr lang="en-US" dirty="0" smtClean="0"/>
              <a:t>.</a:t>
            </a:r>
            <a:endParaRPr lang="en-US" dirty="0"/>
          </a:p>
          <a:p>
            <a:pPr lvl="1"/>
            <a:endParaRPr lang="en-US" dirty="0" smtClean="0"/>
          </a:p>
          <a:p>
            <a:pPr marL="0"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17</a:t>
            </a:fld>
            <a:endParaRPr lang="en-US" altLang="en-US">
              <a:solidFill>
                <a:prstClr val="black">
                  <a:tint val="75000"/>
                </a:prstClr>
              </a:solidFill>
            </a:endParaRPr>
          </a:p>
        </p:txBody>
      </p:sp>
    </p:spTree>
    <p:extLst>
      <p:ext uri="{BB962C8B-B14F-4D97-AF65-F5344CB8AC3E}">
        <p14:creationId xmlns:p14="http://schemas.microsoft.com/office/powerpoint/2010/main" val="366235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660C52C-AEB1-8343-92AF-F8569BB35330}" type="slidenum">
              <a:rPr lang="en-US"/>
              <a:pPr/>
              <a:t>18</a:t>
            </a:fld>
            <a:endParaRPr lang="en-US"/>
          </a:p>
        </p:txBody>
      </p:sp>
      <p:sp>
        <p:nvSpPr>
          <p:cNvPr id="873474" name="Rectangle 2"/>
          <p:cNvSpPr>
            <a:spLocks noGrp="1" noRot="1" noChangeArrowheads="1"/>
          </p:cNvSpPr>
          <p:nvPr>
            <p:ph type="title"/>
          </p:nvPr>
        </p:nvSpPr>
        <p:spPr>
          <a:xfrm>
            <a:off x="554038" y="244475"/>
            <a:ext cx="8034337" cy="857250"/>
          </a:xfrm>
        </p:spPr>
        <p:txBody>
          <a:bodyPr/>
          <a:lstStyle/>
          <a:p>
            <a:r>
              <a:rPr lang="en-US" sz="2800" dirty="0"/>
              <a:t>Requirements Engineering Activities</a:t>
            </a:r>
          </a:p>
        </p:txBody>
      </p:sp>
      <p:sp>
        <p:nvSpPr>
          <p:cNvPr id="873475" name="Rectangle 3"/>
          <p:cNvSpPr>
            <a:spLocks noGrp="1" noRot="1" noChangeArrowheads="1"/>
          </p:cNvSpPr>
          <p:nvPr>
            <p:ph type="body" idx="1"/>
          </p:nvPr>
        </p:nvSpPr>
        <p:spPr>
          <a:xfrm>
            <a:off x="686812" y="1114550"/>
            <a:ext cx="7891864" cy="4665554"/>
          </a:xfrm>
        </p:spPr>
        <p:txBody>
          <a:bodyPr/>
          <a:lstStyle/>
          <a:p>
            <a:r>
              <a:rPr lang="en-US" sz="1800" dirty="0">
                <a:solidFill>
                  <a:srgbClr val="0000FF"/>
                </a:solidFill>
              </a:rPr>
              <a:t>Inception</a:t>
            </a:r>
            <a:r>
              <a:rPr lang="en-US" sz="1800" dirty="0"/>
              <a:t>—ask a set of questions that establish …</a:t>
            </a:r>
          </a:p>
          <a:p>
            <a:pPr lvl="1"/>
            <a:r>
              <a:rPr lang="en-US" sz="1600" dirty="0"/>
              <a:t>basic understanding of the problem</a:t>
            </a:r>
          </a:p>
          <a:p>
            <a:pPr lvl="1"/>
            <a:r>
              <a:rPr lang="en-US" sz="1600" dirty="0"/>
              <a:t>the people who want a solution</a:t>
            </a:r>
          </a:p>
          <a:p>
            <a:pPr lvl="1"/>
            <a:r>
              <a:rPr lang="en-US" sz="1600" dirty="0"/>
              <a:t>the nature of the solution that is desired, and </a:t>
            </a:r>
          </a:p>
          <a:p>
            <a:pPr lvl="1"/>
            <a:r>
              <a:rPr lang="en-US" sz="1600" dirty="0"/>
              <a:t>the effectiveness of preliminary communication and collaboration between the customer and the developer.</a:t>
            </a:r>
            <a:br>
              <a:rPr lang="en-US" sz="1600" dirty="0"/>
            </a:br>
            <a:endParaRPr lang="en-US" sz="1600" dirty="0"/>
          </a:p>
          <a:p>
            <a:r>
              <a:rPr lang="en-US" sz="1800" dirty="0">
                <a:solidFill>
                  <a:srgbClr val="0000FF"/>
                </a:solidFill>
              </a:rPr>
              <a:t>Elicitation</a:t>
            </a:r>
            <a:r>
              <a:rPr lang="en-US" sz="1800" dirty="0"/>
              <a:t>—elicit requirements from </a:t>
            </a:r>
            <a:r>
              <a:rPr lang="en-US" sz="1800" dirty="0">
                <a:solidFill>
                  <a:srgbClr val="0000FF"/>
                </a:solidFill>
              </a:rPr>
              <a:t>all</a:t>
            </a:r>
            <a:r>
              <a:rPr lang="en-US" sz="1800" dirty="0"/>
              <a:t> stakeholders.</a:t>
            </a:r>
            <a:br>
              <a:rPr lang="en-US" sz="1800" dirty="0"/>
            </a:br>
            <a:endParaRPr lang="en-US" sz="1800" dirty="0"/>
          </a:p>
          <a:p>
            <a:r>
              <a:rPr lang="en-US" sz="1800" dirty="0">
                <a:solidFill>
                  <a:srgbClr val="0000FF"/>
                </a:solidFill>
              </a:rPr>
              <a:t>Elaboration</a:t>
            </a:r>
            <a:r>
              <a:rPr lang="en-US" sz="1800" dirty="0"/>
              <a:t>—create an analysis model that identifies data, function and behavioral requirements.</a:t>
            </a:r>
            <a:br>
              <a:rPr lang="en-US" sz="1800" dirty="0"/>
            </a:br>
            <a:endParaRPr lang="en-US" sz="1800" dirty="0"/>
          </a:p>
          <a:p>
            <a:r>
              <a:rPr lang="en-US" sz="1800" dirty="0">
                <a:solidFill>
                  <a:srgbClr val="0000FF"/>
                </a:solidFill>
              </a:rPr>
              <a:t>Negotiation</a:t>
            </a:r>
            <a:r>
              <a:rPr lang="en-US" sz="1800" dirty="0"/>
              <a:t>—agree on a deliverable system that is realistic for developers and customers.</a:t>
            </a:r>
          </a:p>
        </p:txBody>
      </p:sp>
    </p:spTree>
    <p:extLst>
      <p:ext uri="{BB962C8B-B14F-4D97-AF65-F5344CB8AC3E}">
        <p14:creationId xmlns:p14="http://schemas.microsoft.com/office/powerpoint/2010/main" val="142788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49DF1B3-0A41-2E48-84A3-04982BA68668}" type="slidenum">
              <a:rPr lang="en-US"/>
              <a:pPr/>
              <a:t>19</a:t>
            </a:fld>
            <a:endParaRPr lang="en-US"/>
          </a:p>
        </p:txBody>
      </p:sp>
      <p:sp>
        <p:nvSpPr>
          <p:cNvPr id="874498" name="Rectangle 2"/>
          <p:cNvSpPr>
            <a:spLocks noGrp="1" noRot="1" noChangeArrowheads="1"/>
          </p:cNvSpPr>
          <p:nvPr>
            <p:ph type="title"/>
          </p:nvPr>
        </p:nvSpPr>
        <p:spPr>
          <a:xfrm>
            <a:off x="481013" y="142559"/>
            <a:ext cx="8178800" cy="873441"/>
          </a:xfrm>
        </p:spPr>
        <p:txBody>
          <a:bodyPr/>
          <a:lstStyle/>
          <a:p>
            <a:r>
              <a:rPr lang="en-US" sz="2800" dirty="0"/>
              <a:t>Requirements Engineering </a:t>
            </a:r>
            <a:r>
              <a:rPr lang="en-US" sz="2800" dirty="0" smtClean="0"/>
              <a:t>Activities </a:t>
            </a:r>
            <a:r>
              <a:rPr lang="en-US" sz="2000" dirty="0" smtClean="0"/>
              <a:t>(cont’d)</a:t>
            </a:r>
            <a:endParaRPr lang="en-US" sz="2000" dirty="0"/>
          </a:p>
        </p:txBody>
      </p:sp>
      <p:sp>
        <p:nvSpPr>
          <p:cNvPr id="874499" name="Rectangle 3"/>
          <p:cNvSpPr>
            <a:spLocks noGrp="1" noRot="1" noChangeArrowheads="1"/>
          </p:cNvSpPr>
          <p:nvPr>
            <p:ph type="body" idx="1"/>
          </p:nvPr>
        </p:nvSpPr>
        <p:spPr>
          <a:xfrm>
            <a:off x="1066800" y="1135063"/>
            <a:ext cx="7162800" cy="4391025"/>
          </a:xfrm>
        </p:spPr>
        <p:txBody>
          <a:bodyPr/>
          <a:lstStyle/>
          <a:p>
            <a:pPr>
              <a:lnSpc>
                <a:spcPct val="90000"/>
              </a:lnSpc>
            </a:pPr>
            <a:r>
              <a:rPr lang="en-US" sz="2000" dirty="0">
                <a:solidFill>
                  <a:srgbClr val="0000FF"/>
                </a:solidFill>
              </a:rPr>
              <a:t>Specification</a:t>
            </a:r>
            <a:r>
              <a:rPr lang="en-US" sz="2000" dirty="0"/>
              <a:t>—can be any one (or more) of the following:</a:t>
            </a:r>
          </a:p>
          <a:p>
            <a:pPr lvl="1">
              <a:lnSpc>
                <a:spcPct val="90000"/>
              </a:lnSpc>
            </a:pPr>
            <a:r>
              <a:rPr lang="en-US" sz="1800" dirty="0">
                <a:solidFill>
                  <a:srgbClr val="0000FF"/>
                </a:solidFill>
              </a:rPr>
              <a:t>A written document</a:t>
            </a:r>
          </a:p>
          <a:p>
            <a:pPr lvl="1">
              <a:lnSpc>
                <a:spcPct val="90000"/>
              </a:lnSpc>
            </a:pPr>
            <a:r>
              <a:rPr lang="en-US" sz="1800" dirty="0">
                <a:solidFill>
                  <a:srgbClr val="0000FF"/>
                </a:solidFill>
              </a:rPr>
              <a:t>A set of models</a:t>
            </a:r>
          </a:p>
          <a:p>
            <a:pPr lvl="1">
              <a:lnSpc>
                <a:spcPct val="90000"/>
              </a:lnSpc>
            </a:pPr>
            <a:r>
              <a:rPr lang="en-US" sz="1800" dirty="0">
                <a:solidFill>
                  <a:srgbClr val="0000FF"/>
                </a:solidFill>
              </a:rPr>
              <a:t>A formal, mathematical description</a:t>
            </a:r>
          </a:p>
          <a:p>
            <a:pPr lvl="1">
              <a:lnSpc>
                <a:spcPct val="90000"/>
              </a:lnSpc>
            </a:pPr>
            <a:r>
              <a:rPr lang="en-US" sz="1800" dirty="0">
                <a:solidFill>
                  <a:srgbClr val="0000FF"/>
                </a:solidFill>
              </a:rPr>
              <a:t>A collection of user scenarios (use-cases)</a:t>
            </a:r>
          </a:p>
          <a:p>
            <a:pPr lvl="1">
              <a:lnSpc>
                <a:spcPct val="90000"/>
              </a:lnSpc>
            </a:pPr>
            <a:r>
              <a:rPr lang="en-US" sz="1800" dirty="0">
                <a:solidFill>
                  <a:srgbClr val="0000FF"/>
                </a:solidFill>
              </a:rPr>
              <a:t>A prototype</a:t>
            </a:r>
          </a:p>
          <a:p>
            <a:pPr>
              <a:lnSpc>
                <a:spcPct val="90000"/>
              </a:lnSpc>
            </a:pPr>
            <a:r>
              <a:rPr lang="en-US" sz="2000" dirty="0">
                <a:solidFill>
                  <a:srgbClr val="0000FF"/>
                </a:solidFill>
              </a:rPr>
              <a:t>Validation</a:t>
            </a:r>
            <a:r>
              <a:rPr lang="en-US" sz="2000" dirty="0"/>
              <a:t>—a review mechanism that looks for</a:t>
            </a:r>
          </a:p>
          <a:p>
            <a:pPr lvl="1">
              <a:lnSpc>
                <a:spcPct val="90000"/>
              </a:lnSpc>
            </a:pPr>
            <a:r>
              <a:rPr lang="en-US" sz="1800" dirty="0"/>
              <a:t>errors in content or interpretation</a:t>
            </a:r>
          </a:p>
          <a:p>
            <a:pPr lvl="1">
              <a:lnSpc>
                <a:spcPct val="90000"/>
              </a:lnSpc>
            </a:pPr>
            <a:r>
              <a:rPr lang="en-US" sz="1800" dirty="0"/>
              <a:t>areas where clarification may be required</a:t>
            </a:r>
          </a:p>
          <a:p>
            <a:pPr lvl="1">
              <a:lnSpc>
                <a:spcPct val="90000"/>
              </a:lnSpc>
            </a:pPr>
            <a:r>
              <a:rPr lang="en-US" sz="1800" dirty="0"/>
              <a:t>missing information</a:t>
            </a:r>
          </a:p>
          <a:p>
            <a:pPr lvl="1">
              <a:lnSpc>
                <a:spcPct val="90000"/>
              </a:lnSpc>
            </a:pPr>
            <a:r>
              <a:rPr lang="en-US" sz="1800" dirty="0"/>
              <a:t>inconsistencies (a major problem when large products or systems are engineered)</a:t>
            </a:r>
          </a:p>
          <a:p>
            <a:pPr lvl="1">
              <a:lnSpc>
                <a:spcPct val="90000"/>
              </a:lnSpc>
            </a:pPr>
            <a:r>
              <a:rPr lang="en-US" sz="1800" dirty="0"/>
              <a:t>conflicting or unrealistic (unachievable) requirements. </a:t>
            </a:r>
          </a:p>
          <a:p>
            <a:pPr>
              <a:lnSpc>
                <a:spcPct val="90000"/>
              </a:lnSpc>
            </a:pPr>
            <a:r>
              <a:rPr lang="en-US" sz="2000" dirty="0">
                <a:solidFill>
                  <a:srgbClr val="0000FF"/>
                </a:solidFill>
              </a:rPr>
              <a:t>Requirements management</a:t>
            </a:r>
          </a:p>
        </p:txBody>
      </p:sp>
    </p:spTree>
    <p:extLst>
      <p:ext uri="{BB962C8B-B14F-4D97-AF65-F5344CB8AC3E}">
        <p14:creationId xmlns:p14="http://schemas.microsoft.com/office/powerpoint/2010/main" val="161112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F7C54DE-9D3A-7D40-B984-CBB888879B2B}" type="slidenum">
              <a:rPr lang="en-US"/>
              <a:pPr/>
              <a:t>2</a:t>
            </a:fld>
            <a:endParaRPr lang="en-US"/>
          </a:p>
        </p:txBody>
      </p:sp>
      <p:sp>
        <p:nvSpPr>
          <p:cNvPr id="847874" name="Rectangle 2"/>
          <p:cNvSpPr>
            <a:spLocks noGrp="1" noRot="1" noChangeArrowheads="1"/>
          </p:cNvSpPr>
          <p:nvPr>
            <p:ph type="title"/>
          </p:nvPr>
        </p:nvSpPr>
        <p:spPr/>
        <p:txBody>
          <a:bodyPr/>
          <a:lstStyle/>
          <a:p>
            <a:r>
              <a:rPr lang="en-US" sz="3200" dirty="0"/>
              <a:t>Objective of Requirements Engineering</a:t>
            </a:r>
          </a:p>
        </p:txBody>
      </p:sp>
      <p:sp>
        <p:nvSpPr>
          <p:cNvPr id="847875" name="Rectangle 3"/>
          <p:cNvSpPr>
            <a:spLocks noGrp="1" noRot="1" noChangeArrowheads="1"/>
          </p:cNvSpPr>
          <p:nvPr>
            <p:ph type="body" idx="1"/>
          </p:nvPr>
        </p:nvSpPr>
        <p:spPr/>
        <p:txBody>
          <a:bodyPr/>
          <a:lstStyle/>
          <a:p>
            <a:pPr>
              <a:buFont typeface="Wingdings" charset="0"/>
              <a:buNone/>
            </a:pPr>
            <a:r>
              <a:rPr lang="en-US" dirty="0">
                <a:cs typeface="Times New Roman" charset="0"/>
              </a:rPr>
              <a:t/>
            </a:r>
            <a:br>
              <a:rPr lang="en-US" dirty="0">
                <a:cs typeface="Times New Roman" charset="0"/>
              </a:rPr>
            </a:br>
            <a:r>
              <a:rPr lang="en-US" dirty="0">
                <a:solidFill>
                  <a:srgbClr val="FF3300"/>
                </a:solidFill>
                <a:cs typeface="Times New Roman" charset="0"/>
              </a:rPr>
              <a:t>Define the problem being solved!</a:t>
            </a:r>
            <a:r>
              <a:rPr lang="en-US" dirty="0">
                <a:cs typeface="Times New Roman" charset="0"/>
              </a:rPr>
              <a:t> </a:t>
            </a:r>
            <a:br>
              <a:rPr lang="en-US" dirty="0">
                <a:cs typeface="Times New Roman" charset="0"/>
              </a:rPr>
            </a:br>
            <a:r>
              <a:rPr lang="en-US" dirty="0">
                <a:cs typeface="Times New Roman" charset="0"/>
              </a:rPr>
              <a:t/>
            </a:r>
            <a:br>
              <a:rPr lang="en-US" dirty="0">
                <a:cs typeface="Times New Roman" charset="0"/>
              </a:rPr>
            </a:br>
            <a:r>
              <a:rPr lang="en-US" dirty="0">
                <a:cs typeface="Times New Roman" charset="0"/>
              </a:rPr>
              <a:t>Define the </a:t>
            </a:r>
            <a:r>
              <a:rPr lang="en-US" i="1" dirty="0">
                <a:cs typeface="Times New Roman" charset="0"/>
              </a:rPr>
              <a:t>functional</a:t>
            </a:r>
            <a:r>
              <a:rPr lang="en-US" dirty="0">
                <a:cs typeface="Times New Roman" charset="0"/>
              </a:rPr>
              <a:t> and </a:t>
            </a:r>
            <a:r>
              <a:rPr lang="en-US" i="1" dirty="0">
                <a:cs typeface="Times New Roman" charset="0"/>
              </a:rPr>
              <a:t>non-functional</a:t>
            </a:r>
            <a:r>
              <a:rPr lang="en-US" dirty="0">
                <a:cs typeface="Times New Roman" charset="0"/>
              </a:rPr>
              <a:t> requirements of the system so that:</a:t>
            </a:r>
          </a:p>
          <a:p>
            <a:pPr lvl="1"/>
            <a:r>
              <a:rPr lang="en-US" dirty="0">
                <a:solidFill>
                  <a:srgbClr val="0000FF"/>
                </a:solidFill>
                <a:cs typeface="Times New Roman" charset="0"/>
              </a:rPr>
              <a:t>clients know what they are getting,</a:t>
            </a:r>
            <a:r>
              <a:rPr lang="en-US" dirty="0">
                <a:cs typeface="Times New Roman" charset="0"/>
              </a:rPr>
              <a:t> and </a:t>
            </a:r>
          </a:p>
          <a:p>
            <a:pPr lvl="1"/>
            <a:r>
              <a:rPr lang="en-US" dirty="0">
                <a:solidFill>
                  <a:srgbClr val="0000FF"/>
                </a:solidFill>
                <a:cs typeface="Times New Roman" charset="0"/>
              </a:rPr>
              <a:t>designers, developers, testers, etc., have an </a:t>
            </a:r>
            <a:r>
              <a:rPr lang="en-US" dirty="0">
                <a:solidFill>
                  <a:srgbClr val="FF9900"/>
                </a:solidFill>
                <a:cs typeface="Times New Roman" charset="0"/>
              </a:rPr>
              <a:t>unambiguous</a:t>
            </a:r>
            <a:r>
              <a:rPr lang="en-US" dirty="0">
                <a:solidFill>
                  <a:srgbClr val="F3FF07"/>
                </a:solidFill>
                <a:cs typeface="Times New Roman" charset="0"/>
              </a:rPr>
              <a:t> </a:t>
            </a:r>
            <a:r>
              <a:rPr lang="en-US" dirty="0">
                <a:solidFill>
                  <a:srgbClr val="0000FF"/>
                </a:solidFill>
                <a:cs typeface="Times New Roman" charset="0"/>
              </a:rPr>
              <a:t>view of what needs to be done</a:t>
            </a:r>
            <a:r>
              <a:rPr lang="en-US" dirty="0">
                <a:cs typeface="Times New Roman" charset="0"/>
              </a:rPr>
              <a:t>.</a:t>
            </a:r>
            <a:r>
              <a:rPr lang="en-US" dirty="0"/>
              <a:t> </a:t>
            </a:r>
            <a:r>
              <a:rPr lang="en-US" dirty="0">
                <a:cs typeface="Times New Roman" charset="0"/>
              </a:rPr>
              <a:t> </a:t>
            </a:r>
            <a:br>
              <a:rPr lang="en-US" dirty="0">
                <a:cs typeface="Times New Roman" charset="0"/>
              </a:rPr>
            </a:br>
            <a:r>
              <a:rPr lang="en-US" dirty="0">
                <a:cs typeface="Times New Roman" charset="0"/>
              </a:rPr>
              <a:t/>
            </a:r>
            <a:br>
              <a:rPr lang="en-US" dirty="0">
                <a:cs typeface="Times New Roman" charset="0"/>
              </a:rPr>
            </a:br>
            <a:endParaRPr lang="en-US" dirty="0">
              <a:cs typeface="Times New Roman" charset="0"/>
            </a:endParaRPr>
          </a:p>
        </p:txBody>
      </p:sp>
    </p:spTree>
    <p:extLst>
      <p:ext uri="{BB962C8B-B14F-4D97-AF65-F5344CB8AC3E}">
        <p14:creationId xmlns:p14="http://schemas.microsoft.com/office/powerpoint/2010/main" val="19968289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BDE9229-9A06-2E40-AF8D-7365ADFE4A57}" type="slidenum">
              <a:rPr lang="en-US"/>
              <a:pPr/>
              <a:t>20</a:t>
            </a:fld>
            <a:endParaRPr lang="en-US"/>
          </a:p>
        </p:txBody>
      </p:sp>
      <p:sp>
        <p:nvSpPr>
          <p:cNvPr id="875522" name="Rectangle 2"/>
          <p:cNvSpPr>
            <a:spLocks noGrp="1" noRot="1" noChangeArrowheads="1"/>
          </p:cNvSpPr>
          <p:nvPr>
            <p:ph type="title"/>
          </p:nvPr>
        </p:nvSpPr>
        <p:spPr>
          <a:xfrm>
            <a:off x="479467" y="244475"/>
            <a:ext cx="5260257" cy="766395"/>
          </a:xfrm>
        </p:spPr>
        <p:txBody>
          <a:bodyPr/>
          <a:lstStyle/>
          <a:p>
            <a:r>
              <a:rPr lang="en-US" dirty="0"/>
              <a:t>Inception</a:t>
            </a:r>
          </a:p>
        </p:txBody>
      </p:sp>
      <p:sp>
        <p:nvSpPr>
          <p:cNvPr id="875523" name="Rectangle 3"/>
          <p:cNvSpPr>
            <a:spLocks noGrp="1" noRot="1" noChangeArrowheads="1"/>
          </p:cNvSpPr>
          <p:nvPr>
            <p:ph type="body" idx="1"/>
          </p:nvPr>
        </p:nvSpPr>
        <p:spPr>
          <a:xfrm>
            <a:off x="492432" y="1114549"/>
            <a:ext cx="7767331" cy="4201989"/>
          </a:xfrm>
        </p:spPr>
        <p:txBody>
          <a:bodyPr/>
          <a:lstStyle/>
          <a:p>
            <a:r>
              <a:rPr lang="en-US" dirty="0"/>
              <a:t>Identify stakeholders</a:t>
            </a:r>
          </a:p>
          <a:p>
            <a:pPr lvl="1"/>
            <a:r>
              <a:rPr lang="ja-JP" altLang="en-US" dirty="0">
                <a:latin typeface="Arial"/>
              </a:rPr>
              <a:t>“</a:t>
            </a:r>
            <a:r>
              <a:rPr lang="en-US" dirty="0"/>
              <a:t>who else do you think I should talk to?</a:t>
            </a:r>
            <a:r>
              <a:rPr lang="ja-JP" altLang="en-US" dirty="0">
                <a:latin typeface="Arial"/>
              </a:rPr>
              <a:t>”</a:t>
            </a:r>
            <a:endParaRPr lang="en-US" dirty="0"/>
          </a:p>
          <a:p>
            <a:r>
              <a:rPr lang="en-US" dirty="0"/>
              <a:t>Recognize multiple points of view</a:t>
            </a:r>
          </a:p>
          <a:p>
            <a:r>
              <a:rPr lang="en-US" dirty="0"/>
              <a:t>Work toward collaboration</a:t>
            </a:r>
          </a:p>
          <a:p>
            <a:r>
              <a:rPr lang="en-US" dirty="0"/>
              <a:t>The first questions</a:t>
            </a:r>
            <a:endParaRPr lang="en-US" dirty="0">
              <a:latin typeface="Symbol" charset="0"/>
              <a:cs typeface="Times New Roman" charset="0"/>
              <a:sym typeface="Symbol" charset="0"/>
            </a:endParaRPr>
          </a:p>
          <a:p>
            <a:pPr lvl="1"/>
            <a:r>
              <a:rPr lang="en-US" dirty="0"/>
              <a:t>Who is behind the request for this work?</a:t>
            </a:r>
          </a:p>
          <a:p>
            <a:pPr lvl="1"/>
            <a:r>
              <a:rPr lang="en-US" dirty="0"/>
              <a:t>Who will use the solution?</a:t>
            </a:r>
          </a:p>
          <a:p>
            <a:pPr lvl="1"/>
            <a:r>
              <a:rPr lang="en-US" dirty="0"/>
              <a:t>What will be the economic benefit of a successful </a:t>
            </a:r>
            <a:r>
              <a:rPr lang="en-US" dirty="0" smtClean="0"/>
              <a:t>solution</a:t>
            </a:r>
            <a:endParaRPr lang="en-US" dirty="0"/>
          </a:p>
        </p:txBody>
      </p:sp>
    </p:spTree>
    <p:extLst>
      <p:ext uri="{BB962C8B-B14F-4D97-AF65-F5344CB8AC3E}">
        <p14:creationId xmlns:p14="http://schemas.microsoft.com/office/powerpoint/2010/main" val="404380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27047FA-16EA-6F49-9A6A-3B2857B99040}" type="slidenum">
              <a:rPr lang="en-US"/>
              <a:pPr/>
              <a:t>21</a:t>
            </a:fld>
            <a:endParaRPr lang="en-US"/>
          </a:p>
        </p:txBody>
      </p:sp>
      <p:sp>
        <p:nvSpPr>
          <p:cNvPr id="876546" name="Rectangle 2"/>
          <p:cNvSpPr>
            <a:spLocks noGrp="1" noRot="1" noChangeArrowheads="1"/>
          </p:cNvSpPr>
          <p:nvPr>
            <p:ph type="title"/>
          </p:nvPr>
        </p:nvSpPr>
        <p:spPr>
          <a:xfrm>
            <a:off x="476619" y="244475"/>
            <a:ext cx="6478587" cy="675676"/>
          </a:xfrm>
        </p:spPr>
        <p:txBody>
          <a:bodyPr/>
          <a:lstStyle/>
          <a:p>
            <a:r>
              <a:rPr lang="en-US" dirty="0"/>
              <a:t>Eliciting Requirements</a:t>
            </a:r>
          </a:p>
        </p:txBody>
      </p:sp>
      <p:sp>
        <p:nvSpPr>
          <p:cNvPr id="876547" name="Rectangle 3"/>
          <p:cNvSpPr>
            <a:spLocks noGrp="1" noRot="1" noChangeArrowheads="1"/>
          </p:cNvSpPr>
          <p:nvPr>
            <p:ph type="body" idx="1"/>
          </p:nvPr>
        </p:nvSpPr>
        <p:spPr>
          <a:xfrm>
            <a:off x="466514" y="946071"/>
            <a:ext cx="7721811" cy="4592717"/>
          </a:xfrm>
        </p:spPr>
        <p:txBody>
          <a:bodyPr/>
          <a:lstStyle/>
          <a:p>
            <a:r>
              <a:rPr lang="en-US" dirty="0"/>
              <a:t>Meetings are conducted and attended by both software engineers and customers.</a:t>
            </a:r>
          </a:p>
          <a:p>
            <a:r>
              <a:rPr lang="en-US" dirty="0"/>
              <a:t>Rules for preparation and participation are established.</a:t>
            </a:r>
          </a:p>
          <a:p>
            <a:r>
              <a:rPr lang="en-US" dirty="0"/>
              <a:t>An agenda is suggested.</a:t>
            </a:r>
          </a:p>
          <a:p>
            <a:r>
              <a:rPr lang="en-US" dirty="0"/>
              <a:t>A "facilitator" (can be a customer, a developer, or an outsider) controls the meeting.</a:t>
            </a:r>
          </a:p>
          <a:p>
            <a:r>
              <a:rPr lang="en-US" dirty="0"/>
              <a:t>A "definition mechanism" (can be work sheets, flip charts, or wall stickers or an electronic bulletin board, chat room or virtual forum) is used</a:t>
            </a:r>
            <a:r>
              <a:rPr lang="en-US" dirty="0" smtClean="0"/>
              <a:t>.</a:t>
            </a:r>
            <a:endParaRPr lang="en-US" dirty="0"/>
          </a:p>
        </p:txBody>
      </p:sp>
    </p:spTree>
    <p:extLst>
      <p:ext uri="{BB962C8B-B14F-4D97-AF65-F5344CB8AC3E}">
        <p14:creationId xmlns:p14="http://schemas.microsoft.com/office/powerpoint/2010/main" val="3212592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27047FA-16EA-6F49-9A6A-3B2857B99040}" type="slidenum">
              <a:rPr lang="en-US"/>
              <a:pPr/>
              <a:t>22</a:t>
            </a:fld>
            <a:endParaRPr lang="en-US"/>
          </a:p>
        </p:txBody>
      </p:sp>
      <p:sp>
        <p:nvSpPr>
          <p:cNvPr id="876546" name="Rectangle 2"/>
          <p:cNvSpPr>
            <a:spLocks noGrp="1" noRot="1" noChangeArrowheads="1"/>
          </p:cNvSpPr>
          <p:nvPr>
            <p:ph type="title"/>
          </p:nvPr>
        </p:nvSpPr>
        <p:spPr>
          <a:xfrm>
            <a:off x="476619" y="244475"/>
            <a:ext cx="7739212" cy="675676"/>
          </a:xfrm>
        </p:spPr>
        <p:txBody>
          <a:bodyPr/>
          <a:lstStyle/>
          <a:p>
            <a:r>
              <a:rPr lang="en-US" dirty="0"/>
              <a:t>Eliciting </a:t>
            </a:r>
            <a:r>
              <a:rPr lang="en-US" dirty="0" smtClean="0"/>
              <a:t>Requirements </a:t>
            </a:r>
            <a:r>
              <a:rPr lang="en-US" sz="2000" dirty="0" smtClean="0"/>
              <a:t>(cont’d)</a:t>
            </a:r>
            <a:endParaRPr lang="en-US" sz="2000" dirty="0"/>
          </a:p>
        </p:txBody>
      </p:sp>
      <p:sp>
        <p:nvSpPr>
          <p:cNvPr id="876547" name="Rectangle 3"/>
          <p:cNvSpPr>
            <a:spLocks noGrp="1" noRot="1" noChangeArrowheads="1"/>
          </p:cNvSpPr>
          <p:nvPr>
            <p:ph type="body" idx="1"/>
          </p:nvPr>
        </p:nvSpPr>
        <p:spPr>
          <a:xfrm>
            <a:off x="466514" y="946071"/>
            <a:ext cx="7721811" cy="4592717"/>
          </a:xfrm>
        </p:spPr>
        <p:txBody>
          <a:bodyPr/>
          <a:lstStyle/>
          <a:p>
            <a:r>
              <a:rPr lang="en-US" dirty="0" smtClean="0"/>
              <a:t>The </a:t>
            </a:r>
            <a:r>
              <a:rPr lang="en-US" dirty="0"/>
              <a:t>goals are:</a:t>
            </a:r>
          </a:p>
          <a:p>
            <a:pPr lvl="1"/>
            <a:r>
              <a:rPr lang="en-US" dirty="0">
                <a:solidFill>
                  <a:srgbClr val="0000FF"/>
                </a:solidFill>
              </a:rPr>
              <a:t>identify the problem</a:t>
            </a:r>
          </a:p>
          <a:p>
            <a:pPr lvl="1"/>
            <a:r>
              <a:rPr lang="en-US" dirty="0">
                <a:solidFill>
                  <a:srgbClr val="0000FF"/>
                </a:solidFill>
              </a:rPr>
              <a:t>propose elements of the solution</a:t>
            </a:r>
          </a:p>
          <a:p>
            <a:pPr lvl="1"/>
            <a:r>
              <a:rPr lang="en-US" dirty="0">
                <a:solidFill>
                  <a:srgbClr val="0000FF"/>
                </a:solidFill>
              </a:rPr>
              <a:t>negotiate different approaches, and</a:t>
            </a:r>
          </a:p>
          <a:p>
            <a:pPr lvl="1"/>
            <a:r>
              <a:rPr lang="en-US" dirty="0">
                <a:solidFill>
                  <a:srgbClr val="0000FF"/>
                </a:solidFill>
              </a:rPr>
              <a:t>specify a preliminary set of solution requirements</a:t>
            </a:r>
          </a:p>
        </p:txBody>
      </p:sp>
    </p:spTree>
    <p:extLst>
      <p:ext uri="{BB962C8B-B14F-4D97-AF65-F5344CB8AC3E}">
        <p14:creationId xmlns:p14="http://schemas.microsoft.com/office/powerpoint/2010/main" val="1464916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F55ABC8-6594-EC41-BFDA-3EF4FD6B3B64}" type="slidenum">
              <a:rPr lang="en-US"/>
              <a:pPr/>
              <a:t>23</a:t>
            </a:fld>
            <a:endParaRPr lang="en-US"/>
          </a:p>
        </p:txBody>
      </p:sp>
      <p:sp>
        <p:nvSpPr>
          <p:cNvPr id="877570" name="Rectangle 2"/>
          <p:cNvSpPr>
            <a:spLocks noGrp="1" noRot="1" noChangeArrowheads="1"/>
          </p:cNvSpPr>
          <p:nvPr>
            <p:ph type="title"/>
          </p:nvPr>
        </p:nvSpPr>
        <p:spPr>
          <a:xfrm>
            <a:off x="357715" y="244475"/>
            <a:ext cx="7207250" cy="675676"/>
          </a:xfrm>
        </p:spPr>
        <p:txBody>
          <a:bodyPr/>
          <a:lstStyle/>
          <a:p>
            <a:r>
              <a:rPr lang="en-US" dirty="0"/>
              <a:t>Elicitation Work Products</a:t>
            </a:r>
          </a:p>
        </p:txBody>
      </p:sp>
      <p:sp>
        <p:nvSpPr>
          <p:cNvPr id="877571" name="Rectangle 3"/>
          <p:cNvSpPr>
            <a:spLocks noGrp="1" noRot="1" noChangeArrowheads="1"/>
          </p:cNvSpPr>
          <p:nvPr>
            <p:ph type="body" idx="1"/>
          </p:nvPr>
        </p:nvSpPr>
        <p:spPr>
          <a:xfrm>
            <a:off x="414679" y="1049750"/>
            <a:ext cx="8163997" cy="4510035"/>
          </a:xfrm>
        </p:spPr>
        <p:txBody>
          <a:bodyPr/>
          <a:lstStyle/>
          <a:p>
            <a:pPr>
              <a:lnSpc>
                <a:spcPct val="125000"/>
              </a:lnSpc>
            </a:pPr>
            <a:r>
              <a:rPr lang="en-US" dirty="0"/>
              <a:t>A statement of need and feasibility.</a:t>
            </a:r>
          </a:p>
          <a:p>
            <a:pPr>
              <a:lnSpc>
                <a:spcPct val="125000"/>
              </a:lnSpc>
            </a:pPr>
            <a:r>
              <a:rPr lang="en-US" dirty="0"/>
              <a:t>A bounded statement of scope for the system or product.</a:t>
            </a:r>
          </a:p>
          <a:p>
            <a:pPr>
              <a:lnSpc>
                <a:spcPct val="125000"/>
              </a:lnSpc>
            </a:pPr>
            <a:r>
              <a:rPr lang="en-US" dirty="0"/>
              <a:t>A list of customers, users, and other stakeholders who participated in requirements elicitation.</a:t>
            </a:r>
          </a:p>
          <a:p>
            <a:pPr>
              <a:lnSpc>
                <a:spcPct val="125000"/>
              </a:lnSpc>
            </a:pPr>
            <a:r>
              <a:rPr lang="en-US" dirty="0"/>
              <a:t>A description of the </a:t>
            </a:r>
            <a:r>
              <a:rPr lang="en-US" dirty="0" smtClean="0"/>
              <a:t>system’s </a:t>
            </a:r>
            <a:r>
              <a:rPr lang="en-US" dirty="0"/>
              <a:t>technical environment</a:t>
            </a:r>
            <a:r>
              <a:rPr lang="en-US" dirty="0" smtClean="0"/>
              <a:t>.</a:t>
            </a:r>
            <a:endParaRPr lang="en-US" dirty="0"/>
          </a:p>
        </p:txBody>
      </p:sp>
    </p:spTree>
    <p:extLst>
      <p:ext uri="{BB962C8B-B14F-4D97-AF65-F5344CB8AC3E}">
        <p14:creationId xmlns:p14="http://schemas.microsoft.com/office/powerpoint/2010/main" val="168191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F55ABC8-6594-EC41-BFDA-3EF4FD6B3B64}" type="slidenum">
              <a:rPr lang="en-US"/>
              <a:pPr/>
              <a:t>24</a:t>
            </a:fld>
            <a:endParaRPr lang="en-US"/>
          </a:p>
        </p:txBody>
      </p:sp>
      <p:sp>
        <p:nvSpPr>
          <p:cNvPr id="877570" name="Rectangle 2"/>
          <p:cNvSpPr>
            <a:spLocks noGrp="1" noRot="1" noChangeArrowheads="1"/>
          </p:cNvSpPr>
          <p:nvPr>
            <p:ph type="title"/>
          </p:nvPr>
        </p:nvSpPr>
        <p:spPr>
          <a:xfrm>
            <a:off x="357715" y="244475"/>
            <a:ext cx="7207250" cy="675676"/>
          </a:xfrm>
        </p:spPr>
        <p:txBody>
          <a:bodyPr/>
          <a:lstStyle/>
          <a:p>
            <a:r>
              <a:rPr lang="en-US" dirty="0"/>
              <a:t>Elicitation Work </a:t>
            </a:r>
            <a:r>
              <a:rPr lang="en-US" dirty="0" smtClean="0"/>
              <a:t>Products </a:t>
            </a:r>
            <a:r>
              <a:rPr lang="en-US" sz="2000" dirty="0" smtClean="0"/>
              <a:t>(cont’d)</a:t>
            </a:r>
            <a:endParaRPr lang="en-US" sz="2000" dirty="0"/>
          </a:p>
        </p:txBody>
      </p:sp>
      <p:sp>
        <p:nvSpPr>
          <p:cNvPr id="877571" name="Rectangle 3"/>
          <p:cNvSpPr>
            <a:spLocks noGrp="1" noRot="1" noChangeArrowheads="1"/>
          </p:cNvSpPr>
          <p:nvPr>
            <p:ph type="body" idx="1"/>
          </p:nvPr>
        </p:nvSpPr>
        <p:spPr>
          <a:xfrm>
            <a:off x="414679" y="1049750"/>
            <a:ext cx="8163997" cy="4510035"/>
          </a:xfrm>
        </p:spPr>
        <p:txBody>
          <a:bodyPr/>
          <a:lstStyle/>
          <a:p>
            <a:pPr>
              <a:lnSpc>
                <a:spcPct val="125000"/>
              </a:lnSpc>
            </a:pPr>
            <a:r>
              <a:rPr lang="en-US" dirty="0" smtClean="0"/>
              <a:t>A list of requirements (preferably organized by function) and the domain constraints that apply to each.</a:t>
            </a:r>
          </a:p>
          <a:p>
            <a:pPr>
              <a:lnSpc>
                <a:spcPct val="125000"/>
              </a:lnSpc>
            </a:pPr>
            <a:r>
              <a:rPr lang="en-US" dirty="0" smtClean="0"/>
              <a:t>A set of usage scenarios that provide insight into the use of the system or product under different operating conditions.</a:t>
            </a:r>
          </a:p>
          <a:p>
            <a:pPr>
              <a:lnSpc>
                <a:spcPct val="125000"/>
              </a:lnSpc>
            </a:pPr>
            <a:r>
              <a:rPr lang="en-US" dirty="0" smtClean="0"/>
              <a:t>Any prototypes developed to better define requirements.</a:t>
            </a:r>
            <a:endParaRPr lang="en-US" dirty="0"/>
          </a:p>
        </p:txBody>
      </p:sp>
    </p:spTree>
    <p:extLst>
      <p:ext uri="{BB962C8B-B14F-4D97-AF65-F5344CB8AC3E}">
        <p14:creationId xmlns:p14="http://schemas.microsoft.com/office/powerpoint/2010/main" val="993107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AA63635-9A88-6B48-BAE8-4E9E72934FE4}" type="slidenum">
              <a:rPr lang="en-US"/>
              <a:pPr/>
              <a:t>25</a:t>
            </a:fld>
            <a:endParaRPr lang="en-US"/>
          </a:p>
        </p:txBody>
      </p:sp>
      <p:sp>
        <p:nvSpPr>
          <p:cNvPr id="878594" name="Rectangle 2"/>
          <p:cNvSpPr>
            <a:spLocks noGrp="1" noRot="1" noChangeArrowheads="1"/>
          </p:cNvSpPr>
          <p:nvPr>
            <p:ph type="title"/>
          </p:nvPr>
        </p:nvSpPr>
        <p:spPr>
          <a:xfrm>
            <a:off x="359135" y="244475"/>
            <a:ext cx="8608302" cy="481278"/>
          </a:xfrm>
        </p:spPr>
        <p:txBody>
          <a:bodyPr/>
          <a:lstStyle/>
          <a:p>
            <a:r>
              <a:rPr lang="en-US" smtClean="0"/>
              <a:t>Elaboration: </a:t>
            </a:r>
            <a:r>
              <a:rPr lang="en-US" dirty="0" smtClean="0"/>
              <a:t>Building </a:t>
            </a:r>
            <a:r>
              <a:rPr lang="en-US" dirty="0"/>
              <a:t>the Analysis Model</a:t>
            </a:r>
          </a:p>
        </p:txBody>
      </p:sp>
      <p:sp>
        <p:nvSpPr>
          <p:cNvPr id="878595" name="Rectangle 3"/>
          <p:cNvSpPr>
            <a:spLocks noGrp="1" noRot="1" noChangeArrowheads="1"/>
          </p:cNvSpPr>
          <p:nvPr>
            <p:ph type="body" idx="1"/>
          </p:nvPr>
        </p:nvSpPr>
        <p:spPr>
          <a:xfrm>
            <a:off x="427638" y="894231"/>
            <a:ext cx="8241749" cy="4691474"/>
          </a:xfrm>
        </p:spPr>
        <p:txBody>
          <a:bodyPr/>
          <a:lstStyle/>
          <a:p>
            <a:r>
              <a:rPr lang="en-US" dirty="0"/>
              <a:t>Elements of the analysis model</a:t>
            </a:r>
          </a:p>
          <a:p>
            <a:pPr lvl="1"/>
            <a:r>
              <a:rPr lang="en-US" dirty="0">
                <a:solidFill>
                  <a:srgbClr val="0000FF"/>
                </a:solidFill>
              </a:rPr>
              <a:t>Scenario-based elements</a:t>
            </a:r>
          </a:p>
          <a:p>
            <a:pPr lvl="2"/>
            <a:r>
              <a:rPr lang="en-US" dirty="0"/>
              <a:t>Functional—processing narratives for software functions</a:t>
            </a:r>
          </a:p>
          <a:p>
            <a:pPr lvl="2"/>
            <a:r>
              <a:rPr lang="en-US" dirty="0"/>
              <a:t>Use-case—descriptions of the interaction between an </a:t>
            </a:r>
            <a:r>
              <a:rPr lang="ja-JP" altLang="en-US" dirty="0">
                <a:latin typeface="Arial"/>
              </a:rPr>
              <a:t>“</a:t>
            </a:r>
            <a:r>
              <a:rPr lang="en-US" dirty="0"/>
              <a:t>actor</a:t>
            </a:r>
            <a:r>
              <a:rPr lang="ja-JP" altLang="en-US" dirty="0">
                <a:latin typeface="Arial"/>
              </a:rPr>
              <a:t>”</a:t>
            </a:r>
            <a:r>
              <a:rPr lang="en-US" dirty="0"/>
              <a:t> and the </a:t>
            </a:r>
            <a:r>
              <a:rPr lang="en-US" dirty="0" smtClean="0"/>
              <a:t>system</a:t>
            </a:r>
            <a:endParaRPr lang="en-US" dirty="0"/>
          </a:p>
          <a:p>
            <a:pPr lvl="1"/>
            <a:r>
              <a:rPr lang="en-US" dirty="0">
                <a:solidFill>
                  <a:srgbClr val="0000FF"/>
                </a:solidFill>
              </a:rPr>
              <a:t>Behavioral elements</a:t>
            </a:r>
          </a:p>
          <a:p>
            <a:pPr lvl="2"/>
            <a:r>
              <a:rPr lang="en-US" dirty="0"/>
              <a:t>State diagram</a:t>
            </a:r>
          </a:p>
          <a:p>
            <a:pPr lvl="1"/>
            <a:r>
              <a:rPr lang="en-US" dirty="0">
                <a:solidFill>
                  <a:srgbClr val="0000FF"/>
                </a:solidFill>
              </a:rPr>
              <a:t>Flow-oriented elements</a:t>
            </a:r>
          </a:p>
          <a:p>
            <a:pPr lvl="2"/>
            <a:r>
              <a:rPr lang="en-US" dirty="0"/>
              <a:t>Data flow </a:t>
            </a:r>
            <a:r>
              <a:rPr lang="en-US" dirty="0" smtClean="0"/>
              <a:t>diagram</a:t>
            </a:r>
          </a:p>
          <a:p>
            <a:pPr lvl="1"/>
            <a:r>
              <a:rPr lang="en-US" dirty="0">
                <a:solidFill>
                  <a:srgbClr val="0000FF"/>
                </a:solidFill>
              </a:rPr>
              <a:t>Class-based elements</a:t>
            </a:r>
          </a:p>
          <a:p>
            <a:pPr lvl="2"/>
            <a:r>
              <a:rPr lang="en-US" dirty="0"/>
              <a:t>Implied by scenarios</a:t>
            </a:r>
          </a:p>
        </p:txBody>
      </p:sp>
    </p:spTree>
    <p:extLst>
      <p:ext uri="{BB962C8B-B14F-4D97-AF65-F5344CB8AC3E}">
        <p14:creationId xmlns:p14="http://schemas.microsoft.com/office/powerpoint/2010/main" val="351919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B69112D-2671-C841-8E93-27FE11D00B39}" type="slidenum">
              <a:rPr lang="en-US"/>
              <a:pPr/>
              <a:t>26</a:t>
            </a:fld>
            <a:endParaRPr lang="en-US"/>
          </a:p>
        </p:txBody>
      </p:sp>
      <p:sp>
        <p:nvSpPr>
          <p:cNvPr id="879618" name="Rectangle 2"/>
          <p:cNvSpPr>
            <a:spLocks noGrp="1" noRot="1" noChangeArrowheads="1"/>
          </p:cNvSpPr>
          <p:nvPr>
            <p:ph type="title"/>
          </p:nvPr>
        </p:nvSpPr>
        <p:spPr>
          <a:xfrm>
            <a:off x="723900" y="244475"/>
            <a:ext cx="7693025" cy="701596"/>
          </a:xfrm>
        </p:spPr>
        <p:txBody>
          <a:bodyPr/>
          <a:lstStyle/>
          <a:p>
            <a:r>
              <a:rPr lang="en-US" dirty="0"/>
              <a:t>Negotiating Requirements</a:t>
            </a:r>
          </a:p>
        </p:txBody>
      </p:sp>
      <p:sp>
        <p:nvSpPr>
          <p:cNvPr id="879619" name="Rectangle 3"/>
          <p:cNvSpPr>
            <a:spLocks noGrp="1" noRot="1" noChangeArrowheads="1"/>
          </p:cNvSpPr>
          <p:nvPr>
            <p:ph type="body" idx="1"/>
          </p:nvPr>
        </p:nvSpPr>
        <p:spPr/>
        <p:txBody>
          <a:bodyPr/>
          <a:lstStyle/>
          <a:p>
            <a:r>
              <a:rPr lang="en-US" dirty="0">
                <a:solidFill>
                  <a:srgbClr val="0000FF"/>
                </a:solidFill>
              </a:rPr>
              <a:t>Identify the key stakeholders</a:t>
            </a:r>
          </a:p>
          <a:p>
            <a:pPr lvl="1"/>
            <a:r>
              <a:rPr lang="en-US" dirty="0"/>
              <a:t>These are the people who will be involved in the negotiation</a:t>
            </a:r>
          </a:p>
          <a:p>
            <a:r>
              <a:rPr lang="en-US" dirty="0">
                <a:solidFill>
                  <a:srgbClr val="0000FF"/>
                </a:solidFill>
              </a:rPr>
              <a:t>Determine each of the stakeholders </a:t>
            </a:r>
            <a:r>
              <a:rPr lang="ja-JP" altLang="en-US" dirty="0">
                <a:solidFill>
                  <a:srgbClr val="0000FF"/>
                </a:solidFill>
                <a:latin typeface="Arial"/>
              </a:rPr>
              <a:t>“</a:t>
            </a:r>
            <a:r>
              <a:rPr lang="en-US" dirty="0">
                <a:solidFill>
                  <a:srgbClr val="0000FF"/>
                </a:solidFill>
              </a:rPr>
              <a:t>win conditions</a:t>
            </a:r>
            <a:r>
              <a:rPr lang="ja-JP" altLang="en-US" dirty="0">
                <a:solidFill>
                  <a:srgbClr val="0000FF"/>
                </a:solidFill>
                <a:latin typeface="Arial"/>
              </a:rPr>
              <a:t>”</a:t>
            </a:r>
            <a:endParaRPr lang="en-US" dirty="0">
              <a:solidFill>
                <a:srgbClr val="0000FF"/>
              </a:solidFill>
            </a:endParaRPr>
          </a:p>
          <a:p>
            <a:pPr lvl="1"/>
            <a:r>
              <a:rPr lang="en-US" dirty="0"/>
              <a:t>Win conditions are not always obvious</a:t>
            </a:r>
          </a:p>
          <a:p>
            <a:r>
              <a:rPr lang="en-US" dirty="0">
                <a:solidFill>
                  <a:srgbClr val="0000FF"/>
                </a:solidFill>
              </a:rPr>
              <a:t>Negotiate</a:t>
            </a:r>
          </a:p>
          <a:p>
            <a:pPr lvl="1"/>
            <a:r>
              <a:rPr lang="en-US" dirty="0"/>
              <a:t>Work toward a set of requirements that lead to </a:t>
            </a:r>
            <a:r>
              <a:rPr lang="ja-JP" altLang="en-US" dirty="0">
                <a:latin typeface="Arial"/>
              </a:rPr>
              <a:t>“</a:t>
            </a:r>
            <a:r>
              <a:rPr lang="en-US" dirty="0"/>
              <a:t>win-win</a:t>
            </a:r>
            <a:r>
              <a:rPr lang="ja-JP" altLang="en-US" dirty="0">
                <a:latin typeface="Arial"/>
              </a:rPr>
              <a:t>”</a:t>
            </a:r>
            <a:endParaRPr lang="en-US" dirty="0"/>
          </a:p>
        </p:txBody>
      </p:sp>
    </p:spTree>
    <p:extLst>
      <p:ext uri="{BB962C8B-B14F-4D97-AF65-F5344CB8AC3E}">
        <p14:creationId xmlns:p14="http://schemas.microsoft.com/office/powerpoint/2010/main" val="1771921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4FBBF96-51DD-9141-8A38-7B12BE6CFDA7}" type="slidenum">
              <a:rPr lang="en-US"/>
              <a:pPr/>
              <a:t>27</a:t>
            </a:fld>
            <a:endParaRPr lang="en-US"/>
          </a:p>
        </p:txBody>
      </p:sp>
      <p:sp>
        <p:nvSpPr>
          <p:cNvPr id="880642" name="Rectangle 2"/>
          <p:cNvSpPr>
            <a:spLocks noGrp="1" noRot="1" noChangeArrowheads="1"/>
          </p:cNvSpPr>
          <p:nvPr>
            <p:ph type="title"/>
          </p:nvPr>
        </p:nvSpPr>
        <p:spPr>
          <a:xfrm>
            <a:off x="334612" y="244475"/>
            <a:ext cx="7643813" cy="636796"/>
          </a:xfrm>
        </p:spPr>
        <p:txBody>
          <a:bodyPr/>
          <a:lstStyle/>
          <a:p>
            <a:r>
              <a:rPr lang="en-US" dirty="0"/>
              <a:t>Validating </a:t>
            </a:r>
            <a:r>
              <a:rPr lang="en-US" dirty="0" smtClean="0"/>
              <a:t>Requirements</a:t>
            </a:r>
            <a:endParaRPr lang="en-US" sz="2000" dirty="0"/>
          </a:p>
        </p:txBody>
      </p:sp>
      <p:sp>
        <p:nvSpPr>
          <p:cNvPr id="880643" name="Rectangle 3"/>
          <p:cNvSpPr>
            <a:spLocks noGrp="1" noRot="1" noChangeArrowheads="1"/>
          </p:cNvSpPr>
          <p:nvPr>
            <p:ph type="body" idx="1"/>
          </p:nvPr>
        </p:nvSpPr>
        <p:spPr>
          <a:xfrm>
            <a:off x="349886" y="959031"/>
            <a:ext cx="8086244" cy="4561875"/>
          </a:xfrm>
        </p:spPr>
        <p:txBody>
          <a:bodyPr/>
          <a:lstStyle/>
          <a:p>
            <a:pPr>
              <a:lnSpc>
                <a:spcPct val="125000"/>
              </a:lnSpc>
            </a:pPr>
            <a:r>
              <a:rPr lang="en-US" sz="2000" dirty="0"/>
              <a:t>Is each requirement consistent with the overall objective for the system/product?</a:t>
            </a:r>
          </a:p>
          <a:p>
            <a:pPr>
              <a:lnSpc>
                <a:spcPct val="125000"/>
              </a:lnSpc>
            </a:pPr>
            <a:r>
              <a:rPr lang="en-US" sz="2000" dirty="0"/>
              <a:t>Have all requirements been specified at the proper level of abstraction? That is, do some requirements provide a level of technical detail that is inappropriate at this stage?</a:t>
            </a:r>
          </a:p>
          <a:p>
            <a:pPr>
              <a:lnSpc>
                <a:spcPct val="125000"/>
              </a:lnSpc>
            </a:pPr>
            <a:r>
              <a:rPr lang="en-US" sz="2000" dirty="0"/>
              <a:t>Is the requirement really necessary or does it represent an add-on feature that may not be essential to the objective of the system?</a:t>
            </a:r>
          </a:p>
          <a:p>
            <a:pPr>
              <a:lnSpc>
                <a:spcPct val="125000"/>
              </a:lnSpc>
            </a:pPr>
            <a:r>
              <a:rPr lang="en-US" sz="2000" dirty="0"/>
              <a:t>Is each requirement bounded and unambiguous?</a:t>
            </a:r>
          </a:p>
          <a:p>
            <a:pPr>
              <a:lnSpc>
                <a:spcPct val="125000"/>
              </a:lnSpc>
            </a:pPr>
            <a:r>
              <a:rPr lang="en-US" sz="2000" dirty="0"/>
              <a:t>Does each requirement have attribution? That is, is a source (generally, a specific individual) noted for each requirement? </a:t>
            </a:r>
          </a:p>
        </p:txBody>
      </p:sp>
    </p:spTree>
    <p:extLst>
      <p:ext uri="{BB962C8B-B14F-4D97-AF65-F5344CB8AC3E}">
        <p14:creationId xmlns:p14="http://schemas.microsoft.com/office/powerpoint/2010/main" val="1127228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8C1D961-5F9A-B34F-B47D-D22B1DD627F3}" type="slidenum">
              <a:rPr lang="en-US"/>
              <a:pPr/>
              <a:t>28</a:t>
            </a:fld>
            <a:endParaRPr lang="en-US"/>
          </a:p>
        </p:txBody>
      </p:sp>
      <p:sp>
        <p:nvSpPr>
          <p:cNvPr id="881666" name="Rectangle 2"/>
          <p:cNvSpPr>
            <a:spLocks noGrp="1" noRot="1" noChangeArrowheads="1"/>
          </p:cNvSpPr>
          <p:nvPr>
            <p:ph type="title"/>
          </p:nvPr>
        </p:nvSpPr>
        <p:spPr>
          <a:xfrm>
            <a:off x="365259" y="205595"/>
            <a:ext cx="7789863" cy="649756"/>
          </a:xfrm>
        </p:spPr>
        <p:txBody>
          <a:bodyPr/>
          <a:lstStyle/>
          <a:p>
            <a:r>
              <a:rPr lang="en-US" dirty="0"/>
              <a:t>Validating </a:t>
            </a:r>
            <a:r>
              <a:rPr lang="en-US" dirty="0" smtClean="0"/>
              <a:t>Requirements </a:t>
            </a:r>
            <a:r>
              <a:rPr lang="en-US" sz="2000" dirty="0"/>
              <a:t>(cont’d)</a:t>
            </a:r>
          </a:p>
        </p:txBody>
      </p:sp>
      <p:sp>
        <p:nvSpPr>
          <p:cNvPr id="881667" name="Rectangle 3"/>
          <p:cNvSpPr>
            <a:spLocks noGrp="1" noRot="1" noChangeArrowheads="1"/>
          </p:cNvSpPr>
          <p:nvPr>
            <p:ph type="body" idx="1"/>
          </p:nvPr>
        </p:nvSpPr>
        <p:spPr>
          <a:xfrm>
            <a:off x="362844" y="1036790"/>
            <a:ext cx="7876281" cy="4384523"/>
          </a:xfrm>
        </p:spPr>
        <p:txBody>
          <a:bodyPr/>
          <a:lstStyle/>
          <a:p>
            <a:pPr>
              <a:lnSpc>
                <a:spcPct val="90000"/>
              </a:lnSpc>
              <a:spcBef>
                <a:spcPct val="0"/>
              </a:spcBef>
              <a:spcAft>
                <a:spcPct val="50000"/>
              </a:spcAft>
            </a:pPr>
            <a:r>
              <a:rPr lang="en-US" sz="2000" dirty="0"/>
              <a:t>Do any requirements conflict with other requirements?</a:t>
            </a:r>
          </a:p>
          <a:p>
            <a:pPr>
              <a:spcBef>
                <a:spcPts val="300"/>
              </a:spcBef>
              <a:spcAft>
                <a:spcPct val="50000"/>
              </a:spcAft>
            </a:pPr>
            <a:r>
              <a:rPr lang="en-US" sz="2000" dirty="0"/>
              <a:t>Is each requirement achievable in the technical environment that will house the system or product?</a:t>
            </a:r>
          </a:p>
          <a:p>
            <a:pPr>
              <a:spcBef>
                <a:spcPts val="300"/>
              </a:spcBef>
              <a:spcAft>
                <a:spcPct val="50000"/>
              </a:spcAft>
            </a:pPr>
            <a:r>
              <a:rPr lang="en-US" sz="2000" dirty="0"/>
              <a:t>Is each requirement testable, once implemented?</a:t>
            </a:r>
          </a:p>
          <a:p>
            <a:pPr>
              <a:spcBef>
                <a:spcPts val="300"/>
              </a:spcBef>
              <a:spcAft>
                <a:spcPct val="50000"/>
              </a:spcAft>
            </a:pPr>
            <a:r>
              <a:rPr lang="en-US" sz="2000" dirty="0"/>
              <a:t>Does the requirements model properly reflect the information, function and behavior of the system to be built.</a:t>
            </a:r>
          </a:p>
          <a:p>
            <a:pPr>
              <a:spcAft>
                <a:spcPct val="50000"/>
              </a:spcAft>
            </a:pPr>
            <a:r>
              <a:rPr lang="en-US" sz="2000" dirty="0"/>
              <a:t>Has the requirements model been </a:t>
            </a:r>
            <a:r>
              <a:rPr lang="en-US" sz="2000" dirty="0" smtClean="0">
                <a:latin typeface="Arial"/>
              </a:rPr>
              <a:t>“</a:t>
            </a:r>
            <a:r>
              <a:rPr lang="en-US" sz="2000" dirty="0" smtClean="0"/>
              <a:t>partitioned</a:t>
            </a:r>
            <a:r>
              <a:rPr lang="en-US" sz="2000" dirty="0" smtClean="0">
                <a:latin typeface="Arial"/>
              </a:rPr>
              <a:t>” </a:t>
            </a:r>
            <a:r>
              <a:rPr lang="en-US" sz="2000" dirty="0" smtClean="0"/>
              <a:t>in </a:t>
            </a:r>
            <a:r>
              <a:rPr lang="en-US" sz="2000" dirty="0"/>
              <a:t>a way that exposes progressively more detailed information about the system.</a:t>
            </a:r>
          </a:p>
        </p:txBody>
      </p:sp>
    </p:spTree>
    <p:extLst>
      <p:ext uri="{BB962C8B-B14F-4D97-AF65-F5344CB8AC3E}">
        <p14:creationId xmlns:p14="http://schemas.microsoft.com/office/powerpoint/2010/main" val="285172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sz="3600" i="1" dirty="0" smtClean="0">
                <a:solidFill>
                  <a:srgbClr val="0000FF"/>
                </a:solidFill>
              </a:rPr>
              <a:t>Desirable Requirement Properties</a:t>
            </a:r>
            <a:endParaRPr lang="en-US" sz="3600" i="1" dirty="0">
              <a:solidFill>
                <a:srgbClr val="0000FF"/>
              </a:solidFill>
            </a:endParaRP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29</a:t>
            </a:fld>
            <a:endParaRPr lang="en-US" altLang="en-US">
              <a:solidFill>
                <a:prstClr val="black">
                  <a:tint val="75000"/>
                </a:prstClr>
              </a:solidFill>
            </a:endParaRPr>
          </a:p>
        </p:txBody>
      </p:sp>
    </p:spTree>
    <p:extLst>
      <p:ext uri="{BB962C8B-B14F-4D97-AF65-F5344CB8AC3E}">
        <p14:creationId xmlns:p14="http://schemas.microsoft.com/office/powerpoint/2010/main" val="293424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DF8DFA7-2345-EB4C-8DE1-EAC4358E733C}" type="slidenum">
              <a:rPr lang="en-US"/>
              <a:pPr/>
              <a:t>3</a:t>
            </a:fld>
            <a:endParaRPr lang="en-US"/>
          </a:p>
        </p:txBody>
      </p:sp>
      <p:sp>
        <p:nvSpPr>
          <p:cNvPr id="848898" name="Rectangle 2"/>
          <p:cNvSpPr>
            <a:spLocks noGrp="1" noRot="1" noChangeArrowheads="1"/>
          </p:cNvSpPr>
          <p:nvPr>
            <p:ph type="title"/>
          </p:nvPr>
        </p:nvSpPr>
        <p:spPr/>
        <p:txBody>
          <a:bodyPr/>
          <a:lstStyle/>
          <a:p>
            <a:r>
              <a:rPr lang="en-US" sz="3200"/>
              <a:t>The Role of Requirements Engineering</a:t>
            </a:r>
          </a:p>
        </p:txBody>
      </p:sp>
      <p:sp>
        <p:nvSpPr>
          <p:cNvPr id="848899" name="Rectangle 3"/>
          <p:cNvSpPr>
            <a:spLocks noGrp="1" noRot="1" noChangeArrowheads="1"/>
          </p:cNvSpPr>
          <p:nvPr>
            <p:ph type="body" idx="1"/>
          </p:nvPr>
        </p:nvSpPr>
        <p:spPr/>
        <p:txBody>
          <a:bodyPr/>
          <a:lstStyle/>
          <a:p>
            <a:r>
              <a:rPr lang="en-US"/>
              <a:t>An essential part of a successful software development project (regardless of the process model used).</a:t>
            </a:r>
          </a:p>
          <a:p>
            <a:pPr lvl="1"/>
            <a:r>
              <a:rPr lang="en-US"/>
              <a:t>Although RE activities may be abbreviated, they cannot be eliminated. </a:t>
            </a:r>
          </a:p>
        </p:txBody>
      </p:sp>
    </p:spTree>
    <p:extLst>
      <p:ext uri="{BB962C8B-B14F-4D97-AF65-F5344CB8AC3E}">
        <p14:creationId xmlns:p14="http://schemas.microsoft.com/office/powerpoint/2010/main" val="106493038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a:t>
            </a:r>
            <a:endParaRPr lang="en-US" dirty="0"/>
          </a:p>
        </p:txBody>
      </p:sp>
      <p:sp>
        <p:nvSpPr>
          <p:cNvPr id="3" name="Content Placeholder 2"/>
          <p:cNvSpPr>
            <a:spLocks noGrp="1"/>
          </p:cNvSpPr>
          <p:nvPr>
            <p:ph idx="1"/>
          </p:nvPr>
        </p:nvSpPr>
        <p:spPr/>
        <p:txBody>
          <a:bodyPr/>
          <a:lstStyle/>
          <a:p>
            <a:r>
              <a:rPr lang="en-US" dirty="0" smtClean="0">
                <a:solidFill>
                  <a:srgbClr val="0000FF"/>
                </a:solidFill>
              </a:rPr>
              <a:t>The </a:t>
            </a:r>
            <a:r>
              <a:rPr lang="en-US" dirty="0">
                <a:solidFill>
                  <a:srgbClr val="0000FF"/>
                </a:solidFill>
              </a:rPr>
              <a:t>requirement should contain a single </a:t>
            </a:r>
            <a:r>
              <a:rPr lang="en-US" i="1" dirty="0">
                <a:solidFill>
                  <a:srgbClr val="0000FF"/>
                </a:solidFill>
              </a:rPr>
              <a:t>traceable</a:t>
            </a:r>
            <a:r>
              <a:rPr lang="en-US" dirty="0">
                <a:solidFill>
                  <a:srgbClr val="0000FF"/>
                </a:solidFill>
              </a:rPr>
              <a:t> element</a:t>
            </a:r>
            <a:r>
              <a:rPr lang="en-US" dirty="0" smtClean="0">
                <a:solidFill>
                  <a:srgbClr val="0000FF"/>
                </a:solidFill>
              </a:rPr>
              <a:t>.</a:t>
            </a:r>
            <a:br>
              <a:rPr lang="en-US" dirty="0" smtClean="0">
                <a:solidFill>
                  <a:srgbClr val="0000FF"/>
                </a:solidFill>
              </a:rPr>
            </a:br>
            <a:endParaRPr lang="en-US" dirty="0">
              <a:solidFill>
                <a:srgbClr val="0000FF"/>
              </a:solidFill>
            </a:endParaRPr>
          </a:p>
          <a:p>
            <a:pPr lvl="1"/>
            <a:r>
              <a:rPr lang="en-US" b="1" i="1" dirty="0"/>
              <a:t>REQ-1</a:t>
            </a:r>
            <a:r>
              <a:rPr lang="en-US" i="1" dirty="0"/>
              <a:t>:</a:t>
            </a:r>
            <a:r>
              <a:rPr lang="en-US" dirty="0"/>
              <a:t> </a:t>
            </a:r>
            <a:r>
              <a:rPr lang="en-US" i="1" dirty="0"/>
              <a:t>The system shall provide the opportunity to book the flight, purchase a ticket, reserve a hotel room, reserve a car, and provide information about attractions.</a:t>
            </a:r>
            <a:endParaRPr lang="en-US" dirty="0"/>
          </a:p>
          <a:p>
            <a:endParaRPr lang="en-US" dirty="0"/>
          </a:p>
          <a:p>
            <a:pPr lvl="1"/>
            <a:r>
              <a:rPr lang="en-US" dirty="0"/>
              <a:t>REQ-1 </a:t>
            </a:r>
            <a:r>
              <a:rPr lang="en-US" dirty="0" smtClean="0"/>
              <a:t>above combines </a:t>
            </a:r>
            <a:r>
              <a:rPr lang="en-US" dirty="0"/>
              <a:t>five atomic requirements, which makes traceability very difficult. </a:t>
            </a:r>
          </a:p>
          <a:p>
            <a:pPr lvl="1"/>
            <a:r>
              <a:rPr lang="en-US" dirty="0" smtClean="0"/>
              <a:t>Sentences </a:t>
            </a:r>
            <a:r>
              <a:rPr lang="en-US" dirty="0"/>
              <a:t>including the words “and” or “but” should be reviewed to see if they can be broken into atomic requirements.</a:t>
            </a:r>
          </a:p>
          <a:p>
            <a:pPr lvl="1"/>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30</a:t>
            </a:fld>
            <a:endParaRPr lang="en-US" altLang="en-US">
              <a:solidFill>
                <a:prstClr val="black">
                  <a:tint val="75000"/>
                </a:prstClr>
              </a:solidFill>
            </a:endParaRPr>
          </a:p>
        </p:txBody>
      </p:sp>
    </p:spTree>
    <p:extLst>
      <p:ext uri="{BB962C8B-B14F-4D97-AF65-F5344CB8AC3E}">
        <p14:creationId xmlns:p14="http://schemas.microsoft.com/office/powerpoint/2010/main" val="418246490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a:t>
            </a:r>
            <a:endParaRPr lang="en-US" dirty="0"/>
          </a:p>
        </p:txBody>
      </p:sp>
      <p:sp>
        <p:nvSpPr>
          <p:cNvPr id="3" name="Content Placeholder 2"/>
          <p:cNvSpPr>
            <a:spLocks noGrp="1"/>
          </p:cNvSpPr>
          <p:nvPr>
            <p:ph idx="1"/>
          </p:nvPr>
        </p:nvSpPr>
        <p:spPr/>
        <p:txBody>
          <a:bodyPr/>
          <a:lstStyle/>
          <a:p>
            <a:r>
              <a:rPr lang="en-US" dirty="0" smtClean="0">
                <a:solidFill>
                  <a:srgbClr val="0000FF"/>
                </a:solidFill>
              </a:rPr>
              <a:t>A </a:t>
            </a:r>
            <a:r>
              <a:rPr lang="en-US" dirty="0">
                <a:solidFill>
                  <a:srgbClr val="0000FF"/>
                </a:solidFill>
              </a:rPr>
              <a:t>requirement should be specified for all conditions that can occur</a:t>
            </a:r>
            <a:r>
              <a:rPr lang="en-US" dirty="0" smtClean="0">
                <a:solidFill>
                  <a:srgbClr val="0000FF"/>
                </a:solidFill>
              </a:rPr>
              <a:t>.</a:t>
            </a:r>
            <a:br>
              <a:rPr lang="en-US" dirty="0" smtClean="0">
                <a:solidFill>
                  <a:srgbClr val="0000FF"/>
                </a:solidFill>
              </a:rPr>
            </a:br>
            <a:endParaRPr lang="en-US" dirty="0">
              <a:solidFill>
                <a:srgbClr val="0000FF"/>
              </a:solidFill>
            </a:endParaRPr>
          </a:p>
          <a:p>
            <a:pPr lvl="1"/>
            <a:r>
              <a:rPr lang="en-US" b="1" i="1" dirty="0"/>
              <a:t>REQ-2</a:t>
            </a:r>
            <a:r>
              <a:rPr lang="en-US" i="1" dirty="0"/>
              <a:t>:</a:t>
            </a:r>
            <a:r>
              <a:rPr lang="en-US" dirty="0"/>
              <a:t> </a:t>
            </a:r>
            <a:r>
              <a:rPr lang="en-US" i="1" dirty="0"/>
              <a:t>A destination country does not need to be displayed for flights within the U.S.</a:t>
            </a:r>
            <a:endParaRPr lang="en-US" dirty="0"/>
          </a:p>
          <a:p>
            <a:pPr lvl="1"/>
            <a:r>
              <a:rPr lang="en-US" b="1" i="1" dirty="0"/>
              <a:t>REQ-3</a:t>
            </a:r>
            <a:r>
              <a:rPr lang="en-US" i="1" dirty="0"/>
              <a:t>:</a:t>
            </a:r>
            <a:r>
              <a:rPr lang="en-US" dirty="0"/>
              <a:t> </a:t>
            </a:r>
            <a:r>
              <a:rPr lang="en-US" i="1" dirty="0"/>
              <a:t>For overseas flights, the system shall display a destination country</a:t>
            </a:r>
            <a:r>
              <a:rPr lang="en-US" i="1" dirty="0" smtClean="0"/>
              <a:t>.</a:t>
            </a:r>
          </a:p>
          <a:p>
            <a:endParaRPr lang="en-US" i="1" dirty="0"/>
          </a:p>
          <a:p>
            <a:pPr lvl="1"/>
            <a:r>
              <a:rPr lang="en-US" dirty="0"/>
              <a:t>What about flights to Canada and Mexico? They are neither “within the U.S.” nor “overseas.”</a:t>
            </a:r>
          </a:p>
          <a:p>
            <a:endParaRPr lang="en-US" dirty="0"/>
          </a:p>
          <a:p>
            <a:endParaRPr lang="en-US" dirty="0">
              <a:solidFill>
                <a:srgbClr val="0000FF"/>
              </a:solidFill>
            </a:endParaRP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31</a:t>
            </a:fld>
            <a:endParaRPr lang="en-US" altLang="en-US">
              <a:solidFill>
                <a:prstClr val="black">
                  <a:tint val="75000"/>
                </a:prstClr>
              </a:solidFill>
            </a:endParaRPr>
          </a:p>
        </p:txBody>
      </p:sp>
    </p:spTree>
    <p:extLst>
      <p:ext uri="{BB962C8B-B14F-4D97-AF65-F5344CB8AC3E}">
        <p14:creationId xmlns:p14="http://schemas.microsoft.com/office/powerpoint/2010/main" val="4369711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Unambiguous</a:t>
            </a:r>
            <a:endParaRPr lang="en-US" dirty="0"/>
          </a:p>
        </p:txBody>
      </p:sp>
      <p:sp>
        <p:nvSpPr>
          <p:cNvPr id="3" name="Content Placeholder 2"/>
          <p:cNvSpPr>
            <a:spLocks noGrp="1"/>
          </p:cNvSpPr>
          <p:nvPr>
            <p:ph idx="1"/>
          </p:nvPr>
        </p:nvSpPr>
        <p:spPr>
          <a:xfrm>
            <a:off x="457200" y="894231"/>
            <a:ext cx="8229600" cy="4550895"/>
          </a:xfrm>
        </p:spPr>
        <p:txBody>
          <a:bodyPr/>
          <a:lstStyle/>
          <a:p>
            <a:r>
              <a:rPr lang="en-US" dirty="0">
                <a:solidFill>
                  <a:srgbClr val="0000FF"/>
                </a:solidFill>
              </a:rPr>
              <a:t>There should be only one way to interpret the requirement. </a:t>
            </a:r>
            <a:endParaRPr lang="en-US" i="1" dirty="0" smtClean="0"/>
          </a:p>
          <a:p>
            <a:pPr lvl="1"/>
            <a:r>
              <a:rPr lang="en-US" b="1" i="1" dirty="0" smtClean="0"/>
              <a:t>REQ-4</a:t>
            </a:r>
            <a:r>
              <a:rPr lang="en-US" i="1" dirty="0" smtClean="0"/>
              <a:t>:</a:t>
            </a:r>
            <a:r>
              <a:rPr lang="en-US" dirty="0" smtClean="0"/>
              <a:t> </a:t>
            </a:r>
            <a:r>
              <a:rPr lang="en-US" i="1" dirty="0"/>
              <a:t>The system shall not accept passwords longer than 15 characters</a:t>
            </a:r>
            <a:r>
              <a:rPr lang="en-US" i="1" dirty="0" smtClean="0"/>
              <a:t>.</a:t>
            </a:r>
          </a:p>
          <a:p>
            <a:pPr marL="0" indent="0">
              <a:buNone/>
            </a:pPr>
            <a:endParaRPr lang="en-US" sz="2000" dirty="0" smtClean="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32</a:t>
            </a:fld>
            <a:endParaRPr lang="en-US" altLang="en-US">
              <a:solidFill>
                <a:prstClr val="black">
                  <a:tint val="75000"/>
                </a:prstClr>
              </a:solidFill>
            </a:endParaRPr>
          </a:p>
        </p:txBody>
      </p:sp>
    </p:spTree>
    <p:extLst>
      <p:ext uri="{BB962C8B-B14F-4D97-AF65-F5344CB8AC3E}">
        <p14:creationId xmlns:p14="http://schemas.microsoft.com/office/powerpoint/2010/main" val="360321318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Unambiguous</a:t>
            </a:r>
            <a:endParaRPr lang="en-US" dirty="0"/>
          </a:p>
        </p:txBody>
      </p:sp>
      <p:sp>
        <p:nvSpPr>
          <p:cNvPr id="3" name="Content Placeholder 2"/>
          <p:cNvSpPr>
            <a:spLocks noGrp="1"/>
          </p:cNvSpPr>
          <p:nvPr>
            <p:ph idx="1"/>
          </p:nvPr>
        </p:nvSpPr>
        <p:spPr>
          <a:xfrm>
            <a:off x="457200" y="894231"/>
            <a:ext cx="8229600" cy="4550895"/>
          </a:xfrm>
        </p:spPr>
        <p:txBody>
          <a:bodyPr/>
          <a:lstStyle/>
          <a:p>
            <a:r>
              <a:rPr lang="en-US" dirty="0">
                <a:solidFill>
                  <a:srgbClr val="0000FF"/>
                </a:solidFill>
              </a:rPr>
              <a:t>There should be only one way to interpret the requirement. </a:t>
            </a:r>
            <a:endParaRPr lang="en-US" i="1" dirty="0" smtClean="0"/>
          </a:p>
          <a:p>
            <a:pPr lvl="1"/>
            <a:r>
              <a:rPr lang="en-US" b="1" i="1" dirty="0" smtClean="0"/>
              <a:t>REQ-4</a:t>
            </a:r>
            <a:r>
              <a:rPr lang="en-US" i="1" dirty="0" smtClean="0"/>
              <a:t>:</a:t>
            </a:r>
            <a:r>
              <a:rPr lang="en-US" dirty="0" smtClean="0"/>
              <a:t> </a:t>
            </a:r>
            <a:r>
              <a:rPr lang="en-US" i="1" dirty="0"/>
              <a:t>The system shall not accept passwords longer than 15 characters</a:t>
            </a:r>
            <a:r>
              <a:rPr lang="en-US" i="1" dirty="0" smtClean="0"/>
              <a:t>.</a:t>
            </a:r>
          </a:p>
          <a:p>
            <a:endParaRPr lang="en-US" sz="2000" dirty="0" smtClean="0"/>
          </a:p>
          <a:p>
            <a:pPr lvl="1"/>
            <a:r>
              <a:rPr lang="en-US" dirty="0" smtClean="0"/>
              <a:t>It </a:t>
            </a:r>
            <a:r>
              <a:rPr lang="en-US" dirty="0"/>
              <a:t>is not clear what the system is supposed to do:</a:t>
            </a:r>
          </a:p>
          <a:p>
            <a:pPr lvl="2"/>
            <a:r>
              <a:rPr lang="en-US" dirty="0"/>
              <a:t>The system shall not let the user enter more than 15 characters.</a:t>
            </a:r>
          </a:p>
          <a:p>
            <a:pPr lvl="2"/>
            <a:r>
              <a:rPr lang="en-US" dirty="0"/>
              <a:t>The system shall truncate the entered string to 15 characters.</a:t>
            </a:r>
          </a:p>
          <a:p>
            <a:pPr lvl="2"/>
            <a:r>
              <a:rPr lang="en-US" dirty="0"/>
              <a:t>The system shall display an error message if the user enters more than 15 characters</a:t>
            </a:r>
            <a:r>
              <a:rPr lang="en-US" dirty="0" smtClean="0"/>
              <a:t>.</a:t>
            </a:r>
          </a:p>
          <a:p>
            <a:pPr marL="914400" lvl="2" indent="0">
              <a:buNone/>
            </a:pPr>
            <a:endParaRPr lang="en-US" dirty="0"/>
          </a:p>
          <a:p>
            <a:pPr lvl="1"/>
            <a:r>
              <a:rPr lang="en-US" b="1" i="1" dirty="0"/>
              <a:t>REQ</a:t>
            </a:r>
            <a:r>
              <a:rPr lang="en-US" b="1" i="1" dirty="0" smtClean="0"/>
              <a:t>-4</a:t>
            </a:r>
            <a:r>
              <a:rPr lang="en-US" i="1" dirty="0" smtClean="0"/>
              <a:t>:</a:t>
            </a:r>
            <a:r>
              <a:rPr lang="en-US" dirty="0" smtClean="0"/>
              <a:t> </a:t>
            </a:r>
            <a:r>
              <a:rPr lang="en-US" i="1" dirty="0"/>
              <a:t>The system shall not accept passwords longer than 15 characters. If the user enters more than 15 characters while choosing the password, an error message shall ask the user to correct it</a:t>
            </a:r>
            <a:r>
              <a:rPr lang="en-US" i="1" dirty="0" smtClean="0"/>
              <a:t>.</a:t>
            </a:r>
            <a:endParaRPr lang="en-US" sz="28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33</a:t>
            </a:fld>
            <a:endParaRPr lang="en-US" altLang="en-US">
              <a:solidFill>
                <a:prstClr val="black">
                  <a:tint val="75000"/>
                </a:prstClr>
              </a:solidFill>
            </a:endParaRPr>
          </a:p>
        </p:txBody>
      </p:sp>
    </p:spTree>
    <p:extLst>
      <p:ext uri="{BB962C8B-B14F-4D97-AF65-F5344CB8AC3E}">
        <p14:creationId xmlns:p14="http://schemas.microsoft.com/office/powerpoint/2010/main" val="293018701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Unambiguous </a:t>
            </a:r>
            <a:r>
              <a:rPr lang="en-US" sz="2000" dirty="0"/>
              <a:t>(cont’d)</a:t>
            </a:r>
            <a:endParaRPr lang="en-US" dirty="0"/>
          </a:p>
        </p:txBody>
      </p:sp>
      <p:sp>
        <p:nvSpPr>
          <p:cNvPr id="3" name="Content Placeholder 2"/>
          <p:cNvSpPr>
            <a:spLocks noGrp="1"/>
          </p:cNvSpPr>
          <p:nvPr>
            <p:ph idx="1"/>
          </p:nvPr>
        </p:nvSpPr>
        <p:spPr/>
        <p:txBody>
          <a:bodyPr/>
          <a:lstStyle/>
          <a:p>
            <a:pPr lvl="1"/>
            <a:r>
              <a:rPr lang="en-US" b="1" i="1" dirty="0" smtClean="0"/>
              <a:t>REQ-5</a:t>
            </a:r>
            <a:r>
              <a:rPr lang="en-US" i="1" dirty="0" smtClean="0"/>
              <a:t>:</a:t>
            </a:r>
            <a:r>
              <a:rPr lang="en-US" dirty="0" smtClean="0"/>
              <a:t> </a:t>
            </a:r>
            <a:r>
              <a:rPr lang="en-US" i="1" dirty="0"/>
              <a:t>On the “Stored Flight” screen, the user can only view one record</a:t>
            </a:r>
            <a:r>
              <a:rPr lang="en-US" i="1" dirty="0" smtClean="0"/>
              <a:t>.</a:t>
            </a:r>
            <a:br>
              <a:rPr lang="en-US" i="1" dirty="0" smtClean="0"/>
            </a:br>
            <a:endParaRPr lang="en-US" i="1"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34</a:t>
            </a:fld>
            <a:endParaRPr lang="en-US" altLang="en-US">
              <a:solidFill>
                <a:prstClr val="black">
                  <a:tint val="75000"/>
                </a:prstClr>
              </a:solidFill>
            </a:endParaRPr>
          </a:p>
        </p:txBody>
      </p:sp>
    </p:spTree>
    <p:extLst>
      <p:ext uri="{BB962C8B-B14F-4D97-AF65-F5344CB8AC3E}">
        <p14:creationId xmlns:p14="http://schemas.microsoft.com/office/powerpoint/2010/main" val="171477250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Unambiguous </a:t>
            </a:r>
            <a:r>
              <a:rPr lang="en-US" sz="2000" dirty="0"/>
              <a:t>(cont’d)</a:t>
            </a:r>
            <a:endParaRPr lang="en-US" dirty="0"/>
          </a:p>
        </p:txBody>
      </p:sp>
      <p:sp>
        <p:nvSpPr>
          <p:cNvPr id="3" name="Content Placeholder 2"/>
          <p:cNvSpPr>
            <a:spLocks noGrp="1"/>
          </p:cNvSpPr>
          <p:nvPr>
            <p:ph idx="1"/>
          </p:nvPr>
        </p:nvSpPr>
        <p:spPr/>
        <p:txBody>
          <a:bodyPr/>
          <a:lstStyle/>
          <a:p>
            <a:pPr lvl="1"/>
            <a:r>
              <a:rPr lang="en-US" b="1" i="1" dirty="0" smtClean="0"/>
              <a:t>REQ-5</a:t>
            </a:r>
            <a:r>
              <a:rPr lang="en-US" i="1" dirty="0" smtClean="0"/>
              <a:t>:</a:t>
            </a:r>
            <a:r>
              <a:rPr lang="en-US" dirty="0" smtClean="0"/>
              <a:t> </a:t>
            </a:r>
            <a:r>
              <a:rPr lang="en-US" i="1" dirty="0"/>
              <a:t>On the “Stored Flight” screen, the user can only view one record</a:t>
            </a:r>
            <a:r>
              <a:rPr lang="en-US" i="1" dirty="0" smtClean="0"/>
              <a:t>.</a:t>
            </a:r>
            <a:br>
              <a:rPr lang="en-US" i="1" dirty="0" smtClean="0"/>
            </a:br>
            <a:endParaRPr lang="en-US" i="1" dirty="0" smtClean="0"/>
          </a:p>
          <a:p>
            <a:pPr lvl="1"/>
            <a:r>
              <a:rPr lang="en-US" dirty="0"/>
              <a:t>Does this mean that the user can “only view,” not delete or update, or does it mean that the user can view </a:t>
            </a:r>
            <a:r>
              <a:rPr lang="en-US" i="1" dirty="0"/>
              <a:t>only one</a:t>
            </a:r>
            <a:r>
              <a:rPr lang="en-US" dirty="0"/>
              <a:t> record, not two or three?</a:t>
            </a:r>
          </a:p>
          <a:p>
            <a:pPr lvl="1"/>
            <a:r>
              <a:rPr lang="en-US" dirty="0"/>
              <a:t>One way to fix the problem is to rewrite the requirement from the system’s point of view</a:t>
            </a:r>
            <a:r>
              <a:rPr lang="en-US" dirty="0" smtClean="0"/>
              <a:t>:</a:t>
            </a:r>
            <a:br>
              <a:rPr lang="en-US" dirty="0" smtClean="0"/>
            </a:br>
            <a:endParaRPr lang="en-US" dirty="0"/>
          </a:p>
          <a:p>
            <a:pPr lvl="1"/>
            <a:r>
              <a:rPr lang="en-US" b="1" i="1" dirty="0"/>
              <a:t>REQ</a:t>
            </a:r>
            <a:r>
              <a:rPr lang="en-US" b="1" i="1" dirty="0" smtClean="0"/>
              <a:t>-5</a:t>
            </a:r>
            <a:r>
              <a:rPr lang="en-US" i="1" dirty="0" smtClean="0"/>
              <a:t>:</a:t>
            </a:r>
            <a:r>
              <a:rPr lang="en-US" dirty="0" smtClean="0"/>
              <a:t> </a:t>
            </a:r>
            <a:r>
              <a:rPr lang="en-US" i="1" dirty="0"/>
              <a:t>On the “Stored Flight” screen, the system shall display only one flight.</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35</a:t>
            </a:fld>
            <a:endParaRPr lang="en-US" altLang="en-US">
              <a:solidFill>
                <a:prstClr val="black">
                  <a:tint val="75000"/>
                </a:prstClr>
              </a:solidFill>
            </a:endParaRPr>
          </a:p>
        </p:txBody>
      </p:sp>
    </p:spTree>
    <p:extLst>
      <p:ext uri="{BB962C8B-B14F-4D97-AF65-F5344CB8AC3E}">
        <p14:creationId xmlns:p14="http://schemas.microsoft.com/office/powerpoint/2010/main" val="64762748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Unambiguous </a:t>
            </a:r>
            <a:r>
              <a:rPr lang="en-US" sz="2000" dirty="0" smtClean="0"/>
              <a:t>(cont’d)</a:t>
            </a:r>
            <a:endParaRPr lang="en-US" sz="2000" dirty="0"/>
          </a:p>
        </p:txBody>
      </p:sp>
      <p:sp>
        <p:nvSpPr>
          <p:cNvPr id="3" name="Content Placeholder 2"/>
          <p:cNvSpPr>
            <a:spLocks noGrp="1"/>
          </p:cNvSpPr>
          <p:nvPr>
            <p:ph idx="1"/>
          </p:nvPr>
        </p:nvSpPr>
        <p:spPr/>
        <p:txBody>
          <a:bodyPr/>
          <a:lstStyle/>
          <a:p>
            <a:pPr lvl="1"/>
            <a:r>
              <a:rPr lang="en-US" b="1" i="1" dirty="0"/>
              <a:t>REQ</a:t>
            </a:r>
            <a:r>
              <a:rPr lang="en-US" b="1" i="1" dirty="0" smtClean="0"/>
              <a:t>-6</a:t>
            </a:r>
            <a:r>
              <a:rPr lang="en-US" i="1" dirty="0" smtClean="0"/>
              <a:t>:</a:t>
            </a:r>
            <a:r>
              <a:rPr lang="en-US" dirty="0" smtClean="0"/>
              <a:t> </a:t>
            </a:r>
            <a:r>
              <a:rPr lang="en-US" i="1" dirty="0"/>
              <a:t>The system shall be implemented using ASP.</a:t>
            </a:r>
            <a:endParaRPr lang="en-US" dirty="0"/>
          </a:p>
          <a:p>
            <a:endParaRPr lang="en-US" dirty="0" smtClean="0"/>
          </a:p>
          <a:p>
            <a:pPr lvl="1"/>
            <a:r>
              <a:rPr lang="en-US" dirty="0" smtClean="0"/>
              <a:t>Does </a:t>
            </a:r>
            <a:r>
              <a:rPr lang="en-US" dirty="0"/>
              <a:t>ASP mean Active Server Pages or Application Service </a:t>
            </a:r>
            <a:r>
              <a:rPr lang="en-US" dirty="0" smtClean="0"/>
              <a:t>Provider or something else? </a:t>
            </a:r>
          </a:p>
          <a:p>
            <a:pPr lvl="1"/>
            <a:r>
              <a:rPr lang="en-US" dirty="0" smtClean="0"/>
              <a:t>To </a:t>
            </a:r>
            <a:r>
              <a:rPr lang="en-US" dirty="0"/>
              <a:t>fix this, we can mention a full name and provide an acronym in parentheses</a:t>
            </a:r>
            <a:r>
              <a:rPr lang="en-US" dirty="0" smtClean="0"/>
              <a:t>:</a:t>
            </a:r>
          </a:p>
          <a:p>
            <a:pPr marL="457200" lvl="1" indent="0">
              <a:buNone/>
            </a:pPr>
            <a:endParaRPr lang="en-US" dirty="0"/>
          </a:p>
          <a:p>
            <a:pPr lvl="1"/>
            <a:r>
              <a:rPr lang="en-US" b="1" i="1" dirty="0" smtClean="0"/>
              <a:t>REQ-6</a:t>
            </a:r>
            <a:r>
              <a:rPr lang="en-US" i="1" dirty="0" smtClean="0"/>
              <a:t>:</a:t>
            </a:r>
            <a:r>
              <a:rPr lang="en-US" dirty="0" smtClean="0"/>
              <a:t> </a:t>
            </a:r>
            <a:r>
              <a:rPr lang="en-US" i="1" dirty="0"/>
              <a:t>The system shall be implemented using Active Server Pages (ASP)</a:t>
            </a:r>
            <a:r>
              <a:rPr lang="en-US" i="1" dirty="0" smtClean="0"/>
              <a:t>.</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36</a:t>
            </a:fld>
            <a:endParaRPr lang="en-US" altLang="en-US">
              <a:solidFill>
                <a:prstClr val="black">
                  <a:tint val="75000"/>
                </a:prstClr>
              </a:solidFill>
            </a:endParaRPr>
          </a:p>
        </p:txBody>
      </p:sp>
    </p:spTree>
    <p:extLst>
      <p:ext uri="{BB962C8B-B14F-4D97-AF65-F5344CB8AC3E}">
        <p14:creationId xmlns:p14="http://schemas.microsoft.com/office/powerpoint/2010/main" val="67927455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a:t>
            </a:r>
            <a:endParaRPr lang="en-US" dirty="0"/>
          </a:p>
        </p:txBody>
      </p:sp>
      <p:sp>
        <p:nvSpPr>
          <p:cNvPr id="3" name="Content Placeholder 2"/>
          <p:cNvSpPr>
            <a:spLocks noGrp="1"/>
          </p:cNvSpPr>
          <p:nvPr>
            <p:ph idx="1"/>
          </p:nvPr>
        </p:nvSpPr>
        <p:spPr/>
        <p:txBody>
          <a:bodyPr/>
          <a:lstStyle/>
          <a:p>
            <a:r>
              <a:rPr lang="en-US" dirty="0" smtClean="0">
                <a:solidFill>
                  <a:srgbClr val="0000FF"/>
                </a:solidFill>
              </a:rPr>
              <a:t>Testers </a:t>
            </a:r>
            <a:r>
              <a:rPr lang="en-US" dirty="0">
                <a:solidFill>
                  <a:srgbClr val="0000FF"/>
                </a:solidFill>
              </a:rPr>
              <a:t>should be able to verify whether the requirement is implemented correctly. The test should either pass or fail. To be testable, requirements should be clear, precise, and unambiguous</a:t>
            </a:r>
            <a:r>
              <a:rPr lang="en-US" dirty="0" smtClean="0">
                <a:solidFill>
                  <a:srgbClr val="0000FF"/>
                </a:solidFill>
              </a:rPr>
              <a:t>.</a:t>
            </a:r>
            <a:br>
              <a:rPr lang="en-US" dirty="0" smtClean="0">
                <a:solidFill>
                  <a:srgbClr val="0000FF"/>
                </a:solidFill>
              </a:rPr>
            </a:br>
            <a:endParaRPr lang="en-US" dirty="0" smtClean="0">
              <a:solidFill>
                <a:srgbClr val="0000FF"/>
              </a:solidFill>
            </a:endParaRPr>
          </a:p>
          <a:p>
            <a:pPr lvl="1"/>
            <a:r>
              <a:rPr lang="en-US" b="1" i="1" dirty="0"/>
              <a:t>REQ-7</a:t>
            </a:r>
            <a:r>
              <a:rPr lang="en-US" i="1" dirty="0"/>
              <a:t>:</a:t>
            </a:r>
            <a:r>
              <a:rPr lang="en-US" dirty="0"/>
              <a:t> </a:t>
            </a:r>
            <a:r>
              <a:rPr lang="en-US" i="1" dirty="0"/>
              <a:t>The search facility should allow the user to find a reservation based on Last Name, Date, etc</a:t>
            </a:r>
            <a:r>
              <a:rPr lang="en-US" i="1" dirty="0" smtClean="0"/>
              <a:t>.</a:t>
            </a:r>
            <a:br>
              <a:rPr lang="en-US" i="1" dirty="0" smtClean="0"/>
            </a:br>
            <a:endParaRPr lang="en-US" dirty="0" smtClean="0"/>
          </a:p>
          <a:p>
            <a:pPr lvl="1"/>
            <a:r>
              <a:rPr lang="en-US" dirty="0" smtClean="0"/>
              <a:t>In </a:t>
            </a:r>
            <a:r>
              <a:rPr lang="en-US" dirty="0"/>
              <a:t>this requirement, all search criteria should be explicitly listed. The designer and developer cannot guess what the user means by “etc.”</a:t>
            </a:r>
          </a:p>
          <a:p>
            <a:endParaRPr lang="en-US" dirty="0">
              <a:solidFill>
                <a:srgbClr val="0000FF"/>
              </a:solidFill>
            </a:endParaRP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37</a:t>
            </a:fld>
            <a:endParaRPr lang="en-US" altLang="en-US">
              <a:solidFill>
                <a:prstClr val="black">
                  <a:tint val="75000"/>
                </a:prstClr>
              </a:solidFill>
            </a:endParaRPr>
          </a:p>
        </p:txBody>
      </p:sp>
    </p:spTree>
    <p:extLst>
      <p:ext uri="{BB962C8B-B14F-4D97-AF65-F5344CB8AC3E}">
        <p14:creationId xmlns:p14="http://schemas.microsoft.com/office/powerpoint/2010/main" val="260863525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 (Concise, Terse, Simple, Precise</a:t>
            </a:r>
            <a:r>
              <a:rPr lang="en-US" dirty="0" smtClean="0"/>
              <a:t>)</a:t>
            </a:r>
            <a:endParaRPr lang="en-US" dirty="0"/>
          </a:p>
        </p:txBody>
      </p:sp>
      <p:sp>
        <p:nvSpPr>
          <p:cNvPr id="3" name="Content Placeholder 2"/>
          <p:cNvSpPr>
            <a:spLocks noGrp="1"/>
          </p:cNvSpPr>
          <p:nvPr>
            <p:ph idx="1"/>
          </p:nvPr>
        </p:nvSpPr>
        <p:spPr>
          <a:xfrm>
            <a:off x="457200" y="816472"/>
            <a:ext cx="8229600" cy="4628654"/>
          </a:xfrm>
        </p:spPr>
        <p:txBody>
          <a:bodyPr/>
          <a:lstStyle/>
          <a:p>
            <a:r>
              <a:rPr lang="en-US" dirty="0">
                <a:solidFill>
                  <a:srgbClr val="0000FF"/>
                </a:solidFill>
              </a:rPr>
              <a:t>Requirements should not contain unnecessary verbiage or information. They should be stated clearly and simply</a:t>
            </a:r>
            <a:r>
              <a:rPr lang="en-US" dirty="0" smtClean="0">
                <a:solidFill>
                  <a:srgbClr val="0000FF"/>
                </a:solidFill>
              </a:rPr>
              <a:t>.</a:t>
            </a:r>
            <a:br>
              <a:rPr lang="en-US" dirty="0" smtClean="0">
                <a:solidFill>
                  <a:srgbClr val="0000FF"/>
                </a:solidFill>
              </a:rPr>
            </a:br>
            <a:endParaRPr lang="en-US" dirty="0" smtClean="0">
              <a:solidFill>
                <a:srgbClr val="0000FF"/>
              </a:solidFill>
            </a:endParaRPr>
          </a:p>
          <a:p>
            <a:pPr lvl="1"/>
            <a:r>
              <a:rPr lang="en-US" b="1" i="1" dirty="0"/>
              <a:t>REQ-8</a:t>
            </a:r>
            <a:r>
              <a:rPr lang="en-US" i="1" dirty="0"/>
              <a:t>:</a:t>
            </a:r>
            <a:r>
              <a:rPr lang="en-US" dirty="0"/>
              <a:t> </a:t>
            </a:r>
            <a:r>
              <a:rPr lang="en-US" i="1" dirty="0"/>
              <a:t>Sometimes the user will enter Airport Code, which the system will understand, but sometimes the closest city may replace it, so the user does not need to know what the airport code is, and it will still be understood by the system.</a:t>
            </a:r>
            <a:endParaRPr lang="en-US" dirty="0"/>
          </a:p>
          <a:p>
            <a:endParaRPr lang="en-US" dirty="0" smtClean="0"/>
          </a:p>
          <a:p>
            <a:pPr lvl="1"/>
            <a:r>
              <a:rPr lang="en-US" dirty="0" smtClean="0"/>
              <a:t>This </a:t>
            </a:r>
            <a:r>
              <a:rPr lang="en-US" dirty="0"/>
              <a:t>sentence may be replaced by a simpler one</a:t>
            </a:r>
            <a:r>
              <a:rPr lang="en-US" dirty="0" smtClean="0"/>
              <a:t>:</a:t>
            </a:r>
            <a:br>
              <a:rPr lang="en-US" dirty="0" smtClean="0"/>
            </a:br>
            <a:endParaRPr lang="en-US" dirty="0"/>
          </a:p>
          <a:p>
            <a:pPr lvl="1"/>
            <a:r>
              <a:rPr lang="en-US" b="1" i="1" dirty="0" smtClean="0"/>
              <a:t>REQ-8</a:t>
            </a:r>
            <a:r>
              <a:rPr lang="en-US" i="1" dirty="0" smtClean="0"/>
              <a:t>:</a:t>
            </a:r>
            <a:r>
              <a:rPr lang="en-US" dirty="0" smtClean="0"/>
              <a:t> </a:t>
            </a:r>
            <a:r>
              <a:rPr lang="en-US" i="1" dirty="0"/>
              <a:t>The system shall identify the airport based on either an Airport Code or a City Name</a:t>
            </a:r>
            <a:r>
              <a:rPr lang="en-US" i="1" dirty="0" smtClean="0"/>
              <a:t>.</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38</a:t>
            </a:fld>
            <a:endParaRPr lang="en-US" altLang="en-US">
              <a:solidFill>
                <a:prstClr val="black">
                  <a:tint val="75000"/>
                </a:prstClr>
              </a:solidFill>
            </a:endParaRPr>
          </a:p>
        </p:txBody>
      </p:sp>
    </p:spTree>
    <p:extLst>
      <p:ext uri="{BB962C8B-B14F-4D97-AF65-F5344CB8AC3E}">
        <p14:creationId xmlns:p14="http://schemas.microsoft.com/office/powerpoint/2010/main" val="428584753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a:t>
            </a:r>
            <a:endParaRPr lang="en-US" dirty="0"/>
          </a:p>
        </p:txBody>
      </p:sp>
      <p:sp>
        <p:nvSpPr>
          <p:cNvPr id="3" name="Content Placeholder 2"/>
          <p:cNvSpPr>
            <a:spLocks noGrp="1"/>
          </p:cNvSpPr>
          <p:nvPr>
            <p:ph idx="1"/>
          </p:nvPr>
        </p:nvSpPr>
        <p:spPr/>
        <p:txBody>
          <a:bodyPr/>
          <a:lstStyle/>
          <a:p>
            <a:r>
              <a:rPr lang="en-US" dirty="0">
                <a:solidFill>
                  <a:srgbClr val="0000FF"/>
                </a:solidFill>
              </a:rPr>
              <a:t>If a requirement contains facts, these facts should be true</a:t>
            </a:r>
            <a:r>
              <a:rPr lang="en-US" dirty="0" smtClean="0">
                <a:solidFill>
                  <a:srgbClr val="0000FF"/>
                </a:solidFill>
              </a:rPr>
              <a:t>.</a:t>
            </a:r>
            <a:br>
              <a:rPr lang="en-US" dirty="0" smtClean="0">
                <a:solidFill>
                  <a:srgbClr val="0000FF"/>
                </a:solidFill>
              </a:rPr>
            </a:br>
            <a:endParaRPr lang="en-US" dirty="0">
              <a:solidFill>
                <a:srgbClr val="0000FF"/>
              </a:solidFill>
            </a:endParaRPr>
          </a:p>
          <a:p>
            <a:pPr lvl="1"/>
            <a:r>
              <a:rPr lang="en-US" b="1" i="1" dirty="0"/>
              <a:t>REQ-9</a:t>
            </a:r>
            <a:r>
              <a:rPr lang="en-US" i="1" dirty="0"/>
              <a:t>:</a:t>
            </a:r>
            <a:r>
              <a:rPr lang="en-US" dirty="0"/>
              <a:t> </a:t>
            </a:r>
            <a:r>
              <a:rPr lang="en-US" i="1" dirty="0"/>
              <a:t>Car rental prices shall show all applicable taxes (including 6% state tax).</a:t>
            </a:r>
            <a:endParaRPr lang="en-US" dirty="0"/>
          </a:p>
          <a:p>
            <a:endParaRPr lang="en-US" dirty="0" smtClean="0"/>
          </a:p>
          <a:p>
            <a:pPr lvl="1"/>
            <a:r>
              <a:rPr lang="en-US" dirty="0" smtClean="0"/>
              <a:t>The </a:t>
            </a:r>
            <a:r>
              <a:rPr lang="en-US" dirty="0"/>
              <a:t>tax depends on the state, so the provided 6% figure is incorrect.</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39</a:t>
            </a:fld>
            <a:endParaRPr lang="en-US" altLang="en-US">
              <a:solidFill>
                <a:prstClr val="black">
                  <a:tint val="75000"/>
                </a:prstClr>
              </a:solidFill>
            </a:endParaRPr>
          </a:p>
        </p:txBody>
      </p:sp>
    </p:spTree>
    <p:extLst>
      <p:ext uri="{BB962C8B-B14F-4D97-AF65-F5344CB8AC3E}">
        <p14:creationId xmlns:p14="http://schemas.microsoft.com/office/powerpoint/2010/main" val="1676093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04801" y="282222"/>
            <a:ext cx="8653463" cy="677333"/>
          </a:xfrm>
          <a:noFill/>
        </p:spPr>
        <p:txBody>
          <a:bodyPr/>
          <a:lstStyle/>
          <a:p>
            <a:pPr>
              <a:lnSpc>
                <a:spcPct val="110000"/>
              </a:lnSpc>
            </a:pPr>
            <a:r>
              <a:rPr lang="en-US" dirty="0"/>
              <a:t>Why requirements engineering ?</a:t>
            </a:r>
          </a:p>
        </p:txBody>
      </p:sp>
      <p:sp>
        <p:nvSpPr>
          <p:cNvPr id="3076" name="Rectangle 3"/>
          <p:cNvSpPr>
            <a:spLocks noGrp="1" noChangeArrowheads="1"/>
          </p:cNvSpPr>
          <p:nvPr>
            <p:ph type="body" idx="1"/>
          </p:nvPr>
        </p:nvSpPr>
        <p:spPr>
          <a:xfrm>
            <a:off x="331789" y="1106311"/>
            <a:ext cx="8529637" cy="4515556"/>
          </a:xfrm>
          <a:noFill/>
        </p:spPr>
        <p:txBody>
          <a:bodyPr/>
          <a:lstStyle/>
          <a:p>
            <a:r>
              <a:rPr lang="en-US" dirty="0"/>
              <a:t>RE is critical </a:t>
            </a:r>
          </a:p>
          <a:p>
            <a:pPr lvl="1"/>
            <a:r>
              <a:rPr lang="en-US" dirty="0"/>
              <a:t>Major cause of software failure</a:t>
            </a:r>
          </a:p>
          <a:p>
            <a:pPr lvl="2"/>
            <a:r>
              <a:rPr lang="en-US" sz="2200" dirty="0">
                <a:solidFill>
                  <a:schemeClr val="tx2"/>
                </a:solidFill>
              </a:rPr>
              <a:t>Requirements-related errors are the most numerous, persistent, expensive, dangerous</a:t>
            </a:r>
          </a:p>
          <a:p>
            <a:pPr lvl="1">
              <a:spcBef>
                <a:spcPct val="50000"/>
              </a:spcBef>
            </a:pPr>
            <a:r>
              <a:rPr lang="en-US" dirty="0"/>
              <a:t>Severe consequences: cost overruns, delivery delays, dissatisfaction, degradations, accidents, ...</a:t>
            </a:r>
          </a:p>
          <a:p>
            <a:pPr lvl="1">
              <a:lnSpc>
                <a:spcPct val="130000"/>
              </a:lnSpc>
              <a:spcBef>
                <a:spcPct val="50000"/>
              </a:spcBef>
            </a:pPr>
            <a:r>
              <a:rPr lang="en-US" dirty="0"/>
              <a:t>RE has multiple impact: legal, social, economical, </a:t>
            </a:r>
            <a:r>
              <a:rPr lang="en-US" dirty="0" smtClean="0"/>
              <a:t>technical</a:t>
            </a:r>
          </a:p>
          <a:p>
            <a:pPr>
              <a:lnSpc>
                <a:spcPct val="180000"/>
              </a:lnSpc>
            </a:pPr>
            <a:r>
              <a:rPr lang="en-US" dirty="0" smtClean="0"/>
              <a:t>RE </a:t>
            </a:r>
            <a:r>
              <a:rPr lang="en-US" dirty="0"/>
              <a:t>is hard</a:t>
            </a:r>
          </a:p>
        </p:txBody>
      </p:sp>
    </p:spTree>
    <p:extLst>
      <p:ext uri="{BB962C8B-B14F-4D97-AF65-F5344CB8AC3E}">
        <p14:creationId xmlns:p14="http://schemas.microsoft.com/office/powerpoint/2010/main" val="137986477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Feasible (Realistic, Possible)</a:t>
            </a:r>
            <a:endParaRPr lang="en-US" dirty="0"/>
          </a:p>
        </p:txBody>
      </p:sp>
      <p:sp>
        <p:nvSpPr>
          <p:cNvPr id="3" name="Content Placeholder 2"/>
          <p:cNvSpPr>
            <a:spLocks noGrp="1"/>
          </p:cNvSpPr>
          <p:nvPr>
            <p:ph idx="1"/>
          </p:nvPr>
        </p:nvSpPr>
        <p:spPr/>
        <p:txBody>
          <a:bodyPr/>
          <a:lstStyle/>
          <a:p>
            <a:r>
              <a:rPr lang="en-US" dirty="0" smtClean="0">
                <a:solidFill>
                  <a:srgbClr val="0000FF"/>
                </a:solidFill>
              </a:rPr>
              <a:t>The </a:t>
            </a:r>
            <a:r>
              <a:rPr lang="en-US" dirty="0">
                <a:solidFill>
                  <a:srgbClr val="0000FF"/>
                </a:solidFill>
              </a:rPr>
              <a:t>requirement should be doable within existing constraints such as time, money, and available </a:t>
            </a:r>
            <a:r>
              <a:rPr lang="en-US" dirty="0" smtClean="0">
                <a:solidFill>
                  <a:srgbClr val="0000FF"/>
                </a:solidFill>
              </a:rPr>
              <a:t>resources.</a:t>
            </a:r>
            <a:br>
              <a:rPr lang="en-US" dirty="0" smtClean="0">
                <a:solidFill>
                  <a:srgbClr val="0000FF"/>
                </a:solidFill>
              </a:rPr>
            </a:br>
            <a:endParaRPr lang="en-US" dirty="0" smtClean="0">
              <a:solidFill>
                <a:srgbClr val="0000FF"/>
              </a:solidFill>
            </a:endParaRPr>
          </a:p>
          <a:p>
            <a:pPr lvl="1"/>
            <a:r>
              <a:rPr lang="en-US" b="1" i="1" dirty="0"/>
              <a:t>REQ-10</a:t>
            </a:r>
            <a:r>
              <a:rPr lang="en-US" i="1" dirty="0"/>
              <a:t>:</a:t>
            </a:r>
            <a:r>
              <a:rPr lang="en-US" dirty="0"/>
              <a:t> </a:t>
            </a:r>
            <a:r>
              <a:rPr lang="en-US" i="1" dirty="0"/>
              <a:t>The system shall have a natural language interface that will understand commands given in English language.</a:t>
            </a:r>
            <a:endParaRPr lang="en-US" dirty="0"/>
          </a:p>
          <a:p>
            <a:pPr lvl="1"/>
            <a:endParaRPr lang="en-US" dirty="0">
              <a:solidFill>
                <a:srgbClr val="0000FF"/>
              </a:solidFill>
            </a:endParaRPr>
          </a:p>
          <a:p>
            <a:pPr lvl="1"/>
            <a:r>
              <a:rPr lang="en-US" dirty="0"/>
              <a:t>This requirement may be not feasible within a short span of development time.</a:t>
            </a:r>
          </a:p>
          <a:p>
            <a:pPr lvl="1"/>
            <a:endParaRPr lang="en-US" dirty="0">
              <a:solidFill>
                <a:srgbClr val="0000FF"/>
              </a:solidFill>
            </a:endParaRP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40</a:t>
            </a:fld>
            <a:endParaRPr lang="en-US" altLang="en-US">
              <a:solidFill>
                <a:prstClr val="black">
                  <a:tint val="75000"/>
                </a:prstClr>
              </a:solidFill>
            </a:endParaRPr>
          </a:p>
        </p:txBody>
      </p:sp>
    </p:spTree>
    <p:extLst>
      <p:ext uri="{BB962C8B-B14F-4D97-AF65-F5344CB8AC3E}">
        <p14:creationId xmlns:p14="http://schemas.microsoft.com/office/powerpoint/2010/main" val="276495881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a:t>
            </a:r>
            <a:endParaRPr lang="en-US" dirty="0"/>
          </a:p>
        </p:txBody>
      </p:sp>
      <p:sp>
        <p:nvSpPr>
          <p:cNvPr id="3" name="Content Placeholder 2"/>
          <p:cNvSpPr>
            <a:spLocks noGrp="1"/>
          </p:cNvSpPr>
          <p:nvPr>
            <p:ph idx="1"/>
          </p:nvPr>
        </p:nvSpPr>
        <p:spPr/>
        <p:txBody>
          <a:bodyPr/>
          <a:lstStyle/>
          <a:p>
            <a:r>
              <a:rPr lang="en-US" dirty="0">
                <a:solidFill>
                  <a:srgbClr val="0000FF"/>
                </a:solidFill>
              </a:rPr>
              <a:t>To understand the requirement, there should not be a need to know any other requirement.</a:t>
            </a:r>
            <a:endParaRPr lang="en-US" dirty="0" smtClean="0"/>
          </a:p>
          <a:p>
            <a:endParaRPr lang="en-US" i="1" dirty="0" smtClean="0"/>
          </a:p>
          <a:p>
            <a:pPr lvl="1"/>
            <a:r>
              <a:rPr lang="en-US" b="1" i="1" dirty="0" smtClean="0"/>
              <a:t>REQ</a:t>
            </a:r>
            <a:r>
              <a:rPr lang="en-US" b="1" i="1" dirty="0"/>
              <a:t>-11</a:t>
            </a:r>
            <a:r>
              <a:rPr lang="en-US" i="1" dirty="0"/>
              <a:t>:</a:t>
            </a:r>
            <a:r>
              <a:rPr lang="en-US" dirty="0"/>
              <a:t> </a:t>
            </a:r>
            <a:r>
              <a:rPr lang="en-US" i="1" dirty="0"/>
              <a:t>The list of available flights shall include flight numbers, departure time, and arrival time for every leg of a flight.</a:t>
            </a:r>
            <a:endParaRPr lang="en-US" dirty="0"/>
          </a:p>
          <a:p>
            <a:pPr lvl="1"/>
            <a:r>
              <a:rPr lang="en-US" b="1" i="1" dirty="0"/>
              <a:t>REQ-12</a:t>
            </a:r>
            <a:r>
              <a:rPr lang="en-US" i="1" dirty="0"/>
              <a:t>:</a:t>
            </a:r>
            <a:r>
              <a:rPr lang="en-US" dirty="0"/>
              <a:t> </a:t>
            </a:r>
            <a:r>
              <a:rPr lang="en-US" i="1" dirty="0"/>
              <a:t>It should be sorted by price.</a:t>
            </a:r>
            <a:endParaRPr lang="en-US" dirty="0"/>
          </a:p>
          <a:p>
            <a:pPr lvl="1"/>
            <a:endParaRPr lang="en-US" dirty="0"/>
          </a:p>
          <a:p>
            <a:pPr lvl="1"/>
            <a:r>
              <a:rPr lang="en-US" dirty="0" smtClean="0"/>
              <a:t>The </a:t>
            </a:r>
            <a:r>
              <a:rPr lang="en-US" dirty="0"/>
              <a:t>word “It” in </a:t>
            </a:r>
            <a:r>
              <a:rPr lang="en-US" dirty="0" smtClean="0"/>
              <a:t>REQ-12 refers </a:t>
            </a:r>
            <a:r>
              <a:rPr lang="en-US" dirty="0"/>
              <a:t>to the previous requirement. However, if the order of the requirements changes, this requirement will not be understandable</a:t>
            </a:r>
            <a:r>
              <a:rPr lang="en-US" dirty="0" smtClean="0"/>
              <a:t>.</a:t>
            </a:r>
          </a:p>
          <a:p>
            <a:endParaRPr lang="en-US" dirty="0">
              <a:solidFill>
                <a:srgbClr val="0000FF"/>
              </a:solidFill>
            </a:endParaRP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41</a:t>
            </a:fld>
            <a:endParaRPr lang="en-US" altLang="en-US">
              <a:solidFill>
                <a:prstClr val="black">
                  <a:tint val="75000"/>
                </a:prstClr>
              </a:solidFill>
            </a:endParaRPr>
          </a:p>
        </p:txBody>
      </p:sp>
    </p:spTree>
    <p:extLst>
      <p:ext uri="{BB962C8B-B14F-4D97-AF65-F5344CB8AC3E}">
        <p14:creationId xmlns:p14="http://schemas.microsoft.com/office/powerpoint/2010/main" val="401878993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Implementation-free</a:t>
            </a:r>
            <a:endParaRPr lang="en-US" dirty="0"/>
          </a:p>
        </p:txBody>
      </p:sp>
      <p:sp>
        <p:nvSpPr>
          <p:cNvPr id="3" name="Content Placeholder 2"/>
          <p:cNvSpPr>
            <a:spLocks noGrp="1"/>
          </p:cNvSpPr>
          <p:nvPr>
            <p:ph idx="1"/>
          </p:nvPr>
        </p:nvSpPr>
        <p:spPr/>
        <p:txBody>
          <a:bodyPr/>
          <a:lstStyle/>
          <a:p>
            <a:r>
              <a:rPr lang="en-US" dirty="0">
                <a:solidFill>
                  <a:srgbClr val="0000FF"/>
                </a:solidFill>
              </a:rPr>
              <a:t>Requirements should not contain unnecessary design and implementation information.</a:t>
            </a:r>
          </a:p>
          <a:p>
            <a:endParaRPr lang="en-US" dirty="0" smtClean="0"/>
          </a:p>
          <a:p>
            <a:pPr lvl="1"/>
            <a:r>
              <a:rPr lang="en-US" b="1" i="1" dirty="0"/>
              <a:t>REQ-13</a:t>
            </a:r>
            <a:r>
              <a:rPr lang="en-US" i="1" dirty="0"/>
              <a:t>: </a:t>
            </a:r>
            <a:r>
              <a:rPr lang="en-US" i="1" dirty="0" smtClean="0"/>
              <a:t>A word containing more than N characters should </a:t>
            </a:r>
            <a:r>
              <a:rPr lang="en-US" i="1" dirty="0"/>
              <a:t>cause an error exit from the program (i.e., a variable, Alarm, should have the value TRUE). </a:t>
            </a:r>
          </a:p>
          <a:p>
            <a:pPr lvl="1"/>
            <a:endParaRPr lang="en-US" dirty="0" smtClean="0"/>
          </a:p>
          <a:p>
            <a:pPr lvl="1"/>
            <a:r>
              <a:rPr lang="en-US" dirty="0" smtClean="0"/>
              <a:t>Why </a:t>
            </a:r>
            <a:r>
              <a:rPr lang="en-US" dirty="0"/>
              <a:t>bother with program variables here?</a:t>
            </a:r>
            <a:br>
              <a:rPr lang="en-US" dirty="0"/>
            </a:br>
            <a:endParaRPr lang="en-US" dirty="0" smtClean="0">
              <a:solidFill>
                <a:srgbClr val="0000FF"/>
              </a:solidFill>
            </a:endParaRP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42</a:t>
            </a:fld>
            <a:endParaRPr lang="en-US" altLang="en-US">
              <a:solidFill>
                <a:prstClr val="black">
                  <a:tint val="75000"/>
                </a:prstClr>
              </a:solidFill>
            </a:endParaRPr>
          </a:p>
        </p:txBody>
      </p:sp>
    </p:spTree>
    <p:extLst>
      <p:ext uri="{BB962C8B-B14F-4D97-AF65-F5344CB8AC3E}">
        <p14:creationId xmlns:p14="http://schemas.microsoft.com/office/powerpoint/2010/main" val="25918971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449355"/>
          </a:xfrm>
        </p:spPr>
        <p:txBody>
          <a:bodyPr/>
          <a:lstStyle/>
          <a:p>
            <a:r>
              <a:rPr lang="en-US" dirty="0" smtClean="0"/>
              <a:t>Consistent</a:t>
            </a:r>
            <a:endParaRPr lang="en-US" dirty="0"/>
          </a:p>
        </p:txBody>
      </p:sp>
      <p:sp>
        <p:nvSpPr>
          <p:cNvPr id="3" name="Content Placeholder 2"/>
          <p:cNvSpPr>
            <a:spLocks noGrp="1"/>
          </p:cNvSpPr>
          <p:nvPr>
            <p:ph idx="1"/>
          </p:nvPr>
        </p:nvSpPr>
        <p:spPr>
          <a:xfrm>
            <a:off x="457200" y="823188"/>
            <a:ext cx="8229600" cy="4621938"/>
          </a:xfrm>
        </p:spPr>
        <p:txBody>
          <a:bodyPr/>
          <a:lstStyle/>
          <a:p>
            <a:r>
              <a:rPr lang="en-US" dirty="0">
                <a:solidFill>
                  <a:srgbClr val="0000FF"/>
                </a:solidFill>
              </a:rPr>
              <a:t>There should not be any conflicts between the requirements.  </a:t>
            </a:r>
          </a:p>
          <a:p>
            <a:pPr lvl="1"/>
            <a:r>
              <a:rPr lang="en-US" b="1" i="1" dirty="0"/>
              <a:t>REQ-14</a:t>
            </a:r>
            <a:r>
              <a:rPr lang="en-US" i="1" dirty="0"/>
              <a:t>:</a:t>
            </a:r>
            <a:r>
              <a:rPr lang="en-US" dirty="0"/>
              <a:t> </a:t>
            </a:r>
            <a:r>
              <a:rPr lang="en-US" i="1" dirty="0"/>
              <a:t>Dates shall be displayed in the mm/</a:t>
            </a:r>
            <a:r>
              <a:rPr lang="en-US" i="1" dirty="0" err="1"/>
              <a:t>dd</a:t>
            </a:r>
            <a:r>
              <a:rPr lang="en-US" i="1" dirty="0"/>
              <a:t>/</a:t>
            </a:r>
            <a:r>
              <a:rPr lang="en-US" i="1" dirty="0" err="1"/>
              <a:t>yyyy</a:t>
            </a:r>
            <a:r>
              <a:rPr lang="en-US" i="1" dirty="0"/>
              <a:t> format.</a:t>
            </a:r>
            <a:endParaRPr lang="en-US" dirty="0"/>
          </a:p>
          <a:p>
            <a:pPr lvl="1"/>
            <a:r>
              <a:rPr lang="en-US" b="1" i="1" dirty="0"/>
              <a:t>REQ-15</a:t>
            </a:r>
            <a:r>
              <a:rPr lang="en-US" i="1" dirty="0"/>
              <a:t>:</a:t>
            </a:r>
            <a:r>
              <a:rPr lang="en-US" dirty="0"/>
              <a:t> </a:t>
            </a:r>
            <a:r>
              <a:rPr lang="en-US" i="1" dirty="0"/>
              <a:t>Dates shall be displayed in the </a:t>
            </a:r>
            <a:r>
              <a:rPr lang="en-US" i="1" dirty="0" err="1"/>
              <a:t>dd</a:t>
            </a:r>
            <a:r>
              <a:rPr lang="en-US" i="1" dirty="0"/>
              <a:t>/mm/</a:t>
            </a:r>
            <a:r>
              <a:rPr lang="en-US" i="1" dirty="0" err="1"/>
              <a:t>yyyy</a:t>
            </a:r>
            <a:r>
              <a:rPr lang="en-US" i="1" dirty="0"/>
              <a:t> format</a:t>
            </a:r>
            <a:r>
              <a:rPr lang="en-US" i="1" dirty="0" smtClean="0"/>
              <a:t>.</a:t>
            </a:r>
            <a:br>
              <a:rPr lang="en-US" i="1" dirty="0" smtClean="0"/>
            </a:br>
            <a:endParaRPr lang="en-US" dirty="0" smtClean="0"/>
          </a:p>
          <a:p>
            <a:pPr lvl="1"/>
            <a:r>
              <a:rPr lang="en-US" dirty="0" smtClean="0"/>
              <a:t>If REQ-14 </a:t>
            </a:r>
            <a:r>
              <a:rPr lang="en-US" dirty="0"/>
              <a:t>was submitted by an American user and </a:t>
            </a:r>
            <a:r>
              <a:rPr lang="en-US" dirty="0" smtClean="0"/>
              <a:t>REQ-15 </a:t>
            </a:r>
            <a:r>
              <a:rPr lang="en-US" dirty="0"/>
              <a:t>by a French user, the preceding requirements may be rewritten as follows</a:t>
            </a:r>
            <a:r>
              <a:rPr lang="en-US" dirty="0" smtClean="0"/>
              <a:t>:</a:t>
            </a:r>
            <a:br>
              <a:rPr lang="en-US" dirty="0" smtClean="0"/>
            </a:br>
            <a:endParaRPr lang="en-US" dirty="0"/>
          </a:p>
          <a:p>
            <a:pPr lvl="1"/>
            <a:r>
              <a:rPr lang="en-US" b="1" i="1" dirty="0" smtClean="0"/>
              <a:t>REQ-14</a:t>
            </a:r>
            <a:r>
              <a:rPr lang="en-US" i="1" dirty="0" smtClean="0"/>
              <a:t>:</a:t>
            </a:r>
            <a:r>
              <a:rPr lang="en-US" dirty="0" smtClean="0"/>
              <a:t> </a:t>
            </a:r>
            <a:r>
              <a:rPr lang="en-US" i="1" dirty="0"/>
              <a:t>For users in the U.S., dates shall be displayed in the mm/</a:t>
            </a:r>
            <a:r>
              <a:rPr lang="en-US" i="1" dirty="0" err="1"/>
              <a:t>dd</a:t>
            </a:r>
            <a:r>
              <a:rPr lang="en-US" i="1" dirty="0"/>
              <a:t>/</a:t>
            </a:r>
            <a:r>
              <a:rPr lang="en-US" i="1" dirty="0" err="1"/>
              <a:t>yyyy</a:t>
            </a:r>
            <a:r>
              <a:rPr lang="en-US" i="1" dirty="0"/>
              <a:t> format.</a:t>
            </a:r>
            <a:endParaRPr lang="en-US" dirty="0"/>
          </a:p>
          <a:p>
            <a:pPr lvl="1"/>
            <a:r>
              <a:rPr lang="en-US" b="1" i="1" dirty="0" smtClean="0"/>
              <a:t>REQ-15</a:t>
            </a:r>
            <a:r>
              <a:rPr lang="en-US" i="1" dirty="0" smtClean="0"/>
              <a:t>:</a:t>
            </a:r>
            <a:r>
              <a:rPr lang="en-US" dirty="0" smtClean="0"/>
              <a:t> </a:t>
            </a:r>
            <a:r>
              <a:rPr lang="en-US" i="1" dirty="0"/>
              <a:t>For users in France, dates shall be displayed in the </a:t>
            </a:r>
            <a:r>
              <a:rPr lang="en-US" i="1" dirty="0" err="1"/>
              <a:t>dd</a:t>
            </a:r>
            <a:r>
              <a:rPr lang="en-US" i="1" dirty="0"/>
              <a:t>/mm/</a:t>
            </a:r>
            <a:r>
              <a:rPr lang="en-US" i="1" dirty="0" err="1"/>
              <a:t>yyyy</a:t>
            </a:r>
            <a:r>
              <a:rPr lang="en-US" i="1" dirty="0"/>
              <a:t> format</a:t>
            </a:r>
            <a:r>
              <a:rPr lang="en-US" i="1" dirty="0" smtClean="0"/>
              <a:t>.</a:t>
            </a: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43</a:t>
            </a:fld>
            <a:endParaRPr lang="en-US" altLang="en-US">
              <a:solidFill>
                <a:prstClr val="black">
                  <a:tint val="75000"/>
                </a:prstClr>
              </a:solidFill>
            </a:endParaRPr>
          </a:p>
        </p:txBody>
      </p:sp>
    </p:spTree>
    <p:extLst>
      <p:ext uri="{BB962C8B-B14F-4D97-AF65-F5344CB8AC3E}">
        <p14:creationId xmlns:p14="http://schemas.microsoft.com/office/powerpoint/2010/main" val="394685837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449355"/>
          </a:xfrm>
        </p:spPr>
        <p:txBody>
          <a:bodyPr/>
          <a:lstStyle/>
          <a:p>
            <a:r>
              <a:rPr lang="en-US" dirty="0" smtClean="0"/>
              <a:t>Consistent </a:t>
            </a:r>
            <a:r>
              <a:rPr lang="en-US" sz="2000" dirty="0" smtClean="0"/>
              <a:t>(cont’d)</a:t>
            </a:r>
            <a:endParaRPr lang="en-US" sz="2000" dirty="0"/>
          </a:p>
        </p:txBody>
      </p:sp>
      <p:sp>
        <p:nvSpPr>
          <p:cNvPr id="3" name="Content Placeholder 2"/>
          <p:cNvSpPr>
            <a:spLocks noGrp="1"/>
          </p:cNvSpPr>
          <p:nvPr>
            <p:ph idx="1"/>
          </p:nvPr>
        </p:nvSpPr>
        <p:spPr>
          <a:xfrm>
            <a:off x="457200" y="823188"/>
            <a:ext cx="8229600" cy="4621938"/>
          </a:xfrm>
        </p:spPr>
        <p:txBody>
          <a:bodyPr/>
          <a:lstStyle/>
          <a:p>
            <a:pPr marL="0" indent="0">
              <a:buNone/>
            </a:pPr>
            <a:endParaRPr lang="en-US" dirty="0"/>
          </a:p>
          <a:p>
            <a:pPr lvl="1"/>
            <a:r>
              <a:rPr lang="en-US" dirty="0" smtClean="0"/>
              <a:t>Alternatively:</a:t>
            </a:r>
            <a:br>
              <a:rPr lang="en-US" dirty="0" smtClean="0"/>
            </a:br>
            <a:endParaRPr lang="en-US" dirty="0"/>
          </a:p>
          <a:p>
            <a:pPr lvl="1"/>
            <a:r>
              <a:rPr lang="en-US" b="1" i="1" dirty="0" smtClean="0"/>
              <a:t>REQ-14</a:t>
            </a:r>
            <a:r>
              <a:rPr lang="en-US" i="1" dirty="0" smtClean="0"/>
              <a:t>:</a:t>
            </a:r>
            <a:r>
              <a:rPr lang="en-US" dirty="0" smtClean="0"/>
              <a:t> </a:t>
            </a:r>
            <a:r>
              <a:rPr lang="en-US" i="1" dirty="0"/>
              <a:t>Dates shall be displayed based on the format defined in the user’s web browser</a:t>
            </a:r>
            <a:r>
              <a:rPr lang="en-US" i="1" dirty="0" smtClean="0"/>
              <a:t>.</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44</a:t>
            </a:fld>
            <a:endParaRPr lang="en-US" altLang="en-US">
              <a:solidFill>
                <a:prstClr val="black">
                  <a:tint val="75000"/>
                </a:prstClr>
              </a:solidFill>
            </a:endParaRPr>
          </a:p>
        </p:txBody>
      </p:sp>
    </p:spTree>
    <p:extLst>
      <p:ext uri="{BB962C8B-B14F-4D97-AF65-F5344CB8AC3E}">
        <p14:creationId xmlns:p14="http://schemas.microsoft.com/office/powerpoint/2010/main" val="174656585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a:t>
            </a:r>
            <a:r>
              <a:rPr lang="en-US" sz="2000" dirty="0" smtClean="0"/>
              <a:t>(cont’d)</a:t>
            </a:r>
            <a:endParaRPr lang="en-US" sz="2000" dirty="0"/>
          </a:p>
        </p:txBody>
      </p:sp>
      <p:sp>
        <p:nvSpPr>
          <p:cNvPr id="3" name="Content Placeholder 2"/>
          <p:cNvSpPr>
            <a:spLocks noGrp="1"/>
          </p:cNvSpPr>
          <p:nvPr>
            <p:ph idx="1"/>
          </p:nvPr>
        </p:nvSpPr>
        <p:spPr/>
        <p:txBody>
          <a:bodyPr/>
          <a:lstStyle/>
          <a:p>
            <a:r>
              <a:rPr lang="en-US" dirty="0">
                <a:solidFill>
                  <a:srgbClr val="0000FF"/>
                </a:solidFill>
              </a:rPr>
              <a:t>Indirect conflict occurs when requirements do not describe the same functionality, but it is not possible to fulfill both requirements at the same </a:t>
            </a:r>
            <a:r>
              <a:rPr lang="en-US" dirty="0" smtClean="0">
                <a:solidFill>
                  <a:srgbClr val="0000FF"/>
                </a:solidFill>
              </a:rPr>
              <a:t>time.</a:t>
            </a:r>
            <a:br>
              <a:rPr lang="en-US" dirty="0" smtClean="0">
                <a:solidFill>
                  <a:srgbClr val="0000FF"/>
                </a:solidFill>
              </a:rPr>
            </a:br>
            <a:endParaRPr lang="en-US" dirty="0" smtClean="0">
              <a:solidFill>
                <a:srgbClr val="0000FF"/>
              </a:solidFill>
            </a:endParaRPr>
          </a:p>
          <a:p>
            <a:pPr lvl="1"/>
            <a:r>
              <a:rPr lang="en-US" b="1" i="1" dirty="0"/>
              <a:t>REQ-18</a:t>
            </a:r>
            <a:r>
              <a:rPr lang="en-US" i="1" dirty="0"/>
              <a:t>:</a:t>
            </a:r>
            <a:r>
              <a:rPr lang="en-US" dirty="0"/>
              <a:t> </a:t>
            </a:r>
            <a:r>
              <a:rPr lang="en-US" i="1" dirty="0"/>
              <a:t>System should have a natural language interface.</a:t>
            </a:r>
            <a:endParaRPr lang="en-US" dirty="0"/>
          </a:p>
          <a:p>
            <a:pPr lvl="1"/>
            <a:r>
              <a:rPr lang="en-US" b="1" i="1" dirty="0"/>
              <a:t>REQ-19</a:t>
            </a:r>
            <a:r>
              <a:rPr lang="en-US" i="1" dirty="0"/>
              <a:t>:</a:t>
            </a:r>
            <a:r>
              <a:rPr lang="en-US" dirty="0"/>
              <a:t> </a:t>
            </a:r>
            <a:r>
              <a:rPr lang="en-US" i="1" dirty="0"/>
              <a:t>System shall be developed in three months.</a:t>
            </a:r>
            <a:endParaRPr lang="en-US" dirty="0"/>
          </a:p>
          <a:p>
            <a:endParaRPr lang="en-US" dirty="0">
              <a:solidFill>
                <a:srgbClr val="0000FF"/>
              </a:solidFill>
            </a:endParaRP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45</a:t>
            </a:fld>
            <a:endParaRPr lang="en-US" altLang="en-US">
              <a:solidFill>
                <a:prstClr val="black">
                  <a:tint val="75000"/>
                </a:prstClr>
              </a:solidFill>
            </a:endParaRPr>
          </a:p>
        </p:txBody>
      </p:sp>
    </p:spTree>
    <p:extLst>
      <p:ext uri="{BB962C8B-B14F-4D97-AF65-F5344CB8AC3E}">
        <p14:creationId xmlns:p14="http://schemas.microsoft.com/office/powerpoint/2010/main" val="394115528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a:t>
            </a:r>
            <a:r>
              <a:rPr lang="en-US" sz="2000" dirty="0" smtClean="0"/>
              <a:t>(cont’d)</a:t>
            </a:r>
            <a:endParaRPr lang="en-US" sz="2000" dirty="0"/>
          </a:p>
        </p:txBody>
      </p:sp>
      <p:sp>
        <p:nvSpPr>
          <p:cNvPr id="3" name="Content Placeholder 2"/>
          <p:cNvSpPr>
            <a:spLocks noGrp="1"/>
          </p:cNvSpPr>
          <p:nvPr>
            <p:ph idx="1"/>
          </p:nvPr>
        </p:nvSpPr>
        <p:spPr/>
        <p:txBody>
          <a:bodyPr/>
          <a:lstStyle/>
          <a:p>
            <a:r>
              <a:rPr lang="en-US" dirty="0">
                <a:solidFill>
                  <a:srgbClr val="0000FF"/>
                </a:solidFill>
              </a:rPr>
              <a:t>Some requirements do not conflict, but they use inconsistent terminology.</a:t>
            </a:r>
          </a:p>
          <a:p>
            <a:pPr marL="0" indent="0">
              <a:buNone/>
            </a:pPr>
            <a:endParaRPr lang="en-US" i="1" dirty="0" smtClean="0"/>
          </a:p>
          <a:p>
            <a:pPr lvl="1"/>
            <a:r>
              <a:rPr lang="en-US" b="1" i="1" dirty="0" smtClean="0"/>
              <a:t>REQ</a:t>
            </a:r>
            <a:r>
              <a:rPr lang="en-US" b="1" i="1" dirty="0"/>
              <a:t>-20</a:t>
            </a:r>
            <a:r>
              <a:rPr lang="en-US" i="1" dirty="0"/>
              <a:t>:</a:t>
            </a:r>
            <a:r>
              <a:rPr lang="en-US" dirty="0"/>
              <a:t> </a:t>
            </a:r>
            <a:r>
              <a:rPr lang="en-US" i="1" dirty="0"/>
              <a:t>For outbound and inbound flights, the user shall be able to compare flight prices from other, nearby airports.</a:t>
            </a:r>
            <a:endParaRPr lang="en-US" dirty="0"/>
          </a:p>
          <a:p>
            <a:pPr lvl="1"/>
            <a:r>
              <a:rPr lang="en-US" b="1" i="1" dirty="0"/>
              <a:t>REQ-21</a:t>
            </a:r>
            <a:r>
              <a:rPr lang="en-US" i="1" dirty="0"/>
              <a:t>:</a:t>
            </a:r>
            <a:r>
              <a:rPr lang="en-US" dirty="0"/>
              <a:t> </a:t>
            </a:r>
            <a:r>
              <a:rPr lang="en-US" i="1" dirty="0"/>
              <a:t>The outbound and return flights shall be sorted by the smallest number of stops.</a:t>
            </a:r>
            <a:endParaRPr lang="en-US" dirty="0"/>
          </a:p>
          <a:p>
            <a:pPr lvl="1"/>
            <a:endParaRPr lang="en-US" dirty="0" smtClean="0"/>
          </a:p>
          <a:p>
            <a:pPr lvl="1"/>
            <a:r>
              <a:rPr lang="en-US" dirty="0" smtClean="0"/>
              <a:t>To </a:t>
            </a:r>
            <a:r>
              <a:rPr lang="en-US" dirty="0"/>
              <a:t>describe the same concept, in the first requirement the term “</a:t>
            </a:r>
            <a:r>
              <a:rPr lang="en-US" i="1" dirty="0"/>
              <a:t>inbound flights</a:t>
            </a:r>
            <a:r>
              <a:rPr lang="en-US" dirty="0"/>
              <a:t>” is used, and in the second requirement the term “</a:t>
            </a:r>
            <a:r>
              <a:rPr lang="en-US" i="1" dirty="0"/>
              <a:t>return flights</a:t>
            </a:r>
            <a:r>
              <a:rPr lang="en-US" dirty="0"/>
              <a:t>” is used. The usage should be consistent</a:t>
            </a:r>
            <a:r>
              <a:rPr lang="en-US" dirty="0" smtClean="0"/>
              <a:t>.</a:t>
            </a:r>
          </a:p>
          <a:p>
            <a:pPr lvl="1"/>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46</a:t>
            </a:fld>
            <a:endParaRPr lang="en-US" altLang="en-US">
              <a:solidFill>
                <a:prstClr val="black">
                  <a:tint val="75000"/>
                </a:prstClr>
              </a:solidFill>
            </a:endParaRPr>
          </a:p>
        </p:txBody>
      </p:sp>
    </p:spTree>
    <p:extLst>
      <p:ext uri="{BB962C8B-B14F-4D97-AF65-F5344CB8AC3E}">
        <p14:creationId xmlns:p14="http://schemas.microsoft.com/office/powerpoint/2010/main" val="2591639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t>
            </a:r>
            <a:r>
              <a:rPr lang="en-US" dirty="0" err="1" smtClean="0"/>
              <a:t>reduntant</a:t>
            </a:r>
            <a:endParaRPr lang="en-US" dirty="0"/>
          </a:p>
        </p:txBody>
      </p:sp>
      <p:sp>
        <p:nvSpPr>
          <p:cNvPr id="3" name="Content Placeholder 2"/>
          <p:cNvSpPr>
            <a:spLocks noGrp="1"/>
          </p:cNvSpPr>
          <p:nvPr>
            <p:ph idx="1"/>
          </p:nvPr>
        </p:nvSpPr>
        <p:spPr/>
        <p:txBody>
          <a:bodyPr/>
          <a:lstStyle/>
          <a:p>
            <a:r>
              <a:rPr lang="en-US" dirty="0">
                <a:solidFill>
                  <a:srgbClr val="0000FF"/>
                </a:solidFill>
              </a:rPr>
              <a:t>Each requirement should be expressed only once and should not overlap with another requirement.</a:t>
            </a:r>
          </a:p>
          <a:p>
            <a:endParaRPr lang="en-US" dirty="0" smtClean="0"/>
          </a:p>
          <a:p>
            <a:pPr lvl="1"/>
            <a:r>
              <a:rPr lang="en-US" b="1" i="1" dirty="0"/>
              <a:t>REQ-22</a:t>
            </a:r>
            <a:r>
              <a:rPr lang="en-US" i="1" dirty="0"/>
              <a:t>:</a:t>
            </a:r>
            <a:r>
              <a:rPr lang="en-US" dirty="0"/>
              <a:t> </a:t>
            </a:r>
            <a:r>
              <a:rPr lang="en-US" i="1" dirty="0"/>
              <a:t>A calendar shall be available to help with entering the flight date.</a:t>
            </a:r>
            <a:endParaRPr lang="en-US" dirty="0"/>
          </a:p>
          <a:p>
            <a:pPr lvl="1"/>
            <a:r>
              <a:rPr lang="en-US" b="1" i="1" dirty="0"/>
              <a:t>REQ-23</a:t>
            </a:r>
            <a:r>
              <a:rPr lang="en-US" i="1" dirty="0"/>
              <a:t>:</a:t>
            </a:r>
            <a:r>
              <a:rPr lang="en-US" dirty="0"/>
              <a:t> </a:t>
            </a:r>
            <a:r>
              <a:rPr lang="en-US" i="1" dirty="0"/>
              <a:t>The system shall display a pop-up calendar when entering any date.</a:t>
            </a:r>
            <a:endParaRPr lang="en-US" dirty="0"/>
          </a:p>
          <a:p>
            <a:pPr marL="400050" lvl="1" indent="0">
              <a:buNone/>
            </a:pPr>
            <a:endParaRPr lang="en-US" dirty="0" smtClean="0"/>
          </a:p>
          <a:p>
            <a:pPr lvl="1"/>
            <a:r>
              <a:rPr lang="en-US" dirty="0" smtClean="0"/>
              <a:t>The </a:t>
            </a:r>
            <a:r>
              <a:rPr lang="en-US" dirty="0"/>
              <a:t>first requirement (related to only the flight date) is a subset of the second one (related to any date entered by the user)</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47</a:t>
            </a:fld>
            <a:endParaRPr lang="en-US" altLang="en-US">
              <a:solidFill>
                <a:prstClr val="black">
                  <a:tint val="75000"/>
                </a:prstClr>
              </a:solidFill>
            </a:endParaRPr>
          </a:p>
        </p:txBody>
      </p:sp>
    </p:spTree>
    <p:extLst>
      <p:ext uri="{BB962C8B-B14F-4D97-AF65-F5344CB8AC3E}">
        <p14:creationId xmlns:p14="http://schemas.microsoft.com/office/powerpoint/2010/main" val="3664705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Understandable</a:t>
            </a:r>
            <a:endParaRPr lang="en-US" dirty="0"/>
          </a:p>
        </p:txBody>
      </p:sp>
      <p:sp>
        <p:nvSpPr>
          <p:cNvPr id="3" name="Content Placeholder 2"/>
          <p:cNvSpPr>
            <a:spLocks noGrp="1"/>
          </p:cNvSpPr>
          <p:nvPr>
            <p:ph idx="1"/>
          </p:nvPr>
        </p:nvSpPr>
        <p:spPr/>
        <p:txBody>
          <a:bodyPr/>
          <a:lstStyle/>
          <a:p>
            <a:r>
              <a:rPr lang="en-US" dirty="0">
                <a:solidFill>
                  <a:srgbClr val="0000FF"/>
                </a:solidFill>
              </a:rPr>
              <a:t>Requirements should be grammatically correct and written in a consistent style. </a:t>
            </a:r>
            <a:endParaRPr lang="en-US" dirty="0" smtClean="0">
              <a:solidFill>
                <a:srgbClr val="0000FF"/>
              </a:solidFill>
            </a:endParaRPr>
          </a:p>
          <a:p>
            <a:r>
              <a:rPr lang="en-US" dirty="0" smtClean="0">
                <a:solidFill>
                  <a:srgbClr val="0000FF"/>
                </a:solidFill>
              </a:rPr>
              <a:t>Standard </a:t>
            </a:r>
            <a:r>
              <a:rPr lang="en-US" dirty="0">
                <a:solidFill>
                  <a:srgbClr val="0000FF"/>
                </a:solidFill>
              </a:rPr>
              <a:t>conventions should be used. The word “shall” should be used instead of “will,” “must,” or “may.</a:t>
            </a:r>
            <a:r>
              <a:rPr lang="en-US" dirty="0" smtClean="0">
                <a:solidFill>
                  <a:srgbClr val="0000FF"/>
                </a:solidFill>
              </a:rPr>
              <a:t>”</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48</a:t>
            </a:fld>
            <a:endParaRPr lang="en-US" altLang="en-US">
              <a:solidFill>
                <a:prstClr val="black">
                  <a:tint val="75000"/>
                </a:prstClr>
              </a:solidFill>
            </a:endParaRPr>
          </a:p>
        </p:txBody>
      </p:sp>
    </p:spTree>
    <p:extLst>
      <p:ext uri="{BB962C8B-B14F-4D97-AF65-F5344CB8AC3E}">
        <p14:creationId xmlns:p14="http://schemas.microsoft.com/office/powerpoint/2010/main" val="7039415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sz="3600" i="1" dirty="0" smtClean="0">
                <a:solidFill>
                  <a:srgbClr val="0000FF"/>
                </a:solidFill>
              </a:rPr>
              <a:t>Non-Functional Requirements</a:t>
            </a:r>
            <a:endParaRPr lang="en-US" sz="3600" i="1" dirty="0">
              <a:solidFill>
                <a:srgbClr val="0000FF"/>
              </a:solidFill>
            </a:endParaRP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49</a:t>
            </a:fld>
            <a:endParaRPr lang="en-US" altLang="en-US">
              <a:solidFill>
                <a:prstClr val="black">
                  <a:tint val="75000"/>
                </a:prstClr>
              </a:solidFill>
            </a:endParaRPr>
          </a:p>
        </p:txBody>
      </p:sp>
    </p:spTree>
    <p:extLst>
      <p:ext uri="{BB962C8B-B14F-4D97-AF65-F5344CB8AC3E}">
        <p14:creationId xmlns:p14="http://schemas.microsoft.com/office/powerpoint/2010/main" val="371191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87328" y="286827"/>
            <a:ext cx="7891463" cy="677333"/>
          </a:xfrm>
        </p:spPr>
        <p:txBody>
          <a:bodyPr/>
          <a:lstStyle/>
          <a:p>
            <a:r>
              <a:rPr lang="en-US" dirty="0"/>
              <a:t>What makes RE hard ?</a:t>
            </a:r>
          </a:p>
        </p:txBody>
      </p:sp>
      <p:sp>
        <p:nvSpPr>
          <p:cNvPr id="4100" name="Rectangle 3"/>
          <p:cNvSpPr>
            <a:spLocks noGrp="1" noChangeArrowheads="1"/>
          </p:cNvSpPr>
          <p:nvPr>
            <p:ph type="body" idx="1"/>
          </p:nvPr>
        </p:nvSpPr>
        <p:spPr>
          <a:xfrm>
            <a:off x="665164" y="1101589"/>
            <a:ext cx="8301037" cy="4437022"/>
          </a:xfrm>
        </p:spPr>
        <p:txBody>
          <a:bodyPr anchor="t" anchorCtr="0"/>
          <a:lstStyle/>
          <a:p>
            <a:r>
              <a:rPr lang="en-US" dirty="0"/>
              <a:t>Broad scope</a:t>
            </a:r>
          </a:p>
          <a:p>
            <a:pPr lvl="1"/>
            <a:r>
              <a:rPr lang="en-US" dirty="0"/>
              <a:t>multiple system versions: </a:t>
            </a:r>
            <a:r>
              <a:rPr lang="en-US" i="1" dirty="0"/>
              <a:t>as-is</a:t>
            </a:r>
            <a:r>
              <a:rPr lang="en-US" dirty="0"/>
              <a:t>,  </a:t>
            </a:r>
            <a:r>
              <a:rPr lang="en-US" i="1" dirty="0"/>
              <a:t>to-be, to-be-next</a:t>
            </a:r>
            <a:endParaRPr lang="en-US" dirty="0"/>
          </a:p>
          <a:p>
            <a:pPr lvl="1">
              <a:lnSpc>
                <a:spcPct val="130000"/>
              </a:lnSpc>
            </a:pPr>
            <a:r>
              <a:rPr lang="en-US" dirty="0"/>
              <a:t>hybrid environment:</a:t>
            </a:r>
          </a:p>
          <a:p>
            <a:pPr lvl="2">
              <a:lnSpc>
                <a:spcPct val="80000"/>
              </a:lnSpc>
            </a:pPr>
            <a:r>
              <a:rPr lang="en-US" sz="1800" dirty="0" smtClean="0"/>
              <a:t>human </a:t>
            </a:r>
            <a:r>
              <a:rPr lang="en-US" sz="1800" dirty="0"/>
              <a:t>organizations, policies, regulations</a:t>
            </a:r>
          </a:p>
          <a:p>
            <a:pPr lvl="2"/>
            <a:r>
              <a:rPr lang="en-US" sz="1800" dirty="0" smtClean="0"/>
              <a:t>devices</a:t>
            </a:r>
            <a:r>
              <a:rPr lang="en-US" sz="1800" dirty="0"/>
              <a:t>, physical laws</a:t>
            </a:r>
          </a:p>
          <a:p>
            <a:pPr>
              <a:lnSpc>
                <a:spcPct val="160000"/>
              </a:lnSpc>
            </a:pPr>
            <a:r>
              <a:rPr lang="en-US" dirty="0"/>
              <a:t>Multiple concerns </a:t>
            </a:r>
          </a:p>
          <a:p>
            <a:pPr lvl="1">
              <a:lnSpc>
                <a:spcPct val="100000"/>
              </a:lnSpc>
            </a:pPr>
            <a:r>
              <a:rPr lang="en-US" dirty="0"/>
              <a:t>functional, quality, development concerns</a:t>
            </a:r>
            <a:endParaRPr lang="en-US" i="1" dirty="0">
              <a:solidFill>
                <a:schemeClr val="tx2"/>
              </a:solidFill>
            </a:endParaRPr>
          </a:p>
          <a:p>
            <a:pPr>
              <a:lnSpc>
                <a:spcPct val="170000"/>
              </a:lnSpc>
            </a:pPr>
            <a:r>
              <a:rPr lang="en-US" dirty="0"/>
              <a:t>Multiple abstraction levels</a:t>
            </a:r>
          </a:p>
          <a:p>
            <a:pPr lvl="1">
              <a:lnSpc>
                <a:spcPct val="90000"/>
              </a:lnSpc>
            </a:pPr>
            <a:r>
              <a:rPr lang="en-US" dirty="0"/>
              <a:t>strategic objectives, operational details</a:t>
            </a:r>
          </a:p>
        </p:txBody>
      </p:sp>
    </p:spTree>
    <p:extLst>
      <p:ext uri="{BB962C8B-B14F-4D97-AF65-F5344CB8AC3E}">
        <p14:creationId xmlns:p14="http://schemas.microsoft.com/office/powerpoint/2010/main" val="331146618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sz="2000" dirty="0"/>
          </a:p>
        </p:txBody>
      </p:sp>
      <p:sp>
        <p:nvSpPr>
          <p:cNvPr id="3" name="Content Placeholder 2"/>
          <p:cNvSpPr>
            <a:spLocks noGrp="1"/>
          </p:cNvSpPr>
          <p:nvPr>
            <p:ph idx="1"/>
          </p:nvPr>
        </p:nvSpPr>
        <p:spPr/>
        <p:txBody>
          <a:bodyPr/>
          <a:lstStyle/>
          <a:p>
            <a:r>
              <a:rPr lang="en-US" dirty="0" smtClean="0"/>
              <a:t>Define constraints on how the system achieves its functional requirements.</a:t>
            </a:r>
          </a:p>
          <a:p>
            <a:r>
              <a:rPr lang="en-US" dirty="0" smtClean="0">
                <a:solidFill>
                  <a:srgbClr val="0000FF"/>
                </a:solidFill>
              </a:rPr>
              <a:t>Quality</a:t>
            </a:r>
            <a:r>
              <a:rPr lang="en-US" dirty="0" smtClean="0"/>
              <a:t> </a:t>
            </a:r>
            <a:r>
              <a:rPr lang="en-US" dirty="0" smtClean="0">
                <a:solidFill>
                  <a:srgbClr val="0000FF"/>
                </a:solidFill>
              </a:rPr>
              <a:t>Attributes</a:t>
            </a:r>
            <a:r>
              <a:rPr lang="en-US" dirty="0" smtClean="0"/>
              <a:t>: Performance, security, availability, etc.</a:t>
            </a:r>
          </a:p>
          <a:p>
            <a:pPr lvl="1"/>
            <a:r>
              <a:rPr lang="en-US" dirty="0" smtClean="0"/>
              <a:t>E.g., </a:t>
            </a:r>
            <a:r>
              <a:rPr lang="en-US" i="1" dirty="0" smtClean="0"/>
              <a:t>The calendar information of a participant may not be disclosed to any other invited participants</a:t>
            </a:r>
            <a:r>
              <a:rPr lang="en-US" dirty="0" smtClean="0"/>
              <a:t>.</a:t>
            </a:r>
          </a:p>
          <a:p>
            <a:r>
              <a:rPr lang="en-US" dirty="0" smtClean="0">
                <a:solidFill>
                  <a:srgbClr val="0000FF"/>
                </a:solidFill>
              </a:rPr>
              <a:t>Other</a:t>
            </a:r>
            <a:r>
              <a:rPr lang="en-US" dirty="0" smtClean="0"/>
              <a:t> </a:t>
            </a:r>
            <a:r>
              <a:rPr lang="en-US" dirty="0" smtClean="0">
                <a:solidFill>
                  <a:srgbClr val="0000FF"/>
                </a:solidFill>
              </a:rPr>
              <a:t>Constraints</a:t>
            </a:r>
            <a:r>
              <a:rPr lang="en-US" dirty="0" smtClean="0"/>
              <a:t>: Business, development, architectural, etc.</a:t>
            </a:r>
          </a:p>
          <a:p>
            <a:pPr lvl="1"/>
            <a:r>
              <a:rPr lang="en-US" dirty="0" smtClean="0"/>
              <a:t>E.g., </a:t>
            </a:r>
            <a:r>
              <a:rPr lang="en-US" i="1" dirty="0" smtClean="0"/>
              <a:t>The meeting scheduler shall be developed using Java v8</a:t>
            </a:r>
            <a:r>
              <a:rPr lang="en-US" dirty="0" smtClean="0"/>
              <a:t>.</a:t>
            </a:r>
          </a:p>
          <a:p>
            <a:pPr lvl="1"/>
            <a:r>
              <a:rPr lang="en-US" dirty="0" smtClean="0"/>
              <a:t>E.g., </a:t>
            </a:r>
            <a:r>
              <a:rPr lang="en-US" i="1" dirty="0" smtClean="0"/>
              <a:t>The first release of the meeting scheduler shall be available on November 30, 2015</a:t>
            </a:r>
            <a:r>
              <a:rPr lang="en-US" dirty="0" smtClean="0"/>
              <a:t>.</a:t>
            </a:r>
            <a:endParaRPr lang="en-US" dirty="0"/>
          </a:p>
          <a:p>
            <a:pPr lvl="1"/>
            <a:endParaRPr lang="en-US" dirty="0" smtClean="0"/>
          </a:p>
          <a:p>
            <a:pPr marL="0"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50</a:t>
            </a:fld>
            <a:endParaRPr lang="en-US" altLang="en-US">
              <a:solidFill>
                <a:prstClr val="black">
                  <a:tint val="75000"/>
                </a:prstClr>
              </a:solidFill>
            </a:endParaRPr>
          </a:p>
        </p:txBody>
      </p:sp>
    </p:spTree>
    <p:extLst>
      <p:ext uri="{BB962C8B-B14F-4D97-AF65-F5344CB8AC3E}">
        <p14:creationId xmlns:p14="http://schemas.microsoft.com/office/powerpoint/2010/main" val="2897801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latin typeface="Verdana" charset="0"/>
              </a:rPr>
              <a:t>Quality Attributes</a:t>
            </a:r>
            <a:endParaRPr lang="en-US" dirty="0">
              <a:latin typeface="Verdana" charset="0"/>
            </a:endParaRPr>
          </a:p>
        </p:txBody>
      </p:sp>
      <p:sp>
        <p:nvSpPr>
          <p:cNvPr id="63491" name="Rectangle 3"/>
          <p:cNvSpPr>
            <a:spLocks noGrp="1" noChangeArrowheads="1"/>
          </p:cNvSpPr>
          <p:nvPr>
            <p:ph type="body" idx="1"/>
          </p:nvPr>
        </p:nvSpPr>
        <p:spPr/>
        <p:txBody>
          <a:bodyPr/>
          <a:lstStyle/>
          <a:p>
            <a:r>
              <a:rPr lang="en-US" dirty="0" smtClean="0"/>
              <a:t>There </a:t>
            </a:r>
            <a:r>
              <a:rPr lang="en-US" dirty="0"/>
              <a:t>are many </a:t>
            </a:r>
            <a:r>
              <a:rPr lang="en-US" dirty="0" smtClean="0"/>
              <a:t>QAs; often </a:t>
            </a:r>
            <a:r>
              <a:rPr lang="en-US" dirty="0"/>
              <a:t>know as –</a:t>
            </a:r>
            <a:r>
              <a:rPr lang="en-US" i="1" dirty="0" err="1"/>
              <a:t>ilities</a:t>
            </a:r>
            <a:endParaRPr lang="en-US" i="1" dirty="0"/>
          </a:p>
          <a:p>
            <a:pPr lvl="1"/>
            <a:r>
              <a:rPr lang="en-US" dirty="0"/>
              <a:t>Reliability</a:t>
            </a:r>
          </a:p>
          <a:p>
            <a:pPr lvl="1"/>
            <a:r>
              <a:rPr lang="en-US" dirty="0" smtClean="0"/>
              <a:t>Availability</a:t>
            </a:r>
            <a:endParaRPr lang="en-US" dirty="0"/>
          </a:p>
          <a:p>
            <a:pPr lvl="1"/>
            <a:r>
              <a:rPr lang="en-US" dirty="0" smtClean="0"/>
              <a:t>Scalability</a:t>
            </a:r>
          </a:p>
          <a:p>
            <a:pPr lvl="1"/>
            <a:r>
              <a:rPr lang="en-US" dirty="0" smtClean="0"/>
              <a:t>Usability</a:t>
            </a:r>
            <a:endParaRPr lang="en-US" dirty="0"/>
          </a:p>
          <a:p>
            <a:pPr lvl="1"/>
            <a:r>
              <a:rPr lang="en-US" smtClean="0"/>
              <a:t>Performance</a:t>
            </a:r>
            <a:endParaRPr lang="en-US" dirty="0" smtClean="0"/>
          </a:p>
          <a:p>
            <a:pPr lvl="1"/>
            <a:r>
              <a:rPr lang="en-US" dirty="0" smtClean="0"/>
              <a:t>Privacy</a:t>
            </a:r>
          </a:p>
          <a:p>
            <a:pPr lvl="1"/>
            <a:r>
              <a:rPr lang="en-US" i="1" dirty="0" smtClean="0"/>
              <a:t>etc</a:t>
            </a:r>
            <a:r>
              <a:rPr lang="en-US" dirty="0" smtClean="0"/>
              <a:t>.</a:t>
            </a:r>
            <a:endParaRPr lang="en-US" dirty="0"/>
          </a:p>
          <a:p>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51</a:t>
            </a:fld>
            <a:endParaRPr lang="en-US" altLang="en-US">
              <a:solidFill>
                <a:prstClr val="black">
                  <a:tint val="75000"/>
                </a:prstClr>
              </a:solidFill>
            </a:endParaRPr>
          </a:p>
        </p:txBody>
      </p:sp>
    </p:spTree>
    <p:extLst>
      <p:ext uri="{BB962C8B-B14F-4D97-AF65-F5344CB8AC3E}">
        <p14:creationId xmlns:p14="http://schemas.microsoft.com/office/powerpoint/2010/main" val="1817062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38926" y="223680"/>
            <a:ext cx="8229600" cy="507201"/>
          </a:xfrm>
        </p:spPr>
        <p:txBody>
          <a:bodyPr/>
          <a:lstStyle/>
          <a:p>
            <a:pPr eaLnBrk="1" hangingPunct="1"/>
            <a:r>
              <a:rPr lang="en-US" sz="3200" u="none" dirty="0">
                <a:effectLst>
                  <a:outerShdw blurRad="38100" dist="38100" dir="2700000" algn="tl">
                    <a:srgbClr val="000000">
                      <a:alpha val="43137"/>
                    </a:srgbClr>
                  </a:outerShdw>
                </a:effectLst>
                <a:latin typeface="Verdana" charset="0"/>
              </a:rPr>
              <a:t>Quality Attribute Requirements</a:t>
            </a:r>
          </a:p>
        </p:txBody>
      </p:sp>
      <p:graphicFrame>
        <p:nvGraphicFramePr>
          <p:cNvPr id="389236" name="Group 116"/>
          <p:cNvGraphicFramePr>
            <a:graphicFrameLocks noGrp="1"/>
          </p:cNvGraphicFramePr>
          <p:nvPr>
            <p:ph idx="1"/>
            <p:extLst>
              <p:ext uri="{D42A27DB-BD31-4B8C-83A1-F6EECF244321}">
                <p14:modId xmlns:p14="http://schemas.microsoft.com/office/powerpoint/2010/main" val="2745811451"/>
              </p:ext>
            </p:extLst>
          </p:nvPr>
        </p:nvGraphicFramePr>
        <p:xfrm>
          <a:off x="466337" y="904466"/>
          <a:ext cx="8229600" cy="4348959"/>
        </p:xfrm>
        <a:graphic>
          <a:graphicData uri="http://schemas.openxmlformats.org/drawingml/2006/table">
            <a:tbl>
              <a:tblPr/>
              <a:tblGrid>
                <a:gridCol w="2018967"/>
                <a:gridCol w="6210633"/>
              </a:tblGrid>
              <a:tr h="4476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charset="0"/>
                          <a:ea typeface="ＭＳ Ｐゴシック" charset="0"/>
                          <a:cs typeface="Times New Roman" charset="0"/>
                        </a:rPr>
                        <a:t>Quality</a:t>
                      </a:r>
                      <a:r>
                        <a:rPr kumimoji="0" lang="en-US" sz="16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1600" b="1" i="0" u="none" strike="noStrike" cap="none" normalizeH="0" baseline="0" dirty="0" smtClean="0">
                          <a:ln>
                            <a:noFill/>
                          </a:ln>
                          <a:solidFill>
                            <a:schemeClr val="tx1"/>
                          </a:solidFill>
                          <a:effectLst/>
                          <a:latin typeface="Times" charset="0"/>
                          <a:ea typeface="ＭＳ Ｐゴシック" charset="0"/>
                          <a:cs typeface="Times New Roman" charset="0"/>
                        </a:rPr>
                        <a:t>Attribute</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charset="0"/>
                          <a:ea typeface="ＭＳ Ｐゴシック" charset="0"/>
                          <a:cs typeface="Times New Roman" charset="0"/>
                        </a:rPr>
                        <a:t>Objective</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Performance</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charset="0"/>
                          <a:ea typeface="ＭＳ Ｐゴシック" charset="0"/>
                          <a:cs typeface="Times New Roman" charset="0"/>
                        </a:rPr>
                        <a:t>Constrain the software’s operational conditions, such as the time or space required by operations, the frequency of their activation, the size of their input or output, and so forth.</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Scalability</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charset="0"/>
                          <a:ea typeface="ＭＳ Ｐゴシック" charset="0"/>
                          <a:cs typeface="Times New Roman" charset="0"/>
                        </a:rPr>
                        <a:t>State the ability to handle a growing amount of work, or its potential to be enlarged to accommodate the growth.</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4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Availability</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charset="0"/>
                          <a:ea typeface="ＭＳ Ｐゴシック" charset="0"/>
                          <a:cs typeface="Times New Roman" charset="0"/>
                        </a:rPr>
                        <a:t>State that some information or resource can be used at any point in time when it is needed  and its usage is authorized. </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4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Reliability</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charset="0"/>
                          <a:ea typeface="ＭＳ Ｐゴシック" charset="0"/>
                          <a:cs typeface="Times New Roman" charset="0"/>
                        </a:rPr>
                        <a:t>Constrain the software to operate as expected over long periods of time. Its services must be provided in a correct and robust way in spite of exceptional circumstances.</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4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Usability</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charset="0"/>
                          <a:ea typeface="ＭＳ Ｐゴシック" charset="0"/>
                          <a:cs typeface="Times New Roman" charset="0"/>
                        </a:rPr>
                        <a:t>Prescribe input/output  formats and user dialogues to fit the abstraction, abilities and expectations of the target users.</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Security</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charset="0"/>
                          <a:ea typeface="ＭＳ Ｐゴシック" charset="0"/>
                          <a:cs typeface="Times New Roman" charset="0"/>
                        </a:rPr>
                        <a:t>Prescribe the protection of system assets against undesirable environment behaviors.</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0A255E89-6EED-4C4A-BE62-278131EAB311}" type="slidenum">
              <a:rPr lang="en-US" smtClean="0"/>
              <a:pPr>
                <a:defRPr/>
              </a:pPr>
              <a:t>52</a:t>
            </a:fld>
            <a:endParaRPr lang="en-US"/>
          </a:p>
        </p:txBody>
      </p:sp>
    </p:spTree>
    <p:extLst>
      <p:ext uri="{BB962C8B-B14F-4D97-AF65-F5344CB8AC3E}">
        <p14:creationId xmlns:p14="http://schemas.microsoft.com/office/powerpoint/2010/main" val="2330042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38926" y="223680"/>
            <a:ext cx="8229600" cy="507201"/>
          </a:xfrm>
        </p:spPr>
        <p:txBody>
          <a:bodyPr/>
          <a:lstStyle/>
          <a:p>
            <a:pPr eaLnBrk="1" hangingPunct="1"/>
            <a:r>
              <a:rPr lang="en-US" sz="3200" u="none" dirty="0">
                <a:effectLst>
                  <a:outerShdw blurRad="38100" dist="38100" dir="2700000" algn="tl">
                    <a:srgbClr val="000000">
                      <a:alpha val="43137"/>
                    </a:srgbClr>
                  </a:outerShdw>
                </a:effectLst>
                <a:latin typeface="Verdana" charset="0"/>
              </a:rPr>
              <a:t>Quality Attribute </a:t>
            </a:r>
            <a:r>
              <a:rPr lang="en-US" sz="3200" u="none" dirty="0" smtClean="0">
                <a:effectLst>
                  <a:outerShdw blurRad="38100" dist="38100" dir="2700000" algn="tl">
                    <a:srgbClr val="000000">
                      <a:alpha val="43137"/>
                    </a:srgbClr>
                  </a:outerShdw>
                </a:effectLst>
                <a:latin typeface="Verdana" charset="0"/>
              </a:rPr>
              <a:t>Requirements </a:t>
            </a:r>
            <a:r>
              <a:rPr lang="en-US" sz="2000" u="none" dirty="0" smtClean="0">
                <a:effectLst>
                  <a:outerShdw blurRad="38100" dist="38100" dir="2700000" algn="tl">
                    <a:srgbClr val="000000">
                      <a:alpha val="43137"/>
                    </a:srgbClr>
                  </a:outerShdw>
                </a:effectLst>
                <a:latin typeface="Verdana" charset="0"/>
              </a:rPr>
              <a:t>(cont’d)</a:t>
            </a:r>
            <a:endParaRPr lang="en-US" sz="2000" u="none" dirty="0">
              <a:effectLst>
                <a:outerShdw blurRad="38100" dist="38100" dir="2700000" algn="tl">
                  <a:srgbClr val="000000">
                    <a:alpha val="43137"/>
                  </a:srgbClr>
                </a:outerShdw>
              </a:effectLst>
              <a:latin typeface="Verdana" charset="0"/>
            </a:endParaRPr>
          </a:p>
        </p:txBody>
      </p:sp>
      <p:graphicFrame>
        <p:nvGraphicFramePr>
          <p:cNvPr id="389236" name="Group 116"/>
          <p:cNvGraphicFramePr>
            <a:graphicFrameLocks noGrp="1"/>
          </p:cNvGraphicFramePr>
          <p:nvPr>
            <p:ph idx="1"/>
            <p:extLst>
              <p:ext uri="{D42A27DB-BD31-4B8C-83A1-F6EECF244321}">
                <p14:modId xmlns:p14="http://schemas.microsoft.com/office/powerpoint/2010/main" val="3832612763"/>
              </p:ext>
            </p:extLst>
          </p:nvPr>
        </p:nvGraphicFramePr>
        <p:xfrm>
          <a:off x="466337" y="931874"/>
          <a:ext cx="8229600" cy="3737196"/>
        </p:xfrm>
        <a:graphic>
          <a:graphicData uri="http://schemas.openxmlformats.org/drawingml/2006/table">
            <a:tbl>
              <a:tblPr/>
              <a:tblGrid>
                <a:gridCol w="1763713"/>
                <a:gridCol w="6465887"/>
              </a:tblGrid>
              <a:tr h="52569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charset="0"/>
                          <a:ea typeface="ＭＳ Ｐゴシック" charset="0"/>
                          <a:cs typeface="Times New Roman" charset="0"/>
                        </a:rPr>
                        <a:t>Quality</a:t>
                      </a:r>
                      <a:r>
                        <a:rPr kumimoji="0" lang="en-US" sz="16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1600" b="1" i="0" u="none" strike="noStrike" cap="none" normalizeH="0" baseline="0" dirty="0" smtClean="0">
                          <a:ln>
                            <a:noFill/>
                          </a:ln>
                          <a:solidFill>
                            <a:schemeClr val="tx1"/>
                          </a:solidFill>
                          <a:effectLst/>
                          <a:latin typeface="Times" charset="0"/>
                          <a:ea typeface="ＭＳ Ｐゴシック" charset="0"/>
                          <a:cs typeface="Times New Roman" charset="0"/>
                        </a:rPr>
                        <a:t>Attribute</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charset="0"/>
                          <a:ea typeface="ＭＳ Ｐゴシック" charset="0"/>
                          <a:cs typeface="Times New Roman" charset="0"/>
                        </a:rPr>
                        <a:t>Requirement</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Performance</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charset="0"/>
                          <a:ea typeface="ＭＳ Ｐゴシック" charset="0"/>
                          <a:cs typeface="Times New Roman" charset="0"/>
                        </a:rPr>
                        <a:t>Application performance must provide sub-four second response times for 90% of requests.</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Scalability</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charset="0"/>
                          <a:ea typeface="ＭＳ Ｐゴシック" charset="0"/>
                          <a:cs typeface="Times New Roman" charset="0"/>
                        </a:rPr>
                        <a:t>The application must be able to handle a peak load of 500 concurrent users during the </a:t>
                      </a:r>
                      <a:r>
                        <a:rPr kumimoji="0" lang="en-US" sz="1600" b="0" i="0" u="none" strike="noStrike" cap="none" normalizeH="0" baseline="0" dirty="0" smtClean="0">
                          <a:ln>
                            <a:noFill/>
                          </a:ln>
                          <a:solidFill>
                            <a:schemeClr val="tx1"/>
                          </a:solidFill>
                          <a:effectLst/>
                          <a:latin typeface="Times" charset="0"/>
                          <a:ea typeface="ＭＳ Ｐゴシック" charset="0"/>
                          <a:cs typeface="Times New Roman" charset="0"/>
                        </a:rPr>
                        <a:t>enrollment period</a:t>
                      </a:r>
                      <a:r>
                        <a:rPr kumimoji="0" lang="en-US" sz="1600" b="0" i="0" u="none" strike="noStrike" cap="none" normalizeH="0" baseline="0" dirty="0">
                          <a:ln>
                            <a:noFill/>
                          </a:ln>
                          <a:solidFill>
                            <a:schemeClr val="tx1"/>
                          </a:solidFill>
                          <a:effectLst/>
                          <a:latin typeface="Times" charset="0"/>
                          <a:ea typeface="ＭＳ Ｐゴシック" charset="0"/>
                          <a:cs typeface="Times New Roman" charset="0"/>
                        </a:rPr>
                        <a:t>.</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4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Availability</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charset="0"/>
                          <a:ea typeface="ＭＳ Ｐゴシック" charset="0"/>
                          <a:cs typeface="Times New Roman" charset="0"/>
                        </a:rPr>
                        <a:t>The system must run 24x7x365, with overall availability of 0.99.</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4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Reliability</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charset="0"/>
                          <a:ea typeface="ＭＳ Ｐゴシック" charset="0"/>
                          <a:cs typeface="Times New Roman" charset="0"/>
                        </a:rPr>
                        <a:t>No message loss is allowed, and all message delivery outcomes must be known with 30 </a:t>
                      </a:r>
                      <a:r>
                        <a:rPr kumimoji="0" lang="en-US" sz="1600" b="0" i="0" u="none" strike="noStrike" cap="none" normalizeH="0" baseline="0" dirty="0" smtClean="0">
                          <a:ln>
                            <a:noFill/>
                          </a:ln>
                          <a:solidFill>
                            <a:schemeClr val="tx1"/>
                          </a:solidFill>
                          <a:effectLst/>
                          <a:latin typeface="Times" charset="0"/>
                          <a:ea typeface="ＭＳ Ｐゴシック" charset="0"/>
                          <a:cs typeface="Times New Roman" charset="0"/>
                        </a:rPr>
                        <a:t>seconds.</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4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Usability</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charset="0"/>
                          <a:ea typeface="ＭＳ Ｐゴシック" charset="0"/>
                          <a:cs typeface="Times New Roman" charset="0"/>
                        </a:rPr>
                        <a:t>The user interface component must run in an Internet </a:t>
                      </a:r>
                      <a:r>
                        <a:rPr kumimoji="0" lang="en-US" sz="1600" b="0" i="0" u="none" strike="noStrike" cap="none" normalizeH="0" baseline="0" dirty="0" smtClean="0">
                          <a:ln>
                            <a:noFill/>
                          </a:ln>
                          <a:solidFill>
                            <a:schemeClr val="tx1"/>
                          </a:solidFill>
                          <a:effectLst/>
                          <a:latin typeface="Times" charset="0"/>
                          <a:ea typeface="ＭＳ Ｐゴシック" charset="0"/>
                          <a:cs typeface="Times New Roman" charset="0"/>
                        </a:rPr>
                        <a:t>browser.</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FF"/>
                          </a:solidFill>
                          <a:effectLst/>
                          <a:latin typeface="Times" charset="0"/>
                          <a:ea typeface="ＭＳ Ｐゴシック" charset="0"/>
                          <a:cs typeface="Times New Roman" charset="0"/>
                        </a:rPr>
                        <a:t>Security</a:t>
                      </a:r>
                      <a:endParaRPr kumimoji="0" lang="en-US" sz="1600" b="0" i="0" u="none" strike="noStrike" cap="none" normalizeH="0" baseline="0" dirty="0">
                        <a:ln>
                          <a:noFill/>
                        </a:ln>
                        <a:solidFill>
                          <a:srgbClr val="0000FF"/>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charset="0"/>
                          <a:ea typeface="ＭＳ Ｐゴシック" charset="0"/>
                          <a:cs typeface="Times New Roman" charset="0"/>
                        </a:rPr>
                        <a:t>All communications must be authenticated and encrypted using certificates.</a:t>
                      </a:r>
                      <a:endParaRPr kumimoji="0" lang="en-US" sz="16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0A255E89-6EED-4C4A-BE62-278131EAB311}" type="slidenum">
              <a:rPr lang="en-US" smtClean="0"/>
              <a:pPr>
                <a:defRPr/>
              </a:pPr>
              <a:t>53</a:t>
            </a:fld>
            <a:endParaRPr lang="en-US"/>
          </a:p>
        </p:txBody>
      </p:sp>
    </p:spTree>
    <p:extLst>
      <p:ext uri="{BB962C8B-B14F-4D97-AF65-F5344CB8AC3E}">
        <p14:creationId xmlns:p14="http://schemas.microsoft.com/office/powerpoint/2010/main" val="157172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latin typeface="Verdana" charset="0"/>
              </a:rPr>
              <a:t>Quality Attribute Specification</a:t>
            </a:r>
          </a:p>
        </p:txBody>
      </p:sp>
      <p:sp>
        <p:nvSpPr>
          <p:cNvPr id="68611" name="Rectangle 3"/>
          <p:cNvSpPr>
            <a:spLocks noGrp="1" noChangeArrowheads="1"/>
          </p:cNvSpPr>
          <p:nvPr>
            <p:ph type="body" idx="1"/>
          </p:nvPr>
        </p:nvSpPr>
        <p:spPr/>
        <p:txBody>
          <a:bodyPr/>
          <a:lstStyle/>
          <a:p>
            <a:pPr>
              <a:lnSpc>
                <a:spcPct val="90000"/>
              </a:lnSpc>
            </a:pPr>
            <a:r>
              <a:rPr lang="en-US" dirty="0" smtClean="0"/>
              <a:t>Quality </a:t>
            </a:r>
            <a:r>
              <a:rPr lang="en-US" dirty="0"/>
              <a:t>attributes (QAs) must be made precise/measurable for a given system design, e.g</a:t>
            </a:r>
            <a:r>
              <a:rPr lang="en-US" dirty="0" smtClean="0"/>
              <a:t>.</a:t>
            </a:r>
          </a:p>
          <a:p>
            <a:pPr lvl="1">
              <a:lnSpc>
                <a:spcPct val="90000"/>
              </a:lnSpc>
            </a:pPr>
            <a:endParaRPr lang="en-US" altLang="ja-JP" i="1" dirty="0" smtClean="0"/>
          </a:p>
          <a:p>
            <a:pPr lvl="1">
              <a:lnSpc>
                <a:spcPct val="90000"/>
              </a:lnSpc>
            </a:pPr>
            <a:r>
              <a:rPr lang="en-US" altLang="ja-JP" i="1" dirty="0" smtClean="0"/>
              <a:t>“</a:t>
            </a:r>
            <a:r>
              <a:rPr lang="en-US" altLang="ja-JP" i="1" dirty="0"/>
              <a:t>My application must be </a:t>
            </a:r>
            <a:r>
              <a:rPr lang="en-US" altLang="ja-JP" i="1" dirty="0" smtClean="0"/>
              <a:t>scalable”  </a:t>
            </a:r>
            <a:endParaRPr lang="en-US" altLang="ja-JP" b="1" i="1" dirty="0" smtClean="0">
              <a:solidFill>
                <a:srgbClr val="FF0000"/>
              </a:solidFill>
            </a:endParaRPr>
          </a:p>
          <a:p>
            <a:pPr marL="457200" lvl="1" indent="0">
              <a:lnSpc>
                <a:spcPct val="90000"/>
              </a:lnSpc>
              <a:buNone/>
            </a:pPr>
            <a:endParaRPr lang="en-US" i="1" dirty="0"/>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54</a:t>
            </a:fld>
            <a:endParaRPr lang="en-US" altLang="en-US">
              <a:solidFill>
                <a:prstClr val="black">
                  <a:tint val="75000"/>
                </a:prstClr>
              </a:solidFill>
            </a:endParaRPr>
          </a:p>
        </p:txBody>
      </p:sp>
    </p:spTree>
    <p:extLst>
      <p:ext uri="{BB962C8B-B14F-4D97-AF65-F5344CB8AC3E}">
        <p14:creationId xmlns:p14="http://schemas.microsoft.com/office/powerpoint/2010/main" val="12454175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latin typeface="Verdana" charset="0"/>
              </a:rPr>
              <a:t>Quality Attribute </a:t>
            </a:r>
            <a:r>
              <a:rPr lang="en-US" dirty="0" smtClean="0">
                <a:latin typeface="Verdana" charset="0"/>
              </a:rPr>
              <a:t>Specification </a:t>
            </a:r>
            <a:r>
              <a:rPr lang="en-US" sz="2000" dirty="0" smtClean="0">
                <a:latin typeface="Verdana" charset="0"/>
              </a:rPr>
              <a:t>(cont’d)</a:t>
            </a:r>
            <a:endParaRPr lang="en-US" sz="2000" dirty="0">
              <a:latin typeface="Verdana" charset="0"/>
            </a:endParaRPr>
          </a:p>
        </p:txBody>
      </p:sp>
      <p:sp>
        <p:nvSpPr>
          <p:cNvPr id="68611" name="Rectangle 3"/>
          <p:cNvSpPr>
            <a:spLocks noGrp="1" noChangeArrowheads="1"/>
          </p:cNvSpPr>
          <p:nvPr>
            <p:ph type="body" idx="1"/>
          </p:nvPr>
        </p:nvSpPr>
        <p:spPr/>
        <p:txBody>
          <a:bodyPr/>
          <a:lstStyle/>
          <a:p>
            <a:pPr>
              <a:lnSpc>
                <a:spcPct val="90000"/>
              </a:lnSpc>
            </a:pPr>
            <a:r>
              <a:rPr lang="en-US" dirty="0" smtClean="0"/>
              <a:t>Quality </a:t>
            </a:r>
            <a:r>
              <a:rPr lang="en-US" dirty="0"/>
              <a:t>attributes (QAs) must be made precise/measurable for a given system design, e.g</a:t>
            </a:r>
            <a:r>
              <a:rPr lang="en-US" dirty="0" smtClean="0"/>
              <a:t>.</a:t>
            </a:r>
          </a:p>
          <a:p>
            <a:pPr lvl="1">
              <a:lnSpc>
                <a:spcPct val="90000"/>
              </a:lnSpc>
            </a:pPr>
            <a:endParaRPr lang="en-US" altLang="ja-JP" i="1" dirty="0" smtClean="0"/>
          </a:p>
          <a:p>
            <a:pPr lvl="1">
              <a:lnSpc>
                <a:spcPct val="90000"/>
              </a:lnSpc>
            </a:pPr>
            <a:r>
              <a:rPr lang="en-US" altLang="ja-JP" i="1" dirty="0" smtClean="0"/>
              <a:t>“</a:t>
            </a:r>
            <a:r>
              <a:rPr lang="en-US" altLang="ja-JP" i="1" dirty="0"/>
              <a:t>My application must be </a:t>
            </a:r>
            <a:r>
              <a:rPr lang="en-US" altLang="ja-JP" i="1" dirty="0" smtClean="0"/>
              <a:t>scalable”  </a:t>
            </a:r>
            <a:r>
              <a:rPr lang="en-US" altLang="ja-JP" sz="2800" b="1" i="1" dirty="0" smtClean="0">
                <a:solidFill>
                  <a:srgbClr val="FF0000"/>
                </a:solidFill>
              </a:rPr>
              <a:t>X</a:t>
            </a:r>
            <a:endParaRPr lang="en-US" altLang="ja-JP" b="1" i="1" dirty="0" smtClean="0">
              <a:solidFill>
                <a:srgbClr val="FF0000"/>
              </a:solidFill>
            </a:endParaRPr>
          </a:p>
          <a:p>
            <a:pPr marL="457200" lvl="1" indent="0">
              <a:lnSpc>
                <a:spcPct val="90000"/>
              </a:lnSpc>
              <a:buNone/>
            </a:pPr>
            <a:endParaRPr lang="en-US" i="1" dirty="0"/>
          </a:p>
          <a:p>
            <a:pPr lvl="1">
              <a:lnSpc>
                <a:spcPct val="90000"/>
              </a:lnSpc>
            </a:pPr>
            <a:r>
              <a:rPr lang="en-US" altLang="ja-JP" i="1" dirty="0" smtClean="0"/>
              <a:t>“It </a:t>
            </a:r>
            <a:r>
              <a:rPr lang="en-US" altLang="ja-JP" i="1" dirty="0"/>
              <a:t>must be possible to scale the deployment from an initial 100 geographically dispersed user desktops to 10,000 without an increase in effort/cost for installation and </a:t>
            </a:r>
            <a:r>
              <a:rPr lang="en-US" altLang="ja-JP" i="1" dirty="0" smtClean="0"/>
              <a:t>configuration.”</a:t>
            </a:r>
            <a:endParaRPr lang="en-US" i="1"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55</a:t>
            </a:fld>
            <a:endParaRPr lang="en-US" altLang="en-US">
              <a:solidFill>
                <a:prstClr val="black">
                  <a:tint val="75000"/>
                </a:prstClr>
              </a:solidFill>
            </a:endParaRPr>
          </a:p>
        </p:txBody>
      </p:sp>
    </p:spTree>
    <p:extLst>
      <p:ext uri="{BB962C8B-B14F-4D97-AF65-F5344CB8AC3E}">
        <p14:creationId xmlns:p14="http://schemas.microsoft.com/office/powerpoint/2010/main" val="3127387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atin typeface="Verdana" charset="0"/>
              </a:rPr>
              <a:t>Misc. Quality Attributes</a:t>
            </a:r>
          </a:p>
        </p:txBody>
      </p:sp>
      <p:sp>
        <p:nvSpPr>
          <p:cNvPr id="95235" name="Rectangle 3"/>
          <p:cNvSpPr>
            <a:spLocks noGrp="1" noChangeArrowheads="1"/>
          </p:cNvSpPr>
          <p:nvPr>
            <p:ph type="body" idx="1"/>
          </p:nvPr>
        </p:nvSpPr>
        <p:spPr/>
        <p:txBody>
          <a:bodyPr/>
          <a:lstStyle/>
          <a:p>
            <a:r>
              <a:rPr lang="en-US" dirty="0">
                <a:solidFill>
                  <a:srgbClr val="0000FF"/>
                </a:solidFill>
              </a:rPr>
              <a:t>Portability</a:t>
            </a:r>
          </a:p>
          <a:p>
            <a:pPr lvl="1"/>
            <a:r>
              <a:rPr lang="en-US" dirty="0"/>
              <a:t>Can an application be easily executed on a different software/hardware platform to the one it has been developed for? </a:t>
            </a:r>
          </a:p>
          <a:p>
            <a:r>
              <a:rPr lang="en-US" dirty="0" smtClean="0">
                <a:solidFill>
                  <a:srgbClr val="0000FF"/>
                </a:solidFill>
              </a:rPr>
              <a:t>Modifiability</a:t>
            </a:r>
          </a:p>
          <a:p>
            <a:pPr lvl="1"/>
            <a:r>
              <a:rPr lang="en-US" dirty="0"/>
              <a:t>H</a:t>
            </a:r>
            <a:r>
              <a:rPr lang="en-US" dirty="0" smtClean="0"/>
              <a:t>ow </a:t>
            </a:r>
            <a:r>
              <a:rPr lang="en-US" dirty="0"/>
              <a:t>easy </a:t>
            </a:r>
            <a:r>
              <a:rPr lang="en-US" dirty="0" smtClean="0"/>
              <a:t>will it be </a:t>
            </a:r>
            <a:r>
              <a:rPr lang="en-US" dirty="0"/>
              <a:t>to change an application to cater for new (non-) functional </a:t>
            </a:r>
            <a:r>
              <a:rPr lang="en-US" dirty="0" smtClean="0"/>
              <a:t>requirements?</a:t>
            </a:r>
            <a:endParaRPr lang="en-US" dirty="0"/>
          </a:p>
          <a:p>
            <a:r>
              <a:rPr lang="en-US" dirty="0" smtClean="0">
                <a:solidFill>
                  <a:srgbClr val="0000FF"/>
                </a:solidFill>
              </a:rPr>
              <a:t>Supportability</a:t>
            </a:r>
            <a:endParaRPr lang="en-US" dirty="0">
              <a:solidFill>
                <a:srgbClr val="0000FF"/>
              </a:solidFill>
            </a:endParaRPr>
          </a:p>
          <a:p>
            <a:pPr lvl="1"/>
            <a:r>
              <a:rPr lang="en-US" dirty="0"/>
              <a:t>How easy an application is to support once it is deployed?</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56</a:t>
            </a:fld>
            <a:endParaRPr lang="en-US" altLang="en-US">
              <a:solidFill>
                <a:prstClr val="black">
                  <a:tint val="75000"/>
                </a:prstClr>
              </a:solidFill>
            </a:endParaRPr>
          </a:p>
        </p:txBody>
      </p:sp>
    </p:spTree>
    <p:extLst>
      <p:ext uri="{BB962C8B-B14F-4D97-AF65-F5344CB8AC3E}">
        <p14:creationId xmlns:p14="http://schemas.microsoft.com/office/powerpoint/2010/main" val="11086651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sz="3600" i="1" dirty="0" smtClean="0">
                <a:solidFill>
                  <a:srgbClr val="0000FF"/>
                </a:solidFill>
              </a:rPr>
              <a:t>The Requirements Document</a:t>
            </a:r>
            <a:endParaRPr lang="en-US" sz="3600" i="1" dirty="0">
              <a:solidFill>
                <a:srgbClr val="0000FF"/>
              </a:solidFill>
            </a:endParaRP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57</a:t>
            </a:fld>
            <a:endParaRPr lang="en-US" altLang="en-US">
              <a:solidFill>
                <a:prstClr val="black">
                  <a:tint val="75000"/>
                </a:prstClr>
              </a:solidFill>
            </a:endParaRPr>
          </a:p>
        </p:txBody>
      </p:sp>
    </p:spTree>
    <p:extLst>
      <p:ext uri="{BB962C8B-B14F-4D97-AF65-F5344CB8AC3E}">
        <p14:creationId xmlns:p14="http://schemas.microsoft.com/office/powerpoint/2010/main" val="1194463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658D07E-F661-7B48-A12A-6E96005502C7}" type="slidenum">
              <a:rPr lang="en-US"/>
              <a:pPr/>
              <a:t>58</a:t>
            </a:fld>
            <a:endParaRPr lang="en-US"/>
          </a:p>
        </p:txBody>
      </p:sp>
      <p:sp>
        <p:nvSpPr>
          <p:cNvPr id="855042" name="Rectangle 2"/>
          <p:cNvSpPr>
            <a:spLocks noGrp="1" noRot="1" noChangeArrowheads="1"/>
          </p:cNvSpPr>
          <p:nvPr>
            <p:ph type="title"/>
          </p:nvPr>
        </p:nvSpPr>
        <p:spPr/>
        <p:txBody>
          <a:bodyPr/>
          <a:lstStyle/>
          <a:p>
            <a:r>
              <a:rPr lang="en-US"/>
              <a:t>Requirements Document</a:t>
            </a:r>
          </a:p>
        </p:txBody>
      </p:sp>
      <p:sp>
        <p:nvSpPr>
          <p:cNvPr id="855043" name="Rectangle 3"/>
          <p:cNvSpPr>
            <a:spLocks noGrp="1" noRot="1" noChangeArrowheads="1"/>
          </p:cNvSpPr>
          <p:nvPr>
            <p:ph type="body" idx="1"/>
          </p:nvPr>
        </p:nvSpPr>
        <p:spPr/>
        <p:txBody>
          <a:bodyPr/>
          <a:lstStyle/>
          <a:p>
            <a:r>
              <a:rPr lang="en-US" dirty="0"/>
              <a:t>The requirements document is the official statement of </a:t>
            </a:r>
            <a:r>
              <a:rPr lang="en-US" b="1" dirty="0">
                <a:solidFill>
                  <a:srgbClr val="0000FF"/>
                </a:solidFill>
              </a:rPr>
              <a:t>what</a:t>
            </a:r>
            <a:r>
              <a:rPr lang="en-US" dirty="0">
                <a:solidFill>
                  <a:srgbClr val="0000FF"/>
                </a:solidFill>
              </a:rPr>
              <a:t> </a:t>
            </a:r>
            <a:r>
              <a:rPr lang="en-US" dirty="0"/>
              <a:t>is required of the system developers.</a:t>
            </a:r>
          </a:p>
          <a:p>
            <a:r>
              <a:rPr lang="en-US" dirty="0"/>
              <a:t>Should include both a definition and a specification of requirements.</a:t>
            </a:r>
          </a:p>
          <a:p>
            <a:r>
              <a:rPr lang="en-US" b="1" dirty="0">
                <a:solidFill>
                  <a:srgbClr val="FF3300"/>
                </a:solidFill>
              </a:rPr>
              <a:t>It is NOT a design document</a:t>
            </a:r>
            <a:r>
              <a:rPr lang="en-US" dirty="0"/>
              <a:t>. As far as possible, it should set out </a:t>
            </a:r>
            <a:r>
              <a:rPr lang="en-US" b="1" dirty="0">
                <a:solidFill>
                  <a:srgbClr val="0000FF"/>
                </a:solidFill>
              </a:rPr>
              <a:t>WHAT</a:t>
            </a:r>
            <a:r>
              <a:rPr lang="en-US" dirty="0">
                <a:solidFill>
                  <a:srgbClr val="0000FF"/>
                </a:solidFill>
              </a:rPr>
              <a:t> </a:t>
            </a:r>
            <a:r>
              <a:rPr lang="en-US" dirty="0"/>
              <a:t>the system should do rather than </a:t>
            </a:r>
            <a:r>
              <a:rPr lang="en-US" b="1" dirty="0">
                <a:solidFill>
                  <a:srgbClr val="0000FF"/>
                </a:solidFill>
              </a:rPr>
              <a:t>HOW</a:t>
            </a:r>
            <a:r>
              <a:rPr lang="en-US" dirty="0">
                <a:solidFill>
                  <a:srgbClr val="0000FF"/>
                </a:solidFill>
              </a:rPr>
              <a:t> </a:t>
            </a:r>
            <a:r>
              <a:rPr lang="en-US" dirty="0"/>
              <a:t>it should do it.</a:t>
            </a:r>
          </a:p>
        </p:txBody>
      </p:sp>
    </p:spTree>
    <p:extLst>
      <p:ext uri="{BB962C8B-B14F-4D97-AF65-F5344CB8AC3E}">
        <p14:creationId xmlns:p14="http://schemas.microsoft.com/office/powerpoint/2010/main" val="4117827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357F7AC-8A80-A949-B81E-BCBAF971DEE5}" type="slidenum">
              <a:rPr lang="en-US"/>
              <a:pPr/>
              <a:t>59</a:t>
            </a:fld>
            <a:endParaRPr lang="en-US"/>
          </a:p>
        </p:txBody>
      </p:sp>
      <p:sp>
        <p:nvSpPr>
          <p:cNvPr id="856066" name="Rectangle 2"/>
          <p:cNvSpPr>
            <a:spLocks noGrp="1" noRot="1" noChangeArrowheads="1"/>
          </p:cNvSpPr>
          <p:nvPr>
            <p:ph type="title"/>
          </p:nvPr>
        </p:nvSpPr>
        <p:spPr>
          <a:xfrm>
            <a:off x="457200" y="244475"/>
            <a:ext cx="8229600" cy="568325"/>
          </a:xfrm>
        </p:spPr>
        <p:txBody>
          <a:bodyPr/>
          <a:lstStyle/>
          <a:p>
            <a:r>
              <a:rPr lang="en-US"/>
              <a:t>Requirements Document Structure</a:t>
            </a:r>
          </a:p>
        </p:txBody>
      </p:sp>
      <p:sp>
        <p:nvSpPr>
          <p:cNvPr id="856067" name="Rectangle 3"/>
          <p:cNvSpPr>
            <a:spLocks noGrp="1" noRot="1" noChangeArrowheads="1"/>
          </p:cNvSpPr>
          <p:nvPr>
            <p:ph type="body" idx="1"/>
          </p:nvPr>
        </p:nvSpPr>
        <p:spPr>
          <a:xfrm>
            <a:off x="457200" y="1052513"/>
            <a:ext cx="8229600" cy="4435475"/>
          </a:xfrm>
        </p:spPr>
        <p:txBody>
          <a:bodyPr/>
          <a:lstStyle/>
          <a:p>
            <a:pPr>
              <a:lnSpc>
                <a:spcPct val="70000"/>
              </a:lnSpc>
            </a:pPr>
            <a:r>
              <a:rPr lang="en-US" dirty="0">
                <a:solidFill>
                  <a:srgbClr val="0000FF"/>
                </a:solidFill>
              </a:rPr>
              <a:t>Introduction (Requirements Definition)</a:t>
            </a:r>
          </a:p>
          <a:p>
            <a:pPr lvl="1">
              <a:lnSpc>
                <a:spcPct val="90000"/>
              </a:lnSpc>
            </a:pPr>
            <a:r>
              <a:rPr lang="en-US" dirty="0"/>
              <a:t>Describe need for system &amp; how it fits with business objectives.</a:t>
            </a:r>
          </a:p>
          <a:p>
            <a:pPr>
              <a:lnSpc>
                <a:spcPct val="90000"/>
              </a:lnSpc>
            </a:pPr>
            <a:r>
              <a:rPr lang="en-US" dirty="0">
                <a:solidFill>
                  <a:srgbClr val="0000FF"/>
                </a:solidFill>
              </a:rPr>
              <a:t>Functional Requirements</a:t>
            </a:r>
          </a:p>
          <a:p>
            <a:pPr lvl="1">
              <a:lnSpc>
                <a:spcPct val="90000"/>
              </a:lnSpc>
            </a:pPr>
            <a:r>
              <a:rPr lang="en-US" dirty="0"/>
              <a:t>Describe the services to be provided in detail.</a:t>
            </a:r>
          </a:p>
          <a:p>
            <a:pPr>
              <a:lnSpc>
                <a:spcPct val="90000"/>
              </a:lnSpc>
            </a:pPr>
            <a:r>
              <a:rPr lang="en-US" dirty="0">
                <a:solidFill>
                  <a:srgbClr val="0000FF"/>
                </a:solidFill>
              </a:rPr>
              <a:t>Non-functional Requirements </a:t>
            </a:r>
          </a:p>
          <a:p>
            <a:pPr lvl="1">
              <a:lnSpc>
                <a:spcPct val="90000"/>
              </a:lnSpc>
            </a:pPr>
            <a:r>
              <a:rPr lang="en-US" dirty="0"/>
              <a:t>Define constraints on the system and the development process.</a:t>
            </a:r>
          </a:p>
          <a:p>
            <a:pPr>
              <a:lnSpc>
                <a:spcPct val="90000"/>
              </a:lnSpc>
            </a:pPr>
            <a:r>
              <a:rPr lang="en-US" dirty="0">
                <a:solidFill>
                  <a:srgbClr val="0000FF"/>
                </a:solidFill>
              </a:rPr>
              <a:t>System Evolution</a:t>
            </a:r>
          </a:p>
          <a:p>
            <a:pPr lvl="1">
              <a:lnSpc>
                <a:spcPct val="90000"/>
              </a:lnSpc>
            </a:pPr>
            <a:r>
              <a:rPr lang="en-US" dirty="0"/>
              <a:t>Define fundamental assumptions on which the system is based and anticipated changes.</a:t>
            </a:r>
          </a:p>
          <a:p>
            <a:pPr>
              <a:lnSpc>
                <a:spcPct val="90000"/>
              </a:lnSpc>
            </a:pPr>
            <a:r>
              <a:rPr lang="en-US" dirty="0">
                <a:solidFill>
                  <a:srgbClr val="0000FF"/>
                </a:solidFill>
              </a:rPr>
              <a:t>Glossary </a:t>
            </a:r>
            <a:r>
              <a:rPr lang="en-US" sz="1800" dirty="0"/>
              <a:t>of all technical terms used</a:t>
            </a:r>
            <a:r>
              <a:rPr lang="en-US" dirty="0"/>
              <a:t>.</a:t>
            </a:r>
            <a:br>
              <a:rPr lang="en-US" dirty="0"/>
            </a:br>
            <a:endParaRPr lang="en-US" dirty="0"/>
          </a:p>
          <a:p>
            <a:pPr>
              <a:lnSpc>
                <a:spcPct val="60000"/>
              </a:lnSpc>
            </a:pPr>
            <a:r>
              <a:rPr lang="en-US" dirty="0">
                <a:solidFill>
                  <a:srgbClr val="0000FF"/>
                </a:solidFill>
              </a:rPr>
              <a:t>Index</a:t>
            </a:r>
          </a:p>
        </p:txBody>
      </p:sp>
    </p:spTree>
    <p:extLst>
      <p:ext uri="{BB962C8B-B14F-4D97-AF65-F5344CB8AC3E}">
        <p14:creationId xmlns:p14="http://schemas.microsoft.com/office/powerpoint/2010/main" val="321134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09564" y="338667"/>
            <a:ext cx="7891463" cy="677333"/>
          </a:xfrm>
        </p:spPr>
        <p:txBody>
          <a:bodyPr/>
          <a:lstStyle/>
          <a:p>
            <a:r>
              <a:rPr lang="en-US" dirty="0"/>
              <a:t>What makes RE hard ? </a:t>
            </a:r>
            <a:r>
              <a:rPr lang="en-US" dirty="0">
                <a:latin typeface="Comic Sans MS" charset="0"/>
              </a:rPr>
              <a:t> </a:t>
            </a:r>
            <a:r>
              <a:rPr lang="en-US" sz="2000" dirty="0"/>
              <a:t>(cont’d)</a:t>
            </a:r>
          </a:p>
        </p:txBody>
      </p:sp>
      <p:sp>
        <p:nvSpPr>
          <p:cNvPr id="5124" name="Rectangle 3"/>
          <p:cNvSpPr>
            <a:spLocks noGrp="1" noChangeArrowheads="1"/>
          </p:cNvSpPr>
          <p:nvPr>
            <p:ph type="body" idx="1"/>
          </p:nvPr>
        </p:nvSpPr>
        <p:spPr>
          <a:xfrm>
            <a:off x="517526" y="1062710"/>
            <a:ext cx="8448675" cy="4406355"/>
          </a:xfrm>
        </p:spPr>
        <p:txBody>
          <a:bodyPr anchor="t" anchorCtr="0"/>
          <a:lstStyle/>
          <a:p>
            <a:pPr>
              <a:lnSpc>
                <a:spcPct val="140000"/>
              </a:lnSpc>
            </a:pPr>
            <a:r>
              <a:rPr lang="en-US" dirty="0"/>
              <a:t>Multiple stakeholders </a:t>
            </a:r>
          </a:p>
          <a:p>
            <a:pPr lvl="1"/>
            <a:r>
              <a:rPr lang="en-US" dirty="0"/>
              <a:t>with different background</a:t>
            </a:r>
          </a:p>
          <a:p>
            <a:pPr lvl="1"/>
            <a:r>
              <a:rPr lang="en-US" dirty="0"/>
              <a:t>with different interests and conflicting viewpoints</a:t>
            </a:r>
            <a:endParaRPr lang="fr-FR" dirty="0"/>
          </a:p>
          <a:p>
            <a:pPr>
              <a:spcBef>
                <a:spcPct val="70000"/>
              </a:spcBef>
            </a:pPr>
            <a:r>
              <a:rPr lang="fr-FR" dirty="0"/>
              <a:t>Multiple </a:t>
            </a:r>
            <a:r>
              <a:rPr lang="fr-FR" dirty="0" err="1"/>
              <a:t>intertwined</a:t>
            </a:r>
            <a:r>
              <a:rPr lang="fr-FR" dirty="0"/>
              <a:t> </a:t>
            </a:r>
            <a:r>
              <a:rPr lang="fr-FR" dirty="0" err="1"/>
              <a:t>tasks</a:t>
            </a:r>
            <a:r>
              <a:rPr lang="fr-FR" dirty="0"/>
              <a:t> </a:t>
            </a:r>
            <a:r>
              <a:rPr lang="fr-FR" dirty="0" err="1"/>
              <a:t>during</a:t>
            </a:r>
            <a:r>
              <a:rPr lang="fr-FR" dirty="0"/>
              <a:t> </a:t>
            </a:r>
            <a:r>
              <a:rPr lang="fr-FR" dirty="0" err="1"/>
              <a:t>iterative</a:t>
            </a:r>
            <a:endParaRPr lang="fr-FR" dirty="0"/>
          </a:p>
          <a:p>
            <a:pPr>
              <a:lnSpc>
                <a:spcPct val="80000"/>
              </a:lnSpc>
              <a:spcBef>
                <a:spcPct val="30000"/>
              </a:spcBef>
              <a:buFont typeface="Wingdings" charset="0"/>
              <a:buNone/>
            </a:pPr>
            <a:r>
              <a:rPr lang="fr-FR" dirty="0"/>
              <a:t>   </a:t>
            </a:r>
            <a:r>
              <a:rPr lang="fr-FR" dirty="0" err="1" smtClean="0"/>
              <a:t>elicitation</a:t>
            </a:r>
            <a:r>
              <a:rPr lang="fr-FR" dirty="0"/>
              <a:t>-</a:t>
            </a:r>
            <a:r>
              <a:rPr lang="fr-FR" dirty="0" err="1"/>
              <a:t>evaluation</a:t>
            </a:r>
            <a:r>
              <a:rPr lang="fr-FR" dirty="0"/>
              <a:t>-</a:t>
            </a:r>
            <a:r>
              <a:rPr lang="fr-FR" dirty="0" err="1"/>
              <a:t>specification</a:t>
            </a:r>
            <a:r>
              <a:rPr lang="fr-FR" dirty="0"/>
              <a:t>-consolidation</a:t>
            </a:r>
            <a:endParaRPr lang="en-US" dirty="0"/>
          </a:p>
          <a:p>
            <a:pPr lvl="1">
              <a:lnSpc>
                <a:spcPct val="120000"/>
              </a:lnSpc>
            </a:pPr>
            <a:r>
              <a:rPr lang="en-US" dirty="0"/>
              <a:t>conflict management</a:t>
            </a:r>
          </a:p>
          <a:p>
            <a:pPr lvl="1"/>
            <a:r>
              <a:rPr lang="en-US" dirty="0"/>
              <a:t>risk management</a:t>
            </a:r>
          </a:p>
          <a:p>
            <a:pPr lvl="1"/>
            <a:r>
              <a:rPr lang="en-US" dirty="0"/>
              <a:t>evaluation of alternatives, </a:t>
            </a:r>
            <a:r>
              <a:rPr lang="en-US" dirty="0" smtClean="0"/>
              <a:t>prioritization</a:t>
            </a:r>
            <a:endParaRPr lang="en-US" dirty="0"/>
          </a:p>
          <a:p>
            <a:pPr lvl="1"/>
            <a:r>
              <a:rPr lang="en-US" dirty="0"/>
              <a:t>quality assurance</a:t>
            </a:r>
          </a:p>
          <a:p>
            <a:pPr lvl="1"/>
            <a:r>
              <a:rPr lang="en-US" dirty="0"/>
              <a:t>change anticipation</a:t>
            </a:r>
          </a:p>
        </p:txBody>
      </p:sp>
    </p:spTree>
    <p:extLst>
      <p:ext uri="{BB962C8B-B14F-4D97-AF65-F5344CB8AC3E}">
        <p14:creationId xmlns:p14="http://schemas.microsoft.com/office/powerpoint/2010/main" val="339715809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1313FCD-30FF-2647-AD1C-CAE312DB8EAF}" type="slidenum">
              <a:rPr lang="en-US"/>
              <a:pPr/>
              <a:t>60</a:t>
            </a:fld>
            <a:endParaRPr lang="en-US"/>
          </a:p>
        </p:txBody>
      </p:sp>
      <p:sp>
        <p:nvSpPr>
          <p:cNvPr id="858114" name="Rectangle 2"/>
          <p:cNvSpPr>
            <a:spLocks noGrp="1" noRot="1" noChangeArrowheads="1"/>
          </p:cNvSpPr>
          <p:nvPr>
            <p:ph type="title"/>
          </p:nvPr>
        </p:nvSpPr>
        <p:spPr/>
        <p:txBody>
          <a:bodyPr/>
          <a:lstStyle/>
          <a:p>
            <a:r>
              <a:rPr lang="en-US"/>
              <a:t>Writing Requirements</a:t>
            </a:r>
          </a:p>
        </p:txBody>
      </p:sp>
      <p:sp>
        <p:nvSpPr>
          <p:cNvPr id="858115" name="Rectangle 3"/>
          <p:cNvSpPr>
            <a:spLocks noGrp="1" noRot="1" noChangeArrowheads="1"/>
          </p:cNvSpPr>
          <p:nvPr>
            <p:ph type="body" idx="1"/>
          </p:nvPr>
        </p:nvSpPr>
        <p:spPr/>
        <p:txBody>
          <a:bodyPr/>
          <a:lstStyle/>
          <a:p>
            <a:r>
              <a:rPr lang="en-US" dirty="0"/>
              <a:t>Natural language is typically used when writing requirements definitions.</a:t>
            </a:r>
          </a:p>
          <a:p>
            <a:r>
              <a:rPr lang="en-US" dirty="0"/>
              <a:t>This is universally understandable, however three types of problem can arise:</a:t>
            </a:r>
          </a:p>
          <a:p>
            <a:pPr lvl="1"/>
            <a:r>
              <a:rPr lang="en-US" dirty="0">
                <a:solidFill>
                  <a:srgbClr val="0000FF"/>
                </a:solidFill>
              </a:rPr>
              <a:t>Lack of clarity</a:t>
            </a:r>
            <a:r>
              <a:rPr lang="en-US" dirty="0"/>
              <a:t>. Precision is difficult without making the document difficult to read.</a:t>
            </a:r>
          </a:p>
          <a:p>
            <a:pPr lvl="1"/>
            <a:r>
              <a:rPr lang="en-US" dirty="0">
                <a:solidFill>
                  <a:srgbClr val="0000FF"/>
                </a:solidFill>
              </a:rPr>
              <a:t>Requirements confusion</a:t>
            </a:r>
            <a:r>
              <a:rPr lang="en-US" dirty="0"/>
              <a:t>. Functional and non-functional requirements tend to be mixed-up.</a:t>
            </a:r>
          </a:p>
          <a:p>
            <a:pPr lvl="1"/>
            <a:r>
              <a:rPr lang="en-US" dirty="0">
                <a:solidFill>
                  <a:srgbClr val="0000FF"/>
                </a:solidFill>
              </a:rPr>
              <a:t>Requirements amalgamation</a:t>
            </a:r>
            <a:r>
              <a:rPr lang="en-US" dirty="0"/>
              <a:t>. Several different requirements may be expressed together.</a:t>
            </a:r>
          </a:p>
        </p:txBody>
      </p:sp>
    </p:spTree>
    <p:extLst>
      <p:ext uri="{BB962C8B-B14F-4D97-AF65-F5344CB8AC3E}">
        <p14:creationId xmlns:p14="http://schemas.microsoft.com/office/powerpoint/2010/main" val="31303226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EF3E3CA-3B10-E746-81B7-E3A04506A93C}" type="slidenum">
              <a:rPr lang="en-US"/>
              <a:pPr/>
              <a:t>61</a:t>
            </a:fld>
            <a:endParaRPr lang="en-US"/>
          </a:p>
        </p:txBody>
      </p:sp>
      <p:sp>
        <p:nvSpPr>
          <p:cNvPr id="870402" name="Rectangle 2"/>
          <p:cNvSpPr>
            <a:spLocks noGrp="1" noRot="1" noChangeArrowheads="1"/>
          </p:cNvSpPr>
          <p:nvPr>
            <p:ph type="title"/>
          </p:nvPr>
        </p:nvSpPr>
        <p:spPr>
          <a:xfrm>
            <a:off x="457200" y="244475"/>
            <a:ext cx="8229600" cy="779463"/>
          </a:xfrm>
        </p:spPr>
        <p:txBody>
          <a:bodyPr/>
          <a:lstStyle/>
          <a:p>
            <a:r>
              <a:rPr lang="en-US" sz="2800"/>
              <a:t>Requirements for Requirements Documents</a:t>
            </a:r>
          </a:p>
        </p:txBody>
      </p:sp>
      <p:sp>
        <p:nvSpPr>
          <p:cNvPr id="870403" name="Rectangle 3"/>
          <p:cNvSpPr>
            <a:spLocks noGrp="1" noRot="1" noChangeArrowheads="1"/>
          </p:cNvSpPr>
          <p:nvPr>
            <p:ph type="body" idx="1"/>
          </p:nvPr>
        </p:nvSpPr>
        <p:spPr/>
        <p:txBody>
          <a:bodyPr/>
          <a:lstStyle/>
          <a:p>
            <a:r>
              <a:rPr lang="en-US" dirty="0"/>
              <a:t>Should be useful as a </a:t>
            </a:r>
            <a:r>
              <a:rPr lang="en-US" dirty="0">
                <a:solidFill>
                  <a:srgbClr val="0000FF"/>
                </a:solidFill>
              </a:rPr>
              <a:t>reference </a:t>
            </a:r>
            <a:r>
              <a:rPr lang="en-US" dirty="0"/>
              <a:t>document.</a:t>
            </a:r>
          </a:p>
          <a:p>
            <a:r>
              <a:rPr lang="en-US" dirty="0"/>
              <a:t>Specify external system behavior.</a:t>
            </a:r>
          </a:p>
          <a:p>
            <a:r>
              <a:rPr lang="en-US" dirty="0"/>
              <a:t>Characterize responses to unexpected events.</a:t>
            </a:r>
          </a:p>
          <a:p>
            <a:r>
              <a:rPr lang="en-US" dirty="0"/>
              <a:t>Specify implementation constraints.</a:t>
            </a:r>
          </a:p>
          <a:p>
            <a:r>
              <a:rPr lang="en-US" dirty="0"/>
              <a:t>When necessary, provide rationale.</a:t>
            </a:r>
          </a:p>
          <a:p>
            <a:r>
              <a:rPr lang="en-US" dirty="0"/>
              <a:t>Requirements should be written so that they can be verified objectively.</a:t>
            </a:r>
          </a:p>
          <a:p>
            <a:pPr lvl="1"/>
            <a:r>
              <a:rPr lang="en-US" i="1" dirty="0"/>
              <a:t>The system should be easy to use by experienced controllers and should be organized in such a way that user errors are minimized</a:t>
            </a:r>
            <a:r>
              <a:rPr lang="en-US" dirty="0"/>
              <a:t>.</a:t>
            </a:r>
          </a:p>
          <a:p>
            <a:endParaRPr lang="en-US" dirty="0"/>
          </a:p>
          <a:p>
            <a:endParaRPr lang="en-US" dirty="0"/>
          </a:p>
        </p:txBody>
      </p:sp>
    </p:spTree>
    <p:extLst>
      <p:ext uri="{BB962C8B-B14F-4D97-AF65-F5344CB8AC3E}">
        <p14:creationId xmlns:p14="http://schemas.microsoft.com/office/powerpoint/2010/main" val="239177191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CF453C9-2247-CE4B-9D39-C7D23D689635}" type="slidenum">
              <a:rPr lang="en-US"/>
              <a:pPr/>
              <a:t>62</a:t>
            </a:fld>
            <a:endParaRPr lang="en-US"/>
          </a:p>
        </p:txBody>
      </p:sp>
      <p:sp>
        <p:nvSpPr>
          <p:cNvPr id="872450" name="Rectangle 2"/>
          <p:cNvSpPr>
            <a:spLocks noGrp="1" noRot="1" noChangeArrowheads="1"/>
          </p:cNvSpPr>
          <p:nvPr>
            <p:ph type="title"/>
          </p:nvPr>
        </p:nvSpPr>
        <p:spPr>
          <a:xfrm>
            <a:off x="90709" y="244475"/>
            <a:ext cx="8962578" cy="765175"/>
          </a:xfrm>
        </p:spPr>
        <p:txBody>
          <a:bodyPr/>
          <a:lstStyle/>
          <a:p>
            <a:r>
              <a:rPr lang="en-US" sz="2800" dirty="0"/>
              <a:t>Requirements for Requirement </a:t>
            </a:r>
            <a:r>
              <a:rPr lang="en-US" sz="2800" dirty="0" smtClean="0"/>
              <a:t>Documents </a:t>
            </a:r>
            <a:r>
              <a:rPr lang="en-US" sz="2000" dirty="0" smtClean="0"/>
              <a:t>(cont’d)</a:t>
            </a:r>
            <a:endParaRPr lang="en-US" sz="2000" dirty="0"/>
          </a:p>
        </p:txBody>
      </p:sp>
      <p:sp>
        <p:nvSpPr>
          <p:cNvPr id="872451" name="Rectangle 3"/>
          <p:cNvSpPr>
            <a:spLocks noGrp="1" noRot="1" noChangeArrowheads="1"/>
          </p:cNvSpPr>
          <p:nvPr>
            <p:ph type="body" idx="1"/>
          </p:nvPr>
        </p:nvSpPr>
        <p:spPr>
          <a:xfrm>
            <a:off x="518349" y="1075669"/>
            <a:ext cx="7730301" cy="4183719"/>
          </a:xfrm>
        </p:spPr>
        <p:txBody>
          <a:bodyPr/>
          <a:lstStyle/>
          <a:p>
            <a:r>
              <a:rPr lang="en-US" dirty="0"/>
              <a:t>A better version…</a:t>
            </a:r>
          </a:p>
          <a:p>
            <a:pPr lvl="1"/>
            <a:r>
              <a:rPr lang="en-US" i="1" dirty="0"/>
              <a:t>Experienced controllers should be able to use all the system functions </a:t>
            </a:r>
            <a:r>
              <a:rPr lang="en-US" i="1" dirty="0">
                <a:solidFill>
                  <a:srgbClr val="0000FF"/>
                </a:solidFill>
              </a:rPr>
              <a:t>after a total of two hours training</a:t>
            </a:r>
            <a:r>
              <a:rPr lang="en-US" i="1" dirty="0"/>
              <a:t>. After this training, </a:t>
            </a:r>
            <a:r>
              <a:rPr lang="en-US" i="1" dirty="0">
                <a:solidFill>
                  <a:srgbClr val="0000FF"/>
                </a:solidFill>
              </a:rPr>
              <a:t>the average number of errors made by experienced users should not exceed two per day</a:t>
            </a:r>
            <a:r>
              <a:rPr lang="en-US" dirty="0"/>
              <a:t>.</a:t>
            </a:r>
          </a:p>
        </p:txBody>
      </p:sp>
    </p:spTree>
    <p:extLst>
      <p:ext uri="{BB962C8B-B14F-4D97-AF65-F5344CB8AC3E}">
        <p14:creationId xmlns:p14="http://schemas.microsoft.com/office/powerpoint/2010/main" val="1438766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1"/>
          </p:nvPr>
        </p:nvSpPr>
        <p:spPr/>
        <p:txBody>
          <a:bodyPr/>
          <a:lstStyle/>
          <a:p>
            <a:fld id="{91BEE0FB-F4F7-0E49-A2BE-4336DC8BD57C}" type="slidenum">
              <a:rPr lang="en-US"/>
              <a:pPr/>
              <a:t>63</a:t>
            </a:fld>
            <a:endParaRPr lang="en-US"/>
          </a:p>
        </p:txBody>
      </p:sp>
      <p:sp>
        <p:nvSpPr>
          <p:cNvPr id="888834" name="Rectangle 2"/>
          <p:cNvSpPr>
            <a:spLocks noGrp="1" noRot="1" noChangeArrowheads="1"/>
          </p:cNvSpPr>
          <p:nvPr>
            <p:ph type="title"/>
          </p:nvPr>
        </p:nvSpPr>
        <p:spPr>
          <a:xfrm>
            <a:off x="457200" y="179675"/>
            <a:ext cx="8229600" cy="711200"/>
          </a:xfrm>
        </p:spPr>
        <p:txBody>
          <a:bodyPr/>
          <a:lstStyle/>
          <a:p>
            <a:r>
              <a:rPr lang="en-US" sz="2800" u="none" dirty="0">
                <a:effectLst>
                  <a:outerShdw blurRad="38100" dist="38100" dir="2700000" algn="tl">
                    <a:srgbClr val="000000">
                      <a:alpha val="43137"/>
                    </a:srgbClr>
                  </a:outerShdw>
                </a:effectLst>
              </a:rPr>
              <a:t>Requirements Measures</a:t>
            </a:r>
          </a:p>
        </p:txBody>
      </p:sp>
      <p:graphicFrame>
        <p:nvGraphicFramePr>
          <p:cNvPr id="888858" name="Group 26"/>
          <p:cNvGraphicFramePr>
            <a:graphicFrameLocks noGrp="1"/>
          </p:cNvGraphicFramePr>
          <p:nvPr>
            <p:extLst>
              <p:ext uri="{D42A27DB-BD31-4B8C-83A1-F6EECF244321}">
                <p14:modId xmlns:p14="http://schemas.microsoft.com/office/powerpoint/2010/main" val="3204825896"/>
              </p:ext>
            </p:extLst>
          </p:nvPr>
        </p:nvGraphicFramePr>
        <p:xfrm>
          <a:off x="518350" y="981176"/>
          <a:ext cx="8241748" cy="4498470"/>
        </p:xfrm>
        <a:graphic>
          <a:graphicData uri="http://schemas.openxmlformats.org/drawingml/2006/table">
            <a:tbl>
              <a:tblPr/>
              <a:tblGrid>
                <a:gridCol w="3442471"/>
                <a:gridCol w="4799277"/>
              </a:tblGrid>
              <a:tr h="1100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dirty="0">
                          <a:ln>
                            <a:noFill/>
                          </a:ln>
                          <a:solidFill>
                            <a:schemeClr val="tx1"/>
                          </a:solidFill>
                          <a:effectLst/>
                          <a:latin typeface="+mj-lt"/>
                          <a:ea typeface="ＭＳ Ｐゴシック" charset="0"/>
                        </a:rPr>
                        <a:t>Speed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a:ln>
                            <a:noFill/>
                          </a:ln>
                          <a:solidFill>
                            <a:schemeClr val="tx1"/>
                          </a:solidFill>
                          <a:effectLst/>
                          <a:latin typeface="+mj-lt"/>
                          <a:ea typeface="ＭＳ Ｐゴシック" charset="0"/>
                        </a:rPr>
                        <a:t>Transactions / second</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a:ln>
                            <a:noFill/>
                          </a:ln>
                          <a:solidFill>
                            <a:schemeClr val="tx1"/>
                          </a:solidFill>
                          <a:effectLst/>
                          <a:latin typeface="+mj-lt"/>
                          <a:ea typeface="ＭＳ Ｐゴシック" charset="0"/>
                        </a:rPr>
                        <a:t>User/Event response time</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a:ln>
                            <a:noFill/>
                          </a:ln>
                          <a:solidFill>
                            <a:schemeClr val="tx1"/>
                          </a:solidFill>
                          <a:effectLst/>
                          <a:latin typeface="+mj-lt"/>
                          <a:ea typeface="ＭＳ Ｐゴシック" charset="0"/>
                        </a:rPr>
                        <a:t>Screen refresh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3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dirty="0">
                          <a:ln>
                            <a:noFill/>
                          </a:ln>
                          <a:solidFill>
                            <a:schemeClr val="tx1"/>
                          </a:solidFill>
                          <a:effectLst/>
                          <a:latin typeface="+mj-lt"/>
                          <a:ea typeface="ＭＳ Ｐゴシック" charset="0"/>
                        </a:rPr>
                        <a:t>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a:ln>
                            <a:noFill/>
                          </a:ln>
                          <a:solidFill>
                            <a:schemeClr val="tx1"/>
                          </a:solidFill>
                          <a:effectLst/>
                          <a:latin typeface="+mj-lt"/>
                          <a:ea typeface="ＭＳ Ｐゴシック" charset="0"/>
                        </a:rPr>
                        <a:t>Kbytes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380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dirty="0">
                          <a:ln>
                            <a:noFill/>
                          </a:ln>
                          <a:solidFill>
                            <a:schemeClr val="tx1"/>
                          </a:solidFill>
                          <a:effectLst/>
                          <a:latin typeface="+mj-lt"/>
                          <a:ea typeface="ＭＳ Ｐゴシック" charset="0"/>
                        </a:rPr>
                        <a:t>Ease of Use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dirty="0">
                          <a:ln>
                            <a:noFill/>
                          </a:ln>
                          <a:solidFill>
                            <a:schemeClr val="tx1"/>
                          </a:solidFill>
                          <a:effectLst/>
                          <a:latin typeface="+mj-lt"/>
                          <a:ea typeface="ＭＳ Ｐゴシック" charset="0"/>
                        </a:rPr>
                        <a:t>Training time</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dirty="0">
                          <a:ln>
                            <a:noFill/>
                          </a:ln>
                          <a:solidFill>
                            <a:schemeClr val="tx1"/>
                          </a:solidFill>
                          <a:effectLst/>
                          <a:latin typeface="+mj-lt"/>
                          <a:ea typeface="ＭＳ Ｐゴシック" charset="0"/>
                        </a:rPr>
                        <a:t>Number of help frames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380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a:ln>
                            <a:noFill/>
                          </a:ln>
                          <a:solidFill>
                            <a:schemeClr val="tx1"/>
                          </a:solidFill>
                          <a:effectLst/>
                          <a:latin typeface="+mj-lt"/>
                          <a:ea typeface="ＭＳ Ｐゴシック" charset="0"/>
                        </a:rPr>
                        <a:t>Reliability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dirty="0">
                          <a:ln>
                            <a:noFill/>
                          </a:ln>
                          <a:solidFill>
                            <a:schemeClr val="tx1"/>
                          </a:solidFill>
                          <a:effectLst/>
                          <a:latin typeface="+mj-lt"/>
                          <a:ea typeface="ＭＳ Ｐゴシック" charset="0"/>
                        </a:rPr>
                        <a:t>Mean time to failure</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dirty="0">
                          <a:ln>
                            <a:noFill/>
                          </a:ln>
                          <a:solidFill>
                            <a:schemeClr val="tx1"/>
                          </a:solidFill>
                          <a:effectLst/>
                          <a:latin typeface="+mj-lt"/>
                          <a:ea typeface="ＭＳ Ｐゴシック" charset="0"/>
                        </a:rPr>
                        <a:t>Rate of failure occurrence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380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a:ln>
                            <a:noFill/>
                          </a:ln>
                          <a:solidFill>
                            <a:schemeClr val="tx1"/>
                          </a:solidFill>
                          <a:effectLst/>
                          <a:latin typeface="+mj-lt"/>
                          <a:ea typeface="ＭＳ Ｐゴシック" charset="0"/>
                        </a:rPr>
                        <a:t>Robustness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dirty="0">
                          <a:ln>
                            <a:noFill/>
                          </a:ln>
                          <a:solidFill>
                            <a:schemeClr val="tx1"/>
                          </a:solidFill>
                          <a:effectLst/>
                          <a:latin typeface="+mj-lt"/>
                          <a:ea typeface="ＭＳ Ｐゴシック" charset="0"/>
                        </a:rPr>
                        <a:t>Time to restart after failure</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dirty="0">
                          <a:ln>
                            <a:noFill/>
                          </a:ln>
                          <a:solidFill>
                            <a:schemeClr val="tx1"/>
                          </a:solidFill>
                          <a:effectLst/>
                          <a:latin typeface="+mj-lt"/>
                          <a:ea typeface="ＭＳ Ｐゴシック" charset="0"/>
                        </a:rPr>
                        <a:t>Percent of events causing failure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35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dirty="0">
                          <a:ln>
                            <a:noFill/>
                          </a:ln>
                          <a:solidFill>
                            <a:schemeClr val="tx1"/>
                          </a:solidFill>
                          <a:effectLst/>
                          <a:latin typeface="+mj-lt"/>
                          <a:ea typeface="ＭＳ Ｐゴシック" charset="0"/>
                        </a:rPr>
                        <a:t>Portability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000" b="0" i="0" u="none" strike="noStrike" cap="none" normalizeH="0" baseline="0" dirty="0">
                          <a:ln>
                            <a:noFill/>
                          </a:ln>
                          <a:solidFill>
                            <a:schemeClr val="tx1"/>
                          </a:solidFill>
                          <a:effectLst/>
                          <a:latin typeface="+mj-lt"/>
                          <a:ea typeface="ＭＳ Ｐゴシック" charset="0"/>
                        </a:rPr>
                        <a:t>Number of target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4756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Who are the Stakeholders?</a:t>
            </a:r>
          </a:p>
        </p:txBody>
      </p:sp>
      <p:sp>
        <p:nvSpPr>
          <p:cNvPr id="6147" name="Rectangle 3"/>
          <p:cNvSpPr>
            <a:spLocks noGrp="1" noChangeArrowheads="1"/>
          </p:cNvSpPr>
          <p:nvPr>
            <p:ph type="body" idx="1"/>
          </p:nvPr>
        </p:nvSpPr>
        <p:spPr/>
        <p:txBody>
          <a:bodyPr/>
          <a:lstStyle/>
          <a:p>
            <a:r>
              <a:rPr lang="en-US" dirty="0" smtClean="0">
                <a:solidFill>
                  <a:srgbClr val="0000FF"/>
                </a:solidFill>
              </a:rPr>
              <a:t>Stakeholder</a:t>
            </a:r>
            <a:r>
              <a:rPr lang="en-US" dirty="0" smtClean="0"/>
              <a:t>: anyone who could be materially affected by the implementation of a new system or application.</a:t>
            </a:r>
          </a:p>
          <a:p>
            <a:pPr lvl="1"/>
            <a:r>
              <a:rPr lang="en-US" dirty="0" smtClean="0"/>
              <a:t>Customer</a:t>
            </a:r>
          </a:p>
          <a:p>
            <a:pPr lvl="1"/>
            <a:r>
              <a:rPr lang="en-US" dirty="0" smtClean="0"/>
              <a:t>End-users</a:t>
            </a:r>
          </a:p>
          <a:p>
            <a:pPr lvl="1"/>
            <a:r>
              <a:rPr lang="en-US" dirty="0" smtClean="0"/>
              <a:t>People and organization involved in the development of the system</a:t>
            </a:r>
          </a:p>
          <a:p>
            <a:pPr lvl="1"/>
            <a:r>
              <a:rPr lang="en-US" dirty="0" smtClean="0"/>
              <a:t>Subcontractors</a:t>
            </a:r>
          </a:p>
          <a:p>
            <a:pPr lvl="1"/>
            <a:r>
              <a:rPr lang="en-US" dirty="0" smtClean="0"/>
              <a:t>Support organization</a:t>
            </a:r>
          </a:p>
          <a:p>
            <a:pPr lvl="1"/>
            <a:r>
              <a:rPr lang="en-US" dirty="0" smtClean="0"/>
              <a:t>O</a:t>
            </a:r>
            <a:r>
              <a:rPr lang="en-US" dirty="0"/>
              <a:t>utside agencies that interact with the system and the development </a:t>
            </a:r>
            <a:r>
              <a:rPr lang="en-US" dirty="0" smtClean="0"/>
              <a:t>process</a:t>
            </a:r>
            <a:endParaRPr lang="en-US" dirty="0"/>
          </a:p>
          <a:p>
            <a:pPr lvl="2"/>
            <a:r>
              <a:rPr lang="en-US" dirty="0" smtClean="0"/>
              <a:t>U.S. Federal Aviation Administration (FAA) </a:t>
            </a:r>
          </a:p>
          <a:p>
            <a:pPr lvl="2"/>
            <a:r>
              <a:rPr lang="en-US" dirty="0" smtClean="0"/>
              <a:t>Food and Drug Administration (FDA)</a:t>
            </a:r>
          </a:p>
        </p:txBody>
      </p:sp>
    </p:spTree>
    <p:extLst>
      <p:ext uri="{BB962C8B-B14F-4D97-AF65-F5344CB8AC3E}">
        <p14:creationId xmlns:p14="http://schemas.microsoft.com/office/powerpoint/2010/main" val="40048080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3463919-AE67-4A4D-B0ED-0DED6B6DC09C}" type="slidenum">
              <a:rPr lang="en-US"/>
              <a:pPr/>
              <a:t>8</a:t>
            </a:fld>
            <a:endParaRPr lang="en-US"/>
          </a:p>
        </p:txBody>
      </p:sp>
      <p:sp>
        <p:nvSpPr>
          <p:cNvPr id="882690" name="Rectangle 2"/>
          <p:cNvSpPr>
            <a:spLocks noGrp="1" noRot="1" noChangeArrowheads="1"/>
          </p:cNvSpPr>
          <p:nvPr>
            <p:ph type="title"/>
          </p:nvPr>
        </p:nvSpPr>
        <p:spPr/>
        <p:txBody>
          <a:bodyPr/>
          <a:lstStyle/>
          <a:p>
            <a:r>
              <a:rPr lang="en-US"/>
              <a:t>What is a Requirement ?</a:t>
            </a:r>
          </a:p>
        </p:txBody>
      </p:sp>
      <p:sp>
        <p:nvSpPr>
          <p:cNvPr id="882691" name="Rectangle 3"/>
          <p:cNvSpPr>
            <a:spLocks noGrp="1" noRot="1" noChangeArrowheads="1"/>
          </p:cNvSpPr>
          <p:nvPr>
            <p:ph type="body" idx="1"/>
          </p:nvPr>
        </p:nvSpPr>
        <p:spPr/>
        <p:txBody>
          <a:bodyPr/>
          <a:lstStyle/>
          <a:p>
            <a:r>
              <a:rPr lang="en-US"/>
              <a:t>It may range from a high-level abstract statement of a service (or of a system constraint) to a detailed mathematical functional specification. </a:t>
            </a:r>
          </a:p>
          <a:p>
            <a:pPr lvl="1"/>
            <a:r>
              <a:rPr lang="en-US"/>
              <a:t>May be the basis for a bid for a contract  (open to interpretation)</a:t>
            </a:r>
          </a:p>
          <a:p>
            <a:pPr lvl="1"/>
            <a:r>
              <a:rPr lang="en-US"/>
              <a:t>May be the basis for the contract itself  (defined detailed)</a:t>
            </a:r>
          </a:p>
          <a:p>
            <a:pPr>
              <a:buFont typeface="Wingdings" charset="0"/>
              <a:buNone/>
            </a:pPr>
            <a:endParaRPr lang="en-US"/>
          </a:p>
        </p:txBody>
      </p:sp>
    </p:spTree>
    <p:extLst>
      <p:ext uri="{BB962C8B-B14F-4D97-AF65-F5344CB8AC3E}">
        <p14:creationId xmlns:p14="http://schemas.microsoft.com/office/powerpoint/2010/main" val="11735624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4EA739A-C2BF-9A43-B27A-FB9EBE471DDE}" type="slidenum">
              <a:rPr lang="en-US"/>
              <a:pPr/>
              <a:t>9</a:t>
            </a:fld>
            <a:endParaRPr lang="en-US"/>
          </a:p>
        </p:txBody>
      </p:sp>
      <p:sp>
        <p:nvSpPr>
          <p:cNvPr id="883714" name="Rectangle 2"/>
          <p:cNvSpPr>
            <a:spLocks noGrp="1" noRot="1" noChangeArrowheads="1"/>
          </p:cNvSpPr>
          <p:nvPr>
            <p:ph type="title"/>
          </p:nvPr>
        </p:nvSpPr>
        <p:spPr/>
        <p:txBody>
          <a:bodyPr/>
          <a:lstStyle/>
          <a:p>
            <a:r>
              <a:rPr lang="en-US"/>
              <a:t>Definition vs. Specification</a:t>
            </a:r>
          </a:p>
        </p:txBody>
      </p:sp>
      <p:sp>
        <p:nvSpPr>
          <p:cNvPr id="883715" name="Rectangle 3"/>
          <p:cNvSpPr>
            <a:spLocks noGrp="1" noRot="1" noChangeArrowheads="1"/>
          </p:cNvSpPr>
          <p:nvPr>
            <p:ph type="body" idx="1"/>
          </p:nvPr>
        </p:nvSpPr>
        <p:spPr/>
        <p:txBody>
          <a:bodyPr/>
          <a:lstStyle/>
          <a:p>
            <a:r>
              <a:rPr lang="en-US" dirty="0"/>
              <a:t>Requirements </a:t>
            </a:r>
            <a:r>
              <a:rPr lang="en-US" dirty="0">
                <a:solidFill>
                  <a:srgbClr val="0000FF"/>
                </a:solidFill>
              </a:rPr>
              <a:t>Definition</a:t>
            </a:r>
            <a:r>
              <a:rPr lang="en-US" dirty="0"/>
              <a:t>:</a:t>
            </a:r>
          </a:p>
          <a:p>
            <a:pPr lvl="1"/>
            <a:r>
              <a:rPr lang="en-US" dirty="0"/>
              <a:t>Customer-oriented description </a:t>
            </a:r>
            <a:r>
              <a:rPr lang="en-US" dirty="0" smtClean="0"/>
              <a:t>of the system</a:t>
            </a:r>
            <a:r>
              <a:rPr lang="en-US" dirty="0" smtClean="0">
                <a:latin typeface="Arial"/>
              </a:rPr>
              <a:t>’</a:t>
            </a:r>
            <a:r>
              <a:rPr lang="en-US" dirty="0" smtClean="0"/>
              <a:t>s </a:t>
            </a:r>
            <a:r>
              <a:rPr lang="en-US" dirty="0"/>
              <a:t>functions and constraints on its operation</a:t>
            </a:r>
          </a:p>
          <a:p>
            <a:pPr lvl="1">
              <a:buFont typeface="Wingdings" charset="0"/>
              <a:buNone/>
            </a:pPr>
            <a:endParaRPr lang="en-US" dirty="0"/>
          </a:p>
          <a:p>
            <a:r>
              <a:rPr lang="en-US" dirty="0"/>
              <a:t>Requirements </a:t>
            </a:r>
            <a:r>
              <a:rPr lang="en-US" dirty="0">
                <a:solidFill>
                  <a:srgbClr val="0000FF"/>
                </a:solidFill>
              </a:rPr>
              <a:t>Specification</a:t>
            </a:r>
            <a:r>
              <a:rPr lang="en-US" dirty="0"/>
              <a:t>:</a:t>
            </a:r>
          </a:p>
          <a:p>
            <a:pPr lvl="1"/>
            <a:r>
              <a:rPr lang="en-US" dirty="0"/>
              <a:t>Precise and detailed description of the </a:t>
            </a:r>
            <a:r>
              <a:rPr lang="en-US" dirty="0" smtClean="0"/>
              <a:t>system</a:t>
            </a:r>
            <a:r>
              <a:rPr lang="en-US" dirty="0" smtClean="0">
                <a:latin typeface="Arial"/>
              </a:rPr>
              <a:t>’</a:t>
            </a:r>
            <a:r>
              <a:rPr lang="en-US" dirty="0" smtClean="0"/>
              <a:t>s </a:t>
            </a:r>
            <a:r>
              <a:rPr lang="en-US" dirty="0"/>
              <a:t>functionality and constraints.</a:t>
            </a:r>
          </a:p>
          <a:p>
            <a:pPr lvl="1"/>
            <a:r>
              <a:rPr lang="en-US" dirty="0"/>
              <a:t>Intended to communicate </a:t>
            </a:r>
            <a:r>
              <a:rPr lang="en-US" i="1" dirty="0"/>
              <a:t>what is required</a:t>
            </a:r>
            <a:r>
              <a:rPr lang="en-US" dirty="0"/>
              <a:t> to system developers and serve as the basis of a contract.</a:t>
            </a:r>
          </a:p>
          <a:p>
            <a:pPr lvl="1"/>
            <a:r>
              <a:rPr lang="en-US" dirty="0"/>
              <a:t>Written for technical audience.</a:t>
            </a:r>
          </a:p>
          <a:p>
            <a:pPr>
              <a:buFont typeface="Wingdings" charset="0"/>
              <a:buNone/>
            </a:pPr>
            <a:endParaRPr lang="en-US" dirty="0"/>
          </a:p>
        </p:txBody>
      </p:sp>
    </p:spTree>
    <p:extLst>
      <p:ext uri="{BB962C8B-B14F-4D97-AF65-F5344CB8AC3E}">
        <p14:creationId xmlns:p14="http://schemas.microsoft.com/office/powerpoint/2010/main" val="40845493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17208</TotalTime>
  <Words>3094</Words>
  <Application>Microsoft Macintosh PowerPoint</Application>
  <PresentationFormat>Custom</PresentationFormat>
  <Paragraphs>471</Paragraphs>
  <Slides>63</Slides>
  <Notes>1</Notes>
  <HiddenSlides>2</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SE 181     Requirements Engineering</vt:lpstr>
      <vt:lpstr>Objective of Requirements Engineering</vt:lpstr>
      <vt:lpstr>The Role of Requirements Engineering</vt:lpstr>
      <vt:lpstr>Why requirements engineering ?</vt:lpstr>
      <vt:lpstr>What makes RE hard ?</vt:lpstr>
      <vt:lpstr>What makes RE hard ?  (cont’d)</vt:lpstr>
      <vt:lpstr>Who are the Stakeholders?</vt:lpstr>
      <vt:lpstr>What is a Requirement ?</vt:lpstr>
      <vt:lpstr>Definition vs. Specification</vt:lpstr>
      <vt:lpstr>Definition vs. Specification (cont’d)</vt:lpstr>
      <vt:lpstr>Definition vs. Specification (cont’d)</vt:lpstr>
      <vt:lpstr>System vs. Software Requirements</vt:lpstr>
      <vt:lpstr>System vs. Software Requirements (cont’d)</vt:lpstr>
      <vt:lpstr>Example of System Requirements</vt:lpstr>
      <vt:lpstr>Example of System Requirements (cont’d)</vt:lpstr>
      <vt:lpstr>Functional vs. Non-Functional Requirements</vt:lpstr>
      <vt:lpstr>Functional vs. Non-Functional Requirements (cont’d)</vt:lpstr>
      <vt:lpstr>Requirements Engineering Activities</vt:lpstr>
      <vt:lpstr>Requirements Engineering Activities (cont’d)</vt:lpstr>
      <vt:lpstr>Inception</vt:lpstr>
      <vt:lpstr>Eliciting Requirements</vt:lpstr>
      <vt:lpstr>Eliciting Requirements (cont’d)</vt:lpstr>
      <vt:lpstr>Elicitation Work Products</vt:lpstr>
      <vt:lpstr>Elicitation Work Products (cont’d)</vt:lpstr>
      <vt:lpstr>Elaboration: Building the Analysis Model</vt:lpstr>
      <vt:lpstr>Negotiating Requirements</vt:lpstr>
      <vt:lpstr>Validating Requirements</vt:lpstr>
      <vt:lpstr>Validating Requirements (cont’d)</vt:lpstr>
      <vt:lpstr>PowerPoint Presentation</vt:lpstr>
      <vt:lpstr>Atomic</vt:lpstr>
      <vt:lpstr>Complete</vt:lpstr>
      <vt:lpstr>Unambiguous</vt:lpstr>
      <vt:lpstr>Unambiguous</vt:lpstr>
      <vt:lpstr>Unambiguous (cont’d)</vt:lpstr>
      <vt:lpstr>Unambiguous (cont’d)</vt:lpstr>
      <vt:lpstr>Unambiguous (cont’d)</vt:lpstr>
      <vt:lpstr>Testable</vt:lpstr>
      <vt:lpstr>Clear (Concise, Terse, Simple, Precise)</vt:lpstr>
      <vt:lpstr>Correct</vt:lpstr>
      <vt:lpstr>Feasible (Realistic, Possible)</vt:lpstr>
      <vt:lpstr>Independent</vt:lpstr>
      <vt:lpstr>Implementation-free</vt:lpstr>
      <vt:lpstr>Consistent</vt:lpstr>
      <vt:lpstr>Consistent (cont’d)</vt:lpstr>
      <vt:lpstr>Consistent (cont’d)</vt:lpstr>
      <vt:lpstr>Consistent (cont’d)</vt:lpstr>
      <vt:lpstr>Non-reduntant</vt:lpstr>
      <vt:lpstr>Understandable</vt:lpstr>
      <vt:lpstr>PowerPoint Presentation</vt:lpstr>
      <vt:lpstr>Non-Functional Requirements</vt:lpstr>
      <vt:lpstr>Quality Attributes</vt:lpstr>
      <vt:lpstr>Quality Attribute Requirements</vt:lpstr>
      <vt:lpstr>Quality Attribute Requirements (cont’d)</vt:lpstr>
      <vt:lpstr>Quality Attribute Specification</vt:lpstr>
      <vt:lpstr>Quality Attribute Specification (cont’d)</vt:lpstr>
      <vt:lpstr>Misc. Quality Attributes</vt:lpstr>
      <vt:lpstr>PowerPoint Presentation</vt:lpstr>
      <vt:lpstr>Requirements Document</vt:lpstr>
      <vt:lpstr>Requirements Document Structure</vt:lpstr>
      <vt:lpstr>Writing Requirements</vt:lpstr>
      <vt:lpstr>Requirements for Requirements Documents</vt:lpstr>
      <vt:lpstr>Requirements for Requirement Documents (cont’d)</vt:lpstr>
      <vt:lpstr>Requirements Measures</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Filippos Vokolos</cp:lastModifiedBy>
  <cp:revision>638</cp:revision>
  <cp:lastPrinted>2015-01-29T14:15:52Z</cp:lastPrinted>
  <dcterms:created xsi:type="dcterms:W3CDTF">2000-03-07T00:57:40Z</dcterms:created>
  <dcterms:modified xsi:type="dcterms:W3CDTF">2020-01-26T16:27:11Z</dcterms:modified>
</cp:coreProperties>
</file>