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30"/>
  </p:notesMasterIdLst>
  <p:handoutMasterIdLst>
    <p:handoutMasterId r:id="rId31"/>
  </p:handoutMasterIdLst>
  <p:sldIdLst>
    <p:sldId id="435" r:id="rId2"/>
    <p:sldId id="404" r:id="rId3"/>
    <p:sldId id="433" r:id="rId4"/>
    <p:sldId id="407" r:id="rId5"/>
    <p:sldId id="408" r:id="rId6"/>
    <p:sldId id="409" r:id="rId7"/>
    <p:sldId id="434" r:id="rId8"/>
    <p:sldId id="410" r:id="rId9"/>
    <p:sldId id="432" r:id="rId10"/>
    <p:sldId id="425" r:id="rId11"/>
    <p:sldId id="426" r:id="rId12"/>
    <p:sldId id="427" r:id="rId13"/>
    <p:sldId id="430" r:id="rId14"/>
    <p:sldId id="428" r:id="rId15"/>
    <p:sldId id="411" r:id="rId16"/>
    <p:sldId id="446" r:id="rId17"/>
    <p:sldId id="447" r:id="rId18"/>
    <p:sldId id="448" r:id="rId19"/>
    <p:sldId id="449" r:id="rId20"/>
    <p:sldId id="437" r:id="rId21"/>
    <p:sldId id="438" r:id="rId22"/>
    <p:sldId id="466" r:id="rId23"/>
    <p:sldId id="440" r:id="rId24"/>
    <p:sldId id="441" r:id="rId25"/>
    <p:sldId id="442" r:id="rId26"/>
    <p:sldId id="443" r:id="rId27"/>
    <p:sldId id="445" r:id="rId28"/>
    <p:sldId id="444" r:id="rId29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1" autoAdjust="0"/>
    <p:restoredTop sz="94660"/>
  </p:normalViewPr>
  <p:slideViewPr>
    <p:cSldViewPr snapToGrid="0">
      <p:cViewPr>
        <p:scale>
          <a:sx n="152" d="100"/>
          <a:sy n="152" d="100"/>
        </p:scale>
        <p:origin x="-1456" y="-125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44" d="100"/>
        <a:sy n="344" d="100"/>
      </p:scale>
      <p:origin x="0" y="2708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8A79D-98CE-4809-AFD3-66B398C7B6CE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488B0C5-3794-4605-AC65-2D6F7540FD73}">
      <dgm:prSet phldrT="[Text]"/>
      <dgm:spPr/>
      <dgm:t>
        <a:bodyPr/>
        <a:lstStyle/>
        <a:p>
          <a:endParaRPr lang="en-US" dirty="0"/>
        </a:p>
      </dgm:t>
    </dgm:pt>
    <dgm:pt modelId="{85FE1369-0BBB-4F51-A324-24A10946C624}" type="parTrans" cxnId="{4887C1FF-903C-4430-A452-189A98216F0B}">
      <dgm:prSet/>
      <dgm:spPr/>
      <dgm:t>
        <a:bodyPr/>
        <a:lstStyle/>
        <a:p>
          <a:endParaRPr lang="en-US"/>
        </a:p>
      </dgm:t>
    </dgm:pt>
    <dgm:pt modelId="{ED833820-C28C-4282-B677-09883296F1E5}" type="sibTrans" cxnId="{4887C1FF-903C-4430-A452-189A98216F0B}">
      <dgm:prSet/>
      <dgm:spPr/>
      <dgm:t>
        <a:bodyPr/>
        <a:lstStyle/>
        <a:p>
          <a:endParaRPr lang="en-US"/>
        </a:p>
      </dgm:t>
    </dgm:pt>
    <dgm:pt modelId="{832D8C91-AAA4-4683-AC5D-B244CC5DDE57}">
      <dgm:prSet phldrT="[Text]"/>
      <dgm:spPr/>
      <dgm:t>
        <a:bodyPr/>
        <a:lstStyle/>
        <a:p>
          <a:endParaRPr lang="en-US" dirty="0"/>
        </a:p>
      </dgm:t>
    </dgm:pt>
    <dgm:pt modelId="{7A8852A8-685E-46CB-A022-A7BDEB0F570B}" type="parTrans" cxnId="{27ED939E-AF2B-4A39-BB6D-6BFEA1DA53C6}">
      <dgm:prSet/>
      <dgm:spPr/>
      <dgm:t>
        <a:bodyPr/>
        <a:lstStyle/>
        <a:p>
          <a:endParaRPr lang="en-US"/>
        </a:p>
      </dgm:t>
    </dgm:pt>
    <dgm:pt modelId="{59D5B5C0-F5F0-496F-ACB3-787C5B5C360E}" type="sibTrans" cxnId="{27ED939E-AF2B-4A39-BB6D-6BFEA1DA53C6}">
      <dgm:prSet/>
      <dgm:spPr/>
      <dgm:t>
        <a:bodyPr/>
        <a:lstStyle/>
        <a:p>
          <a:endParaRPr lang="en-US"/>
        </a:p>
      </dgm:t>
    </dgm:pt>
    <dgm:pt modelId="{88092084-84CA-46CA-98E5-F8236DF9FC71}">
      <dgm:prSet phldrT="[Text]"/>
      <dgm:spPr/>
      <dgm:t>
        <a:bodyPr/>
        <a:lstStyle/>
        <a:p>
          <a:endParaRPr lang="en-US" dirty="0"/>
        </a:p>
      </dgm:t>
    </dgm:pt>
    <dgm:pt modelId="{4F7E8D73-3979-4D91-B7AD-1775FB7269BC}" type="parTrans" cxnId="{EBDA2155-E26B-42D8-94E3-A57F6EC7EFAA}">
      <dgm:prSet/>
      <dgm:spPr/>
      <dgm:t>
        <a:bodyPr/>
        <a:lstStyle/>
        <a:p>
          <a:endParaRPr lang="en-US"/>
        </a:p>
      </dgm:t>
    </dgm:pt>
    <dgm:pt modelId="{8FE88232-70C0-4388-8D51-D1492DCECB44}" type="sibTrans" cxnId="{EBDA2155-E26B-42D8-94E3-A57F6EC7EFAA}">
      <dgm:prSet/>
      <dgm:spPr/>
      <dgm:t>
        <a:bodyPr/>
        <a:lstStyle/>
        <a:p>
          <a:endParaRPr lang="en-US"/>
        </a:p>
      </dgm:t>
    </dgm:pt>
    <dgm:pt modelId="{CBB1F614-3FF4-4383-A798-7FD252359833}" type="pres">
      <dgm:prSet presAssocID="{B8B8A79D-98CE-4809-AFD3-66B398C7B6C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A363938-3A9A-4DFC-8628-BC2B908F1ECC}" type="pres">
      <dgm:prSet presAssocID="{2488B0C5-3794-4605-AC65-2D6F7540FD7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593DB-7AE6-4D27-A471-2E07509F39DF}" type="pres">
      <dgm:prSet presAssocID="{2488B0C5-3794-4605-AC65-2D6F7540FD73}" presName="gear1srcNode" presStyleLbl="node1" presStyleIdx="0" presStyleCnt="3"/>
      <dgm:spPr/>
      <dgm:t>
        <a:bodyPr/>
        <a:lstStyle/>
        <a:p>
          <a:endParaRPr lang="en-US"/>
        </a:p>
      </dgm:t>
    </dgm:pt>
    <dgm:pt modelId="{8D21A2B9-4401-4A0C-ABA2-3A0C47674F30}" type="pres">
      <dgm:prSet presAssocID="{2488B0C5-3794-4605-AC65-2D6F7540FD73}" presName="gear1dstNode" presStyleLbl="node1" presStyleIdx="0" presStyleCnt="3"/>
      <dgm:spPr/>
      <dgm:t>
        <a:bodyPr/>
        <a:lstStyle/>
        <a:p>
          <a:endParaRPr lang="en-US"/>
        </a:p>
      </dgm:t>
    </dgm:pt>
    <dgm:pt modelId="{0D5CE8A0-A089-46C0-9698-B2BC1588BEF3}" type="pres">
      <dgm:prSet presAssocID="{832D8C91-AAA4-4683-AC5D-B244CC5DDE5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81A4F-771D-420F-8BE0-A33F04FD42F4}" type="pres">
      <dgm:prSet presAssocID="{832D8C91-AAA4-4683-AC5D-B244CC5DDE57}" presName="gear2srcNode" presStyleLbl="node1" presStyleIdx="1" presStyleCnt="3"/>
      <dgm:spPr/>
      <dgm:t>
        <a:bodyPr/>
        <a:lstStyle/>
        <a:p>
          <a:endParaRPr lang="en-US"/>
        </a:p>
      </dgm:t>
    </dgm:pt>
    <dgm:pt modelId="{312846ED-9D10-49EC-B2CD-0516C2C4B139}" type="pres">
      <dgm:prSet presAssocID="{832D8C91-AAA4-4683-AC5D-B244CC5DDE57}" presName="gear2dstNode" presStyleLbl="node1" presStyleIdx="1" presStyleCnt="3"/>
      <dgm:spPr/>
      <dgm:t>
        <a:bodyPr/>
        <a:lstStyle/>
        <a:p>
          <a:endParaRPr lang="en-US"/>
        </a:p>
      </dgm:t>
    </dgm:pt>
    <dgm:pt modelId="{7E0CD143-4248-4413-8B34-83B7A54E29E7}" type="pres">
      <dgm:prSet presAssocID="{88092084-84CA-46CA-98E5-F8236DF9FC71}" presName="gear3" presStyleLbl="node1" presStyleIdx="2" presStyleCnt="3"/>
      <dgm:spPr/>
      <dgm:t>
        <a:bodyPr/>
        <a:lstStyle/>
        <a:p>
          <a:endParaRPr lang="en-US"/>
        </a:p>
      </dgm:t>
    </dgm:pt>
    <dgm:pt modelId="{526A45E8-A3B2-4C27-AC4C-9926475D420F}" type="pres">
      <dgm:prSet presAssocID="{88092084-84CA-46CA-98E5-F8236DF9FC7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92BD3-6942-41BF-AB3B-450C998100B0}" type="pres">
      <dgm:prSet presAssocID="{88092084-84CA-46CA-98E5-F8236DF9FC71}" presName="gear3srcNode" presStyleLbl="node1" presStyleIdx="2" presStyleCnt="3"/>
      <dgm:spPr/>
      <dgm:t>
        <a:bodyPr/>
        <a:lstStyle/>
        <a:p>
          <a:endParaRPr lang="en-US"/>
        </a:p>
      </dgm:t>
    </dgm:pt>
    <dgm:pt modelId="{2E6D3BC6-3567-464B-AD84-0D4E071A42FD}" type="pres">
      <dgm:prSet presAssocID="{88092084-84CA-46CA-98E5-F8236DF9FC71}" presName="gear3dstNode" presStyleLbl="node1" presStyleIdx="2" presStyleCnt="3"/>
      <dgm:spPr/>
      <dgm:t>
        <a:bodyPr/>
        <a:lstStyle/>
        <a:p>
          <a:endParaRPr lang="en-US"/>
        </a:p>
      </dgm:t>
    </dgm:pt>
    <dgm:pt modelId="{49A95C27-4D7A-4CFC-8C6C-596952F05208}" type="pres">
      <dgm:prSet presAssocID="{ED833820-C28C-4282-B677-09883296F1E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69D761A1-572F-4105-B141-A345210D4302}" type="pres">
      <dgm:prSet presAssocID="{59D5B5C0-F5F0-496F-ACB3-787C5B5C360E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B14D0F9-86B0-4A56-BD39-655687AFEB29}" type="pres">
      <dgm:prSet presAssocID="{8FE88232-70C0-4388-8D51-D1492DCECB4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BDA2155-E26B-42D8-94E3-A57F6EC7EFAA}" srcId="{B8B8A79D-98CE-4809-AFD3-66B398C7B6CE}" destId="{88092084-84CA-46CA-98E5-F8236DF9FC71}" srcOrd="2" destOrd="0" parTransId="{4F7E8D73-3979-4D91-B7AD-1775FB7269BC}" sibTransId="{8FE88232-70C0-4388-8D51-D1492DCECB44}"/>
    <dgm:cxn modelId="{A946B63E-3FF7-F24F-9E95-F0CF7937796C}" type="presOf" srcId="{88092084-84CA-46CA-98E5-F8236DF9FC71}" destId="{7E0CD143-4248-4413-8B34-83B7A54E29E7}" srcOrd="0" destOrd="0" presId="urn:microsoft.com/office/officeart/2005/8/layout/gear1"/>
    <dgm:cxn modelId="{C0C8E653-5B78-4248-8430-C578D1B39ACC}" type="presOf" srcId="{2488B0C5-3794-4605-AC65-2D6F7540FD73}" destId="{C33593DB-7AE6-4D27-A471-2E07509F39DF}" srcOrd="1" destOrd="0" presId="urn:microsoft.com/office/officeart/2005/8/layout/gear1"/>
    <dgm:cxn modelId="{4887C1FF-903C-4430-A452-189A98216F0B}" srcId="{B8B8A79D-98CE-4809-AFD3-66B398C7B6CE}" destId="{2488B0C5-3794-4605-AC65-2D6F7540FD73}" srcOrd="0" destOrd="0" parTransId="{85FE1369-0BBB-4F51-A324-24A10946C624}" sibTransId="{ED833820-C28C-4282-B677-09883296F1E5}"/>
    <dgm:cxn modelId="{0F4CF4B7-3E0C-D842-A4F2-8BF8FC51BA76}" type="presOf" srcId="{ED833820-C28C-4282-B677-09883296F1E5}" destId="{49A95C27-4D7A-4CFC-8C6C-596952F05208}" srcOrd="0" destOrd="0" presId="urn:microsoft.com/office/officeart/2005/8/layout/gear1"/>
    <dgm:cxn modelId="{65ABF0B6-3F46-E049-A44F-14D7501F660A}" type="presOf" srcId="{832D8C91-AAA4-4683-AC5D-B244CC5DDE57}" destId="{312846ED-9D10-49EC-B2CD-0516C2C4B139}" srcOrd="2" destOrd="0" presId="urn:microsoft.com/office/officeart/2005/8/layout/gear1"/>
    <dgm:cxn modelId="{AA1D6B06-3DCA-AB46-B7A4-D7FBFC5B159D}" type="presOf" srcId="{88092084-84CA-46CA-98E5-F8236DF9FC71}" destId="{526A45E8-A3B2-4C27-AC4C-9926475D420F}" srcOrd="1" destOrd="0" presId="urn:microsoft.com/office/officeart/2005/8/layout/gear1"/>
    <dgm:cxn modelId="{8121CFFD-6DFF-964D-AC9F-960704D3EF4C}" type="presOf" srcId="{88092084-84CA-46CA-98E5-F8236DF9FC71}" destId="{34C92BD3-6942-41BF-AB3B-450C998100B0}" srcOrd="2" destOrd="0" presId="urn:microsoft.com/office/officeart/2005/8/layout/gear1"/>
    <dgm:cxn modelId="{BA0493C0-C6B1-CD4F-93E2-7ED3D5135CFA}" type="presOf" srcId="{B8B8A79D-98CE-4809-AFD3-66B398C7B6CE}" destId="{CBB1F614-3FF4-4383-A798-7FD252359833}" srcOrd="0" destOrd="0" presId="urn:microsoft.com/office/officeart/2005/8/layout/gear1"/>
    <dgm:cxn modelId="{06F7CE5B-3569-EF42-8180-69430D7E43A0}" type="presOf" srcId="{59D5B5C0-F5F0-496F-ACB3-787C5B5C360E}" destId="{69D761A1-572F-4105-B141-A345210D4302}" srcOrd="0" destOrd="0" presId="urn:microsoft.com/office/officeart/2005/8/layout/gear1"/>
    <dgm:cxn modelId="{35832A5B-07AE-1546-8510-3618F06805E9}" type="presOf" srcId="{88092084-84CA-46CA-98E5-F8236DF9FC71}" destId="{2E6D3BC6-3567-464B-AD84-0D4E071A42FD}" srcOrd="3" destOrd="0" presId="urn:microsoft.com/office/officeart/2005/8/layout/gear1"/>
    <dgm:cxn modelId="{26142EA6-83A4-314A-800B-7BB8FB8991CD}" type="presOf" srcId="{832D8C91-AAA4-4683-AC5D-B244CC5DDE57}" destId="{2A881A4F-771D-420F-8BE0-A33F04FD42F4}" srcOrd="1" destOrd="0" presId="urn:microsoft.com/office/officeart/2005/8/layout/gear1"/>
    <dgm:cxn modelId="{02BD14BA-BDD0-B544-96EB-0B3D29D5E45C}" type="presOf" srcId="{2488B0C5-3794-4605-AC65-2D6F7540FD73}" destId="{8D21A2B9-4401-4A0C-ABA2-3A0C47674F30}" srcOrd="2" destOrd="0" presId="urn:microsoft.com/office/officeart/2005/8/layout/gear1"/>
    <dgm:cxn modelId="{27ED939E-AF2B-4A39-BB6D-6BFEA1DA53C6}" srcId="{B8B8A79D-98CE-4809-AFD3-66B398C7B6CE}" destId="{832D8C91-AAA4-4683-AC5D-B244CC5DDE57}" srcOrd="1" destOrd="0" parTransId="{7A8852A8-685E-46CB-A022-A7BDEB0F570B}" sibTransId="{59D5B5C0-F5F0-496F-ACB3-787C5B5C360E}"/>
    <dgm:cxn modelId="{01327AD2-998C-C241-B11F-7001FF2A77D6}" type="presOf" srcId="{8FE88232-70C0-4388-8D51-D1492DCECB44}" destId="{AB14D0F9-86B0-4A56-BD39-655687AFEB29}" srcOrd="0" destOrd="0" presId="urn:microsoft.com/office/officeart/2005/8/layout/gear1"/>
    <dgm:cxn modelId="{C3C3FF4B-09A6-214F-9D14-39E1E8FCEA7D}" type="presOf" srcId="{832D8C91-AAA4-4683-AC5D-B244CC5DDE57}" destId="{0D5CE8A0-A089-46C0-9698-B2BC1588BEF3}" srcOrd="0" destOrd="0" presId="urn:microsoft.com/office/officeart/2005/8/layout/gear1"/>
    <dgm:cxn modelId="{C33E05F1-9178-6C49-A8D2-47700419FE83}" type="presOf" srcId="{2488B0C5-3794-4605-AC65-2D6F7540FD73}" destId="{0A363938-3A9A-4DFC-8628-BC2B908F1ECC}" srcOrd="0" destOrd="0" presId="urn:microsoft.com/office/officeart/2005/8/layout/gear1"/>
    <dgm:cxn modelId="{B42ABD27-F9FD-3442-ABD6-873E38728C5D}" type="presParOf" srcId="{CBB1F614-3FF4-4383-A798-7FD252359833}" destId="{0A363938-3A9A-4DFC-8628-BC2B908F1ECC}" srcOrd="0" destOrd="0" presId="urn:microsoft.com/office/officeart/2005/8/layout/gear1"/>
    <dgm:cxn modelId="{675F9853-999C-1A41-8D78-CF0BB30AA0B4}" type="presParOf" srcId="{CBB1F614-3FF4-4383-A798-7FD252359833}" destId="{C33593DB-7AE6-4D27-A471-2E07509F39DF}" srcOrd="1" destOrd="0" presId="urn:microsoft.com/office/officeart/2005/8/layout/gear1"/>
    <dgm:cxn modelId="{372E6B15-E82F-ED4F-888B-78F79A1E26B6}" type="presParOf" srcId="{CBB1F614-3FF4-4383-A798-7FD252359833}" destId="{8D21A2B9-4401-4A0C-ABA2-3A0C47674F30}" srcOrd="2" destOrd="0" presId="urn:microsoft.com/office/officeart/2005/8/layout/gear1"/>
    <dgm:cxn modelId="{916C6D15-0B0D-4640-B8D5-3D1B0E2F6A61}" type="presParOf" srcId="{CBB1F614-3FF4-4383-A798-7FD252359833}" destId="{0D5CE8A0-A089-46C0-9698-B2BC1588BEF3}" srcOrd="3" destOrd="0" presId="urn:microsoft.com/office/officeart/2005/8/layout/gear1"/>
    <dgm:cxn modelId="{484EE5CC-AD0D-D34F-AF69-0625AD6EE4FF}" type="presParOf" srcId="{CBB1F614-3FF4-4383-A798-7FD252359833}" destId="{2A881A4F-771D-420F-8BE0-A33F04FD42F4}" srcOrd="4" destOrd="0" presId="urn:microsoft.com/office/officeart/2005/8/layout/gear1"/>
    <dgm:cxn modelId="{8602D62A-64A2-6B47-BCFB-BC9E9151176E}" type="presParOf" srcId="{CBB1F614-3FF4-4383-A798-7FD252359833}" destId="{312846ED-9D10-49EC-B2CD-0516C2C4B139}" srcOrd="5" destOrd="0" presId="urn:microsoft.com/office/officeart/2005/8/layout/gear1"/>
    <dgm:cxn modelId="{2018CF97-64C2-E144-9DFE-BEE761A0735E}" type="presParOf" srcId="{CBB1F614-3FF4-4383-A798-7FD252359833}" destId="{7E0CD143-4248-4413-8B34-83B7A54E29E7}" srcOrd="6" destOrd="0" presId="urn:microsoft.com/office/officeart/2005/8/layout/gear1"/>
    <dgm:cxn modelId="{EDA989FF-E4D8-C540-AF93-10C4D408A30D}" type="presParOf" srcId="{CBB1F614-3FF4-4383-A798-7FD252359833}" destId="{526A45E8-A3B2-4C27-AC4C-9926475D420F}" srcOrd="7" destOrd="0" presId="urn:microsoft.com/office/officeart/2005/8/layout/gear1"/>
    <dgm:cxn modelId="{AE7FACB3-34E9-E24F-BB42-E51EBCD38F4B}" type="presParOf" srcId="{CBB1F614-3FF4-4383-A798-7FD252359833}" destId="{34C92BD3-6942-41BF-AB3B-450C998100B0}" srcOrd="8" destOrd="0" presId="urn:microsoft.com/office/officeart/2005/8/layout/gear1"/>
    <dgm:cxn modelId="{C155B0A0-2078-B644-BF6C-9EF409493C6A}" type="presParOf" srcId="{CBB1F614-3FF4-4383-A798-7FD252359833}" destId="{2E6D3BC6-3567-464B-AD84-0D4E071A42FD}" srcOrd="9" destOrd="0" presId="urn:microsoft.com/office/officeart/2005/8/layout/gear1"/>
    <dgm:cxn modelId="{6F174914-A953-4D49-B952-5B9DCF241742}" type="presParOf" srcId="{CBB1F614-3FF4-4383-A798-7FD252359833}" destId="{49A95C27-4D7A-4CFC-8C6C-596952F05208}" srcOrd="10" destOrd="0" presId="urn:microsoft.com/office/officeart/2005/8/layout/gear1"/>
    <dgm:cxn modelId="{7EEFC0E1-6240-4C45-8926-417CE9EE684B}" type="presParOf" srcId="{CBB1F614-3FF4-4383-A798-7FD252359833}" destId="{69D761A1-572F-4105-B141-A345210D4302}" srcOrd="11" destOrd="0" presId="urn:microsoft.com/office/officeart/2005/8/layout/gear1"/>
    <dgm:cxn modelId="{849DC1C3-D331-2C4A-8D91-8E9B1EB36D0D}" type="presParOf" srcId="{CBB1F614-3FF4-4383-A798-7FD252359833}" destId="{AB14D0F9-86B0-4A56-BD39-655687AFEB2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63938-3A9A-4DFC-8628-BC2B908F1ECC}">
      <dsp:nvSpPr>
        <dsp:cNvPr id="0" name=""/>
        <dsp:cNvSpPr/>
      </dsp:nvSpPr>
      <dsp:spPr>
        <a:xfrm>
          <a:off x="1205088" y="812799"/>
          <a:ext cx="993422" cy="99342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1404810" y="1045503"/>
        <a:ext cx="593978" cy="510640"/>
      </dsp:txXfrm>
    </dsp:sp>
    <dsp:sp modelId="{0D5CE8A0-A089-46C0-9698-B2BC1588BEF3}">
      <dsp:nvSpPr>
        <dsp:cNvPr id="0" name=""/>
        <dsp:cNvSpPr/>
      </dsp:nvSpPr>
      <dsp:spPr>
        <a:xfrm>
          <a:off x="627097" y="577991"/>
          <a:ext cx="722488" cy="72248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808986" y="760979"/>
        <a:ext cx="358710" cy="356512"/>
      </dsp:txXfrm>
    </dsp:sp>
    <dsp:sp modelId="{7E0CD143-4248-4413-8B34-83B7A54E29E7}">
      <dsp:nvSpPr>
        <dsp:cNvPr id="0" name=""/>
        <dsp:cNvSpPr/>
      </dsp:nvSpPr>
      <dsp:spPr>
        <a:xfrm rot="20700000">
          <a:off x="1031765" y="79547"/>
          <a:ext cx="707891" cy="70789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20700000">
        <a:off x="1187026" y="234808"/>
        <a:ext cx="397368" cy="397368"/>
      </dsp:txXfrm>
    </dsp:sp>
    <dsp:sp modelId="{49A95C27-4D7A-4CFC-8C6C-596952F05208}">
      <dsp:nvSpPr>
        <dsp:cNvPr id="0" name=""/>
        <dsp:cNvSpPr/>
      </dsp:nvSpPr>
      <dsp:spPr>
        <a:xfrm>
          <a:off x="1105106" y="675787"/>
          <a:ext cx="1271580" cy="1271580"/>
        </a:xfrm>
        <a:prstGeom prst="circularArrow">
          <a:avLst>
            <a:gd name="adj1" fmla="val 4688"/>
            <a:gd name="adj2" fmla="val 299029"/>
            <a:gd name="adj3" fmla="val 2404558"/>
            <a:gd name="adj4" fmla="val 1612700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761A1-572F-4105-B141-A345210D4302}">
      <dsp:nvSpPr>
        <dsp:cNvPr id="0" name=""/>
        <dsp:cNvSpPr/>
      </dsp:nvSpPr>
      <dsp:spPr>
        <a:xfrm>
          <a:off x="499146" y="428380"/>
          <a:ext cx="923882" cy="92388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4D0F9-86B0-4A56-BD39-655687AFEB29}">
      <dsp:nvSpPr>
        <dsp:cNvPr id="0" name=""/>
        <dsp:cNvSpPr/>
      </dsp:nvSpPr>
      <dsp:spPr>
        <a:xfrm>
          <a:off x="868022" y="-65258"/>
          <a:ext cx="996131" cy="99613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7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51350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SE 181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>
                <a:solidFill>
                  <a:srgbClr val="0070C0"/>
                </a:solidFill>
              </a:rPr>
              <a:t>Introduction to Software Design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06539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468318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</a:t>
            </a:r>
            <a:r>
              <a:rPr lang="en-US" sz="28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Sample Diagram #2</a:t>
            </a:r>
            <a:endParaRPr lang="en-US" sz="28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" y="920151"/>
            <a:ext cx="8806655" cy="46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055"/>
            <a:ext cx="8229600" cy="507198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 Sample </a:t>
            </a:r>
            <a:r>
              <a:rPr lang="en-US" sz="28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#3</a:t>
            </a:r>
            <a:endParaRPr lang="en-US" sz="28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0135"/>
              </p:ext>
            </p:extLst>
          </p:nvPr>
        </p:nvGraphicFramePr>
        <p:xfrm>
          <a:off x="1062615" y="747203"/>
          <a:ext cx="7079919" cy="521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7724160" imgH="5689800" progId="Word.Document.8">
                  <p:embed/>
                </p:oleObj>
              </mc:Choice>
              <mc:Fallback>
                <p:oleObj name="Document" r:id="rId3" imgW="7724160" imgH="5689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615" y="747203"/>
                        <a:ext cx="7079919" cy="5214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50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055"/>
            <a:ext cx="8229600" cy="440633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Low-level Design </a:t>
            </a:r>
            <a:r>
              <a:rPr lang="en-US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US" sz="32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63" y="553316"/>
            <a:ext cx="4540284" cy="55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10"/>
            <a:ext cx="8229600" cy="423923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Low-level Design Class </a:t>
            </a:r>
            <a:r>
              <a:rPr lang="en-US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  <a:endParaRPr lang="en-US" sz="32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32" y="1295018"/>
            <a:ext cx="7603463" cy="130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400" b="0" dirty="0" smtClean="0">
                <a:solidFill>
                  <a:schemeClr val="tx1"/>
                </a:solidFill>
                <a:latin typeface="Courier"/>
              </a:rPr>
              <a:t>- </a:t>
            </a:r>
            <a:r>
              <a:rPr lang="en-US" sz="1400" b="0" dirty="0">
                <a:solidFill>
                  <a:schemeClr val="tx1"/>
                </a:solidFill>
                <a:latin typeface="Courier"/>
              </a:rPr>
              <a:t>from: </a:t>
            </a:r>
            <a:r>
              <a:rPr lang="en-US" sz="1400" b="0" dirty="0" err="1">
                <a:solidFill>
                  <a:schemeClr val="tx1"/>
                </a:solidFill>
                <a:latin typeface="Courier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urier"/>
              </a:rPr>
              <a:t>	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Courier"/>
              </a:rPr>
              <a:t>- amount: Money	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Courier"/>
              </a:rPr>
              <a:t>	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Courier"/>
              </a:rPr>
              <a:t>+ Withdrawal(</a:t>
            </a:r>
            <a:r>
              <a:rPr lang="en-US" sz="1400" b="0" dirty="0" err="1">
                <a:solidFill>
                  <a:schemeClr val="tx1"/>
                </a:solidFill>
                <a:latin typeface="Courier"/>
              </a:rPr>
              <a:t>atm</a:t>
            </a:r>
            <a:r>
              <a:rPr lang="en-US" sz="1400" b="0" dirty="0">
                <a:solidFill>
                  <a:schemeClr val="tx1"/>
                </a:solidFill>
                <a:latin typeface="Courier"/>
              </a:rPr>
              <a:t>: ATM, session: Session, card: Card, pin: </a:t>
            </a:r>
            <a:r>
              <a:rPr lang="en-US" sz="1400" b="0" dirty="0" err="1">
                <a:solidFill>
                  <a:schemeClr val="tx1"/>
                </a:solidFill>
                <a:latin typeface="Courier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urier"/>
              </a:rPr>
              <a:t>)	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Courier"/>
              </a:rPr>
              <a:t># </a:t>
            </a:r>
            <a:r>
              <a:rPr lang="en-US" sz="1400" b="0" dirty="0" err="1">
                <a:solidFill>
                  <a:schemeClr val="tx1"/>
                </a:solidFill>
                <a:latin typeface="Courier"/>
              </a:rPr>
              <a:t>getSpecificsFromCustomer</a:t>
            </a:r>
            <a:r>
              <a:rPr lang="en-US" sz="1400" b="0" dirty="0">
                <a:solidFill>
                  <a:schemeClr val="tx1"/>
                </a:solidFill>
                <a:latin typeface="Courier"/>
              </a:rPr>
              <a:t>(): Message throws Cancelled	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Courier"/>
              </a:rPr>
              <a:t># </a:t>
            </a:r>
            <a:r>
              <a:rPr lang="en-US" sz="1400" b="0" dirty="0" err="1">
                <a:solidFill>
                  <a:schemeClr val="tx1"/>
                </a:solidFill>
                <a:latin typeface="Courier"/>
              </a:rPr>
              <a:t>completeTransaction</a:t>
            </a:r>
            <a:r>
              <a:rPr lang="en-US" sz="1400" b="0" dirty="0">
                <a:solidFill>
                  <a:schemeClr val="tx1"/>
                </a:solidFill>
                <a:latin typeface="Courier"/>
              </a:rPr>
              <a:t>(): Receipt</a:t>
            </a:r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635032" y="1946706"/>
            <a:ext cx="76034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5034" y="944109"/>
            <a:ext cx="7607808" cy="35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chemeClr val="tx1"/>
                </a:solidFill>
                <a:latin typeface="Courier"/>
                <a:cs typeface="Courier"/>
              </a:rPr>
              <a:t>Withdrawal</a:t>
            </a:r>
            <a:endParaRPr lang="en-US" sz="1600" b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3752" y="3494393"/>
            <a:ext cx="7603463" cy="161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- from: </a:t>
            </a:r>
            <a:r>
              <a:rPr lang="en-US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- to: </a:t>
            </a:r>
            <a:r>
              <a:rPr lang="en-US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- amount: Money	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+ Transfer(</a:t>
            </a:r>
            <a:r>
              <a:rPr lang="en-US" sz="1400" b="0" dirty="0" err="1">
                <a:solidFill>
                  <a:srgbClr val="000000"/>
                </a:solidFill>
                <a:latin typeface="Courier"/>
                <a:cs typeface="Courier"/>
              </a:rPr>
              <a:t>atm</a:t>
            </a:r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: ATM, session: Session, card: Card, pin: </a:t>
            </a:r>
            <a:r>
              <a:rPr lang="en-US" sz="1400" b="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)	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# </a:t>
            </a:r>
            <a:r>
              <a:rPr lang="en-US" sz="1400" b="0" dirty="0" err="1">
                <a:solidFill>
                  <a:srgbClr val="000000"/>
                </a:solidFill>
                <a:latin typeface="Courier"/>
                <a:cs typeface="Courier"/>
              </a:rPr>
              <a:t>getSpecificsFromCustomer</a:t>
            </a:r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(): Message throws Cancelled	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# </a:t>
            </a:r>
            <a:r>
              <a:rPr lang="en-US" sz="1400" b="0" dirty="0" err="1">
                <a:solidFill>
                  <a:srgbClr val="000000"/>
                </a:solidFill>
                <a:latin typeface="Courier"/>
                <a:cs typeface="Courier"/>
              </a:rPr>
              <a:t>completeTransaction</a:t>
            </a:r>
            <a:r>
              <a:rPr lang="en-US" sz="1400" b="0" dirty="0">
                <a:solidFill>
                  <a:srgbClr val="000000"/>
                </a:solidFill>
                <a:latin typeface="Courier"/>
                <a:cs typeface="Courier"/>
              </a:rPr>
              <a:t>(): Receipt	</a:t>
            </a:r>
          </a:p>
        </p:txBody>
      </p:sp>
      <p:cxnSp>
        <p:nvCxnSpPr>
          <p:cNvPr id="13" name="Straight Connector 12"/>
          <p:cNvCxnSpPr>
            <a:stCxn id="12" idx="1"/>
            <a:endCxn id="12" idx="3"/>
          </p:cNvCxnSpPr>
          <p:nvPr/>
        </p:nvCxnSpPr>
        <p:spPr>
          <a:xfrm>
            <a:off x="653752" y="4299642"/>
            <a:ext cx="76034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3754" y="3143484"/>
            <a:ext cx="7607808" cy="35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chemeClr val="tx1"/>
                </a:solidFill>
                <a:latin typeface="Courier"/>
                <a:cs typeface="Courier"/>
              </a:rPr>
              <a:t>Transfer</a:t>
            </a:r>
            <a:endParaRPr lang="en-US" sz="1600" b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73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432278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Low-level Design </a:t>
            </a:r>
            <a:r>
              <a:rPr lang="en-US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</a:t>
            </a:r>
            <a:endParaRPr lang="en-US" sz="32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01" y="827143"/>
            <a:ext cx="7109294" cy="4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in the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 analysis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System Architecture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Software Detailed Design</a:t>
            </a:r>
          </a:p>
          <a:p>
            <a:endParaRPr lang="en-US" dirty="0" smtClean="0"/>
          </a:p>
          <a:p>
            <a:r>
              <a:rPr lang="en-US" dirty="0" smtClean="0"/>
              <a:t>System Implementation and Unit Testing</a:t>
            </a:r>
          </a:p>
          <a:p>
            <a:endParaRPr lang="en-US" dirty="0" smtClean="0"/>
          </a:p>
          <a:p>
            <a:r>
              <a:rPr lang="en-US" dirty="0" smtClean="0"/>
              <a:t>System Verification &amp;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0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Software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Systems Engineer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Designs systems using a holistic approach, which includes designing how software, hardware, people, etc. collaborate to achieve the system’s goal.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Software Architect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Design software systems using (for the most part) a black-box modeling approach; concern is placed on the external properties of software components that determine the system’s quality and support the further design of functional requirements.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Component Designer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Focuses on designing the internal structure and behavior of software components identified during the architecture phase; typically, these designers have strong programming skills, since they implement their designs in code.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User Interface Designer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Design the software’s user interface; skilled in determining ways that increase the usability of the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Within the design process, many principles, strategies, and practical considerations exist to help designers execute the design process in effective and consistent manner.</a:t>
            </a:r>
            <a:endParaRPr lang="en-US" sz="2000" dirty="0" smtClean="0"/>
          </a:p>
          <a:p>
            <a:r>
              <a:rPr lang="en-US" sz="1800" dirty="0" smtClean="0"/>
              <a:t>General design principles</a:t>
            </a:r>
          </a:p>
          <a:p>
            <a:pPr lvl="1"/>
            <a:r>
              <a:rPr lang="en-US" sz="1600" dirty="0" smtClean="0"/>
              <a:t>Refer to knowledge matter that has been found effective throughout the years in multiple projects on different domains.</a:t>
            </a:r>
          </a:p>
          <a:p>
            <a:pPr lvl="1"/>
            <a:r>
              <a:rPr lang="en-US" sz="1600" dirty="0" smtClean="0"/>
              <a:t>Serve as fundamental drivers for decision-making during the software design process.</a:t>
            </a:r>
          </a:p>
          <a:p>
            <a:pPr lvl="2"/>
            <a:r>
              <a:rPr lang="en-US" sz="1400" dirty="0" smtClean="0"/>
              <a:t>They are used as basis for reasoning and serve as justification for design decisions.</a:t>
            </a:r>
          </a:p>
          <a:p>
            <a:pPr lvl="1"/>
            <a:r>
              <a:rPr lang="en-US" sz="1600" dirty="0" smtClean="0"/>
              <a:t>Provide designers a foundation from which other design methods can be applied.</a:t>
            </a:r>
          </a:p>
          <a:p>
            <a:pPr lvl="1"/>
            <a:r>
              <a:rPr lang="en-US" sz="1600" dirty="0" smtClean="0"/>
              <a:t>Are not specific to particular design strategies (e.g., object-oriented) or process.</a:t>
            </a:r>
          </a:p>
          <a:p>
            <a:pPr lvl="2"/>
            <a:r>
              <a:rPr lang="en-US" sz="1400" dirty="0" smtClean="0"/>
              <a:t>The are fundamental to every design effort.</a:t>
            </a:r>
          </a:p>
          <a:p>
            <a:pPr lvl="2"/>
            <a:r>
              <a:rPr lang="en-US" sz="1400" dirty="0" smtClean="0"/>
              <a:t>Can be employed during architecture, detailed design, construction design, etc.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5381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Design Principle #1: </a:t>
            </a:r>
            <a:r>
              <a:rPr lang="en-US" sz="2200" i="1" dirty="0" smtClean="0">
                <a:solidFill>
                  <a:srgbClr val="0000FF"/>
                </a:solidFill>
              </a:rPr>
              <a:t>Modularization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 is the principle that drives the continues decomposition of the software system until fine-grained components are created.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 of the most important design principle, since it allows software systems to be manageable at all phased of the development life-cycle.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When you modularize a design, you are also modularizing requirements, programming, test cases, etc.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Plays a key role during all design activities; when applied effectively, it provides a roadmap for software development starting from coarse-grained components that are further modularized into fine-grained components directly related to code.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Leads to designs that are easy to understand, resulting in systems that are easier to develop and maintain.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5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Software Design Fundamentals - Modularization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5381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Conceptual view of modularization: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Modularization is the process of continuous decomposition of the software system until fine-grained components are created.  But how do we justify the “modularization engine”? </a:t>
            </a:r>
          </a:p>
          <a:p>
            <a:pPr lvl="1"/>
            <a:r>
              <a:rPr lang="en-US" sz="2200" dirty="0" smtClean="0"/>
              <a:t>It turns out that two other principles can effectively guide designers during this process</a:t>
            </a:r>
          </a:p>
          <a:p>
            <a:pPr lvl="2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800220" y="1828800"/>
            <a:ext cx="7505581" cy="2115121"/>
            <a:chOff x="800219" y="2057400"/>
            <a:chExt cx="7505581" cy="2379512"/>
          </a:xfrm>
        </p:grpSpPr>
        <p:graphicFrame>
          <p:nvGraphicFramePr>
            <p:cNvPr id="9" name="Diagram 8"/>
            <p:cNvGraphicFramePr/>
            <p:nvPr/>
          </p:nvGraphicFramePr>
          <p:xfrm>
            <a:off x="4153019" y="2057400"/>
            <a:ext cx="2590800" cy="203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8" name="Straight Connector 37"/>
            <p:cNvCxnSpPr/>
            <p:nvPr/>
          </p:nvCxnSpPr>
          <p:spPr>
            <a:xfrm flipV="1">
              <a:off x="800219" y="31242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257419" y="2895600"/>
              <a:ext cx="30480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257419" y="2895600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076819" y="2895600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0219" y="3657600"/>
              <a:ext cx="3048000" cy="228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8002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1050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4098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7146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146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194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0194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3242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6290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9338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2386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290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9338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2386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5434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848219" y="28956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848219" y="3124200"/>
              <a:ext cx="457200" cy="762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/>
            <p:cNvSpPr/>
            <p:nvPr/>
          </p:nvSpPr>
          <p:spPr>
            <a:xfrm>
              <a:off x="800219" y="3657600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619619" y="3657600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1714619" y="2133600"/>
              <a:ext cx="1216152" cy="1216152"/>
            </a:xfrm>
            <a:prstGeom prst="cub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9009" y="2667000"/>
              <a:ext cx="953957" cy="48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Monolithic</a:t>
              </a:r>
            </a:p>
            <a:p>
              <a:pPr algn="ctr"/>
              <a:r>
                <a:rPr lang="en-US" sz="1200" dirty="0" smtClean="0"/>
                <a:t> System</a:t>
              </a:r>
              <a:endParaRPr lang="en-US" sz="1200" dirty="0"/>
            </a:p>
          </p:txBody>
        </p:sp>
        <p:sp>
          <p:nvSpPr>
            <p:cNvPr id="41" name="Cube 40"/>
            <p:cNvSpPr/>
            <p:nvPr/>
          </p:nvSpPr>
          <p:spPr>
            <a:xfrm>
              <a:off x="6667619" y="2286000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 rot="1049280">
              <a:off x="6439019" y="2743200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 rot="2419483">
              <a:off x="7162573" y="2738462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 rot="2090744">
              <a:off x="8001000" y="2733582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 rot="2319588">
              <a:off x="6858027" y="3346756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 rot="771080">
              <a:off x="7375025" y="3231434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 rot="1985502">
              <a:off x="7543505" y="3874667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3314819" y="2362200"/>
              <a:ext cx="914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86206" y="2133600"/>
              <a:ext cx="1082373" cy="48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Modularized</a:t>
              </a:r>
            </a:p>
            <a:p>
              <a:pPr algn="ctr"/>
              <a:r>
                <a:rPr lang="en-US" sz="1200" dirty="0" smtClean="0"/>
                <a:t> Units</a:t>
              </a:r>
              <a:endParaRPr lang="en-US" sz="1200" dirty="0"/>
            </a:p>
          </p:txBody>
        </p:sp>
        <p:sp>
          <p:nvSpPr>
            <p:cNvPr id="52" name="Cube 51"/>
            <p:cNvSpPr/>
            <p:nvPr/>
          </p:nvSpPr>
          <p:spPr>
            <a:xfrm>
              <a:off x="7976333" y="3371275"/>
              <a:ext cx="304800" cy="228600"/>
            </a:xfrm>
            <a:prstGeom prst="cub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62619" y="4142601"/>
              <a:ext cx="1828800" cy="29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Modularization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37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805275"/>
          </a:xfrm>
        </p:spPr>
        <p:txBody>
          <a:bodyPr/>
          <a:lstStyle/>
          <a:p>
            <a:r>
              <a:rPr lang="en-US" dirty="0" smtClean="0"/>
              <a:t>About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89"/>
            <a:ext cx="8229600" cy="4278737"/>
          </a:xfrm>
        </p:spPr>
        <p:txBody>
          <a:bodyPr/>
          <a:lstStyle/>
          <a:p>
            <a:pPr marL="400050"/>
            <a:r>
              <a:rPr lang="en-US" dirty="0" smtClean="0"/>
              <a:t>Design is ubiquitous in practical affairs</a:t>
            </a:r>
          </a:p>
          <a:p>
            <a:pPr marL="800100" lvl="1"/>
            <a:r>
              <a:rPr lang="en-US" dirty="0" smtClean="0"/>
              <a:t>Architecture</a:t>
            </a:r>
          </a:p>
          <a:p>
            <a:pPr marL="800100" lvl="1"/>
            <a:r>
              <a:rPr lang="en-US" dirty="0" smtClean="0"/>
              <a:t>Engineering (Automotive, Industrial, etc.)</a:t>
            </a:r>
          </a:p>
          <a:p>
            <a:pPr marL="800100" lvl="1"/>
            <a:r>
              <a:rPr lang="en-US" dirty="0" smtClean="0"/>
              <a:t>…</a:t>
            </a:r>
          </a:p>
          <a:p>
            <a:pPr marL="800100" lvl="1"/>
            <a:r>
              <a:rPr lang="en-US" dirty="0" smtClean="0">
                <a:solidFill>
                  <a:srgbClr val="0000FF"/>
                </a:solidFill>
              </a:rPr>
              <a:t>Computing</a:t>
            </a:r>
          </a:p>
          <a:p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involves making something (where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making</a:t>
            </a:r>
            <a:r>
              <a:rPr lang="en-US" dirty="0">
                <a:latin typeface="Arial"/>
              </a:rPr>
              <a:t>”</a:t>
            </a:r>
            <a:r>
              <a:rPr lang="en-US" dirty="0"/>
              <a:t> is not from an existing plan). </a:t>
            </a:r>
          </a:p>
          <a:p>
            <a:r>
              <a:rPr lang="en-US" dirty="0"/>
              <a:t>Different kinds of problems pose different demands. </a:t>
            </a:r>
          </a:p>
          <a:p>
            <a:pPr marL="800100" lvl="1"/>
            <a:endParaRPr lang="en-US" dirty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</p:spPr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6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94" y="159808"/>
            <a:ext cx="8229600" cy="621287"/>
          </a:xfrm>
        </p:spPr>
        <p:txBody>
          <a:bodyPr/>
          <a:lstStyle/>
          <a:p>
            <a:r>
              <a:rPr lang="en-US" dirty="0" smtClean="0"/>
              <a:t>Software Design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576"/>
            <a:ext cx="8229600" cy="50014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Design Principle #2: </a:t>
            </a:r>
            <a:r>
              <a:rPr lang="en-US" i="1" dirty="0" smtClean="0">
                <a:solidFill>
                  <a:srgbClr val="0000FF"/>
                </a:solidFill>
              </a:rPr>
              <a:t>Abstraction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Abstraction is the principle that focuses on essential characteristics of entities—in their active context—while deferring unnecessary details.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While the principle of modularization specifies what needs to be done, the principle of abstraction provides guidance as to how it should be done.  Modularizing systems in ad-hoc manner leads to designs that are incoherent, hard to understand, and hard to maintain.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Abstraction can be employed to extract essential characteristics of: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Procedures or behavior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solidFill>
                  <a:srgbClr val="0000FF"/>
                </a:solidFill>
              </a:rPr>
              <a:t>Procedural abstraction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Specific type of abstraction that simplifies reasoning about behavioral operations containing a sequence of steps.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use this all the time, e.g., consider the statement: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 smtClean="0"/>
              <a:t>Computer 1 </a:t>
            </a:r>
            <a:r>
              <a:rPr lang="en-US" b="1" i="1" dirty="0" smtClean="0">
                <a:solidFill>
                  <a:srgbClr val="FF9900"/>
                </a:solidFill>
              </a:rPr>
              <a:t>SENDS</a:t>
            </a:r>
            <a:r>
              <a:rPr lang="en-US" i="1" dirty="0" smtClean="0">
                <a:solidFill>
                  <a:srgbClr val="FF9900"/>
                </a:solidFill>
              </a:rPr>
              <a:t> </a:t>
            </a:r>
            <a:r>
              <a:rPr lang="en-US" i="1" dirty="0" smtClean="0"/>
              <a:t>a message to server computer 2</a:t>
            </a:r>
            <a:r>
              <a:rPr lang="en-US" dirty="0" smtClean="0"/>
              <a:t>”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Imagine if we had to say, e.g., “</a:t>
            </a:r>
            <a:r>
              <a:rPr lang="en-US" i="1" dirty="0" smtClean="0"/>
              <a:t>Computer 1 retrieves the server’s information, opens a TCP/IP connection, sends the message, waits for response, and closes the connection.</a:t>
            </a:r>
            <a:r>
              <a:rPr lang="en-US" dirty="0" smtClean="0"/>
              <a:t>”  Luckily, the procedural abstraction </a:t>
            </a:r>
            <a:r>
              <a:rPr lang="en-US" i="1" dirty="0" smtClean="0">
                <a:solidFill>
                  <a:srgbClr val="FF9900"/>
                </a:solidFill>
              </a:rPr>
              <a:t>SEND</a:t>
            </a:r>
            <a:r>
              <a:rPr lang="en-US" dirty="0" smtClean="0">
                <a:solidFill>
                  <a:srgbClr val="FF9900"/>
                </a:solidFill>
              </a:rPr>
              <a:t> </a:t>
            </a:r>
            <a:r>
              <a:rPr lang="en-US" dirty="0" smtClean="0"/>
              <a:t>helps simplify the operations so that we can reason about this operations more efficiently.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solidFill>
                  <a:srgbClr val="0000FF"/>
                </a:solidFill>
              </a:rPr>
              <a:t>Data abstraction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Specific type of abstraction that simplifies reasoning about structural composition of data objects.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In the previous example, </a:t>
            </a:r>
            <a:r>
              <a:rPr lang="en-US" i="1" dirty="0" smtClean="0">
                <a:solidFill>
                  <a:srgbClr val="FF9900"/>
                </a:solidFill>
              </a:rPr>
              <a:t>MESSAGE</a:t>
            </a:r>
            <a:r>
              <a:rPr lang="en-US" dirty="0" smtClean="0"/>
              <a:t>  is an example of the data abstraction; the details of a </a:t>
            </a:r>
            <a:r>
              <a:rPr lang="en-US" i="1" dirty="0" smtClean="0">
                <a:solidFill>
                  <a:srgbClr val="FF9900"/>
                </a:solidFill>
              </a:rPr>
              <a:t>MESSAGE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be deferred to later stages of the design phase.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6" y="3657600"/>
            <a:ext cx="5686425" cy="179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02"/>
            <a:ext cx="8229600" cy="621287"/>
          </a:xfrm>
        </p:spPr>
        <p:txBody>
          <a:bodyPr/>
          <a:lstStyle/>
          <a:p>
            <a:r>
              <a:rPr lang="en-US" dirty="0" smtClean="0"/>
              <a:t>Software Design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4364"/>
            <a:ext cx="8229600" cy="30741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Design Principle #3: </a:t>
            </a:r>
            <a:r>
              <a:rPr lang="en-US" i="1" dirty="0" smtClean="0">
                <a:solidFill>
                  <a:srgbClr val="0000FF"/>
                </a:solidFill>
              </a:rPr>
              <a:t>Encapsulation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Principle that deals with providing access to the services of </a:t>
            </a:r>
            <a:r>
              <a:rPr lang="en-US" i="1" dirty="0" smtClean="0"/>
              <a:t>abstracted entities </a:t>
            </a:r>
            <a:r>
              <a:rPr lang="en-US" dirty="0" smtClean="0"/>
              <a:t>by exposing only the information that is essential to carry out such services while hiding details of how the services are carried out.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When applied to data, encapsulation provides access only to the necessary data of abstracted entities, no more, no less.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Encapsulation and abstraction go hand in hand.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When we do abstraction, we hide details…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When we do encapsulation, we revise our abstractions to enforce that abstracted entities only expose essential information, no more, no less.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Encapsulation forces us to create good abstractions!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principles of modularization, abstraction, and encapsulation can be summarized below.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5511113"/>
            <a:ext cx="3468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Focus on essential characteristics of entities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029784" y="5147735"/>
            <a:ext cx="246817" cy="363378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1" y="5511113"/>
            <a:ext cx="3853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Enforce that we only expose essential information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895976" y="5173134"/>
            <a:ext cx="500225" cy="338666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5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1778884"/>
          </a:xfrm>
        </p:spPr>
        <p:txBody>
          <a:bodyPr/>
          <a:lstStyle/>
          <a:p>
            <a:r>
              <a:rPr lang="en-US" sz="2000" dirty="0"/>
              <a:t>Design Principle #4: </a:t>
            </a:r>
            <a:r>
              <a:rPr lang="en-US" sz="2000" i="1" dirty="0">
                <a:solidFill>
                  <a:srgbClr val="0000FF"/>
                </a:solidFill>
              </a:rPr>
              <a:t>Coupling</a:t>
            </a:r>
          </a:p>
          <a:p>
            <a:pPr lvl="1"/>
            <a:r>
              <a:rPr lang="en-US" sz="1800" dirty="0"/>
              <a:t>Refers to the manner and degree of interdependence between software modules.</a:t>
            </a:r>
          </a:p>
          <a:p>
            <a:pPr lvl="1"/>
            <a:r>
              <a:rPr lang="en-US" sz="1800" dirty="0"/>
              <a:t>Measurement of dependency between units.  The higher the coupling, the higher the dependency and vice versa.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436717"/>
              </p:ext>
            </p:extLst>
          </p:nvPr>
        </p:nvGraphicFramePr>
        <p:xfrm>
          <a:off x="2009842" y="3199467"/>
          <a:ext cx="2314967" cy="184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3" imgW="5626100" imgH="4229100" progId="Word.Document.12">
                  <p:embed/>
                </p:oleObj>
              </mc:Choice>
              <mc:Fallback>
                <p:oleObj name="Document" r:id="rId3" imgW="5626100" imgH="422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842" y="3199467"/>
                        <a:ext cx="2314967" cy="1846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001570"/>
              </p:ext>
            </p:extLst>
          </p:nvPr>
        </p:nvGraphicFramePr>
        <p:xfrm>
          <a:off x="4502601" y="3203586"/>
          <a:ext cx="2432425" cy="182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5" imgW="5626100" imgH="4229100" progId="Word.Document.12">
                  <p:embed/>
                </p:oleObj>
              </mc:Choice>
              <mc:Fallback>
                <p:oleObj name="Document" r:id="rId5" imgW="5626100" imgH="422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2601" y="3203586"/>
                        <a:ext cx="2432425" cy="182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9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Important types of coupling include: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Content coupling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The most severe type, since it refers to modules that modify and rely on internal information of other modules.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Common coupling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Refers to dependencies based on common access areas, e.g., global variables.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When this occurs, changes to the global area causes changes in all dependent modules.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Lesser severity than content coupling.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Data coupling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Dependency through data passed between modules, e.g., through function parameters.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Does not depend on other modules’ internals or globally accessible data, therefore, design units are shielded from changes in other places.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all cases, a high degree of coupling gives rise to negative side effects.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Quality, in terms of reusability and maintainability, decrease.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When coupling increase, so does complexity of managing and maintaining design units.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111"/>
            <a:ext cx="8229600" cy="621287"/>
          </a:xfrm>
        </p:spPr>
        <p:txBody>
          <a:bodyPr/>
          <a:lstStyle/>
          <a:p>
            <a:r>
              <a:rPr lang="en-US" dirty="0" smtClean="0"/>
              <a:t>Software Design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6727"/>
            <a:ext cx="8229600" cy="30495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Design Principle #5: </a:t>
            </a:r>
            <a:r>
              <a:rPr lang="en-US" i="1" dirty="0" smtClean="0">
                <a:solidFill>
                  <a:srgbClr val="0000FF"/>
                </a:solidFill>
              </a:rPr>
              <a:t>Cohesion</a:t>
            </a:r>
          </a:p>
          <a:p>
            <a:pPr lvl="1"/>
            <a:r>
              <a:rPr lang="en-US" dirty="0" smtClean="0"/>
              <a:t>The manner and degree to which the tasks performed by a single software module are related to one another.</a:t>
            </a:r>
          </a:p>
          <a:p>
            <a:pPr lvl="1"/>
            <a:r>
              <a:rPr lang="en-US" dirty="0" smtClean="0"/>
              <a:t>Measures how well design units are put together for achieving a particular tasks.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Cohesion can be classified as:</a:t>
            </a:r>
          </a:p>
          <a:p>
            <a:pPr lvl="1"/>
            <a:r>
              <a:rPr lang="en-US" dirty="0" smtClean="0"/>
              <a:t>Functional cohesion</a:t>
            </a:r>
          </a:p>
          <a:p>
            <a:pPr lvl="1"/>
            <a:r>
              <a:rPr lang="en-US" dirty="0" smtClean="0"/>
              <a:t>Procedural (or sequential) cohesion</a:t>
            </a:r>
          </a:p>
          <a:p>
            <a:pPr lvl="1"/>
            <a:r>
              <a:rPr lang="en-US" dirty="0" smtClean="0"/>
              <a:t>Temporal cohesion</a:t>
            </a:r>
          </a:p>
          <a:p>
            <a:pPr lvl="1"/>
            <a:r>
              <a:rPr lang="en-US" dirty="0" smtClean="0"/>
              <a:t>Communication cohesion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High cohesion good, low cohesion bad…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235201"/>
            <a:ext cx="3429000" cy="30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8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94" y="152112"/>
            <a:ext cx="8229600" cy="621287"/>
          </a:xfrm>
        </p:spPr>
        <p:txBody>
          <a:bodyPr/>
          <a:lstStyle/>
          <a:p>
            <a:r>
              <a:rPr lang="en-US" dirty="0" smtClean="0"/>
              <a:t>Software Design Fundamentals</a:t>
            </a:r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455"/>
            <a:ext cx="8229600" cy="4567671"/>
          </a:xfrm>
        </p:spPr>
        <p:txBody>
          <a:bodyPr/>
          <a:lstStyle/>
          <a:p>
            <a:r>
              <a:rPr lang="en-US" sz="2000" dirty="0" smtClean="0"/>
              <a:t>Design Principle #6: </a:t>
            </a:r>
            <a:r>
              <a:rPr lang="en-US" sz="2000" i="1" dirty="0" smtClean="0">
                <a:solidFill>
                  <a:srgbClr val="0000FF"/>
                </a:solidFill>
              </a:rPr>
              <a:t>Separation of Interface and Implementation</a:t>
            </a:r>
          </a:p>
          <a:p>
            <a:pPr lvl="1"/>
            <a:r>
              <a:rPr lang="en-US" sz="1800" dirty="0" smtClean="0"/>
              <a:t>Deals with creating modules in such way that a stable interface is identified and separated from its implementation.</a:t>
            </a:r>
          </a:p>
          <a:p>
            <a:pPr lvl="1"/>
            <a:r>
              <a:rPr lang="en-US" sz="1800" dirty="0" smtClean="0"/>
              <a:t>Not the same thing as encapsulation!</a:t>
            </a:r>
          </a:p>
          <a:p>
            <a:pPr lvl="1"/>
            <a:r>
              <a:rPr lang="en-US" sz="1800" dirty="0" smtClean="0"/>
              <a:t>While encapsulation dictates hiding the details of implementation, this principle dictates their separation, so that different implementations of the same interface can be swapped to provide modified or new behavior.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5655" y="3783830"/>
            <a:ext cx="2962275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57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Design Principle </a:t>
            </a:r>
            <a:r>
              <a:rPr lang="en-US" sz="2000" dirty="0" smtClean="0"/>
              <a:t>#7: </a:t>
            </a:r>
            <a:r>
              <a:rPr lang="en-US" sz="2000" i="1" dirty="0">
                <a:solidFill>
                  <a:srgbClr val="0000FF"/>
                </a:solidFill>
              </a:rPr>
              <a:t>Completeness</a:t>
            </a:r>
          </a:p>
          <a:p>
            <a:pPr lvl="1"/>
            <a:r>
              <a:rPr lang="en-US" sz="1800" dirty="0"/>
              <a:t>Deals with capturing all the essential characteristics of the abstraction.</a:t>
            </a:r>
          </a:p>
          <a:p>
            <a:pPr lvl="1"/>
            <a:r>
              <a:rPr lang="en-US" sz="1800" dirty="0"/>
              <a:t>Implies an interface general enough for any prospective client. </a:t>
            </a:r>
          </a:p>
          <a:p>
            <a:pPr lvl="1"/>
            <a:r>
              <a:rPr lang="en-US" sz="1800" dirty="0"/>
              <a:t>Completeness is subjective, and carried too far can have unwanted results. </a:t>
            </a:r>
            <a:endParaRPr lang="en-US" sz="1800" i="1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Design Principle #8: </a:t>
            </a:r>
            <a:r>
              <a:rPr lang="en-US" sz="2000" i="1" dirty="0" smtClean="0">
                <a:solidFill>
                  <a:srgbClr val="0000FF"/>
                </a:solidFill>
              </a:rPr>
              <a:t>Sufficiency</a:t>
            </a:r>
          </a:p>
          <a:p>
            <a:pPr lvl="1"/>
            <a:r>
              <a:rPr lang="en-US" sz="1800" dirty="0" smtClean="0"/>
              <a:t>Deals with capturing enough characteristics of the abstraction to permit meaningful interaction.</a:t>
            </a:r>
          </a:p>
          <a:p>
            <a:pPr lvl="1"/>
            <a:r>
              <a:rPr lang="en-US" sz="1800" dirty="0" smtClean="0"/>
              <a:t>Must provide a full set of operations to allow a client proper interaction with the abstraction.</a:t>
            </a:r>
          </a:p>
          <a:p>
            <a:pPr lvl="1"/>
            <a:r>
              <a:rPr lang="en-US" sz="1800" dirty="0" smtClean="0"/>
              <a:t>Implies minimal interface.</a:t>
            </a:r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Practical Software Design Considerations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 for </a:t>
            </a:r>
            <a:r>
              <a:rPr lang="en-US" sz="2000" dirty="0" smtClean="0">
                <a:solidFill>
                  <a:srgbClr val="0000FF"/>
                </a:solidFill>
              </a:rPr>
              <a:t>minimizing complexity</a:t>
            </a:r>
          </a:p>
          <a:p>
            <a:pPr lvl="1"/>
            <a:r>
              <a:rPr lang="en-US" sz="1800" dirty="0" smtClean="0"/>
              <a:t>Design is about minimizing complexity.</a:t>
            </a:r>
          </a:p>
          <a:p>
            <a:pPr lvl="1"/>
            <a:r>
              <a:rPr lang="en-US" sz="1800" dirty="0" smtClean="0"/>
              <a:t>Every decision that is made during design must take into account reducing complexity.</a:t>
            </a:r>
          </a:p>
          <a:p>
            <a:pPr lvl="1"/>
            <a:r>
              <a:rPr lang="en-US" sz="1800" dirty="0" smtClean="0"/>
              <a:t>When faced with competing design option, always choose the one that minimizes complexity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Design for </a:t>
            </a:r>
            <a:r>
              <a:rPr lang="en-US" sz="2000" dirty="0" smtClean="0">
                <a:solidFill>
                  <a:srgbClr val="0000FF"/>
                </a:solidFill>
              </a:rPr>
              <a:t>change</a:t>
            </a:r>
          </a:p>
          <a:p>
            <a:pPr lvl="1"/>
            <a:r>
              <a:rPr lang="en-US" sz="1800" dirty="0" smtClean="0"/>
              <a:t>Software will change, design with extension in mind.</a:t>
            </a:r>
          </a:p>
          <a:p>
            <a:pPr lvl="1"/>
            <a:r>
              <a:rPr lang="en-US" sz="1800" dirty="0" smtClean="0"/>
              <a:t>A variety of techniques can be employed through the design phase to achieve this.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97" y="182899"/>
            <a:ext cx="8229600" cy="621287"/>
          </a:xfrm>
        </p:spPr>
        <p:txBody>
          <a:bodyPr/>
          <a:lstStyle/>
          <a:p>
            <a:r>
              <a:rPr lang="en-US" dirty="0" smtClean="0"/>
              <a:t>Software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212"/>
            <a:ext cx="8229600" cy="48398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Object-oriented design strategy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Design strategy in which a system or component is expressed in terms of objects and connections between those objects.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Focuses on object decomposition.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Objects have state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Objects have well-defined behavior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Objects have unique identity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Supports inheritance and polymorphism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Structured (or Functional) design strategy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Design strategy in which a system or component is decomposed into single-purpose, independent modules, using an iterative top-down approach.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Focuses on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Functions that the system needs to provide,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the decomposition of these functions, and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The creation of modules that incorporate  these functions.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Largely inappropriate for use with object-oriented programming languages.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Design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“There are two ways of constructing </a:t>
            </a:r>
            <a:r>
              <a:rPr lang="en-US" dirty="0" smtClean="0"/>
              <a:t>a software </a:t>
            </a:r>
            <a:r>
              <a:rPr lang="en-US" dirty="0"/>
              <a:t>design: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way is to make it so simple that there</a:t>
            </a:r>
          </a:p>
          <a:p>
            <a:pPr marL="0" indent="0">
              <a:buNone/>
            </a:pPr>
            <a:r>
              <a:rPr lang="en-US" dirty="0"/>
              <a:t>are obviously no deficiencies;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other is to make it so complicated that</a:t>
            </a:r>
          </a:p>
          <a:p>
            <a:pPr marL="0" indent="0">
              <a:buNone/>
            </a:pPr>
            <a:r>
              <a:rPr lang="en-US" dirty="0"/>
              <a:t>there are no obvious deficiencies.”</a:t>
            </a:r>
          </a:p>
          <a:p>
            <a:pPr marL="0" indent="0">
              <a:buNone/>
            </a:pPr>
            <a:r>
              <a:rPr lang="ro-RO" dirty="0" smtClean="0"/>
              <a:t>					</a:t>
            </a:r>
            <a:r>
              <a:rPr lang="ro-RO" sz="1800" dirty="0" smtClean="0"/>
              <a:t>C.A.R</a:t>
            </a:r>
            <a:r>
              <a:rPr lang="ro-RO" sz="1800" dirty="0"/>
              <a:t>. Hoare (1985)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8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elements of design problems: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4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of solutions: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solution to a design problem is a description enabling system construction.</a:t>
            </a:r>
          </a:p>
          <a:p>
            <a:pPr lvl="1"/>
            <a:r>
              <a:rPr lang="en-US" dirty="0" smtClean="0"/>
              <a:t>Design solutions are complex.</a:t>
            </a:r>
          </a:p>
          <a:p>
            <a:pPr lvl="1"/>
            <a:r>
              <a:rPr lang="en-US" dirty="0"/>
              <a:t>Most design problems have many acceptable solutions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difficult to validate design solutions (consequence of complexity).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4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Architectural Design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Software Detailed Design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9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Architectural Design</a:t>
            </a:r>
          </a:p>
          <a:p>
            <a:pPr lvl="1"/>
            <a:r>
              <a:rPr lang="en-US" dirty="0"/>
              <a:t>The top-level structure and organization of the system is described and the various components are identified.</a:t>
            </a:r>
          </a:p>
          <a:p>
            <a:r>
              <a:rPr lang="en-US" dirty="0" smtClean="0"/>
              <a:t>Software Detailed Design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Each component is sufficiently designed to allow for its coding.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Architectural Design</a:t>
            </a:r>
          </a:p>
          <a:p>
            <a:pPr lvl="1"/>
            <a:r>
              <a:rPr lang="en-US" dirty="0"/>
              <a:t>The top-level structure and organization of the system is described and the various components are identified.</a:t>
            </a:r>
          </a:p>
          <a:p>
            <a:r>
              <a:rPr lang="en-US" dirty="0" smtClean="0"/>
              <a:t>Software Detailed Design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Each component is sufficiently designed to allow for its coding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/>
              <a:t>UI design and Real-time design are “specialized” areas of Software </a:t>
            </a:r>
            <a:r>
              <a:rPr lang="en-US" dirty="0" smtClean="0"/>
              <a:t>Design.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6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635"/>
            <a:ext cx="8229600" cy="616088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 Sample </a:t>
            </a:r>
            <a:r>
              <a:rPr lang="en-US" sz="28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#1</a:t>
            </a:r>
            <a:endParaRPr lang="en-US" sz="28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48" y="778319"/>
            <a:ext cx="7090241" cy="52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17511</TotalTime>
  <Words>1663</Words>
  <Application>Microsoft Macintosh PowerPoint</Application>
  <PresentationFormat>Custom</PresentationFormat>
  <Paragraphs>252</Paragraphs>
  <Slides>28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Document</vt:lpstr>
      <vt:lpstr>SE 181    Introduction to Software Design</vt:lpstr>
      <vt:lpstr>About Design</vt:lpstr>
      <vt:lpstr>About Design (cont’d)</vt:lpstr>
      <vt:lpstr>Elements of the Design Problem</vt:lpstr>
      <vt:lpstr>Design Solutions</vt:lpstr>
      <vt:lpstr>Software Design</vt:lpstr>
      <vt:lpstr>Software Design</vt:lpstr>
      <vt:lpstr>Software Design</vt:lpstr>
      <vt:lpstr>Architectural Design Sample Diagram #1</vt:lpstr>
      <vt:lpstr>Architectural Design Sample Diagram #2</vt:lpstr>
      <vt:lpstr>Architectural Design Sample Diagram #3</vt:lpstr>
      <vt:lpstr>Low-level Design Class Diagram</vt:lpstr>
      <vt:lpstr>Low-level Design Class Specification</vt:lpstr>
      <vt:lpstr>Low-level Design Sequence Diagram</vt:lpstr>
      <vt:lpstr>Software Design in the Life Cycle</vt:lpstr>
      <vt:lpstr>Roles of Software Designers</vt:lpstr>
      <vt:lpstr>Software Design Fundamentals</vt:lpstr>
      <vt:lpstr>Software Design Fundamentals</vt:lpstr>
      <vt:lpstr>Software Design Fundamentals - Modularization</vt:lpstr>
      <vt:lpstr>Software Design Fundamentals</vt:lpstr>
      <vt:lpstr>Software Design Fundamentals</vt:lpstr>
      <vt:lpstr>Software Design Fundamentals</vt:lpstr>
      <vt:lpstr>Software Design Fundamentals</vt:lpstr>
      <vt:lpstr>Software Design Fundamentals</vt:lpstr>
      <vt:lpstr>Software Design Fundamentals </vt:lpstr>
      <vt:lpstr>Software Design Fundamentals</vt:lpstr>
      <vt:lpstr>Practical Software Design Considerations</vt:lpstr>
      <vt:lpstr>Software Design Strategies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585</cp:revision>
  <cp:lastPrinted>2014-01-29T15:51:24Z</cp:lastPrinted>
  <dcterms:created xsi:type="dcterms:W3CDTF">2000-03-07T00:57:40Z</dcterms:created>
  <dcterms:modified xsi:type="dcterms:W3CDTF">2020-01-29T14:50:25Z</dcterms:modified>
</cp:coreProperties>
</file>