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83"/>
  </p:notesMasterIdLst>
  <p:handoutMasterIdLst>
    <p:handoutMasterId r:id="rId84"/>
  </p:handoutMasterIdLst>
  <p:sldIdLst>
    <p:sldId id="256" r:id="rId2"/>
    <p:sldId id="405" r:id="rId3"/>
    <p:sldId id="407" r:id="rId4"/>
    <p:sldId id="408" r:id="rId5"/>
    <p:sldId id="409" r:id="rId6"/>
    <p:sldId id="410" r:id="rId7"/>
    <p:sldId id="659" r:id="rId8"/>
    <p:sldId id="661" r:id="rId9"/>
    <p:sldId id="662" r:id="rId10"/>
    <p:sldId id="663" r:id="rId11"/>
    <p:sldId id="664" r:id="rId12"/>
    <p:sldId id="665" r:id="rId13"/>
    <p:sldId id="666" r:id="rId14"/>
    <p:sldId id="667" r:id="rId15"/>
    <p:sldId id="668" r:id="rId16"/>
    <p:sldId id="669" r:id="rId17"/>
    <p:sldId id="670" r:id="rId18"/>
    <p:sldId id="648" r:id="rId19"/>
    <p:sldId id="649" r:id="rId20"/>
    <p:sldId id="650" r:id="rId21"/>
    <p:sldId id="554" r:id="rId22"/>
    <p:sldId id="563" r:id="rId23"/>
    <p:sldId id="564" r:id="rId24"/>
    <p:sldId id="565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574" r:id="rId34"/>
    <p:sldId id="576" r:id="rId35"/>
    <p:sldId id="577" r:id="rId36"/>
    <p:sldId id="582" r:id="rId37"/>
    <p:sldId id="583" r:id="rId38"/>
    <p:sldId id="678" r:id="rId39"/>
    <p:sldId id="679" r:id="rId40"/>
    <p:sldId id="584" r:id="rId41"/>
    <p:sldId id="585" r:id="rId42"/>
    <p:sldId id="586" r:id="rId43"/>
    <p:sldId id="587" r:id="rId44"/>
    <p:sldId id="588" r:id="rId45"/>
    <p:sldId id="589" r:id="rId46"/>
    <p:sldId id="590" r:id="rId47"/>
    <p:sldId id="591" r:id="rId48"/>
    <p:sldId id="592" r:id="rId49"/>
    <p:sldId id="677" r:id="rId50"/>
    <p:sldId id="593" r:id="rId51"/>
    <p:sldId id="594" r:id="rId52"/>
    <p:sldId id="595" r:id="rId53"/>
    <p:sldId id="596" r:id="rId54"/>
    <p:sldId id="597" r:id="rId55"/>
    <p:sldId id="598" r:id="rId56"/>
    <p:sldId id="602" r:id="rId57"/>
    <p:sldId id="603" r:id="rId58"/>
    <p:sldId id="604" r:id="rId59"/>
    <p:sldId id="605" r:id="rId60"/>
    <p:sldId id="606" r:id="rId61"/>
    <p:sldId id="607" r:id="rId62"/>
    <p:sldId id="609" r:id="rId63"/>
    <p:sldId id="610" r:id="rId64"/>
    <p:sldId id="617" r:id="rId65"/>
    <p:sldId id="618" r:id="rId66"/>
    <p:sldId id="619" r:id="rId67"/>
    <p:sldId id="620" r:id="rId68"/>
    <p:sldId id="621" r:id="rId69"/>
    <p:sldId id="675" r:id="rId70"/>
    <p:sldId id="671" r:id="rId71"/>
    <p:sldId id="672" r:id="rId72"/>
    <p:sldId id="673" r:id="rId73"/>
    <p:sldId id="674" r:id="rId74"/>
    <p:sldId id="676" r:id="rId75"/>
    <p:sldId id="657" r:id="rId76"/>
    <p:sldId id="622" r:id="rId77"/>
    <p:sldId id="623" r:id="rId78"/>
    <p:sldId id="654" r:id="rId79"/>
    <p:sldId id="655" r:id="rId80"/>
    <p:sldId id="656" r:id="rId81"/>
    <p:sldId id="624" r:id="rId82"/>
  </p:sldIdLst>
  <p:sldSz cx="9144000" cy="6096000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D1039B"/>
    <a:srgbClr val="AD278D"/>
    <a:srgbClr val="8C4881"/>
    <a:srgbClr val="FF6699"/>
    <a:srgbClr val="DE8400"/>
    <a:srgbClr val="3CCE3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4" autoAdjust="0"/>
    <p:restoredTop sz="94629"/>
  </p:normalViewPr>
  <p:slideViewPr>
    <p:cSldViewPr snapToGrid="0">
      <p:cViewPr varScale="1">
        <p:scale>
          <a:sx n="121" d="100"/>
          <a:sy n="121" d="100"/>
        </p:scale>
        <p:origin x="1088" y="17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18" d="100"/>
        <a:sy n="318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47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04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8088" y="798513"/>
            <a:ext cx="4606925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07781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36C8AF4-8281-6F45-B616-9EC7C49AADA5}" type="slidenum">
              <a:rPr lang="en-US" sz="1200">
                <a:latin typeface="Arial" charset="0"/>
              </a:rPr>
              <a:pPr/>
              <a:t>21</a:t>
            </a:fld>
            <a:endParaRPr lang="en-US" sz="1200">
              <a:latin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0954161-F87F-BF45-94C4-74EB8CD70EB8}" type="slidenum">
              <a:rPr lang="en-US" sz="1200">
                <a:latin typeface="Arial" charset="0"/>
              </a:rPr>
              <a:pPr/>
              <a:t>46</a:t>
            </a:fld>
            <a:endParaRPr lang="en-US" sz="1200">
              <a:latin typeface="Arial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6B2B8B8-C8E7-7C49-8516-CD1009C5ABDA}" type="slidenum">
              <a:rPr lang="en-US" sz="1200">
                <a:latin typeface="Arial" charset="0"/>
              </a:rPr>
              <a:pPr/>
              <a:t>47</a:t>
            </a:fld>
            <a:endParaRPr lang="en-US" sz="1200">
              <a:latin typeface="Arial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FE5EE2C-8F89-2442-B65A-7E7F553A004F}" type="slidenum">
              <a:rPr lang="en-US" sz="1200">
                <a:latin typeface="Arial" charset="0"/>
              </a:rPr>
              <a:pPr/>
              <a:t>65</a:t>
            </a:fld>
            <a:endParaRPr lang="en-US" sz="1200">
              <a:latin typeface="Arial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790E51C-5F09-0940-9FA1-A1CA801E2ECB}" type="slidenum">
              <a:rPr lang="en-US" sz="1200">
                <a:latin typeface="Arial" charset="0"/>
              </a:rPr>
              <a:pPr/>
              <a:t>23</a:t>
            </a:fld>
            <a:endParaRPr lang="en-US" sz="1200">
              <a:latin typeface="Arial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34EDFDB-5B0F-4440-9A7E-B5732502FBAF}" type="slidenum">
              <a:rPr lang="en-US" sz="1200">
                <a:latin typeface="Arial" charset="0"/>
              </a:rPr>
              <a:pPr/>
              <a:t>27</a:t>
            </a:fld>
            <a:endParaRPr lang="en-US" sz="1200">
              <a:latin typeface="Arial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323E892-6BF4-E74F-99E6-CA1614CF81A2}" type="slidenum">
              <a:rPr lang="en-US" sz="1200">
                <a:latin typeface="Arial" charset="0"/>
              </a:rPr>
              <a:pPr/>
              <a:t>28</a:t>
            </a:fld>
            <a:endParaRPr lang="en-US" sz="1200">
              <a:latin typeface="Arial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3D506E5-B283-1746-A241-FEDFAFEA6070}" type="slidenum">
              <a:rPr lang="en-US" sz="1200">
                <a:latin typeface="Arial" charset="0"/>
              </a:rPr>
              <a:pPr/>
              <a:t>36</a:t>
            </a:fld>
            <a:endParaRPr lang="en-US" sz="1200">
              <a:latin typeface="Arial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131718E-1B16-7F42-B58D-BFF203F56174}" type="slidenum">
              <a:rPr lang="en-US" sz="1200">
                <a:latin typeface="Arial" charset="0"/>
              </a:rPr>
              <a:pPr/>
              <a:t>37</a:t>
            </a:fld>
            <a:endParaRPr lang="en-US" sz="1200">
              <a:latin typeface="Arial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B87F8EE-DDD7-7D40-98D4-8DA5CEF77D7C}" type="slidenum">
              <a:rPr lang="en-US" sz="1200">
                <a:latin typeface="Arial" charset="0"/>
              </a:rPr>
              <a:pPr/>
              <a:t>41</a:t>
            </a:fld>
            <a:endParaRPr lang="en-US" sz="1200">
              <a:latin typeface="Arial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C72720A-1564-7F4B-B195-21E6F7B7B68E}" type="slidenum">
              <a:rPr lang="en-US" sz="1200">
                <a:latin typeface="Arial" charset="0"/>
              </a:rPr>
              <a:pPr/>
              <a:t>42</a:t>
            </a:fld>
            <a:endParaRPr lang="en-US" sz="1200">
              <a:latin typeface="Arial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7" tIns="46589" rIns="93177" bIns="46589"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6D30D17-B348-3042-A317-BD2A3045D164}" type="slidenum">
              <a:rPr lang="en-US" sz="1200">
                <a:latin typeface="Arial" charset="0"/>
              </a:rPr>
              <a:pPr/>
              <a:t>44</a:t>
            </a:fld>
            <a:endParaRPr lang="en-US" sz="1200">
              <a:latin typeface="Arial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3763" y="698500"/>
            <a:ext cx="5224462" cy="3482975"/>
          </a:xfrm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4177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177" tIns="46589" rIns="93177" bIns="46589"/>
          <a:lstStyle/>
          <a:p>
            <a:pPr eaLnBrk="1" hangingPunct="1"/>
            <a:endParaRPr lang="en-US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3714"/>
            <a:ext cx="7772400" cy="1306689"/>
          </a:xfrm>
        </p:spPr>
        <p:txBody>
          <a:bodyPr/>
          <a:lstStyle>
            <a:lvl1pPr algn="ctr">
              <a:defRPr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4402"/>
            <a:ext cx="6400800" cy="1557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4F725-14E8-4504-AA8D-58CD92DF42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D879-AB69-4422-A7DC-325346367C9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4349A-D0DA-4C90-9E57-BCEA22717098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A5097-5A82-4E10-9D05-AD36CE0557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F54D-DC6E-49D1-BEC4-01E3EE7EBA7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F3A-FF46-4CFA-83F2-3339888C9B0E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4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21287"/>
          </a:xfrm>
        </p:spPr>
        <p:txBody>
          <a:bodyPr/>
          <a:lstStyle>
            <a:lvl1pPr>
              <a:defRPr sz="3200" u="none" baseline="0">
                <a:solidFill>
                  <a:srgbClr val="DE84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678"/>
            <a:ext cx="8229600" cy="443344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CF8ED0-5E57-40A8-8263-4F5B28E1AF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9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917247"/>
            <a:ext cx="7772400" cy="1210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83745"/>
            <a:ext cx="7772400" cy="1333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1C615-E1FD-4CCD-B79A-9560A73F1DB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D3DFE-6B71-4D3C-8931-2EEF0E8559B4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2401"/>
            <a:ext cx="4038600" cy="4023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A6FB5-B865-4AB5-A7D0-BABB906D8C1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2728F-C150-42D0-B0C3-C0979554D0A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3222"/>
            <a:ext cx="4040188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364545"/>
            <a:ext cx="4041775" cy="5686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933222"/>
            <a:ext cx="4041775" cy="35122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0999F-641C-4824-9739-915F0E137D9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B2D9D-C963-4C5D-9657-6DAD47F750F6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7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13DF0-0DD9-4B1E-971B-4D7F00C2080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79035-FD90-43C6-9A04-3596202BD13C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1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DA842-F124-4260-B64F-A275348D192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AF39-BD03-4E79-A61F-5E51E08E82D1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14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42711"/>
            <a:ext cx="3008313" cy="10329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42714"/>
            <a:ext cx="5111750" cy="52027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275647"/>
            <a:ext cx="3008313" cy="4169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AC6F7-1238-4255-B38C-042CE01AA67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C51C2-15BC-444C-B9F2-213F9CFCA6D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67202"/>
            <a:ext cx="5486400" cy="5037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44689"/>
            <a:ext cx="5486400" cy="3657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70969"/>
            <a:ext cx="5486400" cy="7154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0A3ED-6BAC-4D8F-8801-D13E0EB7512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72B1D-A706-46DE-AE63-402C0052FDE8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1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4475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22400"/>
            <a:ext cx="82296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CF8ED0-5E57-40A8-8263-4F5B28E1AF3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7/17/20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649913"/>
            <a:ext cx="2895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649913"/>
            <a:ext cx="2133600" cy="32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9DE2D32-EBB3-479D-A20A-D25324940D10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rgbClr val="DE84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u="sng">
          <a:solidFill>
            <a:srgbClr val="DE84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3200" y="955675"/>
            <a:ext cx="8788400" cy="3498393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 anchor="t">
            <a:spAutoFit/>
          </a:bodyPr>
          <a:lstStyle/>
          <a:p>
            <a:pPr algn="ctr" eaLnBrk="1" hangingPunct="1">
              <a:defRPr/>
            </a:pPr>
            <a:r>
              <a:rPr lang="en-US" altLang="en-US" b="1" dirty="0"/>
              <a:t>SE 181</a:t>
            </a:r>
            <a:br>
              <a:rPr lang="en-US" altLang="en-US" b="1"/>
            </a:br>
            <a:br>
              <a:rPr lang="en-US" altLang="en-US" b="1"/>
            </a:b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sz="3200" b="1" dirty="0">
                <a:solidFill>
                  <a:srgbClr val="0070C0"/>
                </a:solidFill>
              </a:rPr>
              <a:t>Introduction</a:t>
            </a:r>
            <a:br>
              <a:rPr lang="en-US" altLang="en-US" sz="3200" b="1" dirty="0">
                <a:solidFill>
                  <a:srgbClr val="0070C0"/>
                </a:solidFill>
              </a:rPr>
            </a:br>
            <a:r>
              <a:rPr lang="en-US" altLang="en-US" sz="3200" b="1" dirty="0">
                <a:solidFill>
                  <a:srgbClr val="0070C0"/>
                </a:solidFill>
              </a:rPr>
              <a:t>to </a:t>
            </a:r>
            <a:br>
              <a:rPr lang="en-US" altLang="en-US" sz="3200" b="1" dirty="0">
                <a:solidFill>
                  <a:srgbClr val="0070C0"/>
                </a:solidFill>
              </a:rPr>
            </a:br>
            <a:r>
              <a:rPr lang="en-US" altLang="en-US" b="1" dirty="0">
                <a:solidFill>
                  <a:srgbClr val="0070C0"/>
                </a:solidFill>
              </a:rPr>
              <a:t>Software Architecture</a:t>
            </a:r>
            <a:endParaRPr lang="en-US" altLang="en-US" sz="1800" dirty="0">
              <a:solidFill>
                <a:srgbClr val="0070C0"/>
              </a:solidFill>
              <a:effectLst/>
            </a:endParaRPr>
          </a:p>
        </p:txBody>
      </p:sp>
      <p:sp>
        <p:nvSpPr>
          <p:cNvPr id="307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649913"/>
            <a:ext cx="2895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800">
                <a:latin typeface="Avant Garde" charset="0"/>
              </a:rPr>
              <a:t> 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649913"/>
            <a:ext cx="2133600" cy="325437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Palatino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Palatino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Palatino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Palatino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F69DF4-456E-4D33-85AC-4A15258B0D72}" type="slidenum">
              <a:rPr lang="en-US" altLang="en-US" sz="1200" smtClean="0">
                <a:latin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Logical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logical view </a:t>
            </a:r>
            <a:r>
              <a:rPr lang="en-US" sz="2000" dirty="0"/>
              <a:t>is used to decompose systems into logical components that represent the structural integrity that supports functional and non-functional requirements.  </a:t>
            </a:r>
          </a:p>
          <a:p>
            <a:r>
              <a:rPr lang="en-US" sz="2000" dirty="0"/>
              <a:t>The logical view can be modeled using:</a:t>
            </a:r>
          </a:p>
          <a:p>
            <a:pPr lvl="1"/>
            <a:r>
              <a:rPr lang="en-US" sz="1800" dirty="0"/>
              <a:t>Component diagrams</a:t>
            </a:r>
          </a:p>
          <a:p>
            <a:pPr lvl="1"/>
            <a:r>
              <a:rPr lang="en-US" sz="1800" dirty="0"/>
              <a:t>Class diagrams</a:t>
            </a:r>
          </a:p>
          <a:p>
            <a:pPr lvl="1"/>
            <a:r>
              <a:rPr lang="en-US" sz="1800" dirty="0"/>
              <a:t>Box-and-line diagrams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2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154" y="1094799"/>
            <a:ext cx="8325545" cy="429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95551" y="200708"/>
            <a:ext cx="8229600" cy="704144"/>
          </a:xfrm>
        </p:spPr>
        <p:txBody>
          <a:bodyPr/>
          <a:lstStyle/>
          <a:p>
            <a:r>
              <a:rPr lang="en-US" dirty="0"/>
              <a:t>Logical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5894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Process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process view </a:t>
            </a:r>
            <a:r>
              <a:rPr lang="en-US" sz="2000" dirty="0"/>
              <a:t>is used to represent the </a:t>
            </a:r>
            <a:r>
              <a:rPr lang="en-US" sz="2000" dirty="0">
                <a:solidFill>
                  <a:srgbClr val="0000FF"/>
                </a:solidFill>
              </a:rPr>
              <a:t>dynamic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00FF"/>
                </a:solidFill>
              </a:rPr>
              <a:t>behavioral aspects </a:t>
            </a:r>
            <a:r>
              <a:rPr lang="en-US" sz="2000" dirty="0"/>
              <a:t>of software systems, where the main units of analysis are processes and threads.</a:t>
            </a:r>
          </a:p>
          <a:p>
            <a:pPr lvl="1"/>
            <a:r>
              <a:rPr lang="en-US" sz="1800" dirty="0"/>
              <a:t>With this view, the system is decomposed into processes and threads to address design issues that deal with the dynamic flow of control between architectural elements.</a:t>
            </a:r>
          </a:p>
          <a:p>
            <a:pPr marL="342900" lvl="1" indent="-342900">
              <a:buFont typeface="Arial" charset="0"/>
              <a:buChar char="•"/>
            </a:pPr>
            <a:endParaRPr lang="en-US" dirty="0"/>
          </a:p>
          <a:p>
            <a:r>
              <a:rPr lang="en-US" sz="2000" dirty="0"/>
              <a:t>The process view can be modeled with UML using:</a:t>
            </a:r>
          </a:p>
          <a:p>
            <a:pPr lvl="1"/>
            <a:r>
              <a:rPr lang="en-US" sz="1800" dirty="0"/>
              <a:t>Sequence diagrams</a:t>
            </a:r>
          </a:p>
          <a:p>
            <a:pPr lvl="1"/>
            <a:r>
              <a:rPr lang="en-US" sz="1800" dirty="0"/>
              <a:t>Communication diagrams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4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990600" y="1129189"/>
            <a:ext cx="7620000" cy="4510007"/>
            <a:chOff x="1295400" y="1143000"/>
            <a:chExt cx="7620000" cy="5073757"/>
          </a:xfrm>
        </p:grpSpPr>
        <p:grpSp>
          <p:nvGrpSpPr>
            <p:cNvPr id="93" name="Group 92"/>
            <p:cNvGrpSpPr/>
            <p:nvPr/>
          </p:nvGrpSpPr>
          <p:grpSpPr>
            <a:xfrm>
              <a:off x="1828800" y="2181224"/>
              <a:ext cx="5562600" cy="2847976"/>
              <a:chOff x="1828800" y="2667000"/>
              <a:chExt cx="5562600" cy="2847976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962400" y="3886200"/>
                <a:ext cx="1219200" cy="561976"/>
                <a:chOff x="4191000" y="3171824"/>
                <a:chExt cx="1219200" cy="56197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191000" y="3200400"/>
                  <a:ext cx="1219200" cy="5334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229100" y="3505200"/>
                  <a:ext cx="11430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4191000" y="3171824"/>
                  <a:ext cx="121919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&lt;&lt;thread&gt;&gt;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4191000" y="3299281"/>
                  <a:ext cx="12192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m1: SiteManager</a:t>
                  </a: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372100" y="3200400"/>
                  <a:ext cx="0" cy="5334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4229100" y="3200400"/>
                  <a:ext cx="0" cy="5334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3962400" y="2667000"/>
                <a:ext cx="1219200" cy="561976"/>
                <a:chOff x="4191000" y="3171824"/>
                <a:chExt cx="1219200" cy="561976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191000" y="3200400"/>
                  <a:ext cx="1219200" cy="5334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29100" y="3505200"/>
                  <a:ext cx="11430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4191000" y="3171824"/>
                  <a:ext cx="121919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&lt;&lt;thread&gt;&gt;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191000" y="3299281"/>
                  <a:ext cx="12192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m3: VideoManager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372100" y="3200400"/>
                  <a:ext cx="0" cy="5334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4229100" y="3200400"/>
                  <a:ext cx="0" cy="5334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>
              <a:xfrm>
                <a:off x="1828800" y="3914776"/>
                <a:ext cx="12192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1866900" y="4219576"/>
                <a:ext cx="11430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828800" y="3886200"/>
                <a:ext cx="121919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&lt;&lt;thread&gt;&gt;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828800" y="4013657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m2: SensorMgr</a:t>
                </a:r>
              </a:p>
            </p:txBody>
          </p:sp>
          <p:cxnSp>
            <p:nvCxnSpPr>
              <p:cNvPr id="38" name="Straight Connector 37"/>
              <p:cNvCxnSpPr/>
              <p:nvPr/>
            </p:nvCxnSpPr>
            <p:spPr>
              <a:xfrm>
                <a:off x="3009900" y="3914776"/>
                <a:ext cx="0" cy="533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866900" y="3914776"/>
                <a:ext cx="0" cy="53340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7" idx="1"/>
                <a:endCxn id="34" idx="3"/>
              </p:cNvCxnSpPr>
              <p:nvPr/>
            </p:nvCxnSpPr>
            <p:spPr>
              <a:xfrm flipH="1">
                <a:off x="3048000" y="4181476"/>
                <a:ext cx="9144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11" idx="0"/>
                <a:endCxn id="27" idx="2"/>
              </p:cNvCxnSpPr>
              <p:nvPr/>
            </p:nvCxnSpPr>
            <p:spPr>
              <a:xfrm flipV="1">
                <a:off x="4572000" y="3228976"/>
                <a:ext cx="0" cy="65722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3200400" y="4343400"/>
                <a:ext cx="60960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3962400" y="4981576"/>
                <a:ext cx="1219200" cy="53340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3962400" y="5181600"/>
                <a:ext cx="12192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3962400" y="4953000"/>
                <a:ext cx="121919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962400" y="4981575"/>
                <a:ext cx="129121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uiManager : Observer</a:t>
                </a:r>
              </a:p>
            </p:txBody>
          </p:sp>
          <p:cxnSp>
            <p:nvCxnSpPr>
              <p:cNvPr id="56" name="Straight Connector 55"/>
              <p:cNvCxnSpPr>
                <a:stCxn id="49" idx="0"/>
                <a:endCxn id="7" idx="2"/>
              </p:cNvCxnSpPr>
              <p:nvPr/>
            </p:nvCxnSpPr>
            <p:spPr>
              <a:xfrm flipV="1">
                <a:off x="4572000" y="4448176"/>
                <a:ext cx="0" cy="50482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419600" y="4495800"/>
                <a:ext cx="0" cy="45720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6172200" y="3886200"/>
                <a:ext cx="1219200" cy="561976"/>
                <a:chOff x="6324600" y="5229224"/>
                <a:chExt cx="1219200" cy="56197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6324600" y="5257800"/>
                  <a:ext cx="1219200" cy="5334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324600" y="5457824"/>
                  <a:ext cx="121920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6324600" y="5229224"/>
                  <a:ext cx="1219199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324600" y="5257799"/>
                  <a:ext cx="12192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/>
                    <a:t>comm: CommMgr</a:t>
                  </a:r>
                </a:p>
              </p:txBody>
            </p:sp>
          </p:grpSp>
          <p:cxnSp>
            <p:nvCxnSpPr>
              <p:cNvPr id="78" name="Straight Connector 77"/>
              <p:cNvCxnSpPr/>
              <p:nvPr/>
            </p:nvCxnSpPr>
            <p:spPr>
              <a:xfrm>
                <a:off x="5181600" y="4191000"/>
                <a:ext cx="9906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H="1">
                <a:off x="5257800" y="4086224"/>
                <a:ext cx="76200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5286375" y="4286250"/>
                <a:ext cx="76200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4419600" y="3276600"/>
                <a:ext cx="0" cy="53340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5105400" y="3823156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1. receiveMsg(</a:t>
                </a:r>
                <a:r>
                  <a:rPr lang="en-US" sz="800" dirty="0" err="1"/>
                  <a:t>msg</a:t>
                </a:r>
                <a:r>
                  <a:rPr lang="en-US" sz="800" dirty="0"/>
                  <a:t>)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067300" y="4343400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2. sendMsg(ACK)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343400" y="4648201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3. update(</a:t>
                </a:r>
                <a:r>
                  <a:rPr lang="en-US" sz="800" dirty="0" err="1"/>
                  <a:t>msg</a:t>
                </a:r>
                <a:r>
                  <a:rPr lang="en-US" sz="800" dirty="0"/>
                  <a:t>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981325" y="4419601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4. </a:t>
                </a:r>
                <a:r>
                  <a:rPr lang="en-US" sz="800" dirty="0" err="1"/>
                  <a:t>startCollection</a:t>
                </a:r>
                <a:r>
                  <a:rPr lang="en-US" sz="800" dirty="0"/>
                  <a:t> ()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495800" y="3442155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4. </a:t>
                </a:r>
                <a:r>
                  <a:rPr lang="en-US" sz="800" dirty="0" err="1"/>
                  <a:t>stopCollection</a:t>
                </a:r>
                <a:r>
                  <a:rPr lang="en-US" sz="800" dirty="0"/>
                  <a:t> ()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1295400" y="2286000"/>
              <a:ext cx="1828800" cy="668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Bradley Hand ITC" pitchFamily="66" charset="0"/>
                </a:rPr>
                <a:t>Threads in the system using asynchronous communication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990850" y="2466975"/>
              <a:ext cx="885825" cy="204787"/>
            </a:xfrm>
            <a:custGeom>
              <a:avLst/>
              <a:gdLst>
                <a:gd name="connsiteX0" fmla="*/ 0 w 885825"/>
                <a:gd name="connsiteY0" fmla="*/ 133350 h 204787"/>
                <a:gd name="connsiteX1" fmla="*/ 247650 w 885825"/>
                <a:gd name="connsiteY1" fmla="*/ 190500 h 204787"/>
                <a:gd name="connsiteX2" fmla="*/ 609600 w 885825"/>
                <a:gd name="connsiteY2" fmla="*/ 47625 h 204787"/>
                <a:gd name="connsiteX3" fmla="*/ 885825 w 885825"/>
                <a:gd name="connsiteY3" fmla="*/ 0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204787">
                  <a:moveTo>
                    <a:pt x="0" y="133350"/>
                  </a:moveTo>
                  <a:cubicBezTo>
                    <a:pt x="73025" y="169068"/>
                    <a:pt x="146050" y="204787"/>
                    <a:pt x="247650" y="190500"/>
                  </a:cubicBezTo>
                  <a:cubicBezTo>
                    <a:pt x="349250" y="176213"/>
                    <a:pt x="503238" y="79375"/>
                    <a:pt x="609600" y="47625"/>
                  </a:cubicBezTo>
                  <a:cubicBezTo>
                    <a:pt x="715963" y="15875"/>
                    <a:pt x="800894" y="7937"/>
                    <a:pt x="885825" y="0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886075" y="2781300"/>
              <a:ext cx="981075" cy="733425"/>
            </a:xfrm>
            <a:custGeom>
              <a:avLst/>
              <a:gdLst>
                <a:gd name="connsiteX0" fmla="*/ 0 w 981075"/>
                <a:gd name="connsiteY0" fmla="*/ 0 h 733425"/>
                <a:gd name="connsiteX1" fmla="*/ 228600 w 981075"/>
                <a:gd name="connsiteY1" fmla="*/ 209550 h 733425"/>
                <a:gd name="connsiteX2" fmla="*/ 438150 w 981075"/>
                <a:gd name="connsiteY2" fmla="*/ 561975 h 733425"/>
                <a:gd name="connsiteX3" fmla="*/ 981075 w 981075"/>
                <a:gd name="connsiteY3" fmla="*/ 73342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1075" h="733425">
                  <a:moveTo>
                    <a:pt x="0" y="0"/>
                  </a:moveTo>
                  <a:cubicBezTo>
                    <a:pt x="77787" y="57944"/>
                    <a:pt x="155575" y="115888"/>
                    <a:pt x="228600" y="209550"/>
                  </a:cubicBezTo>
                  <a:cubicBezTo>
                    <a:pt x="301625" y="303212"/>
                    <a:pt x="312738" y="474663"/>
                    <a:pt x="438150" y="561975"/>
                  </a:cubicBezTo>
                  <a:cubicBezTo>
                    <a:pt x="563563" y="649288"/>
                    <a:pt x="772319" y="691356"/>
                    <a:pt x="981075" y="733425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600200" y="2809875"/>
              <a:ext cx="819150" cy="571500"/>
            </a:xfrm>
            <a:custGeom>
              <a:avLst/>
              <a:gdLst>
                <a:gd name="connsiteX0" fmla="*/ 0 w 819150"/>
                <a:gd name="connsiteY0" fmla="*/ 0 h 571500"/>
                <a:gd name="connsiteX1" fmla="*/ 171450 w 819150"/>
                <a:gd name="connsiteY1" fmla="*/ 190500 h 571500"/>
                <a:gd name="connsiteX2" fmla="*/ 609600 w 819150"/>
                <a:gd name="connsiteY2" fmla="*/ 361950 h 571500"/>
                <a:gd name="connsiteX3" fmla="*/ 819150 w 819150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571500">
                  <a:moveTo>
                    <a:pt x="0" y="0"/>
                  </a:moveTo>
                  <a:cubicBezTo>
                    <a:pt x="34925" y="65087"/>
                    <a:pt x="69850" y="130175"/>
                    <a:pt x="171450" y="190500"/>
                  </a:cubicBezTo>
                  <a:cubicBezTo>
                    <a:pt x="273050" y="250825"/>
                    <a:pt x="501650" y="298450"/>
                    <a:pt x="609600" y="361950"/>
                  </a:cubicBezTo>
                  <a:cubicBezTo>
                    <a:pt x="717550" y="425450"/>
                    <a:pt x="768350" y="498475"/>
                    <a:pt x="819150" y="571500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86400" y="4800600"/>
              <a:ext cx="3429000" cy="1416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Bradley Hand ITC" pitchFamily="66" charset="0"/>
                </a:rPr>
                <a:t>The SiteManager uses the </a:t>
              </a:r>
              <a:r>
                <a:rPr lang="en-US" sz="1200" b="1" dirty="0" err="1">
                  <a:solidFill>
                    <a:srgbClr val="0000FF"/>
                  </a:solidFill>
                  <a:latin typeface="Bradley Hand ITC" pitchFamily="66" charset="0"/>
                </a:rPr>
                <a:t>CommMgr</a:t>
              </a:r>
              <a:r>
                <a:rPr lang="en-US" sz="1200" b="1" dirty="0">
                  <a:solidFill>
                    <a:srgbClr val="0000FF"/>
                  </a:solidFill>
                  <a:latin typeface="Bradley Hand ITC" pitchFamily="66" charset="0"/>
                </a:rPr>
                <a:t> to receive a message.  After receipt, the SiteManager sends an immediate ACK response, to indicate that the message is received.  After that, it updates the user interface to display the receipt of the message.  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4705350" y="4073525"/>
              <a:ext cx="1333500" cy="698500"/>
            </a:xfrm>
            <a:custGeom>
              <a:avLst/>
              <a:gdLst>
                <a:gd name="connsiteX0" fmla="*/ 1304925 w 1333500"/>
                <a:gd name="connsiteY0" fmla="*/ 698500 h 698500"/>
                <a:gd name="connsiteX1" fmla="*/ 1285875 w 1333500"/>
                <a:gd name="connsiteY1" fmla="*/ 393700 h 698500"/>
                <a:gd name="connsiteX2" fmla="*/ 1019175 w 1333500"/>
                <a:gd name="connsiteY2" fmla="*/ 193675 h 698500"/>
                <a:gd name="connsiteX3" fmla="*/ 381000 w 1333500"/>
                <a:gd name="connsiteY3" fmla="*/ 31750 h 698500"/>
                <a:gd name="connsiteX4" fmla="*/ 0 w 1333500"/>
                <a:gd name="connsiteY4" fmla="*/ 3175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0" h="698500">
                  <a:moveTo>
                    <a:pt x="1304925" y="698500"/>
                  </a:moveTo>
                  <a:cubicBezTo>
                    <a:pt x="1319212" y="588169"/>
                    <a:pt x="1333500" y="477838"/>
                    <a:pt x="1285875" y="393700"/>
                  </a:cubicBezTo>
                  <a:cubicBezTo>
                    <a:pt x="1238250" y="309562"/>
                    <a:pt x="1169988" y="254000"/>
                    <a:pt x="1019175" y="193675"/>
                  </a:cubicBezTo>
                  <a:cubicBezTo>
                    <a:pt x="868362" y="133350"/>
                    <a:pt x="550862" y="63500"/>
                    <a:pt x="381000" y="31750"/>
                  </a:cubicBezTo>
                  <a:cubicBezTo>
                    <a:pt x="211138" y="0"/>
                    <a:pt x="105569" y="1587"/>
                    <a:pt x="0" y="3175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71600" y="4876800"/>
              <a:ext cx="1981200" cy="1042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Bradley Hand ITC" pitchFamily="66" charset="0"/>
                </a:rPr>
                <a:t>Based on the received message, the SiteManager initiates data collection using the sensors.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3133725" y="4200525"/>
              <a:ext cx="504825" cy="809625"/>
            </a:xfrm>
            <a:custGeom>
              <a:avLst/>
              <a:gdLst>
                <a:gd name="connsiteX0" fmla="*/ 0 w 504825"/>
                <a:gd name="connsiteY0" fmla="*/ 809625 h 809625"/>
                <a:gd name="connsiteX1" fmla="*/ 333375 w 504825"/>
                <a:gd name="connsiteY1" fmla="*/ 504825 h 809625"/>
                <a:gd name="connsiteX2" fmla="*/ 504825 w 504825"/>
                <a:gd name="connsiteY2" fmla="*/ 0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825" h="809625">
                  <a:moveTo>
                    <a:pt x="0" y="809625"/>
                  </a:moveTo>
                  <a:cubicBezTo>
                    <a:pt x="124619" y="724693"/>
                    <a:pt x="249238" y="639762"/>
                    <a:pt x="333375" y="504825"/>
                  </a:cubicBezTo>
                  <a:cubicBezTo>
                    <a:pt x="417512" y="369888"/>
                    <a:pt x="461168" y="184944"/>
                    <a:pt x="504825" y="0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10200" y="1143000"/>
              <a:ext cx="1981200" cy="1042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Bradley Hand ITC" pitchFamily="66" charset="0"/>
                </a:rPr>
                <a:t>Based on the received message, the SiteManager stops data collection using the video camera.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5172075" y="1857375"/>
              <a:ext cx="609600" cy="1076325"/>
            </a:xfrm>
            <a:custGeom>
              <a:avLst/>
              <a:gdLst>
                <a:gd name="connsiteX0" fmla="*/ 609600 w 609600"/>
                <a:gd name="connsiteY0" fmla="*/ 0 h 1076325"/>
                <a:gd name="connsiteX1" fmla="*/ 266700 w 609600"/>
                <a:gd name="connsiteY1" fmla="*/ 466725 h 1076325"/>
                <a:gd name="connsiteX2" fmla="*/ 171450 w 609600"/>
                <a:gd name="connsiteY2" fmla="*/ 904875 h 1076325"/>
                <a:gd name="connsiteX3" fmla="*/ 0 w 609600"/>
                <a:gd name="connsiteY3" fmla="*/ 107632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1076325">
                  <a:moveTo>
                    <a:pt x="609600" y="0"/>
                  </a:moveTo>
                  <a:cubicBezTo>
                    <a:pt x="474662" y="157956"/>
                    <a:pt x="339725" y="315912"/>
                    <a:pt x="266700" y="466725"/>
                  </a:cubicBezTo>
                  <a:cubicBezTo>
                    <a:pt x="193675" y="617538"/>
                    <a:pt x="215900" y="803275"/>
                    <a:pt x="171450" y="904875"/>
                  </a:cubicBezTo>
                  <a:cubicBezTo>
                    <a:pt x="127000" y="1006475"/>
                    <a:pt x="63500" y="1041400"/>
                    <a:pt x="0" y="1076325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811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686800" cy="621287"/>
          </a:xfrm>
        </p:spPr>
        <p:txBody>
          <a:bodyPr/>
          <a:lstStyle/>
          <a:p>
            <a:r>
              <a:rPr lang="en-US" dirty="0"/>
              <a:t>Designing the Development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103"/>
            <a:ext cx="8229600" cy="460449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development view </a:t>
            </a:r>
            <a:r>
              <a:rPr lang="en-US" dirty="0"/>
              <a:t>of software systems represents the software development configuration aspects of the software system.</a:t>
            </a:r>
          </a:p>
          <a:p>
            <a:pPr lvl="1"/>
            <a:r>
              <a:rPr lang="en-US" dirty="0"/>
              <a:t>The main units of decomposition are actual physical files and directories.</a:t>
            </a:r>
          </a:p>
          <a:p>
            <a:pPr lvl="1"/>
            <a:endParaRPr lang="en-US" dirty="0"/>
          </a:p>
          <a:p>
            <a:r>
              <a:rPr lang="en-US" dirty="0"/>
              <a:t>This view can be used to analyze the system from the perspective of how logical components map to physical files and directories.  </a:t>
            </a:r>
          </a:p>
          <a:p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5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2032000"/>
            <a:ext cx="3324225" cy="230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686800" cy="621287"/>
          </a:xfrm>
        </p:spPr>
        <p:txBody>
          <a:bodyPr/>
          <a:lstStyle/>
          <a:p>
            <a:r>
              <a:rPr lang="en-US" dirty="0"/>
              <a:t>Development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964267"/>
            <a:ext cx="3332744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TextBox 54"/>
          <p:cNvSpPr txBox="1"/>
          <p:nvPr/>
        </p:nvSpPr>
        <p:spPr>
          <a:xfrm>
            <a:off x="3453543" y="4146330"/>
            <a:ext cx="1480677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radley Hand ITC" pitchFamily="66" charset="0"/>
              </a:rPr>
              <a:t>Version 1 of the SiteManager</a:t>
            </a:r>
          </a:p>
        </p:txBody>
      </p:sp>
      <p:sp>
        <p:nvSpPr>
          <p:cNvPr id="57" name="Freeform 56"/>
          <p:cNvSpPr/>
          <p:nvPr/>
        </p:nvSpPr>
        <p:spPr>
          <a:xfrm>
            <a:off x="3895725" y="3733800"/>
            <a:ext cx="679450" cy="533400"/>
          </a:xfrm>
          <a:custGeom>
            <a:avLst/>
            <a:gdLst>
              <a:gd name="connsiteX0" fmla="*/ 628650 w 679450"/>
              <a:gd name="connsiteY0" fmla="*/ 600075 h 600075"/>
              <a:gd name="connsiteX1" fmla="*/ 647700 w 679450"/>
              <a:gd name="connsiteY1" fmla="*/ 304800 h 600075"/>
              <a:gd name="connsiteX2" fmla="*/ 438150 w 679450"/>
              <a:gd name="connsiteY2" fmla="*/ 95250 h 600075"/>
              <a:gd name="connsiteX3" fmla="*/ 0 w 679450"/>
              <a:gd name="connsiteY3" fmla="*/ 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00075">
                <a:moveTo>
                  <a:pt x="628650" y="600075"/>
                </a:moveTo>
                <a:cubicBezTo>
                  <a:pt x="654050" y="494506"/>
                  <a:pt x="679450" y="388938"/>
                  <a:pt x="647700" y="304800"/>
                </a:cubicBezTo>
                <a:cubicBezTo>
                  <a:pt x="615950" y="220663"/>
                  <a:pt x="546100" y="146050"/>
                  <a:pt x="438150" y="95250"/>
                </a:cubicBezTo>
                <a:cubicBezTo>
                  <a:pt x="330200" y="44450"/>
                  <a:pt x="165100" y="22225"/>
                  <a:pt x="0" y="0"/>
                </a:cubicBezTo>
              </a:path>
            </a:pathLst>
          </a:custGeom>
          <a:ln w="635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720743" y="4232743"/>
            <a:ext cx="1359389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radley Hand ITC" pitchFamily="66" charset="0"/>
              </a:rPr>
              <a:t>Version 2 of the SiteManager</a:t>
            </a:r>
          </a:p>
        </p:txBody>
      </p:sp>
      <p:sp>
        <p:nvSpPr>
          <p:cNvPr id="59" name="Freeform 58"/>
          <p:cNvSpPr/>
          <p:nvPr/>
        </p:nvSpPr>
        <p:spPr>
          <a:xfrm>
            <a:off x="8162925" y="3725334"/>
            <a:ext cx="679450" cy="533400"/>
          </a:xfrm>
          <a:custGeom>
            <a:avLst/>
            <a:gdLst>
              <a:gd name="connsiteX0" fmla="*/ 628650 w 679450"/>
              <a:gd name="connsiteY0" fmla="*/ 600075 h 600075"/>
              <a:gd name="connsiteX1" fmla="*/ 647700 w 679450"/>
              <a:gd name="connsiteY1" fmla="*/ 304800 h 600075"/>
              <a:gd name="connsiteX2" fmla="*/ 438150 w 679450"/>
              <a:gd name="connsiteY2" fmla="*/ 95250 h 600075"/>
              <a:gd name="connsiteX3" fmla="*/ 0 w 679450"/>
              <a:gd name="connsiteY3" fmla="*/ 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450" h="600075">
                <a:moveTo>
                  <a:pt x="628650" y="600075"/>
                </a:moveTo>
                <a:cubicBezTo>
                  <a:pt x="654050" y="494506"/>
                  <a:pt x="679450" y="388938"/>
                  <a:pt x="647700" y="304800"/>
                </a:cubicBezTo>
                <a:cubicBezTo>
                  <a:pt x="615950" y="220663"/>
                  <a:pt x="546100" y="146050"/>
                  <a:pt x="438150" y="95250"/>
                </a:cubicBezTo>
                <a:cubicBezTo>
                  <a:pt x="330200" y="44450"/>
                  <a:pt x="165100" y="22225"/>
                  <a:pt x="0" y="0"/>
                </a:cubicBezTo>
              </a:path>
            </a:pathLst>
          </a:custGeom>
          <a:ln w="635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90600" y="1490134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D278D"/>
                </a:solidFill>
                <a:latin typeface="Bradley Hand ITC" pitchFamily="66" charset="0"/>
              </a:rPr>
              <a:t>Version 1.0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24600" y="1557867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D278D"/>
                </a:solidFill>
                <a:latin typeface="Bradley Hand ITC" pitchFamily="66" charset="0"/>
              </a:rPr>
              <a:t>Version 2.0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4800" y="4673600"/>
            <a:ext cx="3200400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radley Hand ITC" pitchFamily="66" charset="0"/>
              </a:rPr>
              <a:t>Version 1.0 is used by a specific customer  that does not require video capture capabilities.</a:t>
            </a:r>
          </a:p>
        </p:txBody>
      </p:sp>
      <p:sp>
        <p:nvSpPr>
          <p:cNvPr id="63" name="Freeform 62"/>
          <p:cNvSpPr/>
          <p:nvPr/>
        </p:nvSpPr>
        <p:spPr>
          <a:xfrm>
            <a:off x="485776" y="3513667"/>
            <a:ext cx="1266825" cy="1159933"/>
          </a:xfrm>
          <a:custGeom>
            <a:avLst/>
            <a:gdLst>
              <a:gd name="connsiteX0" fmla="*/ 0 w 1419225"/>
              <a:gd name="connsiteY0" fmla="*/ 1466850 h 1466850"/>
              <a:gd name="connsiteX1" fmla="*/ 123825 w 1419225"/>
              <a:gd name="connsiteY1" fmla="*/ 914400 h 1466850"/>
              <a:gd name="connsiteX2" fmla="*/ 352425 w 1419225"/>
              <a:gd name="connsiteY2" fmla="*/ 571500 h 1466850"/>
              <a:gd name="connsiteX3" fmla="*/ 809625 w 1419225"/>
              <a:gd name="connsiteY3" fmla="*/ 409575 h 1466850"/>
              <a:gd name="connsiteX4" fmla="*/ 1181100 w 1419225"/>
              <a:gd name="connsiteY4" fmla="*/ 285750 h 1466850"/>
              <a:gd name="connsiteX5" fmla="*/ 1419225 w 1419225"/>
              <a:gd name="connsiteY5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9225" h="1466850">
                <a:moveTo>
                  <a:pt x="0" y="1466850"/>
                </a:moveTo>
                <a:cubicBezTo>
                  <a:pt x="32544" y="1265237"/>
                  <a:pt x="65088" y="1063625"/>
                  <a:pt x="123825" y="914400"/>
                </a:cubicBezTo>
                <a:cubicBezTo>
                  <a:pt x="182562" y="765175"/>
                  <a:pt x="238125" y="655637"/>
                  <a:pt x="352425" y="571500"/>
                </a:cubicBezTo>
                <a:cubicBezTo>
                  <a:pt x="466725" y="487363"/>
                  <a:pt x="671513" y="457200"/>
                  <a:pt x="809625" y="409575"/>
                </a:cubicBezTo>
                <a:cubicBezTo>
                  <a:pt x="947737" y="361950"/>
                  <a:pt x="1079500" y="354013"/>
                  <a:pt x="1181100" y="285750"/>
                </a:cubicBezTo>
                <a:cubicBezTo>
                  <a:pt x="1282700" y="217487"/>
                  <a:pt x="1350962" y="108743"/>
                  <a:pt x="1419225" y="0"/>
                </a:cubicBezTo>
              </a:path>
            </a:pathLst>
          </a:custGeom>
          <a:ln w="635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962400" y="4673600"/>
            <a:ext cx="2942588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radley Hand ITC" pitchFamily="66" charset="0"/>
              </a:rPr>
              <a:t>Version 2.0 is used by a specific customer  that requires video capture capabilities.</a:t>
            </a:r>
          </a:p>
        </p:txBody>
      </p:sp>
      <p:sp>
        <p:nvSpPr>
          <p:cNvPr id="65" name="Freeform 64"/>
          <p:cNvSpPr/>
          <p:nvPr/>
        </p:nvSpPr>
        <p:spPr>
          <a:xfrm>
            <a:off x="4953000" y="3987800"/>
            <a:ext cx="762000" cy="685800"/>
          </a:xfrm>
          <a:custGeom>
            <a:avLst/>
            <a:gdLst>
              <a:gd name="connsiteX0" fmla="*/ 0 w 1419225"/>
              <a:gd name="connsiteY0" fmla="*/ 1466850 h 1466850"/>
              <a:gd name="connsiteX1" fmla="*/ 123825 w 1419225"/>
              <a:gd name="connsiteY1" fmla="*/ 914400 h 1466850"/>
              <a:gd name="connsiteX2" fmla="*/ 352425 w 1419225"/>
              <a:gd name="connsiteY2" fmla="*/ 571500 h 1466850"/>
              <a:gd name="connsiteX3" fmla="*/ 809625 w 1419225"/>
              <a:gd name="connsiteY3" fmla="*/ 409575 h 1466850"/>
              <a:gd name="connsiteX4" fmla="*/ 1181100 w 1419225"/>
              <a:gd name="connsiteY4" fmla="*/ 285750 h 1466850"/>
              <a:gd name="connsiteX5" fmla="*/ 1419225 w 1419225"/>
              <a:gd name="connsiteY5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9225" h="1466850">
                <a:moveTo>
                  <a:pt x="0" y="1466850"/>
                </a:moveTo>
                <a:cubicBezTo>
                  <a:pt x="32544" y="1265237"/>
                  <a:pt x="65088" y="1063625"/>
                  <a:pt x="123825" y="914400"/>
                </a:cubicBezTo>
                <a:cubicBezTo>
                  <a:pt x="182562" y="765175"/>
                  <a:pt x="238125" y="655637"/>
                  <a:pt x="352425" y="571500"/>
                </a:cubicBezTo>
                <a:cubicBezTo>
                  <a:pt x="466725" y="487363"/>
                  <a:pt x="671513" y="457200"/>
                  <a:pt x="809625" y="409575"/>
                </a:cubicBezTo>
                <a:cubicBezTo>
                  <a:pt x="947737" y="361950"/>
                  <a:pt x="1079500" y="354013"/>
                  <a:pt x="1181100" y="285750"/>
                </a:cubicBezTo>
                <a:cubicBezTo>
                  <a:pt x="1282700" y="217487"/>
                  <a:pt x="1350962" y="108743"/>
                  <a:pt x="1419225" y="0"/>
                </a:cubicBezTo>
              </a:path>
            </a:pathLst>
          </a:custGeom>
          <a:ln w="635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86200" y="1354667"/>
            <a:ext cx="1828800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radley Hand ITC" pitchFamily="66" charset="0"/>
              </a:rPr>
              <a:t>Notice how versions change with the addition of new functionality!</a:t>
            </a:r>
          </a:p>
        </p:txBody>
      </p:sp>
      <p:sp>
        <p:nvSpPr>
          <p:cNvPr id="67" name="Freeform 66"/>
          <p:cNvSpPr/>
          <p:nvPr/>
        </p:nvSpPr>
        <p:spPr>
          <a:xfrm>
            <a:off x="5410200" y="1490133"/>
            <a:ext cx="1485900" cy="711200"/>
          </a:xfrm>
          <a:custGeom>
            <a:avLst/>
            <a:gdLst>
              <a:gd name="connsiteX0" fmla="*/ 0 w 1123950"/>
              <a:gd name="connsiteY0" fmla="*/ 0 h 666750"/>
              <a:gd name="connsiteX1" fmla="*/ 447675 w 1123950"/>
              <a:gd name="connsiteY1" fmla="*/ 114300 h 666750"/>
              <a:gd name="connsiteX2" fmla="*/ 809625 w 1123950"/>
              <a:gd name="connsiteY2" fmla="*/ 552450 h 666750"/>
              <a:gd name="connsiteX3" fmla="*/ 1123950 w 1123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950" h="666750">
                <a:moveTo>
                  <a:pt x="0" y="0"/>
                </a:moveTo>
                <a:cubicBezTo>
                  <a:pt x="156369" y="11112"/>
                  <a:pt x="312738" y="22225"/>
                  <a:pt x="447675" y="114300"/>
                </a:cubicBezTo>
                <a:cubicBezTo>
                  <a:pt x="582613" y="206375"/>
                  <a:pt x="696913" y="460375"/>
                  <a:pt x="809625" y="552450"/>
                </a:cubicBezTo>
                <a:cubicBezTo>
                  <a:pt x="922338" y="644525"/>
                  <a:pt x="1023144" y="655637"/>
                  <a:pt x="1123950" y="666750"/>
                </a:cubicBezTo>
              </a:path>
            </a:pathLst>
          </a:custGeom>
          <a:ln w="635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 67"/>
          <p:cNvSpPr/>
          <p:nvPr/>
        </p:nvSpPr>
        <p:spPr>
          <a:xfrm flipH="1">
            <a:off x="3200400" y="1490134"/>
            <a:ext cx="914400" cy="677333"/>
          </a:xfrm>
          <a:custGeom>
            <a:avLst/>
            <a:gdLst>
              <a:gd name="connsiteX0" fmla="*/ 0 w 1123950"/>
              <a:gd name="connsiteY0" fmla="*/ 0 h 666750"/>
              <a:gd name="connsiteX1" fmla="*/ 447675 w 1123950"/>
              <a:gd name="connsiteY1" fmla="*/ 114300 h 666750"/>
              <a:gd name="connsiteX2" fmla="*/ 809625 w 1123950"/>
              <a:gd name="connsiteY2" fmla="*/ 552450 h 666750"/>
              <a:gd name="connsiteX3" fmla="*/ 1123950 w 1123950"/>
              <a:gd name="connsiteY3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950" h="666750">
                <a:moveTo>
                  <a:pt x="0" y="0"/>
                </a:moveTo>
                <a:cubicBezTo>
                  <a:pt x="156369" y="11112"/>
                  <a:pt x="312738" y="22225"/>
                  <a:pt x="447675" y="114300"/>
                </a:cubicBezTo>
                <a:cubicBezTo>
                  <a:pt x="582613" y="206375"/>
                  <a:pt x="696913" y="460375"/>
                  <a:pt x="809625" y="552450"/>
                </a:cubicBezTo>
                <a:cubicBezTo>
                  <a:pt x="922338" y="644525"/>
                  <a:pt x="1023144" y="655637"/>
                  <a:pt x="1123950" y="666750"/>
                </a:cubicBezTo>
              </a:path>
            </a:pathLst>
          </a:custGeom>
          <a:ln w="6350"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4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Physical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4538132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>
                <a:solidFill>
                  <a:srgbClr val="0000FF"/>
                </a:solidFill>
              </a:rPr>
              <a:t>physical view </a:t>
            </a:r>
            <a:r>
              <a:rPr lang="en-US" sz="2000" dirty="0"/>
              <a:t>represents the deployment aspects of software systems.</a:t>
            </a:r>
          </a:p>
          <a:p>
            <a:pPr lvl="1"/>
            <a:r>
              <a:rPr lang="en-US" sz="1800" dirty="0"/>
              <a:t>The main elements of analysis are nodes, connections between nodes, and the mapping of artifacts to these nodes.</a:t>
            </a:r>
          </a:p>
          <a:p>
            <a:pPr lvl="1"/>
            <a:r>
              <a:rPr lang="en-US" sz="1800" dirty="0"/>
              <a:t>This view can be used to model the run-time dependencies of the system.</a:t>
            </a:r>
          </a:p>
          <a:p>
            <a:pPr lvl="1"/>
            <a:endParaRPr lang="en-US" sz="1800" dirty="0"/>
          </a:p>
          <a:p>
            <a:r>
              <a:rPr lang="en-US" sz="2000" dirty="0"/>
              <a:t>The physical view can be modeled in UML using </a:t>
            </a:r>
            <a:r>
              <a:rPr lang="en-US" sz="2000" dirty="0">
                <a:solidFill>
                  <a:srgbClr val="0000FF"/>
                </a:solidFill>
              </a:rPr>
              <a:t>deployment diagrams.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	</a:t>
            </a:r>
          </a:p>
          <a:p>
            <a:pPr lvl="1">
              <a:buNone/>
            </a:pPr>
            <a:r>
              <a:rPr lang="en-US" dirty="0"/>
              <a:t>		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5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Physical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ScreenHunter_40 May"/>
          <p:cNvPicPr/>
          <p:nvPr/>
        </p:nvPicPr>
        <p:blipFill>
          <a:blip r:embed="rId2" cstate="print"/>
          <a:srcRect l="2680" t="35753" r="1201" b="685"/>
          <a:stretch>
            <a:fillRect/>
          </a:stretch>
        </p:blipFill>
        <p:spPr bwMode="auto">
          <a:xfrm>
            <a:off x="1072681" y="1282396"/>
            <a:ext cx="6534731" cy="40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963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Architectural Styles </a:t>
            </a:r>
            <a:br>
              <a:rPr lang="en-US"/>
            </a:br>
            <a:r>
              <a:rPr lang="en-US"/>
              <a:t>of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2127352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11E810-4339-FE40-B065-9646971C3650}" type="slidenum">
              <a:rPr lang="en-US"/>
              <a:pPr/>
              <a:t>19</a:t>
            </a:fld>
            <a:endParaRPr lang="en-US"/>
          </a:p>
        </p:txBody>
      </p:sp>
      <p:sp>
        <p:nvSpPr>
          <p:cNvPr id="602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6285" y="212448"/>
            <a:ext cx="7772400" cy="673180"/>
          </a:xfrm>
        </p:spPr>
        <p:txBody>
          <a:bodyPr/>
          <a:lstStyle/>
          <a:p>
            <a:r>
              <a:rPr lang="en-US" dirty="0"/>
              <a:t>Architectural Styles </a:t>
            </a:r>
          </a:p>
        </p:txBody>
      </p:sp>
      <p:sp>
        <p:nvSpPr>
          <p:cNvPr id="602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94242"/>
            <a:ext cx="8229600" cy="4362336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00FF"/>
                </a:solidFill>
              </a:rPr>
              <a:t>Architectural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Style </a:t>
            </a:r>
            <a:r>
              <a:rPr lang="en-US" dirty="0"/>
              <a:t>defines a </a:t>
            </a:r>
            <a:r>
              <a:rPr lang="en-US" dirty="0">
                <a:solidFill>
                  <a:srgbClr val="0000FF"/>
                </a:solidFill>
              </a:rPr>
              <a:t>family of systems </a:t>
            </a:r>
            <a:r>
              <a:rPr lang="en-US" dirty="0"/>
              <a:t>in terms of a pattern of structural organization.  It determines:</a:t>
            </a:r>
          </a:p>
          <a:p>
            <a:pPr lvl="1"/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vocabulary of </a:t>
            </a:r>
            <a:r>
              <a:rPr lang="en-US" dirty="0">
                <a:solidFill>
                  <a:srgbClr val="FF9900"/>
                </a:solidFill>
              </a:rPr>
              <a:t>components</a:t>
            </a:r>
            <a:r>
              <a:rPr lang="en-US" dirty="0"/>
              <a:t> and </a:t>
            </a:r>
            <a:r>
              <a:rPr lang="en-US" dirty="0">
                <a:solidFill>
                  <a:srgbClr val="FF9900"/>
                </a:solidFill>
              </a:rPr>
              <a:t>connectors</a:t>
            </a:r>
            <a:r>
              <a:rPr lang="en-US" dirty="0"/>
              <a:t> that can be used in instances of that style </a:t>
            </a:r>
          </a:p>
          <a:p>
            <a:pPr lvl="1"/>
            <a:r>
              <a:rPr lang="en-US" dirty="0"/>
              <a:t>A set of </a:t>
            </a:r>
            <a:r>
              <a:rPr lang="en-US" dirty="0">
                <a:solidFill>
                  <a:srgbClr val="0000FF"/>
                </a:solidFill>
              </a:rPr>
              <a:t>constraints </a:t>
            </a:r>
            <a:r>
              <a:rPr lang="en-US" dirty="0"/>
              <a:t> on how they can be combined.  </a:t>
            </a:r>
            <a:br>
              <a:rPr lang="en-US" dirty="0"/>
            </a:br>
            <a:r>
              <a:rPr lang="en-US" dirty="0"/>
              <a:t>For example, one might constrain the execution semantics (</a:t>
            </a:r>
            <a:r>
              <a:rPr lang="en-US" i="1" dirty="0"/>
              <a:t>e.g.,</a:t>
            </a:r>
            <a:r>
              <a:rPr lang="en-US" dirty="0"/>
              <a:t> processes execute sequentially).</a:t>
            </a:r>
          </a:p>
        </p:txBody>
      </p:sp>
    </p:spTree>
    <p:extLst>
      <p:ext uri="{BB962C8B-B14F-4D97-AF65-F5344CB8AC3E}">
        <p14:creationId xmlns:p14="http://schemas.microsoft.com/office/powerpoint/2010/main" val="394272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80D8E-D3DE-9C48-9287-6F30B8538F56}" type="slidenum">
              <a:rPr lang="en-US"/>
              <a:pPr/>
              <a:t>2</a:t>
            </a:fld>
            <a:endParaRPr lang="en-US"/>
          </a:p>
        </p:txBody>
      </p:sp>
      <p:sp>
        <p:nvSpPr>
          <p:cNvPr id="5703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9590" y="204987"/>
            <a:ext cx="8229600" cy="546961"/>
          </a:xfrm>
        </p:spPr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570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software architecture of a computing system is </a:t>
            </a:r>
            <a:r>
              <a:rPr lang="en-US" dirty="0">
                <a:solidFill>
                  <a:srgbClr val="0000FF"/>
                </a:solidFill>
              </a:rPr>
              <a:t>the structure </a:t>
            </a:r>
            <a:r>
              <a:rPr lang="en-US" dirty="0"/>
              <a:t>of the system.</a:t>
            </a:r>
          </a:p>
          <a:p>
            <a:r>
              <a:rPr lang="en-US" dirty="0"/>
              <a:t>The structure comprises:</a:t>
            </a:r>
          </a:p>
          <a:p>
            <a:pPr lvl="1"/>
            <a:r>
              <a:rPr lang="en-US" dirty="0"/>
              <a:t>Software </a:t>
            </a:r>
            <a:r>
              <a:rPr lang="en-US" dirty="0">
                <a:solidFill>
                  <a:srgbClr val="0000FF"/>
                </a:solidFill>
              </a:rPr>
              <a:t>components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Relationships </a:t>
            </a:r>
            <a:r>
              <a:rPr lang="en-US" dirty="0"/>
              <a:t>between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12997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31985A-035A-2249-BCF3-EFD0EB04A8EF}" type="slidenum">
              <a:rPr lang="en-US"/>
              <a:pPr/>
              <a:t>20</a:t>
            </a:fld>
            <a:endParaRPr lang="en-US"/>
          </a:p>
        </p:txBody>
      </p:sp>
      <p:sp>
        <p:nvSpPr>
          <p:cNvPr id="604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an Architectural Style</a:t>
            </a:r>
          </a:p>
        </p:txBody>
      </p:sp>
      <p:sp>
        <p:nvSpPr>
          <p:cNvPr id="6041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architecture of a specific system is a collection of: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Components </a:t>
            </a:r>
            <a:r>
              <a:rPr lang="en-US" dirty="0">
                <a:solidFill>
                  <a:srgbClr val="000000"/>
                </a:solidFill>
              </a:rPr>
              <a:t>that perform some computation.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Procedures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Modules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Processes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Tools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Databases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FF"/>
                </a:solidFill>
              </a:rPr>
              <a:t>Connectors</a:t>
            </a:r>
            <a:r>
              <a:rPr lang="en-US" dirty="0"/>
              <a:t> that define the interactions between these components.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Procedure calls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Event broadcasts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Database queries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Pipes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3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568630"/>
          </a:xfrm>
        </p:spPr>
        <p:txBody>
          <a:bodyPr/>
          <a:lstStyle/>
          <a:p>
            <a:pPr eaLnBrk="1" hangingPunct="1"/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Some Common Styles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886194"/>
            <a:ext cx="4033838" cy="491517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Traditional, language-influenced styles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Main program and subroutines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Object-oriented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Hierarchical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</a:rPr>
              <a:t>Layered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</a:rPr>
              <a:t>Client-server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Data-flow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Batch sequential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</a:rPr>
              <a:t>Pipe and filter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</a:rPr>
              <a:t>Blackboard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52964" y="922737"/>
            <a:ext cx="4033837" cy="42927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Interpreter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</a:rPr>
              <a:t>Interpreter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Mobile code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Implicit invocation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</a:rPr>
              <a:t>Event-based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solidFill>
                  <a:srgbClr val="0000FF"/>
                </a:solidFill>
              </a:rPr>
              <a:t>Publish-subscribe</a:t>
            </a:r>
          </a:p>
          <a:p>
            <a:pPr>
              <a:lnSpc>
                <a:spcPct val="90000"/>
              </a:lnSpc>
            </a:pPr>
            <a:r>
              <a:rPr lang="en-US" altLang="ja-JP" sz="2000" dirty="0"/>
              <a:t>“Derived” styles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CORBA</a:t>
            </a:r>
          </a:p>
          <a:p>
            <a:pPr marL="0" indent="0" eaLnBrk="1" hangingPunct="1">
              <a:buNone/>
            </a:pPr>
            <a:endParaRPr lang="en-US" sz="20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2728F-C150-42D0-B0C3-C0979554D0AB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55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Hierarchical Styles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Layered Style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Client-Server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73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533"/>
            <a:ext cx="8229600" cy="54186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Layered Style</a:t>
            </a:r>
            <a:endParaRPr lang="en-US" b="0" dirty="0">
              <a:latin typeface="Verdana" charset="0"/>
            </a:endParaRP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86194"/>
            <a:ext cx="8229600" cy="4532474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sz="2000" dirty="0"/>
              <a:t>Hierarchical system organization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/>
              <a:t>“Multi-level client-server”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layer exposes an interface (API) to be used by above layers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sz="2000" dirty="0"/>
              <a:t>Each layer acts as a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Server to layers “</a:t>
            </a:r>
            <a:r>
              <a:rPr lang="en-US" altLang="ja-JP" sz="1800" dirty="0"/>
              <a:t>above”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Client to layer(s) “</a:t>
            </a:r>
            <a:r>
              <a:rPr lang="en-US" altLang="ja-JP" sz="1800" dirty="0"/>
              <a:t>below”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sz="2000" dirty="0"/>
              <a:t>Components are typically collections of procedures.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sz="2000" dirty="0"/>
              <a:t>Connectors are typically procedure calls under restricted visibility. 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sz="2000" dirty="0"/>
              <a:t>Example: operating systems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sz="2000" i="1" dirty="0"/>
              <a:t>Virtual machine </a:t>
            </a:r>
            <a:r>
              <a:rPr lang="en-US" sz="2000" dirty="0"/>
              <a:t>style results from fully opaque layers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62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495541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The Layered Structure of an 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Linu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03" y="1331294"/>
            <a:ext cx="5669214" cy="383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81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614310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The Layered Structure of TCP/IP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TCP-I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22400"/>
            <a:ext cx="577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20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522950"/>
          </a:xfrm>
        </p:spPr>
        <p:txBody>
          <a:bodyPr/>
          <a:lstStyle/>
          <a:p>
            <a:pPr eaLnBrk="1" hangingPunct="1"/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Strict vs. Non-strict Layering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3" descr="Fig4-10LayeredSystemsNo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8" y="1361266"/>
            <a:ext cx="3947149" cy="357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Fig4-10LayeredSystemsNo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378" y="1413170"/>
            <a:ext cx="3947149" cy="357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3406" y="1196817"/>
            <a:ext cx="338988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Strict Layering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95088" y="1193905"/>
            <a:ext cx="3389882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Non-strict Layering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32552" y="2247457"/>
            <a:ext cx="18274" cy="1854610"/>
          </a:xfrm>
          <a:prstGeom prst="straightConnector1">
            <a:avLst/>
          </a:prstGeom>
          <a:ln>
            <a:solidFill>
              <a:srgbClr val="AD278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3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Layering Advantages/Disadvantages</a:t>
            </a:r>
            <a:endParaRPr lang="en-US" sz="2000" b="0" dirty="0">
              <a:latin typeface="Verdana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Clear dependence structure benefits evolution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Lower layers are independent from the upper layers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Upper layers can evolve independently from the lower layers as long as the interface semantics are preserved.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Reuse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Standardized layer interfaces for libraries and frameworks.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Performance requirements may force the coupling of high-level functions to their lower level implementations.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all systems are easily structured in layers. </a:t>
            </a:r>
          </a:p>
          <a:p>
            <a:pPr eaLnBrk="1" hangingPunct="1">
              <a:lnSpc>
                <a:spcPct val="90000"/>
              </a:lnSpc>
              <a:spcBef>
                <a:spcPts val="1176"/>
              </a:spcBef>
            </a:pPr>
            <a:r>
              <a:rPr lang="en-US" dirty="0">
                <a:solidFill>
                  <a:srgbClr val="0000FF"/>
                </a:solidFill>
              </a:rPr>
              <a:t>Suitable for applications that involve distinct classes of services that can be organized hierarchically</a:t>
            </a:r>
            <a:r>
              <a:rPr lang="en-US" dirty="0"/>
              <a:t>.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91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Client-Server Style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Components are clients and servers</a:t>
            </a:r>
          </a:p>
          <a:p>
            <a:pPr lvl="1" eaLnBrk="1" hangingPunct="1"/>
            <a:r>
              <a:rPr lang="en-US" dirty="0"/>
              <a:t>Servers do not know the number or the identities of the clients</a:t>
            </a:r>
          </a:p>
          <a:p>
            <a:pPr lvl="1" eaLnBrk="1" hangingPunct="1"/>
            <a:r>
              <a:rPr lang="en-US" dirty="0"/>
              <a:t>Clients know server’</a:t>
            </a:r>
            <a:r>
              <a:rPr lang="en-US" altLang="ja-JP" dirty="0"/>
              <a:t>s identity</a:t>
            </a:r>
          </a:p>
          <a:p>
            <a:pPr eaLnBrk="1" hangingPunct="1"/>
            <a:r>
              <a:rPr lang="en-US" dirty="0"/>
              <a:t>Connectors are RPC-based network interaction protocols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90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1398"/>
            <a:ext cx="8229600" cy="474133"/>
          </a:xfrm>
        </p:spPr>
        <p:txBody>
          <a:bodyPr/>
          <a:lstStyle/>
          <a:p>
            <a:pPr eaLnBrk="1" hangingPunct="1"/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Client-Server Flavors</a:t>
            </a:r>
            <a:endParaRPr lang="en-US" sz="20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charset="0"/>
            </a:endParaRP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1041635" y="1068913"/>
            <a:ext cx="7130815" cy="4510621"/>
            <a:chOff x="816" y="1008"/>
            <a:chExt cx="4332" cy="2946"/>
          </a:xfrm>
        </p:grpSpPr>
        <p:sp>
          <p:nvSpPr>
            <p:cNvPr id="667652" name="Oval 4"/>
            <p:cNvSpPr>
              <a:spLocks noChangeArrowheads="1"/>
            </p:cNvSpPr>
            <p:nvPr/>
          </p:nvSpPr>
          <p:spPr bwMode="auto">
            <a:xfrm>
              <a:off x="951" y="1008"/>
              <a:ext cx="943" cy="518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Client 1</a:t>
              </a:r>
            </a:p>
          </p:txBody>
        </p:sp>
        <p:sp>
          <p:nvSpPr>
            <p:cNvPr id="667653" name="Oval 5"/>
            <p:cNvSpPr>
              <a:spLocks noChangeArrowheads="1"/>
            </p:cNvSpPr>
            <p:nvPr/>
          </p:nvSpPr>
          <p:spPr bwMode="auto">
            <a:xfrm>
              <a:off x="2127" y="1008"/>
              <a:ext cx="943" cy="518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Client 2</a:t>
              </a:r>
            </a:p>
          </p:txBody>
        </p:sp>
        <p:sp>
          <p:nvSpPr>
            <p:cNvPr id="667654" name="Oval 6"/>
            <p:cNvSpPr>
              <a:spLocks noChangeArrowheads="1"/>
            </p:cNvSpPr>
            <p:nvPr/>
          </p:nvSpPr>
          <p:spPr bwMode="auto">
            <a:xfrm>
              <a:off x="3869" y="1008"/>
              <a:ext cx="943" cy="518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Client N</a:t>
              </a:r>
            </a:p>
          </p:txBody>
        </p:sp>
        <p:sp>
          <p:nvSpPr>
            <p:cNvPr id="667655" name="Text Box 7"/>
            <p:cNvSpPr txBox="1">
              <a:spLocks noChangeArrowheads="1"/>
            </p:cNvSpPr>
            <p:nvPr/>
          </p:nvSpPr>
          <p:spPr bwMode="auto">
            <a:xfrm>
              <a:off x="3329" y="1128"/>
              <a:ext cx="305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...</a:t>
              </a:r>
            </a:p>
          </p:txBody>
        </p:sp>
        <p:sp>
          <p:nvSpPr>
            <p:cNvPr id="667656" name="Oval 8"/>
            <p:cNvSpPr>
              <a:spLocks noChangeArrowheads="1"/>
            </p:cNvSpPr>
            <p:nvPr/>
          </p:nvSpPr>
          <p:spPr bwMode="auto">
            <a:xfrm>
              <a:off x="816" y="3436"/>
              <a:ext cx="1279" cy="518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File</a:t>
              </a:r>
              <a:r>
                <a:rPr lang="en-US" b="1">
                  <a:latin typeface="Comic Sans MS" charset="0"/>
                </a:rPr>
                <a:t> </a:t>
              </a: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Server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67657" name="Oval 9"/>
            <p:cNvSpPr>
              <a:spLocks noChangeArrowheads="1"/>
            </p:cNvSpPr>
            <p:nvPr/>
          </p:nvSpPr>
          <p:spPr bwMode="auto">
            <a:xfrm>
              <a:off x="2385" y="3436"/>
              <a:ext cx="1279" cy="518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Database Server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67658" name="Oval 10"/>
            <p:cNvSpPr>
              <a:spLocks noChangeArrowheads="1"/>
            </p:cNvSpPr>
            <p:nvPr/>
          </p:nvSpPr>
          <p:spPr bwMode="auto">
            <a:xfrm>
              <a:off x="3869" y="3436"/>
              <a:ext cx="1279" cy="518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chemeClr val="bg1"/>
                  </a:solidFill>
                  <a:latin typeface="Comic Sans MS" charset="0"/>
                </a:rPr>
                <a:t>Object Server</a:t>
              </a:r>
            </a:p>
          </p:txBody>
        </p:sp>
        <p:sp>
          <p:nvSpPr>
            <p:cNvPr id="667659" name="Rectangle 11"/>
            <p:cNvSpPr>
              <a:spLocks noChangeArrowheads="1"/>
            </p:cNvSpPr>
            <p:nvPr/>
          </p:nvSpPr>
          <p:spPr bwMode="auto">
            <a:xfrm>
              <a:off x="816" y="2229"/>
              <a:ext cx="4128" cy="536"/>
            </a:xfrm>
            <a:prstGeom prst="rect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latin typeface="Comic Sans MS" charset="0"/>
                </a:rPr>
                <a:t>Network</a:t>
              </a:r>
            </a:p>
          </p:txBody>
        </p:sp>
        <p:sp>
          <p:nvSpPr>
            <p:cNvPr id="667660" name="Line 12"/>
            <p:cNvSpPr>
              <a:spLocks noChangeShapeType="1"/>
            </p:cNvSpPr>
            <p:nvPr/>
          </p:nvSpPr>
          <p:spPr bwMode="auto">
            <a:xfrm>
              <a:off x="1397" y="2760"/>
              <a:ext cx="0" cy="6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7661" name="Line 13"/>
            <p:cNvSpPr>
              <a:spLocks noChangeShapeType="1"/>
            </p:cNvSpPr>
            <p:nvPr/>
          </p:nvSpPr>
          <p:spPr bwMode="auto">
            <a:xfrm>
              <a:off x="1397" y="1552"/>
              <a:ext cx="0" cy="6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7662" name="Line 14"/>
            <p:cNvSpPr>
              <a:spLocks noChangeShapeType="1"/>
            </p:cNvSpPr>
            <p:nvPr/>
          </p:nvSpPr>
          <p:spPr bwMode="auto">
            <a:xfrm>
              <a:off x="4521" y="2760"/>
              <a:ext cx="0" cy="6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7663" name="Line 15"/>
            <p:cNvSpPr>
              <a:spLocks noChangeShapeType="1"/>
            </p:cNvSpPr>
            <p:nvPr/>
          </p:nvSpPr>
          <p:spPr bwMode="auto">
            <a:xfrm>
              <a:off x="3034" y="2760"/>
              <a:ext cx="0" cy="6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7664" name="Line 16"/>
            <p:cNvSpPr>
              <a:spLocks noChangeShapeType="1"/>
            </p:cNvSpPr>
            <p:nvPr/>
          </p:nvSpPr>
          <p:spPr bwMode="auto">
            <a:xfrm>
              <a:off x="4330" y="1552"/>
              <a:ext cx="0" cy="6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7665" name="Line 17"/>
            <p:cNvSpPr>
              <a:spLocks noChangeShapeType="1"/>
            </p:cNvSpPr>
            <p:nvPr/>
          </p:nvSpPr>
          <p:spPr bwMode="auto">
            <a:xfrm>
              <a:off x="2574" y="1552"/>
              <a:ext cx="0" cy="6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81DD98-3855-054D-9C60-23F32CF80653}" type="slidenum">
              <a:rPr lang="en-US"/>
              <a:pPr/>
              <a:t>3</a:t>
            </a:fld>
            <a:endParaRPr lang="en-US"/>
          </a:p>
        </p:txBody>
      </p:sp>
      <p:sp>
        <p:nvSpPr>
          <p:cNvPr id="572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4705" y="188277"/>
            <a:ext cx="8382000" cy="622155"/>
          </a:xfrm>
        </p:spPr>
        <p:txBody>
          <a:bodyPr/>
          <a:lstStyle/>
          <a:p>
            <a:r>
              <a:rPr lang="en-US" sz="3200" dirty="0"/>
              <a:t>Software Architecture:  An Abstraction</a:t>
            </a:r>
          </a:p>
        </p:txBody>
      </p:sp>
      <p:sp>
        <p:nvSpPr>
          <p:cNvPr id="5724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086147"/>
            <a:ext cx="8229600" cy="4139198"/>
          </a:xfrm>
        </p:spPr>
        <p:txBody>
          <a:bodyPr/>
          <a:lstStyle/>
          <a:p>
            <a:r>
              <a:rPr lang="en-US" dirty="0"/>
              <a:t>An architecture is an abstraction of a system that </a:t>
            </a:r>
            <a:r>
              <a:rPr lang="en-US" dirty="0">
                <a:solidFill>
                  <a:srgbClr val="0000FF"/>
                </a:solidFill>
              </a:rPr>
              <a:t>suppresses details </a:t>
            </a:r>
            <a:r>
              <a:rPr lang="en-US" dirty="0"/>
              <a:t>of components that do not affect how they:</a:t>
            </a:r>
          </a:p>
          <a:p>
            <a:pPr lvl="2"/>
            <a:r>
              <a:rPr lang="en-US" dirty="0"/>
              <a:t>Use</a:t>
            </a:r>
          </a:p>
          <a:p>
            <a:pPr lvl="2"/>
            <a:r>
              <a:rPr lang="en-US" dirty="0"/>
              <a:t>Are used by</a:t>
            </a:r>
          </a:p>
          <a:p>
            <a:pPr lvl="2"/>
            <a:r>
              <a:rPr lang="en-US" dirty="0"/>
              <a:t>Relate to</a:t>
            </a:r>
          </a:p>
          <a:p>
            <a:pPr lvl="2"/>
            <a:r>
              <a:rPr lang="en-US" dirty="0"/>
              <a:t>Interact with </a:t>
            </a:r>
          </a:p>
          <a:p>
            <a:pPr>
              <a:buFont typeface="Wingdings" charset="0"/>
              <a:buNone/>
            </a:pPr>
            <a:r>
              <a:rPr lang="en-US" dirty="0"/>
              <a:t>   …other components.</a:t>
            </a:r>
          </a:p>
        </p:txBody>
      </p:sp>
    </p:spTree>
    <p:extLst>
      <p:ext uri="{BB962C8B-B14F-4D97-AF65-F5344CB8AC3E}">
        <p14:creationId xmlns:p14="http://schemas.microsoft.com/office/powerpoint/2010/main" val="2107046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457200" y="207931"/>
            <a:ext cx="8229600" cy="621287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Client-Server Flavors </a:t>
            </a:r>
            <a:r>
              <a:rPr lang="en-US" sz="2000" b="0" dirty="0">
                <a:latin typeface="Verdana" charset="0"/>
              </a:rPr>
              <a:t>(cont</a:t>
            </a:r>
            <a:r>
              <a:rPr lang="en-US" sz="2000" dirty="0">
                <a:latin typeface="Arial" charset="0"/>
              </a:rPr>
              <a:t>’</a:t>
            </a:r>
            <a:r>
              <a:rPr lang="en-US" altLang="ja-JP" sz="2000" b="0" dirty="0">
                <a:latin typeface="Verdana" charset="0"/>
              </a:rPr>
              <a:t>d)</a:t>
            </a:r>
            <a:endParaRPr lang="en-US" dirty="0">
              <a:latin typeface="Verdana" charset="0"/>
            </a:endParaRP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457200" y="922738"/>
            <a:ext cx="8229600" cy="4495930"/>
          </a:xfrm>
        </p:spPr>
        <p:txBody>
          <a:bodyPr/>
          <a:lstStyle/>
          <a:p>
            <a:pPr eaLnBrk="1" hangingPunct="1"/>
            <a:r>
              <a:rPr lang="en-US" dirty="0"/>
              <a:t>File Server:</a:t>
            </a:r>
          </a:p>
          <a:p>
            <a:pPr lvl="1" eaLnBrk="1" hangingPunct="1"/>
            <a:r>
              <a:rPr lang="en-US" dirty="0"/>
              <a:t>Primitive form of data service.</a:t>
            </a:r>
          </a:p>
          <a:p>
            <a:pPr lvl="1" eaLnBrk="1" hangingPunct="1"/>
            <a:r>
              <a:rPr lang="en-US" dirty="0"/>
              <a:t>Useful for sharing files across a network.</a:t>
            </a:r>
          </a:p>
          <a:p>
            <a:pPr lvl="1" eaLnBrk="1" hangingPunct="1"/>
            <a:r>
              <a:rPr lang="en-US" dirty="0"/>
              <a:t>The client passes requests for files over the network to the file server.</a:t>
            </a:r>
          </a:p>
          <a:p>
            <a:pPr eaLnBrk="1" hangingPunct="1"/>
            <a:r>
              <a:rPr lang="en-US" dirty="0"/>
              <a:t>Database servers:</a:t>
            </a:r>
          </a:p>
          <a:p>
            <a:pPr lvl="1" eaLnBrk="1" hangingPunct="1"/>
            <a:r>
              <a:rPr lang="en-US" dirty="0"/>
              <a:t>More efficient use of distributing power than file servers.</a:t>
            </a:r>
          </a:p>
          <a:p>
            <a:pPr lvl="1" eaLnBrk="1" hangingPunct="1"/>
            <a:r>
              <a:rPr lang="en-US" dirty="0"/>
              <a:t>Client passes SQL requests as messages to the DB server; results are returned over the network to the client.</a:t>
            </a:r>
          </a:p>
          <a:p>
            <a:pPr lvl="1" eaLnBrk="1" hangingPunct="1"/>
            <a:r>
              <a:rPr lang="en-US" dirty="0"/>
              <a:t>Query processing done by the server.</a:t>
            </a:r>
          </a:p>
          <a:p>
            <a:pPr lvl="1" eaLnBrk="1" hangingPunct="1"/>
            <a:r>
              <a:rPr lang="en-US" dirty="0"/>
              <a:t>Transaction DB servers also available.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87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Client-Server Flavors </a:t>
            </a:r>
            <a:r>
              <a:rPr lang="en-US" sz="2000" b="0" dirty="0">
                <a:latin typeface="Verdana" charset="0"/>
              </a:rPr>
              <a:t>(cont</a:t>
            </a:r>
            <a:r>
              <a:rPr lang="en-US" sz="2000" dirty="0">
                <a:latin typeface="Arial" charset="0"/>
              </a:rPr>
              <a:t>’</a:t>
            </a:r>
            <a:r>
              <a:rPr lang="en-US" altLang="ja-JP" sz="2000" b="0" dirty="0">
                <a:latin typeface="Verdana" charset="0"/>
              </a:rPr>
              <a:t>d)</a:t>
            </a:r>
            <a:endParaRPr lang="en-US" dirty="0">
              <a:latin typeface="Verdana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457200" y="1050642"/>
            <a:ext cx="8229600" cy="4368026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 </a:t>
            </a:r>
            <a:r>
              <a:rPr lang="en-US" dirty="0"/>
              <a:t>Object Servers:</a:t>
            </a:r>
          </a:p>
          <a:p>
            <a:pPr lvl="1" eaLnBrk="1" hangingPunct="1"/>
            <a:r>
              <a:rPr lang="en-US" dirty="0"/>
              <a:t>Objects work together across machine and network boundaries.</a:t>
            </a:r>
          </a:p>
          <a:p>
            <a:pPr lvl="1" eaLnBrk="1" hangingPunct="1"/>
            <a:r>
              <a:rPr lang="en-US" dirty="0"/>
              <a:t>ORBs allow objects to communicate with other across the network.</a:t>
            </a:r>
          </a:p>
          <a:p>
            <a:pPr lvl="1" eaLnBrk="1" hangingPunct="1"/>
            <a:r>
              <a:rPr lang="en-US" dirty="0"/>
              <a:t>IDLs define interfaces of objects that communicate via the ORB.</a:t>
            </a:r>
          </a:p>
          <a:p>
            <a:pPr lvl="1" eaLnBrk="1" hangingPunct="1"/>
            <a:r>
              <a:rPr lang="en-US" dirty="0"/>
              <a:t>ORBs are the evolution of the RCP.</a:t>
            </a:r>
          </a:p>
          <a:p>
            <a:pPr eaLnBrk="1" hangingPunct="1"/>
            <a:endParaRPr lang="en-US" sz="20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74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7616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RPCs vs. ORBs</a:t>
            </a:r>
          </a:p>
        </p:txBody>
      </p:sp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533401" y="1187681"/>
            <a:ext cx="7548563" cy="4106934"/>
            <a:chOff x="155" y="1320"/>
            <a:chExt cx="5416" cy="2432"/>
          </a:xfrm>
        </p:grpSpPr>
        <p:sp>
          <p:nvSpPr>
            <p:cNvPr id="671748" name="Rectangle 4"/>
            <p:cNvSpPr>
              <a:spLocks noChangeArrowheads="1"/>
            </p:cNvSpPr>
            <p:nvPr/>
          </p:nvSpPr>
          <p:spPr bwMode="auto">
            <a:xfrm>
              <a:off x="3194" y="2855"/>
              <a:ext cx="2059" cy="434"/>
            </a:xfrm>
            <a:prstGeom prst="rect">
              <a:avLst/>
            </a:prstGeom>
            <a:solidFill>
              <a:srgbClr val="00808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latin typeface="Comic Sans MS" charset="0"/>
                </a:rPr>
                <a:t>Object Request Broker</a:t>
              </a:r>
              <a:endParaRPr lang="en-US" sz="1600" b="1" dirty="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49" name="Rectangle 5"/>
            <p:cNvSpPr>
              <a:spLocks noChangeArrowheads="1"/>
            </p:cNvSpPr>
            <p:nvPr/>
          </p:nvSpPr>
          <p:spPr bwMode="auto">
            <a:xfrm>
              <a:off x="155" y="1344"/>
              <a:ext cx="1149" cy="1142"/>
            </a:xfrm>
            <a:prstGeom prst="rect">
              <a:avLst/>
            </a:prstGeom>
            <a:solidFill>
              <a:srgbClr val="008080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bg1"/>
                  </a:solidFill>
                  <a:latin typeface="Comic Sans MS" charset="0"/>
                </a:rPr>
                <a:t>call foo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50" name="Rectangle 6"/>
            <p:cNvSpPr>
              <a:spLocks noChangeArrowheads="1"/>
            </p:cNvSpPr>
            <p:nvPr/>
          </p:nvSpPr>
          <p:spPr bwMode="auto">
            <a:xfrm>
              <a:off x="471" y="1783"/>
              <a:ext cx="524" cy="240"/>
            </a:xfrm>
            <a:prstGeom prst="rect">
              <a:avLst/>
            </a:prstGeom>
            <a:solidFill>
              <a:srgbClr val="0033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mic Sans MS" charset="0"/>
                </a:rPr>
                <a:t>call foo</a:t>
              </a:r>
              <a:endParaRPr lang="en-US" sz="1600" b="1" dirty="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51" name="Text Box 7"/>
            <p:cNvSpPr txBox="1">
              <a:spLocks noChangeArrowheads="1"/>
            </p:cNvSpPr>
            <p:nvPr/>
          </p:nvSpPr>
          <p:spPr bwMode="auto">
            <a:xfrm>
              <a:off x="192" y="1390"/>
              <a:ext cx="584" cy="238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Client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71752" name="Rectangle 8"/>
            <p:cNvSpPr>
              <a:spLocks noChangeArrowheads="1"/>
            </p:cNvSpPr>
            <p:nvPr/>
          </p:nvSpPr>
          <p:spPr bwMode="auto">
            <a:xfrm>
              <a:off x="1639" y="1338"/>
              <a:ext cx="1149" cy="1133"/>
            </a:xfrm>
            <a:prstGeom prst="rect">
              <a:avLst/>
            </a:prstGeom>
            <a:solidFill>
              <a:srgbClr val="008080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53" name="Rectangle 9"/>
            <p:cNvSpPr>
              <a:spLocks noChangeArrowheads="1"/>
            </p:cNvSpPr>
            <p:nvPr/>
          </p:nvSpPr>
          <p:spPr bwMode="auto">
            <a:xfrm>
              <a:off x="1741" y="1586"/>
              <a:ext cx="508" cy="566"/>
            </a:xfrm>
            <a:prstGeom prst="rect">
              <a:avLst/>
            </a:prstGeom>
            <a:solidFill>
              <a:srgbClr val="0033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bg1"/>
                  </a:solidFill>
                  <a:latin typeface="Comic Sans MS" charset="0"/>
                </a:rPr>
                <a:t>Code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54" name="Oval 10"/>
            <p:cNvSpPr>
              <a:spLocks noChangeArrowheads="1"/>
            </p:cNvSpPr>
            <p:nvPr/>
          </p:nvSpPr>
          <p:spPr bwMode="auto">
            <a:xfrm>
              <a:off x="2323" y="1758"/>
              <a:ext cx="394" cy="240"/>
            </a:xfrm>
            <a:prstGeom prst="ellipse">
              <a:avLst/>
            </a:prstGeom>
            <a:solidFill>
              <a:srgbClr val="003399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bg1"/>
                  </a:solidFill>
                  <a:latin typeface="Comic Sans MS" charset="0"/>
                </a:rPr>
                <a:t>Data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55" name="Text Box 11"/>
            <p:cNvSpPr txBox="1">
              <a:spLocks noChangeArrowheads="1"/>
            </p:cNvSpPr>
            <p:nvPr/>
          </p:nvSpPr>
          <p:spPr bwMode="auto">
            <a:xfrm>
              <a:off x="1663" y="1356"/>
              <a:ext cx="672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Server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71756" name="Rectangle 12"/>
            <p:cNvSpPr>
              <a:spLocks noChangeArrowheads="1"/>
            </p:cNvSpPr>
            <p:nvPr/>
          </p:nvSpPr>
          <p:spPr bwMode="auto">
            <a:xfrm>
              <a:off x="719" y="2897"/>
              <a:ext cx="1483" cy="422"/>
            </a:xfrm>
            <a:prstGeom prst="rect">
              <a:avLst/>
            </a:prstGeom>
            <a:solidFill>
              <a:srgbClr val="00808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  <a:latin typeface="Comic Sans MS" charset="0"/>
                </a:rPr>
                <a:t>RPC Mechanism</a:t>
              </a:r>
            </a:p>
          </p:txBody>
        </p:sp>
        <p:sp>
          <p:nvSpPr>
            <p:cNvPr id="671757" name="Text Box 13"/>
            <p:cNvSpPr txBox="1">
              <a:spLocks noChangeArrowheads="1"/>
            </p:cNvSpPr>
            <p:nvPr/>
          </p:nvSpPr>
          <p:spPr bwMode="auto">
            <a:xfrm>
              <a:off x="200" y="3514"/>
              <a:ext cx="2658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800" b="1">
                  <a:latin typeface="Comic Sans MS" charset="0"/>
                </a:rPr>
                <a:t>1) Remote Procedure Call (RPC)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71758" name="Text Box 14"/>
            <p:cNvSpPr txBox="1">
              <a:spLocks noChangeArrowheads="1"/>
            </p:cNvSpPr>
            <p:nvPr/>
          </p:nvSpPr>
          <p:spPr bwMode="auto">
            <a:xfrm>
              <a:off x="1757" y="2188"/>
              <a:ext cx="981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 b="1">
                  <a:solidFill>
                    <a:schemeClr val="bg1"/>
                  </a:solidFill>
                  <a:latin typeface="Comic Sans MS" charset="0"/>
                </a:rPr>
                <a:t>execute foo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71759" name="Freeform 15"/>
            <p:cNvSpPr>
              <a:spLocks/>
            </p:cNvSpPr>
            <p:nvPr/>
          </p:nvSpPr>
          <p:spPr bwMode="auto">
            <a:xfrm>
              <a:off x="729" y="2023"/>
              <a:ext cx="1175" cy="872"/>
            </a:xfrm>
            <a:custGeom>
              <a:avLst/>
              <a:gdLst>
                <a:gd name="T0" fmla="*/ 0 w 1347"/>
                <a:gd name="T1" fmla="*/ 0 h 735"/>
                <a:gd name="T2" fmla="*/ 582 w 1347"/>
                <a:gd name="T3" fmla="*/ 634 h 735"/>
                <a:gd name="T4" fmla="*/ 1234 w 1347"/>
                <a:gd name="T5" fmla="*/ 608 h 735"/>
                <a:gd name="T6" fmla="*/ 1260 w 1347"/>
                <a:gd name="T7" fmla="*/ 12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7" h="735">
                  <a:moveTo>
                    <a:pt x="0" y="0"/>
                  </a:moveTo>
                  <a:cubicBezTo>
                    <a:pt x="188" y="266"/>
                    <a:pt x="376" y="533"/>
                    <a:pt x="582" y="634"/>
                  </a:cubicBezTo>
                  <a:cubicBezTo>
                    <a:pt x="788" y="735"/>
                    <a:pt x="1121" y="694"/>
                    <a:pt x="1234" y="608"/>
                  </a:cubicBezTo>
                  <a:cubicBezTo>
                    <a:pt x="1347" y="522"/>
                    <a:pt x="1303" y="321"/>
                    <a:pt x="1260" y="12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1760" name="Rectangle 16"/>
            <p:cNvSpPr>
              <a:spLocks noChangeArrowheads="1"/>
            </p:cNvSpPr>
            <p:nvPr/>
          </p:nvSpPr>
          <p:spPr bwMode="auto">
            <a:xfrm>
              <a:off x="2951" y="1337"/>
              <a:ext cx="1149" cy="1133"/>
            </a:xfrm>
            <a:prstGeom prst="rect">
              <a:avLst/>
            </a:prstGeom>
            <a:solidFill>
              <a:srgbClr val="008080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bg1"/>
                  </a:solidFill>
                  <a:latin typeface="Comic Sans MS" charset="0"/>
                </a:rPr>
                <a:t>Client</a:t>
              </a: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       </a:t>
              </a:r>
            </a:p>
            <a:p>
              <a:pPr algn="ctr">
                <a:defRPr/>
              </a:pPr>
              <a:endParaRPr lang="en-US" b="1">
                <a:solidFill>
                  <a:schemeClr val="bg1"/>
                </a:solidFill>
                <a:latin typeface="Comic Sans MS" charset="0"/>
              </a:endParaRPr>
            </a:p>
            <a:p>
              <a:pPr algn="ctr">
                <a:defRPr/>
              </a:pPr>
              <a:endParaRPr lang="en-US" b="1">
                <a:solidFill>
                  <a:schemeClr val="bg1"/>
                </a:solidFill>
                <a:latin typeface="Comic Sans MS" charset="0"/>
              </a:endParaRPr>
            </a:p>
            <a:p>
              <a:pPr algn="ctr">
                <a:defRPr/>
              </a:pPr>
              <a:endParaRPr lang="en-US" b="1">
                <a:solidFill>
                  <a:schemeClr val="bg1"/>
                </a:solidFill>
                <a:latin typeface="Comic Sans MS" charset="0"/>
              </a:endParaRPr>
            </a:p>
            <a:p>
              <a:pPr algn="ctr">
                <a:defRPr/>
              </a:pP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61" name="Rectangle 17"/>
            <p:cNvSpPr>
              <a:spLocks noChangeArrowheads="1"/>
            </p:cNvSpPr>
            <p:nvPr/>
          </p:nvSpPr>
          <p:spPr bwMode="auto">
            <a:xfrm>
              <a:off x="4422" y="1320"/>
              <a:ext cx="1149" cy="1142"/>
            </a:xfrm>
            <a:prstGeom prst="rect">
              <a:avLst/>
            </a:prstGeom>
            <a:solidFill>
              <a:srgbClr val="008080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Comic Sans MS" charset="0"/>
                </a:rPr>
                <a:t>Server            </a:t>
              </a:r>
              <a:endParaRPr lang="en-US" b="1" dirty="0">
                <a:solidFill>
                  <a:schemeClr val="bg1"/>
                </a:solidFill>
                <a:latin typeface="Comic Sans MS" charset="0"/>
              </a:endParaRPr>
            </a:p>
            <a:p>
              <a:pPr algn="ctr"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Comic Sans MS" charset="0"/>
                </a:rPr>
                <a:t>Object X Object Y</a:t>
              </a:r>
              <a:endParaRPr lang="en-US" b="1" dirty="0">
                <a:solidFill>
                  <a:schemeClr val="bg1"/>
                </a:solidFill>
                <a:latin typeface="Comic Sans MS" charset="0"/>
              </a:endParaRPr>
            </a:p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Comic Sans MS" charset="0"/>
              </a:endParaRPr>
            </a:p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Comic Sans MS" charset="0"/>
              </a:endParaRPr>
            </a:p>
            <a:p>
              <a:pPr algn="ctr">
                <a:defRPr/>
              </a:pPr>
              <a:endParaRPr lang="en-US" b="1" dirty="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62" name="Rectangle 18"/>
            <p:cNvSpPr>
              <a:spLocks noChangeArrowheads="1"/>
            </p:cNvSpPr>
            <p:nvPr/>
          </p:nvSpPr>
          <p:spPr bwMode="auto">
            <a:xfrm>
              <a:off x="3553" y="1742"/>
              <a:ext cx="515" cy="455"/>
            </a:xfrm>
            <a:prstGeom prst="rect">
              <a:avLst/>
            </a:prstGeom>
            <a:solidFill>
              <a:srgbClr val="003399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mic Sans MS" charset="0"/>
                </a:rPr>
                <a:t>call foo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mic Sans MS" charset="0"/>
                </a:rPr>
                <a:t>on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mic Sans MS" charset="0"/>
                </a:rPr>
                <a:t>Object Y</a:t>
              </a:r>
              <a:endParaRPr lang="en-US" sz="1100" dirty="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63" name="Rectangle 19"/>
            <p:cNvSpPr>
              <a:spLocks noChangeArrowheads="1"/>
            </p:cNvSpPr>
            <p:nvPr/>
          </p:nvSpPr>
          <p:spPr bwMode="auto">
            <a:xfrm>
              <a:off x="2989" y="1744"/>
              <a:ext cx="514" cy="455"/>
            </a:xfrm>
            <a:prstGeom prst="rect">
              <a:avLst/>
            </a:prstGeom>
            <a:solidFill>
              <a:srgbClr val="003399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mic Sans MS" charset="0"/>
                </a:rPr>
                <a:t>call foo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mic Sans MS" charset="0"/>
                </a:rPr>
                <a:t>on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Comic Sans MS" charset="0"/>
                </a:rPr>
                <a:t>Object X</a:t>
              </a:r>
              <a:endParaRPr lang="en-US" sz="1100" dirty="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64" name="Rectangle 20"/>
            <p:cNvSpPr>
              <a:spLocks noChangeArrowheads="1"/>
            </p:cNvSpPr>
            <p:nvPr/>
          </p:nvSpPr>
          <p:spPr bwMode="auto">
            <a:xfrm>
              <a:off x="4438" y="1711"/>
              <a:ext cx="515" cy="455"/>
            </a:xfrm>
            <a:prstGeom prst="rect">
              <a:avLst/>
            </a:prstGeom>
            <a:solidFill>
              <a:srgbClr val="003399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  <a:p>
              <a:pPr algn="ctr">
                <a:defRPr/>
              </a:pPr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Code</a:t>
              </a:r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65" name="Oval 21"/>
            <p:cNvSpPr>
              <a:spLocks noChangeArrowheads="1"/>
            </p:cNvSpPr>
            <p:nvPr/>
          </p:nvSpPr>
          <p:spPr bwMode="auto">
            <a:xfrm>
              <a:off x="4500" y="1740"/>
              <a:ext cx="343" cy="215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bg1"/>
                  </a:solidFill>
                  <a:latin typeface="Comic Sans MS" charset="0"/>
                </a:rPr>
                <a:t>Data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66" name="Rectangle 22"/>
            <p:cNvSpPr>
              <a:spLocks noChangeArrowheads="1"/>
            </p:cNvSpPr>
            <p:nvPr/>
          </p:nvSpPr>
          <p:spPr bwMode="auto">
            <a:xfrm>
              <a:off x="5014" y="1711"/>
              <a:ext cx="513" cy="455"/>
            </a:xfrm>
            <a:prstGeom prst="rect">
              <a:avLst/>
            </a:prstGeom>
            <a:solidFill>
              <a:srgbClr val="003399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  <a:p>
              <a:pPr algn="ctr">
                <a:defRPr/>
              </a:pPr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Code</a:t>
              </a:r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67" name="Oval 23"/>
            <p:cNvSpPr>
              <a:spLocks noChangeArrowheads="1"/>
            </p:cNvSpPr>
            <p:nvPr/>
          </p:nvSpPr>
          <p:spPr bwMode="auto">
            <a:xfrm>
              <a:off x="5085" y="1750"/>
              <a:ext cx="343" cy="206"/>
            </a:xfrm>
            <a:prstGeom prst="ellipse">
              <a:avLst/>
            </a:prstGeom>
            <a:solidFill>
              <a:srgbClr val="008080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bg1"/>
                  </a:solidFill>
                  <a:latin typeface="Comic Sans MS" charset="0"/>
                </a:rPr>
                <a:t>Data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71768" name="Rectangle 24"/>
            <p:cNvSpPr>
              <a:spLocks noChangeArrowheads="1"/>
            </p:cNvSpPr>
            <p:nvPr/>
          </p:nvSpPr>
          <p:spPr bwMode="auto">
            <a:xfrm>
              <a:off x="4508" y="2127"/>
              <a:ext cx="317" cy="12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FFFF">
                    <a:gamma/>
                    <a:shade val="46275"/>
                    <a:invGamma/>
                  </a:srgbClr>
                </a:gs>
                <a:gs pos="100000">
                  <a:srgbClr val="FFFFFF"/>
                </a:gs>
              </a:gsLst>
              <a:lin ang="270000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1769" name="Rectangle 25"/>
            <p:cNvSpPr>
              <a:spLocks noChangeArrowheads="1"/>
            </p:cNvSpPr>
            <p:nvPr/>
          </p:nvSpPr>
          <p:spPr bwMode="auto">
            <a:xfrm>
              <a:off x="5099" y="2134"/>
              <a:ext cx="318" cy="1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FFFF">
                    <a:gamma/>
                    <a:shade val="46275"/>
                    <a:invGamma/>
                  </a:srgbClr>
                </a:gs>
                <a:gs pos="100000">
                  <a:srgbClr val="FFFFFF"/>
                </a:gs>
              </a:gsLst>
              <a:lin ang="2700000" scaled="1"/>
            </a:gradFill>
            <a:ln w="635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671770" name="AutoShape 26"/>
            <p:cNvCxnSpPr>
              <a:cxnSpLocks noChangeShapeType="1"/>
              <a:stCxn id="671763" idx="2"/>
              <a:endCxn id="671768" idx="2"/>
            </p:cNvCxnSpPr>
            <p:nvPr/>
          </p:nvCxnSpPr>
          <p:spPr bwMode="auto">
            <a:xfrm rot="16200000" flipH="1">
              <a:off x="3932" y="1521"/>
              <a:ext cx="51" cy="1418"/>
            </a:xfrm>
            <a:prstGeom prst="curvedConnector3">
              <a:avLst>
                <a:gd name="adj1" fmla="val 1548977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1771" name="AutoShape 27"/>
            <p:cNvCxnSpPr>
              <a:cxnSpLocks noChangeShapeType="1"/>
              <a:stCxn id="671762" idx="2"/>
              <a:endCxn id="671769" idx="2"/>
            </p:cNvCxnSpPr>
            <p:nvPr/>
          </p:nvCxnSpPr>
          <p:spPr bwMode="auto">
            <a:xfrm rot="16200000" flipH="1">
              <a:off x="4509" y="1506"/>
              <a:ext cx="51" cy="1449"/>
            </a:xfrm>
            <a:prstGeom prst="curvedConnector3">
              <a:avLst>
                <a:gd name="adj1" fmla="val 1551019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71772" name="Text Box 28"/>
            <p:cNvSpPr txBox="1">
              <a:spLocks noChangeArrowheads="1"/>
            </p:cNvSpPr>
            <p:nvPr/>
          </p:nvSpPr>
          <p:spPr bwMode="auto">
            <a:xfrm>
              <a:off x="3107" y="3493"/>
              <a:ext cx="221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800" b="1">
                  <a:latin typeface="Comic Sans MS" charset="0"/>
                </a:rPr>
                <a:t>2) Object Request Broker</a:t>
              </a:r>
              <a:endParaRPr lang="en-US" b="1">
                <a:latin typeface="Comic Sans MS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14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9670"/>
            <a:ext cx="8686800" cy="474133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Client-Server Advantages/Disadvantages</a:t>
            </a:r>
            <a:endParaRPr lang="en-US" sz="2000" b="0" dirty="0">
              <a:latin typeface="Verdana" charset="0"/>
            </a:endParaRPr>
          </a:p>
        </p:txBody>
      </p:sp>
      <p:sp>
        <p:nvSpPr>
          <p:cNvPr id="54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30941"/>
            <a:ext cx="8229600" cy="4387726"/>
          </a:xfrm>
        </p:spPr>
        <p:txBody>
          <a:bodyPr/>
          <a:lstStyle/>
          <a:p>
            <a:pPr eaLnBrk="1" hangingPunct="1"/>
            <a:r>
              <a:rPr lang="en-US" dirty="0"/>
              <a:t>Advantages</a:t>
            </a:r>
          </a:p>
          <a:p>
            <a:pPr lvl="1" eaLnBrk="1" hangingPunct="1"/>
            <a:r>
              <a:rPr lang="en-US" dirty="0"/>
              <a:t>Straightforward distribution of data.</a:t>
            </a:r>
          </a:p>
          <a:p>
            <a:pPr lvl="1" eaLnBrk="1" hangingPunct="1"/>
            <a:r>
              <a:rPr lang="en-US" dirty="0"/>
              <a:t>Transparency of location.</a:t>
            </a:r>
          </a:p>
          <a:p>
            <a:pPr lvl="1" eaLnBrk="1" hangingPunct="1"/>
            <a:r>
              <a:rPr lang="en-US" dirty="0"/>
              <a:t>Mix and match heterogeneous platforms.</a:t>
            </a:r>
          </a:p>
          <a:p>
            <a:pPr lvl="1" eaLnBrk="1" hangingPunct="1"/>
            <a:r>
              <a:rPr lang="en-US" dirty="0"/>
              <a:t>Easy to add new servers or upgrade existing servers.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Disadvantages</a:t>
            </a:r>
          </a:p>
          <a:p>
            <a:pPr lvl="1" eaLnBrk="1" hangingPunct="1"/>
            <a:r>
              <a:rPr lang="en-US" dirty="0"/>
              <a:t>Performance of the system depends on the performance of the network.</a:t>
            </a:r>
          </a:p>
          <a:p>
            <a:pPr lvl="1" eaLnBrk="1" hangingPunct="1"/>
            <a:r>
              <a:rPr lang="en-US" dirty="0"/>
              <a:t>Tricky to design and implement C/S systems.</a:t>
            </a:r>
          </a:p>
          <a:p>
            <a:pPr lvl="1" eaLnBrk="1" hangingPunct="1"/>
            <a:r>
              <a:rPr lang="en-US" dirty="0"/>
              <a:t>Unless there is a central register of names and services, it may be hard to find out what services are available.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63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the Client-Server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when:</a:t>
            </a:r>
          </a:p>
          <a:p>
            <a:pPr lvl="1"/>
            <a:r>
              <a:rPr lang="en-US" dirty="0"/>
              <a:t>Data centralization is desirable and powerful server serves multiple clients.</a:t>
            </a:r>
          </a:p>
          <a:p>
            <a:pPr lvl="1"/>
            <a:r>
              <a:rPr lang="en-US" dirty="0"/>
              <a:t>Clients primarily perform simple user interface tasks.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Avoid it when:</a:t>
            </a:r>
          </a:p>
          <a:p>
            <a:pPr lvl="1"/>
            <a:r>
              <a:rPr lang="en-US" dirty="0"/>
              <a:t>Centrality presents a single-point-of-failure risk.</a:t>
            </a:r>
          </a:p>
          <a:p>
            <a:pPr lvl="1"/>
            <a:r>
              <a:rPr lang="en-US" dirty="0"/>
              <a:t>Network bandwidth limited.</a:t>
            </a:r>
          </a:p>
          <a:p>
            <a:pPr lvl="1"/>
            <a:r>
              <a:rPr lang="en-US" dirty="0"/>
              <a:t>Client machine’s capabilities rival, or exceed, the server’s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301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Dataflow Styles</a:t>
            </a:r>
          </a:p>
          <a:p>
            <a:pPr lvl="1"/>
            <a:r>
              <a:rPr lang="en-US" sz="2400" dirty="0"/>
              <a:t>Batch Sequential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Pipe and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34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534"/>
            <a:ext cx="8229600" cy="474133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Pipe and Filter Style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59281"/>
            <a:ext cx="8229600" cy="445938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Components are filters</a:t>
            </a:r>
          </a:p>
          <a:p>
            <a:pPr lvl="1" eaLnBrk="1" hangingPunct="1">
              <a:defRPr/>
            </a:pPr>
            <a:r>
              <a:rPr lang="en-US" dirty="0"/>
              <a:t>Transform input data streams into output data streams</a:t>
            </a:r>
          </a:p>
          <a:p>
            <a:pPr lvl="1" eaLnBrk="1" hangingPunct="1">
              <a:defRPr/>
            </a:pPr>
            <a:r>
              <a:rPr lang="en-US" dirty="0"/>
              <a:t>Possibly incremental production of output</a:t>
            </a:r>
            <a:br>
              <a:rPr lang="en-US" dirty="0"/>
            </a:br>
            <a:endParaRPr lang="en-US" dirty="0"/>
          </a:p>
          <a:p>
            <a:pPr eaLnBrk="1" hangingPunct="1">
              <a:defRPr/>
            </a:pPr>
            <a:r>
              <a:rPr lang="en-US" dirty="0"/>
              <a:t>Connectors are pipes</a:t>
            </a:r>
          </a:p>
          <a:p>
            <a:pPr lvl="1" eaLnBrk="1" hangingPunct="1">
              <a:defRPr/>
            </a:pPr>
            <a:r>
              <a:rPr lang="en-US" dirty="0"/>
              <a:t>Conduits for data streams</a:t>
            </a:r>
            <a:br>
              <a:rPr lang="en-US" dirty="0"/>
            </a:br>
            <a:endParaRPr lang="en-US" dirty="0"/>
          </a:p>
          <a:p>
            <a:pPr eaLnBrk="1" hangingPunct="1">
              <a:defRPr/>
            </a:pPr>
            <a:r>
              <a:rPr lang="en-US" dirty="0"/>
              <a:t>Style invariants</a:t>
            </a:r>
          </a:p>
          <a:p>
            <a:pPr lvl="1" eaLnBrk="1" hangingPunct="1">
              <a:defRPr/>
            </a:pPr>
            <a:r>
              <a:rPr lang="en-US" dirty="0"/>
              <a:t>Filters are independent (no shared state) </a:t>
            </a:r>
          </a:p>
          <a:p>
            <a:pPr lvl="1" eaLnBrk="1" hangingPunct="1">
              <a:defRPr/>
            </a:pPr>
            <a:r>
              <a:rPr lang="en-US" dirty="0"/>
              <a:t>Filter has no knowledge of up- or down-stream filters</a:t>
            </a:r>
          </a:p>
          <a:p>
            <a:pPr marL="0" indent="0" eaLnBrk="1" hangingPunct="1">
              <a:buFont typeface="Wingdings" charset="0"/>
              <a:buNone/>
              <a:defRPr/>
            </a:pPr>
            <a:endParaRPr lang="en-US" dirty="0">
              <a:latin typeface="Courie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25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84612" y="229670"/>
            <a:ext cx="8229600" cy="474133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Pipe and Filter Style </a:t>
            </a:r>
            <a:r>
              <a:rPr lang="en-US" sz="2000" dirty="0">
                <a:latin typeface="Verdana" charset="0"/>
              </a:rPr>
              <a:t>(cont’d)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6689"/>
            <a:ext cx="8229600" cy="443197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Examples</a:t>
            </a:r>
          </a:p>
          <a:p>
            <a:pPr lvl="1" eaLnBrk="1" hangingPunct="1">
              <a:defRPr/>
            </a:pPr>
            <a:r>
              <a:rPr lang="en-US" dirty="0"/>
              <a:t>UNIX shell			 </a:t>
            </a:r>
          </a:p>
          <a:p>
            <a:pPr lvl="1" eaLnBrk="1" hangingPunct="1">
              <a:defRPr/>
            </a:pPr>
            <a:r>
              <a:rPr lang="en-US" dirty="0"/>
              <a:t>Traditional compilers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Tahoma" charset="0"/>
              </a:rPr>
              <a:t>	 </a:t>
            </a:r>
          </a:p>
          <a:p>
            <a:pPr eaLnBrk="1" hangingPunct="1">
              <a:defRPr/>
            </a:pPr>
            <a:r>
              <a:rPr lang="en-US" dirty="0"/>
              <a:t>Example:  </a:t>
            </a:r>
            <a:br>
              <a:rPr lang="en-US" dirty="0"/>
            </a:br>
            <a:r>
              <a:rPr lang="en-US" dirty="0">
                <a:latin typeface="Tahoma" charset="0"/>
              </a:rPr>
              <a:t>	</a:t>
            </a:r>
            <a:r>
              <a:rPr lang="en-US" dirty="0" err="1">
                <a:latin typeface="Courier" charset="0"/>
              </a:rPr>
              <a:t>ls</a:t>
            </a:r>
            <a:r>
              <a:rPr lang="en-US" dirty="0">
                <a:latin typeface="Courier" charset="0"/>
              </a:rPr>
              <a:t> invoices | </a:t>
            </a:r>
            <a:r>
              <a:rPr lang="en-US" dirty="0" err="1">
                <a:latin typeface="Courier" charset="0"/>
              </a:rPr>
              <a:t>grep</a:t>
            </a:r>
            <a:r>
              <a:rPr lang="en-US" dirty="0">
                <a:latin typeface="Courier" charset="0"/>
              </a:rPr>
              <a:t> -e August | sort</a:t>
            </a:r>
            <a:br>
              <a:rPr lang="en-US" dirty="0">
                <a:latin typeface="Courier" charset="0"/>
              </a:rPr>
            </a:br>
            <a:endParaRPr lang="en-US" sz="2000" dirty="0">
              <a:latin typeface="Courier" charset="0"/>
            </a:endParaRPr>
          </a:p>
          <a:p>
            <a:pPr eaLnBrk="1" hangingPunct="1">
              <a:defRPr/>
            </a:pPr>
            <a:r>
              <a:rPr lang="en-US" dirty="0"/>
              <a:t>Variations</a:t>
            </a:r>
          </a:p>
          <a:p>
            <a:pPr lvl="1" eaLnBrk="1" hangingPunct="1">
              <a:defRPr/>
            </a:pPr>
            <a:r>
              <a:rPr lang="en-US" dirty="0"/>
              <a:t>Named pipes — pipes beyond </a:t>
            </a:r>
            <a:r>
              <a:rPr lang="en-US" dirty="0" err="1"/>
              <a:t>stdin</a:t>
            </a:r>
            <a:r>
              <a:rPr lang="en-US" dirty="0"/>
              <a:t> / </a:t>
            </a:r>
            <a:r>
              <a:rPr lang="en-US" dirty="0" err="1"/>
              <a:t>stdout</a:t>
            </a:r>
            <a:r>
              <a:rPr lang="en-US" dirty="0"/>
              <a:t> </a:t>
            </a:r>
          </a:p>
          <a:p>
            <a:pPr marL="0" indent="0" eaLnBrk="1" hangingPunct="1">
              <a:buNone/>
              <a:defRPr/>
            </a:pPr>
            <a:endParaRPr lang="en-US" sz="1800" dirty="0">
              <a:latin typeface="Courier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1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2" y="147358"/>
            <a:ext cx="8229600" cy="397995"/>
          </a:xfrm>
        </p:spPr>
        <p:txBody>
          <a:bodyPr/>
          <a:lstStyle/>
          <a:p>
            <a:r>
              <a:rPr lang="en-US" dirty="0"/>
              <a:t>Face Identity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081" y="672354"/>
            <a:ext cx="8229600" cy="50555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does a possible architecture look like for a s/w application that processes videos and identifies faces?</a:t>
            </a:r>
          </a:p>
          <a:p>
            <a:endParaRPr lang="en-US" dirty="0"/>
          </a:p>
          <a:p>
            <a:r>
              <a:rPr lang="en-US" dirty="0"/>
              <a:t>Assume we have the following software components that help us identify the identity of an individual in a video clip:</a:t>
            </a:r>
          </a:p>
          <a:p>
            <a:pPr lvl="1"/>
            <a:r>
              <a:rPr lang="en-US" dirty="0"/>
              <a:t>A s/w component that accesses videos (with audio) from YouTube (</a:t>
            </a:r>
            <a:r>
              <a:rPr lang="en-US" i="1" dirty="0" err="1"/>
              <a:t>YoutubeManager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 s/w component that determines if a face is in the video (</a:t>
            </a:r>
            <a:r>
              <a:rPr lang="en-US" i="1" dirty="0" err="1"/>
              <a:t>FaceDetection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 s/w component that detects the identity of the person from the detected face (</a:t>
            </a:r>
            <a:r>
              <a:rPr lang="en-US" i="1" dirty="0" err="1"/>
              <a:t>FaceRecognition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 s/w component that produces a report of the results (</a:t>
            </a:r>
            <a:r>
              <a:rPr lang="en-US" i="1" dirty="0" err="1"/>
              <a:t>IdenityManager</a:t>
            </a:r>
            <a:r>
              <a:rPr lang="en-US" dirty="0"/>
              <a:t>).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08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12" y="147358"/>
            <a:ext cx="8229600" cy="397995"/>
          </a:xfrm>
        </p:spPr>
        <p:txBody>
          <a:bodyPr/>
          <a:lstStyle/>
          <a:p>
            <a:r>
              <a:rPr lang="en-US" sz="2800" dirty="0"/>
              <a:t>The Face Identity Application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948764" y="1479177"/>
            <a:ext cx="5850965" cy="2112814"/>
            <a:chOff x="1921435" y="3930463"/>
            <a:chExt cx="5850965" cy="2100901"/>
          </a:xfrm>
        </p:grpSpPr>
        <p:grpSp>
          <p:nvGrpSpPr>
            <p:cNvPr id="21" name="Group 20"/>
            <p:cNvGrpSpPr/>
            <p:nvPr/>
          </p:nvGrpSpPr>
          <p:grpSpPr>
            <a:xfrm>
              <a:off x="1921435" y="5675882"/>
              <a:ext cx="5098208" cy="355482"/>
              <a:chOff x="1769035" y="4913882"/>
              <a:chExt cx="5098208" cy="35548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1828800" y="4953000"/>
                <a:ext cx="914400" cy="3048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69035" y="4999680"/>
                <a:ext cx="1037814" cy="235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Youtube Manager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00400" y="4953000"/>
                <a:ext cx="914400" cy="3048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72000" y="4953000"/>
                <a:ext cx="914400" cy="3048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867400" y="4953000"/>
                <a:ext cx="914400" cy="3048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>
                <a:stCxn id="9" idx="3"/>
                <a:endCxn id="10" idx="1"/>
              </p:cNvCxnSpPr>
              <p:nvPr/>
            </p:nvCxnSpPr>
            <p:spPr>
              <a:xfrm>
                <a:off x="4114800" y="5105400"/>
                <a:ext cx="45720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0" idx="3"/>
                <a:endCxn id="11" idx="1"/>
              </p:cNvCxnSpPr>
              <p:nvPr/>
            </p:nvCxnSpPr>
            <p:spPr>
              <a:xfrm>
                <a:off x="5486400" y="5105400"/>
                <a:ext cx="38100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243916" y="4913882"/>
                <a:ext cx="885825" cy="35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Face Detection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519705" y="5000626"/>
                <a:ext cx="10438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Face Recognition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867400" y="5000625"/>
                <a:ext cx="99984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Identity Manager</a:t>
                </a: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2743200" y="5105400"/>
                <a:ext cx="45720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Folded Corner 24"/>
            <p:cNvSpPr/>
            <p:nvPr/>
          </p:nvSpPr>
          <p:spPr>
            <a:xfrm>
              <a:off x="2895600" y="5029200"/>
              <a:ext cx="457200" cy="60960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4267200" y="5257800"/>
              <a:ext cx="457200" cy="38100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5562600" y="5410200"/>
              <a:ext cx="457200" cy="22860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45659" y="4183156"/>
              <a:ext cx="871071" cy="481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Bradley Hand ITC" pitchFamily="66" charset="0"/>
                </a:rPr>
                <a:t>Big video file!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2867025" y="4486275"/>
              <a:ext cx="246062" cy="485775"/>
            </a:xfrm>
            <a:custGeom>
              <a:avLst/>
              <a:gdLst>
                <a:gd name="connsiteX0" fmla="*/ 0 w 246062"/>
                <a:gd name="connsiteY0" fmla="*/ 0 h 485775"/>
                <a:gd name="connsiteX1" fmla="*/ 228600 w 246062"/>
                <a:gd name="connsiteY1" fmla="*/ 266700 h 485775"/>
                <a:gd name="connsiteX2" fmla="*/ 104775 w 246062"/>
                <a:gd name="connsiteY2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62" h="485775">
                  <a:moveTo>
                    <a:pt x="0" y="0"/>
                  </a:moveTo>
                  <a:cubicBezTo>
                    <a:pt x="105569" y="92869"/>
                    <a:pt x="211138" y="185738"/>
                    <a:pt x="228600" y="266700"/>
                  </a:cubicBezTo>
                  <a:cubicBezTo>
                    <a:pt x="246062" y="347662"/>
                    <a:pt x="175418" y="416718"/>
                    <a:pt x="104775" y="485775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90047" y="3930463"/>
              <a:ext cx="2247153" cy="855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Bradley Hand ITC" pitchFamily="66" charset="0"/>
                </a:rPr>
                <a:t>Transformed data containing only the information from detected faces!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02138" y="4695825"/>
              <a:ext cx="246062" cy="485775"/>
            </a:xfrm>
            <a:custGeom>
              <a:avLst/>
              <a:gdLst>
                <a:gd name="connsiteX0" fmla="*/ 0 w 246062"/>
                <a:gd name="connsiteY0" fmla="*/ 0 h 485775"/>
                <a:gd name="connsiteX1" fmla="*/ 228600 w 246062"/>
                <a:gd name="connsiteY1" fmla="*/ 266700 h 485775"/>
                <a:gd name="connsiteX2" fmla="*/ 104775 w 246062"/>
                <a:gd name="connsiteY2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62" h="485775">
                  <a:moveTo>
                    <a:pt x="0" y="0"/>
                  </a:moveTo>
                  <a:cubicBezTo>
                    <a:pt x="105569" y="92869"/>
                    <a:pt x="211138" y="185738"/>
                    <a:pt x="228600" y="266700"/>
                  </a:cubicBezTo>
                  <a:cubicBezTo>
                    <a:pt x="246062" y="347662"/>
                    <a:pt x="175418" y="416718"/>
                    <a:pt x="104775" y="485775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5400" y="4572000"/>
              <a:ext cx="2667000" cy="68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00FF"/>
                  </a:solidFill>
                  <a:latin typeface="Bradley Hand ITC" pitchFamily="66" charset="0"/>
                </a:rPr>
                <a:t>Transformed data containing only the results from the recognition process, e.g., a report of identity!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6019800" y="5181600"/>
              <a:ext cx="228600" cy="333375"/>
            </a:xfrm>
            <a:custGeom>
              <a:avLst/>
              <a:gdLst>
                <a:gd name="connsiteX0" fmla="*/ 0 w 246062"/>
                <a:gd name="connsiteY0" fmla="*/ 0 h 485775"/>
                <a:gd name="connsiteX1" fmla="*/ 228600 w 246062"/>
                <a:gd name="connsiteY1" fmla="*/ 266700 h 485775"/>
                <a:gd name="connsiteX2" fmla="*/ 104775 w 246062"/>
                <a:gd name="connsiteY2" fmla="*/ 48577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062" h="485775">
                  <a:moveTo>
                    <a:pt x="0" y="0"/>
                  </a:moveTo>
                  <a:cubicBezTo>
                    <a:pt x="105569" y="92869"/>
                    <a:pt x="211138" y="185738"/>
                    <a:pt x="228600" y="266700"/>
                  </a:cubicBezTo>
                  <a:cubicBezTo>
                    <a:pt x="246062" y="347662"/>
                    <a:pt x="175418" y="416718"/>
                    <a:pt x="104775" y="485775"/>
                  </a:cubicBezTo>
                </a:path>
              </a:pathLst>
            </a:custGeom>
            <a:ln w="6350">
              <a:solidFill>
                <a:srgbClr val="0000FF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5961529" y="3444843"/>
            <a:ext cx="38100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418729" y="2948536"/>
            <a:ext cx="889987" cy="933317"/>
            <a:chOff x="7315200" y="5309056"/>
            <a:chExt cx="889987" cy="1049982"/>
          </a:xfrm>
        </p:grpSpPr>
        <p:sp>
          <p:nvSpPr>
            <p:cNvPr id="40" name="Folded Corner 39"/>
            <p:cNvSpPr/>
            <p:nvPr/>
          </p:nvSpPr>
          <p:spPr>
            <a:xfrm>
              <a:off x="7334250" y="5334000"/>
              <a:ext cx="762000" cy="99060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2" descr="C:\Users\cotero\AppData\Local\Microsoft\Windows\Temporary Internet Files\Content.IE5\ES8921MZ\MC900048773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562850" y="5575756"/>
              <a:ext cx="342115" cy="381000"/>
            </a:xfrm>
            <a:prstGeom prst="rect">
              <a:avLst/>
            </a:prstGeom>
            <a:noFill/>
          </p:spPr>
        </p:pic>
        <p:sp>
          <p:nvSpPr>
            <p:cNvPr id="38" name="TextBox 37"/>
            <p:cNvSpPr txBox="1"/>
            <p:nvPr/>
          </p:nvSpPr>
          <p:spPr>
            <a:xfrm>
              <a:off x="7315200" y="5918656"/>
              <a:ext cx="8899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Joe Developer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429500" y="5309056"/>
              <a:ext cx="5855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Wanted!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19068" y="6128206"/>
              <a:ext cx="5855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Wanted!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7334250" y="5486400"/>
              <a:ext cx="76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334250" y="6153150"/>
              <a:ext cx="7620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06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A57412-1416-AA4B-AD20-B95C5E3B28FB}" type="slidenum">
              <a:rPr lang="en-US"/>
              <a:pPr/>
              <a:t>4</a:t>
            </a:fld>
            <a:endParaRPr lang="en-US"/>
          </a:p>
        </p:txBody>
      </p:sp>
      <p:sp>
        <p:nvSpPr>
          <p:cNvPr id="5744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7670" y="204987"/>
            <a:ext cx="7772400" cy="521896"/>
          </a:xfrm>
        </p:spPr>
        <p:txBody>
          <a:bodyPr/>
          <a:lstStyle/>
          <a:p>
            <a:r>
              <a:rPr lang="en-US" sz="2800" dirty="0"/>
              <a:t>Does Every System have an Architecture?</a:t>
            </a:r>
          </a:p>
        </p:txBody>
      </p:sp>
      <p:sp>
        <p:nvSpPr>
          <p:cNvPr id="5744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136277"/>
            <a:ext cx="8229600" cy="4308849"/>
          </a:xfrm>
        </p:spPr>
        <p:txBody>
          <a:bodyPr/>
          <a:lstStyle/>
          <a:p>
            <a:r>
              <a:rPr lang="en-US" i="1" dirty="0"/>
              <a:t>Yes.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small systems the architecture may be trivial.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large systems it definitely exists in the software product, but may not have been documented.</a:t>
            </a:r>
          </a:p>
        </p:txBody>
      </p:sp>
    </p:spTree>
    <p:extLst>
      <p:ext uri="{BB962C8B-B14F-4D97-AF65-F5344CB8AC3E}">
        <p14:creationId xmlns:p14="http://schemas.microsoft.com/office/powerpoint/2010/main" val="1469230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71137" y="242587"/>
            <a:ext cx="7772400" cy="609600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Pipe and Filter Style </a:t>
            </a:r>
            <a:r>
              <a:rPr lang="en-US" sz="2000" b="0" dirty="0">
                <a:latin typeface="Verdana" charset="0"/>
              </a:rPr>
              <a:t>(cont</a:t>
            </a:r>
            <a:r>
              <a:rPr lang="en-US" sz="2000" dirty="0">
                <a:latin typeface="Arial" charset="0"/>
              </a:rPr>
              <a:t>’</a:t>
            </a:r>
            <a:r>
              <a:rPr lang="en-US" altLang="ja-JP" sz="2000" b="0" dirty="0">
                <a:latin typeface="Verdana" charset="0"/>
              </a:rPr>
              <a:t>d)</a:t>
            </a:r>
            <a:endParaRPr lang="en-US" sz="2000" b="0" dirty="0">
              <a:latin typeface="Verdana" charset="0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762000" y="1200007"/>
            <a:ext cx="7620000" cy="4121856"/>
            <a:chOff x="480" y="1077"/>
            <a:chExt cx="4800" cy="2921"/>
          </a:xfrm>
        </p:grpSpPr>
        <p:sp>
          <p:nvSpPr>
            <p:cNvPr id="616452" name="Rectangle 4"/>
            <p:cNvSpPr>
              <a:spLocks noChangeArrowheads="1"/>
            </p:cNvSpPr>
            <p:nvPr/>
          </p:nvSpPr>
          <p:spPr bwMode="auto">
            <a:xfrm>
              <a:off x="2448" y="1392"/>
              <a:ext cx="816" cy="528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53" name="Rectangle 5"/>
            <p:cNvSpPr>
              <a:spLocks noChangeArrowheads="1"/>
            </p:cNvSpPr>
            <p:nvPr/>
          </p:nvSpPr>
          <p:spPr bwMode="auto">
            <a:xfrm>
              <a:off x="864" y="1776"/>
              <a:ext cx="816" cy="528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54" name="Rectangle 6"/>
            <p:cNvSpPr>
              <a:spLocks noChangeArrowheads="1"/>
            </p:cNvSpPr>
            <p:nvPr/>
          </p:nvSpPr>
          <p:spPr bwMode="auto">
            <a:xfrm>
              <a:off x="2448" y="2208"/>
              <a:ext cx="816" cy="528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55" name="Rectangle 7"/>
            <p:cNvSpPr>
              <a:spLocks noChangeArrowheads="1"/>
            </p:cNvSpPr>
            <p:nvPr/>
          </p:nvSpPr>
          <p:spPr bwMode="auto">
            <a:xfrm>
              <a:off x="3744" y="1776"/>
              <a:ext cx="816" cy="528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56" name="Line 8"/>
            <p:cNvSpPr>
              <a:spLocks noChangeShapeType="1"/>
            </p:cNvSpPr>
            <p:nvPr/>
          </p:nvSpPr>
          <p:spPr bwMode="auto">
            <a:xfrm flipV="1">
              <a:off x="1680" y="1632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57" name="Line 9"/>
            <p:cNvSpPr>
              <a:spLocks noChangeShapeType="1"/>
            </p:cNvSpPr>
            <p:nvPr/>
          </p:nvSpPr>
          <p:spPr bwMode="auto">
            <a:xfrm flipV="1">
              <a:off x="3264" y="2064"/>
              <a:ext cx="48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58" name="Line 10"/>
            <p:cNvSpPr>
              <a:spLocks noChangeShapeType="1"/>
            </p:cNvSpPr>
            <p:nvPr/>
          </p:nvSpPr>
          <p:spPr bwMode="auto">
            <a:xfrm>
              <a:off x="1680" y="2208"/>
              <a:ext cx="76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59" name="Line 11"/>
            <p:cNvSpPr>
              <a:spLocks noChangeShapeType="1"/>
            </p:cNvSpPr>
            <p:nvPr/>
          </p:nvSpPr>
          <p:spPr bwMode="auto">
            <a:xfrm>
              <a:off x="3264" y="1680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60" name="Line 12"/>
            <p:cNvSpPr>
              <a:spLocks noChangeShapeType="1"/>
            </p:cNvSpPr>
            <p:nvPr/>
          </p:nvSpPr>
          <p:spPr bwMode="auto">
            <a:xfrm flipV="1">
              <a:off x="4560" y="206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61" name="Line 13"/>
            <p:cNvSpPr>
              <a:spLocks noChangeShapeType="1"/>
            </p:cNvSpPr>
            <p:nvPr/>
          </p:nvSpPr>
          <p:spPr bwMode="auto">
            <a:xfrm flipV="1">
              <a:off x="480" y="201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62" name="Freeform 14"/>
            <p:cNvSpPr>
              <a:spLocks/>
            </p:cNvSpPr>
            <p:nvPr/>
          </p:nvSpPr>
          <p:spPr bwMode="auto">
            <a:xfrm>
              <a:off x="1632" y="2144"/>
              <a:ext cx="3648" cy="1854"/>
            </a:xfrm>
            <a:custGeom>
              <a:avLst/>
              <a:gdLst>
                <a:gd name="T0" fmla="*/ 2880 w 3600"/>
                <a:gd name="T1" fmla="*/ 16 h 1624"/>
                <a:gd name="T2" fmla="*/ 3408 w 3600"/>
                <a:gd name="T3" fmla="*/ 160 h 1624"/>
                <a:gd name="T4" fmla="*/ 3456 w 3600"/>
                <a:gd name="T5" fmla="*/ 976 h 1624"/>
                <a:gd name="T6" fmla="*/ 2544 w 3600"/>
                <a:gd name="T7" fmla="*/ 1600 h 1624"/>
                <a:gd name="T8" fmla="*/ 288 w 3600"/>
                <a:gd name="T9" fmla="*/ 1120 h 1624"/>
                <a:gd name="T10" fmla="*/ 816 w 3600"/>
                <a:gd name="T11" fmla="*/ 496 h 1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00" h="1624">
                  <a:moveTo>
                    <a:pt x="2880" y="16"/>
                  </a:moveTo>
                  <a:cubicBezTo>
                    <a:pt x="3096" y="8"/>
                    <a:pt x="3312" y="0"/>
                    <a:pt x="3408" y="160"/>
                  </a:cubicBezTo>
                  <a:cubicBezTo>
                    <a:pt x="3504" y="320"/>
                    <a:pt x="3600" y="736"/>
                    <a:pt x="3456" y="976"/>
                  </a:cubicBezTo>
                  <a:cubicBezTo>
                    <a:pt x="3312" y="1216"/>
                    <a:pt x="3072" y="1576"/>
                    <a:pt x="2544" y="1600"/>
                  </a:cubicBezTo>
                  <a:cubicBezTo>
                    <a:pt x="2016" y="1624"/>
                    <a:pt x="576" y="1304"/>
                    <a:pt x="288" y="1120"/>
                  </a:cubicBezTo>
                  <a:cubicBezTo>
                    <a:pt x="0" y="936"/>
                    <a:pt x="408" y="716"/>
                    <a:pt x="816" y="49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63" name="Text Box 15"/>
            <p:cNvSpPr txBox="1">
              <a:spLocks noChangeArrowheads="1"/>
            </p:cNvSpPr>
            <p:nvPr/>
          </p:nvSpPr>
          <p:spPr bwMode="auto">
            <a:xfrm>
              <a:off x="1173" y="1077"/>
              <a:ext cx="49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filter</a:t>
              </a:r>
            </a:p>
          </p:txBody>
        </p:sp>
        <p:sp>
          <p:nvSpPr>
            <p:cNvPr id="616464" name="Text Box 16"/>
            <p:cNvSpPr txBox="1">
              <a:spLocks noChangeArrowheads="1"/>
            </p:cNvSpPr>
            <p:nvPr/>
          </p:nvSpPr>
          <p:spPr bwMode="auto">
            <a:xfrm>
              <a:off x="3752" y="2901"/>
              <a:ext cx="46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pipes</a:t>
              </a:r>
            </a:p>
          </p:txBody>
        </p:sp>
        <p:sp>
          <p:nvSpPr>
            <p:cNvPr id="616465" name="Line 17"/>
            <p:cNvSpPr>
              <a:spLocks noChangeShapeType="1"/>
            </p:cNvSpPr>
            <p:nvPr/>
          </p:nvSpPr>
          <p:spPr bwMode="auto">
            <a:xfrm flipH="1">
              <a:off x="1104" y="1344"/>
              <a:ext cx="24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66" name="Line 18"/>
            <p:cNvSpPr>
              <a:spLocks noChangeShapeType="1"/>
            </p:cNvSpPr>
            <p:nvPr/>
          </p:nvSpPr>
          <p:spPr bwMode="auto">
            <a:xfrm>
              <a:off x="1680" y="1344"/>
              <a:ext cx="624" cy="1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67" name="Line 19"/>
            <p:cNvSpPr>
              <a:spLocks noChangeShapeType="1"/>
            </p:cNvSpPr>
            <p:nvPr/>
          </p:nvSpPr>
          <p:spPr bwMode="auto">
            <a:xfrm flipH="1" flipV="1">
              <a:off x="3552" y="2496"/>
              <a:ext cx="384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68" name="Line 20"/>
            <p:cNvSpPr>
              <a:spLocks noChangeShapeType="1"/>
            </p:cNvSpPr>
            <p:nvPr/>
          </p:nvSpPr>
          <p:spPr bwMode="auto">
            <a:xfrm flipH="1">
              <a:off x="3744" y="3264"/>
              <a:ext cx="240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852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4"/>
          <p:cNvSpPr>
            <a:spLocks noGrp="1" noChangeArrowheads="1"/>
          </p:cNvSpPr>
          <p:nvPr>
            <p:ph type="title"/>
          </p:nvPr>
        </p:nvSpPr>
        <p:spPr>
          <a:xfrm>
            <a:off x="521160" y="229669"/>
            <a:ext cx="8229600" cy="409851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Verdana" charset="0"/>
              </a:rPr>
              <a:t>Pipe and Filter Advantages/Disadvantages</a:t>
            </a:r>
            <a:endParaRPr lang="en-US" sz="2000" b="0" dirty="0">
              <a:latin typeface="Verdana" charset="0"/>
            </a:endParaRPr>
          </a:p>
        </p:txBody>
      </p:sp>
      <p:sp>
        <p:nvSpPr>
          <p:cNvPr id="65538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676064"/>
            <a:ext cx="8229600" cy="4742603"/>
          </a:xfrm>
        </p:spPr>
        <p:txBody>
          <a:bodyPr/>
          <a:lstStyle/>
          <a:p>
            <a:pPr eaLnBrk="1" hangingPunct="1"/>
            <a:r>
              <a:rPr lang="en-US" dirty="0"/>
              <a:t>Advantages</a:t>
            </a:r>
          </a:p>
          <a:p>
            <a:pPr lvl="1" eaLnBrk="1" hangingPunct="1"/>
            <a:r>
              <a:rPr lang="en-US" dirty="0"/>
              <a:t>Easy to understand: system behavior is a succession of component behaviors</a:t>
            </a:r>
          </a:p>
          <a:p>
            <a:pPr lvl="1" eaLnBrk="1" hangingPunct="1"/>
            <a:r>
              <a:rPr lang="en-US" dirty="0"/>
              <a:t>Filter addition, replacement, and reuse</a:t>
            </a:r>
          </a:p>
          <a:p>
            <a:pPr lvl="2" eaLnBrk="1" hangingPunct="1"/>
            <a:r>
              <a:rPr lang="en-US" sz="1600" dirty="0"/>
              <a:t>Possible to hook any two filters together </a:t>
            </a:r>
          </a:p>
          <a:p>
            <a:pPr lvl="1" eaLnBrk="1" hangingPunct="1"/>
            <a:r>
              <a:rPr lang="en-US" dirty="0"/>
              <a:t>Concurrent execution</a:t>
            </a:r>
          </a:p>
          <a:p>
            <a:pPr eaLnBrk="1" hangingPunct="1">
              <a:spcBef>
                <a:spcPts val="1176"/>
              </a:spcBef>
            </a:pPr>
            <a:r>
              <a:rPr lang="en-US" dirty="0"/>
              <a:t>Disadvantages</a:t>
            </a:r>
          </a:p>
          <a:p>
            <a:pPr lvl="1" eaLnBrk="1" hangingPunct="1"/>
            <a:r>
              <a:rPr lang="en-US" dirty="0"/>
              <a:t>Interactive applications</a:t>
            </a:r>
          </a:p>
          <a:p>
            <a:pPr lvl="1" eaLnBrk="1" hangingPunct="1"/>
            <a:r>
              <a:rPr lang="en-US" dirty="0"/>
              <a:t>Not conducive when complex data structures must be exchanged between filters.</a:t>
            </a:r>
          </a:p>
          <a:p>
            <a:pPr lvl="1" eaLnBrk="1" hangingPunct="1"/>
            <a:r>
              <a:rPr lang="en-US" dirty="0"/>
              <a:t>Excessive parsing and </a:t>
            </a:r>
            <a:r>
              <a:rPr lang="en-US" dirty="0" err="1"/>
              <a:t>unparsing</a:t>
            </a:r>
            <a:r>
              <a:rPr lang="en-US" dirty="0"/>
              <a:t> leads to loss of performance.</a:t>
            </a:r>
          </a:p>
          <a:p>
            <a:pPr lvl="1" eaLnBrk="1" hangingPunct="1"/>
            <a:r>
              <a:rPr lang="en-US" dirty="0"/>
              <a:t>Batch organization of processing and increased complexity in writing the filters.</a:t>
            </a:r>
          </a:p>
          <a:p>
            <a:pPr eaLnBrk="1" hangingPunct="1"/>
            <a:endParaRPr lang="en-US" sz="26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377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495541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When to use it</a:t>
            </a:r>
          </a:p>
        </p:txBody>
      </p:sp>
      <p:sp>
        <p:nvSpPr>
          <p:cNvPr id="675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it when:</a:t>
            </a:r>
          </a:p>
          <a:p>
            <a:pPr lvl="1" eaLnBrk="1" hangingPunct="1"/>
            <a:r>
              <a:rPr lang="en-US" dirty="0"/>
              <a:t>Filters already exist and are useful in more than one application</a:t>
            </a:r>
          </a:p>
          <a:p>
            <a:pPr lvl="1" eaLnBrk="1" hangingPunct="1"/>
            <a:r>
              <a:rPr lang="en-US" dirty="0"/>
              <a:t>Data structures easily </a:t>
            </a:r>
            <a:r>
              <a:rPr lang="en-US" dirty="0" err="1"/>
              <a:t>serializable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 Avoid it when:</a:t>
            </a:r>
          </a:p>
          <a:p>
            <a:pPr lvl="1" eaLnBrk="1" hangingPunct="1"/>
            <a:r>
              <a:rPr lang="en-US" dirty="0"/>
              <a:t>Interaction between components is required</a:t>
            </a:r>
          </a:p>
          <a:p>
            <a:pPr lvl="1" eaLnBrk="1" hangingPunct="1"/>
            <a:r>
              <a:rPr lang="en-US" dirty="0"/>
              <a:t>Exchange of complex data structures between components is required.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53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Shared Memory Styles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Blackboard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49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Blackboard Style</a:t>
            </a:r>
          </a:p>
        </p:txBody>
      </p:sp>
      <p:sp>
        <p:nvSpPr>
          <p:cNvPr id="71682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011678"/>
            <a:ext cx="8478930" cy="4433448"/>
          </a:xfrm>
        </p:spPr>
        <p:txBody>
          <a:bodyPr/>
          <a:lstStyle/>
          <a:p>
            <a:pPr eaLnBrk="1" hangingPunct="1"/>
            <a:r>
              <a:rPr lang="en-US" dirty="0"/>
              <a:t>Two kinds of components</a:t>
            </a:r>
          </a:p>
          <a:p>
            <a:pPr lvl="1" eaLnBrk="1" hangingPunct="1"/>
            <a:r>
              <a:rPr lang="en-US" dirty="0"/>
              <a:t>Central data structure — blackboard</a:t>
            </a:r>
          </a:p>
          <a:p>
            <a:pPr lvl="1" eaLnBrk="1" hangingPunct="1"/>
            <a:r>
              <a:rPr lang="en-US" dirty="0"/>
              <a:t>Components operating on the blackboard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System control is entirely driven by the blackboard state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Examples</a:t>
            </a:r>
          </a:p>
          <a:p>
            <a:pPr lvl="1" eaLnBrk="1" hangingPunct="1"/>
            <a:r>
              <a:rPr lang="en-US" dirty="0"/>
              <a:t>Integrated software environments </a:t>
            </a:r>
          </a:p>
          <a:p>
            <a:pPr lvl="1" eaLnBrk="1" hangingPunct="1"/>
            <a:r>
              <a:rPr lang="en-US" dirty="0"/>
              <a:t>Compiler architecture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58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 Blackboard Style </a:t>
            </a:r>
            <a:r>
              <a:rPr lang="en-US" sz="2000" b="0" dirty="0">
                <a:latin typeface="Verdana" charset="0"/>
              </a:rPr>
              <a:t>(cont</a:t>
            </a:r>
            <a:r>
              <a:rPr lang="en-US" sz="2000" dirty="0">
                <a:latin typeface="Arial" charset="0"/>
              </a:rPr>
              <a:t>’</a:t>
            </a:r>
            <a:r>
              <a:rPr lang="en-US" altLang="ja-JP" sz="2000" b="0" dirty="0">
                <a:latin typeface="Verdana" charset="0"/>
              </a:rPr>
              <a:t>d)</a:t>
            </a:r>
            <a:endParaRPr lang="en-US" sz="2000" b="0" dirty="0">
              <a:latin typeface="Verdana" charset="0"/>
            </a:endParaRPr>
          </a:p>
        </p:txBody>
      </p:sp>
      <p:grpSp>
        <p:nvGrpSpPr>
          <p:cNvPr id="73731" name="Group 3"/>
          <p:cNvGrpSpPr>
            <a:grpSpLocks/>
          </p:cNvGrpSpPr>
          <p:nvPr/>
        </p:nvGrpSpPr>
        <p:grpSpPr bwMode="auto">
          <a:xfrm>
            <a:off x="894300" y="1693333"/>
            <a:ext cx="7411500" cy="3996267"/>
            <a:chOff x="291" y="1152"/>
            <a:chExt cx="4941" cy="2880"/>
          </a:xfrm>
        </p:grpSpPr>
        <p:sp>
          <p:nvSpPr>
            <p:cNvPr id="609284" name="Line 4"/>
            <p:cNvSpPr>
              <a:spLocks noChangeShapeType="1"/>
            </p:cNvSpPr>
            <p:nvPr/>
          </p:nvSpPr>
          <p:spPr bwMode="auto">
            <a:xfrm rot="-5400000">
              <a:off x="3344" y="357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85" name="AutoShape 5"/>
            <p:cNvSpPr>
              <a:spLocks noChangeArrowheads="1"/>
            </p:cNvSpPr>
            <p:nvPr/>
          </p:nvSpPr>
          <p:spPr bwMode="auto">
            <a:xfrm>
              <a:off x="1488" y="1824"/>
              <a:ext cx="2738" cy="1536"/>
            </a:xfrm>
            <a:prstGeom prst="bevel">
              <a:avLst>
                <a:gd name="adj" fmla="val 1648"/>
              </a:avLst>
            </a:prstGeom>
            <a:solidFill>
              <a:srgbClr val="0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Shared Data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09286" name="Line 6"/>
            <p:cNvSpPr>
              <a:spLocks noChangeShapeType="1"/>
            </p:cNvSpPr>
            <p:nvPr/>
          </p:nvSpPr>
          <p:spPr bwMode="auto">
            <a:xfrm rot="-5400000">
              <a:off x="2136" y="357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87" name="Oval 7"/>
            <p:cNvSpPr>
              <a:spLocks noChangeArrowheads="1"/>
            </p:cNvSpPr>
            <p:nvPr/>
          </p:nvSpPr>
          <p:spPr bwMode="auto">
            <a:xfrm>
              <a:off x="2064" y="3792"/>
              <a:ext cx="576" cy="240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88" name="Line 8"/>
            <p:cNvSpPr>
              <a:spLocks noChangeShapeType="1"/>
            </p:cNvSpPr>
            <p:nvPr/>
          </p:nvSpPr>
          <p:spPr bwMode="auto">
            <a:xfrm rot="-5400000">
              <a:off x="3344" y="16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89" name="Line 9"/>
            <p:cNvSpPr>
              <a:spLocks noChangeShapeType="1"/>
            </p:cNvSpPr>
            <p:nvPr/>
          </p:nvSpPr>
          <p:spPr bwMode="auto">
            <a:xfrm rot="-5400000">
              <a:off x="2136" y="160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90" name="Line 10"/>
            <p:cNvSpPr>
              <a:spLocks noChangeShapeType="1"/>
            </p:cNvSpPr>
            <p:nvPr/>
          </p:nvSpPr>
          <p:spPr bwMode="auto">
            <a:xfrm rot="-10800000">
              <a:off x="1056" y="211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91" name="Line 11"/>
            <p:cNvSpPr>
              <a:spLocks noChangeShapeType="1"/>
            </p:cNvSpPr>
            <p:nvPr/>
          </p:nvSpPr>
          <p:spPr bwMode="auto">
            <a:xfrm rot="-10800000">
              <a:off x="1056" y="297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92" name="Line 12"/>
            <p:cNvSpPr>
              <a:spLocks noChangeShapeType="1"/>
            </p:cNvSpPr>
            <p:nvPr/>
          </p:nvSpPr>
          <p:spPr bwMode="auto">
            <a:xfrm rot="-10800000">
              <a:off x="4224" y="210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93" name="Line 13"/>
            <p:cNvSpPr>
              <a:spLocks noChangeShapeType="1"/>
            </p:cNvSpPr>
            <p:nvPr/>
          </p:nvSpPr>
          <p:spPr bwMode="auto">
            <a:xfrm rot="-10800000">
              <a:off x="4224" y="297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94" name="Oval 14"/>
            <p:cNvSpPr>
              <a:spLocks noChangeArrowheads="1"/>
            </p:cNvSpPr>
            <p:nvPr/>
          </p:nvSpPr>
          <p:spPr bwMode="auto">
            <a:xfrm>
              <a:off x="3264" y="3792"/>
              <a:ext cx="581" cy="240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95" name="Oval 15"/>
            <p:cNvSpPr>
              <a:spLocks noChangeArrowheads="1"/>
            </p:cNvSpPr>
            <p:nvPr/>
          </p:nvSpPr>
          <p:spPr bwMode="auto">
            <a:xfrm>
              <a:off x="4656" y="2880"/>
              <a:ext cx="576" cy="240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96" name="Oval 16"/>
            <p:cNvSpPr>
              <a:spLocks noChangeArrowheads="1"/>
            </p:cNvSpPr>
            <p:nvPr/>
          </p:nvSpPr>
          <p:spPr bwMode="auto">
            <a:xfrm>
              <a:off x="4656" y="1968"/>
              <a:ext cx="576" cy="240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97" name="Oval 17"/>
            <p:cNvSpPr>
              <a:spLocks noChangeArrowheads="1"/>
            </p:cNvSpPr>
            <p:nvPr/>
          </p:nvSpPr>
          <p:spPr bwMode="auto">
            <a:xfrm>
              <a:off x="480" y="2832"/>
              <a:ext cx="576" cy="240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98" name="Oval 18"/>
            <p:cNvSpPr>
              <a:spLocks noChangeArrowheads="1"/>
            </p:cNvSpPr>
            <p:nvPr/>
          </p:nvSpPr>
          <p:spPr bwMode="auto">
            <a:xfrm>
              <a:off x="480" y="1968"/>
              <a:ext cx="576" cy="240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299" name="Oval 19"/>
            <p:cNvSpPr>
              <a:spLocks noChangeArrowheads="1"/>
            </p:cNvSpPr>
            <p:nvPr/>
          </p:nvSpPr>
          <p:spPr bwMode="auto">
            <a:xfrm>
              <a:off x="2064" y="1152"/>
              <a:ext cx="576" cy="240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300" name="Oval 20"/>
            <p:cNvSpPr>
              <a:spLocks noChangeArrowheads="1"/>
            </p:cNvSpPr>
            <p:nvPr/>
          </p:nvSpPr>
          <p:spPr bwMode="auto">
            <a:xfrm>
              <a:off x="3264" y="1152"/>
              <a:ext cx="581" cy="240"/>
            </a:xfrm>
            <a:prstGeom prst="ellipse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301" name="Text Box 21"/>
            <p:cNvSpPr txBox="1">
              <a:spLocks noChangeArrowheads="1"/>
            </p:cNvSpPr>
            <p:nvPr/>
          </p:nvSpPr>
          <p:spPr bwMode="auto">
            <a:xfrm>
              <a:off x="705" y="3539"/>
              <a:ext cx="7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Memory</a:t>
              </a:r>
            </a:p>
          </p:txBody>
        </p:sp>
        <p:sp>
          <p:nvSpPr>
            <p:cNvPr id="609302" name="Text Box 22"/>
            <p:cNvSpPr txBox="1">
              <a:spLocks noChangeArrowheads="1"/>
            </p:cNvSpPr>
            <p:nvPr/>
          </p:nvSpPr>
          <p:spPr bwMode="auto">
            <a:xfrm>
              <a:off x="291" y="1171"/>
              <a:ext cx="12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Comic Sans MS" charset="0"/>
                </a:rPr>
                <a:t>Memory Access</a:t>
              </a:r>
            </a:p>
          </p:txBody>
        </p:sp>
        <p:sp>
          <p:nvSpPr>
            <p:cNvPr id="609303" name="Line 23"/>
            <p:cNvSpPr>
              <a:spLocks noChangeShapeType="1"/>
            </p:cNvSpPr>
            <p:nvPr/>
          </p:nvSpPr>
          <p:spPr bwMode="auto">
            <a:xfrm>
              <a:off x="1344" y="1440"/>
              <a:ext cx="723" cy="1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304" name="Text Box 24"/>
            <p:cNvSpPr txBox="1">
              <a:spLocks noChangeArrowheads="1"/>
            </p:cNvSpPr>
            <p:nvPr/>
          </p:nvSpPr>
          <p:spPr bwMode="auto">
            <a:xfrm>
              <a:off x="3750" y="1491"/>
              <a:ext cx="10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800" b="1">
                  <a:latin typeface="Comic Sans MS" charset="0"/>
                </a:rPr>
                <a:t>Computation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09305" name="Line 25"/>
            <p:cNvSpPr>
              <a:spLocks noChangeShapeType="1"/>
            </p:cNvSpPr>
            <p:nvPr/>
          </p:nvSpPr>
          <p:spPr bwMode="auto">
            <a:xfrm>
              <a:off x="4360" y="1731"/>
              <a:ext cx="296" cy="2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306" name="Line 26"/>
            <p:cNvSpPr>
              <a:spLocks noChangeShapeType="1"/>
            </p:cNvSpPr>
            <p:nvPr/>
          </p:nvSpPr>
          <p:spPr bwMode="auto">
            <a:xfrm rot="-10800000">
              <a:off x="3784" y="1279"/>
              <a:ext cx="295" cy="2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9307" name="Line 27"/>
            <p:cNvSpPr>
              <a:spLocks noChangeShapeType="1"/>
            </p:cNvSpPr>
            <p:nvPr/>
          </p:nvSpPr>
          <p:spPr bwMode="auto">
            <a:xfrm flipV="1">
              <a:off x="1056" y="2976"/>
              <a:ext cx="856" cy="5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28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Blackboard Style </a:t>
            </a:r>
            <a:r>
              <a:rPr lang="en-US" sz="2000" b="0">
                <a:latin typeface="Verdana" charset="0"/>
              </a:rPr>
              <a:t>(cont’d)</a:t>
            </a:r>
          </a:p>
        </p:txBody>
      </p:sp>
      <p:sp>
        <p:nvSpPr>
          <p:cNvPr id="7475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Specializations:</a:t>
            </a:r>
          </a:p>
          <a:p>
            <a:pPr lvl="1" eaLnBrk="1" hangingPunct="1"/>
            <a:r>
              <a:rPr lang="en-US" dirty="0"/>
              <a:t>Data structure in memory.</a:t>
            </a:r>
          </a:p>
          <a:p>
            <a:pPr lvl="1" eaLnBrk="1" hangingPunct="1"/>
            <a:r>
              <a:rPr lang="en-US" dirty="0"/>
              <a:t>Data structure on disk.</a:t>
            </a:r>
          </a:p>
          <a:p>
            <a:pPr lvl="1" eaLnBrk="1" hangingPunct="1"/>
            <a:r>
              <a:rPr lang="en-US" dirty="0"/>
              <a:t>Changes to the data structure trigger computations.</a:t>
            </a:r>
          </a:p>
          <a:p>
            <a:pPr lvl="1" eaLnBrk="1" hangingPunct="1"/>
            <a:r>
              <a:rPr lang="en-US" dirty="0"/>
              <a:t>Concurrent computations and data access.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40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Blackboard Style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7680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Advantages:</a:t>
            </a:r>
          </a:p>
          <a:p>
            <a:pPr lvl="1" eaLnBrk="1" hangingPunct="1"/>
            <a:r>
              <a:rPr lang="en-US" dirty="0"/>
              <a:t>Efficient way to store “large” amount of data.</a:t>
            </a:r>
          </a:p>
          <a:p>
            <a:pPr lvl="1" eaLnBrk="1" hangingPunct="1"/>
            <a:r>
              <a:rPr lang="en-US" dirty="0"/>
              <a:t>Sharing model is published as the repository schema.</a:t>
            </a:r>
          </a:p>
          <a:p>
            <a:pPr lvl="1" eaLnBrk="1" hangingPunct="1"/>
            <a:r>
              <a:rPr lang="en-US" dirty="0"/>
              <a:t>Centralized management of data.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Disadvantages:</a:t>
            </a:r>
          </a:p>
          <a:p>
            <a:pPr lvl="1" eaLnBrk="1" hangingPunct="1"/>
            <a:r>
              <a:rPr lang="en-US" dirty="0"/>
              <a:t>Must agree of a data model a priori.</a:t>
            </a:r>
          </a:p>
          <a:p>
            <a:pPr lvl="1" eaLnBrk="1" hangingPunct="1"/>
            <a:r>
              <a:rPr lang="en-US" dirty="0"/>
              <a:t>Difficult to distribute data.</a:t>
            </a:r>
          </a:p>
          <a:p>
            <a:pPr lvl="1" eaLnBrk="1" hangingPunct="1"/>
            <a:r>
              <a:rPr lang="en-US" dirty="0"/>
              <a:t>Data evolution is expensive.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479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when:</a:t>
            </a:r>
          </a:p>
          <a:p>
            <a:pPr lvl="1"/>
            <a:r>
              <a:rPr lang="en-US" dirty="0"/>
              <a:t>All calculation centers on a common data structure.</a:t>
            </a:r>
          </a:p>
          <a:p>
            <a:pPr lvl="1"/>
            <a:r>
              <a:rPr lang="en-US" dirty="0"/>
              <a:t>Order of processing dynamically determined and data-driven.</a:t>
            </a:r>
          </a:p>
          <a:p>
            <a:pPr>
              <a:spcBef>
                <a:spcPts val="1176"/>
              </a:spcBef>
            </a:pPr>
            <a:r>
              <a:rPr lang="en-US" dirty="0"/>
              <a:t>Avoid it when:</a:t>
            </a:r>
          </a:p>
          <a:p>
            <a:pPr lvl="1"/>
            <a:r>
              <a:rPr lang="en-US" dirty="0"/>
              <a:t>Programs deal with independent parts of the common data.</a:t>
            </a:r>
          </a:p>
          <a:p>
            <a:pPr lvl="1"/>
            <a:r>
              <a:rPr lang="en-US" dirty="0"/>
              <a:t>Interface to common data susceptible to change.</a:t>
            </a:r>
          </a:p>
          <a:p>
            <a:pPr lvl="1"/>
            <a:r>
              <a:rPr lang="en-US" dirty="0"/>
              <a:t>When interaction between programs require complex regulation.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89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0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745A13-AFDD-1D4A-B76B-0BAE23772168}" type="slidenum">
              <a:rPr lang="en-US"/>
              <a:pPr/>
              <a:t>5</a:t>
            </a:fld>
            <a:endParaRPr lang="en-US"/>
          </a:p>
        </p:txBody>
      </p:sp>
      <p:sp>
        <p:nvSpPr>
          <p:cNvPr id="576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338667"/>
            <a:ext cx="7772400" cy="948267"/>
          </a:xfrm>
        </p:spPr>
        <p:txBody>
          <a:bodyPr/>
          <a:lstStyle/>
          <a:p>
            <a:r>
              <a:rPr lang="en-US" sz="2800"/>
              <a:t>Why is Software Architecture Important?</a:t>
            </a:r>
          </a:p>
        </p:txBody>
      </p:sp>
      <p:sp>
        <p:nvSpPr>
          <p:cNvPr id="5765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62000" y="1422400"/>
            <a:ext cx="8001000" cy="43349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Communication among stakeholders: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Customers, managers, designers, programmers.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Documentation of early design decisions: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Constraints on implementation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Organizational structure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Guides evolutionary prototyping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578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2901" y="209823"/>
            <a:ext cx="7772400" cy="609600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 Architecture of a Compiler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architecture of a system can change in response to improvements in technology.  </a:t>
            </a:r>
          </a:p>
          <a:p>
            <a:r>
              <a:rPr lang="en-US" dirty="0"/>
              <a:t>This can be seen in the way we think about compilers.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00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Early Compiler Architectures</a:t>
            </a: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1970s, compilation was regarded as a sequential (batch sequential or pipeline) process:</a:t>
            </a:r>
          </a:p>
          <a:p>
            <a:endParaRPr lang="en-US" dirty="0">
              <a:latin typeface="Tahoma" charset="0"/>
            </a:endParaRP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642308" y="2912534"/>
            <a:ext cx="7793040" cy="880533"/>
            <a:chOff x="215" y="2736"/>
            <a:chExt cx="5480" cy="576"/>
          </a:xfrm>
        </p:grpSpPr>
        <p:sp>
          <p:nvSpPr>
            <p:cNvPr id="624645" name="Rectangle 5"/>
            <p:cNvSpPr>
              <a:spLocks noChangeArrowheads="1"/>
            </p:cNvSpPr>
            <p:nvPr/>
          </p:nvSpPr>
          <p:spPr bwMode="auto">
            <a:xfrm>
              <a:off x="72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Lex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4646" name="Rectangle 6"/>
            <p:cNvSpPr>
              <a:spLocks noChangeArrowheads="1"/>
            </p:cNvSpPr>
            <p:nvPr/>
          </p:nvSpPr>
          <p:spPr bwMode="auto">
            <a:xfrm>
              <a:off x="168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Syn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4647" name="Rectangle 7"/>
            <p:cNvSpPr>
              <a:spLocks noChangeArrowheads="1"/>
            </p:cNvSpPr>
            <p:nvPr/>
          </p:nvSpPr>
          <p:spPr bwMode="auto">
            <a:xfrm>
              <a:off x="264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Sem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4648" name="Rectangle 8"/>
            <p:cNvSpPr>
              <a:spLocks noChangeArrowheads="1"/>
            </p:cNvSpPr>
            <p:nvPr/>
          </p:nvSpPr>
          <p:spPr bwMode="auto">
            <a:xfrm>
              <a:off x="360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Opt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4649" name="Rectangle 9"/>
            <p:cNvSpPr>
              <a:spLocks noChangeArrowheads="1"/>
            </p:cNvSpPr>
            <p:nvPr/>
          </p:nvSpPr>
          <p:spPr bwMode="auto">
            <a:xfrm>
              <a:off x="456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CGen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4650" name="Text Box 10"/>
            <p:cNvSpPr txBox="1">
              <a:spLocks noChangeArrowheads="1"/>
            </p:cNvSpPr>
            <p:nvPr/>
          </p:nvSpPr>
          <p:spPr bwMode="auto">
            <a:xfrm>
              <a:off x="215" y="2792"/>
              <a:ext cx="46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text</a:t>
              </a:r>
            </a:p>
          </p:txBody>
        </p:sp>
        <p:sp>
          <p:nvSpPr>
            <p:cNvPr id="624651" name="Text Box 11"/>
            <p:cNvSpPr txBox="1">
              <a:spLocks noChangeArrowheads="1"/>
            </p:cNvSpPr>
            <p:nvPr/>
          </p:nvSpPr>
          <p:spPr bwMode="auto">
            <a:xfrm>
              <a:off x="5210" y="2767"/>
              <a:ext cx="485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code</a:t>
              </a:r>
            </a:p>
          </p:txBody>
        </p:sp>
        <p:sp>
          <p:nvSpPr>
            <p:cNvPr id="624652" name="Line 12"/>
            <p:cNvSpPr>
              <a:spLocks noChangeShapeType="1"/>
            </p:cNvSpPr>
            <p:nvPr/>
          </p:nvSpPr>
          <p:spPr bwMode="auto">
            <a:xfrm>
              <a:off x="384" y="3049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653" name="Line 13"/>
            <p:cNvSpPr>
              <a:spLocks noChangeShapeType="1"/>
            </p:cNvSpPr>
            <p:nvPr/>
          </p:nvSpPr>
          <p:spPr bwMode="auto">
            <a:xfrm>
              <a:off x="1344" y="3024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654" name="Line 14"/>
            <p:cNvSpPr>
              <a:spLocks noChangeShapeType="1"/>
            </p:cNvSpPr>
            <p:nvPr/>
          </p:nvSpPr>
          <p:spPr bwMode="auto">
            <a:xfrm>
              <a:off x="2304" y="3017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655" name="Line 15"/>
            <p:cNvSpPr>
              <a:spLocks noChangeShapeType="1"/>
            </p:cNvSpPr>
            <p:nvPr/>
          </p:nvSpPr>
          <p:spPr bwMode="auto">
            <a:xfrm>
              <a:off x="3264" y="3025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656" name="Line 16"/>
            <p:cNvSpPr>
              <a:spLocks noChangeShapeType="1"/>
            </p:cNvSpPr>
            <p:nvPr/>
          </p:nvSpPr>
          <p:spPr bwMode="auto">
            <a:xfrm>
              <a:off x="4224" y="3017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657" name="Line 17"/>
            <p:cNvSpPr>
              <a:spLocks noChangeShapeType="1"/>
            </p:cNvSpPr>
            <p:nvPr/>
          </p:nvSpPr>
          <p:spPr bwMode="auto">
            <a:xfrm>
              <a:off x="5184" y="3025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048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Early Compiler Architectures </a:t>
            </a:r>
            <a:r>
              <a:rPr lang="en-US" sz="2000" b="0">
                <a:latin typeface="Verdana" charset="0"/>
              </a:rPr>
              <a:t>(cont’d)</a:t>
            </a:r>
          </a:p>
        </p:txBody>
      </p:sp>
      <p:sp>
        <p:nvSpPr>
          <p:cNvPr id="8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compilers create a separate symbol table during lexical analysis and used or updated it during subsequent passes.</a:t>
            </a:r>
          </a:p>
          <a:p>
            <a:endParaRPr lang="en-US" dirty="0">
              <a:latin typeface="Tahoma" charset="0"/>
            </a:endParaRPr>
          </a:p>
        </p:txBody>
      </p:sp>
      <p:grpSp>
        <p:nvGrpSpPr>
          <p:cNvPr id="81924" name="Group 4"/>
          <p:cNvGrpSpPr>
            <a:grpSpLocks/>
          </p:cNvGrpSpPr>
          <p:nvPr/>
        </p:nvGrpSpPr>
        <p:grpSpPr bwMode="auto">
          <a:xfrm>
            <a:off x="704850" y="3115734"/>
            <a:ext cx="7900988" cy="2386189"/>
            <a:chOff x="444" y="2208"/>
            <a:chExt cx="4977" cy="1691"/>
          </a:xfrm>
        </p:grpSpPr>
        <p:sp>
          <p:nvSpPr>
            <p:cNvPr id="625669" name="Rectangle 5"/>
            <p:cNvSpPr>
              <a:spLocks noChangeArrowheads="1"/>
            </p:cNvSpPr>
            <p:nvPr/>
          </p:nvSpPr>
          <p:spPr bwMode="auto">
            <a:xfrm>
              <a:off x="2208" y="2208"/>
              <a:ext cx="1296" cy="528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Symbol Table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5670" name="Rectangle 6"/>
            <p:cNvSpPr>
              <a:spLocks noChangeArrowheads="1"/>
            </p:cNvSpPr>
            <p:nvPr/>
          </p:nvSpPr>
          <p:spPr bwMode="auto">
            <a:xfrm>
              <a:off x="912" y="3360"/>
              <a:ext cx="576" cy="539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Lex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5671" name="Rectangle 7"/>
            <p:cNvSpPr>
              <a:spLocks noChangeArrowheads="1"/>
            </p:cNvSpPr>
            <p:nvPr/>
          </p:nvSpPr>
          <p:spPr bwMode="auto">
            <a:xfrm>
              <a:off x="1776" y="3360"/>
              <a:ext cx="576" cy="539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Syn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5672" name="Rectangle 8"/>
            <p:cNvSpPr>
              <a:spLocks noChangeArrowheads="1"/>
            </p:cNvSpPr>
            <p:nvPr/>
          </p:nvSpPr>
          <p:spPr bwMode="auto">
            <a:xfrm>
              <a:off x="2640" y="3360"/>
              <a:ext cx="576" cy="539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Sem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5673" name="Rectangle 9"/>
            <p:cNvSpPr>
              <a:spLocks noChangeArrowheads="1"/>
            </p:cNvSpPr>
            <p:nvPr/>
          </p:nvSpPr>
          <p:spPr bwMode="auto">
            <a:xfrm>
              <a:off x="3504" y="3360"/>
              <a:ext cx="576" cy="539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Opt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5674" name="Rectangle 10"/>
            <p:cNvSpPr>
              <a:spLocks noChangeArrowheads="1"/>
            </p:cNvSpPr>
            <p:nvPr/>
          </p:nvSpPr>
          <p:spPr bwMode="auto">
            <a:xfrm>
              <a:off x="4368" y="3360"/>
              <a:ext cx="576" cy="539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CGen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5675" name="Text Box 11"/>
            <p:cNvSpPr txBox="1">
              <a:spLocks noChangeArrowheads="1"/>
            </p:cNvSpPr>
            <p:nvPr/>
          </p:nvSpPr>
          <p:spPr bwMode="auto">
            <a:xfrm>
              <a:off x="444" y="3381"/>
              <a:ext cx="420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text</a:t>
              </a:r>
            </a:p>
          </p:txBody>
        </p:sp>
        <p:sp>
          <p:nvSpPr>
            <p:cNvPr id="625676" name="Text Box 12"/>
            <p:cNvSpPr txBox="1">
              <a:spLocks noChangeArrowheads="1"/>
            </p:cNvSpPr>
            <p:nvPr/>
          </p:nvSpPr>
          <p:spPr bwMode="auto">
            <a:xfrm>
              <a:off x="4987" y="3381"/>
              <a:ext cx="43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code</a:t>
              </a:r>
            </a:p>
          </p:txBody>
        </p:sp>
        <p:sp>
          <p:nvSpPr>
            <p:cNvPr id="625677" name="Line 13"/>
            <p:cNvSpPr>
              <a:spLocks noChangeShapeType="1"/>
            </p:cNvSpPr>
            <p:nvPr/>
          </p:nvSpPr>
          <p:spPr bwMode="auto">
            <a:xfrm>
              <a:off x="480" y="364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678" name="Line 14"/>
            <p:cNvSpPr>
              <a:spLocks noChangeShapeType="1"/>
            </p:cNvSpPr>
            <p:nvPr/>
          </p:nvSpPr>
          <p:spPr bwMode="auto">
            <a:xfrm>
              <a:off x="1488" y="363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679" name="Line 15"/>
            <p:cNvSpPr>
              <a:spLocks noChangeShapeType="1"/>
            </p:cNvSpPr>
            <p:nvPr/>
          </p:nvSpPr>
          <p:spPr bwMode="auto">
            <a:xfrm>
              <a:off x="2352" y="363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680" name="Line 16"/>
            <p:cNvSpPr>
              <a:spLocks noChangeShapeType="1"/>
            </p:cNvSpPr>
            <p:nvPr/>
          </p:nvSpPr>
          <p:spPr bwMode="auto">
            <a:xfrm>
              <a:off x="3216" y="363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681" name="Line 17"/>
            <p:cNvSpPr>
              <a:spLocks noChangeShapeType="1"/>
            </p:cNvSpPr>
            <p:nvPr/>
          </p:nvSpPr>
          <p:spPr bwMode="auto">
            <a:xfrm>
              <a:off x="4088" y="3632"/>
              <a:ext cx="28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682" name="Line 18"/>
            <p:cNvSpPr>
              <a:spLocks noChangeShapeType="1"/>
            </p:cNvSpPr>
            <p:nvPr/>
          </p:nvSpPr>
          <p:spPr bwMode="auto">
            <a:xfrm>
              <a:off x="4936" y="363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683" name="Line 19"/>
            <p:cNvSpPr>
              <a:spLocks noChangeShapeType="1"/>
            </p:cNvSpPr>
            <p:nvPr/>
          </p:nvSpPr>
          <p:spPr bwMode="auto">
            <a:xfrm flipV="1">
              <a:off x="1248" y="2736"/>
              <a:ext cx="120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684" name="Line 20"/>
            <p:cNvSpPr>
              <a:spLocks noChangeShapeType="1"/>
            </p:cNvSpPr>
            <p:nvPr/>
          </p:nvSpPr>
          <p:spPr bwMode="auto">
            <a:xfrm flipV="1">
              <a:off x="2016" y="2736"/>
              <a:ext cx="72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685" name="Line 21"/>
            <p:cNvSpPr>
              <a:spLocks noChangeShapeType="1"/>
            </p:cNvSpPr>
            <p:nvPr/>
          </p:nvSpPr>
          <p:spPr bwMode="auto">
            <a:xfrm flipV="1">
              <a:off x="2888" y="273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686" name="Line 22"/>
            <p:cNvSpPr>
              <a:spLocks noChangeShapeType="1"/>
            </p:cNvSpPr>
            <p:nvPr/>
          </p:nvSpPr>
          <p:spPr bwMode="auto">
            <a:xfrm flipH="1" flipV="1">
              <a:off x="3120" y="2736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5687" name="Line 23"/>
            <p:cNvSpPr>
              <a:spLocks noChangeShapeType="1"/>
            </p:cNvSpPr>
            <p:nvPr/>
          </p:nvSpPr>
          <p:spPr bwMode="auto">
            <a:xfrm flipH="1" flipV="1">
              <a:off x="3408" y="2736"/>
              <a:ext cx="115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139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charset="0"/>
              </a:rPr>
              <a:t>Modern Compiler Architectures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014097"/>
            <a:ext cx="8001000" cy="4269103"/>
          </a:xfrm>
        </p:spPr>
        <p:txBody>
          <a:bodyPr/>
          <a:lstStyle/>
          <a:p>
            <a:r>
              <a:rPr lang="en-US" dirty="0"/>
              <a:t>Later, in the mid 1980s, increasing attention turned to the intermediate representation of the program during compilation.</a:t>
            </a:r>
          </a:p>
          <a:p>
            <a:endParaRPr lang="en-US" dirty="0">
              <a:latin typeface="Tahoma" charset="0"/>
            </a:endParaRPr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655186" y="2506133"/>
            <a:ext cx="7767187" cy="3048000"/>
            <a:chOff x="213" y="1968"/>
            <a:chExt cx="5282" cy="2016"/>
          </a:xfrm>
        </p:grpSpPr>
        <p:sp>
          <p:nvSpPr>
            <p:cNvPr id="626693" name="Rectangle 5"/>
            <p:cNvSpPr>
              <a:spLocks noChangeArrowheads="1"/>
            </p:cNvSpPr>
            <p:nvPr/>
          </p:nvSpPr>
          <p:spPr bwMode="auto">
            <a:xfrm>
              <a:off x="2352" y="1968"/>
              <a:ext cx="1008" cy="432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FFFFFF"/>
                  </a:solidFill>
                  <a:latin typeface="Comic Sans MS" charset="0"/>
                </a:rPr>
                <a:t>Symbol</a:t>
              </a:r>
              <a:r>
                <a:rPr lang="en-US" sz="1800" b="1">
                  <a:latin typeface="Comic Sans MS" charset="0"/>
                </a:rPr>
                <a:t> </a:t>
              </a:r>
              <a:r>
                <a:rPr lang="en-US" sz="1800" b="1">
                  <a:solidFill>
                    <a:srgbClr val="FFFFFF"/>
                  </a:solidFill>
                  <a:latin typeface="Comic Sans MS" charset="0"/>
                </a:rPr>
                <a:t>Table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6694" name="Rectangle 6"/>
            <p:cNvSpPr>
              <a:spLocks noChangeArrowheads="1"/>
            </p:cNvSpPr>
            <p:nvPr/>
          </p:nvSpPr>
          <p:spPr bwMode="auto">
            <a:xfrm>
              <a:off x="816" y="2792"/>
              <a:ext cx="480" cy="33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Lex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6695" name="Rectangle 7"/>
            <p:cNvSpPr>
              <a:spLocks noChangeArrowheads="1"/>
            </p:cNvSpPr>
            <p:nvPr/>
          </p:nvSpPr>
          <p:spPr bwMode="auto">
            <a:xfrm>
              <a:off x="2592" y="2784"/>
              <a:ext cx="480" cy="33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Sem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6696" name="Rectangle 8"/>
            <p:cNvSpPr>
              <a:spLocks noChangeArrowheads="1"/>
            </p:cNvSpPr>
            <p:nvPr/>
          </p:nvSpPr>
          <p:spPr bwMode="auto">
            <a:xfrm>
              <a:off x="4416" y="2792"/>
              <a:ext cx="480" cy="33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CGen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6697" name="Text Box 9"/>
            <p:cNvSpPr txBox="1">
              <a:spLocks noChangeArrowheads="1"/>
            </p:cNvSpPr>
            <p:nvPr/>
          </p:nvSpPr>
          <p:spPr bwMode="auto">
            <a:xfrm>
              <a:off x="5026" y="2669"/>
              <a:ext cx="469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code</a:t>
              </a:r>
            </a:p>
          </p:txBody>
        </p:sp>
        <p:sp>
          <p:nvSpPr>
            <p:cNvPr id="626698" name="Text Box 10"/>
            <p:cNvSpPr txBox="1">
              <a:spLocks noChangeArrowheads="1"/>
            </p:cNvSpPr>
            <p:nvPr/>
          </p:nvSpPr>
          <p:spPr bwMode="auto">
            <a:xfrm>
              <a:off x="213" y="2669"/>
              <a:ext cx="45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text</a:t>
              </a:r>
            </a:p>
          </p:txBody>
        </p:sp>
        <p:sp>
          <p:nvSpPr>
            <p:cNvPr id="626699" name="Rectangle 11"/>
            <p:cNvSpPr>
              <a:spLocks noChangeArrowheads="1"/>
            </p:cNvSpPr>
            <p:nvPr/>
          </p:nvSpPr>
          <p:spPr bwMode="auto">
            <a:xfrm>
              <a:off x="2352" y="3552"/>
              <a:ext cx="1008" cy="432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FFFFFF"/>
                  </a:solidFill>
                  <a:latin typeface="Comic Sans MS" charset="0"/>
                </a:rPr>
                <a:t>Attributed </a:t>
              </a:r>
            </a:p>
            <a:p>
              <a:pPr algn="ctr">
                <a:defRPr/>
              </a:pPr>
              <a:r>
                <a:rPr lang="en-US" sz="1800" b="1">
                  <a:solidFill>
                    <a:srgbClr val="FFFFFF"/>
                  </a:solidFill>
                  <a:latin typeface="Comic Sans MS" charset="0"/>
                </a:rPr>
                <a:t>Parse Tree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6700" name="Line 12"/>
            <p:cNvSpPr>
              <a:spLocks noChangeShapeType="1"/>
            </p:cNvSpPr>
            <p:nvPr/>
          </p:nvSpPr>
          <p:spPr bwMode="auto">
            <a:xfrm>
              <a:off x="336" y="2976"/>
              <a:ext cx="4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01" name="Line 13"/>
            <p:cNvSpPr>
              <a:spLocks noChangeShapeType="1"/>
            </p:cNvSpPr>
            <p:nvPr/>
          </p:nvSpPr>
          <p:spPr bwMode="auto">
            <a:xfrm>
              <a:off x="4896" y="2976"/>
              <a:ext cx="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3504" y="2784"/>
              <a:ext cx="480" cy="33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Opt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6703" name="Rectangle 15"/>
            <p:cNvSpPr>
              <a:spLocks noChangeArrowheads="1"/>
            </p:cNvSpPr>
            <p:nvPr/>
          </p:nvSpPr>
          <p:spPr bwMode="auto">
            <a:xfrm>
              <a:off x="1680" y="2784"/>
              <a:ext cx="476" cy="33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Syn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6704" name="Line 16"/>
            <p:cNvSpPr>
              <a:spLocks noChangeShapeType="1"/>
            </p:cNvSpPr>
            <p:nvPr/>
          </p:nvSpPr>
          <p:spPr bwMode="auto">
            <a:xfrm>
              <a:off x="1296" y="29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05" name="Line 17"/>
            <p:cNvSpPr>
              <a:spLocks noChangeShapeType="1"/>
            </p:cNvSpPr>
            <p:nvPr/>
          </p:nvSpPr>
          <p:spPr bwMode="auto">
            <a:xfrm>
              <a:off x="2160" y="295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06" name="Line 18"/>
            <p:cNvSpPr>
              <a:spLocks noChangeShapeType="1"/>
            </p:cNvSpPr>
            <p:nvPr/>
          </p:nvSpPr>
          <p:spPr bwMode="auto">
            <a:xfrm>
              <a:off x="3072" y="295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07" name="Line 19"/>
            <p:cNvSpPr>
              <a:spLocks noChangeShapeType="1"/>
            </p:cNvSpPr>
            <p:nvPr/>
          </p:nvSpPr>
          <p:spPr bwMode="auto">
            <a:xfrm>
              <a:off x="3984" y="295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08" name="Line 20"/>
            <p:cNvSpPr>
              <a:spLocks noChangeShapeType="1"/>
            </p:cNvSpPr>
            <p:nvPr/>
          </p:nvSpPr>
          <p:spPr bwMode="auto">
            <a:xfrm flipV="1">
              <a:off x="1296" y="2400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09" name="Line 21"/>
            <p:cNvSpPr>
              <a:spLocks noChangeShapeType="1"/>
            </p:cNvSpPr>
            <p:nvPr/>
          </p:nvSpPr>
          <p:spPr bwMode="auto">
            <a:xfrm flipV="1">
              <a:off x="2160" y="2400"/>
              <a:ext cx="432" cy="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10" name="Line 22"/>
            <p:cNvSpPr>
              <a:spLocks noChangeShapeType="1"/>
            </p:cNvSpPr>
            <p:nvPr/>
          </p:nvSpPr>
          <p:spPr bwMode="auto">
            <a:xfrm flipV="1">
              <a:off x="2784" y="240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11" name="Line 23"/>
            <p:cNvSpPr>
              <a:spLocks noChangeShapeType="1"/>
            </p:cNvSpPr>
            <p:nvPr/>
          </p:nvSpPr>
          <p:spPr bwMode="auto">
            <a:xfrm flipH="1" flipV="1">
              <a:off x="2976" y="2400"/>
              <a:ext cx="52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12" name="Line 24"/>
            <p:cNvSpPr>
              <a:spLocks noChangeShapeType="1"/>
            </p:cNvSpPr>
            <p:nvPr/>
          </p:nvSpPr>
          <p:spPr bwMode="auto">
            <a:xfrm flipH="1" flipV="1">
              <a:off x="3360" y="2400"/>
              <a:ext cx="105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13" name="Line 25"/>
            <p:cNvSpPr>
              <a:spLocks noChangeShapeType="1"/>
            </p:cNvSpPr>
            <p:nvPr/>
          </p:nvSpPr>
          <p:spPr bwMode="auto">
            <a:xfrm flipV="1">
              <a:off x="2784" y="31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14" name="Line 26"/>
            <p:cNvSpPr>
              <a:spLocks noChangeShapeType="1"/>
            </p:cNvSpPr>
            <p:nvPr/>
          </p:nvSpPr>
          <p:spPr bwMode="auto">
            <a:xfrm flipH="1" flipV="1">
              <a:off x="2160" y="3120"/>
              <a:ext cx="43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15" name="Line 27"/>
            <p:cNvSpPr>
              <a:spLocks noChangeShapeType="1"/>
            </p:cNvSpPr>
            <p:nvPr/>
          </p:nvSpPr>
          <p:spPr bwMode="auto">
            <a:xfrm flipV="1">
              <a:off x="2976" y="3128"/>
              <a:ext cx="528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16" name="Line 28"/>
            <p:cNvSpPr>
              <a:spLocks noChangeShapeType="1"/>
            </p:cNvSpPr>
            <p:nvPr/>
          </p:nvSpPr>
          <p:spPr bwMode="auto">
            <a:xfrm flipH="1" flipV="1">
              <a:off x="1296" y="3120"/>
              <a:ext cx="105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6717" name="Line 29"/>
            <p:cNvSpPr>
              <a:spLocks noChangeShapeType="1"/>
            </p:cNvSpPr>
            <p:nvPr/>
          </p:nvSpPr>
          <p:spPr bwMode="auto">
            <a:xfrm flipV="1">
              <a:off x="3360" y="3128"/>
              <a:ext cx="1056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88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Hybrid Compiler Architectures</a:t>
            </a:r>
          </a:p>
        </p:txBody>
      </p:sp>
      <p:sp>
        <p:nvSpPr>
          <p:cNvPr id="83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23234"/>
            <a:ext cx="8229600" cy="4395434"/>
          </a:xfrm>
        </p:spPr>
        <p:txBody>
          <a:bodyPr/>
          <a:lstStyle/>
          <a:p>
            <a:r>
              <a:rPr lang="en-US" dirty="0"/>
              <a:t>The new view accommodates various tools (e.g., syntax-directed editors) that operate on the internal representation rather than the textual form of a program.</a:t>
            </a:r>
          </a:p>
          <a:p>
            <a:r>
              <a:rPr lang="en-US" dirty="0"/>
              <a:t>Architectural shift to a </a:t>
            </a:r>
            <a:r>
              <a:rPr lang="en-US" dirty="0">
                <a:solidFill>
                  <a:srgbClr val="0000FF"/>
                </a:solidFill>
              </a:rPr>
              <a:t>repository</a:t>
            </a:r>
            <a:r>
              <a:rPr lang="en-US" dirty="0"/>
              <a:t> style, with elements of the </a:t>
            </a:r>
            <a:r>
              <a:rPr lang="en-US" dirty="0">
                <a:solidFill>
                  <a:srgbClr val="0000FF"/>
                </a:solidFill>
              </a:rPr>
              <a:t>pipeline</a:t>
            </a:r>
            <a:r>
              <a:rPr lang="en-US" dirty="0"/>
              <a:t> style, since the order of execution of the processes is still predetermined.</a:t>
            </a:r>
          </a:p>
          <a:p>
            <a:endParaRPr lang="en-US" sz="28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42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8229600" cy="623446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Hybrid Compiler Architectures</a:t>
            </a: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1524000" y="1625600"/>
            <a:ext cx="5867400" cy="3928533"/>
            <a:chOff x="960" y="1152"/>
            <a:chExt cx="3696" cy="2784"/>
          </a:xfrm>
        </p:grpSpPr>
        <p:sp>
          <p:nvSpPr>
            <p:cNvPr id="628740" name="Rectangle 4"/>
            <p:cNvSpPr>
              <a:spLocks noChangeArrowheads="1"/>
            </p:cNvSpPr>
            <p:nvPr/>
          </p:nvSpPr>
          <p:spPr bwMode="auto">
            <a:xfrm>
              <a:off x="960" y="1152"/>
              <a:ext cx="480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Lex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8741" name="Rectangle 5"/>
            <p:cNvSpPr>
              <a:spLocks noChangeArrowheads="1"/>
            </p:cNvSpPr>
            <p:nvPr/>
          </p:nvSpPr>
          <p:spPr bwMode="auto">
            <a:xfrm>
              <a:off x="1776" y="1152"/>
              <a:ext cx="480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Syn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8742" name="Rectangle 6"/>
            <p:cNvSpPr>
              <a:spLocks noChangeArrowheads="1"/>
            </p:cNvSpPr>
            <p:nvPr/>
          </p:nvSpPr>
          <p:spPr bwMode="auto">
            <a:xfrm>
              <a:off x="2592" y="1152"/>
              <a:ext cx="480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Sem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8743" name="Rectangle 7"/>
            <p:cNvSpPr>
              <a:spLocks noChangeArrowheads="1"/>
            </p:cNvSpPr>
            <p:nvPr/>
          </p:nvSpPr>
          <p:spPr bwMode="auto">
            <a:xfrm>
              <a:off x="3360" y="1152"/>
              <a:ext cx="480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Opt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8744" name="Rectangle 8"/>
            <p:cNvSpPr>
              <a:spLocks noChangeArrowheads="1"/>
            </p:cNvSpPr>
            <p:nvPr/>
          </p:nvSpPr>
          <p:spPr bwMode="auto">
            <a:xfrm>
              <a:off x="4176" y="1152"/>
              <a:ext cx="480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Cgen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8745" name="Rectangle 9"/>
            <p:cNvSpPr>
              <a:spLocks noChangeArrowheads="1"/>
            </p:cNvSpPr>
            <p:nvPr/>
          </p:nvSpPr>
          <p:spPr bwMode="auto">
            <a:xfrm>
              <a:off x="1464" y="3552"/>
              <a:ext cx="480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Edit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8746" name="Rectangle 10"/>
            <p:cNvSpPr>
              <a:spLocks noChangeArrowheads="1"/>
            </p:cNvSpPr>
            <p:nvPr/>
          </p:nvSpPr>
          <p:spPr bwMode="auto">
            <a:xfrm>
              <a:off x="3672" y="3552"/>
              <a:ext cx="480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rgbClr val="FFFFFF"/>
                  </a:solidFill>
                  <a:latin typeface="Comic Sans MS" charset="0"/>
                </a:rPr>
                <a:t>Flow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8747" name="Line 11"/>
            <p:cNvSpPr>
              <a:spLocks noChangeShapeType="1"/>
            </p:cNvSpPr>
            <p:nvPr/>
          </p:nvSpPr>
          <p:spPr bwMode="auto">
            <a:xfrm flipV="1">
              <a:off x="1944" y="2880"/>
              <a:ext cx="312" cy="6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748" name="Rectangle 12"/>
            <p:cNvSpPr>
              <a:spLocks noChangeArrowheads="1"/>
            </p:cNvSpPr>
            <p:nvPr/>
          </p:nvSpPr>
          <p:spPr bwMode="auto">
            <a:xfrm>
              <a:off x="2256" y="2112"/>
              <a:ext cx="1104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FFFFFF"/>
                  </a:solidFill>
                  <a:latin typeface="Comic Sans MS" charset="0"/>
                </a:rPr>
                <a:t>Attributed</a:t>
              </a:r>
              <a:r>
                <a:rPr lang="en-US" sz="1800" b="1">
                  <a:latin typeface="Comic Sans MS" charset="0"/>
                </a:rPr>
                <a:t> </a:t>
              </a:r>
            </a:p>
            <a:p>
              <a:pPr algn="ctr">
                <a:defRPr/>
              </a:pPr>
              <a:r>
                <a:rPr lang="en-US" sz="1800" b="1">
                  <a:solidFill>
                    <a:srgbClr val="FFFFFF"/>
                  </a:solidFill>
                  <a:latin typeface="Comic Sans MS" charset="0"/>
                </a:rPr>
                <a:t>Parse Tree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8749" name="Rectangle 13"/>
            <p:cNvSpPr>
              <a:spLocks noChangeArrowheads="1"/>
            </p:cNvSpPr>
            <p:nvPr/>
          </p:nvSpPr>
          <p:spPr bwMode="auto">
            <a:xfrm>
              <a:off x="2256" y="2496"/>
              <a:ext cx="1104" cy="384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rgbClr val="FFFFFF"/>
                  </a:solidFill>
                  <a:latin typeface="Comic Sans MS" charset="0"/>
                </a:rPr>
                <a:t>Symbol Table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28750" name="Line 14"/>
            <p:cNvSpPr>
              <a:spLocks noChangeShapeType="1"/>
            </p:cNvSpPr>
            <p:nvPr/>
          </p:nvSpPr>
          <p:spPr bwMode="auto">
            <a:xfrm flipH="1" flipV="1">
              <a:off x="3360" y="2880"/>
              <a:ext cx="312" cy="6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751" name="Line 15"/>
            <p:cNvSpPr>
              <a:spLocks noChangeShapeType="1"/>
            </p:cNvSpPr>
            <p:nvPr/>
          </p:nvSpPr>
          <p:spPr bwMode="auto">
            <a:xfrm flipH="1">
              <a:off x="2832" y="1536"/>
              <a:ext cx="0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752" name="Line 16"/>
            <p:cNvSpPr>
              <a:spLocks noChangeShapeType="1"/>
            </p:cNvSpPr>
            <p:nvPr/>
          </p:nvSpPr>
          <p:spPr bwMode="auto">
            <a:xfrm rot="-5400000">
              <a:off x="2424" y="1176"/>
              <a:ext cx="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753" name="Line 17"/>
            <p:cNvSpPr>
              <a:spLocks noChangeShapeType="1"/>
            </p:cNvSpPr>
            <p:nvPr/>
          </p:nvSpPr>
          <p:spPr bwMode="auto">
            <a:xfrm rot="-5400000">
              <a:off x="3240" y="1176"/>
              <a:ext cx="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754" name="Line 18"/>
            <p:cNvSpPr>
              <a:spLocks noChangeShapeType="1"/>
            </p:cNvSpPr>
            <p:nvPr/>
          </p:nvSpPr>
          <p:spPr bwMode="auto">
            <a:xfrm rot="-5400000">
              <a:off x="1608" y="1176"/>
              <a:ext cx="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755" name="Line 19"/>
            <p:cNvSpPr>
              <a:spLocks noChangeShapeType="1"/>
            </p:cNvSpPr>
            <p:nvPr/>
          </p:nvSpPr>
          <p:spPr bwMode="auto">
            <a:xfrm rot="-5400000">
              <a:off x="4008" y="1176"/>
              <a:ext cx="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756" name="Line 20"/>
            <p:cNvSpPr>
              <a:spLocks noChangeShapeType="1"/>
            </p:cNvSpPr>
            <p:nvPr/>
          </p:nvSpPr>
          <p:spPr bwMode="auto">
            <a:xfrm>
              <a:off x="1440" y="1536"/>
              <a:ext cx="816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757" name="Line 21"/>
            <p:cNvSpPr>
              <a:spLocks noChangeShapeType="1"/>
            </p:cNvSpPr>
            <p:nvPr/>
          </p:nvSpPr>
          <p:spPr bwMode="auto">
            <a:xfrm flipH="1">
              <a:off x="3360" y="1536"/>
              <a:ext cx="816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2256" y="1536"/>
              <a:ext cx="336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8759" name="Line 23"/>
            <p:cNvSpPr>
              <a:spLocks noChangeShapeType="1"/>
            </p:cNvSpPr>
            <p:nvPr/>
          </p:nvSpPr>
          <p:spPr bwMode="auto">
            <a:xfrm flipH="1">
              <a:off x="3072" y="1536"/>
              <a:ext cx="288" cy="5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1539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Interpreter Styles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Interpreter</a:t>
            </a:r>
          </a:p>
          <a:p>
            <a:pPr lvl="1"/>
            <a:r>
              <a:rPr lang="en-US" sz="2400" dirty="0"/>
              <a:t>Mobile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487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557708" y="229670"/>
            <a:ext cx="8229600" cy="677333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Interpreter Style</a:t>
            </a:r>
          </a:p>
        </p:txBody>
      </p:sp>
      <p:sp>
        <p:nvSpPr>
          <p:cNvPr id="9318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50145"/>
            <a:ext cx="7772400" cy="4603989"/>
          </a:xfrm>
        </p:spPr>
        <p:txBody>
          <a:bodyPr/>
          <a:lstStyle/>
          <a:p>
            <a:pPr eaLnBrk="1" hangingPunct="1"/>
            <a:r>
              <a:rPr lang="en-US" dirty="0"/>
              <a:t>An interpreter is a program capable of parsing and executing  statements written in some other programming language.</a:t>
            </a:r>
          </a:p>
          <a:p>
            <a:pPr eaLnBrk="1" hangingPunct="1"/>
            <a:r>
              <a:rPr lang="en-US" dirty="0"/>
              <a:t>Essentially, an interpreter creates a virtual machine.</a:t>
            </a:r>
          </a:p>
          <a:p>
            <a:pPr eaLnBrk="1" hangingPunct="1"/>
            <a:r>
              <a:rPr lang="en-US" dirty="0"/>
              <a:t>Therefore, the interpreter style is suitable for applications in which the most appropriate language or machine for executing the solution is not directly available.</a:t>
            </a:r>
          </a:p>
          <a:p>
            <a:pPr eaLnBrk="1" hangingPunct="1">
              <a:buFont typeface="Wingdings" charset="0"/>
              <a:buNone/>
            </a:pPr>
            <a:endParaRPr lang="en-US" sz="2200" dirty="0">
              <a:latin typeface="Tahoma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200" dirty="0">
                <a:latin typeface="Tahoma" charset="0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984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Interpreter Style Examples</a:t>
            </a:r>
          </a:p>
        </p:txBody>
      </p:sp>
      <p:sp>
        <p:nvSpPr>
          <p:cNvPr id="94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1680" y="986690"/>
            <a:ext cx="8022720" cy="4364244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Programming Language Translators:</a:t>
            </a:r>
          </a:p>
          <a:p>
            <a:pPr lvl="1" eaLnBrk="1" hangingPunct="1"/>
            <a:r>
              <a:rPr lang="en-US" dirty="0"/>
              <a:t>Java</a:t>
            </a:r>
          </a:p>
          <a:p>
            <a:pPr lvl="1" eaLnBrk="1" hangingPunct="1"/>
            <a:r>
              <a:rPr lang="en-US" dirty="0"/>
              <a:t>Python</a:t>
            </a:r>
          </a:p>
          <a:p>
            <a:r>
              <a:rPr lang="en-US" dirty="0">
                <a:solidFill>
                  <a:srgbClr val="0000FF"/>
                </a:solidFill>
              </a:rPr>
              <a:t>Command Language Processors:</a:t>
            </a:r>
          </a:p>
          <a:p>
            <a:pPr lvl="1" eaLnBrk="1" hangingPunct="1"/>
            <a:r>
              <a:rPr lang="en-US" dirty="0"/>
              <a:t>Unix shell</a:t>
            </a:r>
          </a:p>
          <a:p>
            <a:r>
              <a:rPr lang="en-US" dirty="0">
                <a:solidFill>
                  <a:srgbClr val="0000FF"/>
                </a:solidFill>
              </a:rPr>
              <a:t>Scripting Languages:</a:t>
            </a:r>
          </a:p>
          <a:p>
            <a:pPr lvl="1" eaLnBrk="1" hangingPunct="1"/>
            <a:r>
              <a:rPr lang="en-US" dirty="0" err="1"/>
              <a:t>Awk</a:t>
            </a:r>
            <a:endParaRPr lang="en-US" dirty="0"/>
          </a:p>
          <a:p>
            <a:pPr lvl="1" eaLnBrk="1" hangingPunct="1"/>
            <a:r>
              <a:rPr lang="en-US" dirty="0"/>
              <a:t>Perl</a:t>
            </a:r>
          </a:p>
          <a:p>
            <a:r>
              <a:rPr lang="en-US" dirty="0">
                <a:solidFill>
                  <a:srgbClr val="0000FF"/>
                </a:solidFill>
              </a:rPr>
              <a:t>Rule Based Systems:</a:t>
            </a:r>
          </a:p>
          <a:p>
            <a:pPr lvl="1" eaLnBrk="1" hangingPunct="1"/>
            <a:r>
              <a:rPr lang="en-US" dirty="0"/>
              <a:t>Prolog</a:t>
            </a:r>
          </a:p>
          <a:p>
            <a:pPr lvl="1" eaLnBrk="1" hangingPunct="1"/>
            <a:r>
              <a:rPr lang="en-US" dirty="0"/>
              <a:t>Coral</a:t>
            </a:r>
          </a:p>
          <a:p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75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Interpreter Style </a:t>
            </a:r>
            <a:r>
              <a:rPr lang="en-US" sz="2000" b="0" dirty="0">
                <a:latin typeface="Verdana" charset="0"/>
              </a:rPr>
              <a:t>(cont</a:t>
            </a:r>
            <a:r>
              <a:rPr lang="en-US" sz="2000" dirty="0">
                <a:latin typeface="Arial" charset="0"/>
              </a:rPr>
              <a:t>’</a:t>
            </a:r>
            <a:r>
              <a:rPr lang="en-US" altLang="ja-JP" sz="2000" b="0" dirty="0">
                <a:latin typeface="Verdana" charset="0"/>
              </a:rPr>
              <a:t>d)</a:t>
            </a:r>
            <a:endParaRPr lang="en-US" sz="2000" b="0" dirty="0">
              <a:latin typeface="Verdana" charset="0"/>
            </a:endParaRPr>
          </a:p>
        </p:txBody>
      </p:sp>
      <p:sp>
        <p:nvSpPr>
          <p:cNvPr id="95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00FF"/>
                </a:solidFill>
              </a:rPr>
              <a:t>Components:</a:t>
            </a:r>
            <a:r>
              <a:rPr lang="en-US" dirty="0"/>
              <a:t>  include one state machine for the execution engine and three memories:</a:t>
            </a:r>
          </a:p>
          <a:p>
            <a:pPr lvl="1" eaLnBrk="1" hangingPunct="1"/>
            <a:r>
              <a:rPr lang="en-US" dirty="0"/>
              <a:t>current state of the execution engine</a:t>
            </a:r>
          </a:p>
          <a:p>
            <a:pPr lvl="1" eaLnBrk="1" hangingPunct="1"/>
            <a:r>
              <a:rPr lang="en-US" dirty="0"/>
              <a:t>program being interpreted</a:t>
            </a:r>
          </a:p>
          <a:p>
            <a:pPr lvl="1" eaLnBrk="1" hangingPunct="1"/>
            <a:r>
              <a:rPr lang="en-US" dirty="0"/>
              <a:t>current state of the program being interpreted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Connectors:</a:t>
            </a:r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procedure calls</a:t>
            </a:r>
          </a:p>
          <a:p>
            <a:pPr lvl="1" eaLnBrk="1" hangingPunct="1"/>
            <a:r>
              <a:rPr lang="en-US" dirty="0"/>
              <a:t>direct memory accesses.</a:t>
            </a:r>
          </a:p>
          <a:p>
            <a:endParaRPr lang="en-US" sz="2800" dirty="0">
              <a:latin typeface="Tahoma" charset="0"/>
            </a:endParaRPr>
          </a:p>
          <a:p>
            <a:endParaRPr lang="en-US" sz="28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707C2F-9E50-F84F-BC1F-D959CCE1DAE9}" type="slidenum">
              <a:rPr lang="en-US"/>
              <a:pPr/>
              <a:t>6</a:t>
            </a:fld>
            <a:endParaRPr lang="en-US"/>
          </a:p>
        </p:txBody>
      </p:sp>
      <p:sp>
        <p:nvSpPr>
          <p:cNvPr id="5949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Architecture Issues</a:t>
            </a:r>
          </a:p>
        </p:txBody>
      </p:sp>
      <p:sp>
        <p:nvSpPr>
          <p:cNvPr id="5949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of functionality to design elements.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Organization and global control structure.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Protocols of communication, synchronization, and data access.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Physical distribution of data and processes.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Selection among design alternatives.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937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337" y="339301"/>
            <a:ext cx="8229600" cy="541867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Interpreter Style </a:t>
            </a:r>
            <a:r>
              <a:rPr lang="en-US" sz="20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(cont’</a:t>
            </a:r>
            <a:r>
              <a:rPr lang="en-US" altLang="ja-JP" sz="20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d)</a:t>
            </a:r>
            <a:endParaRPr lang="en-US" sz="200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charset="0"/>
            </a:endParaRPr>
          </a:p>
        </p:txBody>
      </p:sp>
      <p:sp>
        <p:nvSpPr>
          <p:cNvPr id="655363" name="Text Box 3"/>
          <p:cNvSpPr txBox="1">
            <a:spLocks noChangeArrowheads="1"/>
          </p:cNvSpPr>
          <p:nvPr/>
        </p:nvSpPr>
        <p:spPr bwMode="auto">
          <a:xfrm>
            <a:off x="457200" y="3261754"/>
            <a:ext cx="2438400" cy="59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 type="none" w="sm" len="sm"/>
                <a:tailEnd type="none" w="sm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b="1" dirty="0">
                <a:latin typeface="Comic Sans MS" charset="0"/>
              </a:rPr>
              <a:t>Computation</a:t>
            </a:r>
          </a:p>
          <a:p>
            <a:pPr algn="ctr">
              <a:defRPr/>
            </a:pPr>
            <a:r>
              <a:rPr lang="en-US" b="1" dirty="0">
                <a:latin typeface="Comic Sans MS" charset="0"/>
              </a:rPr>
              <a:t>State Machine</a:t>
            </a:r>
          </a:p>
        </p:txBody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904579" y="1050641"/>
            <a:ext cx="6578898" cy="4679883"/>
            <a:chOff x="503" y="926"/>
            <a:chExt cx="4211" cy="3135"/>
          </a:xfrm>
        </p:grpSpPr>
        <p:sp>
          <p:nvSpPr>
            <p:cNvPr id="655365" name="Rectangle 5"/>
            <p:cNvSpPr>
              <a:spLocks noChangeArrowheads="1"/>
            </p:cNvSpPr>
            <p:nvPr/>
          </p:nvSpPr>
          <p:spPr bwMode="auto">
            <a:xfrm>
              <a:off x="1509" y="1389"/>
              <a:ext cx="1191" cy="822"/>
            </a:xfrm>
            <a:prstGeom prst="rect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Current State</a:t>
              </a:r>
            </a:p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of</a:t>
              </a:r>
            </a:p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Program Being</a:t>
              </a:r>
            </a:p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Interpreted</a:t>
              </a:r>
              <a:endParaRPr lang="en-US" b="1" dirty="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5366" name="Rectangle 6"/>
            <p:cNvSpPr>
              <a:spLocks noChangeArrowheads="1"/>
            </p:cNvSpPr>
            <p:nvPr/>
          </p:nvSpPr>
          <p:spPr bwMode="auto">
            <a:xfrm>
              <a:off x="3417" y="1389"/>
              <a:ext cx="1191" cy="822"/>
            </a:xfrm>
            <a:prstGeom prst="rect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Program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Being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Interpreted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5367" name="Oval 7"/>
            <p:cNvSpPr>
              <a:spLocks noChangeArrowheads="1"/>
            </p:cNvSpPr>
            <p:nvPr/>
          </p:nvSpPr>
          <p:spPr bwMode="auto">
            <a:xfrm>
              <a:off x="1560" y="2999"/>
              <a:ext cx="1140" cy="1062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Execution</a:t>
              </a:r>
            </a:p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Engine</a:t>
              </a:r>
            </a:p>
          </p:txBody>
        </p:sp>
        <p:sp>
          <p:nvSpPr>
            <p:cNvPr id="655368" name="Oval 8"/>
            <p:cNvSpPr>
              <a:spLocks noChangeArrowheads="1"/>
            </p:cNvSpPr>
            <p:nvPr/>
          </p:nvSpPr>
          <p:spPr bwMode="auto">
            <a:xfrm>
              <a:off x="3574" y="2999"/>
              <a:ext cx="1140" cy="1062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Current</a:t>
              </a:r>
            </a:p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State of</a:t>
              </a:r>
            </a:p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Execution</a:t>
              </a:r>
            </a:p>
            <a:p>
              <a:pPr algn="ctr">
                <a:defRPr/>
              </a:pPr>
              <a:r>
                <a:rPr lang="en-US" b="1">
                  <a:solidFill>
                    <a:schemeClr val="bg1"/>
                  </a:solidFill>
                  <a:latin typeface="Comic Sans MS" charset="0"/>
                </a:rPr>
                <a:t>Engine</a:t>
              </a:r>
            </a:p>
          </p:txBody>
        </p:sp>
        <p:sp>
          <p:nvSpPr>
            <p:cNvPr id="655369" name="Text Box 9"/>
            <p:cNvSpPr txBox="1">
              <a:spLocks noChangeArrowheads="1"/>
            </p:cNvSpPr>
            <p:nvPr/>
          </p:nvSpPr>
          <p:spPr bwMode="auto">
            <a:xfrm>
              <a:off x="558" y="1518"/>
              <a:ext cx="550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inputs</a:t>
              </a:r>
            </a:p>
          </p:txBody>
        </p:sp>
        <p:sp>
          <p:nvSpPr>
            <p:cNvPr id="655370" name="Text Box 10"/>
            <p:cNvSpPr txBox="1">
              <a:spLocks noChangeArrowheads="1"/>
            </p:cNvSpPr>
            <p:nvPr/>
          </p:nvSpPr>
          <p:spPr bwMode="auto">
            <a:xfrm>
              <a:off x="503" y="3199"/>
              <a:ext cx="65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outputs</a:t>
              </a:r>
            </a:p>
          </p:txBody>
        </p:sp>
        <p:sp>
          <p:nvSpPr>
            <p:cNvPr id="655371" name="Line 11"/>
            <p:cNvSpPr>
              <a:spLocks noChangeShapeType="1"/>
            </p:cNvSpPr>
            <p:nvPr/>
          </p:nvSpPr>
          <p:spPr bwMode="auto">
            <a:xfrm flipH="1">
              <a:off x="814" y="3470"/>
              <a:ext cx="70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372" name="Line 12"/>
            <p:cNvSpPr>
              <a:spLocks noChangeShapeType="1"/>
            </p:cNvSpPr>
            <p:nvPr/>
          </p:nvSpPr>
          <p:spPr bwMode="auto">
            <a:xfrm>
              <a:off x="814" y="1789"/>
              <a:ext cx="70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373" name="Line 13"/>
            <p:cNvSpPr>
              <a:spLocks noChangeShapeType="1"/>
            </p:cNvSpPr>
            <p:nvPr/>
          </p:nvSpPr>
          <p:spPr bwMode="auto">
            <a:xfrm flipV="1">
              <a:off x="2151" y="2211"/>
              <a:ext cx="0" cy="7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374" name="Line 14"/>
            <p:cNvSpPr>
              <a:spLocks noChangeShapeType="1"/>
            </p:cNvSpPr>
            <p:nvPr/>
          </p:nvSpPr>
          <p:spPr bwMode="auto">
            <a:xfrm>
              <a:off x="2701" y="1989"/>
              <a:ext cx="999" cy="119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375" name="Line 15"/>
            <p:cNvSpPr>
              <a:spLocks noChangeShapeType="1"/>
            </p:cNvSpPr>
            <p:nvPr/>
          </p:nvSpPr>
          <p:spPr bwMode="auto">
            <a:xfrm flipH="1">
              <a:off x="2701" y="3573"/>
              <a:ext cx="87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376" name="Text Box 16"/>
            <p:cNvSpPr txBox="1">
              <a:spLocks noChangeArrowheads="1"/>
            </p:cNvSpPr>
            <p:nvPr/>
          </p:nvSpPr>
          <p:spPr bwMode="auto">
            <a:xfrm>
              <a:off x="2719" y="3001"/>
              <a:ext cx="808" cy="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600" b="1">
                  <a:latin typeface="Comic Sans MS" charset="0"/>
                </a:rPr>
                <a:t>selected</a:t>
              </a:r>
            </a:p>
            <a:p>
              <a:pPr algn="ctr">
                <a:defRPr/>
              </a:pPr>
              <a:r>
                <a:rPr lang="en-US" sz="1600" b="1">
                  <a:latin typeface="Comic Sans MS" charset="0"/>
                </a:rPr>
                <a:t>instruction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655377" name="Text Box 17"/>
            <p:cNvSpPr txBox="1">
              <a:spLocks noChangeArrowheads="1"/>
            </p:cNvSpPr>
            <p:nvPr/>
          </p:nvSpPr>
          <p:spPr bwMode="auto">
            <a:xfrm>
              <a:off x="2733" y="3673"/>
              <a:ext cx="827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sz="1400" b="1">
                  <a:latin typeface="Comic Sans MS" charset="0"/>
                </a:rPr>
                <a:t>Selected</a:t>
              </a:r>
            </a:p>
            <a:p>
              <a:pPr algn="ctr">
                <a:defRPr/>
              </a:pPr>
              <a:r>
                <a:rPr lang="en-US" sz="1400" b="1">
                  <a:latin typeface="Comic Sans MS" charset="0"/>
                </a:rPr>
                <a:t>data (fetch)</a:t>
              </a:r>
              <a:endParaRPr lang="en-US" sz="1800" b="1">
                <a:latin typeface="Comic Sans MS" charset="0"/>
              </a:endParaRPr>
            </a:p>
          </p:txBody>
        </p:sp>
        <p:sp>
          <p:nvSpPr>
            <p:cNvPr id="655378" name="Line 18"/>
            <p:cNvSpPr>
              <a:spLocks noChangeShapeType="1"/>
            </p:cNvSpPr>
            <p:nvPr/>
          </p:nvSpPr>
          <p:spPr bwMode="auto">
            <a:xfrm>
              <a:off x="814" y="2729"/>
              <a:ext cx="917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379" name="Line 19"/>
            <p:cNvSpPr>
              <a:spLocks noChangeShapeType="1"/>
            </p:cNvSpPr>
            <p:nvPr/>
          </p:nvSpPr>
          <p:spPr bwMode="auto">
            <a:xfrm flipH="1">
              <a:off x="1997" y="1008"/>
              <a:ext cx="704" cy="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380" name="Text Box 20"/>
            <p:cNvSpPr txBox="1">
              <a:spLocks noChangeArrowheads="1"/>
            </p:cNvSpPr>
            <p:nvPr/>
          </p:nvSpPr>
          <p:spPr bwMode="auto">
            <a:xfrm>
              <a:off x="2767" y="926"/>
              <a:ext cx="69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Comic Sans MS" charset="0"/>
                </a:rPr>
                <a:t>Memory</a:t>
              </a:r>
            </a:p>
          </p:txBody>
        </p:sp>
        <p:sp>
          <p:nvSpPr>
            <p:cNvPr id="655381" name="Line 21"/>
            <p:cNvSpPr>
              <a:spLocks noChangeShapeType="1"/>
            </p:cNvSpPr>
            <p:nvPr/>
          </p:nvSpPr>
          <p:spPr bwMode="auto">
            <a:xfrm>
              <a:off x="3694" y="1183"/>
              <a:ext cx="553" cy="2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382" name="Line 22"/>
            <p:cNvSpPr>
              <a:spLocks noChangeShapeType="1"/>
            </p:cNvSpPr>
            <p:nvPr/>
          </p:nvSpPr>
          <p:spPr bwMode="auto">
            <a:xfrm>
              <a:off x="3043" y="1389"/>
              <a:ext cx="769" cy="161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5383" name="Rectangle 23"/>
            <p:cNvSpPr>
              <a:spLocks noChangeArrowheads="1"/>
            </p:cNvSpPr>
            <p:nvPr/>
          </p:nvSpPr>
          <p:spPr bwMode="auto">
            <a:xfrm>
              <a:off x="1731" y="2511"/>
              <a:ext cx="970" cy="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>
                  <a:latin typeface="Comic Sans MS" charset="0"/>
                </a:rPr>
                <a:t>store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4057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Verdana" charset="0"/>
              </a:rPr>
              <a:t>Interpreter Style Advantages/Disadvantages</a:t>
            </a:r>
            <a:endParaRPr lang="en-US" sz="1800" b="0" dirty="0">
              <a:latin typeface="Verdana" charset="0"/>
            </a:endParaRPr>
          </a:p>
        </p:txBody>
      </p:sp>
      <p:sp>
        <p:nvSpPr>
          <p:cNvPr id="97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  <a:p>
            <a:pPr lvl="1" eaLnBrk="1" hangingPunct="1"/>
            <a:r>
              <a:rPr lang="en-US" dirty="0"/>
              <a:t>Simulation of non-implemented hardware.</a:t>
            </a:r>
          </a:p>
          <a:p>
            <a:pPr lvl="1" eaLnBrk="1" hangingPunct="1"/>
            <a:r>
              <a:rPr lang="en-US" dirty="0"/>
              <a:t>Facilitates portability of application or languages across a variety of platforms.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Disadvantages </a:t>
            </a:r>
          </a:p>
          <a:p>
            <a:pPr lvl="1" eaLnBrk="1" hangingPunct="1"/>
            <a:r>
              <a:rPr lang="en-US" dirty="0"/>
              <a:t>Extra level of indirection </a:t>
            </a:r>
            <a:r>
              <a:rPr lang="en-US" b="1" dirty="0"/>
              <a:t>slows </a:t>
            </a:r>
            <a:r>
              <a:rPr lang="en-US" dirty="0"/>
              <a:t>down execution.</a:t>
            </a: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693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6686" y="216752"/>
            <a:ext cx="8229600" cy="474133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Java Architecture </a:t>
            </a:r>
            <a:r>
              <a:rPr lang="en-US" sz="20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(cont’d)</a:t>
            </a: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1032499" y="895329"/>
            <a:ext cx="4682502" cy="4591071"/>
            <a:chOff x="960" y="1140"/>
            <a:chExt cx="2679" cy="2988"/>
          </a:xfrm>
        </p:grpSpPr>
        <p:sp>
          <p:nvSpPr>
            <p:cNvPr id="658436" name="Rectangle 4"/>
            <p:cNvSpPr>
              <a:spLocks noChangeArrowheads="1"/>
            </p:cNvSpPr>
            <p:nvPr/>
          </p:nvSpPr>
          <p:spPr bwMode="auto">
            <a:xfrm>
              <a:off x="960" y="1140"/>
              <a:ext cx="686" cy="712"/>
            </a:xfrm>
            <a:prstGeom prst="rect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Java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Source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Code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8437" name="Rectangle 5"/>
            <p:cNvSpPr>
              <a:spLocks noChangeArrowheads="1"/>
            </p:cNvSpPr>
            <p:nvPr/>
          </p:nvSpPr>
          <p:spPr bwMode="auto">
            <a:xfrm>
              <a:off x="960" y="3411"/>
              <a:ext cx="686" cy="706"/>
            </a:xfrm>
            <a:prstGeom prst="rect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Java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Bytecode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8438" name="Oval 6"/>
            <p:cNvSpPr>
              <a:spLocks noChangeArrowheads="1"/>
            </p:cNvSpPr>
            <p:nvPr/>
          </p:nvSpPr>
          <p:spPr bwMode="auto">
            <a:xfrm>
              <a:off x="960" y="2297"/>
              <a:ext cx="686" cy="669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Java</a:t>
              </a:r>
            </a:p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Compiler</a:t>
              </a:r>
              <a:endParaRPr lang="en-US" b="1" dirty="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8439" name="Line 7"/>
            <p:cNvSpPr>
              <a:spLocks noChangeShapeType="1"/>
            </p:cNvSpPr>
            <p:nvPr/>
          </p:nvSpPr>
          <p:spPr bwMode="auto">
            <a:xfrm>
              <a:off x="1294" y="2966"/>
              <a:ext cx="0" cy="4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440" name="Line 8"/>
            <p:cNvSpPr>
              <a:spLocks noChangeShapeType="1"/>
            </p:cNvSpPr>
            <p:nvPr/>
          </p:nvSpPr>
          <p:spPr bwMode="auto">
            <a:xfrm>
              <a:off x="1294" y="1852"/>
              <a:ext cx="0" cy="4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441" name="Oval 9"/>
            <p:cNvSpPr>
              <a:spLocks noChangeArrowheads="1"/>
            </p:cNvSpPr>
            <p:nvPr/>
          </p:nvSpPr>
          <p:spPr bwMode="auto">
            <a:xfrm>
              <a:off x="2443" y="2544"/>
              <a:ext cx="1191" cy="449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Java Virtual</a:t>
              </a:r>
            </a:p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Machine </a:t>
              </a:r>
              <a:endParaRPr lang="en-US" b="1" dirty="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8442" name="Line 10"/>
            <p:cNvSpPr>
              <a:spLocks noChangeShapeType="1"/>
            </p:cNvSpPr>
            <p:nvPr/>
          </p:nvSpPr>
          <p:spPr bwMode="auto">
            <a:xfrm flipH="1">
              <a:off x="3017" y="2976"/>
              <a:ext cx="7" cy="6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447" name="Oval 15"/>
            <p:cNvSpPr>
              <a:spLocks noChangeArrowheads="1"/>
            </p:cNvSpPr>
            <p:nvPr/>
          </p:nvSpPr>
          <p:spPr bwMode="auto">
            <a:xfrm>
              <a:off x="2448" y="3679"/>
              <a:ext cx="1191" cy="449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Operating</a:t>
              </a:r>
            </a:p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System</a:t>
              </a:r>
              <a:endParaRPr lang="en-US" b="1" dirty="0">
                <a:solidFill>
                  <a:schemeClr val="bg1"/>
                </a:solidFill>
                <a:latin typeface="Comic Sans MS" charset="0"/>
              </a:endParaRPr>
            </a:p>
          </p:txBody>
        </p:sp>
      </p:grpSp>
      <p:cxnSp>
        <p:nvCxnSpPr>
          <p:cNvPr id="98308" name="Curved Connector 2"/>
          <p:cNvCxnSpPr>
            <a:cxnSpLocks noChangeShapeType="1"/>
            <a:stCxn id="658437" idx="3"/>
            <a:endCxn id="658441" idx="2"/>
          </p:cNvCxnSpPr>
          <p:nvPr/>
        </p:nvCxnSpPr>
        <p:spPr bwMode="auto">
          <a:xfrm flipV="1">
            <a:off x="2231527" y="3397524"/>
            <a:ext cx="1393040" cy="1529589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12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2377" y="220533"/>
            <a:ext cx="8229600" cy="406400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Java Architecture </a:t>
            </a:r>
            <a:r>
              <a:rPr lang="en-US" sz="20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charset="0"/>
              </a:rPr>
              <a:t>(cont’d)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524000" y="1490133"/>
            <a:ext cx="6172200" cy="4200878"/>
            <a:chOff x="960" y="1140"/>
            <a:chExt cx="3931" cy="2977"/>
          </a:xfrm>
        </p:grpSpPr>
        <p:sp>
          <p:nvSpPr>
            <p:cNvPr id="658436" name="Rectangle 4"/>
            <p:cNvSpPr>
              <a:spLocks noChangeArrowheads="1"/>
            </p:cNvSpPr>
            <p:nvPr/>
          </p:nvSpPr>
          <p:spPr bwMode="auto">
            <a:xfrm>
              <a:off x="960" y="1140"/>
              <a:ext cx="685" cy="712"/>
            </a:xfrm>
            <a:prstGeom prst="rect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Java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Source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Code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8437" name="Rectangle 5"/>
            <p:cNvSpPr>
              <a:spLocks noChangeArrowheads="1"/>
            </p:cNvSpPr>
            <p:nvPr/>
          </p:nvSpPr>
          <p:spPr bwMode="auto">
            <a:xfrm>
              <a:off x="960" y="3411"/>
              <a:ext cx="685" cy="706"/>
            </a:xfrm>
            <a:prstGeom prst="rect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miter lim="800000"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Java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Bytecode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8438" name="Oval 6"/>
            <p:cNvSpPr>
              <a:spLocks noChangeArrowheads="1"/>
            </p:cNvSpPr>
            <p:nvPr/>
          </p:nvSpPr>
          <p:spPr bwMode="auto">
            <a:xfrm>
              <a:off x="960" y="2297"/>
              <a:ext cx="685" cy="669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Java</a:t>
              </a:r>
            </a:p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Compiler</a:t>
              </a:r>
              <a:endParaRPr lang="en-US" b="1" dirty="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8439" name="Line 7"/>
            <p:cNvSpPr>
              <a:spLocks noChangeShapeType="1"/>
            </p:cNvSpPr>
            <p:nvPr/>
          </p:nvSpPr>
          <p:spPr bwMode="auto">
            <a:xfrm>
              <a:off x="1294" y="2966"/>
              <a:ext cx="0" cy="4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440" name="Line 8"/>
            <p:cNvSpPr>
              <a:spLocks noChangeShapeType="1"/>
            </p:cNvSpPr>
            <p:nvPr/>
          </p:nvSpPr>
          <p:spPr bwMode="auto">
            <a:xfrm>
              <a:off x="1294" y="1852"/>
              <a:ext cx="0" cy="4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441" name="Oval 9"/>
            <p:cNvSpPr>
              <a:spLocks noChangeArrowheads="1"/>
            </p:cNvSpPr>
            <p:nvPr/>
          </p:nvSpPr>
          <p:spPr bwMode="auto">
            <a:xfrm>
              <a:off x="3506" y="1140"/>
              <a:ext cx="1191" cy="449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Bytecode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Verifier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8442" name="Line 10"/>
            <p:cNvSpPr>
              <a:spLocks noChangeShapeType="1"/>
            </p:cNvSpPr>
            <p:nvPr/>
          </p:nvSpPr>
          <p:spPr bwMode="auto">
            <a:xfrm>
              <a:off x="4088" y="1589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443" name="Line 11"/>
            <p:cNvSpPr>
              <a:spLocks noChangeShapeType="1"/>
            </p:cNvSpPr>
            <p:nvPr/>
          </p:nvSpPr>
          <p:spPr bwMode="auto">
            <a:xfrm flipV="1">
              <a:off x="2021" y="1946"/>
              <a:ext cx="489" cy="7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444" name="Line 12"/>
            <p:cNvSpPr>
              <a:spLocks noChangeShapeType="1"/>
            </p:cNvSpPr>
            <p:nvPr/>
          </p:nvSpPr>
          <p:spPr bwMode="auto">
            <a:xfrm flipV="1">
              <a:off x="2606" y="1680"/>
              <a:ext cx="489" cy="7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445" name="Line 13"/>
            <p:cNvSpPr>
              <a:spLocks noChangeShapeType="1"/>
            </p:cNvSpPr>
            <p:nvPr/>
          </p:nvSpPr>
          <p:spPr bwMode="auto">
            <a:xfrm flipH="1" flipV="1">
              <a:off x="2510" y="1946"/>
              <a:ext cx="96" cy="4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446" name="Text Box 14"/>
            <p:cNvSpPr txBox="1">
              <a:spLocks noChangeArrowheads="1"/>
            </p:cNvSpPr>
            <p:nvPr/>
          </p:nvSpPr>
          <p:spPr bwMode="auto">
            <a:xfrm>
              <a:off x="2273" y="2421"/>
              <a:ext cx="926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 type="none" w="sm" len="sm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b="1" dirty="0">
                  <a:latin typeface="Comic Sans MS" charset="0"/>
                </a:rPr>
                <a:t>INTERNET</a:t>
              </a:r>
            </a:p>
          </p:txBody>
        </p:sp>
        <p:sp>
          <p:nvSpPr>
            <p:cNvPr id="658447" name="Oval 15"/>
            <p:cNvSpPr>
              <a:spLocks noChangeArrowheads="1"/>
            </p:cNvSpPr>
            <p:nvPr/>
          </p:nvSpPr>
          <p:spPr bwMode="auto">
            <a:xfrm>
              <a:off x="3506" y="1731"/>
              <a:ext cx="1191" cy="449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Class</a:t>
              </a:r>
            </a:p>
            <a:p>
              <a:pPr algn="ctr">
                <a:defRPr/>
              </a:pPr>
              <a:r>
                <a:rPr lang="en-US" sz="1800" b="1">
                  <a:solidFill>
                    <a:schemeClr val="bg1"/>
                  </a:solidFill>
                  <a:latin typeface="Comic Sans MS" charset="0"/>
                </a:rPr>
                <a:t>Loader</a:t>
              </a:r>
              <a:endParaRPr lang="en-US" b="1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8448" name="Oval 16"/>
            <p:cNvSpPr>
              <a:spLocks noChangeArrowheads="1"/>
            </p:cNvSpPr>
            <p:nvPr/>
          </p:nvSpPr>
          <p:spPr bwMode="auto">
            <a:xfrm>
              <a:off x="2998" y="2688"/>
              <a:ext cx="1191" cy="449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Java Virtual </a:t>
              </a:r>
              <a:b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</a:b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Machine</a:t>
              </a:r>
              <a:endParaRPr lang="en-US" b="1" dirty="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8449" name="Oval 17"/>
            <p:cNvSpPr>
              <a:spLocks noChangeArrowheads="1"/>
            </p:cNvSpPr>
            <p:nvPr/>
          </p:nvSpPr>
          <p:spPr bwMode="auto">
            <a:xfrm>
              <a:off x="3506" y="3583"/>
              <a:ext cx="1191" cy="449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Operating</a:t>
              </a:r>
              <a:b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</a:br>
              <a:r>
                <a:rPr lang="en-US" sz="1800" b="1" dirty="0">
                  <a:solidFill>
                    <a:schemeClr val="bg1"/>
                  </a:solidFill>
                  <a:latin typeface="Comic Sans MS" charset="0"/>
                </a:rPr>
                <a:t>System</a:t>
              </a:r>
              <a:endParaRPr lang="en-US" b="1" dirty="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658450" name="Line 18"/>
            <p:cNvSpPr>
              <a:spLocks noChangeShapeType="1"/>
            </p:cNvSpPr>
            <p:nvPr/>
          </p:nvSpPr>
          <p:spPr bwMode="auto">
            <a:xfrm flipH="1">
              <a:off x="3629" y="2180"/>
              <a:ext cx="459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451" name="Line 19"/>
            <p:cNvSpPr>
              <a:spLocks noChangeShapeType="1"/>
            </p:cNvSpPr>
            <p:nvPr/>
          </p:nvSpPr>
          <p:spPr bwMode="auto">
            <a:xfrm>
              <a:off x="3581" y="3156"/>
              <a:ext cx="345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8452" name="Line 20"/>
            <p:cNvSpPr>
              <a:spLocks noChangeShapeType="1"/>
            </p:cNvSpPr>
            <p:nvPr/>
          </p:nvSpPr>
          <p:spPr bwMode="auto">
            <a:xfrm flipH="1">
              <a:off x="4309" y="3156"/>
              <a:ext cx="58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6781801" y="3701346"/>
            <a:ext cx="1870075" cy="633588"/>
          </a:xfrm>
          <a:prstGeom prst="ellipse">
            <a:avLst/>
          </a:prstGeom>
          <a:solidFill>
            <a:srgbClr val="008080"/>
          </a:solidFill>
          <a:ln w="57150">
            <a:solidFill>
              <a:schemeClr val="tx1"/>
            </a:solidFill>
            <a:round/>
            <a:headEnd type="none" w="sm" len="sm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mic Sans MS" charset="0"/>
              </a:rPr>
              <a:t>Just In Time</a:t>
            </a:r>
          </a:p>
          <a:p>
            <a:pPr algn="ctr">
              <a:defRPr/>
            </a:pPr>
            <a:r>
              <a:rPr lang="en-US" sz="1800" b="1" dirty="0">
                <a:solidFill>
                  <a:schemeClr val="bg1"/>
                </a:solidFill>
                <a:latin typeface="Comic Sans MS" charset="0"/>
              </a:rPr>
              <a:t>Compiler</a:t>
            </a:r>
            <a:endParaRPr lang="en-US" b="1" dirty="0">
              <a:solidFill>
                <a:schemeClr val="bg1"/>
              </a:solidFill>
              <a:latin typeface="Comic Sans MS" charset="0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6477000" y="2980267"/>
            <a:ext cx="1066800" cy="67733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334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Implicit Invocation Styles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Event-based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Publish and Subscribe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020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8"/>
          <p:cNvSpPr>
            <a:spLocks noGrp="1" noChangeArrowheads="1"/>
          </p:cNvSpPr>
          <p:nvPr>
            <p:ph type="title"/>
          </p:nvPr>
        </p:nvSpPr>
        <p:spPr>
          <a:xfrm>
            <a:off x="493749" y="238806"/>
            <a:ext cx="8229600" cy="474133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Implicit Invocation Styles</a:t>
            </a:r>
          </a:p>
        </p:txBody>
      </p:sp>
      <p:sp>
        <p:nvSpPr>
          <p:cNvPr id="104450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895330"/>
            <a:ext cx="8229600" cy="4523338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Event announcement </a:t>
            </a:r>
            <a:r>
              <a:rPr lang="en-US" dirty="0"/>
              <a:t>instead of method invocation</a:t>
            </a:r>
          </a:p>
          <a:p>
            <a:pPr lvl="1" eaLnBrk="1" hangingPunct="1"/>
            <a:r>
              <a:rPr lang="en-US" altLang="ja-JP" sz="2200" dirty="0">
                <a:latin typeface="Tahoma" charset="0"/>
              </a:rPr>
              <a:t>“</a:t>
            </a:r>
            <a:r>
              <a:rPr lang="en-US" altLang="ja-JP" dirty="0"/>
              <a:t>Listeners” register interest in and associate methods with events.</a:t>
            </a:r>
          </a:p>
          <a:p>
            <a:pPr lvl="1" eaLnBrk="1" hangingPunct="1"/>
            <a:r>
              <a:rPr lang="en-US" dirty="0"/>
              <a:t>System invokes all registered methods implicitly.</a:t>
            </a:r>
          </a:p>
          <a:p>
            <a:r>
              <a:rPr lang="en-US" dirty="0"/>
              <a:t>Component interfaces are methods and events</a:t>
            </a:r>
          </a:p>
          <a:p>
            <a:r>
              <a:rPr lang="en-US" dirty="0"/>
              <a:t>Style invariants</a:t>
            </a:r>
          </a:p>
          <a:p>
            <a:pPr lvl="1" eaLnBrk="1" hangingPunct="1"/>
            <a:r>
              <a:rPr lang="en-US" altLang="ja-JP" dirty="0"/>
              <a:t>“Announcers” are unaware of their events’ effects.</a:t>
            </a:r>
          </a:p>
          <a:p>
            <a:pPr lvl="1" eaLnBrk="1" hangingPunct="1"/>
            <a:r>
              <a:rPr lang="en-US" dirty="0"/>
              <a:t>No assumption about processing in response to events.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68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Implicit Invocation Styles </a:t>
            </a:r>
            <a:r>
              <a:rPr lang="en-US" sz="2000" dirty="0">
                <a:latin typeface="Verdana" charset="0"/>
              </a:rPr>
              <a:t>(cont’</a:t>
            </a:r>
            <a:r>
              <a:rPr lang="en-US" altLang="ja-JP" sz="2000" dirty="0">
                <a:latin typeface="Verdana" charset="0"/>
              </a:rPr>
              <a:t>d)</a:t>
            </a:r>
            <a:endParaRPr lang="en-US" sz="2000" dirty="0">
              <a:latin typeface="Verdana" charset="0"/>
            </a:endParaRP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invoking a procedure directly ... </a:t>
            </a:r>
          </a:p>
          <a:p>
            <a:pPr lvl="1" eaLnBrk="1" hangingPunct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component</a:t>
            </a:r>
            <a:r>
              <a:rPr lang="en-US" dirty="0"/>
              <a:t> can announce (or broadcast) one or more events.</a:t>
            </a:r>
          </a:p>
          <a:p>
            <a:pPr lvl="1" eaLnBrk="1" hangingPunct="1"/>
            <a:r>
              <a:rPr lang="en-US" dirty="0"/>
              <a:t>Other </a:t>
            </a:r>
            <a:r>
              <a:rPr lang="en-US" dirty="0">
                <a:solidFill>
                  <a:srgbClr val="0000FF"/>
                </a:solidFill>
              </a:rPr>
              <a:t>components</a:t>
            </a:r>
            <a:r>
              <a:rPr lang="en-US" dirty="0"/>
              <a:t> in the system can register an interest in an event by associating a procedure with the event.</a:t>
            </a:r>
          </a:p>
          <a:p>
            <a:pPr lvl="1" eaLnBrk="1" hangingPunct="1"/>
            <a:r>
              <a:rPr lang="en-US" dirty="0"/>
              <a:t>When an event is announced, the broadcasting system (</a:t>
            </a:r>
            <a:r>
              <a:rPr lang="en-US" dirty="0">
                <a:solidFill>
                  <a:srgbClr val="0000FF"/>
                </a:solidFill>
              </a:rPr>
              <a:t>connector</a:t>
            </a:r>
            <a:r>
              <a:rPr lang="en-US" dirty="0"/>
              <a:t>) itself invokes all of the procedures that have been registered for the event.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43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charset="0"/>
              </a:rPr>
              <a:t>Implicit Invocation Styles </a:t>
            </a:r>
            <a:r>
              <a:rPr lang="en-US" sz="2000" b="0" dirty="0">
                <a:latin typeface="Verdana" charset="0"/>
              </a:rPr>
              <a:t>(cont’d)</a:t>
            </a:r>
          </a:p>
        </p:txBody>
      </p:sp>
      <p:sp>
        <p:nvSpPr>
          <p:cNvPr id="107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Suitable for applications that involve </a:t>
            </a:r>
            <a:r>
              <a:rPr lang="en-US" dirty="0">
                <a:solidFill>
                  <a:srgbClr val="0000FF"/>
                </a:solidFill>
              </a:rPr>
              <a:t>loosely-coupled collection of components</a:t>
            </a:r>
            <a:r>
              <a:rPr lang="en-US" dirty="0"/>
              <a:t>, each of which carries out some operation and may in the process enable other operations.</a:t>
            </a:r>
          </a:p>
          <a:p>
            <a:r>
              <a:rPr lang="en-US" dirty="0"/>
              <a:t>Particularly useful for applications that must be reconfigured “</a:t>
            </a:r>
            <a:r>
              <a:rPr lang="en-US" altLang="ja-JP" dirty="0"/>
              <a:t>on the fly”:</a:t>
            </a:r>
          </a:p>
          <a:p>
            <a:pPr lvl="1"/>
            <a:r>
              <a:rPr lang="en-US" dirty="0"/>
              <a:t>Changing a service provider.</a:t>
            </a:r>
          </a:p>
          <a:p>
            <a:pPr lvl="1"/>
            <a:r>
              <a:rPr lang="en-US" dirty="0"/>
              <a:t>Enabling or disabling capabilities.</a:t>
            </a:r>
          </a:p>
          <a:p>
            <a:endParaRPr lang="en-US" sz="2800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127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Verdana" charset="0"/>
              </a:rPr>
              <a:t>Implicit Invocation </a:t>
            </a:r>
            <a:br>
              <a:rPr lang="en-US" sz="2800" dirty="0">
                <a:latin typeface="Verdana" charset="0"/>
              </a:rPr>
            </a:br>
            <a:r>
              <a:rPr lang="en-US" sz="2800" dirty="0">
                <a:latin typeface="Verdana" charset="0"/>
              </a:rPr>
              <a:t>Advantages / Disadvantages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99882"/>
            <a:ext cx="8229600" cy="4145244"/>
          </a:xfrm>
        </p:spPr>
        <p:txBody>
          <a:bodyPr/>
          <a:lstStyle/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Provides strong support for </a:t>
            </a:r>
            <a:r>
              <a:rPr lang="en-US" dirty="0">
                <a:solidFill>
                  <a:srgbClr val="0000FF"/>
                </a:solidFill>
              </a:rPr>
              <a:t>reuse </a:t>
            </a:r>
          </a:p>
          <a:p>
            <a:pPr lvl="2"/>
            <a:r>
              <a:rPr lang="en-US" dirty="0"/>
              <a:t>any component can be introduced into a system simply by registering it for the events of that system.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Eases system evolution </a:t>
            </a:r>
          </a:p>
          <a:p>
            <a:pPr lvl="2"/>
            <a:r>
              <a:rPr lang="en-US" dirty="0"/>
              <a:t>components may be replaced by other components without affecting the interfaces of other components in the system.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When a component announces an event:</a:t>
            </a:r>
          </a:p>
          <a:p>
            <a:pPr lvl="2"/>
            <a:r>
              <a:rPr lang="en-US" dirty="0"/>
              <a:t>It has no idea what other components will respond to it.</a:t>
            </a:r>
          </a:p>
          <a:p>
            <a:pPr lvl="2"/>
            <a:r>
              <a:rPr lang="en-US" dirty="0"/>
              <a:t>It cannot rely on the order in which the responses are invoked.</a:t>
            </a:r>
          </a:p>
          <a:p>
            <a:pPr lvl="2"/>
            <a:r>
              <a:rPr lang="en-US" dirty="0"/>
              <a:t>It cannot know when responses are finished.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162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4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229600" cy="404181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That Shape Architecture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200400" y="2032000"/>
            <a:ext cx="3048000" cy="1016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+mn-lt"/>
              </a:rPr>
              <a:t>Software Architecture</a:t>
            </a:r>
          </a:p>
        </p:txBody>
      </p:sp>
      <p:sp>
        <p:nvSpPr>
          <p:cNvPr id="61444" name="Right Arrow 4"/>
          <p:cNvSpPr>
            <a:spLocks noChangeArrowheads="1"/>
          </p:cNvSpPr>
          <p:nvPr/>
        </p:nvSpPr>
        <p:spPr bwMode="auto">
          <a:xfrm>
            <a:off x="2438400" y="2370667"/>
            <a:ext cx="762000" cy="3386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Left Arrow 5"/>
          <p:cNvSpPr>
            <a:spLocks noChangeArrowheads="1"/>
          </p:cNvSpPr>
          <p:nvPr/>
        </p:nvSpPr>
        <p:spPr bwMode="auto">
          <a:xfrm>
            <a:off x="6248400" y="2370667"/>
            <a:ext cx="762000" cy="33866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6" name="Up Arrow 6"/>
          <p:cNvSpPr>
            <a:spLocks noChangeArrowheads="1"/>
          </p:cNvSpPr>
          <p:nvPr/>
        </p:nvSpPr>
        <p:spPr bwMode="auto">
          <a:xfrm>
            <a:off x="4495800" y="3048000"/>
            <a:ext cx="381000" cy="474133"/>
          </a:xfrm>
          <a:prstGeom prst="up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3548945"/>
            <a:ext cx="3200400" cy="14824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 dirty="0">
                <a:solidFill>
                  <a:srgbClr val="0000FF"/>
                </a:solidFill>
                <a:latin typeface="+mn-lt"/>
              </a:rPr>
              <a:t>Constraints</a:t>
            </a:r>
            <a:br>
              <a:rPr lang="en-US" sz="2000" b="0" dirty="0">
                <a:solidFill>
                  <a:srgbClr val="0000FF"/>
                </a:solidFill>
                <a:latin typeface="+mn-lt"/>
              </a:rPr>
            </a:br>
            <a:r>
              <a:rPr lang="en-US" sz="2000" b="0" dirty="0">
                <a:latin typeface="+mn-lt"/>
              </a:rPr>
              <a:t>decisions made externally (e.g., which OS, which devices,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3140" y="1896533"/>
            <a:ext cx="1944004" cy="175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0" dirty="0">
                <a:solidFill>
                  <a:srgbClr val="0000FF"/>
                </a:solidFill>
                <a:latin typeface="+mn-lt"/>
              </a:rPr>
              <a:t>Quality</a:t>
            </a:r>
            <a:br>
              <a:rPr lang="en-US" sz="2000" b="0" dirty="0">
                <a:solidFill>
                  <a:srgbClr val="0000FF"/>
                </a:solidFill>
                <a:latin typeface="+mn-lt"/>
              </a:rPr>
            </a:br>
            <a:r>
              <a:rPr lang="en-US" sz="2000" b="0" dirty="0">
                <a:solidFill>
                  <a:srgbClr val="0000FF"/>
                </a:solidFill>
                <a:latin typeface="+mn-lt"/>
              </a:rPr>
              <a:t>Attributes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performance,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security,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modifiability,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060" y="2099734"/>
            <a:ext cx="2357384" cy="120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0" dirty="0">
                <a:solidFill>
                  <a:srgbClr val="0000FF"/>
                </a:solidFill>
                <a:latin typeface="+mn-lt"/>
              </a:rPr>
              <a:t>Functional Requirements</a:t>
            </a:r>
          </a:p>
          <a:p>
            <a:pPr>
              <a:defRPr/>
            </a:pPr>
            <a:r>
              <a:rPr lang="en-US" sz="2000" b="0" dirty="0">
                <a:latin typeface="+mn-lt"/>
              </a:rPr>
              <a:t>what the system must do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0669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8064" y="211397"/>
            <a:ext cx="8229600" cy="541867"/>
          </a:xfrm>
        </p:spPr>
        <p:txBody>
          <a:bodyPr/>
          <a:lstStyle/>
          <a:p>
            <a:r>
              <a:rPr lang="en-US" sz="320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Event-Based Style  </a:t>
            </a:r>
          </a:p>
        </p:txBody>
      </p:sp>
      <p:sp>
        <p:nvSpPr>
          <p:cNvPr id="349187" name="Rectangle 3"/>
          <p:cNvSpPr>
            <a:spLocks noChangeArrowheads="1"/>
          </p:cNvSpPr>
          <p:nvPr/>
        </p:nvSpPr>
        <p:spPr bwMode="auto">
          <a:xfrm>
            <a:off x="533400" y="895329"/>
            <a:ext cx="8153400" cy="2555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  <a:defRPr/>
            </a:pPr>
            <a:r>
              <a:rPr lang="en-US" sz="2400" b="0" dirty="0">
                <a:latin typeface="+mn-lt"/>
              </a:rPr>
              <a:t>Independent components asynchronously emit and receive events communicated over </a:t>
            </a:r>
            <a:r>
              <a:rPr lang="en-US" sz="2400" b="0" i="1" dirty="0">
                <a:latin typeface="+mn-lt"/>
              </a:rPr>
              <a:t>event buses</a:t>
            </a:r>
            <a:r>
              <a:rPr lang="en-US" sz="2400" b="0" dirty="0">
                <a:latin typeface="+mn-lt"/>
              </a:rPr>
              <a:t>.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defRPr/>
            </a:pPr>
            <a:endParaRPr lang="en-AU" dirty="0">
              <a:latin typeface="Tahoma" charset="0"/>
            </a:endParaRPr>
          </a:p>
          <a:p>
            <a:pPr marL="342900" lvl="1" indent="-342900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charset="0"/>
              <a:buChar char="•"/>
              <a:defRPr/>
            </a:pPr>
            <a:r>
              <a:rPr lang="en-AU" sz="2400" b="0" dirty="0">
                <a:latin typeface="+mn-lt"/>
              </a:rPr>
              <a:t>Sending events does not depend on the state of the receiving application.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5018843" y="3785308"/>
            <a:ext cx="928785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b="0" dirty="0"/>
              <a:t>receive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2328778" y="4030385"/>
            <a:ext cx="68521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b="0" dirty="0"/>
              <a:t>send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3276600" y="3787970"/>
            <a:ext cx="304800" cy="541867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9191" name="Rectangle 7"/>
          <p:cNvSpPr>
            <a:spLocks noChangeArrowheads="1"/>
          </p:cNvSpPr>
          <p:nvPr/>
        </p:nvSpPr>
        <p:spPr bwMode="auto">
          <a:xfrm>
            <a:off x="3581400" y="3787970"/>
            <a:ext cx="304800" cy="541867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9192" name="Rectangle 8"/>
          <p:cNvSpPr>
            <a:spLocks noChangeArrowheads="1"/>
          </p:cNvSpPr>
          <p:nvPr/>
        </p:nvSpPr>
        <p:spPr bwMode="auto">
          <a:xfrm>
            <a:off x="3886200" y="3787970"/>
            <a:ext cx="304800" cy="541867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9193" name="Rectangle 9"/>
          <p:cNvSpPr>
            <a:spLocks noChangeArrowheads="1"/>
          </p:cNvSpPr>
          <p:nvPr/>
        </p:nvSpPr>
        <p:spPr bwMode="auto">
          <a:xfrm>
            <a:off x="4191000" y="3787970"/>
            <a:ext cx="304800" cy="541867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4495800" y="3787970"/>
            <a:ext cx="304800" cy="541867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9195" name="Rectangle 11"/>
          <p:cNvSpPr>
            <a:spLocks noChangeArrowheads="1"/>
          </p:cNvSpPr>
          <p:nvPr/>
        </p:nvSpPr>
        <p:spPr bwMode="auto">
          <a:xfrm>
            <a:off x="1252622" y="3401854"/>
            <a:ext cx="914400" cy="812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9196" name="Rectangle 12"/>
          <p:cNvSpPr>
            <a:spLocks noChangeArrowheads="1"/>
          </p:cNvSpPr>
          <p:nvPr/>
        </p:nvSpPr>
        <p:spPr bwMode="auto">
          <a:xfrm>
            <a:off x="5993732" y="2950685"/>
            <a:ext cx="914400" cy="812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9197" name="Text Box 13"/>
          <p:cNvSpPr txBox="1">
            <a:spLocks noChangeArrowheads="1"/>
          </p:cNvSpPr>
          <p:nvPr/>
        </p:nvSpPr>
        <p:spPr bwMode="auto">
          <a:xfrm>
            <a:off x="3657600" y="4247993"/>
            <a:ext cx="941283" cy="65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sz="2000" dirty="0"/>
              <a:t>event</a:t>
            </a:r>
          </a:p>
          <a:p>
            <a:pPr>
              <a:defRPr/>
            </a:pPr>
            <a:r>
              <a:rPr lang="en-AU" sz="2000" dirty="0"/>
              <a:t>queue</a:t>
            </a:r>
          </a:p>
        </p:txBody>
      </p:sp>
      <p:sp>
        <p:nvSpPr>
          <p:cNvPr id="349198" name="Line 14"/>
          <p:cNvSpPr>
            <a:spLocks noChangeShapeType="1"/>
          </p:cNvSpPr>
          <p:nvPr/>
        </p:nvSpPr>
        <p:spPr bwMode="auto">
          <a:xfrm>
            <a:off x="2172417" y="3818224"/>
            <a:ext cx="1120893" cy="2573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49199" name="Line 15"/>
          <p:cNvSpPr>
            <a:spLocks noChangeShapeType="1"/>
          </p:cNvSpPr>
          <p:nvPr/>
        </p:nvSpPr>
        <p:spPr bwMode="auto">
          <a:xfrm flipV="1">
            <a:off x="4800599" y="3358700"/>
            <a:ext cx="1190261" cy="6918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79035-FD90-43C6-9A04-3596202BD13C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288046" y="4565206"/>
            <a:ext cx="914400" cy="812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2222551" y="4102293"/>
            <a:ext cx="1044432" cy="8354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6020801" y="3997068"/>
            <a:ext cx="914400" cy="812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6039514" y="5001675"/>
            <a:ext cx="914400" cy="812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4812742" y="4110648"/>
            <a:ext cx="1228251" cy="3425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4812742" y="4177487"/>
            <a:ext cx="1236607" cy="12031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348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Event-Based Style </a:t>
            </a:r>
            <a:r>
              <a:rPr lang="en-US" sz="2000" dirty="0">
                <a:latin typeface="Verdana" charset="0"/>
              </a:rPr>
              <a:t>(cont’d)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4466"/>
            <a:ext cx="8229600" cy="4311002"/>
          </a:xfrm>
        </p:spPr>
        <p:txBody>
          <a:bodyPr/>
          <a:lstStyle/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Components:</a:t>
            </a:r>
            <a:r>
              <a:rPr lang="en-US" sz="2000" dirty="0"/>
              <a:t> Independent, concurrent event generators and/or consumers.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Connectors: </a:t>
            </a:r>
            <a:r>
              <a:rPr lang="en-US" sz="2000" dirty="0"/>
              <a:t>Event buses (at least one)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Data Elements: </a:t>
            </a:r>
            <a:r>
              <a:rPr lang="en-US" sz="2000" dirty="0"/>
              <a:t>Events – data sent as a first-class entity over the event bus.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Topology:</a:t>
            </a:r>
            <a:r>
              <a:rPr lang="en-US" sz="2000" dirty="0"/>
              <a:t> Components communicate with the event buses, not directly to each other.  </a:t>
            </a:r>
          </a:p>
          <a:p>
            <a:pPr eaLnBrk="1" hangingPunct="1"/>
            <a:r>
              <a:rPr lang="en-US" sz="2000" dirty="0">
                <a:solidFill>
                  <a:srgbClr val="0000FF"/>
                </a:solidFill>
              </a:rPr>
              <a:t>Variants:</a:t>
            </a:r>
            <a:r>
              <a:rPr lang="en-US" sz="2000" dirty="0"/>
              <a:t> Component communication with the event bus may either be push or pull based.</a:t>
            </a:r>
          </a:p>
          <a:p>
            <a:pPr eaLnBrk="1" hangingPunct="1"/>
            <a:r>
              <a:rPr lang="en-US" sz="2000" dirty="0"/>
              <a:t>Highly scalable, easy to evolve, effective for highly distributed applications.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7239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Event-Based</a:t>
            </a:r>
            <a:br>
              <a:rPr lang="en-US" dirty="0"/>
            </a:br>
            <a:r>
              <a:rPr lang="en-US" dirty="0"/>
              <a:t>Advantages/Disadvantages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940"/>
            <a:ext cx="8229600" cy="4160185"/>
          </a:xfrm>
        </p:spPr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Easy to evolve (just add another component).</a:t>
            </a:r>
          </a:p>
          <a:p>
            <a:pPr lvl="1"/>
            <a:r>
              <a:rPr lang="en-US" dirty="0"/>
              <a:t>Components can be heterogeneous (as long as they can communicate with the event bus).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guarantee when the event will be processed.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72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062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Event-Based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when:</a:t>
            </a:r>
          </a:p>
          <a:p>
            <a:pPr lvl="1"/>
            <a:r>
              <a:rPr lang="en-US" dirty="0"/>
              <a:t>Components are concurrent and independent.</a:t>
            </a:r>
          </a:p>
          <a:p>
            <a:pPr lvl="1"/>
            <a:r>
              <a:rPr lang="en-US" dirty="0"/>
              <a:t>Components heterogeneous and network-distributed.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Avoid it when:</a:t>
            </a:r>
          </a:p>
          <a:p>
            <a:pPr lvl="1"/>
            <a:r>
              <a:rPr lang="en-US" dirty="0"/>
              <a:t>Guarantees on real-time processing of events is required.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73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159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74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270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4611" y="202262"/>
            <a:ext cx="8229600" cy="474133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Publish-Subscribe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867921"/>
            <a:ext cx="7924800" cy="441527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Publishers send a single copy of a message addressed to a named </a:t>
            </a:r>
            <a:r>
              <a:rPr lang="en-US" i="1" dirty="0"/>
              <a:t>topic</a:t>
            </a:r>
            <a:r>
              <a:rPr lang="en-US" dirty="0"/>
              <a:t>, or </a:t>
            </a:r>
            <a:r>
              <a:rPr lang="en-US" i="1" dirty="0"/>
              <a:t>subject</a:t>
            </a:r>
            <a:r>
              <a:rPr lang="en-US" dirty="0"/>
              <a:t>. </a:t>
            </a:r>
          </a:p>
          <a:p>
            <a:pPr>
              <a:spcAft>
                <a:spcPts val="600"/>
              </a:spcAft>
            </a:pPr>
            <a:r>
              <a:rPr lang="en-US" dirty="0"/>
              <a:t>Subscribers register/deregister to receive specific messages or specific content. </a:t>
            </a:r>
          </a:p>
          <a:p>
            <a:pPr>
              <a:spcAft>
                <a:spcPts val="600"/>
              </a:spcAft>
            </a:pPr>
            <a:r>
              <a:rPr lang="en-US" dirty="0"/>
              <a:t>Subscribers listen for messages that are sent to topics that interest them. </a:t>
            </a:r>
          </a:p>
          <a:p>
            <a:pPr>
              <a:spcAft>
                <a:spcPts val="600"/>
              </a:spcAft>
            </a:pPr>
            <a:r>
              <a:rPr lang="en-US" dirty="0"/>
              <a:t>The publish–subscribe server then distributes each message sent on a topic to every subscriber who is listening on that topic. </a:t>
            </a:r>
          </a:p>
          <a:p>
            <a:endParaRPr lang="en-US" dirty="0">
              <a:latin typeface="Tahoma" charset="0"/>
            </a:endParaRPr>
          </a:p>
          <a:p>
            <a:endParaRPr lang="en-US" dirty="0">
              <a:latin typeface="Tahoma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75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8353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Publish-Subscribe Style </a:t>
            </a:r>
            <a:r>
              <a:rPr lang="en-US" sz="2000" dirty="0">
                <a:latin typeface="Verdana" charset="0"/>
              </a:rPr>
              <a:t>(cont’d)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>
          <a:xfrm>
            <a:off x="292847" y="1135528"/>
            <a:ext cx="8582212" cy="433947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Each topic may also have more than one publisher.</a:t>
            </a:r>
          </a:p>
          <a:p>
            <a:pPr>
              <a:spcAft>
                <a:spcPts val="600"/>
              </a:spcAft>
            </a:pPr>
            <a:r>
              <a:rPr lang="en-US" dirty="0"/>
              <a:t>Publishers may appear and disappear dynamically.</a:t>
            </a:r>
          </a:p>
          <a:p>
            <a:pPr>
              <a:spcAft>
                <a:spcPts val="600"/>
              </a:spcAft>
            </a:pPr>
            <a:r>
              <a:rPr lang="en-US" dirty="0"/>
              <a:t>Likewise, subscribers can dynamically subscribe and unsubscribe to a topic. </a:t>
            </a:r>
          </a:p>
          <a:p>
            <a:pPr>
              <a:spcAft>
                <a:spcPts val="600"/>
              </a:spcAft>
            </a:pPr>
            <a:r>
              <a:rPr lang="en-US" dirty="0"/>
              <a:t>Thus the subscriber set for a topic can change at any time, and this is transparent to the application code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76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27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44476"/>
            <a:ext cx="8229600" cy="550358"/>
          </a:xfrm>
        </p:spPr>
        <p:txBody>
          <a:bodyPr/>
          <a:lstStyle/>
          <a:p>
            <a:pPr eaLnBrk="1" hangingPunct="1"/>
            <a:r>
              <a:rPr lang="en-US" dirty="0">
                <a:latin typeface="Verdana" charset="0"/>
              </a:rPr>
              <a:t>Publish-Subscribe Style </a:t>
            </a:r>
            <a:r>
              <a:rPr lang="en-US" sz="2000" b="0" dirty="0">
                <a:latin typeface="Verdana" charset="0"/>
              </a:rPr>
              <a:t>(cont</a:t>
            </a:r>
            <a:r>
              <a:rPr lang="en-US" sz="2000" dirty="0">
                <a:latin typeface="Verdana" charset="0"/>
              </a:rPr>
              <a:t>’d</a:t>
            </a:r>
            <a:r>
              <a:rPr lang="en-US" altLang="ja-JP" sz="2000" b="0" dirty="0">
                <a:latin typeface="Verdana" charset="0"/>
              </a:rPr>
              <a:t>)</a:t>
            </a:r>
            <a:endParaRPr lang="en-US" sz="2000" b="0" dirty="0">
              <a:latin typeface="Verdana" charset="0"/>
            </a:endParaRPr>
          </a:p>
        </p:txBody>
      </p:sp>
      <p:sp>
        <p:nvSpPr>
          <p:cNvPr id="11366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971176"/>
            <a:ext cx="8229600" cy="447395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</a:rPr>
              <a:t>Components:</a:t>
            </a:r>
            <a:r>
              <a:rPr lang="en-US" sz="2000" dirty="0"/>
              <a:t> Publishers, subscribers, proxies for managing distribution.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</a:rPr>
              <a:t>Connectors: </a:t>
            </a:r>
            <a:r>
              <a:rPr lang="en-US" sz="2000" dirty="0"/>
              <a:t>Typically a network protocol is required.  Content-based subscription requires sophisticated connectors.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</a:rPr>
              <a:t>Data Elements: </a:t>
            </a:r>
            <a:r>
              <a:rPr lang="en-US" sz="2000" dirty="0"/>
              <a:t>Subscriptions, notifications, published information. 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</a:rPr>
              <a:t>Topology:</a:t>
            </a:r>
            <a:r>
              <a:rPr lang="en-US" sz="2000" dirty="0"/>
              <a:t> Subscribers connect to publishers either directly or may receive notifications via a network protocol from intermediaries.</a:t>
            </a:r>
          </a:p>
          <a:p>
            <a:pPr eaLnBrk="1" hangingPunct="1">
              <a:spcAft>
                <a:spcPts val="600"/>
              </a:spcAft>
            </a:pPr>
            <a:r>
              <a:rPr lang="en-US" sz="2000" dirty="0"/>
              <a:t>Highly efficient one-way dissemination of information with very low-coupling of components.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79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2023" y="211398"/>
            <a:ext cx="8229600" cy="474133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Publish-Subscribe with Multicast</a:t>
            </a: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0" y="1571009"/>
            <a:ext cx="18466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547813" y="1693333"/>
          <a:ext cx="5472112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Picture" r:id="rId3" imgW="5716141" imgH="4541571" progId="Word.Picture.8">
                  <p:embed/>
                </p:oleObj>
              </mc:Choice>
              <mc:Fallback>
                <p:oleObj name="Picture" r:id="rId3" imgW="5716141" imgH="454157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693333"/>
                        <a:ext cx="5472112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7086600" y="2535767"/>
            <a:ext cx="1567732" cy="844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/>
              <a:t>Based on </a:t>
            </a:r>
          </a:p>
          <a:p>
            <a:pPr>
              <a:defRPr/>
            </a:pPr>
            <a:r>
              <a:rPr lang="en-US" i="1" dirty="0"/>
              <a:t>TIBCO </a:t>
            </a:r>
          </a:p>
          <a:p>
            <a:pPr>
              <a:defRPr/>
            </a:pPr>
            <a:r>
              <a:rPr lang="en-US" i="1" dirty="0"/>
              <a:t>Rendezvous</a:t>
            </a: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78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513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75" y="229669"/>
            <a:ext cx="8229600" cy="609600"/>
          </a:xfrm>
        </p:spPr>
        <p:txBody>
          <a:bodyPr/>
          <a:lstStyle/>
          <a:p>
            <a:r>
              <a:rPr lang="en-US" sz="2800" dirty="0">
                <a:latin typeface="Verdana" charset="0"/>
              </a:rPr>
              <a:t>Publish-Subscribe with Multicast </a:t>
            </a:r>
            <a:r>
              <a:rPr lang="en-US" sz="2400" b="0" dirty="0">
                <a:latin typeface="Verdana" charset="0"/>
              </a:rPr>
              <a:t>(cont’d)</a:t>
            </a:r>
            <a:endParaRPr lang="en-US" sz="24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825"/>
            <a:ext cx="8229600" cy="4422842"/>
          </a:xfrm>
        </p:spPr>
        <p:txBody>
          <a:bodyPr/>
          <a:lstStyle/>
          <a:p>
            <a:r>
              <a:rPr lang="en-US" sz="2000" dirty="0"/>
              <a:t>Each node in the publish–subscribe network runs a daemon process known as </a:t>
            </a:r>
            <a:r>
              <a:rPr lang="en-US" sz="2000" dirty="0" err="1">
                <a:latin typeface="Courier New"/>
                <a:cs typeface="Courier New"/>
              </a:rPr>
              <a:t>rvd</a:t>
            </a:r>
            <a:r>
              <a:rPr lang="en-US" sz="2000" dirty="0"/>
              <a:t>. </a:t>
            </a:r>
          </a:p>
          <a:p>
            <a:r>
              <a:rPr lang="en-US" sz="2000" dirty="0"/>
              <a:t>When a new topic is created, it is assigned a multicast IP address. </a:t>
            </a:r>
          </a:p>
          <a:p>
            <a:r>
              <a:rPr lang="en-US" sz="2000" dirty="0"/>
              <a:t>When a publisher sends a message, its local </a:t>
            </a:r>
            <a:r>
              <a:rPr lang="en-US" sz="2000" dirty="0" err="1">
                <a:latin typeface="Courier New"/>
                <a:cs typeface="Courier New"/>
              </a:rPr>
              <a:t>rvd</a:t>
            </a:r>
            <a:r>
              <a:rPr lang="en-US" sz="2000" dirty="0"/>
              <a:t> daemon intercepts the message and multicasts a single copy of the message on the network to the address associated with the topic. </a:t>
            </a:r>
          </a:p>
          <a:p>
            <a:r>
              <a:rPr lang="en-US" sz="2000" dirty="0"/>
              <a:t>The listening daemons on the network receive the message, and each checks if it has any local subscribers to the message’s topic on its node.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79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B2E9C-1A46-2C4C-A85A-4BDB53E2ED41}" type="slidenum">
              <a:rPr lang="en-US"/>
              <a:pPr/>
              <a:t>8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Architecture Views</a:t>
            </a:r>
            <a:endParaRPr lang="en-US" sz="2000" dirty="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possible </a:t>
            </a:r>
            <a:r>
              <a:rPr lang="en-US" dirty="0">
                <a:latin typeface="Arial"/>
              </a:rPr>
              <a:t>‘</a:t>
            </a:r>
            <a:r>
              <a:rPr lang="en-US" dirty="0"/>
              <a:t>views</a:t>
            </a:r>
            <a:r>
              <a:rPr lang="en-US" dirty="0">
                <a:latin typeface="Arial"/>
              </a:rPr>
              <a:t>’ </a:t>
            </a:r>
            <a:r>
              <a:rPr lang="en-US" dirty="0"/>
              <a:t>of the architecture</a:t>
            </a:r>
          </a:p>
          <a:p>
            <a:pPr lvl="1"/>
            <a:r>
              <a:rPr lang="en-US" dirty="0"/>
              <a:t>Cf. with buildings – floor plan, external, electrical, plumbing, air-conditioning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Logical view</a:t>
            </a:r>
            <a:endParaRPr lang="en-US" b="1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Process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Development 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Physical view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Marketecture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745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Verdana" charset="0"/>
              </a:rPr>
              <a:t>Publish-Subscribe with Multicast </a:t>
            </a:r>
            <a:r>
              <a:rPr lang="en-US" sz="2000" b="0" dirty="0">
                <a:latin typeface="Verdana" charset="0"/>
              </a:rPr>
              <a:t>(cont’d)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so, it delivers the message to the subscriber(s), otherwise it ignores the message. </a:t>
            </a:r>
          </a:p>
          <a:p>
            <a:r>
              <a:rPr lang="en-US" dirty="0"/>
              <a:t>If a message has subscribers on a remote network, an </a:t>
            </a:r>
            <a:r>
              <a:rPr lang="en-US" dirty="0" err="1">
                <a:latin typeface="Courier New"/>
                <a:cs typeface="Courier New"/>
              </a:rPr>
              <a:t>rvrd</a:t>
            </a:r>
            <a:r>
              <a:rPr lang="en-US" dirty="0"/>
              <a:t> daemon intercepts the message and sends a copy to each remote network using standard IP protocols.</a:t>
            </a:r>
          </a:p>
          <a:p>
            <a:r>
              <a:rPr lang="en-US" dirty="0"/>
              <a:t>Each receiving </a:t>
            </a:r>
            <a:r>
              <a:rPr lang="en-US" dirty="0" err="1">
                <a:latin typeface="Courier New"/>
                <a:cs typeface="Courier New"/>
              </a:rPr>
              <a:t>rvrd</a:t>
            </a:r>
            <a:r>
              <a:rPr lang="en-US" dirty="0"/>
              <a:t> daemon then multicasts the message to all subscribers on its local network.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80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800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Publish-Subscribe</a:t>
            </a:r>
            <a:br>
              <a:rPr lang="en-US" dirty="0"/>
            </a:br>
            <a:r>
              <a:rPr lang="en-US" dirty="0"/>
              <a:t>Advantages/Disadvantages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470"/>
            <a:ext cx="8229600" cy="4040655"/>
          </a:xfrm>
        </p:spPr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Subscribers are independent from each other.</a:t>
            </a:r>
          </a:p>
          <a:p>
            <a:pPr lvl="1"/>
            <a:r>
              <a:rPr lang="en-US" dirty="0"/>
              <a:t>Very efficient one way information dissemination.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Need special protocols to deal with very high numbers of subscribers.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E2D32-EBB3-479D-A20A-D25324940D10}" type="slidenum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81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8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4983-03C2-5642-8A64-52B6BB9984C7}" type="slidenum">
              <a:rPr lang="en-US"/>
              <a:pPr/>
              <a:t>9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/>
            <a:r>
              <a:rPr lang="en-US" sz="3800" dirty="0"/>
              <a:t>Architecture Views </a:t>
            </a:r>
            <a:r>
              <a:rPr lang="en-US" sz="2000" dirty="0"/>
              <a:t>(cont’d)</a:t>
            </a:r>
            <a:endParaRPr lang="en-US" sz="2000" b="1" dirty="0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4961"/>
            <a:ext cx="8229600" cy="45392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/>
              <a:t>Marketecture</a:t>
            </a:r>
            <a:r>
              <a:rPr lang="en-US" i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Informal depiction of system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structure and interactions.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Portray the design philosophies embodied in the architecture.</a:t>
            </a:r>
          </a:p>
          <a:p>
            <a:pPr>
              <a:lnSpc>
                <a:spcPct val="90000"/>
              </a:lnSpc>
            </a:pPr>
            <a:r>
              <a:rPr lang="en-US" dirty="0"/>
              <a:t>Every system should have a </a:t>
            </a:r>
            <a:r>
              <a:rPr lang="en-US" dirty="0" err="1"/>
              <a:t>marketecture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Easy to understand.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Helps discussion during design, build, review, sales (!) activities.</a:t>
            </a:r>
          </a:p>
        </p:txBody>
      </p:sp>
    </p:spTree>
    <p:extLst>
      <p:ext uri="{BB962C8B-B14F-4D97-AF65-F5344CB8AC3E}">
        <p14:creationId xmlns:p14="http://schemas.microsoft.com/office/powerpoint/2010/main" val="419968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16550</TotalTime>
  <Words>3436</Words>
  <Application>Microsoft Macintosh PowerPoint</Application>
  <PresentationFormat>Custom</PresentationFormat>
  <Paragraphs>695</Paragraphs>
  <Slides>81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3" baseType="lpstr">
      <vt:lpstr>Arial</vt:lpstr>
      <vt:lpstr>Avant Garde</vt:lpstr>
      <vt:lpstr>Bradley Hand ITC</vt:lpstr>
      <vt:lpstr>Comic Sans MS</vt:lpstr>
      <vt:lpstr>Courier</vt:lpstr>
      <vt:lpstr>Courier New</vt:lpstr>
      <vt:lpstr>Helvetica</vt:lpstr>
      <vt:lpstr>Tahoma</vt:lpstr>
      <vt:lpstr>Verdana</vt:lpstr>
      <vt:lpstr>Wingdings</vt:lpstr>
      <vt:lpstr>Office Theme</vt:lpstr>
      <vt:lpstr>Picture</vt:lpstr>
      <vt:lpstr>SE 181    Introduction to  Software Architecture</vt:lpstr>
      <vt:lpstr>What is Software Architecture?</vt:lpstr>
      <vt:lpstr>Software Architecture:  An Abstraction</vt:lpstr>
      <vt:lpstr>Does Every System have an Architecture?</vt:lpstr>
      <vt:lpstr>Why is Software Architecture Important?</vt:lpstr>
      <vt:lpstr>Software Architecture Issues</vt:lpstr>
      <vt:lpstr>Requirements That Shape Architecture</vt:lpstr>
      <vt:lpstr>Architecture Views</vt:lpstr>
      <vt:lpstr>Architecture Views (cont’d)</vt:lpstr>
      <vt:lpstr>Designing the Logical Architecture</vt:lpstr>
      <vt:lpstr>Logical Architecture</vt:lpstr>
      <vt:lpstr>Designing the Process Architecture</vt:lpstr>
      <vt:lpstr>Process Architecture</vt:lpstr>
      <vt:lpstr>Designing the Development Architecture</vt:lpstr>
      <vt:lpstr>Development Architecture</vt:lpstr>
      <vt:lpstr>Designing the Physical Architecture</vt:lpstr>
      <vt:lpstr>Designing the Physical Architecture</vt:lpstr>
      <vt:lpstr>Architectural Styles  of Software Systems</vt:lpstr>
      <vt:lpstr>Architectural Styles </vt:lpstr>
      <vt:lpstr>Describing an Architectural Style</vt:lpstr>
      <vt:lpstr>Some Common Styles</vt:lpstr>
      <vt:lpstr>PowerPoint Presentation</vt:lpstr>
      <vt:lpstr>Layered Style</vt:lpstr>
      <vt:lpstr>The Layered Structure of an OS</vt:lpstr>
      <vt:lpstr>The Layered Structure of TCP/IP</vt:lpstr>
      <vt:lpstr>Strict vs. Non-strict Layering</vt:lpstr>
      <vt:lpstr>Layering Advantages/Disadvantages</vt:lpstr>
      <vt:lpstr>Client-Server Style</vt:lpstr>
      <vt:lpstr>Client-Server Flavors</vt:lpstr>
      <vt:lpstr>Client-Server Flavors (cont’d)</vt:lpstr>
      <vt:lpstr>Client-Server Flavors (cont’d)</vt:lpstr>
      <vt:lpstr>RPCs vs. ORBs</vt:lpstr>
      <vt:lpstr>Client-Server Advantages/Disadvantages</vt:lpstr>
      <vt:lpstr>When to use the Client-Server Style</vt:lpstr>
      <vt:lpstr>PowerPoint Presentation</vt:lpstr>
      <vt:lpstr>Pipe and Filter Style</vt:lpstr>
      <vt:lpstr>Pipe and Filter Style (cont’d)</vt:lpstr>
      <vt:lpstr>Face Identity Application</vt:lpstr>
      <vt:lpstr>The Face Identity Application</vt:lpstr>
      <vt:lpstr>Pipe and Filter Style (cont’d)</vt:lpstr>
      <vt:lpstr>Pipe and Filter Advantages/Disadvantages</vt:lpstr>
      <vt:lpstr>When to use it</vt:lpstr>
      <vt:lpstr>PowerPoint Presentation</vt:lpstr>
      <vt:lpstr>Blackboard Style</vt:lpstr>
      <vt:lpstr> Blackboard Style (cont’d)</vt:lpstr>
      <vt:lpstr>Blackboard Style (cont’d)</vt:lpstr>
      <vt:lpstr>Blackboard Style (cont’d)</vt:lpstr>
      <vt:lpstr>When to use it</vt:lpstr>
      <vt:lpstr>PowerPoint Presentation</vt:lpstr>
      <vt:lpstr> Architecture of a Compiler</vt:lpstr>
      <vt:lpstr>Early Compiler Architectures</vt:lpstr>
      <vt:lpstr>Early Compiler Architectures (cont’d)</vt:lpstr>
      <vt:lpstr>Modern Compiler Architectures</vt:lpstr>
      <vt:lpstr>Hybrid Compiler Architectures</vt:lpstr>
      <vt:lpstr>Hybrid Compiler Architectures</vt:lpstr>
      <vt:lpstr>PowerPoint Presentation</vt:lpstr>
      <vt:lpstr>Interpreter Style</vt:lpstr>
      <vt:lpstr>Interpreter Style Examples</vt:lpstr>
      <vt:lpstr>Interpreter Style (cont’d)</vt:lpstr>
      <vt:lpstr>Interpreter Style (cont’d)</vt:lpstr>
      <vt:lpstr>Interpreter Style Advantages/Disadvantages</vt:lpstr>
      <vt:lpstr>Java Architecture (cont’d)</vt:lpstr>
      <vt:lpstr>Java Architecture (cont’d)</vt:lpstr>
      <vt:lpstr>PowerPoint Presentation</vt:lpstr>
      <vt:lpstr>Implicit Invocation Styles</vt:lpstr>
      <vt:lpstr>Implicit Invocation Styles (cont’d)</vt:lpstr>
      <vt:lpstr>Implicit Invocation Styles (cont’d)</vt:lpstr>
      <vt:lpstr>Implicit Invocation  Advantages / Disadvantages</vt:lpstr>
      <vt:lpstr>PowerPoint Presentation</vt:lpstr>
      <vt:lpstr>Event-Based Style  </vt:lpstr>
      <vt:lpstr>Event-Based Style (cont’d)</vt:lpstr>
      <vt:lpstr>Event-Based Advantages/Disadvantages</vt:lpstr>
      <vt:lpstr>When to use Event-Based</vt:lpstr>
      <vt:lpstr>PowerPoint Presentation</vt:lpstr>
      <vt:lpstr>Publish-Subscribe Style</vt:lpstr>
      <vt:lpstr>Publish-Subscribe Style (cont’d)</vt:lpstr>
      <vt:lpstr>Publish-Subscribe Style (cont’d)</vt:lpstr>
      <vt:lpstr>Publish-Subscribe with Multicast</vt:lpstr>
      <vt:lpstr>Publish-Subscribe with Multicast (cont’d)</vt:lpstr>
      <vt:lpstr>Publish-Subscribe with Multicast (cont’d)</vt:lpstr>
      <vt:lpstr>Publish-Subscribe Advantages/Disadvantages</vt:lpstr>
    </vt:vector>
  </TitlesOfParts>
  <Company>Drexel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SE-320: Software Verification &amp; Validation</dc:title>
  <dc:creator>Filippos I. Vokolos</dc:creator>
  <cp:lastModifiedBy>Vokolos,Filippos</cp:lastModifiedBy>
  <cp:revision>655</cp:revision>
  <cp:lastPrinted>2014-01-29T15:51:24Z</cp:lastPrinted>
  <dcterms:created xsi:type="dcterms:W3CDTF">2000-03-07T00:57:40Z</dcterms:created>
  <dcterms:modified xsi:type="dcterms:W3CDTF">2020-07-17T14:00:06Z</dcterms:modified>
</cp:coreProperties>
</file>