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49"/>
  </p:notesMasterIdLst>
  <p:handoutMasterIdLst>
    <p:handoutMasterId r:id="rId50"/>
  </p:handoutMasterIdLst>
  <p:sldIdLst>
    <p:sldId id="256" r:id="rId2"/>
    <p:sldId id="412" r:id="rId3"/>
    <p:sldId id="413" r:id="rId4"/>
    <p:sldId id="419" r:id="rId5"/>
    <p:sldId id="420" r:id="rId6"/>
    <p:sldId id="461" r:id="rId7"/>
    <p:sldId id="416" r:id="rId8"/>
    <p:sldId id="417" r:id="rId9"/>
    <p:sldId id="415" r:id="rId10"/>
    <p:sldId id="430" r:id="rId11"/>
    <p:sldId id="422" r:id="rId12"/>
    <p:sldId id="423" r:id="rId13"/>
    <p:sldId id="462" r:id="rId14"/>
    <p:sldId id="447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28" r:id="rId24"/>
    <p:sldId id="475" r:id="rId25"/>
    <p:sldId id="405" r:id="rId26"/>
    <p:sldId id="406" r:id="rId27"/>
    <p:sldId id="407" r:id="rId28"/>
    <p:sldId id="408" r:id="rId29"/>
    <p:sldId id="409" r:id="rId30"/>
    <p:sldId id="431" r:id="rId31"/>
    <p:sldId id="410" r:id="rId32"/>
    <p:sldId id="424" r:id="rId33"/>
    <p:sldId id="425" r:id="rId34"/>
    <p:sldId id="426" r:id="rId35"/>
    <p:sldId id="463" r:id="rId36"/>
    <p:sldId id="464" r:id="rId37"/>
    <p:sldId id="471" r:id="rId38"/>
    <p:sldId id="472" r:id="rId39"/>
    <p:sldId id="465" r:id="rId40"/>
    <p:sldId id="466" r:id="rId41"/>
    <p:sldId id="473" r:id="rId42"/>
    <p:sldId id="467" r:id="rId43"/>
    <p:sldId id="468" r:id="rId44"/>
    <p:sldId id="418" r:id="rId45"/>
    <p:sldId id="474" r:id="rId46"/>
    <p:sldId id="460" r:id="rId47"/>
    <p:sldId id="429" r:id="rId4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52" autoAdjust="0"/>
    <p:restoredTop sz="94660"/>
  </p:normalViewPr>
  <p:slideViewPr>
    <p:cSldViewPr snapToGrid="0">
      <p:cViewPr>
        <p:scale>
          <a:sx n="152" d="100"/>
          <a:sy n="152" d="100"/>
        </p:scale>
        <p:origin x="-80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0" d="100"/>
        <a:sy n="370" d="100"/>
      </p:scale>
      <p:origin x="0" y="2328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43405-AD4F-448A-924B-E079FE81F59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4048-70BA-47BB-BFA4-34E1806A8D7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eckerframework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binfer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low.or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ypescriptlang.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ynopsys.co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75973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Static Analysis</a:t>
            </a:r>
            <a:endParaRPr lang="en-US" altLang="en-US" b="1" dirty="0"/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static analysis works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1"/>
            <a:ext cx="8229600" cy="1636130"/>
          </a:xfrm>
        </p:spPr>
        <p:txBody>
          <a:bodyPr/>
          <a:lstStyle/>
          <a:p>
            <a:r>
              <a:rPr lang="en-US" dirty="0" smtClean="0"/>
              <a:t>For example, it is easy to determine that the program on the left terminates.</a:t>
            </a:r>
          </a:p>
          <a:p>
            <a:r>
              <a:rPr lang="en-US" dirty="0" smtClean="0"/>
              <a:t>As for the program fragment on the right, it depends…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069" y="3460286"/>
            <a:ext cx="3265599" cy="209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f</a:t>
            </a:r>
            <a:r>
              <a:rPr lang="en-US" b="0" dirty="0" smtClean="0">
                <a:latin typeface="+mn-lt"/>
              </a:rPr>
              <a:t>unction main()</a:t>
            </a:r>
          </a:p>
          <a:p>
            <a:r>
              <a:rPr lang="en-US" b="0" dirty="0" smtClean="0">
                <a:latin typeface="+mn-lt"/>
              </a:rPr>
              <a:t>{</a:t>
            </a: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err="1" smtClean="0">
                <a:latin typeface="+mn-lt"/>
              </a:rPr>
              <a:t>int</a:t>
            </a:r>
            <a:r>
              <a:rPr lang="en-US" b="0" dirty="0" smtClean="0">
                <a:latin typeface="+mn-lt"/>
              </a:rPr>
              <a:t> x;</a:t>
            </a:r>
          </a:p>
          <a:p>
            <a:endParaRPr lang="en-US" b="0" dirty="0" smtClean="0">
              <a:latin typeface="+mn-lt"/>
            </a:endParaRP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read x;</a:t>
            </a: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print x;</a:t>
            </a:r>
          </a:p>
          <a:p>
            <a:r>
              <a:rPr lang="en-US" b="0" dirty="0" smtClean="0">
                <a:latin typeface="+mn-lt"/>
              </a:rPr>
              <a:t>}</a:t>
            </a:r>
          </a:p>
          <a:p>
            <a:endParaRPr lang="en-US" b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109" y="3460286"/>
            <a:ext cx="2565828" cy="209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f</a:t>
            </a:r>
            <a:r>
              <a:rPr lang="en-US" b="0" dirty="0" smtClean="0">
                <a:latin typeface="+mn-lt"/>
              </a:rPr>
              <a:t>unction main()</a:t>
            </a:r>
          </a:p>
          <a:p>
            <a:r>
              <a:rPr lang="en-US" b="0" dirty="0" smtClean="0">
                <a:latin typeface="+mn-lt"/>
              </a:rPr>
              <a:t>{</a:t>
            </a:r>
          </a:p>
          <a:p>
            <a:r>
              <a:rPr lang="en-US" b="0" dirty="0" smtClean="0">
                <a:latin typeface="+mn-lt"/>
              </a:rPr>
              <a:t>	while (</a:t>
            </a:r>
            <a:r>
              <a:rPr lang="en-US" b="0" dirty="0" smtClean="0">
                <a:latin typeface="Lucida Handwriting"/>
                <a:cs typeface="Lucida Handwriting"/>
              </a:rPr>
              <a:t>C</a:t>
            </a:r>
            <a:r>
              <a:rPr lang="en-US" b="0" dirty="0" smtClean="0">
                <a:latin typeface="+mn-lt"/>
              </a:rPr>
              <a:t>)</a:t>
            </a: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{</a:t>
            </a: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	</a:t>
            </a:r>
            <a:r>
              <a:rPr lang="en-US" b="0" dirty="0" smtClean="0">
                <a:latin typeface="Lucida Handwriting"/>
                <a:cs typeface="Lucida Handwriting"/>
              </a:rPr>
              <a:t>S</a:t>
            </a:r>
            <a:r>
              <a:rPr lang="en-US" b="0" baseline="-25000" dirty="0" smtClean="0">
                <a:latin typeface="+mn-lt"/>
              </a:rPr>
              <a:t>1</a:t>
            </a:r>
            <a:r>
              <a:rPr lang="en-US" b="0" dirty="0" smtClean="0">
                <a:latin typeface="+mn-lt"/>
              </a:rPr>
              <a:t>;</a:t>
            </a:r>
          </a:p>
          <a:p>
            <a:r>
              <a:rPr lang="en-US" b="0" dirty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}</a:t>
            </a:r>
          </a:p>
          <a:p>
            <a:r>
              <a:rPr lang="en-US" b="0" dirty="0" smtClean="0">
                <a:latin typeface="+mn-lt"/>
              </a:rPr>
              <a:t>}</a:t>
            </a:r>
          </a:p>
          <a:p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60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static analysis works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case, it can be statically determined that the program will not terminate:</a:t>
            </a:r>
          </a:p>
          <a:p>
            <a:pPr marL="457200" lvl="1" indent="0">
              <a:buNone/>
            </a:pPr>
            <a:r>
              <a:rPr lang="en-US" dirty="0"/>
              <a:t>	f</a:t>
            </a:r>
            <a:r>
              <a:rPr lang="en-US" dirty="0" smtClean="0"/>
              <a:t>unction main()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y = 1;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while (y &gt; o)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y = y +1;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33317"/>
          </a:xfrm>
        </p:spPr>
        <p:txBody>
          <a:bodyPr/>
          <a:lstStyle/>
          <a:p>
            <a:r>
              <a:rPr lang="en-US" dirty="0"/>
              <a:t>How static analysis works </a:t>
            </a:r>
            <a:r>
              <a:rPr lang="en-US" sz="20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632"/>
            <a:ext cx="8229600" cy="4300493"/>
          </a:xfrm>
        </p:spPr>
        <p:txBody>
          <a:bodyPr/>
          <a:lstStyle/>
          <a:p>
            <a:r>
              <a:rPr lang="en-US" dirty="0" smtClean="0"/>
              <a:t>What about the following case?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function </a:t>
            </a:r>
            <a:r>
              <a:rPr lang="en-US" dirty="0"/>
              <a:t>main()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x = 0;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y </a:t>
            </a:r>
            <a:r>
              <a:rPr lang="en-US" dirty="0"/>
              <a:t>= </a:t>
            </a:r>
            <a:r>
              <a:rPr lang="en-US" dirty="0" smtClean="0"/>
              <a:t>1;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while (y &gt; o)</a:t>
            </a:r>
          </a:p>
          <a:p>
            <a:pPr marL="457200" lvl="1" indent="0">
              <a:buNone/>
            </a:pPr>
            <a:r>
              <a:rPr lang="en-US" dirty="0"/>
              <a:t>		{</a:t>
            </a:r>
          </a:p>
          <a:p>
            <a:pPr marL="457200" lvl="1" indent="0">
              <a:buNone/>
            </a:pPr>
            <a:r>
              <a:rPr lang="en-US" dirty="0"/>
              <a:t>			y = y </a:t>
            </a:r>
            <a:r>
              <a:rPr lang="en-US" dirty="0" smtClean="0"/>
              <a:t>+ x;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x = x – 1;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static analysis works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case, it can be statically determined that the function will fail on some inputs:</a:t>
            </a:r>
          </a:p>
          <a:p>
            <a:pPr marL="457200" lvl="1" indent="0">
              <a:buNone/>
            </a:pPr>
            <a:r>
              <a:rPr lang="en-US" dirty="0"/>
              <a:t>	f</a:t>
            </a:r>
            <a:r>
              <a:rPr lang="en-US" dirty="0" smtClean="0"/>
              <a:t>unction foo(x)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if (x &lt; 0)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x = -x;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return 100/x;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08469" y="3735977"/>
            <a:ext cx="2821577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3836"/>
          </a:xfrm>
        </p:spPr>
        <p:txBody>
          <a:bodyPr/>
          <a:lstStyle/>
          <a:p>
            <a:r>
              <a:rPr lang="en-US" dirty="0"/>
              <a:t>How static analysis works </a:t>
            </a:r>
            <a:r>
              <a:rPr lang="en-US" sz="20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630"/>
            <a:ext cx="8229600" cy="4356496"/>
          </a:xfrm>
        </p:spPr>
        <p:txBody>
          <a:bodyPr/>
          <a:lstStyle/>
          <a:p>
            <a:r>
              <a:rPr lang="en-US" dirty="0" smtClean="0"/>
              <a:t>In terms of parsing, works much like a compiler.</a:t>
            </a:r>
          </a:p>
          <a:p>
            <a:r>
              <a:rPr lang="en-US" dirty="0" smtClean="0"/>
              <a:t>Relies on </a:t>
            </a:r>
            <a:r>
              <a:rPr lang="en-US" dirty="0" smtClean="0">
                <a:solidFill>
                  <a:srgbClr val="0000FF"/>
                </a:solidFill>
              </a:rPr>
              <a:t>symbolic execution.</a:t>
            </a:r>
          </a:p>
          <a:p>
            <a:r>
              <a:rPr lang="en-US" dirty="0" smtClean="0"/>
              <a:t>Analysis is path sensitive. That is, the tool can tell the user which path needs to be executed for the flaw to be manifest.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4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50027"/>
          </a:xfrm>
        </p:spPr>
        <p:txBody>
          <a:bodyPr/>
          <a:lstStyle/>
          <a:p>
            <a:r>
              <a:rPr lang="en-US" dirty="0" smtClean="0"/>
              <a:t>Symbolic </a:t>
            </a:r>
            <a:r>
              <a:rPr lang="en-US" dirty="0"/>
              <a:t>e</a:t>
            </a:r>
            <a:r>
              <a:rPr lang="en-US" dirty="0" smtClean="0"/>
              <a:t>xecution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472"/>
            <a:ext cx="8229600" cy="4233653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i="1" dirty="0"/>
              <a:t>symbolic values</a:t>
            </a:r>
            <a:r>
              <a:rPr lang="en-US" dirty="0"/>
              <a:t>, instead of concrete data values as </a:t>
            </a:r>
            <a:r>
              <a:rPr lang="en-US" dirty="0" smtClean="0"/>
              <a:t>input. </a:t>
            </a:r>
          </a:p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the values of program variables as </a:t>
            </a:r>
            <a:r>
              <a:rPr lang="en-US" i="1" dirty="0"/>
              <a:t>symbolic expressions </a:t>
            </a:r>
            <a:r>
              <a:rPr lang="en-US" dirty="0"/>
              <a:t>over the symbolic input values.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the output values computed by a program are expressed as a function of the symbolic input values.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65958"/>
          </a:xfrm>
        </p:spPr>
        <p:txBody>
          <a:bodyPr/>
          <a:lstStyle/>
          <a:p>
            <a:r>
              <a:rPr lang="en-US" smtClean="0"/>
              <a:t>Symbolic execution </a:t>
            </a:r>
            <a:r>
              <a:rPr lang="en-US" sz="2000" dirty="0" smtClean="0"/>
              <a:t>(cont’d)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28"/>
            <a:ext cx="8229600" cy="4392398"/>
          </a:xfrm>
        </p:spPr>
        <p:txBody>
          <a:bodyPr/>
          <a:lstStyle/>
          <a:p>
            <a:r>
              <a:rPr lang="en-US" sz="2000" dirty="0"/>
              <a:t>Symbolic execution maintains </a:t>
            </a:r>
            <a:r>
              <a:rPr lang="en-US" sz="2000" dirty="0" smtClean="0"/>
              <a:t>two things: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symbolic state </a:t>
            </a:r>
            <a:r>
              <a:rPr lang="en-US" sz="1800" i="1" dirty="0" err="1"/>
              <a:t>σ</a:t>
            </a:r>
            <a:r>
              <a:rPr lang="en-US" sz="1800" dirty="0"/>
              <a:t>, which maps variables to symbolic </a:t>
            </a:r>
            <a:r>
              <a:rPr lang="en-US" sz="1800" dirty="0" smtClean="0"/>
              <a:t>expressions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symbolic path </a:t>
            </a:r>
            <a:r>
              <a:rPr lang="en-US" sz="1800" dirty="0" smtClean="0"/>
              <a:t>condition </a:t>
            </a:r>
            <a:r>
              <a:rPr lang="en-US" sz="1800" i="1" dirty="0" smtClean="0"/>
              <a:t>PC</a:t>
            </a:r>
            <a:r>
              <a:rPr lang="en-US" sz="1800" dirty="0" smtClean="0"/>
              <a:t>, </a:t>
            </a:r>
            <a:r>
              <a:rPr lang="en-US" sz="1800" dirty="0"/>
              <a:t>which is a quantifier-free first-order formula over symbolic expressions. </a:t>
            </a:r>
          </a:p>
          <a:p>
            <a:r>
              <a:rPr lang="en-US" sz="2000" dirty="0"/>
              <a:t>Both </a:t>
            </a:r>
            <a:r>
              <a:rPr lang="en-US" sz="2000" i="1" dirty="0" err="1"/>
              <a:t>σ</a:t>
            </a:r>
            <a:r>
              <a:rPr lang="en-US" sz="2000" dirty="0"/>
              <a:t> and </a:t>
            </a:r>
            <a:r>
              <a:rPr lang="en-US" sz="2000" i="1" dirty="0" smtClean="0"/>
              <a:t>PC</a:t>
            </a:r>
            <a:r>
              <a:rPr lang="en-US" sz="2000" dirty="0" smtClean="0"/>
              <a:t> </a:t>
            </a:r>
            <a:r>
              <a:rPr lang="en-US" sz="2000" dirty="0"/>
              <a:t>are updated during the course of symbolic execution. </a:t>
            </a:r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the end of a symbolic execution </a:t>
            </a:r>
            <a:r>
              <a:rPr lang="en-US" sz="2000" dirty="0" smtClean="0"/>
              <a:t>it uses a </a:t>
            </a:r>
            <a:r>
              <a:rPr lang="en-US" sz="2000" dirty="0" smtClean="0">
                <a:solidFill>
                  <a:srgbClr val="0000FF"/>
                </a:solidFill>
              </a:rPr>
              <a:t>constraint solver </a:t>
            </a:r>
            <a:r>
              <a:rPr lang="en-US" sz="2000" dirty="0" smtClean="0"/>
              <a:t>to solve the </a:t>
            </a:r>
            <a:r>
              <a:rPr lang="en-US" sz="2000" i="1" dirty="0" smtClean="0"/>
              <a:t>PC</a:t>
            </a:r>
            <a:r>
              <a:rPr lang="en-US" sz="2000" dirty="0" smtClean="0"/>
              <a:t> along </a:t>
            </a:r>
            <a:r>
              <a:rPr lang="en-US" sz="2000" dirty="0"/>
              <a:t>an execution path of the </a:t>
            </a:r>
            <a:r>
              <a:rPr lang="en-US" sz="2000" dirty="0" smtClean="0"/>
              <a:t>program.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4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9791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550"/>
            <a:ext cx="8229600" cy="433057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1:  </a:t>
            </a:r>
            <a:r>
              <a:rPr lang="en-US" sz="18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twice (</a:t>
            </a:r>
            <a:r>
              <a:rPr lang="en-US" sz="18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v)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2: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return 2*v;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3: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4: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</a:t>
            </a:r>
            <a:endParaRPr lang="en-US" sz="1800" b="1" dirty="0">
              <a:solidFill>
                <a:srgbClr val="AD278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5: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 void test foo (</a:t>
            </a:r>
            <a:r>
              <a:rPr lang="en-US" sz="18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x, </a:t>
            </a:r>
            <a:r>
              <a:rPr lang="en-US" sz="18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6: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z = twice(y);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7: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if (z == x)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8: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9: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	if (x &gt; y+10)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10: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11: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		print Error;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12: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13:</a:t>
            </a:r>
            <a:r>
              <a:rPr lang="en-US" sz="18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D278D"/>
                </a:solidFill>
                <a:latin typeface="Consolas"/>
                <a:cs typeface="Consolas"/>
              </a:rPr>
              <a:t>14:</a:t>
            </a:r>
            <a:r>
              <a:rPr lang="en-US" sz="1800" b="1" dirty="0" smtClean="0">
                <a:solidFill>
                  <a:srgbClr val="AD278D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9791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550"/>
            <a:ext cx="8132207" cy="4330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j-lt"/>
                <a:cs typeface="Consolas"/>
              </a:rPr>
              <a:t>Assign the symbolic values x</a:t>
            </a:r>
            <a:r>
              <a:rPr lang="en-US" sz="2000" baseline="-25000" dirty="0" smtClean="0">
                <a:latin typeface="+mj-lt"/>
                <a:cs typeface="Consolas"/>
              </a:rPr>
              <a:t>0</a:t>
            </a:r>
            <a:r>
              <a:rPr lang="en-US" sz="2000" dirty="0" smtClean="0">
                <a:latin typeface="+mj-lt"/>
                <a:cs typeface="Consolas"/>
              </a:rPr>
              <a:t> and </a:t>
            </a:r>
            <a:r>
              <a:rPr lang="en-US" sz="2000" dirty="0" smtClean="0">
                <a:cs typeface="Consolas"/>
              </a:rPr>
              <a:t>y</a:t>
            </a:r>
            <a:r>
              <a:rPr lang="en-US" sz="2000" baseline="-25000" dirty="0" smtClean="0">
                <a:cs typeface="Consolas"/>
              </a:rPr>
              <a:t>0 </a:t>
            </a:r>
            <a:r>
              <a:rPr lang="en-US" sz="2000" dirty="0" smtClean="0">
                <a:latin typeface="+mj-lt"/>
                <a:cs typeface="Consolas"/>
              </a:rPr>
              <a:t>to x and y respectively: </a:t>
            </a:r>
          </a:p>
          <a:p>
            <a:pPr marL="0" indent="0">
              <a:buNone/>
            </a:pPr>
            <a:endParaRPr lang="en-US" sz="1800" b="1" dirty="0">
              <a:solidFill>
                <a:srgbClr val="AD278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1: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 </a:t>
            </a:r>
            <a:r>
              <a:rPr lang="en-US" sz="16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twice (</a:t>
            </a:r>
            <a:r>
              <a:rPr lang="en-US" sz="16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v)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2: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return 2*v;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3: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4:</a:t>
            </a:r>
            <a:endParaRPr lang="en-US" sz="1600" dirty="0">
              <a:solidFill>
                <a:srgbClr val="AD278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5:  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void test foo (</a:t>
            </a:r>
            <a:r>
              <a:rPr lang="en-US" sz="16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x, </a:t>
            </a:r>
            <a:r>
              <a:rPr lang="en-US" sz="1600" b="1" dirty="0" err="1" smtClean="0">
                <a:solidFill>
                  <a:srgbClr val="AD278D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6: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z = twice(y);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---------------- z = 2*y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7: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if (z ==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8: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---------------------------- PC: (2*y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 = x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9: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	if (x &gt; y+10)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10: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	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-------------------- PC: (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onsolas"/>
              </a:rPr>
              <a:t>2*y</a:t>
            </a:r>
            <a:r>
              <a:rPr lang="en-US" sz="1600" baseline="-250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) &amp;&amp; (x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 &gt; y</a:t>
            </a:r>
            <a:r>
              <a:rPr lang="en-US" sz="1600" baseline="-25000" dirty="0" smtClean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+10)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11: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		print Error;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12: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13:</a:t>
            </a:r>
            <a:r>
              <a:rPr lang="en-US" sz="1600" b="1" dirty="0">
                <a:solidFill>
                  <a:srgbClr val="AD278D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AD278D"/>
                </a:solidFill>
                <a:latin typeface="Consolas"/>
                <a:cs typeface="Consolas"/>
              </a:rPr>
              <a:t>14:</a:t>
            </a:r>
            <a:r>
              <a:rPr lang="en-US" sz="1600" b="1" dirty="0" smtClean="0">
                <a:solidFill>
                  <a:srgbClr val="AD278D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3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9963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278"/>
            <a:ext cx="8229600" cy="4308848"/>
          </a:xfrm>
        </p:spPr>
        <p:txBody>
          <a:bodyPr/>
          <a:lstStyle/>
          <a:p>
            <a:r>
              <a:rPr lang="en-US" sz="2000" dirty="0" smtClean="0"/>
              <a:t>The constraint solver can determine that the values x=30 and y=15 will cause the statement “print Error” to be executed.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3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program by just examining the source code (that is, the program does not execute).</a:t>
            </a:r>
          </a:p>
          <a:p>
            <a:r>
              <a:rPr lang="en-US" dirty="0" smtClean="0"/>
              <a:t>Look for violations of good programming practices.</a:t>
            </a:r>
          </a:p>
          <a:p>
            <a:r>
              <a:rPr lang="en-US" dirty="0" smtClean="0"/>
              <a:t>Look for specific programming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10877"/>
          </a:xfrm>
        </p:spPr>
        <p:txBody>
          <a:bodyPr/>
          <a:lstStyle/>
          <a:p>
            <a:r>
              <a:rPr lang="en-US" dirty="0" smtClean="0"/>
              <a:t>Path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272"/>
            <a:ext cx="8229600" cy="4563854"/>
          </a:xfrm>
        </p:spPr>
        <p:txBody>
          <a:bodyPr/>
          <a:lstStyle/>
          <a:p>
            <a:r>
              <a:rPr lang="en-US" sz="2000" dirty="0" smtClean="0"/>
              <a:t>Even simple programs have unbounded (“infinite”) number of paths.</a:t>
            </a:r>
          </a:p>
          <a:p>
            <a:r>
              <a:rPr lang="en-US" sz="2000" dirty="0" smtClean="0"/>
              <a:t>It is not possible for a tool to explore all paths.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Ways to restrict path exploration: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Loops are handled by exploring a small, fixed number of iterations.</a:t>
            </a:r>
          </a:p>
          <a:p>
            <a:pPr lvl="1"/>
            <a:r>
              <a:rPr lang="en-US" sz="1800" dirty="0" smtClean="0"/>
              <a:t>First iteration + an approximation for all others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Not all paths are explored</a:t>
            </a:r>
          </a:p>
          <a:p>
            <a:pPr lvl="1"/>
            <a:r>
              <a:rPr lang="en-US" sz="1800" dirty="0" smtClean="0"/>
              <a:t>Tools place an upper bound on the number of paths to be explored.</a:t>
            </a:r>
          </a:p>
          <a:p>
            <a:pPr lvl="1"/>
            <a:r>
              <a:rPr lang="en-US" sz="1800" dirty="0" smtClean="0"/>
              <a:t>Most tools exclude asynchronous paths (i.e., paths caused by interrupts and exceptions).</a:t>
            </a:r>
          </a:p>
          <a:p>
            <a:pPr lvl="1"/>
            <a:r>
              <a:rPr lang="en-US" sz="1800" dirty="0" smtClean="0"/>
              <a:t>Most tools exclude recursive function calls and function calls made through function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6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714556"/>
          </a:xfrm>
        </p:spPr>
        <p:txBody>
          <a:bodyPr/>
          <a:lstStyle/>
          <a:p>
            <a:r>
              <a:rPr lang="en-US" dirty="0" smtClean="0"/>
              <a:t>Abstract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910"/>
            <a:ext cx="8229600" cy="4447215"/>
          </a:xfrm>
        </p:spPr>
        <p:txBody>
          <a:bodyPr/>
          <a:lstStyle/>
          <a:p>
            <a:r>
              <a:rPr lang="en-US" dirty="0" smtClean="0"/>
              <a:t>With symbolic execution each abstract state represents potentially many possible concrete states.</a:t>
            </a:r>
          </a:p>
          <a:p>
            <a:r>
              <a:rPr lang="en-US" dirty="0" smtClean="0"/>
              <a:t>Tools have to make choices related to their abstract domain.</a:t>
            </a:r>
          </a:p>
          <a:p>
            <a:r>
              <a:rPr lang="en-US" dirty="0" smtClean="0"/>
              <a:t>For example, use an abstract domain of affine relations between two variables, which means that flaws that depend on three variables may go undetected.</a:t>
            </a:r>
          </a:p>
          <a:p>
            <a:r>
              <a:rPr lang="en-US" dirty="0" smtClean="0"/>
              <a:t>Choose a domain that allows reasoning about the values of integers, which means that floating point arithmetic is not addressed.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49756"/>
          </a:xfrm>
        </p:spPr>
        <p:txBody>
          <a:bodyPr/>
          <a:lstStyle/>
          <a:p>
            <a:r>
              <a:rPr lang="en-US" dirty="0" smtClean="0"/>
              <a:t>Missing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710"/>
            <a:ext cx="8229600" cy="4382415"/>
          </a:xfrm>
        </p:spPr>
        <p:txBody>
          <a:bodyPr/>
          <a:lstStyle/>
          <a:p>
            <a:r>
              <a:rPr lang="en-US" dirty="0" smtClean="0"/>
              <a:t>If the source code to a part of the system is not available (e.g., third party libraries) then the analysis must make some assumptions about how the code operates.</a:t>
            </a:r>
          </a:p>
          <a:p>
            <a:r>
              <a:rPr lang="en-US" dirty="0" smtClean="0"/>
              <a:t>What assumptions should it make ???</a:t>
            </a:r>
          </a:p>
          <a:p>
            <a:r>
              <a:rPr lang="en-US" dirty="0" smtClean="0"/>
              <a:t>Popular analysis tools provide </a:t>
            </a:r>
            <a:r>
              <a:rPr lang="en-US" i="1" dirty="0" smtClean="0"/>
              <a:t>stubs</a:t>
            </a:r>
            <a:r>
              <a:rPr lang="en-US" dirty="0" smtClean="0"/>
              <a:t> (or </a:t>
            </a:r>
            <a:r>
              <a:rPr lang="en-US" i="1" dirty="0" smtClean="0"/>
              <a:t>models</a:t>
            </a:r>
            <a:r>
              <a:rPr lang="en-US" dirty="0" smtClean="0"/>
              <a:t>) that summarize key aspects for commonly used  libraries such as the C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7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11559"/>
          </a:xfrm>
        </p:spPr>
        <p:txBody>
          <a:bodyPr/>
          <a:lstStyle/>
          <a:p>
            <a:r>
              <a:rPr lang="en-US" dirty="0" err="1" smtClean="0"/>
              <a:t>FindBugs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128"/>
            <a:ext cx="8229600" cy="4520997"/>
          </a:xfrm>
        </p:spPr>
        <p:txBody>
          <a:bodyPr/>
          <a:lstStyle/>
          <a:p>
            <a:r>
              <a:rPr lang="en-US" dirty="0" smtClean="0"/>
              <a:t>An open source static-analysis tool for Java</a:t>
            </a:r>
          </a:p>
          <a:p>
            <a:r>
              <a:rPr lang="en-US" dirty="0" smtClean="0"/>
              <a:t>Developed at the University </a:t>
            </a:r>
            <a:r>
              <a:rPr lang="en-US" smtClean="0"/>
              <a:t>of Maryland.</a:t>
            </a:r>
            <a:endParaRPr lang="en-US" dirty="0" smtClean="0"/>
          </a:p>
          <a:p>
            <a:r>
              <a:rPr lang="en-US" dirty="0" smtClean="0"/>
              <a:t>Motivated by the observation that some Java programs contained blatant mistakes that were detectable with fairly trivial analysis.</a:t>
            </a:r>
          </a:p>
          <a:p>
            <a:r>
              <a:rPr lang="en-US" dirty="0" smtClean="0"/>
              <a:t>Realized that even “production quality” software contained such mistakes, and that even experienced developers made them!</a:t>
            </a:r>
          </a:p>
          <a:p>
            <a:r>
              <a:rPr lang="en-US" dirty="0"/>
              <a:t>Recognizes ~300 programming mistakes and dubious coding idioms.</a:t>
            </a:r>
          </a:p>
          <a:p>
            <a:pPr lvl="1"/>
            <a:r>
              <a:rPr lang="en-US" dirty="0"/>
              <a:t>Does not try to prove that software does not contain a particular defect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5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Material in this lecture references the </a:t>
            </a:r>
            <a:r>
              <a:rPr lang="en-US" dirty="0" smtClean="0"/>
              <a:t>paper: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N. </a:t>
            </a:r>
            <a:r>
              <a:rPr lang="en-US" dirty="0" err="1"/>
              <a:t>Ayewah</a:t>
            </a:r>
            <a:r>
              <a:rPr lang="en-US" dirty="0"/>
              <a:t>, D. </a:t>
            </a:r>
            <a:r>
              <a:rPr lang="en-US" dirty="0" err="1"/>
              <a:t>Hovemeyer</a:t>
            </a:r>
            <a:r>
              <a:rPr lang="en-US" dirty="0"/>
              <a:t>, J.D.  </a:t>
            </a:r>
            <a:r>
              <a:rPr lang="en-US" dirty="0" err="1"/>
              <a:t>Morgenthaler</a:t>
            </a:r>
            <a:r>
              <a:rPr lang="en-US" dirty="0"/>
              <a:t>, J. </a:t>
            </a:r>
            <a:r>
              <a:rPr lang="en-US" dirty="0" err="1"/>
              <a:t>Penix</a:t>
            </a:r>
            <a:r>
              <a:rPr lang="en-US" dirty="0"/>
              <a:t>, W. Pugh, “Using Static Analysis to Find Bugs”, IEEE Software, 25 (5): 22-29, 2008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8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Recursive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foundType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this.foundType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This code should have been a getter method for the field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foundType</a:t>
            </a:r>
            <a:r>
              <a:rPr lang="en-US" dirty="0" smtClean="0">
                <a:cs typeface="Arial" panose="020B0604020202020204" pitchFamily="34" charset="0"/>
              </a:rPr>
              <a:t>, but the extra parenthesis means it always recursively call itself until the stack overflows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9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ignored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s.toLowerCase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/>
              <a:t>, where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/>
              <a:t> is a String.</a:t>
            </a:r>
          </a:p>
          <a:p>
            <a:r>
              <a:rPr lang="en-US" dirty="0"/>
              <a:t>Because Strings in Java are immutable, the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/>
              <a:t>method </a:t>
            </a:r>
            <a:r>
              <a:rPr lang="en-US" dirty="0"/>
              <a:t>has no effect on the String it’s invoked on</a:t>
            </a:r>
            <a:r>
              <a:rPr lang="en-US" dirty="0" smtClean="0"/>
              <a:t>, but </a:t>
            </a:r>
            <a:r>
              <a:rPr lang="en-US" dirty="0"/>
              <a:t>rather returns a new String.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developer </a:t>
            </a:r>
            <a:r>
              <a:rPr lang="en-US" dirty="0" smtClean="0"/>
              <a:t>probably intended </a:t>
            </a:r>
            <a:r>
              <a:rPr lang="en-US" dirty="0"/>
              <a:t>to write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s.toLowerCase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3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to throw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 ... 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new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SAXException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(....);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does not contain any </a:t>
            </a:r>
            <a:r>
              <a:rPr lang="en-US" dirty="0" smtClean="0">
                <a:solidFill>
                  <a:srgbClr val="0070C0"/>
                </a:solidFill>
              </a:rPr>
              <a:t>throw</a:t>
            </a:r>
            <a:r>
              <a:rPr lang="en-US" dirty="0" smtClean="0"/>
              <a:t> statements associated with 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Dereferencing null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wrong relational or Boolean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!= null ||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name.length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dirty="0" smtClean="0"/>
              <a:t>Some languages use short circuit evaluation.</a:t>
            </a:r>
            <a:br>
              <a:rPr lang="en-US" dirty="0" smtClean="0"/>
            </a:br>
            <a:r>
              <a:rPr lang="en-US" dirty="0" smtClean="0"/>
              <a:t>If the left side is true, the right side does not get evaluated.</a:t>
            </a:r>
          </a:p>
          <a:p>
            <a:pPr marL="400050" lvl="1" indent="0">
              <a:buNone/>
            </a:pPr>
            <a:r>
              <a:rPr lang="en-US" dirty="0" smtClean="0"/>
              <a:t>If the left side is false, the right side will be evaluated leading to a null pointer (since name is null).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4475"/>
            <a:ext cx="8404699" cy="1016000"/>
          </a:xfrm>
        </p:spPr>
        <p:txBody>
          <a:bodyPr/>
          <a:lstStyle/>
          <a:p>
            <a:r>
              <a:rPr lang="en-US" dirty="0"/>
              <a:t>Dereferencing null </a:t>
            </a:r>
            <a:r>
              <a:rPr lang="en-US" dirty="0" smtClean="0"/>
              <a:t>pointers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(g != 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paintScrollBars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g,colors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g.dispose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g is null then the next statement will dereference resulting in a null pointer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2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useful and widely-used static analysis program was the Unix program lint for 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Excellent progress </a:t>
            </a:r>
            <a:r>
              <a:rPr lang="en-US" dirty="0"/>
              <a:t>over the last decade </a:t>
            </a:r>
            <a:r>
              <a:rPr lang="en-US" dirty="0" smtClean="0"/>
              <a:t>with tools becoming fairly sophisticated and supporting multiple different languages.</a:t>
            </a:r>
          </a:p>
          <a:p>
            <a:r>
              <a:rPr lang="en-US" dirty="0" smtClean="0"/>
              <a:t>Static analysis is now considered an important verification method along with reviews/inspections and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4475"/>
            <a:ext cx="8471361" cy="662716"/>
          </a:xfrm>
        </p:spPr>
        <p:txBody>
          <a:bodyPr/>
          <a:lstStyle/>
          <a:p>
            <a:r>
              <a:rPr lang="en-US" dirty="0"/>
              <a:t>Dereferencing null pointers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308"/>
            <a:ext cx="8229600" cy="425281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dirty="0">
                <a:solidFill>
                  <a:srgbClr val="000000"/>
                </a:solidFill>
                <a:latin typeface="Lucida Handwriting"/>
                <a:cs typeface="Lucida Handwriting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dirty="0">
                <a:solidFill>
                  <a:srgbClr val="000000"/>
                </a:solidFill>
                <a:latin typeface="Lucida Handwriting"/>
                <a:cs typeface="Lucida Handwriting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the body of the first if is not executed, then a null pointer exception will occur.</a:t>
            </a:r>
          </a:p>
          <a:p>
            <a:r>
              <a:rPr lang="en-US" dirty="0" smtClean="0"/>
              <a:t>Hard to tell from analysis whether a program path is feasible.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unrelated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places in which two objects guaranteed to </a:t>
            </a:r>
            <a:r>
              <a:rPr lang="en-US" dirty="0" smtClean="0"/>
              <a:t>be of </a:t>
            </a:r>
            <a:r>
              <a:rPr lang="en-US" dirty="0"/>
              <a:t>unrelated types are compared for equality (</a:t>
            </a:r>
            <a:r>
              <a:rPr lang="en-US" dirty="0" smtClean="0"/>
              <a:t>for example</a:t>
            </a:r>
            <a:r>
              <a:rPr lang="en-US" dirty="0"/>
              <a:t>, where a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dirty="0"/>
              <a:t> is compared to a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4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r>
              <a:rPr lang="en-US" dirty="0" smtClean="0"/>
              <a:t> was used to analyze the official release of Java 1.6.0.</a:t>
            </a:r>
          </a:p>
          <a:p>
            <a:r>
              <a:rPr lang="en-US" dirty="0" smtClean="0"/>
              <a:t>214 out of 379 medium- and high- priority warnings seemed to have either functional impact (176) or substantial functional impact (38).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has also been used at Google (two of the authors of the paper work at Google).</a:t>
            </a:r>
          </a:p>
          <a:p>
            <a:r>
              <a:rPr lang="en-US" dirty="0" smtClean="0"/>
              <a:t>Incorporating static analysis in the development process has required a phased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15840"/>
          </a:xfrm>
        </p:spPr>
        <p:txBody>
          <a:bodyPr/>
          <a:lstStyle/>
          <a:p>
            <a:r>
              <a:rPr lang="en-US" dirty="0"/>
              <a:t>Experience in </a:t>
            </a:r>
            <a:r>
              <a:rPr lang="en-US" dirty="0" smtClean="0"/>
              <a:t>practice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044"/>
            <a:ext cx="8229600" cy="4375082"/>
          </a:xfrm>
        </p:spPr>
        <p:txBody>
          <a:bodyPr/>
          <a:lstStyle/>
          <a:p>
            <a:r>
              <a:rPr lang="en-US" i="1" dirty="0" smtClean="0"/>
              <a:t>Phase 1</a:t>
            </a:r>
            <a:r>
              <a:rPr lang="en-US" dirty="0" smtClean="0"/>
              <a:t>: Automated </a:t>
            </a:r>
            <a:r>
              <a:rPr lang="en-US" dirty="0" err="1" smtClean="0"/>
              <a:t>FindBugs</a:t>
            </a:r>
            <a:r>
              <a:rPr lang="en-US" dirty="0" smtClean="0"/>
              <a:t> to run over all newly checked-in Java source code and store any generated warning.</a:t>
            </a:r>
          </a:p>
          <a:p>
            <a:pPr lvl="1"/>
            <a:r>
              <a:rPr lang="en-US" dirty="0" smtClean="0"/>
              <a:t>Developers used a simple Web interface to check projects for possible bugs and mark false positives.</a:t>
            </a:r>
          </a:p>
          <a:p>
            <a:r>
              <a:rPr lang="en-US" i="1" dirty="0" smtClean="0"/>
              <a:t>Phase 2</a:t>
            </a:r>
            <a:r>
              <a:rPr lang="en-US" dirty="0" smtClean="0"/>
              <a:t>: Two people spent half the time evaluating warnings and creating defect reports, as appropriate.</a:t>
            </a:r>
          </a:p>
          <a:p>
            <a:pPr lvl="1"/>
            <a:r>
              <a:rPr lang="en-US" dirty="0" smtClean="0"/>
              <a:t>Created about 1000 defect reports in about 6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in practice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Phase 3</a:t>
            </a:r>
            <a:r>
              <a:rPr lang="en-US" dirty="0" smtClean="0"/>
              <a:t>: Moved the analysis feedback closer to the development workflow.</a:t>
            </a:r>
          </a:p>
          <a:p>
            <a:pPr lvl="1"/>
            <a:r>
              <a:rPr lang="en-US" dirty="0" smtClean="0"/>
              <a:t>Integrated the results of the analysis with the  code-review process and tools.</a:t>
            </a:r>
          </a:p>
          <a:p>
            <a:pPr lvl="1"/>
            <a:r>
              <a:rPr lang="en-US" dirty="0" smtClean="0"/>
              <a:t>More than 200 users verified or suppressed thousands of warnings in six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4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FF"/>
                </a:solidFill>
              </a:rPr>
              <a:t>Other Static Analysis Tools</a:t>
            </a:r>
            <a:endParaRPr lang="en-US" sz="3600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61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185991"/>
            <a:ext cx="8229600" cy="499118"/>
          </a:xfrm>
        </p:spPr>
        <p:txBody>
          <a:bodyPr/>
          <a:lstStyle/>
          <a:p>
            <a:r>
              <a:rPr lang="en-US" dirty="0" smtClean="0"/>
              <a:t>Checker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628"/>
            <a:ext cx="8229600" cy="4559497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>
                <a:hlinkClick r:id="rId2"/>
              </a:rPr>
              <a:t>https://checkerframework.org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Framework for </a:t>
            </a:r>
            <a:r>
              <a:rPr lang="en-US" dirty="0" smtClean="0">
                <a:solidFill>
                  <a:srgbClr val="0000FF"/>
                </a:solidFill>
              </a:rPr>
              <a:t>pluggable</a:t>
            </a:r>
            <a:r>
              <a:rPr lang="en-US" dirty="0" smtClean="0"/>
              <a:t> checkers</a:t>
            </a:r>
          </a:p>
          <a:p>
            <a:pPr lvl="1"/>
            <a:r>
              <a:rPr lang="en-US" dirty="0" smtClean="0"/>
              <a:t>Null pointer exceptions</a:t>
            </a:r>
          </a:p>
          <a:p>
            <a:pPr lvl="1"/>
            <a:r>
              <a:rPr lang="en-US" dirty="0" smtClean="0"/>
              <a:t>Mistaken equality tests</a:t>
            </a:r>
          </a:p>
          <a:p>
            <a:pPr lvl="1"/>
            <a:r>
              <a:rPr lang="en-US" dirty="0" smtClean="0"/>
              <a:t>Concurrency errors</a:t>
            </a:r>
          </a:p>
          <a:p>
            <a:pPr lvl="1"/>
            <a:r>
              <a:rPr lang="en-US" dirty="0" smtClean="0"/>
              <a:t>GUI effect checker</a:t>
            </a:r>
          </a:p>
          <a:p>
            <a:pPr lvl="1"/>
            <a:r>
              <a:rPr lang="en-US" dirty="0" smtClean="0"/>
              <a:t>… many more</a:t>
            </a:r>
            <a:endParaRPr lang="en-US" dirty="0"/>
          </a:p>
          <a:p>
            <a:r>
              <a:rPr lang="en-US" dirty="0" smtClean="0"/>
              <a:t>Uses developer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8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185991"/>
            <a:ext cx="8229600" cy="499118"/>
          </a:xfrm>
        </p:spPr>
        <p:txBody>
          <a:bodyPr/>
          <a:lstStyle/>
          <a:p>
            <a:r>
              <a:rPr lang="en-US" sz="2800" dirty="0" smtClean="0"/>
              <a:t>Checker Framework – GUI Effect Checker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628"/>
            <a:ext cx="8229600" cy="4559497"/>
          </a:xfrm>
        </p:spPr>
        <p:txBody>
          <a:bodyPr/>
          <a:lstStyle/>
          <a:p>
            <a:r>
              <a:rPr lang="en-US" dirty="0" smtClean="0"/>
              <a:t>Ensure that UI methods are called only from the UI thread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UIEffect</a:t>
            </a: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/>
              <a:t>method annotation marking code that</a:t>
            </a:r>
            <a:br>
              <a:rPr lang="en-US" dirty="0" smtClean="0"/>
            </a:br>
            <a:r>
              <a:rPr lang="en-US" dirty="0" smtClean="0"/>
              <a:t>			may access UI objects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SafeEffect</a:t>
            </a:r>
            <a:r>
              <a:rPr lang="en-US" dirty="0" smtClean="0">
                <a:latin typeface="Consolas"/>
                <a:cs typeface="Consolas"/>
              </a:rPr>
              <a:t> 	</a:t>
            </a:r>
            <a:r>
              <a:rPr lang="en-US" dirty="0" smtClean="0"/>
              <a:t>method annotation marking code that</a:t>
            </a:r>
            <a:br>
              <a:rPr lang="en-US" dirty="0" smtClean="0"/>
            </a:br>
            <a:r>
              <a:rPr lang="en-US" dirty="0" smtClean="0"/>
              <a:t>			must not access UI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94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3" y="185991"/>
            <a:ext cx="8541625" cy="499118"/>
          </a:xfrm>
        </p:spPr>
        <p:txBody>
          <a:bodyPr/>
          <a:lstStyle/>
          <a:p>
            <a:r>
              <a:rPr lang="en-US" sz="2800" dirty="0" smtClean="0"/>
              <a:t>Checker Framework – Concurrency &amp; Locking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628"/>
            <a:ext cx="8229600" cy="4559497"/>
          </a:xfrm>
        </p:spPr>
        <p:txBody>
          <a:bodyPr/>
          <a:lstStyle/>
          <a:p>
            <a:r>
              <a:rPr lang="en-US" dirty="0" smtClean="0"/>
              <a:t>Enforces a locking discipline, i.e., which locks must be held when a given operation occurs.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GuardedBy</a:t>
            </a:r>
            <a:r>
              <a:rPr lang="en-US" dirty="0" smtClean="0">
                <a:latin typeface="Consolas"/>
                <a:cs typeface="Consolas"/>
              </a:rPr>
              <a:t>(“</a:t>
            </a:r>
            <a:r>
              <a:rPr lang="en-US" dirty="0" err="1" smtClean="0">
                <a:latin typeface="Consolas"/>
                <a:cs typeface="Consolas"/>
              </a:rPr>
              <a:t>thislock</a:t>
            </a:r>
            <a:r>
              <a:rPr lang="en-US" dirty="0" smtClean="0">
                <a:latin typeface="Consolas"/>
                <a:cs typeface="Consolas"/>
              </a:rPr>
              <a:t>”) Object x = new Object();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x.toString</a:t>
            </a:r>
            <a:r>
              <a:rPr lang="en-US" dirty="0" smtClean="0">
                <a:latin typeface="Consolas"/>
                <a:cs typeface="Consolas"/>
              </a:rPr>
              <a:t>(); 		// ILLEGAL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thislock.lock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x.toString</a:t>
            </a:r>
            <a:r>
              <a:rPr lang="en-US" dirty="0" smtClean="0">
                <a:latin typeface="Consolas"/>
                <a:cs typeface="Consolas"/>
              </a:rPr>
              <a:t>();		// OK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87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49508"/>
          </a:xfrm>
        </p:spPr>
        <p:txBody>
          <a:bodyPr/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532"/>
            <a:ext cx="8229600" cy="4467593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/>
              <a:t>from Facebook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fbinfer.com</a:t>
            </a:r>
            <a:endParaRPr lang="en-US" dirty="0" smtClean="0"/>
          </a:p>
          <a:p>
            <a:r>
              <a:rPr lang="en-US" dirty="0" smtClean="0"/>
              <a:t>Java / C / C++</a:t>
            </a:r>
          </a:p>
          <a:p>
            <a:r>
              <a:rPr lang="en-US" dirty="0" smtClean="0"/>
              <a:t>Finds similar issues to </a:t>
            </a:r>
            <a:r>
              <a:rPr lang="en-US" dirty="0" err="1" smtClean="0"/>
              <a:t>FindBugs</a:t>
            </a:r>
            <a:endParaRPr lang="en-US" dirty="0" smtClean="0"/>
          </a:p>
          <a:p>
            <a:r>
              <a:rPr lang="en-US" dirty="0"/>
              <a:t>Drop-in tool:</a:t>
            </a:r>
          </a:p>
          <a:p>
            <a:pPr lvl="2"/>
            <a:r>
              <a:rPr lang="en-US" dirty="0" smtClean="0"/>
              <a:t>“Watches” </a:t>
            </a:r>
            <a:r>
              <a:rPr lang="en-US" dirty="0"/>
              <a:t>you invoke make/ant/maven/</a:t>
            </a:r>
            <a:r>
              <a:rPr lang="en-US" dirty="0" err="1"/>
              <a:t>gradle</a:t>
            </a:r>
            <a:r>
              <a:rPr lang="en-US" dirty="0"/>
              <a:t>/etc.</a:t>
            </a:r>
          </a:p>
          <a:p>
            <a:pPr lvl="2"/>
            <a:r>
              <a:rPr lang="en-US" dirty="0"/>
              <a:t>Finds your code that way</a:t>
            </a:r>
          </a:p>
          <a:p>
            <a:pPr lvl="2"/>
            <a:r>
              <a:rPr lang="en-US" dirty="0"/>
              <a:t>Analyzes it</a:t>
            </a:r>
          </a:p>
          <a:p>
            <a:pPr lvl="2"/>
            <a:r>
              <a:rPr lang="en-US" dirty="0"/>
              <a:t>Reports possible bugs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856" y="1261602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lint utility attempts to detect features </a:t>
            </a:r>
            <a:r>
              <a:rPr lang="en-US" i="1" dirty="0" smtClean="0"/>
              <a:t>that </a:t>
            </a:r>
            <a:r>
              <a:rPr lang="en-US" i="1" dirty="0"/>
              <a:t>are likely to be bugs, to be non-portable, or to be wasteful. It also performs stricter type checking than does the C compiler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Among </a:t>
            </a:r>
            <a:r>
              <a:rPr lang="en-US" dirty="0"/>
              <a:t>the possible problems </a:t>
            </a:r>
            <a:r>
              <a:rPr lang="en-US" dirty="0" smtClean="0"/>
              <a:t>noted by lint:</a:t>
            </a:r>
          </a:p>
          <a:p>
            <a:pPr lvl="1"/>
            <a:r>
              <a:rPr lang="en-US" dirty="0" smtClean="0"/>
              <a:t>Unreachable statements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not entered at the </a:t>
            </a:r>
            <a:r>
              <a:rPr lang="en-US" dirty="0" smtClean="0"/>
              <a:t>top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declared and not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ogical </a:t>
            </a:r>
            <a:r>
              <a:rPr lang="en-US" dirty="0"/>
              <a:t>expressions with constant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Assignments within conditionals ( = </a:t>
            </a:r>
            <a:r>
              <a:rPr lang="en-US" dirty="0" err="1" smtClean="0"/>
              <a:t>vs</a:t>
            </a:r>
            <a:r>
              <a:rPr lang="en-US" dirty="0" smtClean="0"/>
              <a:t> == confusion)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1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227765"/>
            <a:ext cx="8229600" cy="574313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402"/>
            <a:ext cx="8229600" cy="4517723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/>
              <a:t>from Facebook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flow.org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Uses a </a:t>
            </a:r>
            <a:r>
              <a:rPr lang="en-US" dirty="0"/>
              <a:t>form of </a:t>
            </a:r>
            <a:r>
              <a:rPr lang="en-US" i="1" dirty="0"/>
              <a:t>dataflow </a:t>
            </a:r>
            <a:r>
              <a:rPr lang="en-US" i="1" dirty="0" smtClean="0"/>
              <a:t>analysis</a:t>
            </a:r>
          </a:p>
          <a:p>
            <a:r>
              <a:rPr lang="en-US" dirty="0"/>
              <a:t>Walks program gathering facts and constraints based on how values are used</a:t>
            </a:r>
          </a:p>
          <a:p>
            <a:pPr lvl="1"/>
            <a:r>
              <a:rPr lang="en-US" dirty="0"/>
              <a:t>After a variable is assigned a number, it’s a number</a:t>
            </a:r>
          </a:p>
          <a:p>
            <a:pPr lvl="1"/>
            <a:r>
              <a:rPr lang="en-US" dirty="0"/>
              <a:t>After a field is written to, the object has that field</a:t>
            </a:r>
          </a:p>
          <a:p>
            <a:pPr lvl="1"/>
            <a:r>
              <a:rPr lang="en-US" dirty="0"/>
              <a:t>When a field is read, the object should already have that field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Uses some clever algorithms to </a:t>
            </a:r>
            <a:r>
              <a:rPr lang="en-US" i="1" dirty="0"/>
              <a:t>solve the constraints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26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227765"/>
            <a:ext cx="8229600" cy="574313"/>
          </a:xfrm>
        </p:spPr>
        <p:txBody>
          <a:bodyPr/>
          <a:lstStyle/>
          <a:p>
            <a:r>
              <a:rPr lang="en-US" dirty="0" smtClean="0"/>
              <a:t>Flow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402"/>
            <a:ext cx="8229600" cy="451772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800" i="1" dirty="0">
                <a:latin typeface="Consolas" charset="0"/>
                <a:ea typeface="Consolas" charset="0"/>
                <a:cs typeface="Consolas" charset="0"/>
              </a:rPr>
              <a:t>/ @flow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foo(x)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x *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foo('Hello, world!');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return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*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^ string. The operand of an arithmetic operation must be a number.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1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40893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532"/>
            <a:ext cx="8474780" cy="4586883"/>
          </a:xfrm>
        </p:spPr>
        <p:txBody>
          <a:bodyPr/>
          <a:lstStyle/>
          <a:p>
            <a:r>
              <a:rPr lang="en-US" dirty="0" smtClean="0"/>
              <a:t>Open source programming language from </a:t>
            </a:r>
            <a:r>
              <a:rPr lang="en-US" dirty="0"/>
              <a:t>Microsoft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www.typescriptlang.org</a:t>
            </a:r>
            <a:endParaRPr lang="en-US" dirty="0"/>
          </a:p>
          <a:p>
            <a:r>
              <a:rPr lang="en-US" dirty="0" smtClean="0"/>
              <a:t>A strict syntactic superset of JavaScript.</a:t>
            </a:r>
          </a:p>
          <a:p>
            <a:r>
              <a:rPr lang="en-US" dirty="0" smtClean="0"/>
              <a:t>Adds optional static typing through type annotations.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2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724702"/>
          </a:xfrm>
        </p:spPr>
        <p:txBody>
          <a:bodyPr/>
          <a:lstStyle/>
          <a:p>
            <a:r>
              <a:rPr lang="en-US" dirty="0" err="1" smtClean="0"/>
              <a:t>Coverity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278"/>
            <a:ext cx="8229600" cy="4308848"/>
          </a:xfrm>
        </p:spPr>
        <p:txBody>
          <a:bodyPr/>
          <a:lstStyle/>
          <a:p>
            <a:r>
              <a:rPr lang="en-US" dirty="0" smtClean="0"/>
              <a:t>Commercially available product, owned </a:t>
            </a:r>
            <a:r>
              <a:rPr lang="en-US" dirty="0"/>
              <a:t>by Synopses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www.synopsys.com</a:t>
            </a:r>
            <a:endParaRPr lang="en-US" dirty="0" smtClean="0"/>
          </a:p>
          <a:p>
            <a:r>
              <a:rPr lang="en-US" dirty="0" smtClean="0"/>
              <a:t>Multiple language support</a:t>
            </a:r>
          </a:p>
          <a:p>
            <a:r>
              <a:rPr lang="en-US" dirty="0" smtClean="0"/>
              <a:t>Leading industrial static analysis tool (?)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45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82927"/>
          </a:xfrm>
        </p:spPr>
        <p:txBody>
          <a:bodyPr/>
          <a:lstStyle/>
          <a:p>
            <a:r>
              <a:rPr lang="en-US" dirty="0" smtClean="0"/>
              <a:t>Limitations of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9" y="1052727"/>
            <a:ext cx="8229600" cy="4400753"/>
          </a:xfrm>
        </p:spPr>
        <p:txBody>
          <a:bodyPr/>
          <a:lstStyle/>
          <a:p>
            <a:r>
              <a:rPr lang="en-US" dirty="0" smtClean="0"/>
              <a:t>Large number of false positives</a:t>
            </a:r>
          </a:p>
          <a:p>
            <a:pPr lvl="1"/>
            <a:r>
              <a:rPr lang="en-US" dirty="0" smtClean="0"/>
              <a:t>Tool reports large number of things that are not bugs</a:t>
            </a:r>
          </a:p>
          <a:p>
            <a:pPr lvl="1"/>
            <a:r>
              <a:rPr lang="en-US" dirty="0" smtClean="0"/>
              <a:t>Programmer must manually review the list and decide</a:t>
            </a:r>
          </a:p>
          <a:p>
            <a:pPr lvl="1"/>
            <a:r>
              <a:rPr lang="en-US" dirty="0" smtClean="0"/>
              <a:t>Sometime too many warnings to sort through</a:t>
            </a:r>
          </a:p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Types of bugs the tool won’t report</a:t>
            </a:r>
          </a:p>
          <a:p>
            <a:r>
              <a:rPr lang="en-US" dirty="0" smtClean="0"/>
              <a:t>Harmless bugs</a:t>
            </a:r>
          </a:p>
          <a:p>
            <a:pPr lvl="1"/>
            <a:r>
              <a:rPr lang="en-US" dirty="0" smtClean="0"/>
              <a:t>Many bugs will be low priority problems. Is it worth fixing them?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8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65958"/>
          </a:xfrm>
        </p:spPr>
        <p:txBody>
          <a:bodyPr/>
          <a:lstStyle/>
          <a:p>
            <a:r>
              <a:rPr lang="en-US" dirty="0" smtClean="0"/>
              <a:t>Limitations of Static Analysis </a:t>
            </a:r>
            <a:r>
              <a:rPr lang="en-US" sz="1800" dirty="0" smtClean="0"/>
              <a:t>(cont’d)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952"/>
            <a:ext cx="8229600" cy="4434173"/>
          </a:xfrm>
        </p:spPr>
        <p:txBody>
          <a:bodyPr/>
          <a:lstStyle/>
          <a:p>
            <a:r>
              <a:rPr lang="en-US" dirty="0" smtClean="0"/>
              <a:t>Powerful tools:</a:t>
            </a:r>
          </a:p>
          <a:p>
            <a:pPr lvl="1"/>
            <a:r>
              <a:rPr lang="en-US" dirty="0" smtClean="0"/>
              <a:t>Run slowly</a:t>
            </a:r>
          </a:p>
          <a:p>
            <a:pPr lvl="2"/>
            <a:r>
              <a:rPr lang="en-US" dirty="0" smtClean="0"/>
              <a:t>In practice: run nightly/weekly</a:t>
            </a:r>
          </a:p>
          <a:p>
            <a:pPr lvl="1"/>
            <a:r>
              <a:rPr lang="en-US" dirty="0" smtClean="0"/>
              <a:t>Usually take longer to learn</a:t>
            </a:r>
          </a:p>
          <a:p>
            <a:pPr lvl="1"/>
            <a:r>
              <a:rPr lang="en-US" dirty="0" smtClean="0"/>
              <a:t>But can find less obvious bugs</a:t>
            </a:r>
          </a:p>
          <a:p>
            <a:r>
              <a:rPr lang="en-US" dirty="0" smtClean="0"/>
              <a:t>Weaker tools:</a:t>
            </a:r>
          </a:p>
          <a:p>
            <a:pPr lvl="1"/>
            <a:r>
              <a:rPr lang="en-US" dirty="0" smtClean="0"/>
              <a:t>Can require more hints from the user</a:t>
            </a:r>
          </a:p>
          <a:p>
            <a:pPr lvl="1"/>
            <a:r>
              <a:rPr lang="en-US" dirty="0" smtClean="0"/>
              <a:t>Run faster</a:t>
            </a:r>
          </a:p>
          <a:p>
            <a:pPr lvl="1"/>
            <a:r>
              <a:rPr lang="en-US" dirty="0" smtClean="0"/>
              <a:t>Still find some interesting bugs</a:t>
            </a:r>
          </a:p>
          <a:p>
            <a:r>
              <a:rPr lang="en-US" dirty="0" smtClean="0"/>
              <a:t>So there’s a fundamental trade-off between quick/easy runs, and finding “harder”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1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can’t replace dynamic testing activities</a:t>
            </a:r>
          </a:p>
          <a:p>
            <a:pPr lvl="1"/>
            <a:r>
              <a:rPr lang="en-US" dirty="0"/>
              <a:t>Static analysis will not help much if a function is intended to sort in ascending order, but perfectly sorts in descending order instead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Static analysis can make it easier to achieve full coverage.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549248"/>
          </a:xfrm>
        </p:spPr>
        <p:txBody>
          <a:bodyPr/>
          <a:lstStyle/>
          <a:p>
            <a:r>
              <a:rPr lang="en-US" dirty="0" smtClean="0"/>
              <a:t>In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368"/>
            <a:ext cx="8229600" cy="4659757"/>
          </a:xfrm>
        </p:spPr>
        <p:txBody>
          <a:bodyPr/>
          <a:lstStyle/>
          <a:p>
            <a:r>
              <a:rPr lang="en-US" sz="2000" dirty="0" smtClean="0"/>
              <a:t>Static analysis has made great strides in the last couple of decades.</a:t>
            </a:r>
          </a:p>
          <a:p>
            <a:r>
              <a:rPr lang="en-US" sz="2000" dirty="0" smtClean="0"/>
              <a:t>Static analysis tools can find important defects  in the software.</a:t>
            </a:r>
          </a:p>
          <a:p>
            <a:pPr lvl="1"/>
            <a:r>
              <a:rPr lang="en-US" sz="1800" dirty="0"/>
              <a:t>Null pointer dereferencing</a:t>
            </a:r>
          </a:p>
          <a:p>
            <a:pPr lvl="1"/>
            <a:r>
              <a:rPr lang="en-US" sz="1800" dirty="0"/>
              <a:t>Buffer overrun</a:t>
            </a:r>
          </a:p>
          <a:p>
            <a:pPr lvl="1"/>
            <a:r>
              <a:rPr lang="en-US" sz="1800" dirty="0"/>
              <a:t>Race conditions</a:t>
            </a:r>
          </a:p>
          <a:p>
            <a:pPr lvl="1"/>
            <a:r>
              <a:rPr lang="en-US" sz="1800" dirty="0"/>
              <a:t>Etc</a:t>
            </a:r>
            <a:r>
              <a:rPr lang="en-US" sz="1800" dirty="0" smtClean="0"/>
              <a:t>…</a:t>
            </a:r>
          </a:p>
          <a:p>
            <a:r>
              <a:rPr lang="en-US" sz="2000" dirty="0" smtClean="0"/>
              <a:t>There is little question that static analysis tools help us improve the quality of our work.</a:t>
            </a:r>
          </a:p>
          <a:p>
            <a:r>
              <a:rPr lang="en-US" sz="2000" dirty="0"/>
              <a:t>Different </a:t>
            </a:r>
            <a:r>
              <a:rPr lang="en-US" sz="2000" dirty="0" smtClean="0"/>
              <a:t>implementations vary </a:t>
            </a:r>
            <a:r>
              <a:rPr lang="en-US" sz="2000" dirty="0"/>
              <a:t>in </a:t>
            </a:r>
            <a:r>
              <a:rPr lang="en-US" sz="2000" i="1" dirty="0"/>
              <a:t>effectiveness</a:t>
            </a:r>
            <a:r>
              <a:rPr lang="en-US" sz="2000" dirty="0"/>
              <a:t>, </a:t>
            </a:r>
            <a:r>
              <a:rPr lang="en-US" sz="2000" i="1" dirty="0"/>
              <a:t>precision</a:t>
            </a:r>
            <a:r>
              <a:rPr lang="en-US" sz="2000" dirty="0"/>
              <a:t>, and </a:t>
            </a:r>
            <a:r>
              <a:rPr lang="en-US" sz="2000" i="1" dirty="0" smtClean="0"/>
              <a:t>performance</a:t>
            </a:r>
            <a:r>
              <a:rPr lang="en-US" sz="2000" dirty="0" smtClean="0"/>
              <a:t>.</a:t>
            </a:r>
            <a:r>
              <a:rPr lang="en-US" sz="2000" i="1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Integration of such tools in the process and development environment are important activities.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0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lint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Functions </a:t>
            </a:r>
            <a:r>
              <a:rPr lang="en-US" dirty="0"/>
              <a:t>called with varying numbers of arguments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calls that pass arguments of a type other than the type the function expects to </a:t>
            </a:r>
            <a:r>
              <a:rPr lang="en-US" dirty="0" smtClean="0"/>
              <a:t>receive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</a:t>
            </a:r>
            <a:r>
              <a:rPr lang="en-US" dirty="0"/>
              <a:t>whose values are not </a:t>
            </a:r>
            <a:r>
              <a:rPr lang="en-US" dirty="0" smtClean="0"/>
              <a:t>used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Lint isn’t very sophisticated – just pattern matching syntax</a:t>
            </a:r>
          </a:p>
          <a:p>
            <a:r>
              <a:rPr lang="en-US" dirty="0" smtClean="0"/>
              <a:t>Most errors can be fixed by slightly reorganizing code rather than fixing an issue</a:t>
            </a:r>
          </a:p>
          <a:p>
            <a:pPr lvl="1"/>
            <a:r>
              <a:rPr lang="en-US" dirty="0" smtClean="0"/>
              <a:t>if (x = 3) { … } </a:t>
            </a:r>
            <a:r>
              <a:rPr lang="en-US" dirty="0" smtClean="0">
                <a:sym typeface="Wingdings"/>
              </a:rPr>
              <a:t> x = 3; if(x) { … }</a:t>
            </a:r>
            <a:endParaRPr lang="en-US" dirty="0" smtClean="0"/>
          </a:p>
          <a:p>
            <a:r>
              <a:rPr lang="en-US" dirty="0" smtClean="0"/>
              <a:t>Misses errors that are obvious when following data/control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8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Halting problem </a:t>
            </a:r>
            <a:r>
              <a:rPr lang="en-US" dirty="0" smtClean="0"/>
              <a:t>asks whether the execution of a specific program for a given input will terminate.</a:t>
            </a:r>
          </a:p>
          <a:p>
            <a:r>
              <a:rPr lang="en-US" dirty="0"/>
              <a:t>The</a:t>
            </a:r>
            <a:r>
              <a:rPr lang="en-US" dirty="0" smtClean="0">
                <a:solidFill>
                  <a:srgbClr val="0070C0"/>
                </a:solidFill>
              </a:rPr>
              <a:t> Halting problem is undecidable</a:t>
            </a:r>
            <a:r>
              <a:rPr lang="en-US" dirty="0" smtClean="0"/>
              <a:t>, that is, </a:t>
            </a:r>
            <a:r>
              <a:rPr lang="en-US" dirty="0" smtClean="0">
                <a:solidFill>
                  <a:srgbClr val="0070C0"/>
                </a:solidFill>
              </a:rPr>
              <a:t>there is no algorithm to solve it for all programs and all inputs</a:t>
            </a:r>
            <a:r>
              <a:rPr lang="en-US" dirty="0" smtClean="0"/>
              <a:t>.</a:t>
            </a:r>
          </a:p>
          <a:p>
            <a:r>
              <a:rPr lang="en-US" smtClean="0"/>
              <a:t>Alan Turing </a:t>
            </a:r>
            <a:r>
              <a:rPr lang="en-US" dirty="0" smtClean="0"/>
              <a:t>and Alonzo Church independently showed in 1936 that the halting problem is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 smtClean="0"/>
              <a:t>result of the halting problem, </a:t>
            </a:r>
            <a:r>
              <a:rPr lang="en-US" dirty="0"/>
              <a:t>essentially, predicting almost any program behavior is undecidable </a:t>
            </a:r>
            <a:r>
              <a:rPr lang="en-US" dirty="0">
                <a:solidFill>
                  <a:srgbClr val="AD278D"/>
                </a:solidFill>
                <a:sym typeface="Wingdings" panose="05000000000000000000" pitchFamily="2" charset="2"/>
              </a:rPr>
              <a:t>  </a:t>
            </a:r>
            <a:r>
              <a:rPr lang="en-US" dirty="0" smtClean="0">
                <a:solidFill>
                  <a:srgbClr val="AD278D"/>
                </a:solidFill>
                <a:sym typeface="Wingdings" panose="05000000000000000000" pitchFamily="2" charset="2"/>
              </a:rPr>
              <a:t></a:t>
            </a:r>
            <a:endParaRPr lang="en-US" dirty="0" smtClean="0">
              <a:solidFill>
                <a:srgbClr val="AD278D"/>
              </a:solidFill>
            </a:endParaRPr>
          </a:p>
          <a:p>
            <a:r>
              <a:rPr lang="en-US" dirty="0" smtClean="0"/>
              <a:t>Examples of undecidable problems</a:t>
            </a:r>
            <a:endParaRPr lang="en-US" dirty="0"/>
          </a:p>
          <a:p>
            <a:pPr lvl="1"/>
            <a:r>
              <a:rPr lang="en-US" dirty="0"/>
              <a:t>Is a program statement reachable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a path feasible?</a:t>
            </a:r>
          </a:p>
          <a:p>
            <a:pPr lvl="1"/>
            <a:r>
              <a:rPr lang="en-US" dirty="0" smtClean="0"/>
              <a:t>Will an array index go out of bounds?</a:t>
            </a:r>
          </a:p>
          <a:p>
            <a:pPr lvl="1"/>
            <a:r>
              <a:rPr lang="en-US" dirty="0" smtClean="0"/>
              <a:t>Are two functions equal?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4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56" y="202700"/>
            <a:ext cx="8229600" cy="507473"/>
          </a:xfrm>
        </p:spPr>
        <p:txBody>
          <a:bodyPr/>
          <a:lstStyle/>
          <a:p>
            <a:r>
              <a:rPr lang="en-US" dirty="0" smtClean="0"/>
              <a:t>How static analysis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35" y="910692"/>
            <a:ext cx="8229600" cy="4534434"/>
          </a:xfrm>
        </p:spPr>
        <p:txBody>
          <a:bodyPr/>
          <a:lstStyle/>
          <a:p>
            <a:r>
              <a:rPr lang="en-US" dirty="0" smtClean="0"/>
              <a:t>Although it </a:t>
            </a:r>
            <a:r>
              <a:rPr lang="en-US" dirty="0"/>
              <a:t>is not possible to construct a general algorithm for the halting problem for all programs and all </a:t>
            </a:r>
            <a:r>
              <a:rPr lang="en-US" dirty="0" smtClean="0"/>
              <a:t>inputs,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</a:t>
            </a:r>
            <a:r>
              <a:rPr lang="en-US" dirty="0" smtClean="0"/>
              <a:t>come up with an algorithm that works on some programs for:</a:t>
            </a:r>
          </a:p>
          <a:p>
            <a:pPr lvl="1"/>
            <a:r>
              <a:rPr lang="en-US" dirty="0" smtClean="0"/>
              <a:t>some inputs 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all inputs.</a:t>
            </a:r>
          </a:p>
          <a:p>
            <a:r>
              <a:rPr lang="en-US" dirty="0" smtClean="0"/>
              <a:t> The algorithm can say “</a:t>
            </a:r>
            <a:r>
              <a:rPr lang="en-US" dirty="0" smtClean="0">
                <a:solidFill>
                  <a:srgbClr val="0000FF"/>
                </a:solidFill>
              </a:rPr>
              <a:t>yes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”, or “</a:t>
            </a:r>
            <a:r>
              <a:rPr lang="en-US" dirty="0" smtClean="0">
                <a:solidFill>
                  <a:srgbClr val="0000FF"/>
                </a:solidFill>
              </a:rPr>
              <a:t>not sure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Missing this point is the most common misinterpretation of the halting problem</a:t>
            </a:r>
          </a:p>
          <a:p>
            <a:r>
              <a:rPr lang="en-US" dirty="0"/>
              <a:t>Developers can help by adding </a:t>
            </a:r>
            <a:r>
              <a:rPr lang="en-US" i="1" dirty="0"/>
              <a:t>annotations</a:t>
            </a:r>
            <a:r>
              <a:rPr lang="en-US" dirty="0"/>
              <a:t> to their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6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15334</TotalTime>
  <Words>2237</Words>
  <Application>Microsoft Macintosh PowerPoint</Application>
  <PresentationFormat>Custom</PresentationFormat>
  <Paragraphs>375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SE 181    Static Analysis</vt:lpstr>
      <vt:lpstr>Static Analysis </vt:lpstr>
      <vt:lpstr>Static Analysis (cont’d)</vt:lpstr>
      <vt:lpstr>About lint</vt:lpstr>
      <vt:lpstr>About lint (cont’d)</vt:lpstr>
      <vt:lpstr>Limitations of Lint</vt:lpstr>
      <vt:lpstr>Background</vt:lpstr>
      <vt:lpstr>Background (cont’d)</vt:lpstr>
      <vt:lpstr>How static analysis works</vt:lpstr>
      <vt:lpstr>How static analysis works (cont’d)</vt:lpstr>
      <vt:lpstr>How static analysis works (cont’d)</vt:lpstr>
      <vt:lpstr>How static analysis works (cont’d)</vt:lpstr>
      <vt:lpstr>How static analysis works (cont’d)</vt:lpstr>
      <vt:lpstr>How static analysis works (cont’d)</vt:lpstr>
      <vt:lpstr>Symbolic execution</vt:lpstr>
      <vt:lpstr>Symbolic execution (cont’d) </vt:lpstr>
      <vt:lpstr>Example</vt:lpstr>
      <vt:lpstr>Example (cont’d)</vt:lpstr>
      <vt:lpstr>Example (cont’d)</vt:lpstr>
      <vt:lpstr>Path Limitations</vt:lpstr>
      <vt:lpstr>Abstract Domain</vt:lpstr>
      <vt:lpstr>Missing Source Code</vt:lpstr>
      <vt:lpstr>FindBugs</vt:lpstr>
      <vt:lpstr>Reference</vt:lpstr>
      <vt:lpstr>Infinite Recursive Loops</vt:lpstr>
      <vt:lpstr>Return value ignored</vt:lpstr>
      <vt:lpstr>Forget to throw an exception</vt:lpstr>
      <vt:lpstr>Dereferencing null pointers</vt:lpstr>
      <vt:lpstr>Dereferencing null pointers (cont’d)</vt:lpstr>
      <vt:lpstr>Dereferencing null pointers (cont’d)</vt:lpstr>
      <vt:lpstr>Comparing unrelated objects</vt:lpstr>
      <vt:lpstr>Experience in practice</vt:lpstr>
      <vt:lpstr>Experience in practice (cont’d)</vt:lpstr>
      <vt:lpstr>Experience in practice (cont’d)</vt:lpstr>
      <vt:lpstr>PowerPoint Presentation</vt:lpstr>
      <vt:lpstr>Checker Framework</vt:lpstr>
      <vt:lpstr>Checker Framework – GUI Effect Checker</vt:lpstr>
      <vt:lpstr>Checker Framework – Concurrency &amp; Locking</vt:lpstr>
      <vt:lpstr>Infer</vt:lpstr>
      <vt:lpstr>Flow</vt:lpstr>
      <vt:lpstr>Flow (cont’d)</vt:lpstr>
      <vt:lpstr>TypeScript</vt:lpstr>
      <vt:lpstr>Coverity</vt:lpstr>
      <vt:lpstr>Limitations of Static Analysis</vt:lpstr>
      <vt:lpstr>Limitations of Static Analysis (cont’d)</vt:lpstr>
      <vt:lpstr>Static Analysis and Testing</vt:lpstr>
      <vt:lpstr>In summary…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551</cp:revision>
  <cp:lastPrinted>2014-01-29T18:29:26Z</cp:lastPrinted>
  <dcterms:created xsi:type="dcterms:W3CDTF">2000-03-07T00:57:40Z</dcterms:created>
  <dcterms:modified xsi:type="dcterms:W3CDTF">2020-02-12T14:49:38Z</dcterms:modified>
</cp:coreProperties>
</file>