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1" r:id="rId1"/>
  </p:sldMasterIdLst>
  <p:notesMasterIdLst>
    <p:notesMasterId r:id="rId21"/>
  </p:notesMasterIdLst>
  <p:handoutMasterIdLst>
    <p:handoutMasterId r:id="rId22"/>
  </p:handoutMasterIdLst>
  <p:sldIdLst>
    <p:sldId id="256" r:id="rId2"/>
    <p:sldId id="409" r:id="rId3"/>
    <p:sldId id="426" r:id="rId4"/>
    <p:sldId id="410" r:id="rId5"/>
    <p:sldId id="411" r:id="rId6"/>
    <p:sldId id="412" r:id="rId7"/>
    <p:sldId id="428" r:id="rId8"/>
    <p:sldId id="429" r:id="rId9"/>
    <p:sldId id="427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2" r:id="rId19"/>
    <p:sldId id="423" r:id="rId20"/>
  </p:sldIdLst>
  <p:sldSz cx="9144000" cy="6096000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D1039B"/>
    <a:srgbClr val="AD278D"/>
    <a:srgbClr val="8C4881"/>
    <a:srgbClr val="FF6699"/>
    <a:srgbClr val="DE8400"/>
    <a:srgbClr val="3CCE3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01" autoAdjust="0"/>
    <p:restoredTop sz="94660"/>
  </p:normalViewPr>
  <p:slideViewPr>
    <p:cSldViewPr snapToGrid="0">
      <p:cViewPr>
        <p:scale>
          <a:sx n="139" d="100"/>
          <a:sy n="139" d="100"/>
        </p:scale>
        <p:origin x="-1744" y="-344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8" d="100"/>
        <a:sy n="258" d="100"/>
      </p:scale>
      <p:origin x="0" y="11104"/>
    </p:cViewPr>
  </p:sorterViewPr>
  <p:notesViewPr>
    <p:cSldViewPr snapToGrid="0">
      <p:cViewPr varScale="1">
        <p:scale>
          <a:sx n="55" d="100"/>
          <a:sy n="55" d="100"/>
        </p:scale>
        <p:origin x="-1470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049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8088" y="798513"/>
            <a:ext cx="4606925" cy="307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2077816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345" y="4416099"/>
            <a:ext cx="5607711" cy="418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88139" tIns="44070" rIns="88139" bIns="4407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30659"/>
            <a:ext cx="3038145" cy="46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39" tIns="44070" rIns="88139" bIns="44070"/>
          <a:lstStyle>
            <a:lvl1pPr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16130" indent="-275434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01738" indent="-220348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542433" indent="-220348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1983128" indent="-220348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423823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864518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305213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745908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35FFAF89-9DF5-C248-989B-92627CDC777B}" type="slidenum">
              <a:rPr lang="en-US" sz="1200"/>
              <a:pPr/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345" y="4416099"/>
            <a:ext cx="5607711" cy="418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88139" tIns="44070" rIns="88139" bIns="4407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30659"/>
            <a:ext cx="3038145" cy="46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39" tIns="44070" rIns="88139" bIns="44070"/>
          <a:lstStyle>
            <a:lvl1pPr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16130" indent="-275434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01738" indent="-220348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542433" indent="-220348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1983128" indent="-220348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423823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864518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305213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745908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FB54DE1F-C5AB-F045-BFDB-1A03D9787036}" type="slidenum">
              <a:rPr lang="en-US" sz="1200"/>
              <a:pPr/>
              <a:t>11</a:t>
            </a:fld>
            <a:endParaRPr 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345" y="4416099"/>
            <a:ext cx="5607711" cy="418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88139" tIns="44070" rIns="88139" bIns="4407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30659"/>
            <a:ext cx="3038145" cy="46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39" tIns="44070" rIns="88139" bIns="44070"/>
          <a:lstStyle>
            <a:lvl1pPr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16130" indent="-275434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01738" indent="-220348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542433" indent="-220348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1983128" indent="-220348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423823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864518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305213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745908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DB7894C0-91FA-514F-9A03-B5C9C7FD2C41}" type="slidenum">
              <a:rPr lang="en-US" sz="1200"/>
              <a:pPr/>
              <a:t>12</a:t>
            </a:fld>
            <a:endParaRPr 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345" y="4416099"/>
            <a:ext cx="5607711" cy="418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88139" tIns="44070" rIns="88139" bIns="4407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30659"/>
            <a:ext cx="3038145" cy="46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39" tIns="44070" rIns="88139" bIns="44070"/>
          <a:lstStyle>
            <a:lvl1pPr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16130" indent="-275434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01738" indent="-220348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542433" indent="-220348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1983128" indent="-220348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423823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864518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305213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745908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7ED8D0BA-E810-DF42-98AD-0CE00353FD7C}" type="slidenum">
              <a:rPr lang="en-US" sz="1200"/>
              <a:pPr/>
              <a:t>13</a:t>
            </a:fld>
            <a:endParaRPr 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345" y="4416099"/>
            <a:ext cx="5607711" cy="418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88139" tIns="44070" rIns="88139" bIns="4407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30659"/>
            <a:ext cx="3038145" cy="46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39" tIns="44070" rIns="88139" bIns="44070"/>
          <a:lstStyle>
            <a:lvl1pPr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16130" indent="-275434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01738" indent="-220348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542433" indent="-220348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1983128" indent="-220348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423823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864518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305213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745908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93FE220E-5DFD-5F44-B8EE-8DE7648CF44B}" type="slidenum">
              <a:rPr lang="en-US" sz="1200"/>
              <a:pPr/>
              <a:t>14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345" y="4416099"/>
            <a:ext cx="5607711" cy="418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88139" tIns="44070" rIns="88139" bIns="4407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30659"/>
            <a:ext cx="3038145" cy="46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39" tIns="44070" rIns="88139" bIns="44070"/>
          <a:lstStyle>
            <a:lvl1pPr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16130" indent="-275434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01738" indent="-220348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542433" indent="-220348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1983128" indent="-220348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423823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864518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305213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745908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35FFAF89-9DF5-C248-989B-92627CDC777B}" type="slidenum">
              <a:rPr lang="en-US" sz="1200"/>
              <a:pPr/>
              <a:t>3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345" y="4416099"/>
            <a:ext cx="5607711" cy="418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88139" tIns="44070" rIns="88139" bIns="4407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30659"/>
            <a:ext cx="3038145" cy="46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39" tIns="44070" rIns="88139" bIns="44070"/>
          <a:lstStyle>
            <a:lvl1pPr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16130" indent="-275434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01738" indent="-220348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542433" indent="-220348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1983128" indent="-220348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423823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864518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305213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745908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C70E0412-02E5-9B4E-9559-1A5498C28390}" type="slidenum">
              <a:rPr lang="en-US" sz="1200"/>
              <a:pPr/>
              <a:t>4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345" y="4416099"/>
            <a:ext cx="5607711" cy="418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88139" tIns="44070" rIns="88139" bIns="4407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30659"/>
            <a:ext cx="3038145" cy="46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39" tIns="44070" rIns="88139" bIns="44070"/>
          <a:lstStyle>
            <a:lvl1pPr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16130" indent="-275434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01738" indent="-220348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542433" indent="-220348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1983128" indent="-220348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423823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864518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305213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745908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C8471438-34A1-0748-BD0C-BDDB1A2B4AEC}" type="slidenum">
              <a:rPr lang="en-US" sz="1200"/>
              <a:pPr/>
              <a:t>5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345" y="4416099"/>
            <a:ext cx="5607711" cy="418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88139" tIns="44070" rIns="88139" bIns="4407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30659"/>
            <a:ext cx="3038145" cy="46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39" tIns="44070" rIns="88139" bIns="44070"/>
          <a:lstStyle>
            <a:lvl1pPr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16130" indent="-275434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01738" indent="-220348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542433" indent="-220348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1983128" indent="-220348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423823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864518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305213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745908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4D333BBF-E7CC-114B-B140-1F531313E087}" type="slidenum">
              <a:rPr lang="en-US" sz="1200"/>
              <a:pPr/>
              <a:t>6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345" y="4416099"/>
            <a:ext cx="5607711" cy="418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88139" tIns="44070" rIns="88139" bIns="4407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30659"/>
            <a:ext cx="3038145" cy="46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39" tIns="44070" rIns="88139" bIns="44070"/>
          <a:lstStyle>
            <a:lvl1pPr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16130" indent="-275434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01738" indent="-220348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542433" indent="-220348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1983128" indent="-220348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423823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864518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305213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745908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4D333BBF-E7CC-114B-B140-1F531313E087}" type="slidenum">
              <a:rPr lang="en-US" sz="1200"/>
              <a:pPr/>
              <a:t>7</a:t>
            </a:fld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345" y="4416099"/>
            <a:ext cx="5607711" cy="418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88139" tIns="44070" rIns="88139" bIns="4407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30659"/>
            <a:ext cx="3038145" cy="46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39" tIns="44070" rIns="88139" bIns="44070"/>
          <a:lstStyle>
            <a:lvl1pPr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16130" indent="-275434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01738" indent="-220348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542433" indent="-220348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1983128" indent="-220348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423823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864518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305213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745908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4D333BBF-E7CC-114B-B140-1F531313E087}" type="slidenum">
              <a:rPr lang="en-US" sz="1200"/>
              <a:pPr/>
              <a:t>8</a:t>
            </a:fld>
            <a:endParaRPr 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345" y="4416099"/>
            <a:ext cx="5607711" cy="418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88139" tIns="44070" rIns="88139" bIns="4407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30659"/>
            <a:ext cx="3038145" cy="46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39" tIns="44070" rIns="88139" bIns="44070"/>
          <a:lstStyle>
            <a:lvl1pPr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16130" indent="-275434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01738" indent="-220348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542433" indent="-220348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1983128" indent="-220348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423823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864518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305213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745908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4D333BBF-E7CC-114B-B140-1F531313E087}" type="slidenum">
              <a:rPr lang="en-US" sz="1200"/>
              <a:pPr/>
              <a:t>9</a:t>
            </a:fld>
            <a:endParaRPr 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345" y="4416099"/>
            <a:ext cx="5607711" cy="418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88139" tIns="44070" rIns="88139" bIns="4407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30659"/>
            <a:ext cx="3038145" cy="46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39" tIns="44070" rIns="88139" bIns="44070"/>
          <a:lstStyle>
            <a:lvl1pPr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16130" indent="-275434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01738" indent="-220348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542433" indent="-220348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1983128" indent="-220348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423823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864518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305213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745908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CF341AF4-5865-3245-B62B-643B6B63CA4A}" type="slidenum">
              <a:rPr lang="en-US" sz="1200"/>
              <a:pPr/>
              <a:t>10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93714"/>
            <a:ext cx="7772400" cy="1306689"/>
          </a:xfrm>
        </p:spPr>
        <p:txBody>
          <a:bodyPr/>
          <a:lstStyle>
            <a:lvl1pPr algn="ctr">
              <a:defRPr u="none" baseline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54402"/>
            <a:ext cx="6400800" cy="1557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4F725-14E8-4504-AA8D-58CD92DF42C7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5D879-AB69-4422-A7DC-325346367C9C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8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4349A-D0DA-4C90-9E57-BCEA22717098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A5097-5A82-4E10-9D05-AD36CE0557D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0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44123"/>
            <a:ext cx="2057400" cy="52013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44123"/>
            <a:ext cx="6019800" cy="52013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BF54D-DC6E-49D1-BEC4-01E3EE7EBA7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33F3A-FF46-4CFA-83F2-3339888C9B0E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4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621287"/>
          </a:xfrm>
        </p:spPr>
        <p:txBody>
          <a:bodyPr/>
          <a:lstStyle>
            <a:lvl1pPr>
              <a:defRPr sz="3200" u="none" baseline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1678"/>
            <a:ext cx="8229600" cy="443344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CF8ED0-5E57-40A8-8263-4F5B28E1AF3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2/4/20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6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17247"/>
            <a:ext cx="7772400" cy="12107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83745"/>
            <a:ext cx="7772400" cy="13335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1C615-E1FD-4CCD-B79A-9560A73F1DB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D3DFE-6B71-4D3C-8931-2EEF0E8559B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83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2401"/>
            <a:ext cx="4038600" cy="40230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2401"/>
            <a:ext cx="4038600" cy="40230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A6FB5-B865-4AB5-A7D0-BABB906D8C1E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2728F-C150-42D0-B0C3-C0979554D0A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0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64545"/>
            <a:ext cx="4040188" cy="5686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33222"/>
            <a:ext cx="4040188" cy="351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364545"/>
            <a:ext cx="4041775" cy="5686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933222"/>
            <a:ext cx="4041775" cy="351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0999F-641C-4824-9739-915F0E137D9C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B2D9D-C963-4C5D-9657-6DAD47F750F6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27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13DF0-0DD9-4B1E-971B-4D7F00C2080F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79035-FD90-43C6-9A04-3596202BD13C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1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DA842-F124-4260-B64F-A275348D192A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FAF39-BD03-4E79-A61F-5E51E08E82D1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14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42711"/>
            <a:ext cx="3008313" cy="10329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42714"/>
            <a:ext cx="5111750" cy="52027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275647"/>
            <a:ext cx="3008313" cy="41698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AC6F7-1238-4255-B38C-042CE01AA67C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C51C2-15BC-444C-B9F2-213F9CFCA6D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7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267202"/>
            <a:ext cx="5486400" cy="5037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44689"/>
            <a:ext cx="5486400" cy="3657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770969"/>
            <a:ext cx="5486400" cy="7154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0A3ED-6BAC-4D8F-8801-D13E0EB7512E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72B1D-A706-46DE-AE63-402C0052FDE8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1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44475"/>
            <a:ext cx="8229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22400"/>
            <a:ext cx="82296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649913"/>
            <a:ext cx="2133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DCF8ED0-5E57-40A8-8263-4F5B28E1AF3C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649913"/>
            <a:ext cx="2895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649913"/>
            <a:ext cx="2133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DE2D32-EBB3-479D-A20A-D25324940D10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8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u="sng" kern="1200">
          <a:solidFill>
            <a:srgbClr val="DE84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3200" y="955675"/>
            <a:ext cx="8788400" cy="3005951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 anchor="t">
            <a:spAutoFit/>
          </a:bodyPr>
          <a:lstStyle/>
          <a:p>
            <a:pPr algn="ctr" eaLnBrk="1" hangingPunct="1">
              <a:defRPr/>
            </a:pPr>
            <a:r>
              <a:rPr lang="en-US" altLang="en-US" b="1" dirty="0" smtClean="0"/>
              <a:t>SE 181</a:t>
            </a:r>
            <a:br>
              <a:rPr lang="en-US" altLang="en-US" b="1" dirty="0" smtClean="0"/>
            </a:b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sz="3200" b="1" dirty="0" smtClean="0">
                <a:solidFill>
                  <a:srgbClr val="0070C0"/>
                </a:solidFill>
              </a:rPr>
              <a:t>UML</a:t>
            </a:r>
            <a:br>
              <a:rPr lang="en-US" altLang="en-US" sz="3200" b="1" dirty="0" smtClean="0">
                <a:solidFill>
                  <a:srgbClr val="0070C0"/>
                </a:solidFill>
              </a:rPr>
            </a:br>
            <a:r>
              <a:rPr lang="en-US" altLang="en-US" sz="3200" b="1" dirty="0" smtClean="0">
                <a:solidFill>
                  <a:srgbClr val="0070C0"/>
                </a:solidFill>
              </a:rPr>
              <a:t>Class Diagrams</a:t>
            </a:r>
            <a:endParaRPr lang="en-US" altLang="en-US" sz="1800" dirty="0">
              <a:solidFill>
                <a:srgbClr val="0070C0"/>
              </a:solidFill>
              <a:effectLst/>
            </a:endParaRPr>
          </a:p>
        </p:txBody>
      </p:sp>
      <p:sp>
        <p:nvSpPr>
          <p:cNvPr id="307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649913"/>
            <a:ext cx="2895600" cy="325437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800" smtClean="0">
                <a:latin typeface="Avant Garde" charset="0"/>
              </a:rPr>
              <a:t> </a:t>
            </a:r>
          </a:p>
        </p:txBody>
      </p:sp>
      <p:sp>
        <p:nvSpPr>
          <p:cNvPr id="307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649913"/>
            <a:ext cx="2133600" cy="325437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F69DF4-456E-4D33-85AC-4A15258B0D72}" type="slidenum">
              <a:rPr lang="en-US" altLang="en-US" sz="1200" smtClean="0"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 dirty="0" smtClean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34023" y="1726706"/>
            <a:ext cx="5610209" cy="23479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6348" y="219264"/>
            <a:ext cx="8787651" cy="45155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200" dirty="0"/>
              <a:t>Example </a:t>
            </a:r>
            <a:r>
              <a:rPr lang="en-US" sz="3200" dirty="0" smtClean="0"/>
              <a:t>#2</a:t>
            </a:r>
            <a:endParaRPr lang="en-US" sz="32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6349" y="895330"/>
            <a:ext cx="8387901" cy="4522322"/>
          </a:xfrm>
        </p:spPr>
        <p:txBody>
          <a:bodyPr/>
          <a:lstStyle/>
          <a:p>
            <a:pPr marL="342900" indent="-342900" algn="l" eaLnBrk="1" hangingPunct="1">
              <a:buFont typeface="Arial" charset="0"/>
              <a:buChar char="•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Class diagram showing the </a:t>
            </a:r>
            <a:r>
              <a:rPr lang="en-US" sz="2000" i="1" dirty="0" smtClean="0">
                <a:solidFill>
                  <a:srgbClr val="0000FF"/>
                </a:solidFill>
              </a:rPr>
              <a:t>is-a</a:t>
            </a:r>
            <a:r>
              <a:rPr lang="en-US" sz="2000" dirty="0" smtClean="0">
                <a:solidFill>
                  <a:schemeClr val="tx1"/>
                </a:solidFill>
              </a:rPr>
              <a:t> relationship. </a:t>
            </a:r>
          </a:p>
          <a:p>
            <a:pPr marL="342900" indent="-342900" algn="l" eaLnBrk="1" hangingPunct="1">
              <a:buFont typeface="Arial" charset="0"/>
              <a:buChar char="•"/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Arial" charset="0"/>
              <a:buChar char="•"/>
              <a:defRPr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Arial" charset="0"/>
              <a:buChar char="•"/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Arial" charset="0"/>
              <a:buChar char="•"/>
              <a:defRPr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Arial" charset="0"/>
              <a:buChar char="•"/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Arial" charset="0"/>
              <a:buChar char="•"/>
              <a:defRPr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Arial" charset="0"/>
              <a:buChar char="•"/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Arial" charset="0"/>
              <a:buChar char="•"/>
              <a:defRPr/>
            </a:pPr>
            <a:endParaRPr lang="en-US" sz="2000" dirty="0" smtClean="0">
              <a:solidFill>
                <a:schemeClr val="tx1"/>
              </a:solidFill>
            </a:endParaRPr>
          </a:p>
          <a:p>
            <a:pPr algn="l" eaLnBrk="1" hangingPunct="1">
              <a:defRPr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Arial" charset="0"/>
              <a:buChar char="•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Note </a:t>
            </a:r>
            <a:r>
              <a:rPr lang="en-US" sz="2000" dirty="0">
                <a:solidFill>
                  <a:schemeClr val="tx1"/>
                </a:solidFill>
              </a:rPr>
              <a:t>there are no attributes or methods, just the relationships between classes.</a:t>
            </a:r>
          </a:p>
          <a:p>
            <a:pPr indent="20107" algn="l" eaLnBrk="1" hangingPunct="1">
              <a:defRPr/>
            </a:pPr>
            <a:endParaRPr lang="en-US" altLang="en-US" sz="2000" dirty="0">
              <a:solidFill>
                <a:schemeClr val="tx1"/>
              </a:solidFill>
            </a:endParaRPr>
          </a:p>
          <a:p>
            <a:pPr indent="20107" algn="l" eaLnBrk="1" hangingPunct="1">
              <a:defRPr/>
            </a:pPr>
            <a:endParaRPr lang="en-US" altLang="en-US" sz="20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626" y="1830917"/>
            <a:ext cx="5379141" cy="2134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3492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2498" y="2347954"/>
            <a:ext cx="6989917" cy="30971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3252" y="200992"/>
            <a:ext cx="8860748" cy="45155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200" dirty="0"/>
              <a:t>Example </a:t>
            </a:r>
            <a:r>
              <a:rPr lang="en-US" sz="3200" dirty="0" smtClean="0"/>
              <a:t>#3</a:t>
            </a:r>
            <a:endParaRPr lang="en-US" sz="32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8930" y="904464"/>
            <a:ext cx="8480652" cy="4965757"/>
          </a:xfrm>
        </p:spPr>
        <p:txBody>
          <a:bodyPr/>
          <a:lstStyle/>
          <a:p>
            <a:pPr marL="342900" indent="-342900" algn="l" eaLnBrk="1" hangingPunct="1">
              <a:buFont typeface="Arial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Class diagram, showing the </a:t>
            </a:r>
            <a:r>
              <a:rPr lang="en-US" sz="2000" i="1" dirty="0">
                <a:solidFill>
                  <a:srgbClr val="0000FF"/>
                </a:solidFill>
              </a:rPr>
              <a:t>has</a:t>
            </a:r>
            <a:r>
              <a:rPr lang="en-US" sz="2000" dirty="0">
                <a:solidFill>
                  <a:schemeClr val="tx1"/>
                </a:solidFill>
              </a:rPr>
              <a:t> relationship between </a:t>
            </a:r>
            <a:r>
              <a:rPr lang="en-US" sz="2000" dirty="0" smtClean="0">
                <a:solidFill>
                  <a:schemeClr val="tx1"/>
                </a:solidFill>
              </a:rPr>
              <a:t>an airport </a:t>
            </a:r>
            <a:r>
              <a:rPr lang="en-US" sz="2000" dirty="0">
                <a:solidFill>
                  <a:schemeClr val="tx1"/>
                </a:solidFill>
              </a:rPr>
              <a:t>and aircraft as well as the </a:t>
            </a:r>
            <a:r>
              <a:rPr lang="en-US" sz="2000" i="1" dirty="0">
                <a:solidFill>
                  <a:srgbClr val="0000FF"/>
                </a:solidFill>
              </a:rPr>
              <a:t>is-a</a:t>
            </a:r>
            <a:r>
              <a:rPr lang="en-US" sz="2000" dirty="0">
                <a:solidFill>
                  <a:schemeClr val="tx1"/>
                </a:solidFill>
              </a:rPr>
              <a:t> relationship between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 Jet/Helicopter and the Aircraft</a:t>
            </a:r>
          </a:p>
          <a:p>
            <a:pPr marL="342900" indent="-342900" algn="l" eaLnBrk="1" hangingPunct="1">
              <a:lnSpc>
                <a:spcPct val="150000"/>
              </a:lnSpc>
              <a:buFont typeface="Arial" charset="0"/>
              <a:buChar char="•"/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 eaLnBrk="1" hangingPunct="1">
              <a:lnSpc>
                <a:spcPct val="150000"/>
              </a:lnSpc>
              <a:buFont typeface="Arial" charset="0"/>
              <a:buChar char="•"/>
              <a:defRPr/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86" y="2466722"/>
            <a:ext cx="6780961" cy="276033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4379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9400" y="2649442"/>
            <a:ext cx="6907684" cy="29966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6349" y="228400"/>
            <a:ext cx="8579782" cy="45155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200" dirty="0"/>
              <a:t>Example </a:t>
            </a:r>
            <a:r>
              <a:rPr lang="en-US" sz="3200" dirty="0" smtClean="0"/>
              <a:t>#3 </a:t>
            </a:r>
            <a:r>
              <a:rPr lang="en-US" sz="2000" dirty="0"/>
              <a:t>(cont’d)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7212" y="959280"/>
            <a:ext cx="8515821" cy="4910941"/>
          </a:xfrm>
        </p:spPr>
        <p:txBody>
          <a:bodyPr/>
          <a:lstStyle/>
          <a:p>
            <a:pPr marL="342900" indent="-342900" algn="l" eaLnBrk="1" hangingPunct="1">
              <a:buFont typeface="Arial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Technically, the Aircraft is an abstract class. </a:t>
            </a:r>
          </a:p>
          <a:p>
            <a:pPr marL="342900" indent="-342900" algn="l" eaLnBrk="1" hangingPunct="1">
              <a:buFont typeface="Arial" charset="0"/>
              <a:buChar char="•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In </a:t>
            </a:r>
            <a:r>
              <a:rPr lang="en-US" sz="2000" dirty="0">
                <a:solidFill>
                  <a:schemeClr val="tx1"/>
                </a:solidFill>
              </a:rPr>
              <a:t>UML this is shown by writing the name of the class in </a:t>
            </a:r>
            <a:r>
              <a:rPr lang="en-US" sz="2000" i="1" dirty="0">
                <a:solidFill>
                  <a:schemeClr val="tx1"/>
                </a:solidFill>
              </a:rPr>
              <a:t>italics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 eaLnBrk="1" hangingPunct="1">
              <a:buFont typeface="Arial" charset="0"/>
              <a:buChar char="•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Adding </a:t>
            </a:r>
            <a:r>
              <a:rPr lang="en-US" sz="2000" dirty="0">
                <a:solidFill>
                  <a:schemeClr val="tx1"/>
                </a:solidFill>
              </a:rPr>
              <a:t>the word “</a:t>
            </a:r>
            <a:r>
              <a:rPr lang="en-US" sz="2000" i="1" dirty="0">
                <a:solidFill>
                  <a:srgbClr val="000000"/>
                </a:solidFill>
              </a:rPr>
              <a:t>Abstract</a:t>
            </a:r>
            <a:r>
              <a:rPr lang="en-US" sz="2000" dirty="0">
                <a:solidFill>
                  <a:schemeClr val="tx1"/>
                </a:solidFill>
              </a:rPr>
              <a:t>” might make it more clear.</a:t>
            </a:r>
          </a:p>
          <a:p>
            <a:pPr marL="342900" indent="-342900" algn="l" eaLnBrk="1" hangingPunct="1">
              <a:buFont typeface="Arial" charset="0"/>
              <a:buChar char="•"/>
              <a:defRPr/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Arial" charset="0"/>
              <a:buChar char="•"/>
              <a:defRPr/>
            </a:pPr>
            <a:endParaRPr lang="en-US" altLang="en-US" sz="20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38" y="2813890"/>
            <a:ext cx="6693369" cy="272468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2688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88846" y="1882017"/>
            <a:ext cx="6076203" cy="35995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7212" y="219264"/>
            <a:ext cx="8497546" cy="45155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200" dirty="0" smtClean="0"/>
              <a:t>Adding Notes to Class Diagrams</a:t>
            </a:r>
            <a:endParaRPr lang="en-US" sz="32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7720" y="959280"/>
            <a:ext cx="8524632" cy="4910941"/>
          </a:xfrm>
        </p:spPr>
        <p:txBody>
          <a:bodyPr/>
          <a:lstStyle/>
          <a:p>
            <a:pPr marL="342900" indent="-342900" algn="l" eaLnBrk="1" hangingPunct="1">
              <a:buFont typeface="Arial" charset="0"/>
              <a:buChar char="•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UML </a:t>
            </a:r>
            <a:r>
              <a:rPr lang="en-US" sz="2000" dirty="0">
                <a:solidFill>
                  <a:schemeClr val="tx1"/>
                </a:solidFill>
              </a:rPr>
              <a:t>gives you the ability to add notes to your diagram.</a:t>
            </a:r>
          </a:p>
          <a:p>
            <a:pPr marL="342900" indent="-342900" algn="l" eaLnBrk="1" hangingPunct="1">
              <a:buFont typeface="Arial" charset="0"/>
              <a:buChar char="•"/>
              <a:defRPr/>
            </a:pPr>
            <a:endParaRPr lang="en-US" altLang="en-US" sz="2000" dirty="0">
              <a:solidFill>
                <a:schemeClr val="tx1"/>
              </a:solidFill>
            </a:endParaRPr>
          </a:p>
          <a:p>
            <a:pPr indent="20107" algn="l" eaLnBrk="1" hangingPunct="1">
              <a:defRPr/>
            </a:pPr>
            <a:endParaRPr lang="en-US" altLang="en-US" sz="1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62" y="2037329"/>
            <a:ext cx="5814892" cy="31701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482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49264" y="2786482"/>
            <a:ext cx="4248773" cy="2411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8938" y="219264"/>
            <a:ext cx="8479272" cy="451556"/>
          </a:xfrm>
        </p:spPr>
        <p:txBody>
          <a:bodyPr/>
          <a:lstStyle/>
          <a:p>
            <a:pPr algn="l" eaLnBrk="1" hangingPunct="1"/>
            <a:r>
              <a:rPr lang="en-US" sz="3200" dirty="0"/>
              <a:t>Cardinality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2033" y="931872"/>
            <a:ext cx="8503841" cy="4953637"/>
          </a:xfrm>
        </p:spPr>
        <p:txBody>
          <a:bodyPr/>
          <a:lstStyle/>
          <a:p>
            <a:pPr marL="342900" indent="-342900" algn="l" eaLnBrk="1" hangingPunct="1">
              <a:buFont typeface="Arial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UML will also allow you to show cardinality. </a:t>
            </a:r>
          </a:p>
          <a:p>
            <a:pPr marL="342900" indent="-342900" algn="l" eaLnBrk="1" hangingPunct="1">
              <a:buFont typeface="Arial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In the diagram below,  1 car has 4 or 5 tires. </a:t>
            </a:r>
          </a:p>
          <a:p>
            <a:pPr marL="342900" indent="-342900" algn="l" eaLnBrk="1" hangingPunct="1">
              <a:buFont typeface="Arial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In addition, it shows that a car is dependent upon a gas station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363" y="2886984"/>
            <a:ext cx="4082175" cy="220441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752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99" y="259881"/>
            <a:ext cx="8353226" cy="687916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Relationships and Corresponding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084204"/>
            <a:ext cx="8229203" cy="4266259"/>
          </a:xfrm>
        </p:spPr>
        <p:txBody>
          <a:bodyPr/>
          <a:lstStyle/>
          <a:p>
            <a:pPr marL="580485" indent="-580485" eaLnBrk="1" hangingPunct="1">
              <a:lnSpc>
                <a:spcPct val="90000"/>
              </a:lnSpc>
              <a:buNone/>
              <a:defRPr/>
            </a:pPr>
            <a:endParaRPr lang="en-US" sz="15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rgbClr val="0000FF"/>
                </a:solidFill>
              </a:rPr>
              <a:t>Generalization</a:t>
            </a:r>
            <a:r>
              <a:rPr lang="en-US" sz="2000" dirty="0"/>
              <a:t> (B is derived from A)  </a:t>
            </a:r>
          </a:p>
          <a:p>
            <a:pPr marL="580485" indent="-580485" eaLnBrk="1" hangingPunct="1">
              <a:lnSpc>
                <a:spcPct val="90000"/>
              </a:lnSpc>
              <a:buNone/>
              <a:defRPr/>
            </a:pPr>
            <a:endParaRPr lang="en-US" sz="1500" dirty="0">
              <a:latin typeface="Tahoma" charset="0"/>
            </a:endParaRPr>
          </a:p>
          <a:p>
            <a:pPr marL="580485" indent="-580485" eaLnBrk="1" hangingPunct="1">
              <a:lnSpc>
                <a:spcPct val="90000"/>
              </a:lnSpc>
              <a:buNone/>
              <a:defRPr/>
            </a:pPr>
            <a:r>
              <a:rPr lang="en-US" sz="1300" dirty="0">
                <a:latin typeface="Monaco"/>
                <a:cs typeface="Monaco"/>
              </a:rPr>
              <a:t>	</a:t>
            </a:r>
            <a:r>
              <a:rPr lang="en-US" sz="1300" dirty="0">
                <a:solidFill>
                  <a:srgbClr val="AD278D"/>
                </a:solidFill>
                <a:latin typeface="Monaco"/>
                <a:cs typeface="Monaco"/>
              </a:rPr>
              <a:t>import A;</a:t>
            </a:r>
          </a:p>
          <a:p>
            <a:pPr marL="580485" indent="-580485" eaLnBrk="1" hangingPunct="1">
              <a:lnSpc>
                <a:spcPct val="90000"/>
              </a:lnSpc>
              <a:buNone/>
              <a:defRPr/>
            </a:pPr>
            <a:r>
              <a:rPr lang="en-US" sz="1300" dirty="0">
                <a:solidFill>
                  <a:srgbClr val="AD278D"/>
                </a:solidFill>
                <a:latin typeface="Monaco"/>
                <a:cs typeface="Monaco"/>
              </a:rPr>
              <a:t>	</a:t>
            </a:r>
            <a:br>
              <a:rPr lang="en-US" sz="1300" dirty="0">
                <a:solidFill>
                  <a:srgbClr val="AD278D"/>
                </a:solidFill>
                <a:latin typeface="Monaco"/>
                <a:cs typeface="Monaco"/>
              </a:rPr>
            </a:br>
            <a:r>
              <a:rPr lang="en-US" sz="1300" dirty="0">
                <a:solidFill>
                  <a:srgbClr val="AD278D"/>
                </a:solidFill>
                <a:latin typeface="Monaco"/>
                <a:cs typeface="Monaco"/>
              </a:rPr>
              <a:t>public class B extends A {</a:t>
            </a:r>
          </a:p>
          <a:p>
            <a:pPr marL="580485" indent="-580485" eaLnBrk="1" hangingPunct="1">
              <a:lnSpc>
                <a:spcPct val="90000"/>
              </a:lnSpc>
              <a:buNone/>
              <a:defRPr/>
            </a:pPr>
            <a:r>
              <a:rPr lang="en-US" sz="1300" dirty="0">
                <a:solidFill>
                  <a:srgbClr val="AD278D"/>
                </a:solidFill>
                <a:latin typeface="Monaco"/>
                <a:cs typeface="Monaco"/>
              </a:rPr>
              <a:t>		   …</a:t>
            </a:r>
          </a:p>
          <a:p>
            <a:pPr marL="580485" indent="-580485" eaLnBrk="1" hangingPunct="1">
              <a:lnSpc>
                <a:spcPct val="90000"/>
              </a:lnSpc>
              <a:buNone/>
              <a:defRPr/>
            </a:pPr>
            <a:r>
              <a:rPr lang="en-US" sz="1300" dirty="0">
                <a:solidFill>
                  <a:srgbClr val="AD278D"/>
                </a:solidFill>
                <a:latin typeface="Monaco"/>
                <a:cs typeface="Monaco"/>
              </a:rPr>
              <a:t>	}</a:t>
            </a:r>
          </a:p>
          <a:p>
            <a:pPr marL="580485" indent="-580485" eaLnBrk="1" hangingPunct="1">
              <a:lnSpc>
                <a:spcPct val="90000"/>
              </a:lnSpc>
              <a:buNone/>
              <a:defRPr/>
            </a:pPr>
            <a:endParaRPr lang="en-US" sz="1500" dirty="0">
              <a:latin typeface="Tahoma" charset="0"/>
            </a:endParaRPr>
          </a:p>
          <a:p>
            <a:pPr marL="0" indent="-580485" eaLnBrk="1" hangingPunct="1">
              <a:lnSpc>
                <a:spcPct val="90000"/>
              </a:lnSpc>
              <a:buNone/>
              <a:defRPr/>
            </a:pPr>
            <a:endParaRPr lang="en-US" sz="15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1500" dirty="0">
                <a:solidFill>
                  <a:srgbClr val="0000FF"/>
                </a:solidFill>
                <a:latin typeface="Tahoma" charset="0"/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Realization </a:t>
            </a:r>
            <a:r>
              <a:rPr lang="en-US" sz="2000" dirty="0"/>
              <a:t>(B implements A)</a:t>
            </a:r>
          </a:p>
          <a:p>
            <a:pPr marL="580485" indent="-580485" eaLnBrk="1" hangingPunct="1">
              <a:lnSpc>
                <a:spcPct val="90000"/>
              </a:lnSpc>
              <a:buNone/>
              <a:defRPr/>
            </a:pPr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300" dirty="0">
                <a:solidFill>
                  <a:srgbClr val="AD278D"/>
                </a:solidFill>
                <a:latin typeface="Monaco"/>
                <a:cs typeface="Monaco"/>
              </a:rPr>
              <a:t>import A;</a:t>
            </a:r>
          </a:p>
          <a:p>
            <a:pPr marL="580485" indent="-580485" eaLnBrk="1" hangingPunct="1">
              <a:lnSpc>
                <a:spcPct val="90000"/>
              </a:lnSpc>
              <a:buNone/>
              <a:defRPr/>
            </a:pPr>
            <a:r>
              <a:rPr lang="en-US" sz="1300" dirty="0">
                <a:solidFill>
                  <a:srgbClr val="AD278D"/>
                </a:solidFill>
                <a:latin typeface="Monaco"/>
                <a:cs typeface="Monaco"/>
              </a:rPr>
              <a:t>	</a:t>
            </a:r>
            <a:br>
              <a:rPr lang="en-US" sz="1300" dirty="0">
                <a:solidFill>
                  <a:srgbClr val="AD278D"/>
                </a:solidFill>
                <a:latin typeface="Monaco"/>
                <a:cs typeface="Monaco"/>
              </a:rPr>
            </a:br>
            <a:r>
              <a:rPr lang="en-US" sz="1300" dirty="0">
                <a:solidFill>
                  <a:srgbClr val="AD278D"/>
                </a:solidFill>
                <a:latin typeface="Monaco"/>
                <a:cs typeface="Monaco"/>
              </a:rPr>
              <a:t>public class B implements A {</a:t>
            </a:r>
          </a:p>
          <a:p>
            <a:pPr marL="580485" indent="-580485" eaLnBrk="1" hangingPunct="1">
              <a:lnSpc>
                <a:spcPct val="90000"/>
              </a:lnSpc>
              <a:buNone/>
              <a:defRPr/>
            </a:pPr>
            <a:r>
              <a:rPr lang="en-US" sz="1300" dirty="0">
                <a:solidFill>
                  <a:srgbClr val="AD278D"/>
                </a:solidFill>
                <a:latin typeface="Monaco"/>
                <a:cs typeface="Monaco"/>
              </a:rPr>
              <a:t>		   …</a:t>
            </a:r>
          </a:p>
          <a:p>
            <a:pPr marL="580485" indent="-580485" eaLnBrk="1" hangingPunct="1">
              <a:lnSpc>
                <a:spcPct val="90000"/>
              </a:lnSpc>
              <a:buNone/>
              <a:defRPr/>
            </a:pPr>
            <a:r>
              <a:rPr lang="en-US" sz="1300" dirty="0">
                <a:solidFill>
                  <a:srgbClr val="AD278D"/>
                </a:solidFill>
                <a:latin typeface="Monaco"/>
                <a:cs typeface="Monaco"/>
              </a:rPr>
              <a:t>	}</a:t>
            </a:r>
          </a:p>
          <a:p>
            <a:pPr marL="0" indent="-580485" eaLnBrk="1" hangingPunct="1">
              <a:lnSpc>
                <a:spcPct val="90000"/>
              </a:lnSpc>
              <a:buNone/>
              <a:defRPr/>
            </a:pPr>
            <a:endParaRPr lang="en-US" sz="1500" dirty="0">
              <a:latin typeface="Tahoma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972" y="1354667"/>
            <a:ext cx="1443585" cy="180962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973" y="3603036"/>
            <a:ext cx="1516682" cy="201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12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664" y="259881"/>
            <a:ext cx="8561506" cy="687916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Relationships and Corresponding </a:t>
            </a:r>
            <a:r>
              <a:rPr lang="en-US" sz="2800" dirty="0" smtClean="0"/>
              <a:t>Code </a:t>
            </a:r>
            <a:r>
              <a:rPr lang="en-US" sz="2000" dirty="0" smtClean="0"/>
              <a:t>(cont’d)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084204"/>
            <a:ext cx="8470956" cy="4266259"/>
          </a:xfrm>
        </p:spPr>
        <p:txBody>
          <a:bodyPr/>
          <a:lstStyle/>
          <a:p>
            <a:pPr marL="580485" indent="-580485" eaLnBrk="1" hangingPunct="1">
              <a:lnSpc>
                <a:spcPct val="90000"/>
              </a:lnSpc>
              <a:buNone/>
              <a:defRPr/>
            </a:pPr>
            <a:endParaRPr lang="en-US" sz="15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rgbClr val="0000FF"/>
                </a:solidFill>
              </a:rPr>
              <a:t>Association</a:t>
            </a:r>
            <a:r>
              <a:rPr lang="en-US" sz="2000" dirty="0"/>
              <a:t> -- Class A holds a class level reference to class B.</a:t>
            </a:r>
          </a:p>
          <a:p>
            <a:pPr marL="0" indent="-580485" eaLnBrk="1" hangingPunct="1">
              <a:lnSpc>
                <a:spcPct val="90000"/>
              </a:lnSpc>
              <a:buNone/>
              <a:defRPr/>
            </a:pPr>
            <a:endParaRPr lang="en-US" sz="1500" dirty="0">
              <a:solidFill>
                <a:srgbClr val="0000FF"/>
              </a:solidFill>
              <a:latin typeface="Tahoma" charset="0"/>
            </a:endParaRPr>
          </a:p>
          <a:p>
            <a:pPr marL="580485" indent="-580485" eaLnBrk="1" hangingPunct="1">
              <a:lnSpc>
                <a:spcPct val="90000"/>
              </a:lnSpc>
              <a:buNone/>
              <a:defRPr/>
            </a:pPr>
            <a:endParaRPr lang="en-US" sz="1500" dirty="0">
              <a:latin typeface="Tahoma" charset="0"/>
            </a:endParaRPr>
          </a:p>
          <a:p>
            <a:pPr marL="580485" indent="-580485" eaLnBrk="1" hangingPunct="1">
              <a:lnSpc>
                <a:spcPct val="90000"/>
              </a:lnSpc>
              <a:buNone/>
              <a:defRPr/>
            </a:pPr>
            <a:r>
              <a:rPr lang="en-US" sz="1300" dirty="0">
                <a:latin typeface="Monaco"/>
                <a:cs typeface="Monaco"/>
              </a:rPr>
              <a:t>	</a:t>
            </a:r>
            <a:r>
              <a:rPr lang="en-US" sz="1300" dirty="0">
                <a:solidFill>
                  <a:srgbClr val="AD278D"/>
                </a:solidFill>
                <a:latin typeface="Monaco"/>
                <a:cs typeface="Monaco"/>
              </a:rPr>
              <a:t>import B;</a:t>
            </a:r>
          </a:p>
          <a:p>
            <a:pPr marL="580485" indent="-580485" eaLnBrk="1" hangingPunct="1">
              <a:lnSpc>
                <a:spcPct val="90000"/>
              </a:lnSpc>
              <a:buNone/>
              <a:defRPr/>
            </a:pPr>
            <a:r>
              <a:rPr lang="en-US" sz="1300" dirty="0">
                <a:solidFill>
                  <a:srgbClr val="AD278D"/>
                </a:solidFill>
                <a:latin typeface="Monaco"/>
                <a:cs typeface="Monaco"/>
              </a:rPr>
              <a:t>	</a:t>
            </a:r>
            <a:br>
              <a:rPr lang="en-US" sz="1300" dirty="0">
                <a:solidFill>
                  <a:srgbClr val="AD278D"/>
                </a:solidFill>
                <a:latin typeface="Monaco"/>
                <a:cs typeface="Monaco"/>
              </a:rPr>
            </a:br>
            <a:r>
              <a:rPr lang="en-US" sz="1300" dirty="0">
                <a:solidFill>
                  <a:srgbClr val="AD278D"/>
                </a:solidFill>
                <a:latin typeface="Monaco"/>
                <a:cs typeface="Monaco"/>
              </a:rPr>
              <a:t>public class A {</a:t>
            </a:r>
          </a:p>
          <a:p>
            <a:pPr marL="580485" indent="-580485" eaLnBrk="1" hangingPunct="1">
              <a:lnSpc>
                <a:spcPct val="90000"/>
              </a:lnSpc>
              <a:buNone/>
              <a:defRPr/>
            </a:pPr>
            <a:r>
              <a:rPr lang="en-US" sz="1300" dirty="0">
                <a:solidFill>
                  <a:srgbClr val="AD278D"/>
                </a:solidFill>
                <a:latin typeface="Monaco"/>
                <a:cs typeface="Monaco"/>
              </a:rPr>
              <a:t>		   private B b;</a:t>
            </a:r>
          </a:p>
          <a:p>
            <a:pPr marL="580485" indent="-580485" eaLnBrk="1" hangingPunct="1">
              <a:lnSpc>
                <a:spcPct val="90000"/>
              </a:lnSpc>
              <a:buNone/>
              <a:defRPr/>
            </a:pPr>
            <a:r>
              <a:rPr lang="en-US" sz="1300" dirty="0">
                <a:solidFill>
                  <a:srgbClr val="AD278D"/>
                </a:solidFill>
                <a:latin typeface="Monaco"/>
                <a:cs typeface="Monaco"/>
              </a:rPr>
              <a:t>		   </a:t>
            </a:r>
          </a:p>
          <a:p>
            <a:pPr marL="580485" indent="-580485" eaLnBrk="1" hangingPunct="1">
              <a:lnSpc>
                <a:spcPct val="90000"/>
              </a:lnSpc>
              <a:buNone/>
              <a:defRPr/>
            </a:pPr>
            <a:r>
              <a:rPr lang="en-US" sz="1300" dirty="0">
                <a:solidFill>
                  <a:srgbClr val="AD278D"/>
                </a:solidFill>
                <a:latin typeface="Monaco"/>
                <a:cs typeface="Monaco"/>
              </a:rPr>
              <a:t>	   </a:t>
            </a:r>
            <a:r>
              <a:rPr lang="en-US" sz="1300" dirty="0" smtClean="0">
                <a:solidFill>
                  <a:srgbClr val="AD278D"/>
                </a:solidFill>
                <a:latin typeface="Monaco"/>
                <a:cs typeface="Monaco"/>
              </a:rPr>
              <a:t>   public </a:t>
            </a:r>
            <a:r>
              <a:rPr lang="en-US" sz="1300" dirty="0">
                <a:solidFill>
                  <a:srgbClr val="AD278D"/>
                </a:solidFill>
                <a:latin typeface="Monaco"/>
                <a:cs typeface="Monaco"/>
              </a:rPr>
              <a:t>B </a:t>
            </a:r>
            <a:r>
              <a:rPr lang="en-US" sz="1300" dirty="0" err="1">
                <a:solidFill>
                  <a:srgbClr val="AD278D"/>
                </a:solidFill>
                <a:latin typeface="Monaco"/>
                <a:cs typeface="Monaco"/>
              </a:rPr>
              <a:t>getB</a:t>
            </a:r>
            <a:r>
              <a:rPr lang="en-US" sz="1300" dirty="0">
                <a:solidFill>
                  <a:srgbClr val="AD278D"/>
                </a:solidFill>
                <a:latin typeface="Monaco"/>
                <a:cs typeface="Monaco"/>
              </a:rPr>
              <a:t>() {</a:t>
            </a:r>
          </a:p>
          <a:p>
            <a:pPr marL="580485" indent="-580485" eaLnBrk="1" hangingPunct="1">
              <a:lnSpc>
                <a:spcPct val="90000"/>
              </a:lnSpc>
              <a:buNone/>
              <a:defRPr/>
            </a:pPr>
            <a:r>
              <a:rPr lang="en-US" sz="1300" dirty="0">
                <a:solidFill>
                  <a:srgbClr val="AD278D"/>
                </a:solidFill>
                <a:latin typeface="Monaco"/>
                <a:cs typeface="Monaco"/>
              </a:rPr>
              <a:t>			return b;</a:t>
            </a:r>
          </a:p>
          <a:p>
            <a:pPr marL="580485" indent="-580485" eaLnBrk="1" hangingPunct="1">
              <a:lnSpc>
                <a:spcPct val="90000"/>
              </a:lnSpc>
              <a:buNone/>
              <a:defRPr/>
            </a:pPr>
            <a:r>
              <a:rPr lang="en-US" sz="1300" dirty="0">
                <a:solidFill>
                  <a:srgbClr val="AD278D"/>
                </a:solidFill>
                <a:latin typeface="Monaco"/>
                <a:cs typeface="Monaco"/>
              </a:rPr>
              <a:t>		   }</a:t>
            </a:r>
          </a:p>
          <a:p>
            <a:pPr marL="580485" indent="-580485" eaLnBrk="1" hangingPunct="1">
              <a:lnSpc>
                <a:spcPct val="90000"/>
              </a:lnSpc>
              <a:buNone/>
              <a:defRPr/>
            </a:pPr>
            <a:r>
              <a:rPr lang="en-US" sz="1300" dirty="0">
                <a:solidFill>
                  <a:srgbClr val="AD278D"/>
                </a:solidFill>
                <a:latin typeface="Monaco"/>
                <a:cs typeface="Monaco"/>
              </a:rPr>
              <a:t>	}</a:t>
            </a:r>
          </a:p>
          <a:p>
            <a:pPr marL="580485" indent="-580485" eaLnBrk="1" hangingPunct="1">
              <a:lnSpc>
                <a:spcPct val="90000"/>
              </a:lnSpc>
              <a:buNone/>
              <a:defRPr/>
            </a:pPr>
            <a:endParaRPr lang="en-US" sz="1500" dirty="0">
              <a:latin typeface="Tahoma" charset="0"/>
            </a:endParaRPr>
          </a:p>
          <a:p>
            <a:pPr marL="0" indent="-580485" eaLnBrk="1" hangingPunct="1">
              <a:lnSpc>
                <a:spcPct val="90000"/>
              </a:lnSpc>
              <a:buNone/>
              <a:defRPr/>
            </a:pPr>
            <a:endParaRPr lang="en-US" sz="1500" dirty="0">
              <a:latin typeface="Tahoma" charset="0"/>
            </a:endParaRPr>
          </a:p>
          <a:p>
            <a:pPr marL="0" indent="-580485" eaLnBrk="1" hangingPunct="1">
              <a:lnSpc>
                <a:spcPct val="90000"/>
              </a:lnSpc>
              <a:buNone/>
              <a:defRPr/>
            </a:pPr>
            <a:r>
              <a:rPr lang="en-US" sz="1500" dirty="0">
                <a:latin typeface="Tahoma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845" y="2256593"/>
            <a:ext cx="3674078" cy="99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34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99" y="259881"/>
            <a:ext cx="8400851" cy="687916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Relationships and Corresponding Code </a:t>
            </a:r>
            <a:r>
              <a:rPr lang="en-US" sz="2000" dirty="0"/>
              <a:t>(cont’d)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084204"/>
            <a:ext cx="8229203" cy="4266259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>
                <a:solidFill>
                  <a:srgbClr val="0000FF"/>
                </a:solidFill>
              </a:rPr>
              <a:t>A</a:t>
            </a:r>
            <a:r>
              <a:rPr lang="en-US" sz="2000" dirty="0">
                <a:solidFill>
                  <a:srgbClr val="0000FF"/>
                </a:solidFill>
              </a:rPr>
              <a:t>ggregation </a:t>
            </a:r>
            <a:r>
              <a:rPr lang="en-US" sz="2000" dirty="0"/>
              <a:t>-- for all practical purposes it is the same as association.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sz="20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rgbClr val="0000FF"/>
                </a:solidFill>
              </a:rPr>
              <a:t>Composition </a:t>
            </a:r>
            <a:r>
              <a:rPr lang="en-US" sz="2000" dirty="0">
                <a:solidFill>
                  <a:srgbClr val="000000"/>
                </a:solidFill>
              </a:rPr>
              <a:t>-- class A instance owns  the creation, or </a:t>
            </a:r>
            <a:r>
              <a:rPr lang="en-US" sz="2000" dirty="0" smtClean="0">
                <a:solidFill>
                  <a:srgbClr val="000000"/>
                </a:solidFill>
              </a:rPr>
              <a:t>controls the </a:t>
            </a:r>
            <a:r>
              <a:rPr lang="en-US" sz="2000" dirty="0">
                <a:solidFill>
                  <a:srgbClr val="000000"/>
                </a:solidFill>
              </a:rPr>
              <a:t>lifetime of instance of class B.</a:t>
            </a:r>
          </a:p>
          <a:p>
            <a:pPr marL="0" indent="-580485" eaLnBrk="1" hangingPunct="1">
              <a:lnSpc>
                <a:spcPct val="90000"/>
              </a:lnSpc>
              <a:buNone/>
              <a:defRPr/>
            </a:pPr>
            <a:endParaRPr lang="en-US" sz="2000" dirty="0">
              <a:solidFill>
                <a:srgbClr val="0000FF"/>
              </a:solidFill>
            </a:endParaRPr>
          </a:p>
          <a:p>
            <a:pPr marL="580485" indent="-580485" eaLnBrk="1" hangingPunct="1">
              <a:lnSpc>
                <a:spcPct val="90000"/>
              </a:lnSpc>
              <a:buNone/>
              <a:defRPr/>
            </a:pPr>
            <a:endParaRPr lang="en-US" sz="1500" dirty="0">
              <a:latin typeface="Tahoma" charset="0"/>
            </a:endParaRPr>
          </a:p>
          <a:p>
            <a:pPr marL="580485" indent="-580485" eaLnBrk="1" hangingPunct="1">
              <a:lnSpc>
                <a:spcPct val="90000"/>
              </a:lnSpc>
              <a:buNone/>
              <a:defRPr/>
            </a:pPr>
            <a:r>
              <a:rPr lang="en-US" sz="1300" dirty="0">
                <a:latin typeface="Monaco"/>
                <a:cs typeface="Monaco"/>
              </a:rPr>
              <a:t>	</a:t>
            </a:r>
            <a:r>
              <a:rPr lang="en-US" sz="1300" dirty="0">
                <a:solidFill>
                  <a:srgbClr val="AD278D"/>
                </a:solidFill>
                <a:latin typeface="Monaco"/>
                <a:cs typeface="Monaco"/>
              </a:rPr>
              <a:t>public class B { … };</a:t>
            </a:r>
          </a:p>
          <a:p>
            <a:pPr marL="580485" indent="-580485" eaLnBrk="1" hangingPunct="1">
              <a:lnSpc>
                <a:spcPct val="90000"/>
              </a:lnSpc>
              <a:buNone/>
              <a:defRPr/>
            </a:pPr>
            <a:r>
              <a:rPr lang="en-US" sz="1300" dirty="0">
                <a:solidFill>
                  <a:srgbClr val="AD278D"/>
                </a:solidFill>
                <a:latin typeface="Monaco"/>
                <a:cs typeface="Monaco"/>
              </a:rPr>
              <a:t>	</a:t>
            </a:r>
            <a:br>
              <a:rPr lang="en-US" sz="1300" dirty="0">
                <a:solidFill>
                  <a:srgbClr val="AD278D"/>
                </a:solidFill>
                <a:latin typeface="Monaco"/>
                <a:cs typeface="Monaco"/>
              </a:rPr>
            </a:br>
            <a:r>
              <a:rPr lang="en-US" sz="1300" dirty="0">
                <a:solidFill>
                  <a:srgbClr val="AD278D"/>
                </a:solidFill>
                <a:latin typeface="Monaco"/>
                <a:cs typeface="Monaco"/>
              </a:rPr>
              <a:t>public class A {</a:t>
            </a:r>
          </a:p>
          <a:p>
            <a:pPr marL="580485" indent="-580485" eaLnBrk="1" hangingPunct="1">
              <a:lnSpc>
                <a:spcPct val="90000"/>
              </a:lnSpc>
              <a:buNone/>
              <a:defRPr/>
            </a:pPr>
            <a:r>
              <a:rPr lang="en-US" sz="1300" dirty="0">
                <a:solidFill>
                  <a:srgbClr val="AD278D"/>
                </a:solidFill>
                <a:latin typeface="Monaco"/>
                <a:cs typeface="Monaco"/>
              </a:rPr>
              <a:t>		   </a:t>
            </a:r>
          </a:p>
          <a:p>
            <a:pPr marL="580485" indent="-580485" eaLnBrk="1" hangingPunct="1">
              <a:lnSpc>
                <a:spcPct val="90000"/>
              </a:lnSpc>
              <a:buNone/>
              <a:defRPr/>
            </a:pPr>
            <a:r>
              <a:rPr lang="en-US" sz="1300" dirty="0">
                <a:solidFill>
                  <a:srgbClr val="AD278D"/>
                </a:solidFill>
                <a:latin typeface="Monaco"/>
                <a:cs typeface="Monaco"/>
              </a:rPr>
              <a:t>		   B b = new B();  </a:t>
            </a:r>
          </a:p>
          <a:p>
            <a:pPr marL="580485" indent="-580485" eaLnBrk="1" hangingPunct="1">
              <a:lnSpc>
                <a:spcPct val="90000"/>
              </a:lnSpc>
              <a:buNone/>
              <a:defRPr/>
            </a:pPr>
            <a:r>
              <a:rPr lang="en-US" sz="1300" dirty="0">
                <a:solidFill>
                  <a:srgbClr val="AD278D"/>
                </a:solidFill>
                <a:latin typeface="Monaco"/>
                <a:cs typeface="Monaco"/>
              </a:rPr>
              <a:t>		   …</a:t>
            </a:r>
          </a:p>
          <a:p>
            <a:pPr marL="580485" indent="-580485" eaLnBrk="1" hangingPunct="1">
              <a:lnSpc>
                <a:spcPct val="90000"/>
              </a:lnSpc>
              <a:buNone/>
              <a:defRPr/>
            </a:pPr>
            <a:r>
              <a:rPr lang="en-US" sz="1300" dirty="0">
                <a:solidFill>
                  <a:srgbClr val="AD278D"/>
                </a:solidFill>
                <a:latin typeface="Monaco"/>
                <a:cs typeface="Monaco"/>
              </a:rPr>
              <a:t>		   </a:t>
            </a:r>
          </a:p>
          <a:p>
            <a:pPr marL="580485" indent="-580485" eaLnBrk="1" hangingPunct="1">
              <a:lnSpc>
                <a:spcPct val="90000"/>
              </a:lnSpc>
              <a:buNone/>
              <a:defRPr/>
            </a:pPr>
            <a:r>
              <a:rPr lang="en-US" sz="1300" dirty="0">
                <a:solidFill>
                  <a:srgbClr val="AD278D"/>
                </a:solidFill>
                <a:latin typeface="Monaco"/>
                <a:cs typeface="Monaco"/>
              </a:rPr>
              <a:t>	}</a:t>
            </a:r>
          </a:p>
          <a:p>
            <a:pPr marL="580485" indent="-580485" eaLnBrk="1" hangingPunct="1">
              <a:lnSpc>
                <a:spcPct val="90000"/>
              </a:lnSpc>
              <a:buNone/>
              <a:defRPr/>
            </a:pPr>
            <a:endParaRPr lang="en-US" sz="1500" dirty="0">
              <a:latin typeface="Tahoma" charset="0"/>
            </a:endParaRPr>
          </a:p>
          <a:p>
            <a:pPr marL="0" indent="-580485" eaLnBrk="1" hangingPunct="1">
              <a:lnSpc>
                <a:spcPct val="90000"/>
              </a:lnSpc>
              <a:buNone/>
              <a:defRPr/>
            </a:pPr>
            <a:endParaRPr lang="en-US" sz="1500" dirty="0">
              <a:latin typeface="Tahoma" charset="0"/>
            </a:endParaRPr>
          </a:p>
          <a:p>
            <a:pPr marL="0" indent="-580485" eaLnBrk="1" hangingPunct="1">
              <a:lnSpc>
                <a:spcPct val="90000"/>
              </a:lnSpc>
              <a:buNone/>
              <a:defRPr/>
            </a:pPr>
            <a:r>
              <a:rPr lang="en-US" sz="1500" dirty="0">
                <a:latin typeface="Tahoma" charset="0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696" y="3599587"/>
            <a:ext cx="3401023" cy="91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29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99" y="259881"/>
            <a:ext cx="8400851" cy="687916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Relationships and Corresponding Code </a:t>
            </a:r>
            <a:r>
              <a:rPr lang="en-US" sz="2400" dirty="0"/>
              <a:t>(cont’d)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084204"/>
            <a:ext cx="8229203" cy="4266259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>
                <a:solidFill>
                  <a:srgbClr val="0000FF"/>
                </a:solidFill>
              </a:rPr>
              <a:t>Dependency </a:t>
            </a:r>
            <a:r>
              <a:rPr lang="en-US" sz="2000" dirty="0">
                <a:solidFill>
                  <a:srgbClr val="000000"/>
                </a:solidFill>
              </a:rPr>
              <a:t>-- indicates that class A uses class B, but that class A does not contain an instance of class B as part of its own state.</a:t>
            </a:r>
          </a:p>
          <a:p>
            <a:pPr marL="0" indent="-580485" eaLnBrk="1" hangingPunct="1">
              <a:lnSpc>
                <a:spcPct val="90000"/>
              </a:lnSpc>
              <a:buNone/>
              <a:defRPr/>
            </a:pPr>
            <a:endParaRPr lang="en-US" sz="1500" dirty="0">
              <a:latin typeface="Tahoma" charset="0"/>
            </a:endParaRPr>
          </a:p>
          <a:p>
            <a:pPr marL="580485" indent="-580485" eaLnBrk="1" hangingPunct="1">
              <a:lnSpc>
                <a:spcPct val="90000"/>
              </a:lnSpc>
              <a:buNone/>
              <a:defRPr/>
            </a:pPr>
            <a:r>
              <a:rPr lang="en-US" sz="1300" dirty="0">
                <a:latin typeface="Monaco"/>
                <a:cs typeface="Monaco"/>
              </a:rPr>
              <a:t>	</a:t>
            </a:r>
            <a:r>
              <a:rPr lang="en-US" sz="1300" dirty="0">
                <a:solidFill>
                  <a:srgbClr val="AD278D"/>
                </a:solidFill>
                <a:latin typeface="Monaco"/>
                <a:cs typeface="Monaco"/>
              </a:rPr>
              <a:t>import B;</a:t>
            </a:r>
          </a:p>
          <a:p>
            <a:pPr marL="580485" indent="-580485" eaLnBrk="1" hangingPunct="1">
              <a:lnSpc>
                <a:spcPct val="90000"/>
              </a:lnSpc>
              <a:buNone/>
              <a:defRPr/>
            </a:pPr>
            <a:r>
              <a:rPr lang="en-US" sz="1300" dirty="0">
                <a:solidFill>
                  <a:srgbClr val="AD278D"/>
                </a:solidFill>
                <a:latin typeface="Monaco"/>
                <a:cs typeface="Monaco"/>
              </a:rPr>
              <a:t>	</a:t>
            </a:r>
            <a:br>
              <a:rPr lang="en-US" sz="1300" dirty="0">
                <a:solidFill>
                  <a:srgbClr val="AD278D"/>
                </a:solidFill>
                <a:latin typeface="Monaco"/>
                <a:cs typeface="Monaco"/>
              </a:rPr>
            </a:br>
            <a:r>
              <a:rPr lang="en-US" sz="1300" dirty="0">
                <a:solidFill>
                  <a:srgbClr val="AD278D"/>
                </a:solidFill>
                <a:latin typeface="Monaco"/>
                <a:cs typeface="Monaco"/>
              </a:rPr>
              <a:t>public class A {</a:t>
            </a:r>
          </a:p>
          <a:p>
            <a:pPr marL="580485" indent="-580485" eaLnBrk="1" hangingPunct="1">
              <a:lnSpc>
                <a:spcPct val="90000"/>
              </a:lnSpc>
              <a:buNone/>
              <a:defRPr/>
            </a:pPr>
            <a:r>
              <a:rPr lang="en-US" sz="1300" dirty="0">
                <a:solidFill>
                  <a:srgbClr val="AD278D"/>
                </a:solidFill>
                <a:latin typeface="Monaco"/>
                <a:cs typeface="Monaco"/>
              </a:rPr>
              <a:t>		  </a:t>
            </a:r>
          </a:p>
          <a:p>
            <a:pPr marL="580485" indent="-580485" eaLnBrk="1" hangingPunct="1">
              <a:lnSpc>
                <a:spcPct val="90000"/>
              </a:lnSpc>
              <a:buNone/>
              <a:defRPr/>
            </a:pPr>
            <a:r>
              <a:rPr lang="en-US" sz="1300" dirty="0">
                <a:solidFill>
                  <a:srgbClr val="AD278D"/>
                </a:solidFill>
                <a:latin typeface="Monaco"/>
                <a:cs typeface="Monaco"/>
              </a:rPr>
              <a:t>		   public void method1(B b) {</a:t>
            </a:r>
          </a:p>
          <a:p>
            <a:pPr marL="580485" indent="-580485" eaLnBrk="1" hangingPunct="1">
              <a:lnSpc>
                <a:spcPct val="90000"/>
              </a:lnSpc>
              <a:buNone/>
              <a:defRPr/>
            </a:pPr>
            <a:r>
              <a:rPr lang="en-US" sz="1300" dirty="0">
                <a:solidFill>
                  <a:srgbClr val="AD278D"/>
                </a:solidFill>
                <a:latin typeface="Monaco"/>
                <a:cs typeface="Monaco"/>
              </a:rPr>
              <a:t>			…</a:t>
            </a:r>
          </a:p>
          <a:p>
            <a:pPr marL="580485" indent="-580485" eaLnBrk="1" hangingPunct="1">
              <a:lnSpc>
                <a:spcPct val="90000"/>
              </a:lnSpc>
              <a:buNone/>
              <a:defRPr/>
            </a:pPr>
            <a:r>
              <a:rPr lang="en-US" sz="1300" dirty="0">
                <a:solidFill>
                  <a:srgbClr val="AD278D"/>
                </a:solidFill>
                <a:latin typeface="Monaco"/>
                <a:cs typeface="Monaco"/>
              </a:rPr>
              <a:t>		   }</a:t>
            </a:r>
          </a:p>
          <a:p>
            <a:pPr marL="580485" indent="-580485" eaLnBrk="1" hangingPunct="1">
              <a:lnSpc>
                <a:spcPct val="90000"/>
              </a:lnSpc>
              <a:buNone/>
              <a:defRPr/>
            </a:pPr>
            <a:endParaRPr lang="en-US" sz="1300" dirty="0">
              <a:solidFill>
                <a:srgbClr val="AD278D"/>
              </a:solidFill>
              <a:latin typeface="Monaco"/>
              <a:cs typeface="Monaco"/>
            </a:endParaRPr>
          </a:p>
          <a:p>
            <a:pPr marL="580485" indent="-580485" eaLnBrk="1" hangingPunct="1">
              <a:lnSpc>
                <a:spcPct val="90000"/>
              </a:lnSpc>
              <a:buNone/>
              <a:defRPr/>
            </a:pPr>
            <a:r>
              <a:rPr lang="en-US" sz="1300" dirty="0">
                <a:solidFill>
                  <a:srgbClr val="AD278D"/>
                </a:solidFill>
                <a:latin typeface="Monaco"/>
                <a:cs typeface="Monaco"/>
              </a:rPr>
              <a:t>		   public void method2() {</a:t>
            </a:r>
          </a:p>
          <a:p>
            <a:pPr marL="580485" indent="-580485" eaLnBrk="1" hangingPunct="1">
              <a:lnSpc>
                <a:spcPct val="90000"/>
              </a:lnSpc>
              <a:buNone/>
              <a:defRPr/>
            </a:pPr>
            <a:r>
              <a:rPr lang="en-US" sz="1300" dirty="0">
                <a:solidFill>
                  <a:srgbClr val="AD278D"/>
                </a:solidFill>
                <a:latin typeface="Monaco"/>
                <a:cs typeface="Monaco"/>
              </a:rPr>
              <a:t>			// local instance reference inside a method</a:t>
            </a:r>
          </a:p>
          <a:p>
            <a:pPr marL="580485" indent="-580485" eaLnBrk="1" hangingPunct="1">
              <a:lnSpc>
                <a:spcPct val="90000"/>
              </a:lnSpc>
              <a:buNone/>
              <a:defRPr/>
            </a:pPr>
            <a:r>
              <a:rPr lang="en-US" sz="1300" dirty="0">
                <a:solidFill>
                  <a:srgbClr val="AD278D"/>
                </a:solidFill>
                <a:latin typeface="Monaco"/>
                <a:cs typeface="Monaco"/>
              </a:rPr>
              <a:t>			B </a:t>
            </a:r>
            <a:r>
              <a:rPr lang="en-US" sz="1300" dirty="0" err="1">
                <a:solidFill>
                  <a:srgbClr val="AD278D"/>
                </a:solidFill>
                <a:latin typeface="Monaco"/>
                <a:cs typeface="Monaco"/>
              </a:rPr>
              <a:t>tempB</a:t>
            </a:r>
            <a:r>
              <a:rPr lang="en-US" sz="1300" dirty="0">
                <a:solidFill>
                  <a:srgbClr val="AD278D"/>
                </a:solidFill>
                <a:latin typeface="Monaco"/>
                <a:cs typeface="Monaco"/>
              </a:rPr>
              <a:t> = new B();</a:t>
            </a:r>
          </a:p>
          <a:p>
            <a:pPr marL="580485" indent="-580485" eaLnBrk="1" hangingPunct="1">
              <a:lnSpc>
                <a:spcPct val="90000"/>
              </a:lnSpc>
              <a:buNone/>
              <a:defRPr/>
            </a:pPr>
            <a:r>
              <a:rPr lang="en-US" sz="1300" dirty="0">
                <a:solidFill>
                  <a:srgbClr val="AD278D"/>
                </a:solidFill>
                <a:latin typeface="Monaco"/>
                <a:cs typeface="Monaco"/>
              </a:rPr>
              <a:t>	   }</a:t>
            </a:r>
          </a:p>
          <a:p>
            <a:pPr marL="580485" indent="-580485" eaLnBrk="1" hangingPunct="1">
              <a:lnSpc>
                <a:spcPct val="90000"/>
              </a:lnSpc>
              <a:buNone/>
              <a:defRPr/>
            </a:pPr>
            <a:r>
              <a:rPr lang="en-US" sz="1300" dirty="0">
                <a:solidFill>
                  <a:srgbClr val="AD278D"/>
                </a:solidFill>
                <a:latin typeface="Monaco"/>
                <a:cs typeface="Monaco"/>
              </a:rPr>
              <a:t>	}</a:t>
            </a:r>
          </a:p>
          <a:p>
            <a:pPr marL="580485" indent="-580485" eaLnBrk="1" hangingPunct="1">
              <a:lnSpc>
                <a:spcPct val="90000"/>
              </a:lnSpc>
              <a:buNone/>
              <a:defRPr/>
            </a:pPr>
            <a:endParaRPr lang="en-US" sz="1500" dirty="0">
              <a:latin typeface="Tahoma" charset="0"/>
            </a:endParaRPr>
          </a:p>
          <a:p>
            <a:pPr marL="0" indent="-580485" eaLnBrk="1" hangingPunct="1">
              <a:lnSpc>
                <a:spcPct val="90000"/>
              </a:lnSpc>
              <a:buNone/>
              <a:defRPr/>
            </a:pPr>
            <a:endParaRPr lang="en-US" sz="1500" dirty="0">
              <a:latin typeface="Tahoma" charset="0"/>
            </a:endParaRPr>
          </a:p>
          <a:p>
            <a:pPr marL="0" indent="-580485" eaLnBrk="1" hangingPunct="1">
              <a:lnSpc>
                <a:spcPct val="90000"/>
              </a:lnSpc>
              <a:buNone/>
              <a:defRPr/>
            </a:pPr>
            <a:r>
              <a:rPr lang="en-US" sz="1500" dirty="0">
                <a:latin typeface="Tahoma" charset="0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102" y="2831630"/>
            <a:ext cx="3280452" cy="88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79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99" y="259881"/>
            <a:ext cx="8400851" cy="687916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Summary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399" y="1084204"/>
            <a:ext cx="8229203" cy="4266259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/>
              <a:t>A class </a:t>
            </a:r>
            <a:r>
              <a:rPr lang="en-US" sz="2000" dirty="0" smtClean="0"/>
              <a:t>“depends” </a:t>
            </a:r>
            <a:r>
              <a:rPr lang="en-US" sz="2000" dirty="0"/>
              <a:t>on another class if it manipulates objects of the other class in any way</a:t>
            </a:r>
            <a:r>
              <a:rPr lang="en-US" sz="2000" dirty="0" smtClean="0"/>
              <a:t>.</a:t>
            </a:r>
            <a:endParaRPr lang="en-US" sz="2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/>
              <a:t>Aggregation takes place if objects of one class contain object of another class over a period of time</a:t>
            </a:r>
            <a:r>
              <a:rPr lang="en-US" sz="2000" dirty="0" smtClean="0"/>
              <a:t>.</a:t>
            </a:r>
            <a:endParaRPr lang="en-US" sz="15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Aggregation </a:t>
            </a:r>
            <a:r>
              <a:rPr lang="en-US" sz="2000" dirty="0"/>
              <a:t>is usually implemented through instance fields</a:t>
            </a:r>
            <a:r>
              <a:rPr lang="en-US" sz="2000" dirty="0" smtClean="0"/>
              <a:t>.</a:t>
            </a:r>
            <a:endParaRPr lang="el-GR" sz="20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000" dirty="0"/>
          </a:p>
          <a:p>
            <a:pPr marL="580485" indent="-580485" eaLnBrk="1" hangingPunct="1">
              <a:lnSpc>
                <a:spcPct val="90000"/>
              </a:lnSpc>
              <a:buNone/>
              <a:defRPr/>
            </a:pPr>
            <a:r>
              <a:rPr lang="en-US" sz="1500" dirty="0">
                <a:latin typeface="Tahoma" charset="0"/>
              </a:rPr>
              <a:t>	</a:t>
            </a:r>
            <a:r>
              <a:rPr lang="en-US" sz="1500" dirty="0">
                <a:solidFill>
                  <a:srgbClr val="AD278D"/>
                </a:solidFill>
                <a:latin typeface="Courier"/>
                <a:cs typeface="Courier"/>
              </a:rPr>
              <a:t>public class Mailbox</a:t>
            </a:r>
            <a:br>
              <a:rPr lang="en-US" sz="1500" dirty="0">
                <a:solidFill>
                  <a:srgbClr val="AD278D"/>
                </a:solidFill>
                <a:latin typeface="Courier"/>
                <a:cs typeface="Courier"/>
              </a:rPr>
            </a:br>
            <a:r>
              <a:rPr lang="en-US" sz="1500" dirty="0">
                <a:solidFill>
                  <a:srgbClr val="AD278D"/>
                </a:solidFill>
                <a:latin typeface="Courier"/>
                <a:cs typeface="Courier"/>
              </a:rPr>
              <a:t>{</a:t>
            </a:r>
            <a:br>
              <a:rPr lang="en-US" sz="1500" dirty="0">
                <a:solidFill>
                  <a:srgbClr val="AD278D"/>
                </a:solidFill>
                <a:latin typeface="Courier"/>
                <a:cs typeface="Courier"/>
              </a:rPr>
            </a:br>
            <a:r>
              <a:rPr lang="en-US" sz="1500" dirty="0">
                <a:solidFill>
                  <a:srgbClr val="AD278D"/>
                </a:solidFill>
                <a:latin typeface="Courier"/>
                <a:cs typeface="Courier"/>
              </a:rPr>
              <a:t>		…</a:t>
            </a:r>
            <a:br>
              <a:rPr lang="en-US" sz="1500" dirty="0">
                <a:solidFill>
                  <a:srgbClr val="AD278D"/>
                </a:solidFill>
                <a:latin typeface="Courier"/>
                <a:cs typeface="Courier"/>
              </a:rPr>
            </a:br>
            <a:r>
              <a:rPr lang="en-US" sz="1500" dirty="0">
                <a:solidFill>
                  <a:srgbClr val="AD278D"/>
                </a:solidFill>
                <a:latin typeface="Courier"/>
                <a:cs typeface="Courier"/>
              </a:rPr>
              <a:t>		private Greeting </a:t>
            </a:r>
            <a:r>
              <a:rPr lang="en-US" sz="1500" dirty="0" err="1">
                <a:solidFill>
                  <a:srgbClr val="AD278D"/>
                </a:solidFill>
                <a:latin typeface="Courier"/>
                <a:cs typeface="Courier"/>
              </a:rPr>
              <a:t>myGreeting</a:t>
            </a:r>
            <a:r>
              <a:rPr lang="en-US" sz="1500" dirty="0">
                <a:solidFill>
                  <a:srgbClr val="AD278D"/>
                </a:solidFill>
                <a:latin typeface="Courier"/>
                <a:cs typeface="Courier"/>
              </a:rPr>
              <a:t>;</a:t>
            </a:r>
            <a:br>
              <a:rPr lang="en-US" sz="1500" dirty="0">
                <a:solidFill>
                  <a:srgbClr val="AD278D"/>
                </a:solidFill>
                <a:latin typeface="Courier"/>
                <a:cs typeface="Courier"/>
              </a:rPr>
            </a:br>
            <a:r>
              <a:rPr lang="en-US" sz="1500" dirty="0">
                <a:solidFill>
                  <a:srgbClr val="AD278D"/>
                </a:solidFill>
                <a:latin typeface="Courier"/>
                <a:cs typeface="Courier"/>
              </a:rPr>
              <a:t>}</a:t>
            </a:r>
          </a:p>
          <a:p>
            <a:pPr marL="580485" indent="-580485" eaLnBrk="1" hangingPunct="1">
              <a:lnSpc>
                <a:spcPct val="90000"/>
              </a:lnSpc>
              <a:buNone/>
              <a:defRPr/>
            </a:pPr>
            <a:endParaRPr lang="el-GR" sz="1500" dirty="0" smtClean="0">
              <a:latin typeface="Tahoma" charset="0"/>
            </a:endParaRPr>
          </a:p>
          <a:p>
            <a:pPr marL="580485" indent="-580485" eaLnBrk="1" hangingPunct="1">
              <a:lnSpc>
                <a:spcPct val="90000"/>
              </a:lnSpc>
              <a:buNone/>
              <a:defRPr/>
            </a:pPr>
            <a:endParaRPr lang="en-US" sz="15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/>
              <a:t>Composition is a stronger form of aggregation, where the contained objects do not have an existence independent of their containers.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29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1477" y="1882017"/>
            <a:ext cx="2028447" cy="9136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1526" y="219264"/>
            <a:ext cx="8387901" cy="458069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200" dirty="0"/>
              <a:t>Class Diagrams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4623" y="950144"/>
            <a:ext cx="8314804" cy="4896900"/>
          </a:xfrm>
        </p:spPr>
        <p:txBody>
          <a:bodyPr/>
          <a:lstStyle/>
          <a:p>
            <a:pPr marL="342900" indent="-342900" algn="l" eaLnBrk="1" hangingPunct="1">
              <a:buFont typeface="Arial" charset="0"/>
              <a:buChar char="•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The class </a:t>
            </a:r>
            <a:r>
              <a:rPr lang="en-US" sz="2000" dirty="0">
                <a:solidFill>
                  <a:schemeClr val="tx1"/>
                </a:solidFill>
              </a:rPr>
              <a:t>d</a:t>
            </a:r>
            <a:r>
              <a:rPr lang="en-US" sz="2000" dirty="0" smtClean="0">
                <a:solidFill>
                  <a:schemeClr val="tx1"/>
                </a:solidFill>
              </a:rPr>
              <a:t>iagram describes </a:t>
            </a:r>
            <a:r>
              <a:rPr lang="en-US" sz="2000" dirty="0">
                <a:solidFill>
                  <a:schemeClr val="tx1"/>
                </a:solidFill>
              </a:rPr>
              <a:t>classes and shows the relationships between them.</a:t>
            </a:r>
          </a:p>
          <a:p>
            <a:pPr indent="-406359" algn="l" eaLnBrk="1" hangingPunct="1">
              <a:spcBef>
                <a:spcPct val="0"/>
              </a:spcBef>
              <a:defRPr/>
            </a:pPr>
            <a:endParaRPr lang="en-US" sz="1300" dirty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MS PGothic" charset="0"/>
              <a:cs typeface="Tahoma" charset="0"/>
            </a:endParaRPr>
          </a:p>
          <a:p>
            <a:pPr indent="-406359" algn="l" eaLnBrk="1" hangingPunct="1">
              <a:spcBef>
                <a:spcPct val="0"/>
              </a:spcBef>
              <a:defRPr/>
            </a:pPr>
            <a:endParaRPr lang="en-US" sz="1300" dirty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MS PGothic" charset="0"/>
              <a:cs typeface="Tahoma" charset="0"/>
            </a:endParaRPr>
          </a:p>
          <a:p>
            <a:pPr indent="-406359" algn="l" eaLnBrk="1" hangingPunct="1">
              <a:spcBef>
                <a:spcPct val="0"/>
              </a:spcBef>
              <a:defRPr/>
            </a:pPr>
            <a:endParaRPr lang="en-US" sz="1300" dirty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MS PGothic" charset="0"/>
              <a:cs typeface="Tahoma" charset="0"/>
            </a:endParaRPr>
          </a:p>
          <a:p>
            <a:pPr indent="-406359" algn="l" eaLnBrk="1" hangingPunct="1">
              <a:spcBef>
                <a:spcPct val="0"/>
              </a:spcBef>
              <a:defRPr/>
            </a:pPr>
            <a:endParaRPr lang="en-US" sz="1300" dirty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MS PGothic" charset="0"/>
              <a:cs typeface="Tahoma" charset="0"/>
            </a:endParaRPr>
          </a:p>
          <a:p>
            <a:pPr marL="342900" indent="-342900" algn="l" eaLnBrk="1" hangingPunct="1">
              <a:buFont typeface="Arial" charset="0"/>
              <a:buChar char="•"/>
              <a:defRPr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Arial" charset="0"/>
              <a:buChar char="•"/>
              <a:defRPr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Arial" charset="0"/>
              <a:buChar char="•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 </a:t>
            </a:r>
            <a:r>
              <a:rPr lang="en-US" sz="2000" dirty="0">
                <a:solidFill>
                  <a:schemeClr val="tx1"/>
                </a:solidFill>
              </a:rPr>
              <a:t>rectangle represents a class with </a:t>
            </a:r>
            <a:r>
              <a:rPr lang="en-US" sz="2000" dirty="0" smtClean="0">
                <a:solidFill>
                  <a:schemeClr val="tx1"/>
                </a:solidFill>
              </a:rPr>
              <a:t>it’s </a:t>
            </a:r>
            <a:r>
              <a:rPr lang="en-US" sz="2000" dirty="0">
                <a:solidFill>
                  <a:schemeClr val="tx1"/>
                </a:solidFill>
              </a:rPr>
              <a:t>name at the top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Arial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The next section of the rectangle lists the attributes in the class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Arial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Each attribute contains:</a:t>
            </a:r>
          </a:p>
          <a:p>
            <a:pPr marL="742950" lvl="1" indent="-285750" algn="l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1800" dirty="0">
                <a:solidFill>
                  <a:schemeClr val="tx1"/>
                </a:solidFill>
              </a:rPr>
              <a:t>A scope identifier (</a:t>
            </a:r>
            <a:r>
              <a:rPr lang="en-US" sz="1800" i="1" dirty="0">
                <a:solidFill>
                  <a:schemeClr val="tx1"/>
                </a:solidFill>
              </a:rPr>
              <a:t>public</a:t>
            </a:r>
            <a:r>
              <a:rPr lang="en-US" sz="1800" dirty="0">
                <a:solidFill>
                  <a:schemeClr val="tx1"/>
                </a:solidFill>
              </a:rPr>
              <a:t> (+), </a:t>
            </a:r>
            <a:r>
              <a:rPr lang="en-US" sz="1800" i="1" dirty="0">
                <a:solidFill>
                  <a:schemeClr val="tx1"/>
                </a:solidFill>
              </a:rPr>
              <a:t>private</a:t>
            </a:r>
            <a:r>
              <a:rPr lang="en-US" sz="1800" dirty="0">
                <a:solidFill>
                  <a:schemeClr val="tx1"/>
                </a:solidFill>
              </a:rPr>
              <a:t> (-), </a:t>
            </a:r>
            <a:r>
              <a:rPr lang="en-US" sz="1800" i="1" dirty="0">
                <a:solidFill>
                  <a:schemeClr val="tx1"/>
                </a:solidFill>
              </a:rPr>
              <a:t>protected</a:t>
            </a:r>
            <a:r>
              <a:rPr lang="en-US" sz="1800" dirty="0">
                <a:solidFill>
                  <a:schemeClr val="tx1"/>
                </a:solidFill>
              </a:rPr>
              <a:t> (</a:t>
            </a:r>
            <a:r>
              <a:rPr lang="en-US" sz="1800">
                <a:solidFill>
                  <a:schemeClr val="tx1"/>
                </a:solidFill>
              </a:rPr>
              <a:t>#</a:t>
            </a:r>
            <a:r>
              <a:rPr lang="en-US" sz="1800" smtClean="0">
                <a:solidFill>
                  <a:schemeClr val="tx1"/>
                </a:solidFill>
              </a:rPr>
              <a:t>)).</a:t>
            </a:r>
            <a:endParaRPr lang="en-US" sz="1800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1800" dirty="0">
                <a:solidFill>
                  <a:schemeClr val="tx1"/>
                </a:solidFill>
              </a:rPr>
              <a:t>The name of the attribute</a:t>
            </a:r>
          </a:p>
          <a:p>
            <a:pPr marL="742950" lvl="1" indent="-285750" algn="l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1800" dirty="0">
                <a:solidFill>
                  <a:schemeClr val="tx1"/>
                </a:solidFill>
              </a:rPr>
              <a:t>A colon</a:t>
            </a:r>
          </a:p>
          <a:p>
            <a:pPr marL="742950" lvl="1" indent="-285750" algn="l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1800" dirty="0">
                <a:solidFill>
                  <a:schemeClr val="tx1"/>
                </a:solidFill>
              </a:rPr>
              <a:t>The data type of the attribute</a:t>
            </a:r>
          </a:p>
          <a:p>
            <a:pPr lvl="1" algn="l" eaLnBrk="1" hangingPunct="1">
              <a:defRPr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00" y="1936114"/>
            <a:ext cx="1784563" cy="7772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533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7520" y="1324721"/>
            <a:ext cx="2220327" cy="9775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8582" y="191856"/>
            <a:ext cx="8705417" cy="677333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200" dirty="0"/>
              <a:t>Class Diagrams </a:t>
            </a:r>
            <a:r>
              <a:rPr lang="en-US" sz="2000" dirty="0"/>
              <a:t>(cont’d)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84" y="1333137"/>
            <a:ext cx="2099194" cy="9143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" y="941009"/>
            <a:ext cx="8800703" cy="4303058"/>
          </a:xfrm>
        </p:spPr>
        <p:txBody>
          <a:bodyPr/>
          <a:lstStyle/>
          <a:p>
            <a:pPr indent="-406359" algn="l" eaLnBrk="1" hangingPunct="1">
              <a:spcBef>
                <a:spcPct val="0"/>
              </a:spcBef>
              <a:defRPr/>
            </a:pPr>
            <a:endParaRPr lang="en-US" sz="1300" dirty="0" smtClean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MS PGothic" charset="0"/>
              <a:cs typeface="Tahoma" charset="0"/>
            </a:endParaRPr>
          </a:p>
          <a:p>
            <a:pPr indent="-406359" algn="l" eaLnBrk="1" hangingPunct="1">
              <a:spcBef>
                <a:spcPct val="0"/>
              </a:spcBef>
              <a:defRPr/>
            </a:pPr>
            <a:endParaRPr lang="en-US" sz="1300" dirty="0" smtClean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MS PGothic" charset="0"/>
              <a:cs typeface="Tahoma" charset="0"/>
            </a:endParaRPr>
          </a:p>
          <a:p>
            <a:pPr indent="-406359" algn="l" eaLnBrk="1" hangingPunct="1">
              <a:spcBef>
                <a:spcPct val="0"/>
              </a:spcBef>
              <a:defRPr/>
            </a:pPr>
            <a:endParaRPr lang="en-US" sz="1300" dirty="0" smtClean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MS PGothic" charset="0"/>
              <a:cs typeface="Tahoma" charset="0"/>
            </a:endParaRPr>
          </a:p>
          <a:p>
            <a:pPr marL="800100" lvl="1" indent="-342900" algn="l" eaLnBrk="1" hangingPunct="1">
              <a:buFont typeface="Arial" charset="0"/>
              <a:buChar char="•"/>
              <a:defRPr/>
            </a:pPr>
            <a:endParaRPr lang="en-US" sz="1600" dirty="0" smtClean="0">
              <a:solidFill>
                <a:schemeClr val="tx1"/>
              </a:solidFill>
            </a:endParaRPr>
          </a:p>
          <a:p>
            <a:pPr indent="-406359" algn="l" eaLnBrk="1" hangingPunct="1">
              <a:spcBef>
                <a:spcPct val="0"/>
              </a:spcBef>
              <a:defRPr/>
            </a:pPr>
            <a:endParaRPr lang="en-US" sz="2000" dirty="0" smtClean="0">
              <a:solidFill>
                <a:schemeClr val="tx1"/>
              </a:solidFill>
            </a:endParaRPr>
          </a:p>
          <a:p>
            <a:pPr indent="-406359" algn="l" eaLnBrk="1" hangingPunct="1">
              <a:spcBef>
                <a:spcPct val="0"/>
              </a:spcBef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indent="-406359" algn="l" eaLnBrk="1" hangingPunct="1">
              <a:spcBef>
                <a:spcPct val="0"/>
              </a:spcBef>
              <a:defRPr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Arial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The final section of the rectangle lists the methods of the class.</a:t>
            </a:r>
          </a:p>
          <a:p>
            <a:pPr marL="342900" indent="-342900" algn="l" eaLnBrk="1" hangingPunct="1">
              <a:buFont typeface="Arial" charset="0"/>
              <a:buChar char="•"/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Arial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Each method contains:</a:t>
            </a:r>
          </a:p>
          <a:p>
            <a:pPr marL="742950" lvl="1" indent="-285750" algn="l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1800" dirty="0">
                <a:solidFill>
                  <a:schemeClr val="tx1"/>
                </a:solidFill>
              </a:rPr>
              <a:t>A scope identifier (</a:t>
            </a:r>
            <a:r>
              <a:rPr lang="en-US" sz="1800" i="1" dirty="0">
                <a:solidFill>
                  <a:schemeClr val="tx1"/>
                </a:solidFill>
              </a:rPr>
              <a:t>Public</a:t>
            </a:r>
            <a:r>
              <a:rPr lang="en-US" sz="1800" dirty="0">
                <a:solidFill>
                  <a:schemeClr val="tx1"/>
                </a:solidFill>
              </a:rPr>
              <a:t> (+), </a:t>
            </a:r>
            <a:r>
              <a:rPr lang="en-US" sz="1800" i="1" dirty="0">
                <a:solidFill>
                  <a:schemeClr val="tx1"/>
                </a:solidFill>
              </a:rPr>
              <a:t>private</a:t>
            </a:r>
            <a:r>
              <a:rPr lang="en-US" sz="1800" dirty="0">
                <a:solidFill>
                  <a:schemeClr val="tx1"/>
                </a:solidFill>
              </a:rPr>
              <a:t> (-), </a:t>
            </a:r>
            <a:r>
              <a:rPr lang="en-US" sz="1800" i="1" dirty="0">
                <a:solidFill>
                  <a:schemeClr val="tx1"/>
                </a:solidFill>
              </a:rPr>
              <a:t>protected</a:t>
            </a:r>
            <a:r>
              <a:rPr lang="en-US" sz="1800" dirty="0">
                <a:solidFill>
                  <a:schemeClr val="tx1"/>
                </a:solidFill>
              </a:rPr>
              <a:t> (#).</a:t>
            </a:r>
          </a:p>
          <a:p>
            <a:pPr marL="742950" lvl="1" indent="-285750" algn="l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1800" dirty="0">
                <a:solidFill>
                  <a:schemeClr val="tx1"/>
                </a:solidFill>
              </a:rPr>
              <a:t>The name of the </a:t>
            </a:r>
            <a:r>
              <a:rPr lang="en-US" sz="1800" dirty="0" smtClean="0">
                <a:solidFill>
                  <a:schemeClr val="tx1"/>
                </a:solidFill>
              </a:rPr>
              <a:t>method.</a:t>
            </a:r>
            <a:endParaRPr lang="en-US" sz="1800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1800" dirty="0">
                <a:solidFill>
                  <a:schemeClr val="tx1"/>
                </a:solidFill>
              </a:rPr>
              <a:t>The parameters, if they exist, for the method.</a:t>
            </a:r>
          </a:p>
          <a:p>
            <a:pPr marL="742950" lvl="1" indent="-285750" algn="l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1800" dirty="0">
                <a:solidFill>
                  <a:schemeClr val="tx1"/>
                </a:solidFill>
              </a:rPr>
              <a:t>A return value for </a:t>
            </a:r>
            <a:r>
              <a:rPr lang="en-US" sz="1800">
                <a:solidFill>
                  <a:schemeClr val="tx1"/>
                </a:solidFill>
              </a:rPr>
              <a:t>the </a:t>
            </a:r>
            <a:r>
              <a:rPr lang="en-US" sz="1800" smtClean="0">
                <a:solidFill>
                  <a:schemeClr val="tx1"/>
                </a:solidFill>
              </a:rPr>
              <a:t>method, </a:t>
            </a:r>
            <a:r>
              <a:rPr lang="en-US" sz="1800" dirty="0">
                <a:solidFill>
                  <a:schemeClr val="tx1"/>
                </a:solidFill>
              </a:rPr>
              <a:t>if it </a:t>
            </a:r>
            <a:r>
              <a:rPr lang="en-US" sz="1800" dirty="0" smtClean="0">
                <a:solidFill>
                  <a:schemeClr val="tx1"/>
                </a:solidFill>
              </a:rPr>
              <a:t>exists.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04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7366" y="2649442"/>
            <a:ext cx="7730026" cy="14160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1526" y="210128"/>
            <a:ext cx="8842474" cy="45155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200" dirty="0"/>
              <a:t>Class Diagrams (cont’d)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7212" y="950145"/>
            <a:ext cx="8643991" cy="4920077"/>
          </a:xfrm>
        </p:spPr>
        <p:txBody>
          <a:bodyPr/>
          <a:lstStyle/>
          <a:p>
            <a:pPr indent="-406359" algn="l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The following three figures show </a:t>
            </a:r>
          </a:p>
          <a:p>
            <a:pPr marL="742950" lvl="1" indent="-285750" algn="l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just </a:t>
            </a:r>
            <a:r>
              <a:rPr lang="en-US" sz="1800" dirty="0">
                <a:solidFill>
                  <a:schemeClr val="tx1"/>
                </a:solidFill>
              </a:rPr>
              <a:t>a class defined</a:t>
            </a:r>
          </a:p>
          <a:p>
            <a:pPr marL="742950" lvl="1" indent="-285750" algn="l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a </a:t>
            </a:r>
            <a:r>
              <a:rPr lang="en-US" sz="1800" dirty="0">
                <a:solidFill>
                  <a:schemeClr val="tx1"/>
                </a:solidFill>
              </a:rPr>
              <a:t>class with a public method</a:t>
            </a:r>
          </a:p>
          <a:p>
            <a:pPr marL="742950" lvl="1" indent="-285750" algn="l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a </a:t>
            </a:r>
            <a:r>
              <a:rPr lang="en-US" sz="1800" dirty="0">
                <a:solidFill>
                  <a:schemeClr val="tx1"/>
                </a:solidFill>
              </a:rPr>
              <a:t>class with a private attribute and a public method</a:t>
            </a:r>
          </a:p>
          <a:p>
            <a:pPr indent="20107" algn="l" eaLnBrk="1" hangingPunct="1">
              <a:defRPr/>
            </a:pPr>
            <a:endParaRPr lang="en-US" altLang="en-US" sz="1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20107" algn="l" eaLnBrk="1" hangingPunct="1">
              <a:defRPr/>
            </a:pPr>
            <a:endParaRPr lang="en-US" altLang="en-US" sz="1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83" y="2797436"/>
            <a:ext cx="7448880" cy="104882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5429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4623" y="255808"/>
            <a:ext cx="8534095" cy="520753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200" dirty="0"/>
              <a:t>UML Notation for Relationships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2543" y="1014097"/>
            <a:ext cx="8314804" cy="4856125"/>
          </a:xfrm>
        </p:spPr>
        <p:txBody>
          <a:bodyPr/>
          <a:lstStyle/>
          <a:p>
            <a:pPr algn="l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300" b="1" dirty="0" smtClean="0">
              <a:solidFill>
                <a:srgbClr val="E5E51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eaLnBrk="1" hangingPunct="1">
              <a:spcBef>
                <a:spcPts val="0"/>
              </a:spcBef>
              <a:defRPr/>
            </a:pP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eaLnBrk="1" hangingPunct="1">
              <a:spcBef>
                <a:spcPts val="0"/>
              </a:spcBef>
              <a:defRPr/>
            </a:pP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eaLnBrk="1" hangingPunct="1">
              <a:spcBef>
                <a:spcPts val="0"/>
              </a:spcBef>
              <a:defRPr/>
            </a:pP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eaLnBrk="1" hangingPunct="1">
              <a:spcBef>
                <a:spcPts val="0"/>
              </a:spcBef>
              <a:defRPr/>
            </a:pP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eaLnBrk="1" hangingPunct="1">
              <a:spcBef>
                <a:spcPts val="0"/>
              </a:spcBef>
              <a:defRPr/>
            </a:pP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eaLnBrk="1" hangingPunct="1">
              <a:spcBef>
                <a:spcPts val="0"/>
              </a:spcBef>
              <a:defRPr/>
            </a:pP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eaLnBrk="1" hangingPunct="1">
              <a:spcBef>
                <a:spcPts val="0"/>
              </a:spcBef>
              <a:defRPr/>
            </a:pP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eaLnBrk="1" hangingPunct="1">
              <a:spcBef>
                <a:spcPts val="0"/>
              </a:spcBef>
              <a:defRPr/>
            </a:pP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eaLnBrk="1" hangingPunct="1">
              <a:spcBef>
                <a:spcPts val="0"/>
              </a:spcBef>
              <a:defRPr/>
            </a:pP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eaLnBrk="1" hangingPunct="1">
              <a:spcBef>
                <a:spcPts val="0"/>
              </a:spcBef>
              <a:defRPr/>
            </a:pP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eaLnBrk="1" hangingPunct="1">
              <a:spcBef>
                <a:spcPts val="0"/>
              </a:spcBef>
              <a:defRPr/>
            </a:pPr>
            <a:endParaRPr lang="en-US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 eaLnBrk="1" hangingPunct="1">
              <a:buFont typeface="Arial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The most common (from left to right):</a:t>
            </a:r>
          </a:p>
          <a:p>
            <a:pPr marL="742950" lvl="1" indent="-285750" algn="l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B </a:t>
            </a:r>
            <a:r>
              <a:rPr lang="en-US" sz="1800" dirty="0">
                <a:solidFill>
                  <a:schemeClr val="tx1"/>
                </a:solidFill>
              </a:rPr>
              <a:t>is derived from A</a:t>
            </a:r>
          </a:p>
          <a:p>
            <a:pPr marL="742950" lvl="1" indent="-285750" algn="l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B </a:t>
            </a:r>
            <a:r>
              <a:rPr lang="en-US" sz="1800" dirty="0">
                <a:solidFill>
                  <a:schemeClr val="tx1"/>
                </a:solidFill>
              </a:rPr>
              <a:t>implements A</a:t>
            </a:r>
          </a:p>
          <a:p>
            <a:pPr marL="742950" lvl="1" indent="-285750" algn="l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A </a:t>
            </a:r>
            <a:r>
              <a:rPr lang="en-US" sz="1800" dirty="0">
                <a:solidFill>
                  <a:schemeClr val="tx1"/>
                </a:solidFill>
              </a:rPr>
              <a:t>is associated with B	</a:t>
            </a:r>
          </a:p>
          <a:p>
            <a:pPr marL="742950" lvl="1" indent="-285750" algn="l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A </a:t>
            </a:r>
            <a:r>
              <a:rPr lang="en-US" sz="1800" dirty="0">
                <a:solidFill>
                  <a:schemeClr val="tx1"/>
                </a:solidFill>
              </a:rPr>
              <a:t>aggregates B</a:t>
            </a:r>
          </a:p>
          <a:p>
            <a:pPr marL="742950" lvl="1" indent="-285750" algn="l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A </a:t>
            </a:r>
            <a:r>
              <a:rPr lang="en-US" sz="1800" dirty="0">
                <a:solidFill>
                  <a:schemeClr val="tx1"/>
                </a:solidFill>
              </a:rPr>
              <a:t>is composed of B </a:t>
            </a:r>
          </a:p>
          <a:p>
            <a:pPr marL="742950" lvl="1" indent="-285750" algn="l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A </a:t>
            </a:r>
            <a:r>
              <a:rPr lang="en-US" sz="1800" dirty="0">
                <a:solidFill>
                  <a:schemeClr val="tx1"/>
                </a:solidFill>
              </a:rPr>
              <a:t>depends on B</a:t>
            </a:r>
          </a:p>
          <a:p>
            <a:pPr indent="20107" algn="l" eaLnBrk="1" hangingPunct="1">
              <a:defRPr/>
            </a:pPr>
            <a:endParaRPr lang="en-US" altLang="en-US" sz="1500" dirty="0">
              <a:solidFill>
                <a:srgbClr val="FFFFFF"/>
              </a:solidFill>
            </a:endParaRPr>
          </a:p>
          <a:p>
            <a:pPr indent="20107" algn="l" eaLnBrk="1" hangingPunct="1">
              <a:defRPr/>
            </a:pPr>
            <a:endParaRPr lang="en-US" altLang="en-US" sz="1500" dirty="0">
              <a:solidFill>
                <a:srgbClr val="FFFFFF"/>
              </a:solidFill>
            </a:endParaRPr>
          </a:p>
          <a:p>
            <a:pPr indent="20107" algn="l" eaLnBrk="1" hangingPunct="1">
              <a:defRPr/>
            </a:pPr>
            <a:endParaRPr lang="en-US" altLang="en-US" sz="15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1391845"/>
            <a:ext cx="6945313" cy="16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79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8938" y="200992"/>
            <a:ext cx="8815062" cy="45155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200" dirty="0" smtClean="0"/>
              <a:t>Class Relationships</a:t>
            </a:r>
            <a:endParaRPr lang="en-US" sz="32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7720" y="950145"/>
            <a:ext cx="8141198" cy="4759859"/>
          </a:xfrm>
        </p:spPr>
        <p:txBody>
          <a:bodyPr/>
          <a:lstStyle/>
          <a:p>
            <a:pPr marL="342900" indent="-342900" algn="l" eaLnBrk="1" hangingPunct="1">
              <a:buFont typeface="Arial" charset="0"/>
              <a:buChar char="•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What’s </a:t>
            </a:r>
            <a:r>
              <a:rPr lang="en-US" sz="2000" dirty="0">
                <a:solidFill>
                  <a:schemeClr val="tx1"/>
                </a:solidFill>
              </a:rPr>
              <a:t>the difference between </a:t>
            </a:r>
            <a:r>
              <a:rPr lang="en-US" sz="2000" dirty="0">
                <a:solidFill>
                  <a:srgbClr val="0000FF"/>
                </a:solidFill>
              </a:rPr>
              <a:t>association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>
                <a:solidFill>
                  <a:srgbClr val="0000FF"/>
                </a:solidFill>
              </a:rPr>
              <a:t>aggregation</a:t>
            </a:r>
            <a:r>
              <a:rPr lang="en-US" sz="2000" dirty="0">
                <a:solidFill>
                  <a:schemeClr val="tx1"/>
                </a:solidFill>
              </a:rPr>
              <a:t>, and </a:t>
            </a:r>
            <a:r>
              <a:rPr lang="en-US" sz="2000" dirty="0">
                <a:solidFill>
                  <a:srgbClr val="0000FF"/>
                </a:solidFill>
              </a:rPr>
              <a:t>composition</a:t>
            </a:r>
            <a:r>
              <a:rPr lang="en-US" sz="2000" dirty="0">
                <a:solidFill>
                  <a:schemeClr val="tx1"/>
                </a:solidFill>
              </a:rPr>
              <a:t>? </a:t>
            </a:r>
          </a:p>
          <a:p>
            <a:pPr algn="l" eaLnBrk="1" hangingPunct="1">
              <a:spcBef>
                <a:spcPct val="0"/>
              </a:spcBef>
              <a:defRPr/>
            </a:pPr>
            <a:endParaRPr lang="en-US" sz="1300" dirty="0">
              <a:solidFill>
                <a:srgbClr val="FFFFFF"/>
              </a:solidFill>
              <a:latin typeface="Tahoma" charset="0"/>
              <a:ea typeface="MS PGothic" charset="0"/>
              <a:cs typeface="Tahoma" charset="0"/>
            </a:endParaRPr>
          </a:p>
          <a:p>
            <a:pPr marL="342900" indent="-342900" algn="l" eaLnBrk="1" hangingPunct="1">
              <a:buFont typeface="Arial" charset="0"/>
              <a:buChar char="•"/>
              <a:defRPr/>
            </a:pPr>
            <a:r>
              <a:rPr lang="en-US" sz="2000" dirty="0">
                <a:solidFill>
                  <a:srgbClr val="0000FF"/>
                </a:solidFill>
              </a:rPr>
              <a:t>Association:  </a:t>
            </a:r>
          </a:p>
          <a:p>
            <a:pPr marL="742950" lvl="1" indent="-285750" algn="l" eaLnBrk="1" hangingPunct="1">
              <a:buFont typeface="Arial" charset="0"/>
              <a:buChar char="–"/>
              <a:defRPr/>
            </a:pPr>
            <a:r>
              <a:rPr lang="en-US" sz="1800" dirty="0">
                <a:solidFill>
                  <a:schemeClr val="tx1"/>
                </a:solidFill>
              </a:rPr>
              <a:t>A more general form (than aggregation or composition) of representing (strong) dependency relationships among objects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742950" lvl="1" indent="-285750" algn="l" eaLnBrk="1" hangingPunct="1">
              <a:lnSpc>
                <a:spcPct val="90000"/>
              </a:lnSpc>
              <a:buFont typeface="Arial" charset="0"/>
              <a:buChar char="–"/>
              <a:defRPr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742950" lvl="1" indent="-285750" algn="l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1800" i="1" dirty="0" smtClean="0">
                <a:solidFill>
                  <a:schemeClr val="tx1"/>
                </a:solidFill>
              </a:rPr>
              <a:t>Bi</a:t>
            </a:r>
            <a:r>
              <a:rPr lang="en-US" sz="1800" i="1" dirty="0">
                <a:solidFill>
                  <a:schemeClr val="tx1"/>
                </a:solidFill>
              </a:rPr>
              <a:t>-directional</a:t>
            </a:r>
            <a:r>
              <a:rPr lang="en-US" sz="1800" dirty="0">
                <a:solidFill>
                  <a:schemeClr val="tx1"/>
                </a:solidFill>
              </a:rPr>
              <a:t>: Course objects need </a:t>
            </a: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to </a:t>
            </a:r>
            <a:r>
              <a:rPr lang="en-US" sz="1800" dirty="0">
                <a:solidFill>
                  <a:schemeClr val="tx1"/>
                </a:solidFill>
              </a:rPr>
              <a:t>know </a:t>
            </a:r>
            <a:r>
              <a:rPr lang="en-US" sz="1800" dirty="0" smtClean="0">
                <a:solidFill>
                  <a:schemeClr val="tx1"/>
                </a:solidFill>
              </a:rPr>
              <a:t>about </a:t>
            </a:r>
            <a:r>
              <a:rPr lang="en-US" sz="1800" dirty="0">
                <a:solidFill>
                  <a:schemeClr val="tx1"/>
                </a:solidFill>
              </a:rPr>
              <a:t>students, and student </a:t>
            </a: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objects </a:t>
            </a:r>
            <a:r>
              <a:rPr lang="en-US" sz="1800" dirty="0">
                <a:solidFill>
                  <a:schemeClr val="tx1"/>
                </a:solidFill>
              </a:rPr>
              <a:t>need </a:t>
            </a:r>
            <a:r>
              <a:rPr lang="en-US" sz="1800" dirty="0" smtClean="0">
                <a:solidFill>
                  <a:schemeClr val="tx1"/>
                </a:solidFill>
              </a:rPr>
              <a:t>to </a:t>
            </a:r>
            <a:r>
              <a:rPr lang="en-US" sz="1800" dirty="0">
                <a:solidFill>
                  <a:schemeClr val="tx1"/>
                </a:solidFill>
              </a:rPr>
              <a:t>know about the </a:t>
            </a: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courses </a:t>
            </a:r>
            <a:r>
              <a:rPr lang="en-US" sz="1800" dirty="0">
                <a:solidFill>
                  <a:schemeClr val="tx1"/>
                </a:solidFill>
              </a:rPr>
              <a:t>they are </a:t>
            </a:r>
            <a:r>
              <a:rPr lang="en-US" sz="1800" dirty="0" smtClean="0">
                <a:solidFill>
                  <a:schemeClr val="tx1"/>
                </a:solidFill>
              </a:rPr>
              <a:t>registered.</a:t>
            </a:r>
            <a:endParaRPr lang="en-US" sz="1800" dirty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90000"/>
              </a:lnSpc>
              <a:defRPr/>
            </a:pPr>
            <a:endParaRPr lang="en-US" sz="1800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1800" i="1" dirty="0">
                <a:solidFill>
                  <a:schemeClr val="tx1"/>
                </a:solidFill>
              </a:rPr>
              <a:t>Directed</a:t>
            </a:r>
            <a:r>
              <a:rPr lang="en-US" sz="1800" dirty="0">
                <a:solidFill>
                  <a:schemeClr val="tx1"/>
                </a:solidFill>
              </a:rPr>
              <a:t>: A message queue needs to be </a:t>
            </a: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able </a:t>
            </a:r>
            <a:r>
              <a:rPr lang="en-US" sz="1800" dirty="0">
                <a:solidFill>
                  <a:schemeClr val="tx1"/>
                </a:solidFill>
              </a:rPr>
              <a:t>to locate the messages, but a </a:t>
            </a: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message </a:t>
            </a:r>
            <a:r>
              <a:rPr lang="en-US" sz="1800" dirty="0">
                <a:solidFill>
                  <a:schemeClr val="tx1"/>
                </a:solidFill>
              </a:rPr>
              <a:t>need not need to know in which </a:t>
            </a: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message </a:t>
            </a:r>
            <a:r>
              <a:rPr lang="en-US" sz="1800" dirty="0">
                <a:solidFill>
                  <a:schemeClr val="tx1"/>
                </a:solidFill>
              </a:rPr>
              <a:t>queue it is. </a:t>
            </a:r>
          </a:p>
          <a:p>
            <a:pPr indent="-580485" eaLnBrk="1" hangingPunct="1">
              <a:lnSpc>
                <a:spcPct val="90000"/>
              </a:lnSpc>
              <a:defRPr/>
            </a:pPr>
            <a:endParaRPr lang="en-US" sz="1500" dirty="0">
              <a:latin typeface="Tahoma" charset="0"/>
            </a:endParaRPr>
          </a:p>
          <a:p>
            <a:pPr marL="580485" indent="-580485" eaLnBrk="1" hangingPunct="1">
              <a:lnSpc>
                <a:spcPct val="90000"/>
              </a:lnSpc>
              <a:defRPr/>
            </a:pPr>
            <a:endParaRPr lang="en-US" sz="1500" dirty="0">
              <a:latin typeface="Tahoma" charset="0"/>
            </a:endParaRPr>
          </a:p>
          <a:p>
            <a:pPr indent="-580485" eaLnBrk="1" hangingPunct="1">
              <a:lnSpc>
                <a:spcPct val="90000"/>
              </a:lnSpc>
              <a:defRPr/>
            </a:pPr>
            <a:endParaRPr lang="en-US" sz="1500" dirty="0">
              <a:latin typeface="Tahoma" charset="0"/>
            </a:endParaRPr>
          </a:p>
          <a:p>
            <a:pPr marL="742950" lvl="1" indent="-285750" algn="l" eaLnBrk="1" hangingPunct="1">
              <a:buFont typeface="Arial" charset="0"/>
              <a:buChar char="–"/>
              <a:defRPr/>
            </a:pPr>
            <a:endParaRPr lang="en-US" sz="1300" b="1" dirty="0">
              <a:solidFill>
                <a:srgbClr val="E5E51B"/>
              </a:solidFill>
              <a:latin typeface="Tahoma" charset="0"/>
              <a:ea typeface="MS PGothic" charset="0"/>
              <a:cs typeface="Tahoma" charset="0"/>
            </a:endParaRPr>
          </a:p>
          <a:p>
            <a:pPr algn="l" eaLnBrk="1" hangingPunct="1"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227099" y="3442836"/>
            <a:ext cx="990203" cy="50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7073" tIns="43536" rIns="87073" bIns="43536"/>
          <a:lstStyle/>
          <a:p>
            <a:pPr algn="ctr"/>
            <a:r>
              <a:rPr lang="en-US" sz="1300" dirty="0">
                <a:latin typeface="Monaco"/>
                <a:cs typeface="Monaco"/>
              </a:rPr>
              <a:t>Courses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903896" y="3451972"/>
            <a:ext cx="990203" cy="50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7073" tIns="43536" rIns="87073" bIns="43536"/>
          <a:lstStyle/>
          <a:p>
            <a:pPr algn="ctr"/>
            <a:r>
              <a:rPr lang="en-US" sz="1300" dirty="0">
                <a:latin typeface="Monaco"/>
                <a:cs typeface="Monaco"/>
              </a:rPr>
              <a:t>Students</a:t>
            </a:r>
            <a:endParaRPr lang="en-US" dirty="0">
              <a:latin typeface="Monaco"/>
              <a:cs typeface="Monaco"/>
            </a:endParaRPr>
          </a:p>
        </p:txBody>
      </p:sp>
      <p:cxnSp>
        <p:nvCxnSpPr>
          <p:cNvPr id="8" name="Straight Connector 6"/>
          <p:cNvCxnSpPr>
            <a:cxnSpLocks noChangeShapeType="1"/>
            <a:stCxn id="6" idx="3"/>
            <a:endCxn id="7" idx="1"/>
          </p:cNvCxnSpPr>
          <p:nvPr/>
        </p:nvCxnSpPr>
        <p:spPr bwMode="auto">
          <a:xfrm>
            <a:off x="7217302" y="3696836"/>
            <a:ext cx="686594" cy="91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243463" y="4784750"/>
            <a:ext cx="990203" cy="5644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7073" tIns="43536" rIns="87073" bIns="43536"/>
          <a:lstStyle/>
          <a:p>
            <a:r>
              <a:rPr lang="en-US" sz="1300" dirty="0">
                <a:latin typeface="Monaco"/>
                <a:cs typeface="Monaco"/>
              </a:rPr>
              <a:t>Message</a:t>
            </a:r>
          </a:p>
          <a:p>
            <a:r>
              <a:rPr lang="en-US" sz="1300" dirty="0">
                <a:latin typeface="Monaco"/>
                <a:cs typeface="Monaco"/>
              </a:rPr>
              <a:t>Queue</a:t>
            </a:r>
          </a:p>
        </p:txBody>
      </p:sp>
      <p:cxnSp>
        <p:nvCxnSpPr>
          <p:cNvPr id="10" name="Straight Connector 8"/>
          <p:cNvCxnSpPr>
            <a:cxnSpLocks noChangeShapeType="1"/>
          </p:cNvCxnSpPr>
          <p:nvPr/>
        </p:nvCxnSpPr>
        <p:spPr bwMode="auto">
          <a:xfrm>
            <a:off x="7233666" y="5039564"/>
            <a:ext cx="6865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7898999" y="4757342"/>
            <a:ext cx="990203" cy="5644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7073" tIns="43536" rIns="87073" bIns="43536"/>
          <a:lstStyle/>
          <a:p>
            <a:pPr algn="ctr"/>
            <a:r>
              <a:rPr lang="en-US" sz="1300" dirty="0">
                <a:latin typeface="Monaco"/>
                <a:cs typeface="Monaco"/>
              </a:rPr>
              <a:t>Message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94717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8938" y="200992"/>
            <a:ext cx="8815062" cy="45155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200" dirty="0" smtClean="0"/>
              <a:t>Class Relationships</a:t>
            </a:r>
            <a:endParaRPr lang="en-US" sz="32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7720" y="950145"/>
            <a:ext cx="8095514" cy="4759859"/>
          </a:xfrm>
        </p:spPr>
        <p:txBody>
          <a:bodyPr/>
          <a:lstStyle/>
          <a:p>
            <a:pPr marL="342900" indent="-342900" algn="l" eaLnBrk="1" hangingPunct="1">
              <a:buFont typeface="Arial" charset="0"/>
              <a:buChar char="•"/>
              <a:defRPr/>
            </a:pPr>
            <a:r>
              <a:rPr lang="en-US" sz="2000" dirty="0" smtClean="0">
                <a:solidFill>
                  <a:srgbClr val="0000FF"/>
                </a:solidFill>
              </a:rPr>
              <a:t>Aggregation</a:t>
            </a:r>
            <a:r>
              <a:rPr lang="en-US" sz="2000" dirty="0">
                <a:solidFill>
                  <a:srgbClr val="0000FF"/>
                </a:solidFill>
              </a:rPr>
              <a:t>:  </a:t>
            </a:r>
          </a:p>
          <a:p>
            <a:pPr marL="742950" lvl="1" indent="-285750" algn="l" eaLnBrk="1" hangingPunct="1">
              <a:buFont typeface="Arial" charset="0"/>
              <a:buChar char="–"/>
              <a:defRPr/>
            </a:pPr>
            <a:r>
              <a:rPr lang="en-US" sz="1800" dirty="0">
                <a:solidFill>
                  <a:schemeClr val="tx1"/>
                </a:solidFill>
              </a:rPr>
              <a:t>For all practical purposes the same as an association, but it is strictly a binary relationship between objects. </a:t>
            </a:r>
          </a:p>
          <a:p>
            <a:pPr marL="742950" lvl="1" indent="-285750" algn="l" eaLnBrk="1" hangingPunct="1">
              <a:buFont typeface="Arial" charset="0"/>
              <a:buChar char="–"/>
              <a:defRPr/>
            </a:pPr>
            <a:r>
              <a:rPr lang="en-US" sz="1800" dirty="0">
                <a:solidFill>
                  <a:schemeClr val="tx1"/>
                </a:solidFill>
              </a:rPr>
              <a:t>When the objects develop a Part-Whole relationship and the lifetime of Part doesn’t depend on the lifetime of Whole, the relationship is attributed as aggregation. (For example, </a:t>
            </a:r>
            <a:r>
              <a:rPr lang="en-US" sz="1800" dirty="0" err="1">
                <a:solidFill>
                  <a:schemeClr val="tx1"/>
                </a:solidFill>
              </a:rPr>
              <a:t>CellBattery</a:t>
            </a:r>
            <a:r>
              <a:rPr lang="en-US" sz="1800" dirty="0">
                <a:solidFill>
                  <a:schemeClr val="tx1"/>
                </a:solidFill>
              </a:rPr>
              <a:t> is a part of a </a:t>
            </a:r>
            <a:r>
              <a:rPr lang="en-US" sz="1800" dirty="0" err="1">
                <a:solidFill>
                  <a:schemeClr val="tx1"/>
                </a:solidFill>
              </a:rPr>
              <a:t>CellPhone</a:t>
            </a:r>
            <a:r>
              <a:rPr lang="en-US" sz="1800" dirty="0">
                <a:solidFill>
                  <a:schemeClr val="tx1"/>
                </a:solidFill>
              </a:rPr>
              <a:t>.)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742950" lvl="1" indent="-285750" algn="l" eaLnBrk="1" hangingPunct="1">
              <a:buFont typeface="Arial" charset="0"/>
              <a:buChar char="–"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Aggregation </a:t>
            </a:r>
            <a:r>
              <a:rPr lang="en-US" sz="1800" dirty="0">
                <a:solidFill>
                  <a:schemeClr val="tx1"/>
                </a:solidFill>
              </a:rPr>
              <a:t>is also called a </a:t>
            </a:r>
            <a:r>
              <a:rPr lang="en-US" sz="1800" dirty="0" smtClean="0">
                <a:solidFill>
                  <a:srgbClr val="0000FF"/>
                </a:solidFill>
              </a:rPr>
              <a:t>“</a:t>
            </a:r>
            <a:r>
              <a:rPr lang="en-US" sz="1800" i="1" dirty="0" smtClean="0">
                <a:solidFill>
                  <a:srgbClr val="0000FF"/>
                </a:solidFill>
              </a:rPr>
              <a:t>Has</a:t>
            </a:r>
            <a:r>
              <a:rPr lang="en-US" sz="1800" i="1" dirty="0">
                <a:solidFill>
                  <a:srgbClr val="0000FF"/>
                </a:solidFill>
              </a:rPr>
              <a:t>-</a:t>
            </a:r>
            <a:r>
              <a:rPr lang="en-US" sz="1800" i="1" dirty="0" smtClean="0">
                <a:solidFill>
                  <a:srgbClr val="0000FF"/>
                </a:solidFill>
              </a:rPr>
              <a:t>a</a:t>
            </a:r>
            <a:r>
              <a:rPr lang="en-US" sz="1800" dirty="0" smtClean="0">
                <a:solidFill>
                  <a:srgbClr val="0000FF"/>
                </a:solidFill>
              </a:rPr>
              <a:t>” </a:t>
            </a:r>
            <a:r>
              <a:rPr lang="en-US" sz="1800" dirty="0" smtClean="0">
                <a:solidFill>
                  <a:schemeClr val="tx1"/>
                </a:solidFill>
              </a:rPr>
              <a:t>relationship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742950" lvl="1" indent="-285750" algn="l" eaLnBrk="1" hangingPunct="1">
              <a:buFont typeface="Arial" charset="0"/>
              <a:buChar char="–"/>
              <a:defRPr/>
            </a:pPr>
            <a:r>
              <a:rPr lang="en-US" sz="1800" dirty="0">
                <a:solidFill>
                  <a:schemeClr val="tx1"/>
                </a:solidFill>
              </a:rPr>
              <a:t>In the case of association, there is no Part-Whole relationship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defRPr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Arial" charset="0"/>
              <a:buChar char="•"/>
              <a:defRPr/>
            </a:pPr>
            <a:r>
              <a:rPr lang="en-US" sz="2000" dirty="0">
                <a:solidFill>
                  <a:srgbClr val="0000FF"/>
                </a:solidFill>
              </a:rPr>
              <a:t>Composition:  </a:t>
            </a:r>
          </a:p>
          <a:p>
            <a:pPr marL="742950" lvl="1" indent="-285750" algn="l" eaLnBrk="1" hangingPunct="1">
              <a:buFont typeface="Arial" charset="0"/>
              <a:buChar char="–"/>
              <a:defRPr/>
            </a:pPr>
            <a:r>
              <a:rPr lang="en-US" sz="1800" dirty="0">
                <a:solidFill>
                  <a:schemeClr val="tx1"/>
                </a:solidFill>
              </a:rPr>
              <a:t>Composition is a special case of aggregation. The contained object cannot exist without the existence of container object.</a:t>
            </a:r>
            <a:endParaRPr lang="en-US" sz="2000" dirty="0">
              <a:solidFill>
                <a:schemeClr val="tx1"/>
              </a:solidFill>
            </a:endParaRPr>
          </a:p>
          <a:p>
            <a:pPr lvl="1" algn="l" eaLnBrk="1" hangingPunct="1"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59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8938" y="200992"/>
            <a:ext cx="8815062" cy="45155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200" dirty="0" smtClean="0"/>
              <a:t>Example #1</a:t>
            </a:r>
            <a:endParaRPr lang="en-US" sz="20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7719" y="950145"/>
            <a:ext cx="8122925" cy="4920077"/>
          </a:xfrm>
        </p:spPr>
        <p:txBody>
          <a:bodyPr/>
          <a:lstStyle/>
          <a:p>
            <a:pPr marL="342900" indent="-342900" algn="l" eaLnBrk="1" hangingPunct="1">
              <a:buFont typeface="Arial" charset="0"/>
              <a:buChar char="•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 </a:t>
            </a:r>
            <a:r>
              <a:rPr lang="en-US" sz="2000" dirty="0">
                <a:solidFill>
                  <a:schemeClr val="tx1"/>
                </a:solidFill>
              </a:rPr>
              <a:t>Library contains books, which are written by authors,  and catalogs. </a:t>
            </a:r>
          </a:p>
          <a:p>
            <a:pPr marL="342900" indent="-342900" algn="l" eaLnBrk="1" hangingPunct="1">
              <a:buFont typeface="Arial" charset="0"/>
              <a:buChar char="•"/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Arial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Relationship between books and authors is </a:t>
            </a:r>
            <a:r>
              <a:rPr lang="en-US" sz="2000" dirty="0" smtClean="0">
                <a:solidFill>
                  <a:srgbClr val="0000FF"/>
                </a:solidFill>
              </a:rPr>
              <a:t>???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br>
              <a:rPr lang="en-US" sz="2000" dirty="0" smtClean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Arial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Relationship between library and books is </a:t>
            </a:r>
            <a:r>
              <a:rPr lang="en-US" sz="2000" dirty="0" smtClean="0">
                <a:solidFill>
                  <a:srgbClr val="0000FF"/>
                </a:solidFill>
              </a:rPr>
              <a:t>???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marL="342900" indent="-342900" algn="l" eaLnBrk="1" hangingPunct="1">
              <a:buFont typeface="Arial" charset="0"/>
              <a:buChar char="•"/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Arial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Relationship between library and catalog is </a:t>
            </a:r>
            <a:r>
              <a:rPr lang="en-US" sz="2000" dirty="0" smtClean="0">
                <a:solidFill>
                  <a:srgbClr val="0000FF"/>
                </a:solidFill>
              </a:rPr>
              <a:t>??? </a:t>
            </a:r>
            <a:endParaRPr lang="en-US" sz="2000" dirty="0">
              <a:solidFill>
                <a:schemeClr val="tx1"/>
              </a:solidFill>
            </a:endParaRPr>
          </a:p>
          <a:p>
            <a:pPr algn="l" eaLnBrk="1" hangingPunct="1">
              <a:defRPr/>
            </a:pPr>
            <a:endParaRPr lang="en-US" sz="1500" dirty="0">
              <a:solidFill>
                <a:srgbClr val="FFFFFF"/>
              </a:solidFill>
              <a:latin typeface="Arial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87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8938" y="200992"/>
            <a:ext cx="8815062" cy="45155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200" dirty="0" smtClean="0"/>
              <a:t>Example #1</a:t>
            </a:r>
            <a:endParaRPr lang="en-US" sz="20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7719" y="950145"/>
            <a:ext cx="8122925" cy="4920077"/>
          </a:xfrm>
        </p:spPr>
        <p:txBody>
          <a:bodyPr/>
          <a:lstStyle/>
          <a:p>
            <a:pPr marL="342900" indent="-342900" algn="l" eaLnBrk="1" hangingPunct="1">
              <a:buFont typeface="Arial" charset="0"/>
              <a:buChar char="•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 </a:t>
            </a:r>
            <a:r>
              <a:rPr lang="en-US" sz="2000" dirty="0">
                <a:solidFill>
                  <a:schemeClr val="tx1"/>
                </a:solidFill>
              </a:rPr>
              <a:t>Library contains books, which are written by authors,  and catalogs. </a:t>
            </a:r>
          </a:p>
          <a:p>
            <a:pPr marL="342900" indent="-342900" algn="l" eaLnBrk="1" hangingPunct="1">
              <a:buFont typeface="Arial" charset="0"/>
              <a:buChar char="•"/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Arial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Relationship between books and authors is </a:t>
            </a:r>
            <a:r>
              <a:rPr lang="en-US" sz="2000" dirty="0">
                <a:solidFill>
                  <a:srgbClr val="0000FF"/>
                </a:solidFill>
              </a:rPr>
              <a:t>association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br>
              <a:rPr lang="en-US" sz="2000" dirty="0" smtClean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Arial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Relationship between library and books is </a:t>
            </a:r>
            <a:r>
              <a:rPr lang="en-US" sz="2000" dirty="0">
                <a:solidFill>
                  <a:srgbClr val="0000FF"/>
                </a:solidFill>
              </a:rPr>
              <a:t>aggregation</a:t>
            </a:r>
            <a:r>
              <a:rPr lang="en-US" sz="2000" dirty="0">
                <a:solidFill>
                  <a:schemeClr val="tx1"/>
                </a:solidFill>
              </a:rPr>
              <a:t> (a book can exist without a library)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br>
              <a:rPr lang="en-US" sz="2000" dirty="0" smtClean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Arial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Relationship between library and catalog is </a:t>
            </a:r>
            <a:r>
              <a:rPr lang="en-US" sz="2000" dirty="0">
                <a:solidFill>
                  <a:srgbClr val="0000FF"/>
                </a:solidFill>
              </a:rPr>
              <a:t>composition</a:t>
            </a:r>
            <a:r>
              <a:rPr lang="en-US" sz="2000" dirty="0">
                <a:solidFill>
                  <a:schemeClr val="tx1"/>
                </a:solidFill>
              </a:rPr>
              <a:t> (a catalog cannot exist without a library). </a:t>
            </a:r>
          </a:p>
          <a:p>
            <a:pPr marL="342900" indent="-342900" algn="l" eaLnBrk="1" hangingPunct="1">
              <a:buFont typeface="Arial" charset="0"/>
              <a:buChar char="•"/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algn="l" eaLnBrk="1" hangingPunct="1">
              <a:defRPr/>
            </a:pPr>
            <a:endParaRPr lang="en-US" sz="1500" dirty="0">
              <a:solidFill>
                <a:srgbClr val="FFFFFF"/>
              </a:solidFill>
              <a:latin typeface="Arial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446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17367</TotalTime>
  <Words>601</Words>
  <Application>Microsoft Macintosh PowerPoint</Application>
  <PresentationFormat>Custom</PresentationFormat>
  <Paragraphs>212</Paragraphs>
  <Slides>19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SE 181    UML Class Diagrams</vt:lpstr>
      <vt:lpstr>Class Diagrams</vt:lpstr>
      <vt:lpstr>Class Diagrams (cont’d)</vt:lpstr>
      <vt:lpstr>Class Diagrams (cont’d)</vt:lpstr>
      <vt:lpstr>UML Notation for Relationships</vt:lpstr>
      <vt:lpstr>Class Relationships</vt:lpstr>
      <vt:lpstr>Class Relationships</vt:lpstr>
      <vt:lpstr>Example #1</vt:lpstr>
      <vt:lpstr>Example #1</vt:lpstr>
      <vt:lpstr>Example #2</vt:lpstr>
      <vt:lpstr>Example #3</vt:lpstr>
      <vt:lpstr>Example #3 (cont’d)</vt:lpstr>
      <vt:lpstr>Adding Notes to Class Diagrams</vt:lpstr>
      <vt:lpstr>Cardinality</vt:lpstr>
      <vt:lpstr>Relationships and Corresponding Code</vt:lpstr>
      <vt:lpstr>Relationships and Corresponding Code (cont’d)</vt:lpstr>
      <vt:lpstr>Relationships and Corresponding Code (cont’d)</vt:lpstr>
      <vt:lpstr>Relationships and Corresponding Code (cont’d)</vt:lpstr>
      <vt:lpstr>Summary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SE-320: Software Verification &amp; Validation</dc:title>
  <dc:creator>Filippos I. Vokolos</dc:creator>
  <cp:lastModifiedBy>Filippos Vokolos</cp:lastModifiedBy>
  <cp:revision>667</cp:revision>
  <cp:lastPrinted>2014-01-29T15:51:24Z</cp:lastPrinted>
  <dcterms:created xsi:type="dcterms:W3CDTF">2000-03-07T00:57:40Z</dcterms:created>
  <dcterms:modified xsi:type="dcterms:W3CDTF">2020-02-04T22:38:17Z</dcterms:modified>
</cp:coreProperties>
</file>