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22"/>
  </p:notesMasterIdLst>
  <p:handoutMasterIdLst>
    <p:handoutMasterId r:id="rId23"/>
  </p:handoutMasterIdLst>
  <p:sldIdLst>
    <p:sldId id="256" r:id="rId2"/>
    <p:sldId id="407" r:id="rId3"/>
    <p:sldId id="414" r:id="rId4"/>
    <p:sldId id="460" r:id="rId5"/>
    <p:sldId id="410" r:id="rId6"/>
    <p:sldId id="416" r:id="rId7"/>
    <p:sldId id="417" r:id="rId8"/>
    <p:sldId id="419" r:id="rId9"/>
    <p:sldId id="420" r:id="rId10"/>
    <p:sldId id="418" r:id="rId11"/>
    <p:sldId id="422" r:id="rId12"/>
    <p:sldId id="421" r:id="rId13"/>
    <p:sldId id="452" r:id="rId14"/>
    <p:sldId id="453" r:id="rId15"/>
    <p:sldId id="454" r:id="rId16"/>
    <p:sldId id="448" r:id="rId17"/>
    <p:sldId id="449" r:id="rId18"/>
    <p:sldId id="450" r:id="rId19"/>
    <p:sldId id="451" r:id="rId20"/>
    <p:sldId id="458" r:id="rId21"/>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01" autoAdjust="0"/>
    <p:restoredTop sz="94660"/>
  </p:normalViewPr>
  <p:slideViewPr>
    <p:cSldViewPr snapToGrid="0">
      <p:cViewPr>
        <p:scale>
          <a:sx n="152" d="100"/>
          <a:sy n="152" d="100"/>
        </p:scale>
        <p:origin x="-1352" y="-8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4" d="100"/>
        <a:sy n="184"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304F725-14E8-4504-AA8D-58CD92DF42C7}" type="datetime1">
              <a:rPr lang="en-US">
                <a:solidFill>
                  <a:prstClr val="black">
                    <a:tint val="75000"/>
                  </a:prstClr>
                </a:solidFill>
              </a:rPr>
              <a:pPr>
                <a:defRPr/>
              </a:pPr>
              <a:t>2/4/20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A4349A-D0DA-4C90-9E57-BCEA22717098}" type="datetime1">
              <a:rPr lang="en-US">
                <a:solidFill>
                  <a:prstClr val="black">
                    <a:tint val="75000"/>
                  </a:prstClr>
                </a:solidFill>
              </a:rPr>
              <a:pPr>
                <a:defRPr/>
              </a:pPr>
              <a:t>2/4/20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EBF54D-DC6E-49D1-BEC4-01E3EE7EBA7D}" type="datetime1">
              <a:rPr lang="en-US">
                <a:solidFill>
                  <a:prstClr val="black">
                    <a:tint val="75000"/>
                  </a:prstClr>
                </a:solidFill>
              </a:rPr>
              <a:pPr>
                <a:defRPr/>
              </a:pPr>
              <a:t>2/4/20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8656"/>
            <a:ext cx="7543800" cy="115146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8234"/>
            <a:ext cx="4038600" cy="39214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8234"/>
            <a:ext cx="4038600" cy="39214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3531151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08656"/>
            <a:ext cx="7543800" cy="115146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528234"/>
            <a:ext cx="8229600" cy="3921477"/>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8848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pPr>
              <a:defRPr/>
            </a:pPr>
            <a:fld id="{0DCF8ED0-5E57-40A8-8263-4F5B28E1AF3C}" type="datetime1">
              <a:rPr lang="en-US" smtClean="0">
                <a:solidFill>
                  <a:prstClr val="black">
                    <a:tint val="75000"/>
                  </a:prstClr>
                </a:solidFill>
              </a:rPr>
              <a:pPr>
                <a:defRPr/>
              </a:pPr>
              <a:t>2/4/20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1A1C615-E1FD-4CCD-B79A-9560A73F1DBB}" type="datetime1">
              <a:rPr lang="en-US">
                <a:solidFill>
                  <a:prstClr val="black">
                    <a:tint val="75000"/>
                  </a:prstClr>
                </a:solidFill>
              </a:rPr>
              <a:pPr>
                <a:defRPr/>
              </a:pPr>
              <a:t>2/4/20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0AA6FB5-B865-4AB5-A7D0-BABB906D8C1E}" type="datetime1">
              <a:rPr lang="en-US">
                <a:solidFill>
                  <a:prstClr val="black">
                    <a:tint val="75000"/>
                  </a:prstClr>
                </a:solidFill>
              </a:rPr>
              <a:pPr>
                <a:defRPr/>
              </a:pPr>
              <a:t>2/4/20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930999F-641C-4824-9739-915F0E137D9C}" type="datetime1">
              <a:rPr lang="en-US">
                <a:solidFill>
                  <a:prstClr val="black">
                    <a:tint val="75000"/>
                  </a:prstClr>
                </a:solidFill>
              </a:rPr>
              <a:pPr>
                <a:defRPr/>
              </a:pPr>
              <a:t>2/4/20</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3E13DF0-0DD9-4B1E-971B-4D7F00C2080F}" type="datetime1">
              <a:rPr lang="en-US">
                <a:solidFill>
                  <a:prstClr val="black">
                    <a:tint val="75000"/>
                  </a:prstClr>
                </a:solidFill>
              </a:rPr>
              <a:pPr>
                <a:defRPr/>
              </a:pPr>
              <a:t>2/4/20</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4DA842-F124-4260-B64F-A275348D192A}" type="datetime1">
              <a:rPr lang="en-US">
                <a:solidFill>
                  <a:prstClr val="black">
                    <a:tint val="75000"/>
                  </a:prstClr>
                </a:solidFill>
              </a:rPr>
              <a:pPr>
                <a:defRPr/>
              </a:pPr>
              <a:t>2/4/20</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AAC6F7-1238-4255-B38C-042CE01AA67C}" type="datetime1">
              <a:rPr lang="en-US">
                <a:solidFill>
                  <a:prstClr val="black">
                    <a:tint val="75000"/>
                  </a:prstClr>
                </a:solidFill>
              </a:rPr>
              <a:pPr>
                <a:defRPr/>
              </a:pPr>
              <a:t>2/4/20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DE0A3ED-6BAC-4D8F-8801-D13E0EB7512E}" type="datetime1">
              <a:rPr lang="en-US">
                <a:solidFill>
                  <a:prstClr val="black">
                    <a:tint val="75000"/>
                  </a:prstClr>
                </a:solidFill>
              </a:rPr>
              <a:pPr>
                <a:defRPr/>
              </a:pPr>
              <a:t>2/4/20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CF8ED0-5E57-40A8-8263-4F5B28E1AF3C}" type="datetime1">
              <a:rPr lang="en-US">
                <a:solidFill>
                  <a:prstClr val="black">
                    <a:tint val="75000"/>
                  </a:prstClr>
                </a:solidFill>
              </a:rPr>
              <a:pPr>
                <a:defRPr/>
              </a:pPr>
              <a:t>2/4/20</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513509"/>
          </a:xfrm>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smtClean="0"/>
              <a:t>SE 181</a:t>
            </a:r>
            <a:r>
              <a:rPr lang="en-US" altLang="en-US" b="1" dirty="0"/>
              <a:t/>
            </a:r>
            <a:br>
              <a:rPr lang="en-US" altLang="en-US" b="1" dirty="0"/>
            </a:br>
            <a:r>
              <a:rPr lang="en-US" altLang="en-US" b="1" dirty="0"/>
              <a:t/>
            </a:r>
            <a:br>
              <a:rPr lang="en-US" altLang="en-US" b="1" dirty="0"/>
            </a:br>
            <a:r>
              <a:rPr lang="en-US" altLang="en-US" b="1" dirty="0" smtClean="0"/>
              <a:t/>
            </a:r>
            <a:br>
              <a:rPr lang="en-US" altLang="en-US" b="1" dirty="0" smtClean="0"/>
            </a:br>
            <a:r>
              <a:rPr lang="en-US" altLang="en-US" b="1" dirty="0"/>
              <a:t/>
            </a:r>
            <a:br>
              <a:rPr lang="en-US" altLang="en-US" b="1" dirty="0"/>
            </a:br>
            <a:r>
              <a:rPr lang="en-US" altLang="en-US" sz="3200" b="1" dirty="0" smtClean="0">
                <a:solidFill>
                  <a:srgbClr val="0070C0"/>
                </a:solidFill>
              </a:rPr>
              <a:t>UML Sequence Diagrams</a:t>
            </a:r>
            <a:endParaRPr lang="en-US" altLang="en-US" sz="1800" dirty="0">
              <a:solidFill>
                <a:srgbClr val="0070C0"/>
              </a:solidFill>
              <a:effectLst/>
            </a:endParaRPr>
          </a:p>
        </p:txBody>
      </p:sp>
      <p:sp>
        <p:nvSpPr>
          <p:cNvPr id="3074" name="Footer Placeholder 3"/>
          <p:cNvSpPr>
            <a:spLocks noGrp="1"/>
          </p:cNvSpPr>
          <p:nvPr>
            <p:ph type="ftr" sz="quarter" idx="11"/>
          </p:nvPr>
        </p:nvSpPr>
        <p:spPr>
          <a:xfrm>
            <a:off x="3124200" y="5649913"/>
            <a:ext cx="2895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50000"/>
              </a:spcBef>
              <a:buClrTx/>
              <a:buSzTx/>
              <a:buFontTx/>
              <a:buNone/>
            </a:pPr>
            <a:r>
              <a:rPr lang="en-US" altLang="en-US" sz="800" smtClean="0">
                <a:latin typeface="Avant Garde" charset="0"/>
              </a:rPr>
              <a:t> </a:t>
            </a: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smtClean="0">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3779" y="208874"/>
            <a:ext cx="8533269" cy="660043"/>
          </a:xfrm>
        </p:spPr>
        <p:txBody>
          <a:bodyPr/>
          <a:lstStyle/>
          <a:p>
            <a:r>
              <a:rPr lang="en-US" sz="2800" u="none" dirty="0">
                <a:effectLst>
                  <a:outerShdw blurRad="38100" dist="38100" dir="2700000" algn="tl">
                    <a:srgbClr val="000000">
                      <a:alpha val="43137"/>
                    </a:srgbClr>
                  </a:outerShdw>
                </a:effectLst>
              </a:rPr>
              <a:t>Focus of Control or Execution Occurrence </a:t>
            </a:r>
          </a:p>
        </p:txBody>
      </p:sp>
      <p:sp>
        <p:nvSpPr>
          <p:cNvPr id="17411" name="Rectangle 3"/>
          <p:cNvSpPr>
            <a:spLocks noGrp="1" noChangeArrowheads="1"/>
          </p:cNvSpPr>
          <p:nvPr>
            <p:ph type="body" sz="half" idx="1"/>
          </p:nvPr>
        </p:nvSpPr>
        <p:spPr>
          <a:xfrm>
            <a:off x="457199" y="1127922"/>
            <a:ext cx="4581139" cy="4586882"/>
          </a:xfrm>
        </p:spPr>
        <p:txBody>
          <a:bodyPr/>
          <a:lstStyle/>
          <a:p>
            <a:pPr>
              <a:lnSpc>
                <a:spcPct val="90000"/>
              </a:lnSpc>
            </a:pPr>
            <a:r>
              <a:rPr lang="en-US" sz="2000" dirty="0" smtClean="0"/>
              <a:t>A message arrow is usually shown going from the execution occurrence region (focus of control) of the sending object to the execution occurrence region of the receiving object. </a:t>
            </a:r>
          </a:p>
          <a:p>
            <a:pPr>
              <a:lnSpc>
                <a:spcPct val="90000"/>
              </a:lnSpc>
            </a:pPr>
            <a:r>
              <a:rPr lang="en-US" sz="2000" dirty="0" smtClean="0"/>
              <a:t>The execution occurrence is shown as a narrow rectangle placed over the lifeline of an object.</a:t>
            </a:r>
          </a:p>
          <a:p>
            <a:pPr>
              <a:lnSpc>
                <a:spcPct val="90000"/>
              </a:lnSpc>
            </a:pPr>
            <a:r>
              <a:rPr lang="en-US" sz="2000" dirty="0" smtClean="0"/>
              <a:t>The execution occurrence indicates which object is currently controlling the synchronous interaction. </a:t>
            </a:r>
          </a:p>
        </p:txBody>
      </p:sp>
      <p:sp>
        <p:nvSpPr>
          <p:cNvPr id="17412" name="Rectangle 5"/>
          <p:cNvSpPr>
            <a:spLocks noChangeArrowheads="1"/>
          </p:cNvSpPr>
          <p:nvPr/>
        </p:nvSpPr>
        <p:spPr bwMode="auto">
          <a:xfrm>
            <a:off x="5420880" y="2167467"/>
            <a:ext cx="1066800" cy="4064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buFont typeface="Wingdings" pitchFamily="2" charset="2"/>
              <a:buNone/>
            </a:pPr>
            <a:r>
              <a:rPr lang="en-US"/>
              <a:t>object</a:t>
            </a:r>
          </a:p>
        </p:txBody>
      </p:sp>
      <p:sp>
        <p:nvSpPr>
          <p:cNvPr id="17413" name="Line 7"/>
          <p:cNvSpPr>
            <a:spLocks noChangeShapeType="1"/>
          </p:cNvSpPr>
          <p:nvPr/>
        </p:nvSpPr>
        <p:spPr bwMode="auto">
          <a:xfrm>
            <a:off x="5878080" y="2573867"/>
            <a:ext cx="0" cy="3386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14" name="Rectangle 8"/>
          <p:cNvSpPr>
            <a:spLocks noChangeArrowheads="1"/>
          </p:cNvSpPr>
          <p:nvPr/>
        </p:nvSpPr>
        <p:spPr bwMode="auto">
          <a:xfrm>
            <a:off x="7783080" y="2099734"/>
            <a:ext cx="990600" cy="4741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5" name="Text Box 9"/>
          <p:cNvSpPr txBox="1">
            <a:spLocks noChangeArrowheads="1"/>
          </p:cNvSpPr>
          <p:nvPr/>
        </p:nvSpPr>
        <p:spPr bwMode="auto">
          <a:xfrm>
            <a:off x="7783080" y="2167466"/>
            <a:ext cx="960438"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17416" name="Rectangle 10"/>
          <p:cNvSpPr>
            <a:spLocks noChangeArrowheads="1"/>
          </p:cNvSpPr>
          <p:nvPr/>
        </p:nvSpPr>
        <p:spPr bwMode="auto">
          <a:xfrm>
            <a:off x="5801880" y="2912533"/>
            <a:ext cx="152400" cy="155786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7" name="Line 11"/>
          <p:cNvSpPr>
            <a:spLocks noChangeShapeType="1"/>
          </p:cNvSpPr>
          <p:nvPr/>
        </p:nvSpPr>
        <p:spPr bwMode="auto">
          <a:xfrm>
            <a:off x="5878080" y="4470400"/>
            <a:ext cx="0" cy="2709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12"/>
          <p:cNvSpPr>
            <a:spLocks noChangeShapeType="1"/>
          </p:cNvSpPr>
          <p:nvPr/>
        </p:nvSpPr>
        <p:spPr bwMode="auto">
          <a:xfrm>
            <a:off x="8240280" y="2573867"/>
            <a:ext cx="0" cy="6773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Rectangle 13"/>
          <p:cNvSpPr>
            <a:spLocks noChangeArrowheads="1"/>
          </p:cNvSpPr>
          <p:nvPr/>
        </p:nvSpPr>
        <p:spPr bwMode="auto">
          <a:xfrm>
            <a:off x="8164080" y="3251200"/>
            <a:ext cx="152400" cy="6096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0" name="Line 14"/>
          <p:cNvSpPr>
            <a:spLocks noChangeShapeType="1"/>
          </p:cNvSpPr>
          <p:nvPr/>
        </p:nvSpPr>
        <p:spPr bwMode="auto">
          <a:xfrm>
            <a:off x="8240280" y="3860800"/>
            <a:ext cx="0" cy="8805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15"/>
          <p:cNvSpPr>
            <a:spLocks noChangeShapeType="1"/>
          </p:cNvSpPr>
          <p:nvPr/>
        </p:nvSpPr>
        <p:spPr bwMode="auto">
          <a:xfrm>
            <a:off x="5954280" y="3251200"/>
            <a:ext cx="2209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2" name="Line 16"/>
          <p:cNvSpPr>
            <a:spLocks noChangeShapeType="1"/>
          </p:cNvSpPr>
          <p:nvPr/>
        </p:nvSpPr>
        <p:spPr bwMode="auto">
          <a:xfrm flipH="1">
            <a:off x="5954280" y="3860800"/>
            <a:ext cx="2209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671483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08873"/>
            <a:ext cx="7543800" cy="534720"/>
          </a:xfrm>
        </p:spPr>
        <p:txBody>
          <a:bodyPr/>
          <a:lstStyle/>
          <a:p>
            <a:r>
              <a:rPr lang="en-US" sz="3200" u="none" dirty="0">
                <a:effectLst>
                  <a:outerShdw blurRad="38100" dist="38100" dir="2700000" algn="tl">
                    <a:srgbClr val="000000">
                      <a:alpha val="43137"/>
                    </a:srgbClr>
                  </a:outerShdw>
                </a:effectLst>
              </a:rPr>
              <a:t>Recursion</a:t>
            </a:r>
          </a:p>
        </p:txBody>
      </p:sp>
      <p:sp>
        <p:nvSpPr>
          <p:cNvPr id="21507" name="Rectangle 3"/>
          <p:cNvSpPr>
            <a:spLocks noGrp="1" noChangeArrowheads="1"/>
          </p:cNvSpPr>
          <p:nvPr>
            <p:ph type="body" sz="half" idx="1"/>
          </p:nvPr>
        </p:nvSpPr>
        <p:spPr>
          <a:xfrm>
            <a:off x="457200" y="902338"/>
            <a:ext cx="4221854" cy="4547373"/>
          </a:xfrm>
        </p:spPr>
        <p:txBody>
          <a:bodyPr/>
          <a:lstStyle/>
          <a:p>
            <a:pPr>
              <a:lnSpc>
                <a:spcPct val="80000"/>
              </a:lnSpc>
            </a:pPr>
            <a:r>
              <a:rPr lang="en-US" sz="2000" dirty="0" smtClean="0"/>
              <a:t>Recursion is a technique used in many algorithms. Recursion occurs when an operation calls itself.</a:t>
            </a:r>
          </a:p>
          <a:p>
            <a:pPr>
              <a:lnSpc>
                <a:spcPct val="80000"/>
              </a:lnSpc>
            </a:pPr>
            <a:r>
              <a:rPr lang="en-US" sz="2000" dirty="0" smtClean="0"/>
              <a:t>The message (when an operation calls itself) is always synchronous and is marked as such in the sequence diagram. </a:t>
            </a:r>
          </a:p>
          <a:p>
            <a:pPr>
              <a:lnSpc>
                <a:spcPct val="80000"/>
              </a:lnSpc>
            </a:pPr>
            <a:r>
              <a:rPr lang="en-US" sz="2000" dirty="0" smtClean="0"/>
              <a:t>In this case, we are showing the reply message to explicitly show the returns. This reply is often just considered implied by the bottom of the execution occurrence and is left off.</a:t>
            </a:r>
          </a:p>
        </p:txBody>
      </p:sp>
      <p:pic>
        <p:nvPicPr>
          <p:cNvPr id="21508" name="Picture 5" descr="sq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316" y="1422400"/>
            <a:ext cx="366712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39475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48845" y="217229"/>
            <a:ext cx="7543800" cy="559783"/>
          </a:xfrm>
        </p:spPr>
        <p:txBody>
          <a:bodyPr/>
          <a:lstStyle/>
          <a:p>
            <a:r>
              <a:rPr lang="en-US" sz="3200" u="none" dirty="0">
                <a:effectLst>
                  <a:outerShdw blurRad="38100" dist="38100" dir="2700000" algn="tl">
                    <a:srgbClr val="000000">
                      <a:alpha val="43137"/>
                    </a:srgbClr>
                  </a:outerShdw>
                </a:effectLst>
              </a:rPr>
              <a:t>Destruction of an Object</a:t>
            </a:r>
          </a:p>
        </p:txBody>
      </p:sp>
      <p:sp>
        <p:nvSpPr>
          <p:cNvPr id="20483" name="Rectangle 3"/>
          <p:cNvSpPr>
            <a:spLocks noGrp="1" noChangeArrowheads="1"/>
          </p:cNvSpPr>
          <p:nvPr>
            <p:ph type="body" sz="half" idx="1"/>
          </p:nvPr>
        </p:nvSpPr>
        <p:spPr>
          <a:xfrm>
            <a:off x="457200" y="994242"/>
            <a:ext cx="4138300" cy="4455469"/>
          </a:xfrm>
        </p:spPr>
        <p:txBody>
          <a:bodyPr/>
          <a:lstStyle/>
          <a:p>
            <a:r>
              <a:rPr lang="en-US" sz="2600" dirty="0" smtClean="0"/>
              <a:t>We can use a large ‘X’ at the end of a lifeline to indicate the destruction of an object.</a:t>
            </a:r>
          </a:p>
          <a:p>
            <a:r>
              <a:rPr lang="en-US" sz="2600" dirty="0" smtClean="0"/>
              <a:t>The destruction of an object frees up system resources. </a:t>
            </a:r>
          </a:p>
        </p:txBody>
      </p:sp>
      <p:sp>
        <p:nvSpPr>
          <p:cNvPr id="20484" name="Rectangle 5"/>
          <p:cNvSpPr>
            <a:spLocks noChangeArrowheads="1"/>
          </p:cNvSpPr>
          <p:nvPr/>
        </p:nvSpPr>
        <p:spPr bwMode="auto">
          <a:xfrm>
            <a:off x="4876800" y="1657812"/>
            <a:ext cx="3886200" cy="25061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5" name="AutoShape 6"/>
          <p:cNvSpPr>
            <a:spLocks noChangeArrowheads="1"/>
          </p:cNvSpPr>
          <p:nvPr/>
        </p:nvSpPr>
        <p:spPr bwMode="auto">
          <a:xfrm rot="10800000">
            <a:off x="4876800" y="1657812"/>
            <a:ext cx="1371600" cy="474133"/>
          </a:xfrm>
          <a:prstGeom prst="flowChartPunchedCard">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6" name="Rectangle 7"/>
          <p:cNvSpPr>
            <a:spLocks noChangeArrowheads="1"/>
          </p:cNvSpPr>
          <p:nvPr/>
        </p:nvSpPr>
        <p:spPr bwMode="auto">
          <a:xfrm>
            <a:off x="5181600" y="2335145"/>
            <a:ext cx="990600" cy="33866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7" name="Text Box 8"/>
          <p:cNvSpPr txBox="1">
            <a:spLocks noChangeArrowheads="1"/>
          </p:cNvSpPr>
          <p:nvPr/>
        </p:nvSpPr>
        <p:spPr bwMode="auto">
          <a:xfrm>
            <a:off x="5165725" y="2325267"/>
            <a:ext cx="971139"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20488" name="Rectangle 9"/>
          <p:cNvSpPr>
            <a:spLocks noChangeArrowheads="1"/>
          </p:cNvSpPr>
          <p:nvPr/>
        </p:nvSpPr>
        <p:spPr bwMode="auto">
          <a:xfrm>
            <a:off x="7162800" y="2809278"/>
            <a:ext cx="914400" cy="33866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9" name="Text Box 10"/>
          <p:cNvSpPr txBox="1">
            <a:spLocks noChangeArrowheads="1"/>
          </p:cNvSpPr>
          <p:nvPr/>
        </p:nvSpPr>
        <p:spPr bwMode="auto">
          <a:xfrm>
            <a:off x="7162800" y="2809278"/>
            <a:ext cx="971139"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20490" name="Line 11"/>
          <p:cNvSpPr>
            <a:spLocks noChangeShapeType="1"/>
          </p:cNvSpPr>
          <p:nvPr/>
        </p:nvSpPr>
        <p:spPr bwMode="auto">
          <a:xfrm>
            <a:off x="5638800" y="2673812"/>
            <a:ext cx="0" cy="1354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Rectangle 12"/>
          <p:cNvSpPr>
            <a:spLocks noChangeArrowheads="1"/>
          </p:cNvSpPr>
          <p:nvPr/>
        </p:nvSpPr>
        <p:spPr bwMode="auto">
          <a:xfrm>
            <a:off x="5562600" y="2809279"/>
            <a:ext cx="152400" cy="8805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2" name="Line 13"/>
          <p:cNvSpPr>
            <a:spLocks noChangeShapeType="1"/>
          </p:cNvSpPr>
          <p:nvPr/>
        </p:nvSpPr>
        <p:spPr bwMode="auto">
          <a:xfrm>
            <a:off x="5638800" y="3689812"/>
            <a:ext cx="0" cy="203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14"/>
          <p:cNvSpPr>
            <a:spLocks noChangeShapeType="1"/>
          </p:cNvSpPr>
          <p:nvPr/>
        </p:nvSpPr>
        <p:spPr bwMode="auto">
          <a:xfrm>
            <a:off x="5791200" y="2809278"/>
            <a:ext cx="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5"/>
          <p:cNvSpPr>
            <a:spLocks noChangeShapeType="1"/>
          </p:cNvSpPr>
          <p:nvPr/>
        </p:nvSpPr>
        <p:spPr bwMode="auto">
          <a:xfrm>
            <a:off x="5715000" y="2944745"/>
            <a:ext cx="1447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6"/>
          <p:cNvSpPr>
            <a:spLocks noChangeShapeType="1"/>
          </p:cNvSpPr>
          <p:nvPr/>
        </p:nvSpPr>
        <p:spPr bwMode="auto">
          <a:xfrm flipH="1" flipV="1">
            <a:off x="7010400" y="2877012"/>
            <a:ext cx="152400" cy="677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17"/>
          <p:cNvSpPr>
            <a:spLocks noChangeShapeType="1"/>
          </p:cNvSpPr>
          <p:nvPr/>
        </p:nvSpPr>
        <p:spPr bwMode="auto">
          <a:xfrm flipH="1">
            <a:off x="7010400" y="2944745"/>
            <a:ext cx="152400" cy="677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18"/>
          <p:cNvSpPr>
            <a:spLocks noChangeShapeType="1"/>
          </p:cNvSpPr>
          <p:nvPr/>
        </p:nvSpPr>
        <p:spPr bwMode="auto">
          <a:xfrm>
            <a:off x="7620000" y="3147945"/>
            <a:ext cx="0" cy="1354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Rectangle 19"/>
          <p:cNvSpPr>
            <a:spLocks noChangeArrowheads="1"/>
          </p:cNvSpPr>
          <p:nvPr/>
        </p:nvSpPr>
        <p:spPr bwMode="auto">
          <a:xfrm>
            <a:off x="7543800" y="3283412"/>
            <a:ext cx="152400" cy="2032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9" name="Line 20"/>
          <p:cNvSpPr>
            <a:spLocks noChangeShapeType="1"/>
          </p:cNvSpPr>
          <p:nvPr/>
        </p:nvSpPr>
        <p:spPr bwMode="auto">
          <a:xfrm>
            <a:off x="5715000" y="3622078"/>
            <a:ext cx="1905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0" name="Line 21"/>
          <p:cNvSpPr>
            <a:spLocks noChangeShapeType="1"/>
          </p:cNvSpPr>
          <p:nvPr/>
        </p:nvSpPr>
        <p:spPr bwMode="auto">
          <a:xfrm>
            <a:off x="7620000" y="3486612"/>
            <a:ext cx="0" cy="203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22"/>
          <p:cNvSpPr>
            <a:spLocks noChangeShapeType="1"/>
          </p:cNvSpPr>
          <p:nvPr/>
        </p:nvSpPr>
        <p:spPr bwMode="auto">
          <a:xfrm>
            <a:off x="7543800" y="3554345"/>
            <a:ext cx="152400" cy="135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23"/>
          <p:cNvSpPr>
            <a:spLocks noChangeShapeType="1"/>
          </p:cNvSpPr>
          <p:nvPr/>
        </p:nvSpPr>
        <p:spPr bwMode="auto">
          <a:xfrm flipH="1">
            <a:off x="7543800" y="3554345"/>
            <a:ext cx="152400" cy="135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521295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2134" y="200518"/>
            <a:ext cx="8229600" cy="492945"/>
          </a:xfrm>
        </p:spPr>
        <p:txBody>
          <a:bodyPr/>
          <a:lstStyle/>
          <a:p>
            <a:pPr eaLnBrk="1" hangingPunct="1"/>
            <a:r>
              <a:rPr lang="en-US" sz="3200" u="none" dirty="0">
                <a:effectLst>
                  <a:outerShdw blurRad="38100" dist="38100" dir="2700000" algn="tl">
                    <a:srgbClr val="000000">
                      <a:alpha val="43137"/>
                    </a:srgbClr>
                  </a:outerShdw>
                </a:effectLst>
              </a:rPr>
              <a:t>Fragments</a:t>
            </a:r>
          </a:p>
        </p:txBody>
      </p:sp>
      <p:sp>
        <p:nvSpPr>
          <p:cNvPr id="7171" name="Rectangle 3"/>
          <p:cNvSpPr>
            <a:spLocks noChangeArrowheads="1"/>
          </p:cNvSpPr>
          <p:nvPr/>
        </p:nvSpPr>
        <p:spPr bwMode="auto">
          <a:xfrm>
            <a:off x="1295400" y="2467932"/>
            <a:ext cx="6324600" cy="27093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2" name="AutoShape 4"/>
          <p:cNvSpPr>
            <a:spLocks noChangeArrowheads="1"/>
          </p:cNvSpPr>
          <p:nvPr/>
        </p:nvSpPr>
        <p:spPr bwMode="auto">
          <a:xfrm rot="10800000">
            <a:off x="1295401" y="2467932"/>
            <a:ext cx="1852613" cy="327378"/>
          </a:xfrm>
          <a:prstGeom prst="flowChartPunchedCard">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3" name="Text Box 5"/>
          <p:cNvSpPr txBox="1">
            <a:spLocks noChangeArrowheads="1"/>
          </p:cNvSpPr>
          <p:nvPr/>
        </p:nvSpPr>
        <p:spPr bwMode="auto">
          <a:xfrm>
            <a:off x="1447801" y="2467932"/>
            <a:ext cx="888960" cy="289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400" b="1"/>
              <a:t>sd </a:t>
            </a:r>
            <a:r>
              <a:rPr lang="en-US" sz="1400"/>
              <a:t>name</a:t>
            </a:r>
          </a:p>
        </p:txBody>
      </p:sp>
      <p:sp>
        <p:nvSpPr>
          <p:cNvPr id="7174" name="Rectangle 6"/>
          <p:cNvSpPr>
            <a:spLocks noChangeArrowheads="1"/>
          </p:cNvSpPr>
          <p:nvPr/>
        </p:nvSpPr>
        <p:spPr bwMode="auto">
          <a:xfrm>
            <a:off x="1677989" y="2981576"/>
            <a:ext cx="1087437" cy="18767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5" name="Text Box 7"/>
          <p:cNvSpPr txBox="1">
            <a:spLocks noChangeArrowheads="1"/>
          </p:cNvSpPr>
          <p:nvPr/>
        </p:nvSpPr>
        <p:spPr bwMode="auto">
          <a:xfrm>
            <a:off x="1828801" y="2942065"/>
            <a:ext cx="8533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200" dirty="0"/>
              <a:t>:object</a:t>
            </a:r>
          </a:p>
        </p:txBody>
      </p:sp>
      <p:sp>
        <p:nvSpPr>
          <p:cNvPr id="7176" name="Line 8"/>
          <p:cNvSpPr>
            <a:spLocks noChangeShapeType="1"/>
          </p:cNvSpPr>
          <p:nvPr/>
        </p:nvSpPr>
        <p:spPr bwMode="auto">
          <a:xfrm>
            <a:off x="2189163" y="3169254"/>
            <a:ext cx="0" cy="1862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Rectangle 9"/>
          <p:cNvSpPr>
            <a:spLocks noChangeArrowheads="1"/>
          </p:cNvSpPr>
          <p:nvPr/>
        </p:nvSpPr>
        <p:spPr bwMode="auto">
          <a:xfrm>
            <a:off x="2125664" y="3355522"/>
            <a:ext cx="128587" cy="12615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8" name="Rectangle 10"/>
          <p:cNvSpPr>
            <a:spLocks noChangeArrowheads="1"/>
          </p:cNvSpPr>
          <p:nvPr/>
        </p:nvSpPr>
        <p:spPr bwMode="auto">
          <a:xfrm>
            <a:off x="3416300" y="2988632"/>
            <a:ext cx="1087438" cy="18626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9" name="Line 12"/>
          <p:cNvSpPr>
            <a:spLocks noChangeShapeType="1"/>
          </p:cNvSpPr>
          <p:nvPr/>
        </p:nvSpPr>
        <p:spPr bwMode="auto">
          <a:xfrm>
            <a:off x="3927475" y="3174899"/>
            <a:ext cx="0" cy="18767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80" name="Rectangle 13"/>
          <p:cNvSpPr>
            <a:spLocks noChangeArrowheads="1"/>
          </p:cNvSpPr>
          <p:nvPr/>
        </p:nvSpPr>
        <p:spPr bwMode="auto">
          <a:xfrm>
            <a:off x="3863975" y="3362577"/>
            <a:ext cx="128588" cy="12615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1" name="Rectangle 14"/>
          <p:cNvSpPr>
            <a:spLocks noChangeArrowheads="1"/>
          </p:cNvSpPr>
          <p:nvPr/>
        </p:nvSpPr>
        <p:spPr bwMode="auto">
          <a:xfrm>
            <a:off x="5268914" y="2988632"/>
            <a:ext cx="1087437" cy="18626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2" name="Line 16"/>
          <p:cNvSpPr>
            <a:spLocks noChangeShapeType="1"/>
          </p:cNvSpPr>
          <p:nvPr/>
        </p:nvSpPr>
        <p:spPr bwMode="auto">
          <a:xfrm flipH="1">
            <a:off x="5767388" y="3174899"/>
            <a:ext cx="12700" cy="6011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Rectangle 17"/>
          <p:cNvSpPr>
            <a:spLocks noChangeArrowheads="1"/>
          </p:cNvSpPr>
          <p:nvPr/>
        </p:nvSpPr>
        <p:spPr bwMode="auto">
          <a:xfrm>
            <a:off x="5716588" y="3776033"/>
            <a:ext cx="114300" cy="420511"/>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4" name="Line 18"/>
          <p:cNvSpPr>
            <a:spLocks noChangeShapeType="1"/>
          </p:cNvSpPr>
          <p:nvPr/>
        </p:nvSpPr>
        <p:spPr bwMode="auto">
          <a:xfrm>
            <a:off x="2254251" y="3402087"/>
            <a:ext cx="15970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5" name="Line 20"/>
          <p:cNvSpPr>
            <a:spLocks noChangeShapeType="1"/>
          </p:cNvSpPr>
          <p:nvPr/>
        </p:nvSpPr>
        <p:spPr bwMode="auto">
          <a:xfrm>
            <a:off x="3978275" y="3776032"/>
            <a:ext cx="172561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6" name="Line 21"/>
          <p:cNvSpPr>
            <a:spLocks noChangeShapeType="1"/>
          </p:cNvSpPr>
          <p:nvPr/>
        </p:nvSpPr>
        <p:spPr bwMode="auto">
          <a:xfrm flipH="1">
            <a:off x="3978275" y="4196543"/>
            <a:ext cx="1725613"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7" name="Line 22"/>
          <p:cNvSpPr>
            <a:spLocks noChangeShapeType="1"/>
          </p:cNvSpPr>
          <p:nvPr/>
        </p:nvSpPr>
        <p:spPr bwMode="auto">
          <a:xfrm>
            <a:off x="2189163" y="4617055"/>
            <a:ext cx="0" cy="2328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23"/>
          <p:cNvSpPr>
            <a:spLocks noChangeShapeType="1"/>
          </p:cNvSpPr>
          <p:nvPr/>
        </p:nvSpPr>
        <p:spPr bwMode="auto">
          <a:xfrm>
            <a:off x="3914775" y="4617055"/>
            <a:ext cx="0" cy="279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89" name="Line 24"/>
          <p:cNvSpPr>
            <a:spLocks noChangeShapeType="1"/>
          </p:cNvSpPr>
          <p:nvPr/>
        </p:nvSpPr>
        <p:spPr bwMode="auto">
          <a:xfrm>
            <a:off x="5767388" y="4196543"/>
            <a:ext cx="0" cy="6533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90" name="Line 25"/>
          <p:cNvSpPr>
            <a:spLocks noChangeShapeType="1"/>
          </p:cNvSpPr>
          <p:nvPr/>
        </p:nvSpPr>
        <p:spPr bwMode="auto">
          <a:xfrm flipH="1">
            <a:off x="2254251" y="4570487"/>
            <a:ext cx="1597025"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32"/>
          <p:cNvGrpSpPr>
            <a:grpSpLocks/>
          </p:cNvGrpSpPr>
          <p:nvPr/>
        </p:nvGrpSpPr>
        <p:grpSpPr bwMode="auto">
          <a:xfrm>
            <a:off x="2509838" y="3464180"/>
            <a:ext cx="4343400" cy="918634"/>
            <a:chOff x="1581" y="2674"/>
            <a:chExt cx="2736" cy="651"/>
          </a:xfrm>
        </p:grpSpPr>
        <p:sp>
          <p:nvSpPr>
            <p:cNvPr id="7195" name="Rectangle 19"/>
            <p:cNvSpPr>
              <a:spLocks noChangeArrowheads="1"/>
            </p:cNvSpPr>
            <p:nvPr/>
          </p:nvSpPr>
          <p:spPr bwMode="auto">
            <a:xfrm>
              <a:off x="1581" y="2696"/>
              <a:ext cx="2736" cy="629"/>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96" name="AutoShape 26"/>
            <p:cNvSpPr>
              <a:spLocks noChangeArrowheads="1"/>
            </p:cNvSpPr>
            <p:nvPr/>
          </p:nvSpPr>
          <p:spPr bwMode="auto">
            <a:xfrm rot="10800000">
              <a:off x="1581" y="2696"/>
              <a:ext cx="724" cy="166"/>
            </a:xfrm>
            <a:prstGeom prst="flowChartPunchedCard">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97" name="Text Box 27"/>
            <p:cNvSpPr txBox="1">
              <a:spLocks noChangeArrowheads="1"/>
            </p:cNvSpPr>
            <p:nvPr/>
          </p:nvSpPr>
          <p:spPr bwMode="auto">
            <a:xfrm>
              <a:off x="1586" y="2674"/>
              <a:ext cx="81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100" i="1" dirty="0" smtClean="0"/>
                <a:t>Keyword</a:t>
              </a:r>
              <a:endParaRPr lang="en-US" sz="1100" i="1" dirty="0"/>
            </a:p>
          </p:txBody>
        </p:sp>
      </p:grpSp>
      <p:sp>
        <p:nvSpPr>
          <p:cNvPr id="7192" name="Text Box 29"/>
          <p:cNvSpPr txBox="1">
            <a:spLocks noChangeArrowheads="1"/>
          </p:cNvSpPr>
          <p:nvPr/>
        </p:nvSpPr>
        <p:spPr bwMode="auto">
          <a:xfrm>
            <a:off x="3581401" y="2942065"/>
            <a:ext cx="87205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200" dirty="0"/>
              <a:t>:object</a:t>
            </a:r>
          </a:p>
        </p:txBody>
      </p:sp>
      <p:sp>
        <p:nvSpPr>
          <p:cNvPr id="7193" name="Text Box 30"/>
          <p:cNvSpPr txBox="1">
            <a:spLocks noChangeArrowheads="1"/>
          </p:cNvSpPr>
          <p:nvPr/>
        </p:nvSpPr>
        <p:spPr bwMode="auto">
          <a:xfrm>
            <a:off x="5410201" y="2942065"/>
            <a:ext cx="88145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200" dirty="0"/>
              <a:t>:</a:t>
            </a:r>
            <a:r>
              <a:rPr lang="en-US" sz="1200" dirty="0" smtClean="0"/>
              <a:t>object</a:t>
            </a:r>
            <a:endParaRPr lang="en-US" sz="1200" dirty="0"/>
          </a:p>
        </p:txBody>
      </p:sp>
      <p:sp>
        <p:nvSpPr>
          <p:cNvPr id="7194" name="Rectangle 31"/>
          <p:cNvSpPr>
            <a:spLocks noChangeArrowheads="1"/>
          </p:cNvSpPr>
          <p:nvPr/>
        </p:nvSpPr>
        <p:spPr bwMode="auto">
          <a:xfrm>
            <a:off x="457200" y="985160"/>
            <a:ext cx="8229600" cy="91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spcBef>
                <a:spcPct val="20000"/>
              </a:spcBef>
              <a:buClr>
                <a:schemeClr val="tx2"/>
              </a:buClr>
              <a:buFont typeface="Arial" charset="0"/>
              <a:buChar char="•"/>
            </a:pPr>
            <a:r>
              <a:rPr lang="en-US" sz="2400" b="0" dirty="0">
                <a:latin typeface="+mn-lt"/>
              </a:rPr>
              <a:t>Messages can be grouped in a combined fragment with a keyword.  </a:t>
            </a:r>
          </a:p>
        </p:txBody>
      </p:sp>
    </p:spTree>
    <p:extLst>
      <p:ext uri="{BB962C8B-B14F-4D97-AF65-F5344CB8AC3E}">
        <p14:creationId xmlns:p14="http://schemas.microsoft.com/office/powerpoint/2010/main" val="16220200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00519"/>
            <a:ext cx="7543800" cy="609913"/>
          </a:xfrm>
        </p:spPr>
        <p:txBody>
          <a:bodyPr/>
          <a:lstStyle/>
          <a:p>
            <a:pPr eaLnBrk="1" hangingPunct="1"/>
            <a:r>
              <a:rPr lang="en-US" sz="3200" u="none" dirty="0">
                <a:effectLst>
                  <a:outerShdw blurRad="38100" dist="38100" dir="2700000" algn="tl">
                    <a:srgbClr val="000000">
                      <a:alpha val="43137"/>
                    </a:srgbClr>
                  </a:outerShdw>
                </a:effectLst>
              </a:rPr>
              <a:t>Combined Fragment Keywords</a:t>
            </a:r>
          </a:p>
        </p:txBody>
      </p:sp>
      <p:graphicFrame>
        <p:nvGraphicFramePr>
          <p:cNvPr id="84012" name="Group 44"/>
          <p:cNvGraphicFramePr>
            <a:graphicFrameLocks noGrp="1"/>
          </p:cNvGraphicFramePr>
          <p:nvPr>
            <p:ph idx="1"/>
            <p:extLst>
              <p:ext uri="{D42A27DB-BD31-4B8C-83A1-F6EECF244321}">
                <p14:modId xmlns:p14="http://schemas.microsoft.com/office/powerpoint/2010/main" val="292053953"/>
              </p:ext>
            </p:extLst>
          </p:nvPr>
        </p:nvGraphicFramePr>
        <p:xfrm>
          <a:off x="457200" y="1044372"/>
          <a:ext cx="8229600" cy="4405341"/>
        </p:xfrm>
        <a:graphic>
          <a:graphicData uri="http://schemas.openxmlformats.org/drawingml/2006/table">
            <a:tbl>
              <a:tblPr/>
              <a:tblGrid>
                <a:gridCol w="1600200"/>
                <a:gridCol w="6629400"/>
              </a:tblGrid>
              <a:tr h="73554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smtClean="0">
                          <a:ln>
                            <a:noFill/>
                          </a:ln>
                          <a:solidFill>
                            <a:schemeClr val="tx2"/>
                          </a:solidFill>
                          <a:effectLst/>
                          <a:latin typeface="Comic Sans MS" pitchFamily="66" charset="0"/>
                          <a:ea typeface="宋体" pitchFamily="2" charset="-122"/>
                        </a:rPr>
                        <a:t>Keyword</a:t>
                      </a:r>
                    </a:p>
                  </a:txBody>
                  <a:tcPr marT="40640" marB="406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smtClean="0">
                          <a:ln>
                            <a:noFill/>
                          </a:ln>
                          <a:solidFill>
                            <a:schemeClr val="tx2"/>
                          </a:solidFill>
                          <a:effectLst/>
                          <a:latin typeface="Comic Sans MS" pitchFamily="66" charset="0"/>
                          <a:ea typeface="宋体" pitchFamily="2" charset="-122"/>
                        </a:rPr>
                        <a:t>Meaning</a:t>
                      </a:r>
                    </a:p>
                  </a:txBody>
                  <a:tcPr marT="40640" marB="406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23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2"/>
                          </a:solidFill>
                          <a:effectLst/>
                          <a:latin typeface="Comic Sans MS" pitchFamily="66" charset="0"/>
                          <a:ea typeface="宋体" pitchFamily="2" charset="-122"/>
                        </a:rPr>
                        <a:t>alt</a:t>
                      </a:r>
                    </a:p>
                  </a:txBody>
                  <a:tcPr marT="40640" marB="406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2"/>
                          </a:solidFill>
                          <a:effectLst/>
                          <a:latin typeface="Comic Sans MS" pitchFamily="66" charset="0"/>
                          <a:ea typeface="宋体" pitchFamily="2" charset="-122"/>
                        </a:rPr>
                        <a:t>Alternatives: A choice in which at most one operand’s condition will evaluate to true.</a:t>
                      </a:r>
                    </a:p>
                  </a:txBody>
                  <a:tcPr marT="40640" marB="406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54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2"/>
                          </a:solidFill>
                          <a:effectLst/>
                          <a:latin typeface="Comic Sans MS" pitchFamily="66" charset="0"/>
                          <a:ea typeface="宋体" pitchFamily="2" charset="-122"/>
                        </a:rPr>
                        <a:t>loop</a:t>
                      </a:r>
                    </a:p>
                  </a:txBody>
                  <a:tcPr marT="40640" marB="406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2"/>
                          </a:solidFill>
                          <a:effectLst/>
                          <a:latin typeface="Comic Sans MS" pitchFamily="66" charset="0"/>
                          <a:ea typeface="宋体" pitchFamily="2" charset="-122"/>
                        </a:rPr>
                        <a:t>Used to show that a fragment will be executed repeatedly.</a:t>
                      </a:r>
                    </a:p>
                  </a:txBody>
                  <a:tcPr marT="40640" marB="406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96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2"/>
                          </a:solidFill>
                          <a:effectLst/>
                          <a:latin typeface="Comic Sans MS" pitchFamily="66" charset="0"/>
                          <a:ea typeface="宋体" pitchFamily="2" charset="-122"/>
                        </a:rPr>
                        <a:t>opt</a:t>
                      </a:r>
                    </a:p>
                  </a:txBody>
                  <a:tcPr marT="40640" marB="406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2"/>
                          </a:solidFill>
                          <a:effectLst/>
                          <a:latin typeface="Comic Sans MS" pitchFamily="66" charset="0"/>
                          <a:ea typeface="宋体" pitchFamily="2" charset="-122"/>
                        </a:rPr>
                        <a:t>Option: A choice in which either this fragment will execute or not.</a:t>
                      </a:r>
                    </a:p>
                  </a:txBody>
                  <a:tcPr marT="40640" marB="406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23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2"/>
                          </a:solidFill>
                          <a:effectLst/>
                          <a:latin typeface="Comic Sans MS" pitchFamily="66" charset="0"/>
                          <a:ea typeface="宋体" pitchFamily="2" charset="-122"/>
                        </a:rPr>
                        <a:t>par</a:t>
                      </a:r>
                    </a:p>
                  </a:txBody>
                  <a:tcPr marT="40640" marB="406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2"/>
                          </a:solidFill>
                          <a:effectLst/>
                          <a:latin typeface="Comic Sans MS" pitchFamily="66" charset="0"/>
                          <a:ea typeface="宋体" pitchFamily="2" charset="-122"/>
                        </a:rPr>
                        <a:t>Parallel fragments that execute in parallel</a:t>
                      </a:r>
                    </a:p>
                  </a:txBody>
                  <a:tcPr marT="40640" marB="406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54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smtClean="0">
                          <a:ln>
                            <a:noFill/>
                          </a:ln>
                          <a:solidFill>
                            <a:schemeClr val="tx2"/>
                          </a:solidFill>
                          <a:effectLst/>
                          <a:latin typeface="Comic Sans MS" pitchFamily="66" charset="0"/>
                          <a:ea typeface="宋体" pitchFamily="2" charset="-122"/>
                        </a:rPr>
                        <a:t>…</a:t>
                      </a:r>
                    </a:p>
                  </a:txBody>
                  <a:tcPr marT="40640" marB="406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2"/>
                          </a:solidFill>
                          <a:effectLst/>
                          <a:latin typeface="Comic Sans MS" pitchFamily="66" charset="0"/>
                          <a:ea typeface="宋体" pitchFamily="2" charset="-122"/>
                        </a:rPr>
                        <a:t>…</a:t>
                      </a:r>
                    </a:p>
                  </a:txBody>
                  <a:tcPr marT="40640" marB="406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386509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19410"/>
            <a:ext cx="8229600" cy="515828"/>
          </a:xfrm>
        </p:spPr>
        <p:txBody>
          <a:bodyPr/>
          <a:lstStyle/>
          <a:p>
            <a:pPr eaLnBrk="1" hangingPunct="1"/>
            <a:r>
              <a:rPr lang="en-US" sz="3200" u="none" dirty="0">
                <a:effectLst>
                  <a:outerShdw blurRad="38100" dist="38100" dir="2700000" algn="tl">
                    <a:srgbClr val="000000">
                      <a:alpha val="43137"/>
                    </a:srgbClr>
                  </a:outerShdw>
                </a:effectLst>
              </a:rPr>
              <a:t>Loop Fragment</a:t>
            </a:r>
          </a:p>
        </p:txBody>
      </p:sp>
      <p:sp>
        <p:nvSpPr>
          <p:cNvPr id="9219" name="Rectangle 4"/>
          <p:cNvSpPr>
            <a:spLocks noChangeArrowheads="1"/>
          </p:cNvSpPr>
          <p:nvPr/>
        </p:nvSpPr>
        <p:spPr bwMode="auto">
          <a:xfrm>
            <a:off x="609600" y="1111212"/>
            <a:ext cx="7543800" cy="4442921"/>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0" name="AutoShape 5"/>
          <p:cNvSpPr>
            <a:spLocks noChangeArrowheads="1"/>
          </p:cNvSpPr>
          <p:nvPr/>
        </p:nvSpPr>
        <p:spPr bwMode="auto">
          <a:xfrm rot="10800000">
            <a:off x="609600" y="1625600"/>
            <a:ext cx="2209800" cy="474133"/>
          </a:xfrm>
          <a:prstGeom prst="flowChartPunchedCard">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1" name="Text Box 6"/>
          <p:cNvSpPr txBox="1">
            <a:spLocks noChangeArrowheads="1"/>
          </p:cNvSpPr>
          <p:nvPr/>
        </p:nvSpPr>
        <p:spPr bwMode="auto">
          <a:xfrm>
            <a:off x="669926" y="1751189"/>
            <a:ext cx="1190801"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b="1"/>
              <a:t>sd </a:t>
            </a:r>
            <a:r>
              <a:rPr lang="en-US"/>
              <a:t>name</a:t>
            </a:r>
          </a:p>
        </p:txBody>
      </p:sp>
      <p:sp>
        <p:nvSpPr>
          <p:cNvPr id="9222" name="Rectangle 7"/>
          <p:cNvSpPr>
            <a:spLocks noChangeArrowheads="1"/>
          </p:cNvSpPr>
          <p:nvPr/>
        </p:nvSpPr>
        <p:spPr bwMode="auto">
          <a:xfrm>
            <a:off x="1066800" y="2370667"/>
            <a:ext cx="1295400" cy="270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3" name="Text Box 8"/>
          <p:cNvSpPr txBox="1">
            <a:spLocks noChangeArrowheads="1"/>
          </p:cNvSpPr>
          <p:nvPr/>
        </p:nvSpPr>
        <p:spPr bwMode="auto">
          <a:xfrm>
            <a:off x="1050925" y="2360789"/>
            <a:ext cx="1082348"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9224" name="Line 9"/>
          <p:cNvSpPr>
            <a:spLocks noChangeShapeType="1"/>
          </p:cNvSpPr>
          <p:nvPr/>
        </p:nvSpPr>
        <p:spPr bwMode="auto">
          <a:xfrm>
            <a:off x="1676400" y="2641600"/>
            <a:ext cx="0" cy="2709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Rectangle 10"/>
          <p:cNvSpPr>
            <a:spLocks noChangeArrowheads="1"/>
          </p:cNvSpPr>
          <p:nvPr/>
        </p:nvSpPr>
        <p:spPr bwMode="auto">
          <a:xfrm>
            <a:off x="1600200" y="2912533"/>
            <a:ext cx="152400" cy="18288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6" name="Rectangle 11"/>
          <p:cNvSpPr>
            <a:spLocks noChangeArrowheads="1"/>
          </p:cNvSpPr>
          <p:nvPr/>
        </p:nvSpPr>
        <p:spPr bwMode="auto">
          <a:xfrm>
            <a:off x="3140075" y="2380545"/>
            <a:ext cx="1295400" cy="270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7" name="Text Box 12"/>
          <p:cNvSpPr txBox="1">
            <a:spLocks noChangeArrowheads="1"/>
          </p:cNvSpPr>
          <p:nvPr/>
        </p:nvSpPr>
        <p:spPr bwMode="auto">
          <a:xfrm>
            <a:off x="3124200" y="2370666"/>
            <a:ext cx="1082348"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9228" name="Line 13"/>
          <p:cNvSpPr>
            <a:spLocks noChangeShapeType="1"/>
          </p:cNvSpPr>
          <p:nvPr/>
        </p:nvSpPr>
        <p:spPr bwMode="auto">
          <a:xfrm>
            <a:off x="3749675" y="2651478"/>
            <a:ext cx="0" cy="2709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Rectangle 14"/>
          <p:cNvSpPr>
            <a:spLocks noChangeArrowheads="1"/>
          </p:cNvSpPr>
          <p:nvPr/>
        </p:nvSpPr>
        <p:spPr bwMode="auto">
          <a:xfrm>
            <a:off x="3673475" y="2922412"/>
            <a:ext cx="152400" cy="18288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0" name="Rectangle 15"/>
          <p:cNvSpPr>
            <a:spLocks noChangeArrowheads="1"/>
          </p:cNvSpPr>
          <p:nvPr/>
        </p:nvSpPr>
        <p:spPr bwMode="auto">
          <a:xfrm>
            <a:off x="5349875" y="2380545"/>
            <a:ext cx="1295400" cy="270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1" name="Text Box 16"/>
          <p:cNvSpPr txBox="1">
            <a:spLocks noChangeArrowheads="1"/>
          </p:cNvSpPr>
          <p:nvPr/>
        </p:nvSpPr>
        <p:spPr bwMode="auto">
          <a:xfrm>
            <a:off x="5334000" y="2370666"/>
            <a:ext cx="1082348"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9232" name="Line 17"/>
          <p:cNvSpPr>
            <a:spLocks noChangeShapeType="1"/>
          </p:cNvSpPr>
          <p:nvPr/>
        </p:nvSpPr>
        <p:spPr bwMode="auto">
          <a:xfrm flipH="1">
            <a:off x="5943601" y="2651479"/>
            <a:ext cx="15875" cy="87065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33" name="Rectangle 18"/>
          <p:cNvSpPr>
            <a:spLocks noChangeArrowheads="1"/>
          </p:cNvSpPr>
          <p:nvPr/>
        </p:nvSpPr>
        <p:spPr bwMode="auto">
          <a:xfrm>
            <a:off x="5883276" y="3522133"/>
            <a:ext cx="136525" cy="6096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4" name="Line 19"/>
          <p:cNvSpPr>
            <a:spLocks noChangeShapeType="1"/>
          </p:cNvSpPr>
          <p:nvPr/>
        </p:nvSpPr>
        <p:spPr bwMode="auto">
          <a:xfrm>
            <a:off x="1752600" y="2980267"/>
            <a:ext cx="1905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5" name="Rectangle 20"/>
          <p:cNvSpPr>
            <a:spLocks noChangeArrowheads="1"/>
          </p:cNvSpPr>
          <p:nvPr/>
        </p:nvSpPr>
        <p:spPr bwMode="auto">
          <a:xfrm>
            <a:off x="2057400" y="3115734"/>
            <a:ext cx="5181600" cy="1286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6" name="Line 21"/>
          <p:cNvSpPr>
            <a:spLocks noChangeShapeType="1"/>
          </p:cNvSpPr>
          <p:nvPr/>
        </p:nvSpPr>
        <p:spPr bwMode="auto">
          <a:xfrm>
            <a:off x="3810000" y="3522133"/>
            <a:ext cx="2057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7" name="Line 22"/>
          <p:cNvSpPr>
            <a:spLocks noChangeShapeType="1"/>
          </p:cNvSpPr>
          <p:nvPr/>
        </p:nvSpPr>
        <p:spPr bwMode="auto">
          <a:xfrm flipH="1">
            <a:off x="3810000" y="4131733"/>
            <a:ext cx="20574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8" name="Line 23"/>
          <p:cNvSpPr>
            <a:spLocks noChangeShapeType="1"/>
          </p:cNvSpPr>
          <p:nvPr/>
        </p:nvSpPr>
        <p:spPr bwMode="auto">
          <a:xfrm>
            <a:off x="1676400" y="4741333"/>
            <a:ext cx="0" cy="3386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39" name="Line 24"/>
          <p:cNvSpPr>
            <a:spLocks noChangeShapeType="1"/>
          </p:cNvSpPr>
          <p:nvPr/>
        </p:nvSpPr>
        <p:spPr bwMode="auto">
          <a:xfrm>
            <a:off x="3733800" y="4741333"/>
            <a:ext cx="0" cy="406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40" name="Line 25"/>
          <p:cNvSpPr>
            <a:spLocks noChangeShapeType="1"/>
          </p:cNvSpPr>
          <p:nvPr/>
        </p:nvSpPr>
        <p:spPr bwMode="auto">
          <a:xfrm>
            <a:off x="5943600" y="4131733"/>
            <a:ext cx="0" cy="9482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26"/>
          <p:cNvSpPr>
            <a:spLocks noChangeShapeType="1"/>
          </p:cNvSpPr>
          <p:nvPr/>
        </p:nvSpPr>
        <p:spPr bwMode="auto">
          <a:xfrm flipH="1">
            <a:off x="1752600" y="4673600"/>
            <a:ext cx="19050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2" name="AutoShape 27"/>
          <p:cNvSpPr>
            <a:spLocks noChangeArrowheads="1"/>
          </p:cNvSpPr>
          <p:nvPr/>
        </p:nvSpPr>
        <p:spPr bwMode="auto">
          <a:xfrm rot="10800000">
            <a:off x="2057400" y="3115733"/>
            <a:ext cx="1371600" cy="338667"/>
          </a:xfrm>
          <a:prstGeom prst="flowChartPunchedCard">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3" name="Text Box 28"/>
          <p:cNvSpPr txBox="1">
            <a:spLocks noChangeArrowheads="1"/>
          </p:cNvSpPr>
          <p:nvPr/>
        </p:nvSpPr>
        <p:spPr bwMode="auto">
          <a:xfrm>
            <a:off x="2057401" y="3183467"/>
            <a:ext cx="13047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200"/>
              <a:t>loop [condition]</a:t>
            </a:r>
          </a:p>
        </p:txBody>
      </p:sp>
    </p:spTree>
    <p:extLst>
      <p:ext uri="{BB962C8B-B14F-4D97-AF65-F5344CB8AC3E}">
        <p14:creationId xmlns:p14="http://schemas.microsoft.com/office/powerpoint/2010/main" val="1127330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44475"/>
            <a:ext cx="8229600" cy="490763"/>
          </a:xfrm>
        </p:spPr>
        <p:txBody>
          <a:bodyPr/>
          <a:lstStyle/>
          <a:p>
            <a:pPr eaLnBrk="1" hangingPunct="1"/>
            <a:r>
              <a:rPr lang="en-US" sz="3200" u="none" dirty="0">
                <a:effectLst>
                  <a:outerShdw blurRad="38100" dist="38100" dir="2700000" algn="tl">
                    <a:srgbClr val="000000">
                      <a:alpha val="43137"/>
                    </a:srgbClr>
                  </a:outerShdw>
                </a:effectLst>
              </a:rPr>
              <a:t>Alternative Fragment</a:t>
            </a:r>
          </a:p>
        </p:txBody>
      </p:sp>
      <p:sp>
        <p:nvSpPr>
          <p:cNvPr id="11267" name="Rectangle 3"/>
          <p:cNvSpPr>
            <a:spLocks noChangeArrowheads="1"/>
          </p:cNvSpPr>
          <p:nvPr/>
        </p:nvSpPr>
        <p:spPr bwMode="auto">
          <a:xfrm>
            <a:off x="609600" y="1625600"/>
            <a:ext cx="7543800" cy="39285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68" name="AutoShape 4"/>
          <p:cNvSpPr>
            <a:spLocks noChangeArrowheads="1"/>
          </p:cNvSpPr>
          <p:nvPr/>
        </p:nvSpPr>
        <p:spPr bwMode="auto">
          <a:xfrm rot="10800000">
            <a:off x="609600" y="1625600"/>
            <a:ext cx="2209800" cy="474133"/>
          </a:xfrm>
          <a:prstGeom prst="flowChartPunchedCard">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69" name="Text Box 5"/>
          <p:cNvSpPr txBox="1">
            <a:spLocks noChangeArrowheads="1"/>
          </p:cNvSpPr>
          <p:nvPr/>
        </p:nvSpPr>
        <p:spPr bwMode="auto">
          <a:xfrm>
            <a:off x="669926" y="1751189"/>
            <a:ext cx="1190801"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b="1"/>
              <a:t>sd </a:t>
            </a:r>
            <a:r>
              <a:rPr lang="en-US"/>
              <a:t>name</a:t>
            </a:r>
          </a:p>
        </p:txBody>
      </p:sp>
      <p:sp>
        <p:nvSpPr>
          <p:cNvPr id="11270" name="Rectangle 6"/>
          <p:cNvSpPr>
            <a:spLocks noChangeArrowheads="1"/>
          </p:cNvSpPr>
          <p:nvPr/>
        </p:nvSpPr>
        <p:spPr bwMode="auto">
          <a:xfrm>
            <a:off x="2073275" y="2448278"/>
            <a:ext cx="1295400" cy="270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1" name="Text Box 7"/>
          <p:cNvSpPr txBox="1">
            <a:spLocks noChangeArrowheads="1"/>
          </p:cNvSpPr>
          <p:nvPr/>
        </p:nvSpPr>
        <p:spPr bwMode="auto">
          <a:xfrm>
            <a:off x="2057400" y="2438400"/>
            <a:ext cx="1082348"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11272" name="Line 8"/>
          <p:cNvSpPr>
            <a:spLocks noChangeShapeType="1"/>
          </p:cNvSpPr>
          <p:nvPr/>
        </p:nvSpPr>
        <p:spPr bwMode="auto">
          <a:xfrm>
            <a:off x="2682875" y="2719212"/>
            <a:ext cx="0" cy="2709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Rectangle 9"/>
          <p:cNvSpPr>
            <a:spLocks noChangeArrowheads="1"/>
          </p:cNvSpPr>
          <p:nvPr/>
        </p:nvSpPr>
        <p:spPr bwMode="auto">
          <a:xfrm>
            <a:off x="2606675" y="2990145"/>
            <a:ext cx="152400" cy="18288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Rectangle 10"/>
          <p:cNvSpPr>
            <a:spLocks noChangeArrowheads="1"/>
          </p:cNvSpPr>
          <p:nvPr/>
        </p:nvSpPr>
        <p:spPr bwMode="auto">
          <a:xfrm>
            <a:off x="4435475" y="2448278"/>
            <a:ext cx="1295400" cy="270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5" name="Text Box 11"/>
          <p:cNvSpPr txBox="1">
            <a:spLocks noChangeArrowheads="1"/>
          </p:cNvSpPr>
          <p:nvPr/>
        </p:nvSpPr>
        <p:spPr bwMode="auto">
          <a:xfrm>
            <a:off x="4419600" y="2438400"/>
            <a:ext cx="1082348"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11276" name="Line 12"/>
          <p:cNvSpPr>
            <a:spLocks noChangeShapeType="1"/>
          </p:cNvSpPr>
          <p:nvPr/>
        </p:nvSpPr>
        <p:spPr bwMode="auto">
          <a:xfrm>
            <a:off x="5045075" y="2719212"/>
            <a:ext cx="0" cy="2709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Rectangle 13"/>
          <p:cNvSpPr>
            <a:spLocks noChangeArrowheads="1"/>
          </p:cNvSpPr>
          <p:nvPr/>
        </p:nvSpPr>
        <p:spPr bwMode="auto">
          <a:xfrm>
            <a:off x="4968876" y="2990145"/>
            <a:ext cx="136525" cy="59972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8" name="Rectangle 14"/>
          <p:cNvSpPr>
            <a:spLocks noChangeArrowheads="1"/>
          </p:cNvSpPr>
          <p:nvPr/>
        </p:nvSpPr>
        <p:spPr bwMode="auto">
          <a:xfrm>
            <a:off x="6340475" y="2380545"/>
            <a:ext cx="1295400" cy="270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9" name="Text Box 15"/>
          <p:cNvSpPr txBox="1">
            <a:spLocks noChangeArrowheads="1"/>
          </p:cNvSpPr>
          <p:nvPr/>
        </p:nvSpPr>
        <p:spPr bwMode="auto">
          <a:xfrm>
            <a:off x="6324600" y="2370666"/>
            <a:ext cx="1082348"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11280" name="Line 16"/>
          <p:cNvSpPr>
            <a:spLocks noChangeShapeType="1"/>
          </p:cNvSpPr>
          <p:nvPr/>
        </p:nvSpPr>
        <p:spPr bwMode="auto">
          <a:xfrm flipH="1">
            <a:off x="6934201" y="2651479"/>
            <a:ext cx="15875" cy="114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Rectangle 17"/>
          <p:cNvSpPr>
            <a:spLocks noChangeArrowheads="1"/>
          </p:cNvSpPr>
          <p:nvPr/>
        </p:nvSpPr>
        <p:spPr bwMode="auto">
          <a:xfrm>
            <a:off x="6858000" y="3793067"/>
            <a:ext cx="152400" cy="270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2" name="Line 18"/>
          <p:cNvSpPr>
            <a:spLocks noChangeShapeType="1"/>
          </p:cNvSpPr>
          <p:nvPr/>
        </p:nvSpPr>
        <p:spPr bwMode="auto">
          <a:xfrm>
            <a:off x="2743200" y="3251200"/>
            <a:ext cx="2209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3" name="Line 20"/>
          <p:cNvSpPr>
            <a:spLocks noChangeShapeType="1"/>
          </p:cNvSpPr>
          <p:nvPr/>
        </p:nvSpPr>
        <p:spPr bwMode="auto">
          <a:xfrm>
            <a:off x="2743200" y="3793067"/>
            <a:ext cx="411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 name="Line 21"/>
          <p:cNvSpPr>
            <a:spLocks noChangeShapeType="1"/>
          </p:cNvSpPr>
          <p:nvPr/>
        </p:nvSpPr>
        <p:spPr bwMode="auto">
          <a:xfrm flipH="1">
            <a:off x="2743200" y="3996267"/>
            <a:ext cx="4114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 name="Line 22"/>
          <p:cNvSpPr>
            <a:spLocks noChangeShapeType="1"/>
          </p:cNvSpPr>
          <p:nvPr/>
        </p:nvSpPr>
        <p:spPr bwMode="auto">
          <a:xfrm>
            <a:off x="2682875" y="4818945"/>
            <a:ext cx="0" cy="3386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23"/>
          <p:cNvSpPr>
            <a:spLocks noChangeShapeType="1"/>
          </p:cNvSpPr>
          <p:nvPr/>
        </p:nvSpPr>
        <p:spPr bwMode="auto">
          <a:xfrm>
            <a:off x="5029200" y="3589867"/>
            <a:ext cx="0" cy="1625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24"/>
          <p:cNvSpPr>
            <a:spLocks noChangeShapeType="1"/>
          </p:cNvSpPr>
          <p:nvPr/>
        </p:nvSpPr>
        <p:spPr bwMode="auto">
          <a:xfrm>
            <a:off x="6934200" y="4131733"/>
            <a:ext cx="0" cy="9482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25"/>
          <p:cNvSpPr>
            <a:spLocks noChangeShapeType="1"/>
          </p:cNvSpPr>
          <p:nvPr/>
        </p:nvSpPr>
        <p:spPr bwMode="auto">
          <a:xfrm flipH="1">
            <a:off x="2743200" y="3454400"/>
            <a:ext cx="2209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33"/>
          <p:cNvGrpSpPr>
            <a:grpSpLocks/>
          </p:cNvGrpSpPr>
          <p:nvPr/>
        </p:nvGrpSpPr>
        <p:grpSpPr bwMode="auto">
          <a:xfrm>
            <a:off x="914400" y="3115733"/>
            <a:ext cx="6324600" cy="541867"/>
            <a:chOff x="576" y="2208"/>
            <a:chExt cx="3984" cy="384"/>
          </a:xfrm>
        </p:grpSpPr>
        <p:sp>
          <p:nvSpPr>
            <p:cNvPr id="11293" name="Rectangle 19"/>
            <p:cNvSpPr>
              <a:spLocks noChangeArrowheads="1"/>
            </p:cNvSpPr>
            <p:nvPr/>
          </p:nvSpPr>
          <p:spPr bwMode="auto">
            <a:xfrm>
              <a:off x="576" y="2208"/>
              <a:ext cx="3984" cy="38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4" name="AutoShape 26"/>
            <p:cNvSpPr>
              <a:spLocks noChangeArrowheads="1"/>
            </p:cNvSpPr>
            <p:nvPr/>
          </p:nvSpPr>
          <p:spPr bwMode="auto">
            <a:xfrm rot="10800000">
              <a:off x="576" y="2208"/>
              <a:ext cx="336" cy="240"/>
            </a:xfrm>
            <a:prstGeom prst="flowChartPunchedCard">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5" name="Text Box 27"/>
            <p:cNvSpPr txBox="1">
              <a:spLocks noChangeArrowheads="1"/>
            </p:cNvSpPr>
            <p:nvPr/>
          </p:nvSpPr>
          <p:spPr bwMode="auto">
            <a:xfrm>
              <a:off x="576" y="2256"/>
              <a:ext cx="24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200"/>
                <a:t>alt</a:t>
              </a:r>
            </a:p>
          </p:txBody>
        </p:sp>
        <p:sp>
          <p:nvSpPr>
            <p:cNvPr id="11296" name="Text Box 29"/>
            <p:cNvSpPr txBox="1">
              <a:spLocks noChangeArrowheads="1"/>
            </p:cNvSpPr>
            <p:nvPr/>
          </p:nvSpPr>
          <p:spPr bwMode="auto">
            <a:xfrm>
              <a:off x="912" y="2256"/>
              <a:ext cx="59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200"/>
                <a:t>[condition]</a:t>
              </a:r>
            </a:p>
          </p:txBody>
        </p:sp>
      </p:grpSp>
      <p:grpSp>
        <p:nvGrpSpPr>
          <p:cNvPr id="3" name="Group 34"/>
          <p:cNvGrpSpPr>
            <a:grpSpLocks/>
          </p:cNvGrpSpPr>
          <p:nvPr/>
        </p:nvGrpSpPr>
        <p:grpSpPr bwMode="auto">
          <a:xfrm>
            <a:off x="914400" y="3657600"/>
            <a:ext cx="6324600" cy="677333"/>
            <a:chOff x="576" y="2592"/>
            <a:chExt cx="3984" cy="480"/>
          </a:xfrm>
        </p:grpSpPr>
        <p:sp>
          <p:nvSpPr>
            <p:cNvPr id="11291" name="Text Box 30"/>
            <p:cNvSpPr txBox="1">
              <a:spLocks noChangeArrowheads="1"/>
            </p:cNvSpPr>
            <p:nvPr/>
          </p:nvSpPr>
          <p:spPr bwMode="auto">
            <a:xfrm>
              <a:off x="960" y="2592"/>
              <a:ext cx="37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200"/>
                <a:t>[else]</a:t>
              </a:r>
            </a:p>
          </p:txBody>
        </p:sp>
        <p:sp>
          <p:nvSpPr>
            <p:cNvPr id="11292" name="Rectangle 32"/>
            <p:cNvSpPr>
              <a:spLocks noChangeArrowheads="1"/>
            </p:cNvSpPr>
            <p:nvPr/>
          </p:nvSpPr>
          <p:spPr bwMode="auto">
            <a:xfrm>
              <a:off x="576" y="2592"/>
              <a:ext cx="3984" cy="48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9203092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457200" y="244475"/>
            <a:ext cx="8229600" cy="457343"/>
          </a:xfrm>
        </p:spPr>
        <p:txBody>
          <a:bodyPr/>
          <a:lstStyle/>
          <a:p>
            <a:pPr eaLnBrk="1" hangingPunct="1"/>
            <a:r>
              <a:rPr lang="en-US" sz="3200" u="none" dirty="0" smtClean="0">
                <a:effectLst>
                  <a:outerShdw blurRad="38100" dist="38100" dir="2700000" algn="tl">
                    <a:srgbClr val="000000">
                      <a:alpha val="43137"/>
                    </a:srgbClr>
                  </a:outerShdw>
                </a:effectLst>
              </a:rPr>
              <a:t>Alternative </a:t>
            </a:r>
            <a:r>
              <a:rPr lang="en-US" sz="3200" u="none" dirty="0">
                <a:effectLst>
                  <a:outerShdw blurRad="38100" dist="38100" dir="2700000" algn="tl">
                    <a:srgbClr val="000000">
                      <a:alpha val="43137"/>
                    </a:srgbClr>
                  </a:outerShdw>
                </a:effectLst>
              </a:rPr>
              <a:t>Fragment Example</a:t>
            </a:r>
          </a:p>
        </p:txBody>
      </p:sp>
      <p:pic>
        <p:nvPicPr>
          <p:cNvPr id="12291" name="Picture 5" descr="alternative-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06133"/>
            <a:ext cx="6248400" cy="277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ChangeArrowheads="1"/>
          </p:cNvSpPr>
          <p:nvPr/>
        </p:nvSpPr>
        <p:spPr bwMode="auto">
          <a:xfrm>
            <a:off x="685800" y="1693333"/>
            <a:ext cx="7696200" cy="379306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3" name="AutoShape 7"/>
          <p:cNvSpPr>
            <a:spLocks noChangeArrowheads="1"/>
          </p:cNvSpPr>
          <p:nvPr/>
        </p:nvSpPr>
        <p:spPr bwMode="auto">
          <a:xfrm rot="10800000">
            <a:off x="685800" y="1693334"/>
            <a:ext cx="1981200" cy="474133"/>
          </a:xfrm>
          <a:prstGeom prst="flowChartPunchedCard">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4" name="Text Box 8"/>
          <p:cNvSpPr txBox="1">
            <a:spLocks noChangeArrowheads="1"/>
          </p:cNvSpPr>
          <p:nvPr/>
        </p:nvSpPr>
        <p:spPr bwMode="auto">
          <a:xfrm>
            <a:off x="669926" y="1818922"/>
            <a:ext cx="1658051"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b="1"/>
              <a:t>sd</a:t>
            </a:r>
            <a:r>
              <a:rPr lang="en-US"/>
              <a:t> calculate</a:t>
            </a:r>
          </a:p>
        </p:txBody>
      </p:sp>
      <p:sp>
        <p:nvSpPr>
          <p:cNvPr id="12295" name="Rectangle 9"/>
          <p:cNvSpPr>
            <a:spLocks noChangeArrowheads="1"/>
          </p:cNvSpPr>
          <p:nvPr/>
        </p:nvSpPr>
        <p:spPr bwMode="auto">
          <a:xfrm>
            <a:off x="1828800" y="3048000"/>
            <a:ext cx="304800" cy="270933"/>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2296" name="Line 10"/>
          <p:cNvSpPr>
            <a:spLocks noChangeShapeType="1"/>
          </p:cNvSpPr>
          <p:nvPr/>
        </p:nvSpPr>
        <p:spPr bwMode="auto">
          <a:xfrm flipH="1">
            <a:off x="685800" y="3183467"/>
            <a:ext cx="228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732794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44475"/>
            <a:ext cx="8229600" cy="432278"/>
          </a:xfrm>
        </p:spPr>
        <p:txBody>
          <a:bodyPr/>
          <a:lstStyle/>
          <a:p>
            <a:pPr eaLnBrk="1" hangingPunct="1"/>
            <a:r>
              <a:rPr lang="en-US" sz="3200" u="none" dirty="0">
                <a:effectLst>
                  <a:outerShdw blurRad="38100" dist="38100" dir="2700000" algn="tl">
                    <a:srgbClr val="000000">
                      <a:alpha val="43137"/>
                    </a:srgbClr>
                  </a:outerShdw>
                </a:effectLst>
              </a:rPr>
              <a:t>Parallel Fragment</a:t>
            </a:r>
          </a:p>
        </p:txBody>
      </p:sp>
      <p:sp>
        <p:nvSpPr>
          <p:cNvPr id="13315" name="Rectangle 3"/>
          <p:cNvSpPr>
            <a:spLocks noChangeArrowheads="1"/>
          </p:cNvSpPr>
          <p:nvPr/>
        </p:nvSpPr>
        <p:spPr bwMode="auto">
          <a:xfrm>
            <a:off x="609600" y="1236535"/>
            <a:ext cx="7543800" cy="39249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6" name="AutoShape 4"/>
          <p:cNvSpPr>
            <a:spLocks noChangeArrowheads="1"/>
          </p:cNvSpPr>
          <p:nvPr/>
        </p:nvSpPr>
        <p:spPr bwMode="auto">
          <a:xfrm rot="10800000">
            <a:off x="609600" y="1232915"/>
            <a:ext cx="2209800" cy="474133"/>
          </a:xfrm>
          <a:prstGeom prst="flowChartPunchedCard">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7" name="Text Box 5"/>
          <p:cNvSpPr txBox="1">
            <a:spLocks noChangeArrowheads="1"/>
          </p:cNvSpPr>
          <p:nvPr/>
        </p:nvSpPr>
        <p:spPr bwMode="auto">
          <a:xfrm>
            <a:off x="669926" y="1358504"/>
            <a:ext cx="1190801"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b="1"/>
              <a:t>sd </a:t>
            </a:r>
            <a:r>
              <a:rPr lang="en-US"/>
              <a:t>name</a:t>
            </a:r>
          </a:p>
        </p:txBody>
      </p:sp>
      <p:sp>
        <p:nvSpPr>
          <p:cNvPr id="13318" name="Rectangle 6"/>
          <p:cNvSpPr>
            <a:spLocks noChangeArrowheads="1"/>
          </p:cNvSpPr>
          <p:nvPr/>
        </p:nvSpPr>
        <p:spPr bwMode="auto">
          <a:xfrm>
            <a:off x="2073275" y="2055593"/>
            <a:ext cx="1295400" cy="270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9" name="Text Box 7"/>
          <p:cNvSpPr txBox="1">
            <a:spLocks noChangeArrowheads="1"/>
          </p:cNvSpPr>
          <p:nvPr/>
        </p:nvSpPr>
        <p:spPr bwMode="auto">
          <a:xfrm>
            <a:off x="2057400" y="2045715"/>
            <a:ext cx="1082348"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13320" name="Line 8"/>
          <p:cNvSpPr>
            <a:spLocks noChangeShapeType="1"/>
          </p:cNvSpPr>
          <p:nvPr/>
        </p:nvSpPr>
        <p:spPr bwMode="auto">
          <a:xfrm>
            <a:off x="2682875" y="2326527"/>
            <a:ext cx="0" cy="2709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1" name="Rectangle 9"/>
          <p:cNvSpPr>
            <a:spLocks noChangeArrowheads="1"/>
          </p:cNvSpPr>
          <p:nvPr/>
        </p:nvSpPr>
        <p:spPr bwMode="auto">
          <a:xfrm>
            <a:off x="2606675" y="2597460"/>
            <a:ext cx="152400" cy="18288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2" name="Rectangle 10"/>
          <p:cNvSpPr>
            <a:spLocks noChangeArrowheads="1"/>
          </p:cNvSpPr>
          <p:nvPr/>
        </p:nvSpPr>
        <p:spPr bwMode="auto">
          <a:xfrm>
            <a:off x="4435475" y="2055593"/>
            <a:ext cx="1295400" cy="270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3" name="Text Box 11"/>
          <p:cNvSpPr txBox="1">
            <a:spLocks noChangeArrowheads="1"/>
          </p:cNvSpPr>
          <p:nvPr/>
        </p:nvSpPr>
        <p:spPr bwMode="auto">
          <a:xfrm>
            <a:off x="4419600" y="2045715"/>
            <a:ext cx="1082348"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13324" name="Line 12"/>
          <p:cNvSpPr>
            <a:spLocks noChangeShapeType="1"/>
          </p:cNvSpPr>
          <p:nvPr/>
        </p:nvSpPr>
        <p:spPr bwMode="auto">
          <a:xfrm>
            <a:off x="5045075" y="2326527"/>
            <a:ext cx="0" cy="2709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Rectangle 13"/>
          <p:cNvSpPr>
            <a:spLocks noChangeArrowheads="1"/>
          </p:cNvSpPr>
          <p:nvPr/>
        </p:nvSpPr>
        <p:spPr bwMode="auto">
          <a:xfrm>
            <a:off x="4968876" y="2597460"/>
            <a:ext cx="136525" cy="59972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6" name="Rectangle 14"/>
          <p:cNvSpPr>
            <a:spLocks noChangeArrowheads="1"/>
          </p:cNvSpPr>
          <p:nvPr/>
        </p:nvSpPr>
        <p:spPr bwMode="auto">
          <a:xfrm>
            <a:off x="6340475" y="1987860"/>
            <a:ext cx="1295400" cy="270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7" name="Text Box 15"/>
          <p:cNvSpPr txBox="1">
            <a:spLocks noChangeArrowheads="1"/>
          </p:cNvSpPr>
          <p:nvPr/>
        </p:nvSpPr>
        <p:spPr bwMode="auto">
          <a:xfrm>
            <a:off x="6324600" y="1977981"/>
            <a:ext cx="1082348"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:object</a:t>
            </a:r>
          </a:p>
        </p:txBody>
      </p:sp>
      <p:sp>
        <p:nvSpPr>
          <p:cNvPr id="13328" name="Line 16"/>
          <p:cNvSpPr>
            <a:spLocks noChangeShapeType="1"/>
          </p:cNvSpPr>
          <p:nvPr/>
        </p:nvSpPr>
        <p:spPr bwMode="auto">
          <a:xfrm flipH="1">
            <a:off x="6934201" y="2258794"/>
            <a:ext cx="15875" cy="114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9" name="Rectangle 17"/>
          <p:cNvSpPr>
            <a:spLocks noChangeArrowheads="1"/>
          </p:cNvSpPr>
          <p:nvPr/>
        </p:nvSpPr>
        <p:spPr bwMode="auto">
          <a:xfrm>
            <a:off x="6858000" y="3400382"/>
            <a:ext cx="152400" cy="2709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0" name="Line 21"/>
          <p:cNvSpPr>
            <a:spLocks noChangeShapeType="1"/>
          </p:cNvSpPr>
          <p:nvPr/>
        </p:nvSpPr>
        <p:spPr bwMode="auto">
          <a:xfrm>
            <a:off x="2682875" y="4426260"/>
            <a:ext cx="0" cy="3386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31" name="Line 22"/>
          <p:cNvSpPr>
            <a:spLocks noChangeShapeType="1"/>
          </p:cNvSpPr>
          <p:nvPr/>
        </p:nvSpPr>
        <p:spPr bwMode="auto">
          <a:xfrm>
            <a:off x="5029200" y="3197182"/>
            <a:ext cx="0" cy="1625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32" name="Line 23"/>
          <p:cNvSpPr>
            <a:spLocks noChangeShapeType="1"/>
          </p:cNvSpPr>
          <p:nvPr/>
        </p:nvSpPr>
        <p:spPr bwMode="auto">
          <a:xfrm>
            <a:off x="6934200" y="3739048"/>
            <a:ext cx="0" cy="9482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25"/>
          <p:cNvGrpSpPr>
            <a:grpSpLocks/>
          </p:cNvGrpSpPr>
          <p:nvPr/>
        </p:nvGrpSpPr>
        <p:grpSpPr bwMode="auto">
          <a:xfrm>
            <a:off x="914400" y="2723048"/>
            <a:ext cx="6324600" cy="541867"/>
            <a:chOff x="576" y="2208"/>
            <a:chExt cx="3984" cy="384"/>
          </a:xfrm>
        </p:grpSpPr>
        <p:sp>
          <p:nvSpPr>
            <p:cNvPr id="13343" name="Rectangle 26"/>
            <p:cNvSpPr>
              <a:spLocks noChangeArrowheads="1"/>
            </p:cNvSpPr>
            <p:nvPr/>
          </p:nvSpPr>
          <p:spPr bwMode="auto">
            <a:xfrm>
              <a:off x="576" y="2208"/>
              <a:ext cx="3984" cy="38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44" name="AutoShape 27"/>
            <p:cNvSpPr>
              <a:spLocks noChangeArrowheads="1"/>
            </p:cNvSpPr>
            <p:nvPr/>
          </p:nvSpPr>
          <p:spPr bwMode="auto">
            <a:xfrm rot="10800000">
              <a:off x="576" y="2208"/>
              <a:ext cx="336" cy="240"/>
            </a:xfrm>
            <a:prstGeom prst="flowChartPunchedCard">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45" name="Text Box 28"/>
            <p:cNvSpPr txBox="1">
              <a:spLocks noChangeArrowheads="1"/>
            </p:cNvSpPr>
            <p:nvPr/>
          </p:nvSpPr>
          <p:spPr bwMode="auto">
            <a:xfrm>
              <a:off x="576" y="2256"/>
              <a:ext cx="2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200"/>
                <a:t>par</a:t>
              </a:r>
            </a:p>
          </p:txBody>
        </p:sp>
        <p:sp>
          <p:nvSpPr>
            <p:cNvPr id="13346" name="Text Box 29"/>
            <p:cNvSpPr txBox="1">
              <a:spLocks noChangeArrowheads="1"/>
            </p:cNvSpPr>
            <p:nvPr/>
          </p:nvSpPr>
          <p:spPr bwMode="auto">
            <a:xfrm>
              <a:off x="912" y="2256"/>
              <a:ext cx="11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endParaRPr lang="en-US" sz="1200"/>
            </a:p>
          </p:txBody>
        </p:sp>
      </p:grpSp>
      <p:grpSp>
        <p:nvGrpSpPr>
          <p:cNvPr id="3" name="Group 30"/>
          <p:cNvGrpSpPr>
            <a:grpSpLocks/>
          </p:cNvGrpSpPr>
          <p:nvPr/>
        </p:nvGrpSpPr>
        <p:grpSpPr bwMode="auto">
          <a:xfrm>
            <a:off x="914400" y="3264915"/>
            <a:ext cx="6324600" cy="677333"/>
            <a:chOff x="576" y="2592"/>
            <a:chExt cx="3984" cy="480"/>
          </a:xfrm>
        </p:grpSpPr>
        <p:sp>
          <p:nvSpPr>
            <p:cNvPr id="13341" name="Text Box 31"/>
            <p:cNvSpPr txBox="1">
              <a:spLocks noChangeArrowheads="1"/>
            </p:cNvSpPr>
            <p:nvPr/>
          </p:nvSpPr>
          <p:spPr bwMode="auto">
            <a:xfrm>
              <a:off x="960" y="2592"/>
              <a:ext cx="11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endParaRPr lang="en-US" sz="1200"/>
            </a:p>
          </p:txBody>
        </p:sp>
        <p:sp>
          <p:nvSpPr>
            <p:cNvPr id="13342" name="Rectangle 32"/>
            <p:cNvSpPr>
              <a:spLocks noChangeArrowheads="1"/>
            </p:cNvSpPr>
            <p:nvPr/>
          </p:nvSpPr>
          <p:spPr bwMode="auto">
            <a:xfrm>
              <a:off x="576" y="2592"/>
              <a:ext cx="3984" cy="48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3335" name="Line 33"/>
          <p:cNvSpPr>
            <a:spLocks noChangeShapeType="1"/>
          </p:cNvSpPr>
          <p:nvPr/>
        </p:nvSpPr>
        <p:spPr bwMode="auto">
          <a:xfrm>
            <a:off x="2743200" y="2858515"/>
            <a:ext cx="220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6" name="Line 34"/>
          <p:cNvSpPr>
            <a:spLocks noChangeShapeType="1"/>
          </p:cNvSpPr>
          <p:nvPr/>
        </p:nvSpPr>
        <p:spPr bwMode="auto">
          <a:xfrm>
            <a:off x="2743200" y="3535848"/>
            <a:ext cx="411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7" name="Line 35"/>
          <p:cNvSpPr>
            <a:spLocks noChangeShapeType="1"/>
          </p:cNvSpPr>
          <p:nvPr/>
        </p:nvSpPr>
        <p:spPr bwMode="auto">
          <a:xfrm flipH="1" flipV="1">
            <a:off x="4800600" y="2790782"/>
            <a:ext cx="152400" cy="677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8" name="Line 36"/>
          <p:cNvSpPr>
            <a:spLocks noChangeShapeType="1"/>
          </p:cNvSpPr>
          <p:nvPr/>
        </p:nvSpPr>
        <p:spPr bwMode="auto">
          <a:xfrm flipH="1">
            <a:off x="4800600" y="2858515"/>
            <a:ext cx="152400" cy="677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9" name="Line 37"/>
          <p:cNvSpPr>
            <a:spLocks noChangeShapeType="1"/>
          </p:cNvSpPr>
          <p:nvPr/>
        </p:nvSpPr>
        <p:spPr bwMode="auto">
          <a:xfrm flipH="1" flipV="1">
            <a:off x="6705600" y="3468115"/>
            <a:ext cx="152400" cy="677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Line 38"/>
          <p:cNvSpPr>
            <a:spLocks noChangeShapeType="1"/>
          </p:cNvSpPr>
          <p:nvPr/>
        </p:nvSpPr>
        <p:spPr bwMode="auto">
          <a:xfrm flipH="1">
            <a:off x="6705600" y="3535849"/>
            <a:ext cx="152400" cy="677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3647754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44475"/>
            <a:ext cx="8229600" cy="507473"/>
          </a:xfrm>
        </p:spPr>
        <p:txBody>
          <a:bodyPr/>
          <a:lstStyle/>
          <a:p>
            <a:pPr eaLnBrk="1" hangingPunct="1"/>
            <a:r>
              <a:rPr lang="en-US" sz="3200" u="none" dirty="0">
                <a:effectLst>
                  <a:outerShdw blurRad="38100" dist="38100" dir="2700000" algn="tl">
                    <a:srgbClr val="000000">
                      <a:alpha val="43137"/>
                    </a:srgbClr>
                  </a:outerShdw>
                </a:effectLst>
              </a:rPr>
              <a:t>Optional Fragment</a:t>
            </a:r>
          </a:p>
        </p:txBody>
      </p:sp>
      <p:pic>
        <p:nvPicPr>
          <p:cNvPr id="14339" name="Picture 5" descr="optional-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06134"/>
            <a:ext cx="6629400" cy="276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6"/>
          <p:cNvSpPr>
            <a:spLocks noChangeArrowheads="1"/>
          </p:cNvSpPr>
          <p:nvPr/>
        </p:nvSpPr>
        <p:spPr bwMode="auto">
          <a:xfrm>
            <a:off x="533400" y="1253247"/>
            <a:ext cx="8077200" cy="416542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1" name="AutoShape 7"/>
          <p:cNvSpPr>
            <a:spLocks noChangeArrowheads="1"/>
          </p:cNvSpPr>
          <p:nvPr/>
        </p:nvSpPr>
        <p:spPr bwMode="auto">
          <a:xfrm rot="10800000">
            <a:off x="533400" y="1248732"/>
            <a:ext cx="2209800" cy="541867"/>
          </a:xfrm>
          <a:prstGeom prst="flowChartPunchedCard">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2" name="Text Box 8"/>
          <p:cNvSpPr txBox="1">
            <a:spLocks noChangeArrowheads="1"/>
          </p:cNvSpPr>
          <p:nvPr/>
        </p:nvSpPr>
        <p:spPr bwMode="auto">
          <a:xfrm>
            <a:off x="838201" y="1292293"/>
            <a:ext cx="1185863"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b="1" dirty="0" err="1"/>
              <a:t>sd</a:t>
            </a:r>
            <a:r>
              <a:rPr lang="en-US" dirty="0"/>
              <a:t> name</a:t>
            </a:r>
          </a:p>
        </p:txBody>
      </p:sp>
    </p:spTree>
    <p:extLst>
      <p:ext uri="{BB962C8B-B14F-4D97-AF65-F5344CB8AC3E}">
        <p14:creationId xmlns:p14="http://schemas.microsoft.com/office/powerpoint/2010/main" val="25352848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Introduction to Sequence Diagrams</a:t>
            </a:r>
          </a:p>
        </p:txBody>
      </p:sp>
      <p:sp>
        <p:nvSpPr>
          <p:cNvPr id="78851" name="Rectangle 3"/>
          <p:cNvSpPr>
            <a:spLocks noGrp="1" noChangeArrowheads="1"/>
          </p:cNvSpPr>
          <p:nvPr>
            <p:ph type="body" idx="1"/>
          </p:nvPr>
        </p:nvSpPr>
        <p:spPr>
          <a:xfrm>
            <a:off x="457200" y="1094502"/>
            <a:ext cx="8229600" cy="4350624"/>
          </a:xfrm>
        </p:spPr>
        <p:txBody>
          <a:bodyPr/>
          <a:lstStyle/>
          <a:p>
            <a:pPr eaLnBrk="1" hangingPunct="1">
              <a:lnSpc>
                <a:spcPct val="90000"/>
              </a:lnSpc>
            </a:pPr>
            <a:r>
              <a:rPr lang="en-US" dirty="0" smtClean="0"/>
              <a:t>Sequence diagrams:</a:t>
            </a:r>
          </a:p>
          <a:p>
            <a:pPr lvl="1" eaLnBrk="1" hangingPunct="1">
              <a:lnSpc>
                <a:spcPct val="90000"/>
              </a:lnSpc>
            </a:pPr>
            <a:r>
              <a:rPr lang="en-US" dirty="0" smtClean="0"/>
              <a:t>illustrate how objects interact with each other. </a:t>
            </a:r>
          </a:p>
          <a:p>
            <a:pPr lvl="1" eaLnBrk="1" hangingPunct="1">
              <a:lnSpc>
                <a:spcPct val="90000"/>
              </a:lnSpc>
            </a:pPr>
            <a:r>
              <a:rPr lang="en-US" dirty="0" smtClean="0"/>
              <a:t>focus on message </a:t>
            </a:r>
            <a:r>
              <a:rPr lang="en-US" dirty="0" smtClean="0">
                <a:solidFill>
                  <a:srgbClr val="0000FF"/>
                </a:solidFill>
              </a:rPr>
              <a:t>sequences</a:t>
            </a:r>
            <a:r>
              <a:rPr lang="en-US" dirty="0" smtClean="0"/>
              <a:t>, that is, how messages are sent and received between a number of objects.</a:t>
            </a:r>
          </a:p>
          <a:p>
            <a:pPr lvl="1" eaLnBrk="1" hangingPunct="1">
              <a:lnSpc>
                <a:spcPct val="90000"/>
              </a:lnSpc>
            </a:pPr>
            <a:r>
              <a:rPr lang="en-US" dirty="0" smtClean="0"/>
              <a:t>have two axes: </a:t>
            </a:r>
          </a:p>
          <a:p>
            <a:pPr lvl="2" eaLnBrk="1" hangingPunct="1">
              <a:lnSpc>
                <a:spcPct val="90000"/>
              </a:lnSpc>
            </a:pPr>
            <a:r>
              <a:rPr lang="en-US" sz="2000" dirty="0" smtClean="0"/>
              <a:t>the vertical axis shows time and,</a:t>
            </a:r>
          </a:p>
          <a:p>
            <a:pPr lvl="2" eaLnBrk="1" hangingPunct="1">
              <a:lnSpc>
                <a:spcPct val="90000"/>
              </a:lnSpc>
            </a:pPr>
            <a:r>
              <a:rPr lang="en-US" sz="2000" dirty="0" smtClean="0"/>
              <a:t>the horizontal axis shows a set of objects. </a:t>
            </a:r>
          </a:p>
        </p:txBody>
      </p:sp>
    </p:spTree>
    <p:extLst>
      <p:ext uri="{BB962C8B-B14F-4D97-AF65-F5344CB8AC3E}">
        <p14:creationId xmlns:p14="http://schemas.microsoft.com/office/powerpoint/2010/main" val="34316193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Interaction Fragment</a:t>
            </a:r>
          </a:p>
        </p:txBody>
      </p:sp>
      <p:sp>
        <p:nvSpPr>
          <p:cNvPr id="15363" name="Rectangle 3"/>
          <p:cNvSpPr>
            <a:spLocks noGrp="1" noChangeArrowheads="1"/>
          </p:cNvSpPr>
          <p:nvPr>
            <p:ph type="body" idx="1"/>
          </p:nvPr>
        </p:nvSpPr>
        <p:spPr/>
        <p:txBody>
          <a:bodyPr/>
          <a:lstStyle/>
          <a:p>
            <a:pPr eaLnBrk="1" hangingPunct="1"/>
            <a:r>
              <a:rPr lang="en-US" dirty="0" smtClean="0"/>
              <a:t>Another way to hide detail in sequence diagram is the use of interaction occurrence – a fragment with </a:t>
            </a:r>
            <a:r>
              <a:rPr lang="en-US" dirty="0" smtClean="0">
                <a:solidFill>
                  <a:srgbClr val="0000FF"/>
                </a:solidFill>
                <a:latin typeface="Comic Sans MS"/>
                <a:cs typeface="Comic Sans MS"/>
              </a:rPr>
              <a:t>ref</a:t>
            </a:r>
            <a:r>
              <a:rPr lang="en-US" dirty="0" smtClean="0">
                <a:solidFill>
                  <a:srgbClr val="0000FF"/>
                </a:solidFill>
              </a:rPr>
              <a:t> </a:t>
            </a:r>
            <a:r>
              <a:rPr lang="en-US" dirty="0" smtClean="0"/>
              <a:t>keyword.</a:t>
            </a:r>
          </a:p>
          <a:p>
            <a:pPr eaLnBrk="1" hangingPunct="1"/>
            <a:endParaRPr lang="en-US" dirty="0" smtClean="0"/>
          </a:p>
        </p:txBody>
      </p:sp>
      <p:pic>
        <p:nvPicPr>
          <p:cNvPr id="4" name="Picture 5" descr="ref-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426" y="2422811"/>
            <a:ext cx="6249881" cy="326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19554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Sequence Diagrams</a:t>
            </a:r>
          </a:p>
        </p:txBody>
      </p:sp>
      <p:sp>
        <p:nvSpPr>
          <p:cNvPr id="12291" name="Rectangle 3"/>
          <p:cNvSpPr>
            <a:spLocks noGrp="1" noChangeArrowheads="1"/>
          </p:cNvSpPr>
          <p:nvPr>
            <p:ph type="body" idx="1"/>
          </p:nvPr>
        </p:nvSpPr>
        <p:spPr/>
        <p:txBody>
          <a:bodyPr/>
          <a:lstStyle/>
          <a:p>
            <a:pPr eaLnBrk="1" hangingPunct="1"/>
            <a:r>
              <a:rPr lang="en-US" dirty="0"/>
              <a:t>A sequence diagram can be used to reveal the interaction for a specific scenario—a specific interaction between the objects that happens at some point in time during the system’s execution (for example, when a specific function is used)</a:t>
            </a:r>
            <a:r>
              <a:rPr lang="en-US" dirty="0" smtClean="0"/>
              <a:t>.</a:t>
            </a:r>
            <a:br>
              <a:rPr lang="en-US" dirty="0" smtClean="0"/>
            </a:br>
            <a:endParaRPr lang="en-US" dirty="0" smtClean="0"/>
          </a:p>
          <a:p>
            <a:pPr eaLnBrk="1" hangingPunct="1"/>
            <a:r>
              <a:rPr lang="en-US" dirty="0" smtClean="0"/>
              <a:t>Sequence diagrams can also be used to </a:t>
            </a:r>
            <a:r>
              <a:rPr lang="en-US" dirty="0"/>
              <a:t>m</a:t>
            </a:r>
            <a:r>
              <a:rPr lang="en-US" dirty="0" smtClean="0"/>
              <a:t>odel </a:t>
            </a:r>
            <a:r>
              <a:rPr lang="en-US" dirty="0" smtClean="0">
                <a:solidFill>
                  <a:srgbClr val="0000FF"/>
                </a:solidFill>
              </a:rPr>
              <a:t>the high-level interaction between subsystems.</a:t>
            </a:r>
          </a:p>
          <a:p>
            <a:pPr eaLnBrk="1" hangingPunct="1">
              <a:buFont typeface="Wingdings" pitchFamily="2" charset="2"/>
              <a:buNone/>
            </a:pPr>
            <a:endParaRPr lang="en-US" dirty="0" smtClean="0"/>
          </a:p>
        </p:txBody>
      </p:sp>
    </p:spTree>
    <p:extLst>
      <p:ext uri="{BB962C8B-B14F-4D97-AF65-F5344CB8AC3E}">
        <p14:creationId xmlns:p14="http://schemas.microsoft.com/office/powerpoint/2010/main" val="7159987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Example</a:t>
            </a:r>
            <a:endParaRPr lang="en-US" dirty="0" smtClean="0"/>
          </a:p>
        </p:txBody>
      </p:sp>
      <p:sp>
        <p:nvSpPr>
          <p:cNvPr id="19460" name="Text Box 4"/>
          <p:cNvSpPr txBox="1">
            <a:spLocks noChangeArrowheads="1"/>
          </p:cNvSpPr>
          <p:nvPr/>
        </p:nvSpPr>
        <p:spPr bwMode="auto">
          <a:xfrm>
            <a:off x="1965326" y="1518068"/>
            <a:ext cx="1300356"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customer</a:t>
            </a:r>
          </a:p>
        </p:txBody>
      </p:sp>
      <p:sp>
        <p:nvSpPr>
          <p:cNvPr id="19461" name="Text Box 5"/>
          <p:cNvSpPr txBox="1">
            <a:spLocks noChangeArrowheads="1"/>
          </p:cNvSpPr>
          <p:nvPr/>
        </p:nvSpPr>
        <p:spPr bwMode="auto">
          <a:xfrm>
            <a:off x="5470526" y="1450335"/>
            <a:ext cx="777151"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ATM</a:t>
            </a:r>
          </a:p>
        </p:txBody>
      </p:sp>
      <p:sp>
        <p:nvSpPr>
          <p:cNvPr id="19462" name="Line 6"/>
          <p:cNvSpPr>
            <a:spLocks noChangeShapeType="1"/>
          </p:cNvSpPr>
          <p:nvPr/>
        </p:nvSpPr>
        <p:spPr bwMode="auto">
          <a:xfrm>
            <a:off x="2514600" y="1931557"/>
            <a:ext cx="0" cy="20997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Line 7"/>
          <p:cNvSpPr>
            <a:spLocks noChangeShapeType="1"/>
          </p:cNvSpPr>
          <p:nvPr/>
        </p:nvSpPr>
        <p:spPr bwMode="auto">
          <a:xfrm>
            <a:off x="5867400" y="1873301"/>
            <a:ext cx="0" cy="21674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8"/>
          <p:cNvSpPr>
            <a:spLocks noChangeShapeType="1"/>
          </p:cNvSpPr>
          <p:nvPr/>
        </p:nvSpPr>
        <p:spPr bwMode="auto">
          <a:xfrm>
            <a:off x="2514600" y="2069812"/>
            <a:ext cx="3352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5" name="Line 9"/>
          <p:cNvSpPr>
            <a:spLocks noChangeShapeType="1"/>
          </p:cNvSpPr>
          <p:nvPr/>
        </p:nvSpPr>
        <p:spPr bwMode="auto">
          <a:xfrm flipH="1">
            <a:off x="2514600" y="2679412"/>
            <a:ext cx="3352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6" name="Line 10"/>
          <p:cNvSpPr>
            <a:spLocks noChangeShapeType="1"/>
          </p:cNvSpPr>
          <p:nvPr/>
        </p:nvSpPr>
        <p:spPr bwMode="auto">
          <a:xfrm>
            <a:off x="2514600" y="3221279"/>
            <a:ext cx="3352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7" name="Text Box 11"/>
          <p:cNvSpPr txBox="1">
            <a:spLocks noChangeArrowheads="1"/>
          </p:cNvSpPr>
          <p:nvPr/>
        </p:nvSpPr>
        <p:spPr bwMode="auto">
          <a:xfrm>
            <a:off x="3437349" y="1742017"/>
            <a:ext cx="1341533"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600" b="0" dirty="0"/>
              <a:t>Insert card</a:t>
            </a:r>
          </a:p>
        </p:txBody>
      </p:sp>
      <p:sp>
        <p:nvSpPr>
          <p:cNvPr id="19468" name="Text Box 12"/>
          <p:cNvSpPr txBox="1">
            <a:spLocks noChangeArrowheads="1"/>
          </p:cNvSpPr>
          <p:nvPr/>
        </p:nvSpPr>
        <p:spPr bwMode="auto">
          <a:xfrm>
            <a:off x="2789463" y="2378653"/>
            <a:ext cx="284635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600" b="0" dirty="0"/>
              <a:t>Prompt a text field for PIN</a:t>
            </a:r>
          </a:p>
        </p:txBody>
      </p:sp>
      <p:sp>
        <p:nvSpPr>
          <p:cNvPr id="19469" name="Text Box 13"/>
          <p:cNvSpPr txBox="1">
            <a:spLocks noChangeArrowheads="1"/>
          </p:cNvSpPr>
          <p:nvPr/>
        </p:nvSpPr>
        <p:spPr bwMode="auto">
          <a:xfrm>
            <a:off x="3200399" y="2882612"/>
            <a:ext cx="2581243"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600" b="0" dirty="0"/>
              <a:t>Input the PIN</a:t>
            </a:r>
          </a:p>
        </p:txBody>
      </p:sp>
      <p:sp>
        <p:nvSpPr>
          <p:cNvPr id="19470" name="Line 14"/>
          <p:cNvSpPr>
            <a:spLocks noChangeShapeType="1"/>
          </p:cNvSpPr>
          <p:nvPr/>
        </p:nvSpPr>
        <p:spPr bwMode="auto">
          <a:xfrm flipH="1">
            <a:off x="2514600" y="3949897"/>
            <a:ext cx="3352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1" name="Text Box 15"/>
          <p:cNvSpPr txBox="1">
            <a:spLocks noChangeArrowheads="1"/>
          </p:cNvSpPr>
          <p:nvPr/>
        </p:nvSpPr>
        <p:spPr bwMode="auto">
          <a:xfrm>
            <a:off x="3055599" y="3688440"/>
            <a:ext cx="246734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sz="1600" b="0" dirty="0"/>
              <a:t>Show account summary</a:t>
            </a:r>
          </a:p>
        </p:txBody>
      </p:sp>
      <p:sp>
        <p:nvSpPr>
          <p:cNvPr id="2" name="TextBox 1"/>
          <p:cNvSpPr txBox="1"/>
          <p:nvPr/>
        </p:nvSpPr>
        <p:spPr>
          <a:xfrm>
            <a:off x="3705938" y="3245137"/>
            <a:ext cx="597121" cy="346249"/>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1475268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Grp="1" noChangeArrowheads="1"/>
          </p:cNvSpPr>
          <p:nvPr>
            <p:ph type="title" idx="4294967295"/>
          </p:nvPr>
        </p:nvSpPr>
        <p:spPr>
          <a:xfrm>
            <a:off x="281739" y="116970"/>
            <a:ext cx="8787066" cy="500945"/>
          </a:xfrm>
        </p:spPr>
        <p:txBody>
          <a:bodyPr/>
          <a:lstStyle/>
          <a:p>
            <a:r>
              <a:rPr lang="en-US" sz="3200" u="none" dirty="0">
                <a:effectLst>
                  <a:outerShdw blurRad="38100" dist="38100" dir="2700000" algn="tl">
                    <a:srgbClr val="000000">
                      <a:alpha val="43137"/>
                    </a:srgbClr>
                  </a:outerShdw>
                </a:effectLst>
              </a:rPr>
              <a:t>Sequence Diagram </a:t>
            </a:r>
            <a:r>
              <a:rPr lang="en-US" sz="3200" u="none" dirty="0" smtClean="0">
                <a:effectLst>
                  <a:outerShdw blurRad="38100" dist="38100" dir="2700000" algn="tl">
                    <a:srgbClr val="000000">
                      <a:alpha val="43137"/>
                    </a:srgbClr>
                  </a:outerShdw>
                </a:effectLst>
              </a:rPr>
              <a:t>Notations</a:t>
            </a:r>
            <a:endParaRPr lang="en-US" sz="3200" u="none" dirty="0">
              <a:effectLst>
                <a:outerShdw blurRad="38100" dist="38100" dir="2700000" algn="tl">
                  <a:srgbClr val="000000">
                    <a:alpha val="43137"/>
                  </a:srgbClr>
                </a:outerShdw>
              </a:effectLst>
            </a:endParaRP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09" y="728554"/>
            <a:ext cx="7869436" cy="5367446"/>
          </a:xfrm>
          <a:prstGeom prst="rect">
            <a:avLst/>
          </a:prstGeom>
        </p:spPr>
      </p:pic>
    </p:spTree>
    <p:extLst>
      <p:ext uri="{BB962C8B-B14F-4D97-AF65-F5344CB8AC3E}">
        <p14:creationId xmlns:p14="http://schemas.microsoft.com/office/powerpoint/2010/main" val="26241430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00562"/>
            <a:ext cx="7543800" cy="576452"/>
          </a:xfrm>
        </p:spPr>
        <p:txBody>
          <a:bodyPr/>
          <a:lstStyle/>
          <a:p>
            <a:r>
              <a:rPr lang="en-US" sz="3200" u="none" dirty="0">
                <a:effectLst>
                  <a:outerShdw blurRad="38100" dist="38100" dir="2700000" algn="tl">
                    <a:srgbClr val="000000">
                      <a:alpha val="43137"/>
                    </a:srgbClr>
                  </a:outerShdw>
                </a:effectLst>
              </a:rPr>
              <a:t>Lifelines</a:t>
            </a:r>
          </a:p>
        </p:txBody>
      </p:sp>
      <p:sp>
        <p:nvSpPr>
          <p:cNvPr id="15363" name="Rectangle 4"/>
          <p:cNvSpPr>
            <a:spLocks noGrp="1" noChangeArrowheads="1"/>
          </p:cNvSpPr>
          <p:nvPr>
            <p:ph type="body" sz="half" idx="1"/>
          </p:nvPr>
        </p:nvSpPr>
        <p:spPr>
          <a:xfrm>
            <a:off x="457199" y="1077792"/>
            <a:ext cx="4639627" cy="4561817"/>
          </a:xfrm>
        </p:spPr>
        <p:txBody>
          <a:bodyPr/>
          <a:lstStyle/>
          <a:p>
            <a:pPr>
              <a:lnSpc>
                <a:spcPct val="90000"/>
              </a:lnSpc>
            </a:pPr>
            <a:r>
              <a:rPr lang="en-US" sz="2000" dirty="0" smtClean="0"/>
              <a:t>On the horizontal axis of a sequence diagram are the objects involved in the sequence. </a:t>
            </a:r>
          </a:p>
          <a:p>
            <a:pPr>
              <a:lnSpc>
                <a:spcPct val="90000"/>
              </a:lnSpc>
            </a:pPr>
            <a:r>
              <a:rPr lang="en-US" sz="2000" dirty="0" smtClean="0"/>
              <a:t>Each is represented by an object rectangle with the object and/or class name. </a:t>
            </a:r>
          </a:p>
          <a:p>
            <a:pPr>
              <a:lnSpc>
                <a:spcPct val="90000"/>
              </a:lnSpc>
            </a:pPr>
            <a:r>
              <a:rPr lang="en-US" sz="2000" dirty="0" smtClean="0"/>
              <a:t>The rectangle along with the vertical dashed line, called the object’s lifeline, indicates the object’s execution during the sequence (that is, messages sent or received and the activation of the object). </a:t>
            </a:r>
          </a:p>
        </p:txBody>
      </p:sp>
      <p:sp>
        <p:nvSpPr>
          <p:cNvPr id="15364" name="Rectangle 6"/>
          <p:cNvSpPr>
            <a:spLocks noChangeArrowheads="1"/>
          </p:cNvSpPr>
          <p:nvPr/>
        </p:nvSpPr>
        <p:spPr bwMode="auto">
          <a:xfrm>
            <a:off x="5715000" y="1286619"/>
            <a:ext cx="1905000" cy="47413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5" name="Text Box 7"/>
          <p:cNvSpPr txBox="1">
            <a:spLocks noChangeArrowheads="1"/>
          </p:cNvSpPr>
          <p:nvPr/>
        </p:nvSpPr>
        <p:spPr bwMode="auto">
          <a:xfrm>
            <a:off x="5775326" y="1412207"/>
            <a:ext cx="1701758"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dirty="0"/>
              <a:t>object name</a:t>
            </a:r>
          </a:p>
        </p:txBody>
      </p:sp>
      <p:sp>
        <p:nvSpPr>
          <p:cNvPr id="15366" name="Line 8"/>
          <p:cNvSpPr>
            <a:spLocks noChangeShapeType="1"/>
          </p:cNvSpPr>
          <p:nvPr/>
        </p:nvSpPr>
        <p:spPr bwMode="auto">
          <a:xfrm>
            <a:off x="6629400" y="1760752"/>
            <a:ext cx="0" cy="27770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342221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33939"/>
            <a:ext cx="7543800" cy="701818"/>
          </a:xfrm>
        </p:spPr>
        <p:txBody>
          <a:bodyPr/>
          <a:lstStyle/>
          <a:p>
            <a:r>
              <a:rPr lang="en-US" sz="3200" u="none" dirty="0">
                <a:effectLst>
                  <a:outerShdw blurRad="38100" dist="38100" dir="2700000" algn="tl">
                    <a:srgbClr val="000000">
                      <a:alpha val="43137"/>
                    </a:srgbClr>
                  </a:outerShdw>
                </a:effectLst>
              </a:rPr>
              <a:t>Messages</a:t>
            </a:r>
          </a:p>
        </p:txBody>
      </p:sp>
      <p:sp>
        <p:nvSpPr>
          <p:cNvPr id="16387" name="Rectangle 3"/>
          <p:cNvSpPr>
            <a:spLocks noGrp="1" noChangeArrowheads="1"/>
          </p:cNvSpPr>
          <p:nvPr>
            <p:ph type="body" sz="half" idx="1"/>
          </p:nvPr>
        </p:nvSpPr>
        <p:spPr>
          <a:xfrm>
            <a:off x="457199" y="1094502"/>
            <a:ext cx="4246921" cy="4486623"/>
          </a:xfrm>
        </p:spPr>
        <p:txBody>
          <a:bodyPr/>
          <a:lstStyle/>
          <a:p>
            <a:r>
              <a:rPr lang="en-US" sz="2200" dirty="0" smtClean="0"/>
              <a:t>Communication between the objects is represented as horizontal message lines between the objects’ lifelines. </a:t>
            </a:r>
          </a:p>
          <a:p>
            <a:r>
              <a:rPr lang="en-US" sz="2200" dirty="0" smtClean="0"/>
              <a:t>To read the sequence diagram, start at the top of the diagram and read down to view the exchange of messages taking place as time passes. </a:t>
            </a:r>
          </a:p>
          <a:p>
            <a:endParaRPr lang="en-US" sz="2200" dirty="0" smtClean="0"/>
          </a:p>
        </p:txBody>
      </p:sp>
      <p:pic>
        <p:nvPicPr>
          <p:cNvPr id="16388" name="Picture 5" descr="sq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480" y="1565013"/>
            <a:ext cx="3733800" cy="2410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26913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40489" y="183852"/>
            <a:ext cx="7543800" cy="710132"/>
          </a:xfrm>
        </p:spPr>
        <p:txBody>
          <a:bodyPr/>
          <a:lstStyle/>
          <a:p>
            <a:r>
              <a:rPr lang="en-US" sz="3200" u="none" dirty="0" smtClean="0">
                <a:effectLst>
                  <a:outerShdw blurRad="38100" dist="38100" dir="2700000" algn="tl">
                    <a:srgbClr val="000000">
                      <a:alpha val="43137"/>
                    </a:srgbClr>
                  </a:outerShdw>
                </a:effectLst>
              </a:rPr>
              <a:t>Messages </a:t>
            </a:r>
            <a:r>
              <a:rPr lang="en-US" sz="2000" u="none" dirty="0" smtClean="0">
                <a:effectLst>
                  <a:outerShdw blurRad="38100" dist="38100" dir="2700000" algn="tl">
                    <a:srgbClr val="000000">
                      <a:alpha val="43137"/>
                    </a:srgbClr>
                  </a:outerShdw>
                </a:effectLst>
              </a:rPr>
              <a:t>(cont’d)</a:t>
            </a:r>
            <a:endParaRPr lang="en-US" sz="2000" u="none" dirty="0">
              <a:effectLst>
                <a:outerShdw blurRad="38100" dist="38100" dir="2700000" algn="tl">
                  <a:srgbClr val="000000">
                    <a:alpha val="43137"/>
                  </a:srgbClr>
                </a:outerShdw>
              </a:effectLst>
            </a:endParaRPr>
          </a:p>
        </p:txBody>
      </p:sp>
      <p:sp>
        <p:nvSpPr>
          <p:cNvPr id="18435" name="Rectangle 3"/>
          <p:cNvSpPr>
            <a:spLocks noGrp="1" noChangeArrowheads="1"/>
          </p:cNvSpPr>
          <p:nvPr>
            <p:ph type="body" sz="half" idx="1"/>
          </p:nvPr>
        </p:nvSpPr>
        <p:spPr>
          <a:xfrm>
            <a:off x="457199" y="1219827"/>
            <a:ext cx="4856869" cy="4229884"/>
          </a:xfrm>
        </p:spPr>
        <p:txBody>
          <a:bodyPr/>
          <a:lstStyle/>
          <a:p>
            <a:pPr>
              <a:lnSpc>
                <a:spcPct val="90000"/>
              </a:lnSpc>
            </a:pPr>
            <a:r>
              <a:rPr lang="en-US" sz="2200" b="1" dirty="0" smtClean="0"/>
              <a:t>Synchronous:</a:t>
            </a:r>
            <a:r>
              <a:rPr lang="en-US" sz="2200" dirty="0" smtClean="0"/>
              <a:t> a message is sent by one object to another and the first object waits until the resulting action has completed. </a:t>
            </a:r>
          </a:p>
          <a:p>
            <a:pPr>
              <a:lnSpc>
                <a:spcPct val="90000"/>
              </a:lnSpc>
            </a:pPr>
            <a:r>
              <a:rPr lang="en-US" sz="2200" b="1" dirty="0" smtClean="0"/>
              <a:t>Asynchronous:</a:t>
            </a:r>
            <a:r>
              <a:rPr lang="en-US" sz="2200" dirty="0" smtClean="0"/>
              <a:t> a message is sent by one object to another but the first object does not wait until the resulting action has complete, it carries on with the next step in its own sequence of actions.</a:t>
            </a:r>
          </a:p>
        </p:txBody>
      </p:sp>
      <p:sp>
        <p:nvSpPr>
          <p:cNvPr id="18436" name="Line 5"/>
          <p:cNvSpPr>
            <a:spLocks noChangeShapeType="1"/>
          </p:cNvSpPr>
          <p:nvPr/>
        </p:nvSpPr>
        <p:spPr bwMode="auto">
          <a:xfrm>
            <a:off x="6004410" y="2235200"/>
            <a:ext cx="1981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7" name="Line 6"/>
          <p:cNvSpPr>
            <a:spLocks noChangeShapeType="1"/>
          </p:cNvSpPr>
          <p:nvPr/>
        </p:nvSpPr>
        <p:spPr bwMode="auto">
          <a:xfrm>
            <a:off x="6080610" y="4131733"/>
            <a:ext cx="1905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Line 7"/>
          <p:cNvSpPr>
            <a:spLocks noChangeShapeType="1"/>
          </p:cNvSpPr>
          <p:nvPr/>
        </p:nvSpPr>
        <p:spPr bwMode="auto">
          <a:xfrm flipH="1" flipV="1">
            <a:off x="7757010" y="3996267"/>
            <a:ext cx="228600" cy="135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9" name="Line 8"/>
          <p:cNvSpPr>
            <a:spLocks noChangeShapeType="1"/>
          </p:cNvSpPr>
          <p:nvPr/>
        </p:nvSpPr>
        <p:spPr bwMode="auto">
          <a:xfrm flipH="1">
            <a:off x="7757010" y="4131733"/>
            <a:ext cx="228600" cy="135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Text Box 9"/>
          <p:cNvSpPr txBox="1">
            <a:spLocks noChangeArrowheads="1"/>
          </p:cNvSpPr>
          <p:nvPr/>
        </p:nvSpPr>
        <p:spPr bwMode="auto">
          <a:xfrm>
            <a:off x="6064735" y="2225322"/>
            <a:ext cx="1650913"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synchronous</a:t>
            </a:r>
          </a:p>
        </p:txBody>
      </p:sp>
      <p:sp>
        <p:nvSpPr>
          <p:cNvPr id="18441" name="Text Box 10"/>
          <p:cNvSpPr txBox="1">
            <a:spLocks noChangeArrowheads="1"/>
          </p:cNvSpPr>
          <p:nvPr/>
        </p:nvSpPr>
        <p:spPr bwMode="auto">
          <a:xfrm>
            <a:off x="6156811" y="4199466"/>
            <a:ext cx="1793430"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asynchronous</a:t>
            </a:r>
          </a:p>
        </p:txBody>
      </p:sp>
    </p:spTree>
    <p:extLst>
      <p:ext uri="{BB962C8B-B14F-4D97-AF65-F5344CB8AC3E}">
        <p14:creationId xmlns:p14="http://schemas.microsoft.com/office/powerpoint/2010/main" val="1794383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48844" y="208876"/>
            <a:ext cx="7543800" cy="618268"/>
          </a:xfrm>
        </p:spPr>
        <p:txBody>
          <a:bodyPr/>
          <a:lstStyle/>
          <a:p>
            <a:r>
              <a:rPr lang="en-US" sz="3200" u="none" dirty="0" smtClean="0">
                <a:effectLst>
                  <a:outerShdw blurRad="38100" dist="38100" dir="2700000" algn="tl">
                    <a:srgbClr val="000000">
                      <a:alpha val="43137"/>
                    </a:srgbClr>
                  </a:outerShdw>
                </a:effectLst>
              </a:rPr>
              <a:t>Messages </a:t>
            </a:r>
            <a:r>
              <a:rPr lang="en-US" sz="2000" u="none" dirty="0" smtClean="0">
                <a:effectLst>
                  <a:outerShdw blurRad="38100" dist="38100" dir="2700000" algn="tl">
                    <a:srgbClr val="000000">
                      <a:alpha val="43137"/>
                    </a:srgbClr>
                  </a:outerShdw>
                </a:effectLst>
              </a:rPr>
              <a:t>(cont’d)</a:t>
            </a:r>
            <a:endParaRPr lang="en-US" sz="2000" u="none" dirty="0">
              <a:effectLst>
                <a:outerShdw blurRad="38100" dist="38100" dir="2700000" algn="tl">
                  <a:srgbClr val="000000">
                    <a:alpha val="43137"/>
                  </a:srgbClr>
                </a:outerShdw>
              </a:effectLst>
            </a:endParaRPr>
          </a:p>
        </p:txBody>
      </p:sp>
      <p:sp>
        <p:nvSpPr>
          <p:cNvPr id="19459" name="Rectangle 3"/>
          <p:cNvSpPr>
            <a:spLocks noGrp="1" noChangeArrowheads="1"/>
          </p:cNvSpPr>
          <p:nvPr>
            <p:ph type="body" sz="half" idx="1"/>
          </p:nvPr>
        </p:nvSpPr>
        <p:spPr>
          <a:xfrm>
            <a:off x="457199" y="1136278"/>
            <a:ext cx="4764959" cy="4313434"/>
          </a:xfrm>
        </p:spPr>
        <p:txBody>
          <a:bodyPr/>
          <a:lstStyle/>
          <a:p>
            <a:pPr>
              <a:lnSpc>
                <a:spcPct val="90000"/>
              </a:lnSpc>
            </a:pPr>
            <a:r>
              <a:rPr lang="en-US" sz="2600" b="1" dirty="0" smtClean="0"/>
              <a:t>Creation</a:t>
            </a:r>
            <a:r>
              <a:rPr lang="en-US" sz="2600" dirty="0" smtClean="0"/>
              <a:t>: represents a message that causes the creation of an object instance to which the message is sent.</a:t>
            </a:r>
          </a:p>
          <a:p>
            <a:pPr>
              <a:lnSpc>
                <a:spcPct val="90000"/>
              </a:lnSpc>
            </a:pPr>
            <a:r>
              <a:rPr lang="en-US" sz="2600" b="1" dirty="0" smtClean="0"/>
              <a:t>Reply</a:t>
            </a:r>
            <a:r>
              <a:rPr lang="en-US" sz="2600" dirty="0" smtClean="0"/>
              <a:t>: represents the explicit return of control from the object to which the message was sent. </a:t>
            </a:r>
          </a:p>
          <a:p>
            <a:pPr>
              <a:lnSpc>
                <a:spcPct val="90000"/>
              </a:lnSpc>
            </a:pPr>
            <a:endParaRPr lang="en-US" sz="2600" dirty="0" smtClean="0"/>
          </a:p>
        </p:txBody>
      </p:sp>
      <p:sp>
        <p:nvSpPr>
          <p:cNvPr id="19460" name="Line 6"/>
          <p:cNvSpPr>
            <a:spLocks noChangeShapeType="1"/>
          </p:cNvSpPr>
          <p:nvPr/>
        </p:nvSpPr>
        <p:spPr bwMode="auto">
          <a:xfrm>
            <a:off x="6264420" y="2370667"/>
            <a:ext cx="19050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61" name="Line 7"/>
          <p:cNvSpPr>
            <a:spLocks noChangeShapeType="1"/>
          </p:cNvSpPr>
          <p:nvPr/>
        </p:nvSpPr>
        <p:spPr bwMode="auto">
          <a:xfrm flipH="1" flipV="1">
            <a:off x="7940820" y="2235200"/>
            <a:ext cx="228600" cy="135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2" name="Line 8"/>
          <p:cNvSpPr>
            <a:spLocks noChangeShapeType="1"/>
          </p:cNvSpPr>
          <p:nvPr/>
        </p:nvSpPr>
        <p:spPr bwMode="auto">
          <a:xfrm flipH="1">
            <a:off x="7940820" y="2370667"/>
            <a:ext cx="228600" cy="135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Text Box 9"/>
          <p:cNvSpPr txBox="1">
            <a:spLocks noChangeArrowheads="1"/>
          </p:cNvSpPr>
          <p:nvPr/>
        </p:nvSpPr>
        <p:spPr bwMode="auto">
          <a:xfrm>
            <a:off x="6493020" y="2506133"/>
            <a:ext cx="1187419"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creation</a:t>
            </a:r>
          </a:p>
        </p:txBody>
      </p:sp>
      <p:sp>
        <p:nvSpPr>
          <p:cNvPr id="19464" name="Line 10"/>
          <p:cNvSpPr>
            <a:spLocks noChangeShapeType="1"/>
          </p:cNvSpPr>
          <p:nvPr/>
        </p:nvSpPr>
        <p:spPr bwMode="auto">
          <a:xfrm>
            <a:off x="6204095" y="4209345"/>
            <a:ext cx="1981200"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5" name="Text Box 11"/>
          <p:cNvSpPr txBox="1">
            <a:spLocks noChangeArrowheads="1"/>
          </p:cNvSpPr>
          <p:nvPr/>
        </p:nvSpPr>
        <p:spPr bwMode="auto">
          <a:xfrm>
            <a:off x="6721621" y="4334933"/>
            <a:ext cx="800444"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000">
                <a:solidFill>
                  <a:schemeClr val="tx1"/>
                </a:solidFill>
                <a:latin typeface="Comic Sans MS" pitchFamily="66" charset="0"/>
                <a:ea typeface="宋体" pitchFamily="2" charset="-122"/>
              </a:defRPr>
            </a:lvl1pPr>
            <a:lvl2pPr marL="742950" indent="-285750" eaLnBrk="0" hangingPunct="0">
              <a:defRPr sz="2000">
                <a:solidFill>
                  <a:schemeClr val="tx1"/>
                </a:solidFill>
                <a:latin typeface="Comic Sans MS" pitchFamily="66" charset="0"/>
                <a:ea typeface="宋体" pitchFamily="2" charset="-122"/>
              </a:defRPr>
            </a:lvl2pPr>
            <a:lvl3pPr marL="1143000" indent="-228600" eaLnBrk="0" hangingPunct="0">
              <a:defRPr sz="2000">
                <a:solidFill>
                  <a:schemeClr val="tx1"/>
                </a:solidFill>
                <a:latin typeface="Comic Sans MS" pitchFamily="66" charset="0"/>
                <a:ea typeface="宋体" pitchFamily="2" charset="-122"/>
              </a:defRPr>
            </a:lvl3pPr>
            <a:lvl4pPr marL="1600200" indent="-228600" eaLnBrk="0" hangingPunct="0">
              <a:defRPr sz="2000">
                <a:solidFill>
                  <a:schemeClr val="tx1"/>
                </a:solidFill>
                <a:latin typeface="Comic Sans MS" pitchFamily="66" charset="0"/>
                <a:ea typeface="宋体" pitchFamily="2" charset="-122"/>
              </a:defRPr>
            </a:lvl4pPr>
            <a:lvl5pPr marL="2057400" indent="-228600" eaLnBrk="0" hangingPunct="0">
              <a:defRPr sz="2000">
                <a:solidFill>
                  <a:schemeClr val="tx1"/>
                </a:solidFill>
                <a:latin typeface="Comic Sans MS" pitchFamily="66" charset="0"/>
                <a:ea typeface="宋体" pitchFamily="2" charset="-122"/>
              </a:defRPr>
            </a:lvl5pPr>
            <a:lvl6pPr marL="25146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lnSpc>
                <a:spcPct val="80000"/>
              </a:lnSpc>
              <a:spcBef>
                <a:spcPct val="20000"/>
              </a:spcBef>
              <a:spcAft>
                <a:spcPct val="0"/>
              </a:spcAft>
              <a:buClr>
                <a:schemeClr val="bg1"/>
              </a:buClr>
              <a:buSzPct val="70000"/>
              <a:buFont typeface="Wingdings" pitchFamily="2" charset="2"/>
              <a:buChar char="•"/>
              <a:defRPr sz="2000">
                <a:solidFill>
                  <a:schemeClr val="tx1"/>
                </a:solidFill>
                <a:latin typeface="Comic Sans MS" pitchFamily="66" charset="0"/>
                <a:ea typeface="宋体" pitchFamily="2" charset="-122"/>
              </a:defRPr>
            </a:lvl9pPr>
          </a:lstStyle>
          <a:p>
            <a:pPr eaLnBrk="1" hangingPunct="1">
              <a:buFont typeface="Wingdings" pitchFamily="2" charset="2"/>
              <a:buNone/>
            </a:pPr>
            <a:r>
              <a:rPr lang="en-US"/>
              <a:t>reply</a:t>
            </a:r>
          </a:p>
        </p:txBody>
      </p:sp>
    </p:spTree>
    <p:extLst>
      <p:ext uri="{BB962C8B-B14F-4D97-AF65-F5344CB8AC3E}">
        <p14:creationId xmlns:p14="http://schemas.microsoft.com/office/powerpoint/2010/main" val="20000143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17153</TotalTime>
  <Words>691</Words>
  <Application>Microsoft Macintosh PowerPoint</Application>
  <PresentationFormat>Custom</PresentationFormat>
  <Paragraphs>101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SE 181    UML Sequence Diagrams</vt:lpstr>
      <vt:lpstr>Introduction to Sequence Diagrams</vt:lpstr>
      <vt:lpstr>Sequence Diagrams</vt:lpstr>
      <vt:lpstr>Example</vt:lpstr>
      <vt:lpstr>Sequence Diagram Notations</vt:lpstr>
      <vt:lpstr>Lifelines</vt:lpstr>
      <vt:lpstr>Messages</vt:lpstr>
      <vt:lpstr>Messages (cont’d)</vt:lpstr>
      <vt:lpstr>Messages (cont’d)</vt:lpstr>
      <vt:lpstr>Focus of Control or Execution Occurrence </vt:lpstr>
      <vt:lpstr>Recursion</vt:lpstr>
      <vt:lpstr>Destruction of an Object</vt:lpstr>
      <vt:lpstr>Fragments</vt:lpstr>
      <vt:lpstr>Combined Fragment Keywords</vt:lpstr>
      <vt:lpstr>Loop Fragment</vt:lpstr>
      <vt:lpstr>Alternative Fragment</vt:lpstr>
      <vt:lpstr>Alternative Fragment Example</vt:lpstr>
      <vt:lpstr>Parallel Fragment</vt:lpstr>
      <vt:lpstr>Optional Fragment</vt:lpstr>
      <vt:lpstr>Interaction Fragment</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Filippos Vokolos</cp:lastModifiedBy>
  <cp:revision>635</cp:revision>
  <cp:lastPrinted>2014-01-29T15:51:24Z</cp:lastPrinted>
  <dcterms:created xsi:type="dcterms:W3CDTF">2000-03-07T00:57:40Z</dcterms:created>
  <dcterms:modified xsi:type="dcterms:W3CDTF">2020-02-04T22:54:01Z</dcterms:modified>
</cp:coreProperties>
</file>