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1" r:id="rId1"/>
  </p:sldMasterIdLst>
  <p:notesMasterIdLst>
    <p:notesMasterId r:id="rId50"/>
  </p:notesMasterIdLst>
  <p:handoutMasterIdLst>
    <p:handoutMasterId r:id="rId51"/>
  </p:handoutMasterIdLst>
  <p:sldIdLst>
    <p:sldId id="256" r:id="rId2"/>
    <p:sldId id="405" r:id="rId3"/>
    <p:sldId id="406" r:id="rId4"/>
    <p:sldId id="407" r:id="rId5"/>
    <p:sldId id="408" r:id="rId6"/>
    <p:sldId id="409" r:id="rId7"/>
    <p:sldId id="410" r:id="rId8"/>
    <p:sldId id="411" r:id="rId9"/>
    <p:sldId id="412" r:id="rId10"/>
    <p:sldId id="413" r:id="rId11"/>
    <p:sldId id="414" r:id="rId12"/>
    <p:sldId id="456" r:id="rId13"/>
    <p:sldId id="415" r:id="rId14"/>
    <p:sldId id="416" r:id="rId15"/>
    <p:sldId id="417" r:id="rId16"/>
    <p:sldId id="418" r:id="rId17"/>
    <p:sldId id="457" r:id="rId18"/>
    <p:sldId id="420" r:id="rId19"/>
    <p:sldId id="421" r:id="rId20"/>
    <p:sldId id="422" r:id="rId21"/>
    <p:sldId id="423" r:id="rId22"/>
    <p:sldId id="424" r:id="rId23"/>
    <p:sldId id="425" r:id="rId24"/>
    <p:sldId id="426" r:id="rId25"/>
    <p:sldId id="430" r:id="rId26"/>
    <p:sldId id="427" r:id="rId27"/>
    <p:sldId id="428" r:id="rId28"/>
    <p:sldId id="429" r:id="rId29"/>
    <p:sldId id="431" r:id="rId30"/>
    <p:sldId id="432" r:id="rId31"/>
    <p:sldId id="433" r:id="rId32"/>
    <p:sldId id="434" r:id="rId33"/>
    <p:sldId id="435" r:id="rId34"/>
    <p:sldId id="436" r:id="rId35"/>
    <p:sldId id="437" r:id="rId36"/>
    <p:sldId id="438" r:id="rId37"/>
    <p:sldId id="439" r:id="rId38"/>
    <p:sldId id="440" r:id="rId39"/>
    <p:sldId id="441" r:id="rId40"/>
    <p:sldId id="453" r:id="rId41"/>
    <p:sldId id="445" r:id="rId42"/>
    <p:sldId id="446" r:id="rId43"/>
    <p:sldId id="447" r:id="rId44"/>
    <p:sldId id="448" r:id="rId45"/>
    <p:sldId id="449" r:id="rId46"/>
    <p:sldId id="450" r:id="rId47"/>
    <p:sldId id="451" r:id="rId48"/>
    <p:sldId id="452" r:id="rId49"/>
  </p:sldIdLst>
  <p:sldSz cx="9144000" cy="6096000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D1039B"/>
    <a:srgbClr val="AD278D"/>
    <a:srgbClr val="8C4881"/>
    <a:srgbClr val="FF6699"/>
    <a:srgbClr val="DE8400"/>
    <a:srgbClr val="3CCE3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01" autoAdjust="0"/>
    <p:restoredTop sz="94660"/>
  </p:normalViewPr>
  <p:slideViewPr>
    <p:cSldViewPr snapToGrid="0">
      <p:cViewPr>
        <p:scale>
          <a:sx n="98" d="100"/>
          <a:sy n="98" d="100"/>
        </p:scale>
        <p:origin x="-1160" y="-80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3" d="100"/>
        <a:sy n="253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470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0496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8088" y="798513"/>
            <a:ext cx="4606925" cy="307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207781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893763" y="698500"/>
            <a:ext cx="5224462" cy="34845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634" y="4416099"/>
            <a:ext cx="5139134" cy="41824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8131" tIns="44066" rIns="88131" bIns="4406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893763" y="698500"/>
            <a:ext cx="5224462" cy="34845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47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634" y="4416099"/>
            <a:ext cx="5139134" cy="41824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8131" tIns="44066" rIns="88131" bIns="44066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93714"/>
            <a:ext cx="7772400" cy="1306689"/>
          </a:xfrm>
        </p:spPr>
        <p:txBody>
          <a:bodyPr/>
          <a:lstStyle>
            <a:lvl1pPr algn="ctr">
              <a:defRPr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54402"/>
            <a:ext cx="6400800" cy="1557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8E555-C107-F040-98FD-9BE73DB68E4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2/16/20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5D879-AB69-4422-A7DC-325346367C9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8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3DBFB-B1DF-F143-971E-8BAF9377BDC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2/16/20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A5097-5A82-4E10-9D05-AD36CE0557D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0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44123"/>
            <a:ext cx="2057400" cy="52013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44123"/>
            <a:ext cx="6019800" cy="52013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60DF1-3D14-E64E-9CFE-A127B9FC60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2/16/20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33F3A-FF46-4CFA-83F2-3339888C9B0E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4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70A48-AE13-0C49-BB1D-E14695BB966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2/16/20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14048-70BA-47BB-BFA4-34E1806A8D7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6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17247"/>
            <a:ext cx="7772400" cy="12107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83745"/>
            <a:ext cx="7772400" cy="13335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3DAD8-8991-AD43-AC1C-815522E9004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2/16/20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D3DFE-6B71-4D3C-8931-2EEF0E8559B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83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2401"/>
            <a:ext cx="4038600" cy="40230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2401"/>
            <a:ext cx="4038600" cy="40230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4C0C2-7B18-F04B-A4DF-8A20412429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2/16/20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2728F-C150-42D0-B0C3-C0979554D0A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0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4545"/>
            <a:ext cx="4040188" cy="5686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33222"/>
            <a:ext cx="4040188" cy="351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364545"/>
            <a:ext cx="4041775" cy="5686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933222"/>
            <a:ext cx="4041775" cy="351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C82D6-A67E-F740-86E5-114DA8E4E6F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2/16/20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B2D9D-C963-4C5D-9657-6DAD47F750F6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27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F9471-5B59-AC4C-9CA1-4AACC1A7BFC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2/16/20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79035-FD90-43C6-9A04-3596202BD13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1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555D3-CF73-824E-90BE-D74E8DDE7F0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2/16/20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FAF39-BD03-4E79-A61F-5E51E08E82D1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4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42711"/>
            <a:ext cx="3008313" cy="10329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42714"/>
            <a:ext cx="5111750" cy="52027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275647"/>
            <a:ext cx="3008313" cy="41698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74483-0D62-9445-90DD-F22B940430B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2/16/20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C51C2-15BC-444C-B9F2-213F9CFCA6D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7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67202"/>
            <a:ext cx="5486400" cy="5037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44689"/>
            <a:ext cx="5486400" cy="3657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70969"/>
            <a:ext cx="5486400" cy="7154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6598D-3030-5748-BCD2-9E6411265E9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2/16/20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72B1D-A706-46DE-AE63-402C0052FDE8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1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44475"/>
            <a:ext cx="822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22400"/>
            <a:ext cx="82296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649913"/>
            <a:ext cx="2133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7572E0C-9BCD-8649-A745-9A5B87489B6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2/16/20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649913"/>
            <a:ext cx="2895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649913"/>
            <a:ext cx="2133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DE2D32-EBB3-479D-A20A-D25324940D10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8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u="sng" kern="1200">
          <a:solidFill>
            <a:srgbClr val="DE84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3200" y="955675"/>
            <a:ext cx="8788400" cy="275973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 anchor="t">
            <a:spAutoFit/>
          </a:bodyPr>
          <a:lstStyle/>
          <a:p>
            <a:pPr algn="ctr" eaLnBrk="1" hangingPunct="1">
              <a:defRPr/>
            </a:pPr>
            <a:r>
              <a:rPr lang="en-US" altLang="en-US" b="1" dirty="0" smtClean="0"/>
              <a:t>SE 181</a:t>
            </a:r>
            <a:br>
              <a:rPr lang="en-US" altLang="en-US" b="1" dirty="0" smtClean="0"/>
            </a:br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sz="3200" b="1" dirty="0" smtClean="0">
                <a:solidFill>
                  <a:srgbClr val="0070C0"/>
                </a:solidFill>
              </a:rPr>
              <a:t>Introduction to Software Testing</a:t>
            </a:r>
            <a:endParaRPr lang="en-US" altLang="en-US" sz="3200" b="1" dirty="0">
              <a:solidFill>
                <a:srgbClr val="0070C0"/>
              </a:solidFill>
            </a:endParaRPr>
          </a:p>
        </p:txBody>
      </p:sp>
      <p:sp>
        <p:nvSpPr>
          <p:cNvPr id="30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F69DF4-456E-4D33-85AC-4A15258B0D72}" type="slidenum">
              <a:rPr lang="en-US" altLang="en-US" sz="1200" smtClean="0"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 smtClean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5D9607-EA1A-6547-88E0-C575CAF24243}" type="slidenum">
              <a:rPr lang="en-US"/>
              <a:pPr/>
              <a:t>10</a:t>
            </a:fld>
            <a:endParaRPr lang="en-US"/>
          </a:p>
        </p:txBody>
      </p:sp>
      <p:sp>
        <p:nvSpPr>
          <p:cNvPr id="1022978" name="Rectangle 102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of Testing</a:t>
            </a:r>
          </a:p>
        </p:txBody>
      </p:sp>
      <p:sp>
        <p:nvSpPr>
          <p:cNvPr id="1022979" name="Rectangle 1027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25000"/>
              </a:spcAft>
            </a:pPr>
            <a:r>
              <a:rPr lang="en-US" sz="2000" dirty="0"/>
              <a:t>Testing cannot occur until after the code is written.</a:t>
            </a:r>
          </a:p>
          <a:p>
            <a:pPr>
              <a:spcAft>
                <a:spcPct val="25000"/>
              </a:spcAft>
            </a:pPr>
            <a:r>
              <a:rPr lang="en-US" sz="2000" dirty="0"/>
              <a:t>The problem is big! </a:t>
            </a:r>
          </a:p>
          <a:p>
            <a:pPr>
              <a:spcAft>
                <a:spcPct val="25000"/>
              </a:spcAft>
            </a:pPr>
            <a:r>
              <a:rPr lang="en-US" sz="2000" dirty="0"/>
              <a:t>Perhaps the least understood major SE activity.</a:t>
            </a:r>
          </a:p>
          <a:p>
            <a:pPr>
              <a:spcAft>
                <a:spcPct val="25000"/>
              </a:spcAft>
            </a:pPr>
            <a:r>
              <a:rPr lang="en-US" sz="2000" dirty="0">
                <a:solidFill>
                  <a:srgbClr val="0000FF"/>
                </a:solidFill>
              </a:rPr>
              <a:t>Exhaustive testing </a:t>
            </a:r>
            <a:r>
              <a:rPr lang="en-US" sz="2000" dirty="0"/>
              <a:t>is not practical even for the simplest programs. WHY?</a:t>
            </a:r>
          </a:p>
          <a:p>
            <a:pPr>
              <a:spcAft>
                <a:spcPct val="25000"/>
              </a:spcAft>
            </a:pPr>
            <a:r>
              <a:rPr lang="en-US" sz="2000" dirty="0"/>
              <a:t>Even if we </a:t>
            </a:r>
            <a:r>
              <a:rPr lang="en-US" sz="2000" dirty="0" smtClean="0">
                <a:latin typeface="Arial"/>
              </a:rPr>
              <a:t>“</a:t>
            </a:r>
            <a:r>
              <a:rPr lang="en-US" sz="2000" dirty="0" smtClean="0"/>
              <a:t>exhaustively</a:t>
            </a:r>
            <a:r>
              <a:rPr lang="en-US" sz="2000" dirty="0" smtClean="0">
                <a:latin typeface="Arial"/>
              </a:rPr>
              <a:t>” </a:t>
            </a:r>
            <a:r>
              <a:rPr lang="en-US" sz="2000" dirty="0" smtClean="0"/>
              <a:t>test </a:t>
            </a:r>
            <a:r>
              <a:rPr lang="en-US" sz="2000" dirty="0"/>
              <a:t>all execution paths of a program, we cannot guarantee its correctness </a:t>
            </a:r>
            <a:r>
              <a:rPr lang="en-US" sz="2000" b="1" dirty="0">
                <a:solidFill>
                  <a:srgbClr val="FF6600"/>
                </a:solidFill>
                <a:sym typeface="Wingdings" charset="0"/>
              </a:rPr>
              <a:t></a:t>
            </a:r>
            <a:r>
              <a:rPr lang="en-US" sz="2000" dirty="0">
                <a:solidFill>
                  <a:srgbClr val="F3FF07"/>
                </a:solidFill>
                <a:sym typeface="Wingdings" charset="0"/>
              </a:rPr>
              <a:t/>
            </a:r>
            <a:br>
              <a:rPr lang="en-US" sz="2000" dirty="0">
                <a:solidFill>
                  <a:srgbClr val="F3FF07"/>
                </a:solidFill>
                <a:sym typeface="Wingdings" charset="0"/>
              </a:rPr>
            </a:br>
            <a:r>
              <a:rPr lang="en-US" sz="2000" dirty="0"/>
              <a:t>The best we can do is </a:t>
            </a:r>
            <a:r>
              <a:rPr lang="en-US" sz="2000" dirty="0">
                <a:solidFill>
                  <a:srgbClr val="0000FF"/>
                </a:solidFill>
              </a:rPr>
              <a:t>increase our confidence </a:t>
            </a:r>
            <a:r>
              <a:rPr lang="en-US" sz="2000" b="1" dirty="0">
                <a:solidFill>
                  <a:srgbClr val="0000FF"/>
                </a:solidFill>
              </a:rPr>
              <a:t>!</a:t>
            </a:r>
          </a:p>
          <a:p>
            <a:r>
              <a:rPr lang="en-US" sz="2000" dirty="0" smtClean="0">
                <a:latin typeface="Arial"/>
              </a:rPr>
              <a:t>“</a:t>
            </a:r>
            <a:r>
              <a:rPr lang="en-US" sz="2000" i="1" dirty="0" smtClean="0">
                <a:solidFill>
                  <a:srgbClr val="0000FF"/>
                </a:solidFill>
              </a:rPr>
              <a:t>Testing </a:t>
            </a:r>
            <a:r>
              <a:rPr lang="en-US" sz="2000" i="1" dirty="0">
                <a:solidFill>
                  <a:srgbClr val="0000FF"/>
                </a:solidFill>
              </a:rPr>
              <a:t>can show the presence of </a:t>
            </a:r>
            <a:r>
              <a:rPr lang="en-US" sz="2000" i="1" dirty="0" smtClean="0">
                <a:solidFill>
                  <a:srgbClr val="0000FF"/>
                </a:solidFill>
              </a:rPr>
              <a:t>bugs, </a:t>
            </a:r>
            <a:r>
              <a:rPr lang="en-US" sz="2000" i="1" dirty="0">
                <a:solidFill>
                  <a:srgbClr val="0000FF"/>
                </a:solidFill>
              </a:rPr>
              <a:t>not their absence</a:t>
            </a:r>
            <a:r>
              <a:rPr lang="en-US" sz="2000" dirty="0" smtClean="0">
                <a:solidFill>
                  <a:srgbClr val="0000FF"/>
                </a:solidFill>
              </a:rPr>
              <a:t>.</a:t>
            </a:r>
            <a:r>
              <a:rPr lang="en-US" sz="2000" dirty="0" smtClean="0">
                <a:latin typeface="Arial"/>
              </a:rPr>
              <a:t>”</a:t>
            </a:r>
            <a:r>
              <a:rPr lang="en-US" sz="2000" dirty="0" smtClean="0"/>
              <a:t> </a:t>
            </a:r>
            <a:r>
              <a:rPr lang="en-US" sz="2000" dirty="0"/>
              <a:t>EWD</a:t>
            </a:r>
          </a:p>
        </p:txBody>
      </p:sp>
    </p:spTree>
    <p:extLst>
      <p:ext uri="{BB962C8B-B14F-4D97-AF65-F5344CB8AC3E}">
        <p14:creationId xmlns:p14="http://schemas.microsoft.com/office/powerpoint/2010/main" val="1155784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D64E38-DD23-E344-8D9D-4B05C4555745}" type="slidenum">
              <a:rPr lang="en-US"/>
              <a:pPr/>
              <a:t>11</a:t>
            </a:fld>
            <a:endParaRPr lang="en-US"/>
          </a:p>
        </p:txBody>
      </p:sp>
      <p:sp>
        <p:nvSpPr>
          <p:cNvPr id="1024002" name="Rectangle 3074"/>
          <p:cNvSpPr>
            <a:spLocks noGrp="1" noRot="1" noChangeArrowheads="1"/>
          </p:cNvSpPr>
          <p:nvPr>
            <p:ph type="title"/>
          </p:nvPr>
        </p:nvSpPr>
        <p:spPr>
          <a:xfrm>
            <a:off x="457200" y="244475"/>
            <a:ext cx="8229600" cy="636588"/>
          </a:xfrm>
        </p:spPr>
        <p:txBody>
          <a:bodyPr/>
          <a:lstStyle/>
          <a:p>
            <a:r>
              <a:rPr lang="en-US"/>
              <a:t>Limitations of Testing</a:t>
            </a:r>
          </a:p>
        </p:txBody>
      </p:sp>
      <p:sp>
        <p:nvSpPr>
          <p:cNvPr id="1024003" name="Rectangle 3075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Testers do not have immunity to bugs.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Even the slightest modifications – after a program has been tested – invalidate (some or even all of) our previous testing efforts. 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Automation is critically </a:t>
            </a:r>
            <a:r>
              <a:rPr lang="en-US" dirty="0" smtClean="0"/>
              <a:t>important, but costly and sometimes hard to implement.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Unfortunately, there are only a few good tools, and in general, effective use of these good tools is very limited. </a:t>
            </a:r>
          </a:p>
        </p:txBody>
      </p:sp>
    </p:spTree>
    <p:extLst>
      <p:ext uri="{BB962C8B-B14F-4D97-AF65-F5344CB8AC3E}">
        <p14:creationId xmlns:p14="http://schemas.microsoft.com/office/powerpoint/2010/main" val="322441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229600" cy="59791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Some Terminology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477" y="1075669"/>
            <a:ext cx="7903723" cy="413979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FF"/>
                </a:solidFill>
              </a:rPr>
              <a:t>Verification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“Are we building the product right?”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Does the software meet the specification?</a:t>
            </a:r>
            <a:br>
              <a:rPr lang="en-US" altLang="en-US" dirty="0" smtClean="0"/>
            </a:b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FF"/>
                </a:solidFill>
              </a:rPr>
              <a:t>Validation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“Are we building the right product?”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Does the software meet the user requirements?</a:t>
            </a:r>
            <a:br>
              <a:rPr lang="en-US" altLang="en-US" dirty="0" smtClean="0"/>
            </a:b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FF"/>
                </a:solidFill>
              </a:rPr>
              <a:t>Software Quality Assurance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Not the same as software testing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Create and enforce standards and methods to improve the development process and to prevent bugs from occurring.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941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C92431-1124-9C4F-97B5-43DCE4A25A2C}" type="slidenum">
              <a:rPr lang="en-US"/>
              <a:pPr/>
              <a:t>13</a:t>
            </a:fld>
            <a:endParaRPr lang="en-US"/>
          </a:p>
        </p:txBody>
      </p:sp>
      <p:sp>
        <p:nvSpPr>
          <p:cNvPr id="947202" name="Rectangle 2"/>
          <p:cNvSpPr>
            <a:spLocks noChangeArrowheads="1"/>
          </p:cNvSpPr>
          <p:nvPr/>
        </p:nvSpPr>
        <p:spPr bwMode="auto">
          <a:xfrm>
            <a:off x="3041650" y="2578100"/>
            <a:ext cx="3244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sz="3600" i="1">
                <a:latin typeface="Times New Roman" charset="0"/>
              </a:rPr>
              <a:t>Testing Strategy</a:t>
            </a:r>
          </a:p>
        </p:txBody>
      </p:sp>
      <p:sp>
        <p:nvSpPr>
          <p:cNvPr id="947203" name="Rectangle 3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74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DEFFE2-5424-A64F-98B0-E98EF6B761CF}" type="slidenum">
              <a:rPr lang="en-US"/>
              <a:pPr/>
              <a:t>14</a:t>
            </a:fld>
            <a:endParaRPr lang="en-US"/>
          </a:p>
        </p:txBody>
      </p:sp>
      <p:sp>
        <p:nvSpPr>
          <p:cNvPr id="9850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77593" y="244475"/>
            <a:ext cx="4568825" cy="754063"/>
          </a:xfrm>
        </p:spPr>
        <p:txBody>
          <a:bodyPr/>
          <a:lstStyle/>
          <a:p>
            <a:r>
              <a:rPr lang="en-US" dirty="0"/>
              <a:t>Testing Strategy</a:t>
            </a:r>
          </a:p>
        </p:txBody>
      </p:sp>
      <p:sp>
        <p:nvSpPr>
          <p:cNvPr id="9850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993775"/>
            <a:ext cx="8229600" cy="4427538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Divide-and-conquer !</a:t>
            </a:r>
          </a:p>
          <a:p>
            <a:r>
              <a:rPr lang="en-US" dirty="0"/>
              <a:t>We begin by </a:t>
            </a:r>
            <a:r>
              <a:rPr lang="en-US" dirty="0" smtClean="0">
                <a:solidFill>
                  <a:srgbClr val="0000FF"/>
                </a:solidFill>
                <a:latin typeface="Arial"/>
              </a:rPr>
              <a:t>“</a:t>
            </a:r>
            <a:r>
              <a:rPr lang="en-US" dirty="0" smtClean="0">
                <a:solidFill>
                  <a:srgbClr val="0000FF"/>
                </a:solidFill>
              </a:rPr>
              <a:t>testing</a:t>
            </a:r>
            <a:r>
              <a:rPr lang="en-US" dirty="0">
                <a:solidFill>
                  <a:srgbClr val="0000FF"/>
                </a:solidFill>
              </a:rPr>
              <a:t>-in-the-</a:t>
            </a:r>
            <a:r>
              <a:rPr lang="en-US" dirty="0" smtClean="0">
                <a:solidFill>
                  <a:srgbClr val="0000FF"/>
                </a:solidFill>
              </a:rPr>
              <a:t>small</a:t>
            </a:r>
            <a:r>
              <a:rPr lang="en-US" dirty="0" smtClean="0">
                <a:solidFill>
                  <a:srgbClr val="0000FF"/>
                </a:solidFill>
                <a:latin typeface="Arial"/>
              </a:rPr>
              <a:t>”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/>
              <a:t>and move toward 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/>
              </a:rPr>
              <a:t>“</a:t>
            </a:r>
            <a:r>
              <a:rPr lang="en-US" dirty="0" smtClean="0">
                <a:solidFill>
                  <a:srgbClr val="0000FF"/>
                </a:solidFill>
              </a:rPr>
              <a:t>testing</a:t>
            </a:r>
            <a:r>
              <a:rPr lang="en-US" dirty="0">
                <a:solidFill>
                  <a:srgbClr val="0000FF"/>
                </a:solidFill>
              </a:rPr>
              <a:t>-in-the-</a:t>
            </a:r>
            <a:r>
              <a:rPr lang="en-US" dirty="0" smtClean="0">
                <a:solidFill>
                  <a:srgbClr val="0000FF"/>
                </a:solidFill>
              </a:rPr>
              <a:t>large</a:t>
            </a:r>
            <a:r>
              <a:rPr lang="en-US" dirty="0" smtClean="0">
                <a:solidFill>
                  <a:srgbClr val="0000FF"/>
                </a:solidFill>
                <a:latin typeface="Arial"/>
              </a:rPr>
              <a:t>”</a:t>
            </a:r>
          </a:p>
          <a:p>
            <a:r>
              <a:rPr lang="en-US" dirty="0" smtClean="0"/>
              <a:t>For </a:t>
            </a:r>
            <a:r>
              <a:rPr lang="en-US" dirty="0"/>
              <a:t>conventional software</a:t>
            </a:r>
          </a:p>
          <a:p>
            <a:pPr lvl="1"/>
            <a:r>
              <a:rPr lang="en-US" dirty="0"/>
              <a:t>The module (component) is our initial focus</a:t>
            </a:r>
          </a:p>
          <a:p>
            <a:pPr lvl="1"/>
            <a:r>
              <a:rPr lang="en-US" dirty="0"/>
              <a:t>Integration of modules follows</a:t>
            </a:r>
          </a:p>
          <a:p>
            <a:r>
              <a:rPr lang="en-US" dirty="0"/>
              <a:t>For OO software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ur </a:t>
            </a:r>
            <a:r>
              <a:rPr lang="en-US" dirty="0"/>
              <a:t>focus when </a:t>
            </a:r>
            <a:r>
              <a:rPr lang="en-US" dirty="0" smtClean="0">
                <a:latin typeface="Arial"/>
              </a:rPr>
              <a:t>“</a:t>
            </a:r>
            <a:r>
              <a:rPr lang="en-US" dirty="0" smtClean="0"/>
              <a:t>testing </a:t>
            </a:r>
            <a:r>
              <a:rPr lang="en-US" dirty="0"/>
              <a:t>in the </a:t>
            </a:r>
            <a:r>
              <a:rPr lang="en-US" dirty="0" smtClean="0"/>
              <a:t>small</a:t>
            </a:r>
            <a:r>
              <a:rPr lang="en-US" dirty="0" smtClean="0">
                <a:latin typeface="Arial"/>
              </a:rPr>
              <a:t>”</a:t>
            </a:r>
            <a:r>
              <a:rPr lang="en-US" dirty="0" smtClean="0"/>
              <a:t> </a:t>
            </a:r>
            <a:r>
              <a:rPr lang="en-US" dirty="0"/>
              <a:t>changes from an individual module (the conventional view) to an OO class that encompasses attributes and operations and implies communication and collaboration</a:t>
            </a:r>
          </a:p>
        </p:txBody>
      </p:sp>
    </p:spTree>
    <p:extLst>
      <p:ext uri="{BB962C8B-B14F-4D97-AF65-F5344CB8AC3E}">
        <p14:creationId xmlns:p14="http://schemas.microsoft.com/office/powerpoint/2010/main" val="1044620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9AF5DE-58B6-A34F-A25E-AC40E25403A3}" type="slidenum">
              <a:rPr lang="en-US"/>
              <a:pPr/>
              <a:t>15</a:t>
            </a:fld>
            <a:endParaRPr lang="en-US"/>
          </a:p>
        </p:txBody>
      </p:sp>
      <p:sp>
        <p:nvSpPr>
          <p:cNvPr id="9871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Strategy</a:t>
            </a:r>
          </a:p>
        </p:txBody>
      </p:sp>
      <p:sp>
        <p:nvSpPr>
          <p:cNvPr id="98713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 / formulate quality objectives</a:t>
            </a:r>
          </a:p>
          <a:p>
            <a:r>
              <a:rPr lang="en-US" dirty="0"/>
              <a:t>Identify the appropriate </a:t>
            </a:r>
            <a:r>
              <a:rPr lang="en-US" dirty="0">
                <a:solidFill>
                  <a:srgbClr val="0000FF"/>
                </a:solidFill>
              </a:rPr>
              <a:t>testing phases </a:t>
            </a:r>
            <a:r>
              <a:rPr lang="en-US" dirty="0"/>
              <a:t>for the given release,  and the </a:t>
            </a:r>
            <a:r>
              <a:rPr lang="en-US" dirty="0">
                <a:solidFill>
                  <a:srgbClr val="0000FF"/>
                </a:solidFill>
              </a:rPr>
              <a:t>types of testing </a:t>
            </a:r>
            <a:r>
              <a:rPr lang="en-US" dirty="0"/>
              <a:t>need to be performed.</a:t>
            </a:r>
          </a:p>
          <a:p>
            <a:r>
              <a:rPr lang="en-US" dirty="0"/>
              <a:t>Prioritize the testing activities.</a:t>
            </a:r>
          </a:p>
          <a:p>
            <a:r>
              <a:rPr lang="en-US" dirty="0"/>
              <a:t>Plan how to deal with </a:t>
            </a:r>
            <a:r>
              <a:rPr lang="en-US" dirty="0" smtClean="0">
                <a:latin typeface="Arial"/>
              </a:rPr>
              <a:t>“</a:t>
            </a:r>
            <a:r>
              <a:rPr lang="en-US" dirty="0" smtClean="0"/>
              <a:t>cycles</a:t>
            </a:r>
            <a:r>
              <a:rPr lang="en-US" dirty="0" smtClean="0">
                <a:latin typeface="Arial"/>
              </a:rPr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83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68D414-6188-1544-987A-3F14209AADDD}" type="slidenum">
              <a:rPr lang="en-US"/>
              <a:pPr/>
              <a:t>16</a:t>
            </a:fld>
            <a:endParaRPr lang="en-US"/>
          </a:p>
        </p:txBody>
      </p:sp>
      <p:sp>
        <p:nvSpPr>
          <p:cNvPr id="954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Testing Phases</a:t>
            </a:r>
          </a:p>
        </p:txBody>
      </p:sp>
      <p:sp>
        <p:nvSpPr>
          <p:cNvPr id="9543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50000"/>
              </a:spcAft>
            </a:pPr>
            <a:r>
              <a:rPr lang="en-US" dirty="0">
                <a:solidFill>
                  <a:srgbClr val="0000FF"/>
                </a:solidFill>
              </a:rPr>
              <a:t>Unit Testing</a:t>
            </a:r>
          </a:p>
          <a:p>
            <a:pPr>
              <a:spcAft>
                <a:spcPct val="50000"/>
              </a:spcAft>
            </a:pPr>
            <a:r>
              <a:rPr lang="en-US" dirty="0">
                <a:solidFill>
                  <a:srgbClr val="0000FF"/>
                </a:solidFill>
              </a:rPr>
              <a:t>Integration Testing</a:t>
            </a:r>
          </a:p>
          <a:p>
            <a:pPr>
              <a:spcAft>
                <a:spcPct val="50000"/>
              </a:spcAft>
            </a:pPr>
            <a:r>
              <a:rPr lang="en-US" dirty="0">
                <a:solidFill>
                  <a:srgbClr val="0000FF"/>
                </a:solidFill>
              </a:rPr>
              <a:t>System Testing</a:t>
            </a:r>
          </a:p>
          <a:p>
            <a:pPr>
              <a:spcAft>
                <a:spcPct val="50000"/>
              </a:spcAft>
            </a:pPr>
            <a:r>
              <a:rPr lang="en-US" dirty="0"/>
              <a:t>Alpha Testing</a:t>
            </a:r>
          </a:p>
          <a:p>
            <a:pPr>
              <a:spcAft>
                <a:spcPct val="50000"/>
              </a:spcAft>
            </a:pPr>
            <a:r>
              <a:rPr lang="en-US" dirty="0"/>
              <a:t>Beta Testing</a:t>
            </a:r>
          </a:p>
          <a:p>
            <a:pPr>
              <a:spcAft>
                <a:spcPct val="50000"/>
              </a:spcAft>
            </a:pPr>
            <a:r>
              <a:rPr lang="en-US" dirty="0"/>
              <a:t>Acceptance Testing</a:t>
            </a:r>
          </a:p>
        </p:txBody>
      </p:sp>
    </p:spTree>
    <p:extLst>
      <p:ext uri="{BB962C8B-B14F-4D97-AF65-F5344CB8AC3E}">
        <p14:creationId xmlns:p14="http://schemas.microsoft.com/office/powerpoint/2010/main" val="2225048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3D07106-B3E4-534F-979D-5D071FFEFF65}" type="slidenum">
              <a:rPr lang="en-US" sz="1000">
                <a:latin typeface="Helvetica" charset="0"/>
              </a:rPr>
              <a:pPr/>
              <a:t>17</a:t>
            </a:fld>
            <a:endParaRPr lang="en-US" sz="1000">
              <a:latin typeface="Helvetica" charset="0"/>
            </a:endParaRPr>
          </a:p>
        </p:txBody>
      </p:sp>
      <p:sp>
        <p:nvSpPr>
          <p:cNvPr id="1638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39560" y="186568"/>
            <a:ext cx="7889230" cy="513265"/>
          </a:xfrm>
        </p:spPr>
        <p:txBody>
          <a:bodyPr/>
          <a:lstStyle/>
          <a:p>
            <a:pPr eaLnBrk="1" hangingPunct="1"/>
            <a:r>
              <a:rPr lang="en-US" dirty="0">
                <a:latin typeface="Helvetica" charset="0"/>
              </a:rPr>
              <a:t>The V-Model</a:t>
            </a:r>
          </a:p>
        </p:txBody>
      </p:sp>
      <p:sp>
        <p:nvSpPr>
          <p:cNvPr id="16389" name="Rectangle 1029"/>
          <p:cNvSpPr>
            <a:spLocks noChangeArrowheads="1"/>
          </p:cNvSpPr>
          <p:nvPr/>
        </p:nvSpPr>
        <p:spPr bwMode="auto">
          <a:xfrm>
            <a:off x="2514600" y="1625600"/>
            <a:ext cx="4419600" cy="3996267"/>
          </a:xfrm>
          <a:prstGeom prst="rect">
            <a:avLst/>
          </a:prstGeom>
          <a:solidFill>
            <a:srgbClr val="53A4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6390" name="Picture 1030" descr="Fig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93333"/>
            <a:ext cx="4165600" cy="384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804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A912D1-0763-9E47-A446-71B8B6DBCF38}" type="slidenum">
              <a:rPr lang="en-US"/>
              <a:pPr/>
              <a:t>18</a:t>
            </a:fld>
            <a:endParaRPr lang="en-US"/>
          </a:p>
        </p:txBody>
      </p:sp>
      <p:sp>
        <p:nvSpPr>
          <p:cNvPr id="9584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31938" y="496888"/>
            <a:ext cx="6518275" cy="2667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/>
              <a:t>Unit Testing</a:t>
            </a:r>
          </a:p>
        </p:txBody>
      </p:sp>
      <p:pic>
        <p:nvPicPr>
          <p:cNvPr id="958467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427163"/>
            <a:ext cx="2320925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58468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88" y="1717675"/>
            <a:ext cx="2298700" cy="144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58469" name="Picture 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488" y="3554413"/>
            <a:ext cx="12192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58472" name="Rectangle 8"/>
          <p:cNvSpPr>
            <a:spLocks noChangeArrowheads="1"/>
          </p:cNvSpPr>
          <p:nvPr/>
        </p:nvSpPr>
        <p:spPr bwMode="auto">
          <a:xfrm>
            <a:off x="5694363" y="4037013"/>
            <a:ext cx="140811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test cases</a:t>
            </a:r>
          </a:p>
        </p:txBody>
      </p:sp>
      <p:sp>
        <p:nvSpPr>
          <p:cNvPr id="958473" name="AutoShape 9"/>
          <p:cNvSpPr>
            <a:spLocks noChangeArrowheads="1"/>
          </p:cNvSpPr>
          <p:nvPr/>
        </p:nvSpPr>
        <p:spPr bwMode="auto">
          <a:xfrm>
            <a:off x="3752850" y="2432050"/>
            <a:ext cx="419100" cy="330200"/>
          </a:xfrm>
          <a:prstGeom prst="rightArrow">
            <a:avLst>
              <a:gd name="adj1" fmla="val 50000"/>
              <a:gd name="adj2" fmla="val 63467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8474" name="AutoShape 10"/>
          <p:cNvSpPr>
            <a:spLocks noChangeArrowheads="1"/>
          </p:cNvSpPr>
          <p:nvPr/>
        </p:nvSpPr>
        <p:spPr bwMode="auto">
          <a:xfrm>
            <a:off x="5873750" y="2406650"/>
            <a:ext cx="660400" cy="330200"/>
          </a:xfrm>
          <a:prstGeom prst="rightArrow">
            <a:avLst>
              <a:gd name="adj1" fmla="val 50000"/>
              <a:gd name="adj2" fmla="val 100009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8475" name="Rectangle 11"/>
          <p:cNvSpPr>
            <a:spLocks noChangeArrowheads="1"/>
          </p:cNvSpPr>
          <p:nvPr/>
        </p:nvSpPr>
        <p:spPr bwMode="auto">
          <a:xfrm>
            <a:off x="7072313" y="3160713"/>
            <a:ext cx="101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results</a:t>
            </a:r>
          </a:p>
        </p:txBody>
      </p:sp>
      <p:sp>
        <p:nvSpPr>
          <p:cNvPr id="958476" name="AutoShape 12"/>
          <p:cNvSpPr>
            <a:spLocks noChangeArrowheads="1"/>
          </p:cNvSpPr>
          <p:nvPr/>
        </p:nvSpPr>
        <p:spPr bwMode="auto">
          <a:xfrm rot="16200000">
            <a:off x="4876800" y="3079750"/>
            <a:ext cx="317500" cy="3683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8477" name="Rectangle 13"/>
          <p:cNvSpPr>
            <a:spLocks noChangeArrowheads="1"/>
          </p:cNvSpPr>
          <p:nvPr/>
        </p:nvSpPr>
        <p:spPr bwMode="auto">
          <a:xfrm>
            <a:off x="1852613" y="3711575"/>
            <a:ext cx="1239837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software</a:t>
            </a:r>
          </a:p>
          <a:p>
            <a:pPr>
              <a:lnSpc>
                <a:spcPct val="80000"/>
              </a:lnSpc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engineer</a:t>
            </a:r>
          </a:p>
        </p:txBody>
      </p:sp>
      <p:sp>
        <p:nvSpPr>
          <p:cNvPr id="958478" name="Freeform 14"/>
          <p:cNvSpPr>
            <a:spLocks/>
          </p:cNvSpPr>
          <p:nvPr/>
        </p:nvSpPr>
        <p:spPr bwMode="auto">
          <a:xfrm>
            <a:off x="4381500" y="2185988"/>
            <a:ext cx="1314450" cy="827087"/>
          </a:xfrm>
          <a:custGeom>
            <a:avLst/>
            <a:gdLst>
              <a:gd name="T0" fmla="*/ 35 w 828"/>
              <a:gd name="T1" fmla="*/ 0 h 1042"/>
              <a:gd name="T2" fmla="*/ 828 w 828"/>
              <a:gd name="T3" fmla="*/ 850 h 1042"/>
              <a:gd name="T4" fmla="*/ 799 w 828"/>
              <a:gd name="T5" fmla="*/ 823 h 1042"/>
              <a:gd name="T6" fmla="*/ 768 w 828"/>
              <a:gd name="T7" fmla="*/ 802 h 1042"/>
              <a:gd name="T8" fmla="*/ 731 w 828"/>
              <a:gd name="T9" fmla="*/ 790 h 1042"/>
              <a:gd name="T10" fmla="*/ 687 w 828"/>
              <a:gd name="T11" fmla="*/ 784 h 1042"/>
              <a:gd name="T12" fmla="*/ 642 w 828"/>
              <a:gd name="T13" fmla="*/ 782 h 1042"/>
              <a:gd name="T14" fmla="*/ 592 w 828"/>
              <a:gd name="T15" fmla="*/ 785 h 1042"/>
              <a:gd name="T16" fmla="*/ 551 w 828"/>
              <a:gd name="T17" fmla="*/ 792 h 1042"/>
              <a:gd name="T18" fmla="*/ 519 w 828"/>
              <a:gd name="T19" fmla="*/ 806 h 1042"/>
              <a:gd name="T20" fmla="*/ 497 w 828"/>
              <a:gd name="T21" fmla="*/ 824 h 1042"/>
              <a:gd name="T22" fmla="*/ 486 w 828"/>
              <a:gd name="T23" fmla="*/ 850 h 1042"/>
              <a:gd name="T24" fmla="*/ 491 w 828"/>
              <a:gd name="T25" fmla="*/ 881 h 1042"/>
              <a:gd name="T26" fmla="*/ 501 w 828"/>
              <a:gd name="T27" fmla="*/ 908 h 1042"/>
              <a:gd name="T28" fmla="*/ 495 w 828"/>
              <a:gd name="T29" fmla="*/ 945 h 1042"/>
              <a:gd name="T30" fmla="*/ 475 w 828"/>
              <a:gd name="T31" fmla="*/ 979 h 1042"/>
              <a:gd name="T32" fmla="*/ 451 w 828"/>
              <a:gd name="T33" fmla="*/ 1005 h 1042"/>
              <a:gd name="T34" fmla="*/ 426 w 828"/>
              <a:gd name="T35" fmla="*/ 1024 h 1042"/>
              <a:gd name="T36" fmla="*/ 398 w 828"/>
              <a:gd name="T37" fmla="*/ 1036 h 1042"/>
              <a:gd name="T38" fmla="*/ 370 w 828"/>
              <a:gd name="T39" fmla="*/ 1042 h 1042"/>
              <a:gd name="T40" fmla="*/ 340 w 828"/>
              <a:gd name="T41" fmla="*/ 1039 h 1042"/>
              <a:gd name="T42" fmla="*/ 315 w 828"/>
              <a:gd name="T43" fmla="*/ 1029 h 1042"/>
              <a:gd name="T44" fmla="*/ 291 w 828"/>
              <a:gd name="T45" fmla="*/ 1010 h 1042"/>
              <a:gd name="T46" fmla="*/ 281 w 828"/>
              <a:gd name="T47" fmla="*/ 986 h 1042"/>
              <a:gd name="T48" fmla="*/ 281 w 828"/>
              <a:gd name="T49" fmla="*/ 957 h 1042"/>
              <a:gd name="T50" fmla="*/ 291 w 828"/>
              <a:gd name="T51" fmla="*/ 920 h 1042"/>
              <a:gd name="T52" fmla="*/ 307 w 828"/>
              <a:gd name="T53" fmla="*/ 886 h 1042"/>
              <a:gd name="T54" fmla="*/ 316 w 828"/>
              <a:gd name="T55" fmla="*/ 855 h 1042"/>
              <a:gd name="T56" fmla="*/ 316 w 828"/>
              <a:gd name="T57" fmla="*/ 821 h 1042"/>
              <a:gd name="T58" fmla="*/ 299 w 828"/>
              <a:gd name="T59" fmla="*/ 795 h 1042"/>
              <a:gd name="T60" fmla="*/ 275 w 828"/>
              <a:gd name="T61" fmla="*/ 785 h 1042"/>
              <a:gd name="T62" fmla="*/ 224 w 828"/>
              <a:gd name="T63" fmla="*/ 782 h 1042"/>
              <a:gd name="T64" fmla="*/ 176 w 828"/>
              <a:gd name="T65" fmla="*/ 790 h 1042"/>
              <a:gd name="T66" fmla="*/ 119 w 828"/>
              <a:gd name="T67" fmla="*/ 806 h 1042"/>
              <a:gd name="T68" fmla="*/ 67 w 828"/>
              <a:gd name="T69" fmla="*/ 821 h 1042"/>
              <a:gd name="T70" fmla="*/ 43 w 828"/>
              <a:gd name="T71" fmla="*/ 835 h 1042"/>
              <a:gd name="T72" fmla="*/ 31 w 828"/>
              <a:gd name="T73" fmla="*/ 795 h 1042"/>
              <a:gd name="T74" fmla="*/ 20 w 828"/>
              <a:gd name="T75" fmla="*/ 751 h 1042"/>
              <a:gd name="T76" fmla="*/ 13 w 828"/>
              <a:gd name="T77" fmla="*/ 693 h 1042"/>
              <a:gd name="T78" fmla="*/ 17 w 828"/>
              <a:gd name="T79" fmla="*/ 634 h 1042"/>
              <a:gd name="T80" fmla="*/ 34 w 828"/>
              <a:gd name="T81" fmla="*/ 572 h 1042"/>
              <a:gd name="T82" fmla="*/ 59 w 828"/>
              <a:gd name="T83" fmla="*/ 523 h 1042"/>
              <a:gd name="T84" fmla="*/ 90 w 828"/>
              <a:gd name="T85" fmla="*/ 492 h 1042"/>
              <a:gd name="T86" fmla="*/ 122 w 828"/>
              <a:gd name="T87" fmla="*/ 469 h 1042"/>
              <a:gd name="T88" fmla="*/ 158 w 828"/>
              <a:gd name="T89" fmla="*/ 440 h 1042"/>
              <a:gd name="T90" fmla="*/ 183 w 828"/>
              <a:gd name="T91" fmla="*/ 414 h 1042"/>
              <a:gd name="T92" fmla="*/ 204 w 828"/>
              <a:gd name="T93" fmla="*/ 378 h 1042"/>
              <a:gd name="T94" fmla="*/ 216 w 828"/>
              <a:gd name="T95" fmla="*/ 332 h 1042"/>
              <a:gd name="T96" fmla="*/ 215 w 828"/>
              <a:gd name="T97" fmla="*/ 279 h 1042"/>
              <a:gd name="T98" fmla="*/ 198 w 828"/>
              <a:gd name="T99" fmla="*/ 232 h 1042"/>
              <a:gd name="T100" fmla="*/ 170 w 828"/>
              <a:gd name="T101" fmla="*/ 206 h 1042"/>
              <a:gd name="T102" fmla="*/ 142 w 828"/>
              <a:gd name="T103" fmla="*/ 215 h 1042"/>
              <a:gd name="T104" fmla="*/ 118 w 828"/>
              <a:gd name="T105" fmla="*/ 251 h 1042"/>
              <a:gd name="T106" fmla="*/ 97 w 828"/>
              <a:gd name="T107" fmla="*/ 290 h 1042"/>
              <a:gd name="T108" fmla="*/ 72 w 828"/>
              <a:gd name="T109" fmla="*/ 307 h 1042"/>
              <a:gd name="T110" fmla="*/ 39 w 828"/>
              <a:gd name="T111" fmla="*/ 302 h 1042"/>
              <a:gd name="T112" fmla="*/ 18 w 828"/>
              <a:gd name="T113" fmla="*/ 271 h 1042"/>
              <a:gd name="T114" fmla="*/ 4 w 828"/>
              <a:gd name="T115" fmla="*/ 228 h 1042"/>
              <a:gd name="T116" fmla="*/ 0 w 828"/>
              <a:gd name="T117" fmla="*/ 179 h 1042"/>
              <a:gd name="T118" fmla="*/ 4 w 828"/>
              <a:gd name="T119" fmla="*/ 126 h 1042"/>
              <a:gd name="T120" fmla="*/ 15 w 828"/>
              <a:gd name="T121" fmla="*/ 63 h 1042"/>
              <a:gd name="T122" fmla="*/ 25 w 828"/>
              <a:gd name="T123" fmla="*/ 24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28" h="1042">
                <a:moveTo>
                  <a:pt x="25" y="24"/>
                </a:moveTo>
                <a:lnTo>
                  <a:pt x="35" y="0"/>
                </a:lnTo>
                <a:lnTo>
                  <a:pt x="691" y="0"/>
                </a:lnTo>
                <a:lnTo>
                  <a:pt x="828" y="850"/>
                </a:lnTo>
                <a:lnTo>
                  <a:pt x="811" y="835"/>
                </a:lnTo>
                <a:lnTo>
                  <a:pt x="799" y="823"/>
                </a:lnTo>
                <a:lnTo>
                  <a:pt x="785" y="812"/>
                </a:lnTo>
                <a:lnTo>
                  <a:pt x="768" y="802"/>
                </a:lnTo>
                <a:lnTo>
                  <a:pt x="750" y="795"/>
                </a:lnTo>
                <a:lnTo>
                  <a:pt x="731" y="790"/>
                </a:lnTo>
                <a:lnTo>
                  <a:pt x="708" y="785"/>
                </a:lnTo>
                <a:lnTo>
                  <a:pt x="687" y="784"/>
                </a:lnTo>
                <a:lnTo>
                  <a:pt x="666" y="782"/>
                </a:lnTo>
                <a:lnTo>
                  <a:pt x="642" y="782"/>
                </a:lnTo>
                <a:lnTo>
                  <a:pt x="614" y="782"/>
                </a:lnTo>
                <a:lnTo>
                  <a:pt x="592" y="785"/>
                </a:lnTo>
                <a:lnTo>
                  <a:pt x="570" y="789"/>
                </a:lnTo>
                <a:lnTo>
                  <a:pt x="551" y="792"/>
                </a:lnTo>
                <a:lnTo>
                  <a:pt x="533" y="799"/>
                </a:lnTo>
                <a:lnTo>
                  <a:pt x="519" y="806"/>
                </a:lnTo>
                <a:lnTo>
                  <a:pt x="507" y="814"/>
                </a:lnTo>
                <a:lnTo>
                  <a:pt x="497" y="824"/>
                </a:lnTo>
                <a:lnTo>
                  <a:pt x="490" y="835"/>
                </a:lnTo>
                <a:lnTo>
                  <a:pt x="486" y="850"/>
                </a:lnTo>
                <a:lnTo>
                  <a:pt x="486" y="865"/>
                </a:lnTo>
                <a:lnTo>
                  <a:pt x="491" y="881"/>
                </a:lnTo>
                <a:lnTo>
                  <a:pt x="497" y="894"/>
                </a:lnTo>
                <a:lnTo>
                  <a:pt x="501" y="908"/>
                </a:lnTo>
                <a:lnTo>
                  <a:pt x="501" y="928"/>
                </a:lnTo>
                <a:lnTo>
                  <a:pt x="495" y="945"/>
                </a:lnTo>
                <a:lnTo>
                  <a:pt x="487" y="962"/>
                </a:lnTo>
                <a:lnTo>
                  <a:pt x="475" y="979"/>
                </a:lnTo>
                <a:lnTo>
                  <a:pt x="463" y="995"/>
                </a:lnTo>
                <a:lnTo>
                  <a:pt x="451" y="1005"/>
                </a:lnTo>
                <a:lnTo>
                  <a:pt x="439" y="1013"/>
                </a:lnTo>
                <a:lnTo>
                  <a:pt x="426" y="1024"/>
                </a:lnTo>
                <a:lnTo>
                  <a:pt x="412" y="1030"/>
                </a:lnTo>
                <a:lnTo>
                  <a:pt x="398" y="1036"/>
                </a:lnTo>
                <a:lnTo>
                  <a:pt x="384" y="1039"/>
                </a:lnTo>
                <a:lnTo>
                  <a:pt x="370" y="1042"/>
                </a:lnTo>
                <a:lnTo>
                  <a:pt x="354" y="1042"/>
                </a:lnTo>
                <a:lnTo>
                  <a:pt x="340" y="1039"/>
                </a:lnTo>
                <a:lnTo>
                  <a:pt x="327" y="1036"/>
                </a:lnTo>
                <a:lnTo>
                  <a:pt x="315" y="1029"/>
                </a:lnTo>
                <a:lnTo>
                  <a:pt x="302" y="1020"/>
                </a:lnTo>
                <a:lnTo>
                  <a:pt x="291" y="1010"/>
                </a:lnTo>
                <a:lnTo>
                  <a:pt x="284" y="998"/>
                </a:lnTo>
                <a:lnTo>
                  <a:pt x="281" y="986"/>
                </a:lnTo>
                <a:lnTo>
                  <a:pt x="280" y="974"/>
                </a:lnTo>
                <a:lnTo>
                  <a:pt x="281" y="957"/>
                </a:lnTo>
                <a:lnTo>
                  <a:pt x="284" y="940"/>
                </a:lnTo>
                <a:lnTo>
                  <a:pt x="291" y="920"/>
                </a:lnTo>
                <a:lnTo>
                  <a:pt x="300" y="901"/>
                </a:lnTo>
                <a:lnTo>
                  <a:pt x="307" y="886"/>
                </a:lnTo>
                <a:lnTo>
                  <a:pt x="312" y="874"/>
                </a:lnTo>
                <a:lnTo>
                  <a:pt x="316" y="855"/>
                </a:lnTo>
                <a:lnTo>
                  <a:pt x="319" y="836"/>
                </a:lnTo>
                <a:lnTo>
                  <a:pt x="316" y="821"/>
                </a:lnTo>
                <a:lnTo>
                  <a:pt x="310" y="807"/>
                </a:lnTo>
                <a:lnTo>
                  <a:pt x="299" y="795"/>
                </a:lnTo>
                <a:lnTo>
                  <a:pt x="287" y="790"/>
                </a:lnTo>
                <a:lnTo>
                  <a:pt x="275" y="785"/>
                </a:lnTo>
                <a:lnTo>
                  <a:pt x="258" y="782"/>
                </a:lnTo>
                <a:lnTo>
                  <a:pt x="224" y="782"/>
                </a:lnTo>
                <a:lnTo>
                  <a:pt x="199" y="785"/>
                </a:lnTo>
                <a:lnTo>
                  <a:pt x="176" y="790"/>
                </a:lnTo>
                <a:lnTo>
                  <a:pt x="146" y="797"/>
                </a:lnTo>
                <a:lnTo>
                  <a:pt x="119" y="806"/>
                </a:lnTo>
                <a:lnTo>
                  <a:pt x="89" y="814"/>
                </a:lnTo>
                <a:lnTo>
                  <a:pt x="67" y="821"/>
                </a:lnTo>
                <a:lnTo>
                  <a:pt x="52" y="826"/>
                </a:lnTo>
                <a:lnTo>
                  <a:pt x="43" y="835"/>
                </a:lnTo>
                <a:lnTo>
                  <a:pt x="37" y="816"/>
                </a:lnTo>
                <a:lnTo>
                  <a:pt x="31" y="795"/>
                </a:lnTo>
                <a:lnTo>
                  <a:pt x="25" y="773"/>
                </a:lnTo>
                <a:lnTo>
                  <a:pt x="20" y="751"/>
                </a:lnTo>
                <a:lnTo>
                  <a:pt x="16" y="724"/>
                </a:lnTo>
                <a:lnTo>
                  <a:pt x="13" y="693"/>
                </a:lnTo>
                <a:lnTo>
                  <a:pt x="14" y="663"/>
                </a:lnTo>
                <a:lnTo>
                  <a:pt x="17" y="634"/>
                </a:lnTo>
                <a:lnTo>
                  <a:pt x="24" y="603"/>
                </a:lnTo>
                <a:lnTo>
                  <a:pt x="34" y="572"/>
                </a:lnTo>
                <a:lnTo>
                  <a:pt x="45" y="545"/>
                </a:lnTo>
                <a:lnTo>
                  <a:pt x="59" y="523"/>
                </a:lnTo>
                <a:lnTo>
                  <a:pt x="74" y="506"/>
                </a:lnTo>
                <a:lnTo>
                  <a:pt x="90" y="492"/>
                </a:lnTo>
                <a:lnTo>
                  <a:pt x="106" y="479"/>
                </a:lnTo>
                <a:lnTo>
                  <a:pt x="122" y="469"/>
                </a:lnTo>
                <a:lnTo>
                  <a:pt x="138" y="457"/>
                </a:lnTo>
                <a:lnTo>
                  <a:pt x="158" y="440"/>
                </a:lnTo>
                <a:lnTo>
                  <a:pt x="171" y="429"/>
                </a:lnTo>
                <a:lnTo>
                  <a:pt x="183" y="414"/>
                </a:lnTo>
                <a:lnTo>
                  <a:pt x="194" y="397"/>
                </a:lnTo>
                <a:lnTo>
                  <a:pt x="204" y="378"/>
                </a:lnTo>
                <a:lnTo>
                  <a:pt x="211" y="356"/>
                </a:lnTo>
                <a:lnTo>
                  <a:pt x="216" y="332"/>
                </a:lnTo>
                <a:lnTo>
                  <a:pt x="218" y="305"/>
                </a:lnTo>
                <a:lnTo>
                  <a:pt x="215" y="279"/>
                </a:lnTo>
                <a:lnTo>
                  <a:pt x="208" y="252"/>
                </a:lnTo>
                <a:lnTo>
                  <a:pt x="198" y="232"/>
                </a:lnTo>
                <a:lnTo>
                  <a:pt x="185" y="215"/>
                </a:lnTo>
                <a:lnTo>
                  <a:pt x="170" y="206"/>
                </a:lnTo>
                <a:lnTo>
                  <a:pt x="156" y="206"/>
                </a:lnTo>
                <a:lnTo>
                  <a:pt x="142" y="215"/>
                </a:lnTo>
                <a:lnTo>
                  <a:pt x="128" y="232"/>
                </a:lnTo>
                <a:lnTo>
                  <a:pt x="118" y="251"/>
                </a:lnTo>
                <a:lnTo>
                  <a:pt x="107" y="271"/>
                </a:lnTo>
                <a:lnTo>
                  <a:pt x="97" y="290"/>
                </a:lnTo>
                <a:lnTo>
                  <a:pt x="86" y="302"/>
                </a:lnTo>
                <a:lnTo>
                  <a:pt x="72" y="307"/>
                </a:lnTo>
                <a:lnTo>
                  <a:pt x="54" y="307"/>
                </a:lnTo>
                <a:lnTo>
                  <a:pt x="39" y="302"/>
                </a:lnTo>
                <a:lnTo>
                  <a:pt x="28" y="286"/>
                </a:lnTo>
                <a:lnTo>
                  <a:pt x="18" y="271"/>
                </a:lnTo>
                <a:lnTo>
                  <a:pt x="10" y="252"/>
                </a:lnTo>
                <a:lnTo>
                  <a:pt x="4" y="228"/>
                </a:lnTo>
                <a:lnTo>
                  <a:pt x="1" y="205"/>
                </a:lnTo>
                <a:lnTo>
                  <a:pt x="0" y="179"/>
                </a:lnTo>
                <a:lnTo>
                  <a:pt x="1" y="152"/>
                </a:lnTo>
                <a:lnTo>
                  <a:pt x="4" y="126"/>
                </a:lnTo>
                <a:lnTo>
                  <a:pt x="9" y="92"/>
                </a:lnTo>
                <a:lnTo>
                  <a:pt x="15" y="63"/>
                </a:lnTo>
                <a:lnTo>
                  <a:pt x="19" y="44"/>
                </a:lnTo>
                <a:lnTo>
                  <a:pt x="25" y="24"/>
                </a:lnTo>
                <a:close/>
              </a:path>
            </a:pathLst>
          </a:custGeom>
          <a:solidFill>
            <a:srgbClr val="FF5F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8479" name="Text Box 15"/>
          <p:cNvSpPr txBox="1">
            <a:spLocks noChangeArrowheads="1"/>
          </p:cNvSpPr>
          <p:nvPr/>
        </p:nvSpPr>
        <p:spPr bwMode="auto">
          <a:xfrm>
            <a:off x="4330700" y="1600200"/>
            <a:ext cx="15367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Module to be tested</a:t>
            </a:r>
          </a:p>
        </p:txBody>
      </p:sp>
    </p:spTree>
    <p:extLst>
      <p:ext uri="{BB962C8B-B14F-4D97-AF65-F5344CB8AC3E}">
        <p14:creationId xmlns:p14="http://schemas.microsoft.com/office/powerpoint/2010/main" val="2839461104"/>
      </p:ext>
    </p:extLst>
  </p:cSld>
  <p:clrMapOvr>
    <a:masterClrMapping/>
  </p:clrMapOvr>
  <p:transition xmlns:p14="http://schemas.microsoft.com/office/powerpoint/2010/main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E94E35-3AC3-D646-A303-7F1300B355CF}" type="slidenum">
              <a:rPr lang="en-US"/>
              <a:pPr/>
              <a:t>19</a:t>
            </a:fld>
            <a:endParaRPr lang="en-US"/>
          </a:p>
        </p:txBody>
      </p:sp>
      <p:sp>
        <p:nvSpPr>
          <p:cNvPr id="955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</a:t>
            </a:r>
          </a:p>
        </p:txBody>
      </p:sp>
      <p:sp>
        <p:nvSpPr>
          <p:cNvPr id="9553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290638"/>
            <a:ext cx="8229600" cy="4130675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dirty="0"/>
              <a:t>Performed by each developer.</a:t>
            </a:r>
          </a:p>
          <a:p>
            <a:pPr>
              <a:spcBef>
                <a:spcPct val="40000"/>
              </a:spcBef>
            </a:pPr>
            <a:r>
              <a:rPr lang="en-US" i="1" dirty="0"/>
              <a:t>Scope</a:t>
            </a:r>
            <a:r>
              <a:rPr lang="en-US" dirty="0"/>
              <a:t>: Ensure that each  module (</a:t>
            </a:r>
            <a:r>
              <a:rPr lang="en-US" i="1" dirty="0"/>
              <a:t>i.e</a:t>
            </a:r>
            <a:r>
              <a:rPr lang="en-US" dirty="0"/>
              <a:t>., class, subprogram), or collection of modules as appropriate, has been implemented correctly. </a:t>
            </a:r>
          </a:p>
          <a:p>
            <a:pPr>
              <a:spcBef>
                <a:spcPct val="40000"/>
              </a:spcBef>
            </a:pPr>
            <a:r>
              <a:rPr lang="en-US" dirty="0" smtClean="0">
                <a:latin typeface="Arial"/>
              </a:rPr>
              <a:t>“</a:t>
            </a:r>
            <a:r>
              <a:rPr lang="en-US" dirty="0" smtClean="0"/>
              <a:t>White</a:t>
            </a:r>
            <a:r>
              <a:rPr lang="en-US" dirty="0"/>
              <a:t>-</a:t>
            </a:r>
            <a:r>
              <a:rPr lang="en-US" dirty="0" smtClean="0"/>
              <a:t>box</a:t>
            </a:r>
            <a:r>
              <a:rPr lang="en-US" dirty="0" smtClean="0">
                <a:latin typeface="Arial"/>
              </a:rPr>
              <a:t>” </a:t>
            </a:r>
            <a:r>
              <a:rPr lang="en-US" dirty="0" smtClean="0"/>
              <a:t>form </a:t>
            </a:r>
            <a:r>
              <a:rPr lang="en-US" dirty="0"/>
              <a:t>of testing.</a:t>
            </a:r>
          </a:p>
        </p:txBody>
      </p:sp>
    </p:spTree>
    <p:extLst>
      <p:ext uri="{BB962C8B-B14F-4D97-AF65-F5344CB8AC3E}">
        <p14:creationId xmlns:p14="http://schemas.microsoft.com/office/powerpoint/2010/main" val="86220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99A8E2-C23F-8B4E-84D6-8A169189AA2F}" type="slidenum">
              <a:rPr lang="en-US"/>
              <a:pPr/>
              <a:t>2</a:t>
            </a:fld>
            <a:endParaRPr lang="en-US"/>
          </a:p>
        </p:txBody>
      </p:sp>
      <p:sp>
        <p:nvSpPr>
          <p:cNvPr id="9963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Defective Software </a:t>
            </a:r>
          </a:p>
        </p:txBody>
      </p:sp>
      <p:sp>
        <p:nvSpPr>
          <p:cNvPr id="99635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develop programs that contain defects  </a:t>
            </a:r>
            <a:r>
              <a:rPr lang="en-US">
                <a:solidFill>
                  <a:srgbClr val="FE2602"/>
                </a:solidFill>
                <a:sym typeface="Wingdings" charset="0"/>
              </a:rPr>
              <a:t></a:t>
            </a:r>
            <a:endParaRPr lang="en-US">
              <a:solidFill>
                <a:srgbClr val="FE2602"/>
              </a:solidFill>
            </a:endParaRPr>
          </a:p>
          <a:p>
            <a:pPr lvl="1"/>
            <a:r>
              <a:rPr lang="en-US">
                <a:solidFill>
                  <a:srgbClr val="FF9900"/>
                </a:solidFill>
              </a:rPr>
              <a:t>How many? What kind?</a:t>
            </a: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Hard to predict the future, however…</a:t>
            </a:r>
            <a:br>
              <a:rPr lang="en-US"/>
            </a:br>
            <a:r>
              <a:rPr lang="en-US"/>
              <a:t>it is highly likely, that the software we (including you!)  will develop in the future will not be significantly better. </a:t>
            </a:r>
          </a:p>
        </p:txBody>
      </p:sp>
    </p:spTree>
    <p:extLst>
      <p:ext uri="{BB962C8B-B14F-4D97-AF65-F5344CB8AC3E}">
        <p14:creationId xmlns:p14="http://schemas.microsoft.com/office/powerpoint/2010/main" val="1067645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701BF9-2321-A648-809D-0436BFC79CC2}" type="slidenum">
              <a:rPr lang="en-US"/>
              <a:pPr/>
              <a:t>20</a:t>
            </a:fld>
            <a:endParaRPr lang="en-US"/>
          </a:p>
        </p:txBody>
      </p:sp>
      <p:sp>
        <p:nvSpPr>
          <p:cNvPr id="959491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410136" y="260350"/>
            <a:ext cx="7045325" cy="50958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dirty="0"/>
              <a:t>Unit Testing</a:t>
            </a:r>
          </a:p>
        </p:txBody>
      </p:sp>
      <p:sp>
        <p:nvSpPr>
          <p:cNvPr id="959492" name="Rectangle 4"/>
          <p:cNvSpPr>
            <a:spLocks noChangeArrowheads="1"/>
          </p:cNvSpPr>
          <p:nvPr/>
        </p:nvSpPr>
        <p:spPr bwMode="auto">
          <a:xfrm>
            <a:off x="4216400" y="1184275"/>
            <a:ext cx="3568700" cy="284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9493" name="Rectangle 5"/>
          <p:cNvSpPr>
            <a:spLocks noChangeArrowheads="1"/>
          </p:cNvSpPr>
          <p:nvPr/>
        </p:nvSpPr>
        <p:spPr bwMode="auto">
          <a:xfrm>
            <a:off x="4157663" y="3602038"/>
            <a:ext cx="15367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interface </a:t>
            </a:r>
          </a:p>
        </p:txBody>
      </p:sp>
      <p:sp>
        <p:nvSpPr>
          <p:cNvPr id="959494" name="Rectangle 6"/>
          <p:cNvSpPr>
            <a:spLocks noChangeArrowheads="1"/>
          </p:cNvSpPr>
          <p:nvPr/>
        </p:nvSpPr>
        <p:spPr bwMode="auto">
          <a:xfrm>
            <a:off x="4138613" y="1436688"/>
            <a:ext cx="1809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00000"/>
              </a:lnSpc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59495" name="Rectangle 7"/>
          <p:cNvSpPr>
            <a:spLocks noChangeArrowheads="1"/>
          </p:cNvSpPr>
          <p:nvPr/>
        </p:nvSpPr>
        <p:spPr bwMode="auto">
          <a:xfrm>
            <a:off x="4106863" y="2117725"/>
            <a:ext cx="31623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local data structures</a:t>
            </a:r>
          </a:p>
        </p:txBody>
      </p:sp>
      <p:sp>
        <p:nvSpPr>
          <p:cNvPr id="959496" name="Rectangle 8"/>
          <p:cNvSpPr>
            <a:spLocks noChangeArrowheads="1"/>
          </p:cNvSpPr>
          <p:nvPr/>
        </p:nvSpPr>
        <p:spPr bwMode="auto">
          <a:xfrm>
            <a:off x="4138613" y="2071688"/>
            <a:ext cx="1809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00000"/>
              </a:lnSpc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59497" name="Rectangle 9"/>
          <p:cNvSpPr>
            <a:spLocks noChangeArrowheads="1"/>
          </p:cNvSpPr>
          <p:nvPr/>
        </p:nvSpPr>
        <p:spPr bwMode="auto">
          <a:xfrm>
            <a:off x="4176713" y="2619375"/>
            <a:ext cx="31908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boundary conditions</a:t>
            </a:r>
          </a:p>
        </p:txBody>
      </p:sp>
      <p:sp>
        <p:nvSpPr>
          <p:cNvPr id="959498" name="Rectangle 10"/>
          <p:cNvSpPr>
            <a:spLocks noChangeArrowheads="1"/>
          </p:cNvSpPr>
          <p:nvPr/>
        </p:nvSpPr>
        <p:spPr bwMode="auto">
          <a:xfrm>
            <a:off x="4138613" y="2706688"/>
            <a:ext cx="1809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00000"/>
              </a:lnSpc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59500" name="Rectangle 12"/>
          <p:cNvSpPr>
            <a:spLocks noChangeArrowheads="1"/>
          </p:cNvSpPr>
          <p:nvPr/>
        </p:nvSpPr>
        <p:spPr bwMode="auto">
          <a:xfrm>
            <a:off x="4138613" y="3544888"/>
            <a:ext cx="1809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00000"/>
              </a:lnSpc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59501" name="Rectangle 13"/>
          <p:cNvSpPr>
            <a:spLocks noChangeArrowheads="1"/>
          </p:cNvSpPr>
          <p:nvPr/>
        </p:nvSpPr>
        <p:spPr bwMode="auto">
          <a:xfrm>
            <a:off x="4184650" y="3054350"/>
            <a:ext cx="314166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error handling paths</a:t>
            </a:r>
          </a:p>
        </p:txBody>
      </p:sp>
      <p:pic>
        <p:nvPicPr>
          <p:cNvPr id="959502" name="Picture 1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838" y="3668713"/>
            <a:ext cx="12192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59503" name="Rectangle 15"/>
          <p:cNvSpPr>
            <a:spLocks noChangeArrowheads="1"/>
          </p:cNvSpPr>
          <p:nvPr/>
        </p:nvSpPr>
        <p:spPr bwMode="auto">
          <a:xfrm>
            <a:off x="2103438" y="912813"/>
            <a:ext cx="1817687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module to </a:t>
            </a:r>
          </a:p>
          <a:p>
            <a:pPr algn="ctr">
              <a:lnSpc>
                <a:spcPct val="75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be tested</a:t>
            </a:r>
          </a:p>
        </p:txBody>
      </p:sp>
      <p:sp>
        <p:nvSpPr>
          <p:cNvPr id="959504" name="Rectangle 16"/>
          <p:cNvSpPr>
            <a:spLocks noChangeArrowheads="1"/>
          </p:cNvSpPr>
          <p:nvPr/>
        </p:nvSpPr>
        <p:spPr bwMode="auto">
          <a:xfrm>
            <a:off x="3617913" y="4824413"/>
            <a:ext cx="16573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test cases</a:t>
            </a:r>
          </a:p>
        </p:txBody>
      </p:sp>
      <p:sp>
        <p:nvSpPr>
          <p:cNvPr id="959505" name="AutoShape 17"/>
          <p:cNvSpPr>
            <a:spLocks noChangeArrowheads="1"/>
          </p:cNvSpPr>
          <p:nvPr/>
        </p:nvSpPr>
        <p:spPr bwMode="auto">
          <a:xfrm rot="16200000">
            <a:off x="2368550" y="2787650"/>
            <a:ext cx="1143000" cy="381000"/>
          </a:xfrm>
          <a:prstGeom prst="rightArrow">
            <a:avLst>
              <a:gd name="adj1" fmla="val 50000"/>
              <a:gd name="adj2" fmla="val 150014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59506" name="Line 18"/>
          <p:cNvSpPr>
            <a:spLocks noChangeShapeType="1"/>
          </p:cNvSpPr>
          <p:nvPr/>
        </p:nvSpPr>
        <p:spPr bwMode="auto">
          <a:xfrm flipV="1">
            <a:off x="2997200" y="2336800"/>
            <a:ext cx="1104900" cy="8763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9507" name="Line 19"/>
          <p:cNvSpPr>
            <a:spLocks noChangeShapeType="1"/>
          </p:cNvSpPr>
          <p:nvPr/>
        </p:nvSpPr>
        <p:spPr bwMode="auto">
          <a:xfrm flipV="1">
            <a:off x="3051175" y="2863850"/>
            <a:ext cx="1136650" cy="3413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9508" name="Line 20"/>
          <p:cNvSpPr>
            <a:spLocks noChangeShapeType="1"/>
          </p:cNvSpPr>
          <p:nvPr/>
        </p:nvSpPr>
        <p:spPr bwMode="auto">
          <a:xfrm>
            <a:off x="3048000" y="3225800"/>
            <a:ext cx="1136650" cy="857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9510" name="Line 22"/>
          <p:cNvSpPr>
            <a:spLocks noChangeShapeType="1"/>
          </p:cNvSpPr>
          <p:nvPr/>
        </p:nvSpPr>
        <p:spPr bwMode="auto">
          <a:xfrm>
            <a:off x="3048000" y="3225800"/>
            <a:ext cx="1092200" cy="6223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9511" name="Freeform 23"/>
          <p:cNvSpPr>
            <a:spLocks/>
          </p:cNvSpPr>
          <p:nvPr/>
        </p:nvSpPr>
        <p:spPr bwMode="auto">
          <a:xfrm>
            <a:off x="2287588" y="1427163"/>
            <a:ext cx="1314450" cy="827087"/>
          </a:xfrm>
          <a:custGeom>
            <a:avLst/>
            <a:gdLst>
              <a:gd name="T0" fmla="*/ 35 w 828"/>
              <a:gd name="T1" fmla="*/ 0 h 1042"/>
              <a:gd name="T2" fmla="*/ 828 w 828"/>
              <a:gd name="T3" fmla="*/ 850 h 1042"/>
              <a:gd name="T4" fmla="*/ 799 w 828"/>
              <a:gd name="T5" fmla="*/ 823 h 1042"/>
              <a:gd name="T6" fmla="*/ 768 w 828"/>
              <a:gd name="T7" fmla="*/ 802 h 1042"/>
              <a:gd name="T8" fmla="*/ 731 w 828"/>
              <a:gd name="T9" fmla="*/ 790 h 1042"/>
              <a:gd name="T10" fmla="*/ 687 w 828"/>
              <a:gd name="T11" fmla="*/ 784 h 1042"/>
              <a:gd name="T12" fmla="*/ 642 w 828"/>
              <a:gd name="T13" fmla="*/ 782 h 1042"/>
              <a:gd name="T14" fmla="*/ 592 w 828"/>
              <a:gd name="T15" fmla="*/ 785 h 1042"/>
              <a:gd name="T16" fmla="*/ 551 w 828"/>
              <a:gd name="T17" fmla="*/ 792 h 1042"/>
              <a:gd name="T18" fmla="*/ 519 w 828"/>
              <a:gd name="T19" fmla="*/ 806 h 1042"/>
              <a:gd name="T20" fmla="*/ 497 w 828"/>
              <a:gd name="T21" fmla="*/ 824 h 1042"/>
              <a:gd name="T22" fmla="*/ 486 w 828"/>
              <a:gd name="T23" fmla="*/ 850 h 1042"/>
              <a:gd name="T24" fmla="*/ 491 w 828"/>
              <a:gd name="T25" fmla="*/ 881 h 1042"/>
              <a:gd name="T26" fmla="*/ 501 w 828"/>
              <a:gd name="T27" fmla="*/ 908 h 1042"/>
              <a:gd name="T28" fmla="*/ 495 w 828"/>
              <a:gd name="T29" fmla="*/ 945 h 1042"/>
              <a:gd name="T30" fmla="*/ 475 w 828"/>
              <a:gd name="T31" fmla="*/ 979 h 1042"/>
              <a:gd name="T32" fmla="*/ 451 w 828"/>
              <a:gd name="T33" fmla="*/ 1005 h 1042"/>
              <a:gd name="T34" fmla="*/ 426 w 828"/>
              <a:gd name="T35" fmla="*/ 1024 h 1042"/>
              <a:gd name="T36" fmla="*/ 398 w 828"/>
              <a:gd name="T37" fmla="*/ 1036 h 1042"/>
              <a:gd name="T38" fmla="*/ 370 w 828"/>
              <a:gd name="T39" fmla="*/ 1042 h 1042"/>
              <a:gd name="T40" fmla="*/ 340 w 828"/>
              <a:gd name="T41" fmla="*/ 1039 h 1042"/>
              <a:gd name="T42" fmla="*/ 315 w 828"/>
              <a:gd name="T43" fmla="*/ 1029 h 1042"/>
              <a:gd name="T44" fmla="*/ 291 w 828"/>
              <a:gd name="T45" fmla="*/ 1010 h 1042"/>
              <a:gd name="T46" fmla="*/ 281 w 828"/>
              <a:gd name="T47" fmla="*/ 986 h 1042"/>
              <a:gd name="T48" fmla="*/ 281 w 828"/>
              <a:gd name="T49" fmla="*/ 957 h 1042"/>
              <a:gd name="T50" fmla="*/ 291 w 828"/>
              <a:gd name="T51" fmla="*/ 920 h 1042"/>
              <a:gd name="T52" fmla="*/ 307 w 828"/>
              <a:gd name="T53" fmla="*/ 886 h 1042"/>
              <a:gd name="T54" fmla="*/ 316 w 828"/>
              <a:gd name="T55" fmla="*/ 855 h 1042"/>
              <a:gd name="T56" fmla="*/ 316 w 828"/>
              <a:gd name="T57" fmla="*/ 821 h 1042"/>
              <a:gd name="T58" fmla="*/ 299 w 828"/>
              <a:gd name="T59" fmla="*/ 795 h 1042"/>
              <a:gd name="T60" fmla="*/ 275 w 828"/>
              <a:gd name="T61" fmla="*/ 785 h 1042"/>
              <a:gd name="T62" fmla="*/ 224 w 828"/>
              <a:gd name="T63" fmla="*/ 782 h 1042"/>
              <a:gd name="T64" fmla="*/ 176 w 828"/>
              <a:gd name="T65" fmla="*/ 790 h 1042"/>
              <a:gd name="T66" fmla="*/ 119 w 828"/>
              <a:gd name="T67" fmla="*/ 806 h 1042"/>
              <a:gd name="T68" fmla="*/ 67 w 828"/>
              <a:gd name="T69" fmla="*/ 821 h 1042"/>
              <a:gd name="T70" fmla="*/ 43 w 828"/>
              <a:gd name="T71" fmla="*/ 835 h 1042"/>
              <a:gd name="T72" fmla="*/ 31 w 828"/>
              <a:gd name="T73" fmla="*/ 795 h 1042"/>
              <a:gd name="T74" fmla="*/ 20 w 828"/>
              <a:gd name="T75" fmla="*/ 751 h 1042"/>
              <a:gd name="T76" fmla="*/ 13 w 828"/>
              <a:gd name="T77" fmla="*/ 693 h 1042"/>
              <a:gd name="T78" fmla="*/ 17 w 828"/>
              <a:gd name="T79" fmla="*/ 634 h 1042"/>
              <a:gd name="T80" fmla="*/ 34 w 828"/>
              <a:gd name="T81" fmla="*/ 572 h 1042"/>
              <a:gd name="T82" fmla="*/ 59 w 828"/>
              <a:gd name="T83" fmla="*/ 523 h 1042"/>
              <a:gd name="T84" fmla="*/ 90 w 828"/>
              <a:gd name="T85" fmla="*/ 492 h 1042"/>
              <a:gd name="T86" fmla="*/ 122 w 828"/>
              <a:gd name="T87" fmla="*/ 469 h 1042"/>
              <a:gd name="T88" fmla="*/ 158 w 828"/>
              <a:gd name="T89" fmla="*/ 440 h 1042"/>
              <a:gd name="T90" fmla="*/ 183 w 828"/>
              <a:gd name="T91" fmla="*/ 414 h 1042"/>
              <a:gd name="T92" fmla="*/ 204 w 828"/>
              <a:gd name="T93" fmla="*/ 378 h 1042"/>
              <a:gd name="T94" fmla="*/ 216 w 828"/>
              <a:gd name="T95" fmla="*/ 332 h 1042"/>
              <a:gd name="T96" fmla="*/ 215 w 828"/>
              <a:gd name="T97" fmla="*/ 279 h 1042"/>
              <a:gd name="T98" fmla="*/ 198 w 828"/>
              <a:gd name="T99" fmla="*/ 232 h 1042"/>
              <a:gd name="T100" fmla="*/ 170 w 828"/>
              <a:gd name="T101" fmla="*/ 206 h 1042"/>
              <a:gd name="T102" fmla="*/ 142 w 828"/>
              <a:gd name="T103" fmla="*/ 215 h 1042"/>
              <a:gd name="T104" fmla="*/ 118 w 828"/>
              <a:gd name="T105" fmla="*/ 251 h 1042"/>
              <a:gd name="T106" fmla="*/ 97 w 828"/>
              <a:gd name="T107" fmla="*/ 290 h 1042"/>
              <a:gd name="T108" fmla="*/ 72 w 828"/>
              <a:gd name="T109" fmla="*/ 307 h 1042"/>
              <a:gd name="T110" fmla="*/ 39 w 828"/>
              <a:gd name="T111" fmla="*/ 302 h 1042"/>
              <a:gd name="T112" fmla="*/ 18 w 828"/>
              <a:gd name="T113" fmla="*/ 271 h 1042"/>
              <a:gd name="T114" fmla="*/ 4 w 828"/>
              <a:gd name="T115" fmla="*/ 228 h 1042"/>
              <a:gd name="T116" fmla="*/ 0 w 828"/>
              <a:gd name="T117" fmla="*/ 179 h 1042"/>
              <a:gd name="T118" fmla="*/ 4 w 828"/>
              <a:gd name="T119" fmla="*/ 126 h 1042"/>
              <a:gd name="T120" fmla="*/ 15 w 828"/>
              <a:gd name="T121" fmla="*/ 63 h 1042"/>
              <a:gd name="T122" fmla="*/ 25 w 828"/>
              <a:gd name="T123" fmla="*/ 24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28" h="1042">
                <a:moveTo>
                  <a:pt x="25" y="24"/>
                </a:moveTo>
                <a:lnTo>
                  <a:pt x="35" y="0"/>
                </a:lnTo>
                <a:lnTo>
                  <a:pt x="691" y="0"/>
                </a:lnTo>
                <a:lnTo>
                  <a:pt x="828" y="850"/>
                </a:lnTo>
                <a:lnTo>
                  <a:pt x="811" y="835"/>
                </a:lnTo>
                <a:lnTo>
                  <a:pt x="799" y="823"/>
                </a:lnTo>
                <a:lnTo>
                  <a:pt x="785" y="812"/>
                </a:lnTo>
                <a:lnTo>
                  <a:pt x="768" y="802"/>
                </a:lnTo>
                <a:lnTo>
                  <a:pt x="750" y="795"/>
                </a:lnTo>
                <a:lnTo>
                  <a:pt x="731" y="790"/>
                </a:lnTo>
                <a:lnTo>
                  <a:pt x="708" y="785"/>
                </a:lnTo>
                <a:lnTo>
                  <a:pt x="687" y="784"/>
                </a:lnTo>
                <a:lnTo>
                  <a:pt x="666" y="782"/>
                </a:lnTo>
                <a:lnTo>
                  <a:pt x="642" y="782"/>
                </a:lnTo>
                <a:lnTo>
                  <a:pt x="614" y="782"/>
                </a:lnTo>
                <a:lnTo>
                  <a:pt x="592" y="785"/>
                </a:lnTo>
                <a:lnTo>
                  <a:pt x="570" y="789"/>
                </a:lnTo>
                <a:lnTo>
                  <a:pt x="551" y="792"/>
                </a:lnTo>
                <a:lnTo>
                  <a:pt x="533" y="799"/>
                </a:lnTo>
                <a:lnTo>
                  <a:pt x="519" y="806"/>
                </a:lnTo>
                <a:lnTo>
                  <a:pt x="507" y="814"/>
                </a:lnTo>
                <a:lnTo>
                  <a:pt x="497" y="824"/>
                </a:lnTo>
                <a:lnTo>
                  <a:pt x="490" y="835"/>
                </a:lnTo>
                <a:lnTo>
                  <a:pt x="486" y="850"/>
                </a:lnTo>
                <a:lnTo>
                  <a:pt x="486" y="865"/>
                </a:lnTo>
                <a:lnTo>
                  <a:pt x="491" y="881"/>
                </a:lnTo>
                <a:lnTo>
                  <a:pt x="497" y="894"/>
                </a:lnTo>
                <a:lnTo>
                  <a:pt x="501" y="908"/>
                </a:lnTo>
                <a:lnTo>
                  <a:pt x="501" y="928"/>
                </a:lnTo>
                <a:lnTo>
                  <a:pt x="495" y="945"/>
                </a:lnTo>
                <a:lnTo>
                  <a:pt x="487" y="962"/>
                </a:lnTo>
                <a:lnTo>
                  <a:pt x="475" y="979"/>
                </a:lnTo>
                <a:lnTo>
                  <a:pt x="463" y="995"/>
                </a:lnTo>
                <a:lnTo>
                  <a:pt x="451" y="1005"/>
                </a:lnTo>
                <a:lnTo>
                  <a:pt x="439" y="1013"/>
                </a:lnTo>
                <a:lnTo>
                  <a:pt x="426" y="1024"/>
                </a:lnTo>
                <a:lnTo>
                  <a:pt x="412" y="1030"/>
                </a:lnTo>
                <a:lnTo>
                  <a:pt x="398" y="1036"/>
                </a:lnTo>
                <a:lnTo>
                  <a:pt x="384" y="1039"/>
                </a:lnTo>
                <a:lnTo>
                  <a:pt x="370" y="1042"/>
                </a:lnTo>
                <a:lnTo>
                  <a:pt x="354" y="1042"/>
                </a:lnTo>
                <a:lnTo>
                  <a:pt x="340" y="1039"/>
                </a:lnTo>
                <a:lnTo>
                  <a:pt x="327" y="1036"/>
                </a:lnTo>
                <a:lnTo>
                  <a:pt x="315" y="1029"/>
                </a:lnTo>
                <a:lnTo>
                  <a:pt x="302" y="1020"/>
                </a:lnTo>
                <a:lnTo>
                  <a:pt x="291" y="1010"/>
                </a:lnTo>
                <a:lnTo>
                  <a:pt x="284" y="998"/>
                </a:lnTo>
                <a:lnTo>
                  <a:pt x="281" y="986"/>
                </a:lnTo>
                <a:lnTo>
                  <a:pt x="280" y="974"/>
                </a:lnTo>
                <a:lnTo>
                  <a:pt x="281" y="957"/>
                </a:lnTo>
                <a:lnTo>
                  <a:pt x="284" y="940"/>
                </a:lnTo>
                <a:lnTo>
                  <a:pt x="291" y="920"/>
                </a:lnTo>
                <a:lnTo>
                  <a:pt x="300" y="901"/>
                </a:lnTo>
                <a:lnTo>
                  <a:pt x="307" y="886"/>
                </a:lnTo>
                <a:lnTo>
                  <a:pt x="312" y="874"/>
                </a:lnTo>
                <a:lnTo>
                  <a:pt x="316" y="855"/>
                </a:lnTo>
                <a:lnTo>
                  <a:pt x="319" y="836"/>
                </a:lnTo>
                <a:lnTo>
                  <a:pt x="316" y="821"/>
                </a:lnTo>
                <a:lnTo>
                  <a:pt x="310" y="807"/>
                </a:lnTo>
                <a:lnTo>
                  <a:pt x="299" y="795"/>
                </a:lnTo>
                <a:lnTo>
                  <a:pt x="287" y="790"/>
                </a:lnTo>
                <a:lnTo>
                  <a:pt x="275" y="785"/>
                </a:lnTo>
                <a:lnTo>
                  <a:pt x="258" y="782"/>
                </a:lnTo>
                <a:lnTo>
                  <a:pt x="224" y="782"/>
                </a:lnTo>
                <a:lnTo>
                  <a:pt x="199" y="785"/>
                </a:lnTo>
                <a:lnTo>
                  <a:pt x="176" y="790"/>
                </a:lnTo>
                <a:lnTo>
                  <a:pt x="146" y="797"/>
                </a:lnTo>
                <a:lnTo>
                  <a:pt x="119" y="806"/>
                </a:lnTo>
                <a:lnTo>
                  <a:pt x="89" y="814"/>
                </a:lnTo>
                <a:lnTo>
                  <a:pt x="67" y="821"/>
                </a:lnTo>
                <a:lnTo>
                  <a:pt x="52" y="826"/>
                </a:lnTo>
                <a:lnTo>
                  <a:pt x="43" y="835"/>
                </a:lnTo>
                <a:lnTo>
                  <a:pt x="37" y="816"/>
                </a:lnTo>
                <a:lnTo>
                  <a:pt x="31" y="795"/>
                </a:lnTo>
                <a:lnTo>
                  <a:pt x="25" y="773"/>
                </a:lnTo>
                <a:lnTo>
                  <a:pt x="20" y="751"/>
                </a:lnTo>
                <a:lnTo>
                  <a:pt x="16" y="724"/>
                </a:lnTo>
                <a:lnTo>
                  <a:pt x="13" y="693"/>
                </a:lnTo>
                <a:lnTo>
                  <a:pt x="14" y="663"/>
                </a:lnTo>
                <a:lnTo>
                  <a:pt x="17" y="634"/>
                </a:lnTo>
                <a:lnTo>
                  <a:pt x="24" y="603"/>
                </a:lnTo>
                <a:lnTo>
                  <a:pt x="34" y="572"/>
                </a:lnTo>
                <a:lnTo>
                  <a:pt x="45" y="545"/>
                </a:lnTo>
                <a:lnTo>
                  <a:pt x="59" y="523"/>
                </a:lnTo>
                <a:lnTo>
                  <a:pt x="74" y="506"/>
                </a:lnTo>
                <a:lnTo>
                  <a:pt x="90" y="492"/>
                </a:lnTo>
                <a:lnTo>
                  <a:pt x="106" y="479"/>
                </a:lnTo>
                <a:lnTo>
                  <a:pt x="122" y="469"/>
                </a:lnTo>
                <a:lnTo>
                  <a:pt x="138" y="457"/>
                </a:lnTo>
                <a:lnTo>
                  <a:pt x="158" y="440"/>
                </a:lnTo>
                <a:lnTo>
                  <a:pt x="171" y="429"/>
                </a:lnTo>
                <a:lnTo>
                  <a:pt x="183" y="414"/>
                </a:lnTo>
                <a:lnTo>
                  <a:pt x="194" y="397"/>
                </a:lnTo>
                <a:lnTo>
                  <a:pt x="204" y="378"/>
                </a:lnTo>
                <a:lnTo>
                  <a:pt x="211" y="356"/>
                </a:lnTo>
                <a:lnTo>
                  <a:pt x="216" y="332"/>
                </a:lnTo>
                <a:lnTo>
                  <a:pt x="218" y="305"/>
                </a:lnTo>
                <a:lnTo>
                  <a:pt x="215" y="279"/>
                </a:lnTo>
                <a:lnTo>
                  <a:pt x="208" y="252"/>
                </a:lnTo>
                <a:lnTo>
                  <a:pt x="198" y="232"/>
                </a:lnTo>
                <a:lnTo>
                  <a:pt x="185" y="215"/>
                </a:lnTo>
                <a:lnTo>
                  <a:pt x="170" y="206"/>
                </a:lnTo>
                <a:lnTo>
                  <a:pt x="156" y="206"/>
                </a:lnTo>
                <a:lnTo>
                  <a:pt x="142" y="215"/>
                </a:lnTo>
                <a:lnTo>
                  <a:pt x="128" y="232"/>
                </a:lnTo>
                <a:lnTo>
                  <a:pt x="118" y="251"/>
                </a:lnTo>
                <a:lnTo>
                  <a:pt x="107" y="271"/>
                </a:lnTo>
                <a:lnTo>
                  <a:pt x="97" y="290"/>
                </a:lnTo>
                <a:lnTo>
                  <a:pt x="86" y="302"/>
                </a:lnTo>
                <a:lnTo>
                  <a:pt x="72" y="307"/>
                </a:lnTo>
                <a:lnTo>
                  <a:pt x="54" y="307"/>
                </a:lnTo>
                <a:lnTo>
                  <a:pt x="39" y="302"/>
                </a:lnTo>
                <a:lnTo>
                  <a:pt x="28" y="286"/>
                </a:lnTo>
                <a:lnTo>
                  <a:pt x="18" y="271"/>
                </a:lnTo>
                <a:lnTo>
                  <a:pt x="10" y="252"/>
                </a:lnTo>
                <a:lnTo>
                  <a:pt x="4" y="228"/>
                </a:lnTo>
                <a:lnTo>
                  <a:pt x="1" y="205"/>
                </a:lnTo>
                <a:lnTo>
                  <a:pt x="0" y="179"/>
                </a:lnTo>
                <a:lnTo>
                  <a:pt x="1" y="152"/>
                </a:lnTo>
                <a:lnTo>
                  <a:pt x="4" y="126"/>
                </a:lnTo>
                <a:lnTo>
                  <a:pt x="9" y="92"/>
                </a:lnTo>
                <a:lnTo>
                  <a:pt x="15" y="63"/>
                </a:lnTo>
                <a:lnTo>
                  <a:pt x="19" y="44"/>
                </a:lnTo>
                <a:lnTo>
                  <a:pt x="25" y="24"/>
                </a:lnTo>
                <a:close/>
              </a:path>
            </a:pathLst>
          </a:custGeom>
          <a:solidFill>
            <a:srgbClr val="FF5F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84779"/>
      </p:ext>
    </p:extLst>
  </p:cSld>
  <p:clrMapOvr>
    <a:masterClrMapping/>
  </p:clrMapOvr>
  <p:transition xmlns:p14="http://schemas.microsoft.com/office/powerpoint/2010/main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D4E4CD-374A-7A4B-B984-7B22F509A24F}" type="slidenum">
              <a:rPr lang="en-US"/>
              <a:pPr/>
              <a:t>21</a:t>
            </a:fld>
            <a:endParaRPr lang="en-US"/>
          </a:p>
        </p:txBody>
      </p:sp>
      <p:sp>
        <p:nvSpPr>
          <p:cNvPr id="9605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60305" y="242888"/>
            <a:ext cx="5949950" cy="57467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dirty="0"/>
              <a:t>Unit Test Environment</a:t>
            </a:r>
          </a:p>
        </p:txBody>
      </p:sp>
      <p:sp>
        <p:nvSpPr>
          <p:cNvPr id="960517" name="Rectangle 5"/>
          <p:cNvSpPr>
            <a:spLocks noChangeArrowheads="1"/>
          </p:cNvSpPr>
          <p:nvPr/>
        </p:nvSpPr>
        <p:spPr bwMode="auto">
          <a:xfrm>
            <a:off x="1517650" y="3592513"/>
            <a:ext cx="863600" cy="685800"/>
          </a:xfrm>
          <a:prstGeom prst="rect">
            <a:avLst/>
          </a:prstGeom>
          <a:solidFill>
            <a:srgbClr val="339966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60518" name="Rectangle 6"/>
          <p:cNvSpPr>
            <a:spLocks noChangeArrowheads="1"/>
          </p:cNvSpPr>
          <p:nvPr/>
        </p:nvSpPr>
        <p:spPr bwMode="auto">
          <a:xfrm>
            <a:off x="2571750" y="3592513"/>
            <a:ext cx="863600" cy="685800"/>
          </a:xfrm>
          <a:prstGeom prst="rect">
            <a:avLst/>
          </a:prstGeom>
          <a:solidFill>
            <a:srgbClr val="339966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60519" name="Rectangle 7"/>
          <p:cNvSpPr>
            <a:spLocks noChangeArrowheads="1"/>
          </p:cNvSpPr>
          <p:nvPr/>
        </p:nvSpPr>
        <p:spPr bwMode="auto">
          <a:xfrm>
            <a:off x="2914650" y="1116013"/>
            <a:ext cx="1917700" cy="863600"/>
          </a:xfrm>
          <a:prstGeom prst="rect">
            <a:avLst/>
          </a:prstGeom>
          <a:solidFill>
            <a:srgbClr val="339966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60520" name="Line 8"/>
          <p:cNvSpPr>
            <a:spLocks noChangeShapeType="1"/>
          </p:cNvSpPr>
          <p:nvPr/>
        </p:nvSpPr>
        <p:spPr bwMode="auto">
          <a:xfrm flipH="1">
            <a:off x="2590800" y="1998663"/>
            <a:ext cx="876300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0521" name="Line 9"/>
          <p:cNvSpPr>
            <a:spLocks noChangeShapeType="1"/>
          </p:cNvSpPr>
          <p:nvPr/>
        </p:nvSpPr>
        <p:spPr bwMode="auto">
          <a:xfrm flipH="1">
            <a:off x="1930400" y="3192463"/>
            <a:ext cx="571500" cy="393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0522" name="Line 10"/>
          <p:cNvSpPr>
            <a:spLocks noChangeShapeType="1"/>
          </p:cNvSpPr>
          <p:nvPr/>
        </p:nvSpPr>
        <p:spPr bwMode="auto">
          <a:xfrm>
            <a:off x="2603500" y="3192463"/>
            <a:ext cx="393700" cy="393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0523" name="Rectangle 11"/>
          <p:cNvSpPr>
            <a:spLocks noChangeArrowheads="1"/>
          </p:cNvSpPr>
          <p:nvPr/>
        </p:nvSpPr>
        <p:spPr bwMode="auto">
          <a:xfrm>
            <a:off x="1573213" y="3749675"/>
            <a:ext cx="717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stub</a:t>
            </a:r>
          </a:p>
        </p:txBody>
      </p:sp>
      <p:sp>
        <p:nvSpPr>
          <p:cNvPr id="960524" name="Rectangle 12"/>
          <p:cNvSpPr>
            <a:spLocks noChangeArrowheads="1"/>
          </p:cNvSpPr>
          <p:nvPr/>
        </p:nvSpPr>
        <p:spPr bwMode="auto">
          <a:xfrm>
            <a:off x="2652713" y="3736975"/>
            <a:ext cx="717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stub</a:t>
            </a:r>
          </a:p>
        </p:txBody>
      </p:sp>
      <p:sp>
        <p:nvSpPr>
          <p:cNvPr id="960525" name="Rectangle 13"/>
          <p:cNvSpPr>
            <a:spLocks noChangeArrowheads="1"/>
          </p:cNvSpPr>
          <p:nvPr/>
        </p:nvSpPr>
        <p:spPr bwMode="auto">
          <a:xfrm>
            <a:off x="3427413" y="1323975"/>
            <a:ext cx="885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driver</a:t>
            </a:r>
          </a:p>
        </p:txBody>
      </p:sp>
      <p:sp>
        <p:nvSpPr>
          <p:cNvPr id="960526" name="Rectangle 14"/>
          <p:cNvSpPr>
            <a:spLocks noChangeArrowheads="1"/>
          </p:cNvSpPr>
          <p:nvPr/>
        </p:nvSpPr>
        <p:spPr bwMode="auto">
          <a:xfrm>
            <a:off x="2728913" y="5032375"/>
            <a:ext cx="1603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RESULTS</a:t>
            </a:r>
            <a:endParaRPr lang="en-US" sz="2400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60527" name="Rectangle 15"/>
          <p:cNvSpPr>
            <a:spLocks noChangeArrowheads="1"/>
          </p:cNvSpPr>
          <p:nvPr/>
        </p:nvSpPr>
        <p:spPr bwMode="auto">
          <a:xfrm>
            <a:off x="5575300" y="1158875"/>
            <a:ext cx="3568700" cy="284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0528" name="Rectangle 16"/>
          <p:cNvSpPr>
            <a:spLocks noChangeArrowheads="1"/>
          </p:cNvSpPr>
          <p:nvPr/>
        </p:nvSpPr>
        <p:spPr bwMode="auto">
          <a:xfrm>
            <a:off x="5834063" y="3286125"/>
            <a:ext cx="1196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interface </a:t>
            </a:r>
          </a:p>
        </p:txBody>
      </p:sp>
      <p:sp>
        <p:nvSpPr>
          <p:cNvPr id="960529" name="Rectangle 17"/>
          <p:cNvSpPr>
            <a:spLocks noChangeArrowheads="1"/>
          </p:cNvSpPr>
          <p:nvPr/>
        </p:nvSpPr>
        <p:spPr bwMode="auto">
          <a:xfrm>
            <a:off x="5762625" y="1776413"/>
            <a:ext cx="2416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local data structures</a:t>
            </a:r>
          </a:p>
        </p:txBody>
      </p:sp>
      <p:sp>
        <p:nvSpPr>
          <p:cNvPr id="960530" name="Rectangle 18"/>
          <p:cNvSpPr>
            <a:spLocks noChangeArrowheads="1"/>
          </p:cNvSpPr>
          <p:nvPr/>
        </p:nvSpPr>
        <p:spPr bwMode="auto">
          <a:xfrm>
            <a:off x="5802313" y="1746250"/>
            <a:ext cx="1809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00000"/>
              </a:lnSpc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60531" name="Rectangle 19"/>
          <p:cNvSpPr>
            <a:spLocks noChangeArrowheads="1"/>
          </p:cNvSpPr>
          <p:nvPr/>
        </p:nvSpPr>
        <p:spPr bwMode="auto">
          <a:xfrm>
            <a:off x="5789613" y="2287588"/>
            <a:ext cx="24415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boundary conditions</a:t>
            </a:r>
          </a:p>
        </p:txBody>
      </p:sp>
      <p:sp>
        <p:nvSpPr>
          <p:cNvPr id="960532" name="Rectangle 20"/>
          <p:cNvSpPr>
            <a:spLocks noChangeArrowheads="1"/>
          </p:cNvSpPr>
          <p:nvPr/>
        </p:nvSpPr>
        <p:spPr bwMode="auto">
          <a:xfrm>
            <a:off x="5802313" y="2381250"/>
            <a:ext cx="1809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00000"/>
              </a:lnSpc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60534" name="Rectangle 22"/>
          <p:cNvSpPr>
            <a:spLocks noChangeArrowheads="1"/>
          </p:cNvSpPr>
          <p:nvPr/>
        </p:nvSpPr>
        <p:spPr bwMode="auto">
          <a:xfrm>
            <a:off x="5802313" y="3219450"/>
            <a:ext cx="1809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00000"/>
              </a:lnSpc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60535" name="Rectangle 23"/>
          <p:cNvSpPr>
            <a:spLocks noChangeArrowheads="1"/>
          </p:cNvSpPr>
          <p:nvPr/>
        </p:nvSpPr>
        <p:spPr bwMode="auto">
          <a:xfrm>
            <a:off x="5848350" y="2786063"/>
            <a:ext cx="24034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error handling paths</a:t>
            </a:r>
          </a:p>
        </p:txBody>
      </p:sp>
      <p:pic>
        <p:nvPicPr>
          <p:cNvPr id="960536" name="Picture 2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538" y="3275013"/>
            <a:ext cx="12192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60537" name="Rectangle 25"/>
          <p:cNvSpPr>
            <a:spLocks noChangeArrowheads="1"/>
          </p:cNvSpPr>
          <p:nvPr/>
        </p:nvSpPr>
        <p:spPr bwMode="auto">
          <a:xfrm>
            <a:off x="5281613" y="4430713"/>
            <a:ext cx="16573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test cases</a:t>
            </a:r>
          </a:p>
        </p:txBody>
      </p:sp>
      <p:sp>
        <p:nvSpPr>
          <p:cNvPr id="960538" name="AutoShape 26"/>
          <p:cNvSpPr>
            <a:spLocks noChangeArrowheads="1"/>
          </p:cNvSpPr>
          <p:nvPr/>
        </p:nvSpPr>
        <p:spPr bwMode="auto">
          <a:xfrm rot="16200000">
            <a:off x="4057650" y="2406650"/>
            <a:ext cx="1143000" cy="381000"/>
          </a:xfrm>
          <a:prstGeom prst="rightArrow">
            <a:avLst>
              <a:gd name="adj1" fmla="val 50000"/>
              <a:gd name="adj2" fmla="val 150014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60539" name="Line 27"/>
          <p:cNvSpPr>
            <a:spLocks noChangeShapeType="1"/>
          </p:cNvSpPr>
          <p:nvPr/>
        </p:nvSpPr>
        <p:spPr bwMode="auto">
          <a:xfrm flipV="1">
            <a:off x="4660900" y="1943100"/>
            <a:ext cx="1104900" cy="8763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0540" name="Line 28"/>
          <p:cNvSpPr>
            <a:spLocks noChangeShapeType="1"/>
          </p:cNvSpPr>
          <p:nvPr/>
        </p:nvSpPr>
        <p:spPr bwMode="auto">
          <a:xfrm flipV="1">
            <a:off x="4699000" y="2478088"/>
            <a:ext cx="1066800" cy="34131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0541" name="Line 29"/>
          <p:cNvSpPr>
            <a:spLocks noChangeShapeType="1"/>
          </p:cNvSpPr>
          <p:nvPr/>
        </p:nvSpPr>
        <p:spPr bwMode="auto">
          <a:xfrm>
            <a:off x="4711700" y="2832100"/>
            <a:ext cx="1123950" cy="1333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0543" name="Line 31"/>
          <p:cNvSpPr>
            <a:spLocks noChangeShapeType="1"/>
          </p:cNvSpPr>
          <p:nvPr/>
        </p:nvSpPr>
        <p:spPr bwMode="auto">
          <a:xfrm>
            <a:off x="4711700" y="2832100"/>
            <a:ext cx="1092200" cy="6223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0544" name="Line 32"/>
          <p:cNvSpPr>
            <a:spLocks noChangeShapeType="1"/>
          </p:cNvSpPr>
          <p:nvPr/>
        </p:nvSpPr>
        <p:spPr bwMode="auto">
          <a:xfrm>
            <a:off x="3733800" y="2019300"/>
            <a:ext cx="0" cy="292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0545" name="Freeform 33"/>
          <p:cNvSpPr>
            <a:spLocks/>
          </p:cNvSpPr>
          <p:nvPr/>
        </p:nvSpPr>
        <p:spPr bwMode="auto">
          <a:xfrm>
            <a:off x="1965325" y="2335213"/>
            <a:ext cx="1314450" cy="827087"/>
          </a:xfrm>
          <a:custGeom>
            <a:avLst/>
            <a:gdLst>
              <a:gd name="T0" fmla="*/ 35 w 828"/>
              <a:gd name="T1" fmla="*/ 0 h 1042"/>
              <a:gd name="T2" fmla="*/ 828 w 828"/>
              <a:gd name="T3" fmla="*/ 850 h 1042"/>
              <a:gd name="T4" fmla="*/ 799 w 828"/>
              <a:gd name="T5" fmla="*/ 823 h 1042"/>
              <a:gd name="T6" fmla="*/ 768 w 828"/>
              <a:gd name="T7" fmla="*/ 802 h 1042"/>
              <a:gd name="T8" fmla="*/ 731 w 828"/>
              <a:gd name="T9" fmla="*/ 790 h 1042"/>
              <a:gd name="T10" fmla="*/ 687 w 828"/>
              <a:gd name="T11" fmla="*/ 784 h 1042"/>
              <a:gd name="T12" fmla="*/ 642 w 828"/>
              <a:gd name="T13" fmla="*/ 782 h 1042"/>
              <a:gd name="T14" fmla="*/ 592 w 828"/>
              <a:gd name="T15" fmla="*/ 785 h 1042"/>
              <a:gd name="T16" fmla="*/ 551 w 828"/>
              <a:gd name="T17" fmla="*/ 792 h 1042"/>
              <a:gd name="T18" fmla="*/ 519 w 828"/>
              <a:gd name="T19" fmla="*/ 806 h 1042"/>
              <a:gd name="T20" fmla="*/ 497 w 828"/>
              <a:gd name="T21" fmla="*/ 824 h 1042"/>
              <a:gd name="T22" fmla="*/ 486 w 828"/>
              <a:gd name="T23" fmla="*/ 850 h 1042"/>
              <a:gd name="T24" fmla="*/ 491 w 828"/>
              <a:gd name="T25" fmla="*/ 881 h 1042"/>
              <a:gd name="T26" fmla="*/ 501 w 828"/>
              <a:gd name="T27" fmla="*/ 908 h 1042"/>
              <a:gd name="T28" fmla="*/ 495 w 828"/>
              <a:gd name="T29" fmla="*/ 945 h 1042"/>
              <a:gd name="T30" fmla="*/ 475 w 828"/>
              <a:gd name="T31" fmla="*/ 979 h 1042"/>
              <a:gd name="T32" fmla="*/ 451 w 828"/>
              <a:gd name="T33" fmla="*/ 1005 h 1042"/>
              <a:gd name="T34" fmla="*/ 426 w 828"/>
              <a:gd name="T35" fmla="*/ 1024 h 1042"/>
              <a:gd name="T36" fmla="*/ 398 w 828"/>
              <a:gd name="T37" fmla="*/ 1036 h 1042"/>
              <a:gd name="T38" fmla="*/ 370 w 828"/>
              <a:gd name="T39" fmla="*/ 1042 h 1042"/>
              <a:gd name="T40" fmla="*/ 340 w 828"/>
              <a:gd name="T41" fmla="*/ 1039 h 1042"/>
              <a:gd name="T42" fmla="*/ 315 w 828"/>
              <a:gd name="T43" fmla="*/ 1029 h 1042"/>
              <a:gd name="T44" fmla="*/ 291 w 828"/>
              <a:gd name="T45" fmla="*/ 1010 h 1042"/>
              <a:gd name="T46" fmla="*/ 281 w 828"/>
              <a:gd name="T47" fmla="*/ 986 h 1042"/>
              <a:gd name="T48" fmla="*/ 281 w 828"/>
              <a:gd name="T49" fmla="*/ 957 h 1042"/>
              <a:gd name="T50" fmla="*/ 291 w 828"/>
              <a:gd name="T51" fmla="*/ 920 h 1042"/>
              <a:gd name="T52" fmla="*/ 307 w 828"/>
              <a:gd name="T53" fmla="*/ 886 h 1042"/>
              <a:gd name="T54" fmla="*/ 316 w 828"/>
              <a:gd name="T55" fmla="*/ 855 h 1042"/>
              <a:gd name="T56" fmla="*/ 316 w 828"/>
              <a:gd name="T57" fmla="*/ 821 h 1042"/>
              <a:gd name="T58" fmla="*/ 299 w 828"/>
              <a:gd name="T59" fmla="*/ 795 h 1042"/>
              <a:gd name="T60" fmla="*/ 275 w 828"/>
              <a:gd name="T61" fmla="*/ 785 h 1042"/>
              <a:gd name="T62" fmla="*/ 224 w 828"/>
              <a:gd name="T63" fmla="*/ 782 h 1042"/>
              <a:gd name="T64" fmla="*/ 176 w 828"/>
              <a:gd name="T65" fmla="*/ 790 h 1042"/>
              <a:gd name="T66" fmla="*/ 119 w 828"/>
              <a:gd name="T67" fmla="*/ 806 h 1042"/>
              <a:gd name="T68" fmla="*/ 67 w 828"/>
              <a:gd name="T69" fmla="*/ 821 h 1042"/>
              <a:gd name="T70" fmla="*/ 43 w 828"/>
              <a:gd name="T71" fmla="*/ 835 h 1042"/>
              <a:gd name="T72" fmla="*/ 31 w 828"/>
              <a:gd name="T73" fmla="*/ 795 h 1042"/>
              <a:gd name="T74" fmla="*/ 20 w 828"/>
              <a:gd name="T75" fmla="*/ 751 h 1042"/>
              <a:gd name="T76" fmla="*/ 13 w 828"/>
              <a:gd name="T77" fmla="*/ 693 h 1042"/>
              <a:gd name="T78" fmla="*/ 17 w 828"/>
              <a:gd name="T79" fmla="*/ 634 h 1042"/>
              <a:gd name="T80" fmla="*/ 34 w 828"/>
              <a:gd name="T81" fmla="*/ 572 h 1042"/>
              <a:gd name="T82" fmla="*/ 59 w 828"/>
              <a:gd name="T83" fmla="*/ 523 h 1042"/>
              <a:gd name="T84" fmla="*/ 90 w 828"/>
              <a:gd name="T85" fmla="*/ 492 h 1042"/>
              <a:gd name="T86" fmla="*/ 122 w 828"/>
              <a:gd name="T87" fmla="*/ 469 h 1042"/>
              <a:gd name="T88" fmla="*/ 158 w 828"/>
              <a:gd name="T89" fmla="*/ 440 h 1042"/>
              <a:gd name="T90" fmla="*/ 183 w 828"/>
              <a:gd name="T91" fmla="*/ 414 h 1042"/>
              <a:gd name="T92" fmla="*/ 204 w 828"/>
              <a:gd name="T93" fmla="*/ 378 h 1042"/>
              <a:gd name="T94" fmla="*/ 216 w 828"/>
              <a:gd name="T95" fmla="*/ 332 h 1042"/>
              <a:gd name="T96" fmla="*/ 215 w 828"/>
              <a:gd name="T97" fmla="*/ 279 h 1042"/>
              <a:gd name="T98" fmla="*/ 198 w 828"/>
              <a:gd name="T99" fmla="*/ 232 h 1042"/>
              <a:gd name="T100" fmla="*/ 170 w 828"/>
              <a:gd name="T101" fmla="*/ 206 h 1042"/>
              <a:gd name="T102" fmla="*/ 142 w 828"/>
              <a:gd name="T103" fmla="*/ 215 h 1042"/>
              <a:gd name="T104" fmla="*/ 118 w 828"/>
              <a:gd name="T105" fmla="*/ 251 h 1042"/>
              <a:gd name="T106" fmla="*/ 97 w 828"/>
              <a:gd name="T107" fmla="*/ 290 h 1042"/>
              <a:gd name="T108" fmla="*/ 72 w 828"/>
              <a:gd name="T109" fmla="*/ 307 h 1042"/>
              <a:gd name="T110" fmla="*/ 39 w 828"/>
              <a:gd name="T111" fmla="*/ 302 h 1042"/>
              <a:gd name="T112" fmla="*/ 18 w 828"/>
              <a:gd name="T113" fmla="*/ 271 h 1042"/>
              <a:gd name="T114" fmla="*/ 4 w 828"/>
              <a:gd name="T115" fmla="*/ 228 h 1042"/>
              <a:gd name="T116" fmla="*/ 0 w 828"/>
              <a:gd name="T117" fmla="*/ 179 h 1042"/>
              <a:gd name="T118" fmla="*/ 4 w 828"/>
              <a:gd name="T119" fmla="*/ 126 h 1042"/>
              <a:gd name="T120" fmla="*/ 15 w 828"/>
              <a:gd name="T121" fmla="*/ 63 h 1042"/>
              <a:gd name="T122" fmla="*/ 25 w 828"/>
              <a:gd name="T123" fmla="*/ 24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28" h="1042">
                <a:moveTo>
                  <a:pt x="25" y="24"/>
                </a:moveTo>
                <a:lnTo>
                  <a:pt x="35" y="0"/>
                </a:lnTo>
                <a:lnTo>
                  <a:pt x="691" y="0"/>
                </a:lnTo>
                <a:lnTo>
                  <a:pt x="828" y="850"/>
                </a:lnTo>
                <a:lnTo>
                  <a:pt x="811" y="835"/>
                </a:lnTo>
                <a:lnTo>
                  <a:pt x="799" y="823"/>
                </a:lnTo>
                <a:lnTo>
                  <a:pt x="785" y="812"/>
                </a:lnTo>
                <a:lnTo>
                  <a:pt x="768" y="802"/>
                </a:lnTo>
                <a:lnTo>
                  <a:pt x="750" y="795"/>
                </a:lnTo>
                <a:lnTo>
                  <a:pt x="731" y="790"/>
                </a:lnTo>
                <a:lnTo>
                  <a:pt x="708" y="785"/>
                </a:lnTo>
                <a:lnTo>
                  <a:pt x="687" y="784"/>
                </a:lnTo>
                <a:lnTo>
                  <a:pt x="666" y="782"/>
                </a:lnTo>
                <a:lnTo>
                  <a:pt x="642" y="782"/>
                </a:lnTo>
                <a:lnTo>
                  <a:pt x="614" y="782"/>
                </a:lnTo>
                <a:lnTo>
                  <a:pt x="592" y="785"/>
                </a:lnTo>
                <a:lnTo>
                  <a:pt x="570" y="789"/>
                </a:lnTo>
                <a:lnTo>
                  <a:pt x="551" y="792"/>
                </a:lnTo>
                <a:lnTo>
                  <a:pt x="533" y="799"/>
                </a:lnTo>
                <a:lnTo>
                  <a:pt x="519" y="806"/>
                </a:lnTo>
                <a:lnTo>
                  <a:pt x="507" y="814"/>
                </a:lnTo>
                <a:lnTo>
                  <a:pt x="497" y="824"/>
                </a:lnTo>
                <a:lnTo>
                  <a:pt x="490" y="835"/>
                </a:lnTo>
                <a:lnTo>
                  <a:pt x="486" y="850"/>
                </a:lnTo>
                <a:lnTo>
                  <a:pt x="486" y="865"/>
                </a:lnTo>
                <a:lnTo>
                  <a:pt x="491" y="881"/>
                </a:lnTo>
                <a:lnTo>
                  <a:pt x="497" y="894"/>
                </a:lnTo>
                <a:lnTo>
                  <a:pt x="501" y="908"/>
                </a:lnTo>
                <a:lnTo>
                  <a:pt x="501" y="928"/>
                </a:lnTo>
                <a:lnTo>
                  <a:pt x="495" y="945"/>
                </a:lnTo>
                <a:lnTo>
                  <a:pt x="487" y="962"/>
                </a:lnTo>
                <a:lnTo>
                  <a:pt x="475" y="979"/>
                </a:lnTo>
                <a:lnTo>
                  <a:pt x="463" y="995"/>
                </a:lnTo>
                <a:lnTo>
                  <a:pt x="451" y="1005"/>
                </a:lnTo>
                <a:lnTo>
                  <a:pt x="439" y="1013"/>
                </a:lnTo>
                <a:lnTo>
                  <a:pt x="426" y="1024"/>
                </a:lnTo>
                <a:lnTo>
                  <a:pt x="412" y="1030"/>
                </a:lnTo>
                <a:lnTo>
                  <a:pt x="398" y="1036"/>
                </a:lnTo>
                <a:lnTo>
                  <a:pt x="384" y="1039"/>
                </a:lnTo>
                <a:lnTo>
                  <a:pt x="370" y="1042"/>
                </a:lnTo>
                <a:lnTo>
                  <a:pt x="354" y="1042"/>
                </a:lnTo>
                <a:lnTo>
                  <a:pt x="340" y="1039"/>
                </a:lnTo>
                <a:lnTo>
                  <a:pt x="327" y="1036"/>
                </a:lnTo>
                <a:lnTo>
                  <a:pt x="315" y="1029"/>
                </a:lnTo>
                <a:lnTo>
                  <a:pt x="302" y="1020"/>
                </a:lnTo>
                <a:lnTo>
                  <a:pt x="291" y="1010"/>
                </a:lnTo>
                <a:lnTo>
                  <a:pt x="284" y="998"/>
                </a:lnTo>
                <a:lnTo>
                  <a:pt x="281" y="986"/>
                </a:lnTo>
                <a:lnTo>
                  <a:pt x="280" y="974"/>
                </a:lnTo>
                <a:lnTo>
                  <a:pt x="281" y="957"/>
                </a:lnTo>
                <a:lnTo>
                  <a:pt x="284" y="940"/>
                </a:lnTo>
                <a:lnTo>
                  <a:pt x="291" y="920"/>
                </a:lnTo>
                <a:lnTo>
                  <a:pt x="300" y="901"/>
                </a:lnTo>
                <a:lnTo>
                  <a:pt x="307" y="886"/>
                </a:lnTo>
                <a:lnTo>
                  <a:pt x="312" y="874"/>
                </a:lnTo>
                <a:lnTo>
                  <a:pt x="316" y="855"/>
                </a:lnTo>
                <a:lnTo>
                  <a:pt x="319" y="836"/>
                </a:lnTo>
                <a:lnTo>
                  <a:pt x="316" y="821"/>
                </a:lnTo>
                <a:lnTo>
                  <a:pt x="310" y="807"/>
                </a:lnTo>
                <a:lnTo>
                  <a:pt x="299" y="795"/>
                </a:lnTo>
                <a:lnTo>
                  <a:pt x="287" y="790"/>
                </a:lnTo>
                <a:lnTo>
                  <a:pt x="275" y="785"/>
                </a:lnTo>
                <a:lnTo>
                  <a:pt x="258" y="782"/>
                </a:lnTo>
                <a:lnTo>
                  <a:pt x="224" y="782"/>
                </a:lnTo>
                <a:lnTo>
                  <a:pt x="199" y="785"/>
                </a:lnTo>
                <a:lnTo>
                  <a:pt x="176" y="790"/>
                </a:lnTo>
                <a:lnTo>
                  <a:pt x="146" y="797"/>
                </a:lnTo>
                <a:lnTo>
                  <a:pt x="119" y="806"/>
                </a:lnTo>
                <a:lnTo>
                  <a:pt x="89" y="814"/>
                </a:lnTo>
                <a:lnTo>
                  <a:pt x="67" y="821"/>
                </a:lnTo>
                <a:lnTo>
                  <a:pt x="52" y="826"/>
                </a:lnTo>
                <a:lnTo>
                  <a:pt x="43" y="835"/>
                </a:lnTo>
                <a:lnTo>
                  <a:pt x="37" y="816"/>
                </a:lnTo>
                <a:lnTo>
                  <a:pt x="31" y="795"/>
                </a:lnTo>
                <a:lnTo>
                  <a:pt x="25" y="773"/>
                </a:lnTo>
                <a:lnTo>
                  <a:pt x="20" y="751"/>
                </a:lnTo>
                <a:lnTo>
                  <a:pt x="16" y="724"/>
                </a:lnTo>
                <a:lnTo>
                  <a:pt x="13" y="693"/>
                </a:lnTo>
                <a:lnTo>
                  <a:pt x="14" y="663"/>
                </a:lnTo>
                <a:lnTo>
                  <a:pt x="17" y="634"/>
                </a:lnTo>
                <a:lnTo>
                  <a:pt x="24" y="603"/>
                </a:lnTo>
                <a:lnTo>
                  <a:pt x="34" y="572"/>
                </a:lnTo>
                <a:lnTo>
                  <a:pt x="45" y="545"/>
                </a:lnTo>
                <a:lnTo>
                  <a:pt x="59" y="523"/>
                </a:lnTo>
                <a:lnTo>
                  <a:pt x="74" y="506"/>
                </a:lnTo>
                <a:lnTo>
                  <a:pt x="90" y="492"/>
                </a:lnTo>
                <a:lnTo>
                  <a:pt x="106" y="479"/>
                </a:lnTo>
                <a:lnTo>
                  <a:pt x="122" y="469"/>
                </a:lnTo>
                <a:lnTo>
                  <a:pt x="138" y="457"/>
                </a:lnTo>
                <a:lnTo>
                  <a:pt x="158" y="440"/>
                </a:lnTo>
                <a:lnTo>
                  <a:pt x="171" y="429"/>
                </a:lnTo>
                <a:lnTo>
                  <a:pt x="183" y="414"/>
                </a:lnTo>
                <a:lnTo>
                  <a:pt x="194" y="397"/>
                </a:lnTo>
                <a:lnTo>
                  <a:pt x="204" y="378"/>
                </a:lnTo>
                <a:lnTo>
                  <a:pt x="211" y="356"/>
                </a:lnTo>
                <a:lnTo>
                  <a:pt x="216" y="332"/>
                </a:lnTo>
                <a:lnTo>
                  <a:pt x="218" y="305"/>
                </a:lnTo>
                <a:lnTo>
                  <a:pt x="215" y="279"/>
                </a:lnTo>
                <a:lnTo>
                  <a:pt x="208" y="252"/>
                </a:lnTo>
                <a:lnTo>
                  <a:pt x="198" y="232"/>
                </a:lnTo>
                <a:lnTo>
                  <a:pt x="185" y="215"/>
                </a:lnTo>
                <a:lnTo>
                  <a:pt x="170" y="206"/>
                </a:lnTo>
                <a:lnTo>
                  <a:pt x="156" y="206"/>
                </a:lnTo>
                <a:lnTo>
                  <a:pt x="142" y="215"/>
                </a:lnTo>
                <a:lnTo>
                  <a:pt x="128" y="232"/>
                </a:lnTo>
                <a:lnTo>
                  <a:pt x="118" y="251"/>
                </a:lnTo>
                <a:lnTo>
                  <a:pt x="107" y="271"/>
                </a:lnTo>
                <a:lnTo>
                  <a:pt x="97" y="290"/>
                </a:lnTo>
                <a:lnTo>
                  <a:pt x="86" y="302"/>
                </a:lnTo>
                <a:lnTo>
                  <a:pt x="72" y="307"/>
                </a:lnTo>
                <a:lnTo>
                  <a:pt x="54" y="307"/>
                </a:lnTo>
                <a:lnTo>
                  <a:pt x="39" y="302"/>
                </a:lnTo>
                <a:lnTo>
                  <a:pt x="28" y="286"/>
                </a:lnTo>
                <a:lnTo>
                  <a:pt x="18" y="271"/>
                </a:lnTo>
                <a:lnTo>
                  <a:pt x="10" y="252"/>
                </a:lnTo>
                <a:lnTo>
                  <a:pt x="4" y="228"/>
                </a:lnTo>
                <a:lnTo>
                  <a:pt x="1" y="205"/>
                </a:lnTo>
                <a:lnTo>
                  <a:pt x="0" y="179"/>
                </a:lnTo>
                <a:lnTo>
                  <a:pt x="1" y="152"/>
                </a:lnTo>
                <a:lnTo>
                  <a:pt x="4" y="126"/>
                </a:lnTo>
                <a:lnTo>
                  <a:pt x="9" y="92"/>
                </a:lnTo>
                <a:lnTo>
                  <a:pt x="15" y="63"/>
                </a:lnTo>
                <a:lnTo>
                  <a:pt x="19" y="44"/>
                </a:lnTo>
                <a:lnTo>
                  <a:pt x="25" y="24"/>
                </a:lnTo>
                <a:close/>
              </a:path>
            </a:pathLst>
          </a:custGeom>
          <a:solidFill>
            <a:srgbClr val="FF5F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10986"/>
      </p:ext>
    </p:extLst>
  </p:cSld>
  <p:clrMapOvr>
    <a:masterClrMapping/>
  </p:clrMapOvr>
  <p:transition xmlns:p14="http://schemas.microsoft.com/office/powerpoint/2010/main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411BF9-FD92-2247-94CC-EACDC2B8B211}" type="slidenum">
              <a:rPr lang="en-US"/>
              <a:pPr/>
              <a:t>22</a:t>
            </a:fld>
            <a:endParaRPr lang="en-US"/>
          </a:p>
        </p:txBody>
      </p:sp>
      <p:sp>
        <p:nvSpPr>
          <p:cNvPr id="1051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</a:t>
            </a:r>
          </a:p>
        </p:txBody>
      </p:sp>
      <p:sp>
        <p:nvSpPr>
          <p:cNvPr id="10516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090613"/>
            <a:ext cx="8229600" cy="4330700"/>
          </a:xfrm>
        </p:spPr>
        <p:txBody>
          <a:bodyPr/>
          <a:lstStyle/>
          <a:p>
            <a:r>
              <a:rPr lang="en-US" dirty="0"/>
              <a:t>Need an effective adequacy criterion.</a:t>
            </a:r>
          </a:p>
          <a:p>
            <a:r>
              <a:rPr lang="en-US" dirty="0"/>
              <a:t>Work with sophisticated source-code analysis tools appropriate for the criterion and development environment. </a:t>
            </a:r>
          </a:p>
          <a:p>
            <a:r>
              <a:rPr lang="en-US" dirty="0"/>
              <a:t>May need to </a:t>
            </a:r>
            <a:r>
              <a:rPr lang="en-US" dirty="0" smtClean="0"/>
              <a:t>develop “stubs” </a:t>
            </a:r>
            <a:r>
              <a:rPr lang="en-US" dirty="0"/>
              <a:t>and domain-specific automation tools.</a:t>
            </a:r>
          </a:p>
          <a:p>
            <a:r>
              <a:rPr lang="en-US" dirty="0"/>
              <a:t>Although a</a:t>
            </a:r>
            <a:r>
              <a:rPr lang="en-US" dirty="0">
                <a:solidFill>
                  <a:srgbClr val="F3FF07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critical testing phase</a:t>
            </a:r>
            <a:r>
              <a:rPr lang="en-US" dirty="0"/>
              <a:t>, it is often performed poorly ! WHY???</a:t>
            </a:r>
          </a:p>
        </p:txBody>
      </p:sp>
    </p:spTree>
    <p:extLst>
      <p:ext uri="{BB962C8B-B14F-4D97-AF65-F5344CB8AC3E}">
        <p14:creationId xmlns:p14="http://schemas.microsoft.com/office/powerpoint/2010/main" val="558425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FFD37-11A5-A841-BAE6-3495CC84246B}" type="slidenum">
              <a:rPr lang="en-US"/>
              <a:pPr/>
              <a:t>23</a:t>
            </a:fld>
            <a:endParaRPr lang="en-US"/>
          </a:p>
        </p:txBody>
      </p:sp>
      <p:sp>
        <p:nvSpPr>
          <p:cNvPr id="1049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82613" y="344488"/>
            <a:ext cx="8158162" cy="57467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/>
              <a:t>Integration Testing </a:t>
            </a:r>
          </a:p>
        </p:txBody>
      </p:sp>
      <p:sp>
        <p:nvSpPr>
          <p:cNvPr id="1049604" name="Freeform 4"/>
          <p:cNvSpPr>
            <a:spLocks/>
          </p:cNvSpPr>
          <p:nvPr/>
        </p:nvSpPr>
        <p:spPr bwMode="auto">
          <a:xfrm>
            <a:off x="3757613" y="1641475"/>
            <a:ext cx="1890712" cy="714375"/>
          </a:xfrm>
          <a:custGeom>
            <a:avLst/>
            <a:gdLst>
              <a:gd name="T0" fmla="*/ 211 w 1191"/>
              <a:gd name="T1" fmla="*/ 0 h 901"/>
              <a:gd name="T2" fmla="*/ 202 w 1191"/>
              <a:gd name="T3" fmla="*/ 57 h 901"/>
              <a:gd name="T4" fmla="*/ 219 w 1191"/>
              <a:gd name="T5" fmla="*/ 114 h 901"/>
              <a:gd name="T6" fmla="*/ 237 w 1191"/>
              <a:gd name="T7" fmla="*/ 164 h 901"/>
              <a:gd name="T8" fmla="*/ 248 w 1191"/>
              <a:gd name="T9" fmla="*/ 223 h 901"/>
              <a:gd name="T10" fmla="*/ 245 w 1191"/>
              <a:gd name="T11" fmla="*/ 271 h 901"/>
              <a:gd name="T12" fmla="*/ 232 w 1191"/>
              <a:gd name="T13" fmla="*/ 317 h 901"/>
              <a:gd name="T14" fmla="*/ 201 w 1191"/>
              <a:gd name="T15" fmla="*/ 343 h 901"/>
              <a:gd name="T16" fmla="*/ 163 w 1191"/>
              <a:gd name="T17" fmla="*/ 324 h 901"/>
              <a:gd name="T18" fmla="*/ 127 w 1191"/>
              <a:gd name="T19" fmla="*/ 288 h 901"/>
              <a:gd name="T20" fmla="*/ 98 w 1191"/>
              <a:gd name="T21" fmla="*/ 259 h 901"/>
              <a:gd name="T22" fmla="*/ 64 w 1191"/>
              <a:gd name="T23" fmla="*/ 256 h 901"/>
              <a:gd name="T24" fmla="*/ 33 w 1191"/>
              <a:gd name="T25" fmla="*/ 285 h 901"/>
              <a:gd name="T26" fmla="*/ 7 w 1191"/>
              <a:gd name="T27" fmla="*/ 346 h 901"/>
              <a:gd name="T28" fmla="*/ 1 w 1191"/>
              <a:gd name="T29" fmla="*/ 416 h 901"/>
              <a:gd name="T30" fmla="*/ 11 w 1191"/>
              <a:gd name="T31" fmla="*/ 484 h 901"/>
              <a:gd name="T32" fmla="*/ 36 w 1191"/>
              <a:gd name="T33" fmla="*/ 539 h 901"/>
              <a:gd name="T34" fmla="*/ 79 w 1191"/>
              <a:gd name="T35" fmla="*/ 578 h 901"/>
              <a:gd name="T36" fmla="*/ 141 w 1191"/>
              <a:gd name="T37" fmla="*/ 586 h 901"/>
              <a:gd name="T38" fmla="*/ 191 w 1191"/>
              <a:gd name="T39" fmla="*/ 588 h 901"/>
              <a:gd name="T40" fmla="*/ 218 w 1191"/>
              <a:gd name="T41" fmla="*/ 639 h 901"/>
              <a:gd name="T42" fmla="*/ 214 w 1191"/>
              <a:gd name="T43" fmla="*/ 704 h 901"/>
              <a:gd name="T44" fmla="*/ 193 w 1191"/>
              <a:gd name="T45" fmla="*/ 779 h 901"/>
              <a:gd name="T46" fmla="*/ 186 w 1191"/>
              <a:gd name="T47" fmla="*/ 842 h 901"/>
              <a:gd name="T48" fmla="*/ 241 w 1191"/>
              <a:gd name="T49" fmla="*/ 854 h 901"/>
              <a:gd name="T50" fmla="*/ 306 w 1191"/>
              <a:gd name="T51" fmla="*/ 865 h 901"/>
              <a:gd name="T52" fmla="*/ 398 w 1191"/>
              <a:gd name="T53" fmla="*/ 865 h 901"/>
              <a:gd name="T54" fmla="*/ 450 w 1191"/>
              <a:gd name="T55" fmla="*/ 850 h 901"/>
              <a:gd name="T56" fmla="*/ 479 w 1191"/>
              <a:gd name="T57" fmla="*/ 816 h 901"/>
              <a:gd name="T58" fmla="*/ 479 w 1191"/>
              <a:gd name="T59" fmla="*/ 758 h 901"/>
              <a:gd name="T60" fmla="*/ 469 w 1191"/>
              <a:gd name="T61" fmla="*/ 692 h 901"/>
              <a:gd name="T62" fmla="*/ 497 w 1191"/>
              <a:gd name="T63" fmla="*/ 641 h 901"/>
              <a:gd name="T64" fmla="*/ 546 w 1191"/>
              <a:gd name="T65" fmla="*/ 617 h 901"/>
              <a:gd name="T66" fmla="*/ 603 w 1191"/>
              <a:gd name="T67" fmla="*/ 608 h 901"/>
              <a:gd name="T68" fmla="*/ 652 w 1191"/>
              <a:gd name="T69" fmla="*/ 625 h 901"/>
              <a:gd name="T70" fmla="*/ 690 w 1191"/>
              <a:gd name="T71" fmla="*/ 668 h 901"/>
              <a:gd name="T72" fmla="*/ 694 w 1191"/>
              <a:gd name="T73" fmla="*/ 724 h 901"/>
              <a:gd name="T74" fmla="*/ 674 w 1191"/>
              <a:gd name="T75" fmla="*/ 791 h 901"/>
              <a:gd name="T76" fmla="*/ 674 w 1191"/>
              <a:gd name="T77" fmla="*/ 855 h 901"/>
              <a:gd name="T78" fmla="*/ 707 w 1191"/>
              <a:gd name="T79" fmla="*/ 888 h 901"/>
              <a:gd name="T80" fmla="*/ 761 w 1191"/>
              <a:gd name="T81" fmla="*/ 901 h 901"/>
              <a:gd name="T82" fmla="*/ 831 w 1191"/>
              <a:gd name="T83" fmla="*/ 893 h 901"/>
              <a:gd name="T84" fmla="*/ 908 w 1191"/>
              <a:gd name="T85" fmla="*/ 872 h 901"/>
              <a:gd name="T86" fmla="*/ 1016 w 1191"/>
              <a:gd name="T87" fmla="*/ 835 h 901"/>
              <a:gd name="T88" fmla="*/ 998 w 1191"/>
              <a:gd name="T89" fmla="*/ 774 h 901"/>
              <a:gd name="T90" fmla="*/ 986 w 1191"/>
              <a:gd name="T91" fmla="*/ 693 h 901"/>
              <a:gd name="T92" fmla="*/ 997 w 1191"/>
              <a:gd name="T93" fmla="*/ 603 h 901"/>
              <a:gd name="T94" fmla="*/ 1032 w 1191"/>
              <a:gd name="T95" fmla="*/ 523 h 901"/>
              <a:gd name="T96" fmla="*/ 1079 w 1191"/>
              <a:gd name="T97" fmla="*/ 479 h 901"/>
              <a:gd name="T98" fmla="*/ 1131 w 1191"/>
              <a:gd name="T99" fmla="*/ 440 h 901"/>
              <a:gd name="T100" fmla="*/ 1167 w 1191"/>
              <a:gd name="T101" fmla="*/ 397 h 901"/>
              <a:gd name="T102" fmla="*/ 1189 w 1191"/>
              <a:gd name="T103" fmla="*/ 332 h 901"/>
              <a:gd name="T104" fmla="*/ 1181 w 1191"/>
              <a:gd name="T105" fmla="*/ 252 h 901"/>
              <a:gd name="T106" fmla="*/ 1143 w 1191"/>
              <a:gd name="T107" fmla="*/ 206 h 901"/>
              <a:gd name="T108" fmla="*/ 1101 w 1191"/>
              <a:gd name="T109" fmla="*/ 232 h 901"/>
              <a:gd name="T110" fmla="*/ 1070 w 1191"/>
              <a:gd name="T111" fmla="*/ 290 h 901"/>
              <a:gd name="T112" fmla="*/ 1027 w 1191"/>
              <a:gd name="T113" fmla="*/ 307 h 901"/>
              <a:gd name="T114" fmla="*/ 991 w 1191"/>
              <a:gd name="T115" fmla="*/ 271 h 901"/>
              <a:gd name="T116" fmla="*/ 974 w 1191"/>
              <a:gd name="T117" fmla="*/ 205 h 901"/>
              <a:gd name="T118" fmla="*/ 977 w 1191"/>
              <a:gd name="T119" fmla="*/ 126 h 901"/>
              <a:gd name="T120" fmla="*/ 992 w 1191"/>
              <a:gd name="T121" fmla="*/ 45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91" h="901">
                <a:moveTo>
                  <a:pt x="998" y="24"/>
                </a:moveTo>
                <a:lnTo>
                  <a:pt x="1008" y="0"/>
                </a:lnTo>
                <a:lnTo>
                  <a:pt x="211" y="0"/>
                </a:lnTo>
                <a:lnTo>
                  <a:pt x="205" y="14"/>
                </a:lnTo>
                <a:lnTo>
                  <a:pt x="202" y="34"/>
                </a:lnTo>
                <a:lnTo>
                  <a:pt x="202" y="57"/>
                </a:lnTo>
                <a:lnTo>
                  <a:pt x="205" y="75"/>
                </a:lnTo>
                <a:lnTo>
                  <a:pt x="212" y="96"/>
                </a:lnTo>
                <a:lnTo>
                  <a:pt x="219" y="114"/>
                </a:lnTo>
                <a:lnTo>
                  <a:pt x="225" y="130"/>
                </a:lnTo>
                <a:lnTo>
                  <a:pt x="232" y="147"/>
                </a:lnTo>
                <a:lnTo>
                  <a:pt x="237" y="164"/>
                </a:lnTo>
                <a:lnTo>
                  <a:pt x="243" y="184"/>
                </a:lnTo>
                <a:lnTo>
                  <a:pt x="246" y="203"/>
                </a:lnTo>
                <a:lnTo>
                  <a:pt x="248" y="223"/>
                </a:lnTo>
                <a:lnTo>
                  <a:pt x="248" y="241"/>
                </a:lnTo>
                <a:lnTo>
                  <a:pt x="247" y="259"/>
                </a:lnTo>
                <a:lnTo>
                  <a:pt x="245" y="271"/>
                </a:lnTo>
                <a:lnTo>
                  <a:pt x="242" y="290"/>
                </a:lnTo>
                <a:lnTo>
                  <a:pt x="238" y="305"/>
                </a:lnTo>
                <a:lnTo>
                  <a:pt x="232" y="317"/>
                </a:lnTo>
                <a:lnTo>
                  <a:pt x="225" y="329"/>
                </a:lnTo>
                <a:lnTo>
                  <a:pt x="216" y="338"/>
                </a:lnTo>
                <a:lnTo>
                  <a:pt x="201" y="343"/>
                </a:lnTo>
                <a:lnTo>
                  <a:pt x="189" y="341"/>
                </a:lnTo>
                <a:lnTo>
                  <a:pt x="177" y="334"/>
                </a:lnTo>
                <a:lnTo>
                  <a:pt x="163" y="324"/>
                </a:lnTo>
                <a:lnTo>
                  <a:pt x="148" y="312"/>
                </a:lnTo>
                <a:lnTo>
                  <a:pt x="138" y="300"/>
                </a:lnTo>
                <a:lnTo>
                  <a:pt x="127" y="288"/>
                </a:lnTo>
                <a:lnTo>
                  <a:pt x="117" y="278"/>
                </a:lnTo>
                <a:lnTo>
                  <a:pt x="108" y="268"/>
                </a:lnTo>
                <a:lnTo>
                  <a:pt x="98" y="259"/>
                </a:lnTo>
                <a:lnTo>
                  <a:pt x="87" y="254"/>
                </a:lnTo>
                <a:lnTo>
                  <a:pt x="75" y="252"/>
                </a:lnTo>
                <a:lnTo>
                  <a:pt x="64" y="256"/>
                </a:lnTo>
                <a:lnTo>
                  <a:pt x="52" y="263"/>
                </a:lnTo>
                <a:lnTo>
                  <a:pt x="43" y="273"/>
                </a:lnTo>
                <a:lnTo>
                  <a:pt x="33" y="285"/>
                </a:lnTo>
                <a:lnTo>
                  <a:pt x="23" y="302"/>
                </a:lnTo>
                <a:lnTo>
                  <a:pt x="15" y="321"/>
                </a:lnTo>
                <a:lnTo>
                  <a:pt x="7" y="346"/>
                </a:lnTo>
                <a:lnTo>
                  <a:pt x="3" y="368"/>
                </a:lnTo>
                <a:lnTo>
                  <a:pt x="0" y="390"/>
                </a:lnTo>
                <a:lnTo>
                  <a:pt x="1" y="416"/>
                </a:lnTo>
                <a:lnTo>
                  <a:pt x="2" y="438"/>
                </a:lnTo>
                <a:lnTo>
                  <a:pt x="6" y="464"/>
                </a:lnTo>
                <a:lnTo>
                  <a:pt x="11" y="484"/>
                </a:lnTo>
                <a:lnTo>
                  <a:pt x="18" y="506"/>
                </a:lnTo>
                <a:lnTo>
                  <a:pt x="26" y="523"/>
                </a:lnTo>
                <a:lnTo>
                  <a:pt x="36" y="539"/>
                </a:lnTo>
                <a:lnTo>
                  <a:pt x="47" y="554"/>
                </a:lnTo>
                <a:lnTo>
                  <a:pt x="63" y="567"/>
                </a:lnTo>
                <a:lnTo>
                  <a:pt x="79" y="578"/>
                </a:lnTo>
                <a:lnTo>
                  <a:pt x="97" y="584"/>
                </a:lnTo>
                <a:lnTo>
                  <a:pt x="117" y="588"/>
                </a:lnTo>
                <a:lnTo>
                  <a:pt x="141" y="586"/>
                </a:lnTo>
                <a:lnTo>
                  <a:pt x="158" y="584"/>
                </a:lnTo>
                <a:lnTo>
                  <a:pt x="175" y="583"/>
                </a:lnTo>
                <a:lnTo>
                  <a:pt x="191" y="588"/>
                </a:lnTo>
                <a:lnTo>
                  <a:pt x="202" y="598"/>
                </a:lnTo>
                <a:lnTo>
                  <a:pt x="212" y="617"/>
                </a:lnTo>
                <a:lnTo>
                  <a:pt x="218" y="639"/>
                </a:lnTo>
                <a:lnTo>
                  <a:pt x="219" y="661"/>
                </a:lnTo>
                <a:lnTo>
                  <a:pt x="218" y="682"/>
                </a:lnTo>
                <a:lnTo>
                  <a:pt x="214" y="704"/>
                </a:lnTo>
                <a:lnTo>
                  <a:pt x="207" y="731"/>
                </a:lnTo>
                <a:lnTo>
                  <a:pt x="201" y="753"/>
                </a:lnTo>
                <a:lnTo>
                  <a:pt x="193" y="779"/>
                </a:lnTo>
                <a:lnTo>
                  <a:pt x="185" y="804"/>
                </a:lnTo>
                <a:lnTo>
                  <a:pt x="174" y="838"/>
                </a:lnTo>
                <a:lnTo>
                  <a:pt x="186" y="842"/>
                </a:lnTo>
                <a:lnTo>
                  <a:pt x="203" y="845"/>
                </a:lnTo>
                <a:lnTo>
                  <a:pt x="221" y="848"/>
                </a:lnTo>
                <a:lnTo>
                  <a:pt x="241" y="854"/>
                </a:lnTo>
                <a:lnTo>
                  <a:pt x="261" y="857"/>
                </a:lnTo>
                <a:lnTo>
                  <a:pt x="283" y="862"/>
                </a:lnTo>
                <a:lnTo>
                  <a:pt x="306" y="865"/>
                </a:lnTo>
                <a:lnTo>
                  <a:pt x="331" y="867"/>
                </a:lnTo>
                <a:lnTo>
                  <a:pt x="380" y="867"/>
                </a:lnTo>
                <a:lnTo>
                  <a:pt x="398" y="865"/>
                </a:lnTo>
                <a:lnTo>
                  <a:pt x="415" y="864"/>
                </a:lnTo>
                <a:lnTo>
                  <a:pt x="434" y="859"/>
                </a:lnTo>
                <a:lnTo>
                  <a:pt x="450" y="850"/>
                </a:lnTo>
                <a:lnTo>
                  <a:pt x="462" y="840"/>
                </a:lnTo>
                <a:lnTo>
                  <a:pt x="472" y="828"/>
                </a:lnTo>
                <a:lnTo>
                  <a:pt x="479" y="816"/>
                </a:lnTo>
                <a:lnTo>
                  <a:pt x="482" y="802"/>
                </a:lnTo>
                <a:lnTo>
                  <a:pt x="482" y="782"/>
                </a:lnTo>
                <a:lnTo>
                  <a:pt x="479" y="758"/>
                </a:lnTo>
                <a:lnTo>
                  <a:pt x="474" y="734"/>
                </a:lnTo>
                <a:lnTo>
                  <a:pt x="469" y="712"/>
                </a:lnTo>
                <a:lnTo>
                  <a:pt x="469" y="692"/>
                </a:lnTo>
                <a:lnTo>
                  <a:pt x="475" y="671"/>
                </a:lnTo>
                <a:lnTo>
                  <a:pt x="484" y="654"/>
                </a:lnTo>
                <a:lnTo>
                  <a:pt x="497" y="641"/>
                </a:lnTo>
                <a:lnTo>
                  <a:pt x="512" y="630"/>
                </a:lnTo>
                <a:lnTo>
                  <a:pt x="529" y="622"/>
                </a:lnTo>
                <a:lnTo>
                  <a:pt x="546" y="617"/>
                </a:lnTo>
                <a:lnTo>
                  <a:pt x="567" y="612"/>
                </a:lnTo>
                <a:lnTo>
                  <a:pt x="584" y="608"/>
                </a:lnTo>
                <a:lnTo>
                  <a:pt x="603" y="608"/>
                </a:lnTo>
                <a:lnTo>
                  <a:pt x="619" y="610"/>
                </a:lnTo>
                <a:lnTo>
                  <a:pt x="636" y="617"/>
                </a:lnTo>
                <a:lnTo>
                  <a:pt x="652" y="625"/>
                </a:lnTo>
                <a:lnTo>
                  <a:pt x="667" y="637"/>
                </a:lnTo>
                <a:lnTo>
                  <a:pt x="679" y="651"/>
                </a:lnTo>
                <a:lnTo>
                  <a:pt x="690" y="668"/>
                </a:lnTo>
                <a:lnTo>
                  <a:pt x="695" y="687"/>
                </a:lnTo>
                <a:lnTo>
                  <a:pt x="697" y="704"/>
                </a:lnTo>
                <a:lnTo>
                  <a:pt x="694" y="724"/>
                </a:lnTo>
                <a:lnTo>
                  <a:pt x="689" y="741"/>
                </a:lnTo>
                <a:lnTo>
                  <a:pt x="680" y="768"/>
                </a:lnTo>
                <a:lnTo>
                  <a:pt x="674" y="791"/>
                </a:lnTo>
                <a:lnTo>
                  <a:pt x="669" y="814"/>
                </a:lnTo>
                <a:lnTo>
                  <a:pt x="669" y="835"/>
                </a:lnTo>
                <a:lnTo>
                  <a:pt x="674" y="855"/>
                </a:lnTo>
                <a:lnTo>
                  <a:pt x="684" y="871"/>
                </a:lnTo>
                <a:lnTo>
                  <a:pt x="693" y="879"/>
                </a:lnTo>
                <a:lnTo>
                  <a:pt x="707" y="888"/>
                </a:lnTo>
                <a:lnTo>
                  <a:pt x="724" y="894"/>
                </a:lnTo>
                <a:lnTo>
                  <a:pt x="740" y="898"/>
                </a:lnTo>
                <a:lnTo>
                  <a:pt x="761" y="901"/>
                </a:lnTo>
                <a:lnTo>
                  <a:pt x="784" y="901"/>
                </a:lnTo>
                <a:lnTo>
                  <a:pt x="803" y="896"/>
                </a:lnTo>
                <a:lnTo>
                  <a:pt x="831" y="893"/>
                </a:lnTo>
                <a:lnTo>
                  <a:pt x="859" y="886"/>
                </a:lnTo>
                <a:lnTo>
                  <a:pt x="884" y="879"/>
                </a:lnTo>
                <a:lnTo>
                  <a:pt x="908" y="872"/>
                </a:lnTo>
                <a:lnTo>
                  <a:pt x="936" y="862"/>
                </a:lnTo>
                <a:lnTo>
                  <a:pt x="969" y="850"/>
                </a:lnTo>
                <a:lnTo>
                  <a:pt x="1016" y="835"/>
                </a:lnTo>
                <a:lnTo>
                  <a:pt x="1010" y="816"/>
                </a:lnTo>
                <a:lnTo>
                  <a:pt x="1004" y="796"/>
                </a:lnTo>
                <a:lnTo>
                  <a:pt x="998" y="774"/>
                </a:lnTo>
                <a:lnTo>
                  <a:pt x="993" y="751"/>
                </a:lnTo>
                <a:lnTo>
                  <a:pt x="989" y="724"/>
                </a:lnTo>
                <a:lnTo>
                  <a:pt x="986" y="693"/>
                </a:lnTo>
                <a:lnTo>
                  <a:pt x="987" y="663"/>
                </a:lnTo>
                <a:lnTo>
                  <a:pt x="990" y="634"/>
                </a:lnTo>
                <a:lnTo>
                  <a:pt x="997" y="603"/>
                </a:lnTo>
                <a:lnTo>
                  <a:pt x="1007" y="573"/>
                </a:lnTo>
                <a:lnTo>
                  <a:pt x="1018" y="545"/>
                </a:lnTo>
                <a:lnTo>
                  <a:pt x="1032" y="523"/>
                </a:lnTo>
                <a:lnTo>
                  <a:pt x="1047" y="506"/>
                </a:lnTo>
                <a:lnTo>
                  <a:pt x="1063" y="493"/>
                </a:lnTo>
                <a:lnTo>
                  <a:pt x="1079" y="479"/>
                </a:lnTo>
                <a:lnTo>
                  <a:pt x="1095" y="469"/>
                </a:lnTo>
                <a:lnTo>
                  <a:pt x="1111" y="457"/>
                </a:lnTo>
                <a:lnTo>
                  <a:pt x="1131" y="440"/>
                </a:lnTo>
                <a:lnTo>
                  <a:pt x="1144" y="430"/>
                </a:lnTo>
                <a:lnTo>
                  <a:pt x="1156" y="414"/>
                </a:lnTo>
                <a:lnTo>
                  <a:pt x="1167" y="397"/>
                </a:lnTo>
                <a:lnTo>
                  <a:pt x="1177" y="378"/>
                </a:lnTo>
                <a:lnTo>
                  <a:pt x="1184" y="356"/>
                </a:lnTo>
                <a:lnTo>
                  <a:pt x="1189" y="332"/>
                </a:lnTo>
                <a:lnTo>
                  <a:pt x="1191" y="305"/>
                </a:lnTo>
                <a:lnTo>
                  <a:pt x="1188" y="280"/>
                </a:lnTo>
                <a:lnTo>
                  <a:pt x="1181" y="252"/>
                </a:lnTo>
                <a:lnTo>
                  <a:pt x="1171" y="232"/>
                </a:lnTo>
                <a:lnTo>
                  <a:pt x="1158" y="215"/>
                </a:lnTo>
                <a:lnTo>
                  <a:pt x="1143" y="206"/>
                </a:lnTo>
                <a:lnTo>
                  <a:pt x="1129" y="206"/>
                </a:lnTo>
                <a:lnTo>
                  <a:pt x="1115" y="215"/>
                </a:lnTo>
                <a:lnTo>
                  <a:pt x="1101" y="232"/>
                </a:lnTo>
                <a:lnTo>
                  <a:pt x="1091" y="251"/>
                </a:lnTo>
                <a:lnTo>
                  <a:pt x="1080" y="271"/>
                </a:lnTo>
                <a:lnTo>
                  <a:pt x="1070" y="290"/>
                </a:lnTo>
                <a:lnTo>
                  <a:pt x="1059" y="302"/>
                </a:lnTo>
                <a:lnTo>
                  <a:pt x="1045" y="307"/>
                </a:lnTo>
                <a:lnTo>
                  <a:pt x="1027" y="307"/>
                </a:lnTo>
                <a:lnTo>
                  <a:pt x="1012" y="302"/>
                </a:lnTo>
                <a:lnTo>
                  <a:pt x="1001" y="286"/>
                </a:lnTo>
                <a:lnTo>
                  <a:pt x="991" y="271"/>
                </a:lnTo>
                <a:lnTo>
                  <a:pt x="983" y="252"/>
                </a:lnTo>
                <a:lnTo>
                  <a:pt x="977" y="229"/>
                </a:lnTo>
                <a:lnTo>
                  <a:pt x="974" y="205"/>
                </a:lnTo>
                <a:lnTo>
                  <a:pt x="973" y="179"/>
                </a:lnTo>
                <a:lnTo>
                  <a:pt x="974" y="152"/>
                </a:lnTo>
                <a:lnTo>
                  <a:pt x="977" y="126"/>
                </a:lnTo>
                <a:lnTo>
                  <a:pt x="982" y="92"/>
                </a:lnTo>
                <a:lnTo>
                  <a:pt x="988" y="63"/>
                </a:lnTo>
                <a:lnTo>
                  <a:pt x="992" y="45"/>
                </a:lnTo>
                <a:lnTo>
                  <a:pt x="998" y="24"/>
                </a:lnTo>
                <a:close/>
              </a:path>
            </a:pathLst>
          </a:custGeom>
          <a:solidFill>
            <a:srgbClr val="5F009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9605" name="Freeform 5"/>
          <p:cNvSpPr>
            <a:spLocks/>
          </p:cNvSpPr>
          <p:nvPr/>
        </p:nvSpPr>
        <p:spPr bwMode="auto">
          <a:xfrm>
            <a:off x="5303838" y="2266950"/>
            <a:ext cx="1514475" cy="912813"/>
          </a:xfrm>
          <a:custGeom>
            <a:avLst/>
            <a:gdLst>
              <a:gd name="T0" fmla="*/ 79 w 954"/>
              <a:gd name="T1" fmla="*/ 931 h 1151"/>
              <a:gd name="T2" fmla="*/ 136 w 954"/>
              <a:gd name="T3" fmla="*/ 950 h 1151"/>
              <a:gd name="T4" fmla="*/ 192 w 954"/>
              <a:gd name="T5" fmla="*/ 948 h 1151"/>
              <a:gd name="T6" fmla="*/ 248 w 954"/>
              <a:gd name="T7" fmla="*/ 913 h 1151"/>
              <a:gd name="T8" fmla="*/ 305 w 954"/>
              <a:gd name="T9" fmla="*/ 887 h 1151"/>
              <a:gd name="T10" fmla="*/ 353 w 954"/>
              <a:gd name="T11" fmla="*/ 923 h 1151"/>
              <a:gd name="T12" fmla="*/ 345 w 954"/>
              <a:gd name="T13" fmla="*/ 1025 h 1151"/>
              <a:gd name="T14" fmla="*/ 357 w 954"/>
              <a:gd name="T15" fmla="*/ 1115 h 1151"/>
              <a:gd name="T16" fmla="*/ 419 w 954"/>
              <a:gd name="T17" fmla="*/ 1146 h 1151"/>
              <a:gd name="T18" fmla="*/ 497 w 954"/>
              <a:gd name="T19" fmla="*/ 1142 h 1151"/>
              <a:gd name="T20" fmla="*/ 559 w 954"/>
              <a:gd name="T21" fmla="*/ 1098 h 1151"/>
              <a:gd name="T22" fmla="*/ 584 w 954"/>
              <a:gd name="T23" fmla="*/ 1003 h 1151"/>
              <a:gd name="T24" fmla="*/ 602 w 954"/>
              <a:gd name="T25" fmla="*/ 913 h 1151"/>
              <a:gd name="T26" fmla="*/ 656 w 954"/>
              <a:gd name="T27" fmla="*/ 865 h 1151"/>
              <a:gd name="T28" fmla="*/ 730 w 954"/>
              <a:gd name="T29" fmla="*/ 855 h 1151"/>
              <a:gd name="T30" fmla="*/ 800 w 954"/>
              <a:gd name="T31" fmla="*/ 865 h 1151"/>
              <a:gd name="T32" fmla="*/ 831 w 954"/>
              <a:gd name="T33" fmla="*/ 68 h 1151"/>
              <a:gd name="T34" fmla="*/ 771 w 954"/>
              <a:gd name="T35" fmla="*/ 20 h 1151"/>
              <a:gd name="T36" fmla="*/ 690 w 954"/>
              <a:gd name="T37" fmla="*/ 2 h 1151"/>
              <a:gd name="T38" fmla="*/ 595 w 954"/>
              <a:gd name="T39" fmla="*/ 3 h 1151"/>
              <a:gd name="T40" fmla="*/ 522 w 954"/>
              <a:gd name="T41" fmla="*/ 24 h 1151"/>
              <a:gd name="T42" fmla="*/ 489 w 954"/>
              <a:gd name="T43" fmla="*/ 68 h 1151"/>
              <a:gd name="T44" fmla="*/ 504 w 954"/>
              <a:gd name="T45" fmla="*/ 126 h 1151"/>
              <a:gd name="T46" fmla="*/ 478 w 954"/>
              <a:gd name="T47" fmla="*/ 197 h 1151"/>
              <a:gd name="T48" fmla="*/ 429 w 954"/>
              <a:gd name="T49" fmla="*/ 242 h 1151"/>
              <a:gd name="T50" fmla="*/ 373 w 954"/>
              <a:gd name="T51" fmla="*/ 260 h 1151"/>
              <a:gd name="T52" fmla="*/ 318 w 954"/>
              <a:gd name="T53" fmla="*/ 247 h 1151"/>
              <a:gd name="T54" fmla="*/ 284 w 954"/>
              <a:gd name="T55" fmla="*/ 204 h 1151"/>
              <a:gd name="T56" fmla="*/ 294 w 954"/>
              <a:gd name="T57" fmla="*/ 138 h 1151"/>
              <a:gd name="T58" fmla="*/ 319 w 954"/>
              <a:gd name="T59" fmla="*/ 73 h 1151"/>
              <a:gd name="T60" fmla="*/ 302 w 954"/>
              <a:gd name="T61" fmla="*/ 13 h 1151"/>
              <a:gd name="T62" fmla="*/ 227 w 954"/>
              <a:gd name="T63" fmla="*/ 0 h 1151"/>
              <a:gd name="T64" fmla="*/ 122 w 954"/>
              <a:gd name="T65" fmla="*/ 24 h 1151"/>
              <a:gd name="T66" fmla="*/ 46 w 954"/>
              <a:gd name="T67" fmla="*/ 53 h 1151"/>
              <a:gd name="T68" fmla="*/ 56 w 954"/>
              <a:gd name="T69" fmla="*/ 136 h 1151"/>
              <a:gd name="T70" fmla="*/ 43 w 954"/>
              <a:gd name="T71" fmla="*/ 214 h 1151"/>
              <a:gd name="T72" fmla="*/ 18 w 954"/>
              <a:gd name="T73" fmla="*/ 317 h 1151"/>
              <a:gd name="T74" fmla="*/ 1 w 954"/>
              <a:gd name="T75" fmla="*/ 414 h 1151"/>
              <a:gd name="T76" fmla="*/ 13 w 954"/>
              <a:gd name="T77" fmla="*/ 499 h 1151"/>
              <a:gd name="T78" fmla="*/ 64 w 954"/>
              <a:gd name="T79" fmla="*/ 514 h 1151"/>
              <a:gd name="T80" fmla="*/ 109 w 954"/>
              <a:gd name="T81" fmla="*/ 441 h 1151"/>
              <a:gd name="T82" fmla="*/ 134 w 954"/>
              <a:gd name="T83" fmla="*/ 361 h 1151"/>
              <a:gd name="T84" fmla="*/ 183 w 954"/>
              <a:gd name="T85" fmla="*/ 340 h 1151"/>
              <a:gd name="T86" fmla="*/ 232 w 954"/>
              <a:gd name="T87" fmla="*/ 380 h 1151"/>
              <a:gd name="T88" fmla="*/ 248 w 954"/>
              <a:gd name="T89" fmla="*/ 468 h 1151"/>
              <a:gd name="T90" fmla="*/ 219 w 954"/>
              <a:gd name="T91" fmla="*/ 565 h 1151"/>
              <a:gd name="T92" fmla="*/ 173 w 954"/>
              <a:gd name="T93" fmla="*/ 633 h 1151"/>
              <a:gd name="T94" fmla="*/ 120 w 954"/>
              <a:gd name="T95" fmla="*/ 655 h 1151"/>
              <a:gd name="T96" fmla="*/ 70 w 954"/>
              <a:gd name="T97" fmla="*/ 703 h 1151"/>
              <a:gd name="T98" fmla="*/ 37 w 954"/>
              <a:gd name="T99" fmla="*/ 783 h 1151"/>
              <a:gd name="T100" fmla="*/ 32 w 954"/>
              <a:gd name="T101" fmla="*/ 879 h 1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54" h="1151">
                <a:moveTo>
                  <a:pt x="38" y="938"/>
                </a:moveTo>
                <a:lnTo>
                  <a:pt x="50" y="933"/>
                </a:lnTo>
                <a:lnTo>
                  <a:pt x="66" y="928"/>
                </a:lnTo>
                <a:lnTo>
                  <a:pt x="79" y="931"/>
                </a:lnTo>
                <a:lnTo>
                  <a:pt x="93" y="935"/>
                </a:lnTo>
                <a:lnTo>
                  <a:pt x="106" y="940"/>
                </a:lnTo>
                <a:lnTo>
                  <a:pt x="120" y="945"/>
                </a:lnTo>
                <a:lnTo>
                  <a:pt x="136" y="950"/>
                </a:lnTo>
                <a:lnTo>
                  <a:pt x="148" y="953"/>
                </a:lnTo>
                <a:lnTo>
                  <a:pt x="164" y="955"/>
                </a:lnTo>
                <a:lnTo>
                  <a:pt x="179" y="953"/>
                </a:lnTo>
                <a:lnTo>
                  <a:pt x="192" y="948"/>
                </a:lnTo>
                <a:lnTo>
                  <a:pt x="207" y="942"/>
                </a:lnTo>
                <a:lnTo>
                  <a:pt x="221" y="933"/>
                </a:lnTo>
                <a:lnTo>
                  <a:pt x="234" y="923"/>
                </a:lnTo>
                <a:lnTo>
                  <a:pt x="248" y="913"/>
                </a:lnTo>
                <a:lnTo>
                  <a:pt x="261" y="902"/>
                </a:lnTo>
                <a:lnTo>
                  <a:pt x="277" y="894"/>
                </a:lnTo>
                <a:lnTo>
                  <a:pt x="290" y="889"/>
                </a:lnTo>
                <a:lnTo>
                  <a:pt x="305" y="887"/>
                </a:lnTo>
                <a:lnTo>
                  <a:pt x="319" y="890"/>
                </a:lnTo>
                <a:lnTo>
                  <a:pt x="332" y="897"/>
                </a:lnTo>
                <a:lnTo>
                  <a:pt x="345" y="911"/>
                </a:lnTo>
                <a:lnTo>
                  <a:pt x="353" y="923"/>
                </a:lnTo>
                <a:lnTo>
                  <a:pt x="357" y="945"/>
                </a:lnTo>
                <a:lnTo>
                  <a:pt x="355" y="969"/>
                </a:lnTo>
                <a:lnTo>
                  <a:pt x="351" y="996"/>
                </a:lnTo>
                <a:lnTo>
                  <a:pt x="345" y="1025"/>
                </a:lnTo>
                <a:lnTo>
                  <a:pt x="340" y="1049"/>
                </a:lnTo>
                <a:lnTo>
                  <a:pt x="341" y="1073"/>
                </a:lnTo>
                <a:lnTo>
                  <a:pt x="347" y="1096"/>
                </a:lnTo>
                <a:lnTo>
                  <a:pt x="357" y="1115"/>
                </a:lnTo>
                <a:lnTo>
                  <a:pt x="367" y="1127"/>
                </a:lnTo>
                <a:lnTo>
                  <a:pt x="381" y="1134"/>
                </a:lnTo>
                <a:lnTo>
                  <a:pt x="398" y="1141"/>
                </a:lnTo>
                <a:lnTo>
                  <a:pt x="419" y="1146"/>
                </a:lnTo>
                <a:lnTo>
                  <a:pt x="437" y="1149"/>
                </a:lnTo>
                <a:lnTo>
                  <a:pt x="459" y="1151"/>
                </a:lnTo>
                <a:lnTo>
                  <a:pt x="479" y="1148"/>
                </a:lnTo>
                <a:lnTo>
                  <a:pt x="497" y="1142"/>
                </a:lnTo>
                <a:lnTo>
                  <a:pt x="516" y="1134"/>
                </a:lnTo>
                <a:lnTo>
                  <a:pt x="533" y="1124"/>
                </a:lnTo>
                <a:lnTo>
                  <a:pt x="546" y="1112"/>
                </a:lnTo>
                <a:lnTo>
                  <a:pt x="559" y="1098"/>
                </a:lnTo>
                <a:lnTo>
                  <a:pt x="569" y="1083"/>
                </a:lnTo>
                <a:lnTo>
                  <a:pt x="578" y="1064"/>
                </a:lnTo>
                <a:lnTo>
                  <a:pt x="583" y="1040"/>
                </a:lnTo>
                <a:lnTo>
                  <a:pt x="584" y="1003"/>
                </a:lnTo>
                <a:lnTo>
                  <a:pt x="584" y="974"/>
                </a:lnTo>
                <a:lnTo>
                  <a:pt x="587" y="948"/>
                </a:lnTo>
                <a:lnTo>
                  <a:pt x="593" y="930"/>
                </a:lnTo>
                <a:lnTo>
                  <a:pt x="602" y="913"/>
                </a:lnTo>
                <a:lnTo>
                  <a:pt x="612" y="897"/>
                </a:lnTo>
                <a:lnTo>
                  <a:pt x="625" y="884"/>
                </a:lnTo>
                <a:lnTo>
                  <a:pt x="638" y="873"/>
                </a:lnTo>
                <a:lnTo>
                  <a:pt x="656" y="865"/>
                </a:lnTo>
                <a:lnTo>
                  <a:pt x="673" y="861"/>
                </a:lnTo>
                <a:lnTo>
                  <a:pt x="691" y="858"/>
                </a:lnTo>
                <a:lnTo>
                  <a:pt x="710" y="856"/>
                </a:lnTo>
                <a:lnTo>
                  <a:pt x="730" y="855"/>
                </a:lnTo>
                <a:lnTo>
                  <a:pt x="752" y="856"/>
                </a:lnTo>
                <a:lnTo>
                  <a:pt x="769" y="858"/>
                </a:lnTo>
                <a:lnTo>
                  <a:pt x="784" y="861"/>
                </a:lnTo>
                <a:lnTo>
                  <a:pt x="800" y="865"/>
                </a:lnTo>
                <a:lnTo>
                  <a:pt x="815" y="868"/>
                </a:lnTo>
                <a:lnTo>
                  <a:pt x="831" y="870"/>
                </a:lnTo>
                <a:lnTo>
                  <a:pt x="954" y="875"/>
                </a:lnTo>
                <a:lnTo>
                  <a:pt x="831" y="68"/>
                </a:lnTo>
                <a:lnTo>
                  <a:pt x="814" y="53"/>
                </a:lnTo>
                <a:lnTo>
                  <a:pt x="802" y="41"/>
                </a:lnTo>
                <a:lnTo>
                  <a:pt x="788" y="30"/>
                </a:lnTo>
                <a:lnTo>
                  <a:pt x="771" y="20"/>
                </a:lnTo>
                <a:lnTo>
                  <a:pt x="753" y="13"/>
                </a:lnTo>
                <a:lnTo>
                  <a:pt x="734" y="8"/>
                </a:lnTo>
                <a:lnTo>
                  <a:pt x="711" y="3"/>
                </a:lnTo>
                <a:lnTo>
                  <a:pt x="690" y="2"/>
                </a:lnTo>
                <a:lnTo>
                  <a:pt x="669" y="0"/>
                </a:lnTo>
                <a:lnTo>
                  <a:pt x="645" y="0"/>
                </a:lnTo>
                <a:lnTo>
                  <a:pt x="617" y="0"/>
                </a:lnTo>
                <a:lnTo>
                  <a:pt x="595" y="3"/>
                </a:lnTo>
                <a:lnTo>
                  <a:pt x="573" y="7"/>
                </a:lnTo>
                <a:lnTo>
                  <a:pt x="554" y="10"/>
                </a:lnTo>
                <a:lnTo>
                  <a:pt x="536" y="17"/>
                </a:lnTo>
                <a:lnTo>
                  <a:pt x="522" y="24"/>
                </a:lnTo>
                <a:lnTo>
                  <a:pt x="510" y="32"/>
                </a:lnTo>
                <a:lnTo>
                  <a:pt x="500" y="42"/>
                </a:lnTo>
                <a:lnTo>
                  <a:pt x="493" y="53"/>
                </a:lnTo>
                <a:lnTo>
                  <a:pt x="489" y="68"/>
                </a:lnTo>
                <a:lnTo>
                  <a:pt x="489" y="83"/>
                </a:lnTo>
                <a:lnTo>
                  <a:pt x="494" y="99"/>
                </a:lnTo>
                <a:lnTo>
                  <a:pt x="500" y="112"/>
                </a:lnTo>
                <a:lnTo>
                  <a:pt x="504" y="126"/>
                </a:lnTo>
                <a:lnTo>
                  <a:pt x="504" y="146"/>
                </a:lnTo>
                <a:lnTo>
                  <a:pt x="498" y="163"/>
                </a:lnTo>
                <a:lnTo>
                  <a:pt x="490" y="180"/>
                </a:lnTo>
                <a:lnTo>
                  <a:pt x="478" y="197"/>
                </a:lnTo>
                <a:lnTo>
                  <a:pt x="466" y="213"/>
                </a:lnTo>
                <a:lnTo>
                  <a:pt x="454" y="223"/>
                </a:lnTo>
                <a:lnTo>
                  <a:pt x="442" y="231"/>
                </a:lnTo>
                <a:lnTo>
                  <a:pt x="429" y="242"/>
                </a:lnTo>
                <a:lnTo>
                  <a:pt x="415" y="248"/>
                </a:lnTo>
                <a:lnTo>
                  <a:pt x="401" y="254"/>
                </a:lnTo>
                <a:lnTo>
                  <a:pt x="387" y="257"/>
                </a:lnTo>
                <a:lnTo>
                  <a:pt x="373" y="260"/>
                </a:lnTo>
                <a:lnTo>
                  <a:pt x="357" y="260"/>
                </a:lnTo>
                <a:lnTo>
                  <a:pt x="343" y="257"/>
                </a:lnTo>
                <a:lnTo>
                  <a:pt x="330" y="254"/>
                </a:lnTo>
                <a:lnTo>
                  <a:pt x="318" y="247"/>
                </a:lnTo>
                <a:lnTo>
                  <a:pt x="305" y="238"/>
                </a:lnTo>
                <a:lnTo>
                  <a:pt x="294" y="228"/>
                </a:lnTo>
                <a:lnTo>
                  <a:pt x="287" y="216"/>
                </a:lnTo>
                <a:lnTo>
                  <a:pt x="284" y="204"/>
                </a:lnTo>
                <a:lnTo>
                  <a:pt x="283" y="192"/>
                </a:lnTo>
                <a:lnTo>
                  <a:pt x="284" y="175"/>
                </a:lnTo>
                <a:lnTo>
                  <a:pt x="287" y="158"/>
                </a:lnTo>
                <a:lnTo>
                  <a:pt x="294" y="138"/>
                </a:lnTo>
                <a:lnTo>
                  <a:pt x="303" y="119"/>
                </a:lnTo>
                <a:lnTo>
                  <a:pt x="310" y="104"/>
                </a:lnTo>
                <a:lnTo>
                  <a:pt x="315" y="92"/>
                </a:lnTo>
                <a:lnTo>
                  <a:pt x="319" y="73"/>
                </a:lnTo>
                <a:lnTo>
                  <a:pt x="322" y="54"/>
                </a:lnTo>
                <a:lnTo>
                  <a:pt x="319" y="39"/>
                </a:lnTo>
                <a:lnTo>
                  <a:pt x="313" y="25"/>
                </a:lnTo>
                <a:lnTo>
                  <a:pt x="302" y="13"/>
                </a:lnTo>
                <a:lnTo>
                  <a:pt x="290" y="8"/>
                </a:lnTo>
                <a:lnTo>
                  <a:pt x="278" y="3"/>
                </a:lnTo>
                <a:lnTo>
                  <a:pt x="261" y="0"/>
                </a:lnTo>
                <a:lnTo>
                  <a:pt x="227" y="0"/>
                </a:lnTo>
                <a:lnTo>
                  <a:pt x="202" y="3"/>
                </a:lnTo>
                <a:lnTo>
                  <a:pt x="179" y="8"/>
                </a:lnTo>
                <a:lnTo>
                  <a:pt x="149" y="15"/>
                </a:lnTo>
                <a:lnTo>
                  <a:pt x="122" y="24"/>
                </a:lnTo>
                <a:lnTo>
                  <a:pt x="92" y="32"/>
                </a:lnTo>
                <a:lnTo>
                  <a:pt x="72" y="39"/>
                </a:lnTo>
                <a:lnTo>
                  <a:pt x="55" y="46"/>
                </a:lnTo>
                <a:lnTo>
                  <a:pt x="46" y="53"/>
                </a:lnTo>
                <a:lnTo>
                  <a:pt x="49" y="68"/>
                </a:lnTo>
                <a:lnTo>
                  <a:pt x="53" y="93"/>
                </a:lnTo>
                <a:lnTo>
                  <a:pt x="55" y="117"/>
                </a:lnTo>
                <a:lnTo>
                  <a:pt x="56" y="136"/>
                </a:lnTo>
                <a:lnTo>
                  <a:pt x="54" y="158"/>
                </a:lnTo>
                <a:lnTo>
                  <a:pt x="51" y="177"/>
                </a:lnTo>
                <a:lnTo>
                  <a:pt x="47" y="197"/>
                </a:lnTo>
                <a:lnTo>
                  <a:pt x="43" y="214"/>
                </a:lnTo>
                <a:lnTo>
                  <a:pt x="38" y="240"/>
                </a:lnTo>
                <a:lnTo>
                  <a:pt x="32" y="265"/>
                </a:lnTo>
                <a:lnTo>
                  <a:pt x="26" y="291"/>
                </a:lnTo>
                <a:lnTo>
                  <a:pt x="18" y="317"/>
                </a:lnTo>
                <a:lnTo>
                  <a:pt x="13" y="340"/>
                </a:lnTo>
                <a:lnTo>
                  <a:pt x="9" y="363"/>
                </a:lnTo>
                <a:lnTo>
                  <a:pt x="5" y="385"/>
                </a:lnTo>
                <a:lnTo>
                  <a:pt x="1" y="414"/>
                </a:lnTo>
                <a:lnTo>
                  <a:pt x="0" y="439"/>
                </a:lnTo>
                <a:lnTo>
                  <a:pt x="2" y="461"/>
                </a:lnTo>
                <a:lnTo>
                  <a:pt x="6" y="483"/>
                </a:lnTo>
                <a:lnTo>
                  <a:pt x="13" y="499"/>
                </a:lnTo>
                <a:lnTo>
                  <a:pt x="22" y="512"/>
                </a:lnTo>
                <a:lnTo>
                  <a:pt x="34" y="519"/>
                </a:lnTo>
                <a:lnTo>
                  <a:pt x="47" y="519"/>
                </a:lnTo>
                <a:lnTo>
                  <a:pt x="64" y="514"/>
                </a:lnTo>
                <a:lnTo>
                  <a:pt x="79" y="502"/>
                </a:lnTo>
                <a:lnTo>
                  <a:pt x="92" y="489"/>
                </a:lnTo>
                <a:lnTo>
                  <a:pt x="102" y="466"/>
                </a:lnTo>
                <a:lnTo>
                  <a:pt x="109" y="441"/>
                </a:lnTo>
                <a:lnTo>
                  <a:pt x="111" y="415"/>
                </a:lnTo>
                <a:lnTo>
                  <a:pt x="116" y="395"/>
                </a:lnTo>
                <a:lnTo>
                  <a:pt x="124" y="376"/>
                </a:lnTo>
                <a:lnTo>
                  <a:pt x="134" y="361"/>
                </a:lnTo>
                <a:lnTo>
                  <a:pt x="146" y="349"/>
                </a:lnTo>
                <a:lnTo>
                  <a:pt x="159" y="342"/>
                </a:lnTo>
                <a:lnTo>
                  <a:pt x="170" y="340"/>
                </a:lnTo>
                <a:lnTo>
                  <a:pt x="183" y="340"/>
                </a:lnTo>
                <a:lnTo>
                  <a:pt x="198" y="346"/>
                </a:lnTo>
                <a:lnTo>
                  <a:pt x="210" y="352"/>
                </a:lnTo>
                <a:lnTo>
                  <a:pt x="221" y="363"/>
                </a:lnTo>
                <a:lnTo>
                  <a:pt x="232" y="380"/>
                </a:lnTo>
                <a:lnTo>
                  <a:pt x="240" y="397"/>
                </a:lnTo>
                <a:lnTo>
                  <a:pt x="247" y="422"/>
                </a:lnTo>
                <a:lnTo>
                  <a:pt x="249" y="446"/>
                </a:lnTo>
                <a:lnTo>
                  <a:pt x="248" y="468"/>
                </a:lnTo>
                <a:lnTo>
                  <a:pt x="244" y="494"/>
                </a:lnTo>
                <a:lnTo>
                  <a:pt x="238" y="519"/>
                </a:lnTo>
                <a:lnTo>
                  <a:pt x="230" y="541"/>
                </a:lnTo>
                <a:lnTo>
                  <a:pt x="219" y="565"/>
                </a:lnTo>
                <a:lnTo>
                  <a:pt x="209" y="584"/>
                </a:lnTo>
                <a:lnTo>
                  <a:pt x="196" y="604"/>
                </a:lnTo>
                <a:lnTo>
                  <a:pt x="185" y="620"/>
                </a:lnTo>
                <a:lnTo>
                  <a:pt x="173" y="633"/>
                </a:lnTo>
                <a:lnTo>
                  <a:pt x="162" y="640"/>
                </a:lnTo>
                <a:lnTo>
                  <a:pt x="146" y="647"/>
                </a:lnTo>
                <a:lnTo>
                  <a:pt x="134" y="650"/>
                </a:lnTo>
                <a:lnTo>
                  <a:pt x="120" y="655"/>
                </a:lnTo>
                <a:lnTo>
                  <a:pt x="108" y="662"/>
                </a:lnTo>
                <a:lnTo>
                  <a:pt x="93" y="674"/>
                </a:lnTo>
                <a:lnTo>
                  <a:pt x="80" y="688"/>
                </a:lnTo>
                <a:lnTo>
                  <a:pt x="70" y="703"/>
                </a:lnTo>
                <a:lnTo>
                  <a:pt x="59" y="722"/>
                </a:lnTo>
                <a:lnTo>
                  <a:pt x="51" y="739"/>
                </a:lnTo>
                <a:lnTo>
                  <a:pt x="42" y="763"/>
                </a:lnTo>
                <a:lnTo>
                  <a:pt x="37" y="783"/>
                </a:lnTo>
                <a:lnTo>
                  <a:pt x="32" y="809"/>
                </a:lnTo>
                <a:lnTo>
                  <a:pt x="30" y="833"/>
                </a:lnTo>
                <a:lnTo>
                  <a:pt x="30" y="853"/>
                </a:lnTo>
                <a:lnTo>
                  <a:pt x="32" y="879"/>
                </a:lnTo>
                <a:lnTo>
                  <a:pt x="35" y="909"/>
                </a:lnTo>
                <a:lnTo>
                  <a:pt x="38" y="938"/>
                </a:lnTo>
                <a:close/>
              </a:path>
            </a:pathLst>
          </a:custGeom>
          <a:solidFill>
            <a:srgbClr val="00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9606" name="Freeform 6"/>
          <p:cNvSpPr>
            <a:spLocks/>
          </p:cNvSpPr>
          <p:nvPr/>
        </p:nvSpPr>
        <p:spPr bwMode="auto">
          <a:xfrm>
            <a:off x="3892550" y="2125663"/>
            <a:ext cx="1806575" cy="973137"/>
          </a:xfrm>
          <a:custGeom>
            <a:avLst/>
            <a:gdLst>
              <a:gd name="T0" fmla="*/ 941 w 1138"/>
              <a:gd name="T1" fmla="*/ 337 h 1226"/>
              <a:gd name="T2" fmla="*/ 910 w 1138"/>
              <a:gd name="T3" fmla="*/ 480 h 1226"/>
              <a:gd name="T4" fmla="*/ 887 w 1138"/>
              <a:gd name="T5" fmla="*/ 611 h 1226"/>
              <a:gd name="T6" fmla="*/ 930 w 1138"/>
              <a:gd name="T7" fmla="*/ 696 h 1226"/>
              <a:gd name="T8" fmla="*/ 993 w 1138"/>
              <a:gd name="T9" fmla="*/ 640 h 1226"/>
              <a:gd name="T10" fmla="*/ 1029 w 1138"/>
              <a:gd name="T11" fmla="*/ 531 h 1226"/>
              <a:gd name="T12" fmla="*/ 1095 w 1138"/>
              <a:gd name="T13" fmla="*/ 528 h 1226"/>
              <a:gd name="T14" fmla="*/ 1137 w 1138"/>
              <a:gd name="T15" fmla="*/ 608 h 1226"/>
              <a:gd name="T16" fmla="*/ 1124 w 1138"/>
              <a:gd name="T17" fmla="*/ 705 h 1226"/>
              <a:gd name="T18" fmla="*/ 1064 w 1138"/>
              <a:gd name="T19" fmla="*/ 807 h 1226"/>
              <a:gd name="T20" fmla="*/ 995 w 1138"/>
              <a:gd name="T21" fmla="*/ 839 h 1226"/>
              <a:gd name="T22" fmla="*/ 942 w 1138"/>
              <a:gd name="T23" fmla="*/ 907 h 1226"/>
              <a:gd name="T24" fmla="*/ 918 w 1138"/>
              <a:gd name="T25" fmla="*/ 1032 h 1226"/>
              <a:gd name="T26" fmla="*/ 908 w 1138"/>
              <a:gd name="T27" fmla="*/ 1095 h 1226"/>
              <a:gd name="T28" fmla="*/ 840 w 1138"/>
              <a:gd name="T29" fmla="*/ 1088 h 1226"/>
              <a:gd name="T30" fmla="*/ 746 w 1138"/>
              <a:gd name="T31" fmla="*/ 1134 h 1226"/>
              <a:gd name="T32" fmla="*/ 653 w 1138"/>
              <a:gd name="T33" fmla="*/ 1195 h 1226"/>
              <a:gd name="T34" fmla="*/ 549 w 1138"/>
              <a:gd name="T35" fmla="*/ 1222 h 1226"/>
              <a:gd name="T36" fmla="*/ 492 w 1138"/>
              <a:gd name="T37" fmla="*/ 1156 h 1226"/>
              <a:gd name="T38" fmla="*/ 523 w 1138"/>
              <a:gd name="T39" fmla="*/ 1061 h 1226"/>
              <a:gd name="T40" fmla="*/ 603 w 1138"/>
              <a:gd name="T41" fmla="*/ 1004 h 1226"/>
              <a:gd name="T42" fmla="*/ 661 w 1138"/>
              <a:gd name="T43" fmla="*/ 938 h 1226"/>
              <a:gd name="T44" fmla="*/ 622 w 1138"/>
              <a:gd name="T45" fmla="*/ 877 h 1226"/>
              <a:gd name="T46" fmla="*/ 533 w 1138"/>
              <a:gd name="T47" fmla="*/ 884 h 1226"/>
              <a:gd name="T48" fmla="*/ 451 w 1138"/>
              <a:gd name="T49" fmla="*/ 936 h 1226"/>
              <a:gd name="T50" fmla="*/ 357 w 1138"/>
              <a:gd name="T51" fmla="*/ 1032 h 1226"/>
              <a:gd name="T52" fmla="*/ 246 w 1138"/>
              <a:gd name="T53" fmla="*/ 1088 h 1226"/>
              <a:gd name="T54" fmla="*/ 137 w 1138"/>
              <a:gd name="T55" fmla="*/ 1100 h 1226"/>
              <a:gd name="T56" fmla="*/ 190 w 1138"/>
              <a:gd name="T57" fmla="*/ 989 h 1226"/>
              <a:gd name="T58" fmla="*/ 231 w 1138"/>
              <a:gd name="T59" fmla="*/ 870 h 1226"/>
              <a:gd name="T60" fmla="*/ 213 w 1138"/>
              <a:gd name="T61" fmla="*/ 769 h 1226"/>
              <a:gd name="T62" fmla="*/ 161 w 1138"/>
              <a:gd name="T63" fmla="*/ 773 h 1226"/>
              <a:gd name="T64" fmla="*/ 118 w 1138"/>
              <a:gd name="T65" fmla="*/ 861 h 1226"/>
              <a:gd name="T66" fmla="*/ 54 w 1138"/>
              <a:gd name="T67" fmla="*/ 895 h 1226"/>
              <a:gd name="T68" fmla="*/ 4 w 1138"/>
              <a:gd name="T69" fmla="*/ 817 h 1226"/>
              <a:gd name="T70" fmla="*/ 16 w 1138"/>
              <a:gd name="T71" fmla="*/ 710 h 1226"/>
              <a:gd name="T72" fmla="*/ 84 w 1138"/>
              <a:gd name="T73" fmla="*/ 638 h 1226"/>
              <a:gd name="T74" fmla="*/ 128 w 1138"/>
              <a:gd name="T75" fmla="*/ 523 h 1226"/>
              <a:gd name="T76" fmla="*/ 101 w 1138"/>
              <a:gd name="T77" fmla="*/ 373 h 1226"/>
              <a:gd name="T78" fmla="*/ 91 w 1138"/>
              <a:gd name="T79" fmla="*/ 230 h 1226"/>
              <a:gd name="T80" fmla="*/ 178 w 1138"/>
              <a:gd name="T81" fmla="*/ 248 h 1226"/>
              <a:gd name="T82" fmla="*/ 315 w 1138"/>
              <a:gd name="T83" fmla="*/ 257 h 1226"/>
              <a:gd name="T84" fmla="*/ 389 w 1138"/>
              <a:gd name="T85" fmla="*/ 219 h 1226"/>
              <a:gd name="T86" fmla="*/ 391 w 1138"/>
              <a:gd name="T87" fmla="*/ 126 h 1226"/>
              <a:gd name="T88" fmla="*/ 414 w 1138"/>
              <a:gd name="T89" fmla="*/ 32 h 1226"/>
              <a:gd name="T90" fmla="*/ 501 w 1138"/>
              <a:gd name="T91" fmla="*/ 0 h 1226"/>
              <a:gd name="T92" fmla="*/ 584 w 1138"/>
              <a:gd name="T93" fmla="*/ 29 h 1226"/>
              <a:gd name="T94" fmla="*/ 611 w 1138"/>
              <a:gd name="T95" fmla="*/ 116 h 1226"/>
              <a:gd name="T96" fmla="*/ 586 w 1138"/>
              <a:gd name="T97" fmla="*/ 226 h 1226"/>
              <a:gd name="T98" fmla="*/ 641 w 1138"/>
              <a:gd name="T99" fmla="*/ 286 h 1226"/>
              <a:gd name="T100" fmla="*/ 748 w 1138"/>
              <a:gd name="T101" fmla="*/ 284 h 1226"/>
              <a:gd name="T102" fmla="*/ 886 w 1138"/>
              <a:gd name="T103" fmla="*/ 242 h 1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38" h="1226">
                <a:moveTo>
                  <a:pt x="936" y="243"/>
                </a:moveTo>
                <a:lnTo>
                  <a:pt x="940" y="274"/>
                </a:lnTo>
                <a:lnTo>
                  <a:pt x="943" y="298"/>
                </a:lnTo>
                <a:lnTo>
                  <a:pt x="944" y="316"/>
                </a:lnTo>
                <a:lnTo>
                  <a:pt x="941" y="337"/>
                </a:lnTo>
                <a:lnTo>
                  <a:pt x="936" y="366"/>
                </a:lnTo>
                <a:lnTo>
                  <a:pt x="930" y="395"/>
                </a:lnTo>
                <a:lnTo>
                  <a:pt x="924" y="422"/>
                </a:lnTo>
                <a:lnTo>
                  <a:pt x="918" y="448"/>
                </a:lnTo>
                <a:lnTo>
                  <a:pt x="910" y="480"/>
                </a:lnTo>
                <a:lnTo>
                  <a:pt x="903" y="505"/>
                </a:lnTo>
                <a:lnTo>
                  <a:pt x="898" y="529"/>
                </a:lnTo>
                <a:lnTo>
                  <a:pt x="893" y="560"/>
                </a:lnTo>
                <a:lnTo>
                  <a:pt x="888" y="586"/>
                </a:lnTo>
                <a:lnTo>
                  <a:pt x="887" y="611"/>
                </a:lnTo>
                <a:lnTo>
                  <a:pt x="890" y="638"/>
                </a:lnTo>
                <a:lnTo>
                  <a:pt x="895" y="662"/>
                </a:lnTo>
                <a:lnTo>
                  <a:pt x="905" y="683"/>
                </a:lnTo>
                <a:lnTo>
                  <a:pt x="915" y="695"/>
                </a:lnTo>
                <a:lnTo>
                  <a:pt x="930" y="696"/>
                </a:lnTo>
                <a:lnTo>
                  <a:pt x="947" y="695"/>
                </a:lnTo>
                <a:lnTo>
                  <a:pt x="959" y="686"/>
                </a:lnTo>
                <a:lnTo>
                  <a:pt x="973" y="676"/>
                </a:lnTo>
                <a:lnTo>
                  <a:pt x="984" y="660"/>
                </a:lnTo>
                <a:lnTo>
                  <a:pt x="993" y="640"/>
                </a:lnTo>
                <a:lnTo>
                  <a:pt x="998" y="616"/>
                </a:lnTo>
                <a:lnTo>
                  <a:pt x="1000" y="591"/>
                </a:lnTo>
                <a:lnTo>
                  <a:pt x="1007" y="567"/>
                </a:lnTo>
                <a:lnTo>
                  <a:pt x="1016" y="546"/>
                </a:lnTo>
                <a:lnTo>
                  <a:pt x="1029" y="531"/>
                </a:lnTo>
                <a:lnTo>
                  <a:pt x="1042" y="521"/>
                </a:lnTo>
                <a:lnTo>
                  <a:pt x="1056" y="517"/>
                </a:lnTo>
                <a:lnTo>
                  <a:pt x="1067" y="516"/>
                </a:lnTo>
                <a:lnTo>
                  <a:pt x="1081" y="519"/>
                </a:lnTo>
                <a:lnTo>
                  <a:pt x="1095" y="528"/>
                </a:lnTo>
                <a:lnTo>
                  <a:pt x="1108" y="536"/>
                </a:lnTo>
                <a:lnTo>
                  <a:pt x="1117" y="553"/>
                </a:lnTo>
                <a:lnTo>
                  <a:pt x="1125" y="570"/>
                </a:lnTo>
                <a:lnTo>
                  <a:pt x="1133" y="586"/>
                </a:lnTo>
                <a:lnTo>
                  <a:pt x="1137" y="608"/>
                </a:lnTo>
                <a:lnTo>
                  <a:pt x="1138" y="628"/>
                </a:lnTo>
                <a:lnTo>
                  <a:pt x="1136" y="650"/>
                </a:lnTo>
                <a:lnTo>
                  <a:pt x="1132" y="669"/>
                </a:lnTo>
                <a:lnTo>
                  <a:pt x="1129" y="684"/>
                </a:lnTo>
                <a:lnTo>
                  <a:pt x="1124" y="705"/>
                </a:lnTo>
                <a:lnTo>
                  <a:pt x="1113" y="730"/>
                </a:lnTo>
                <a:lnTo>
                  <a:pt x="1103" y="751"/>
                </a:lnTo>
                <a:lnTo>
                  <a:pt x="1091" y="771"/>
                </a:lnTo>
                <a:lnTo>
                  <a:pt x="1078" y="790"/>
                </a:lnTo>
                <a:lnTo>
                  <a:pt x="1064" y="807"/>
                </a:lnTo>
                <a:lnTo>
                  <a:pt x="1052" y="815"/>
                </a:lnTo>
                <a:lnTo>
                  <a:pt x="1039" y="821"/>
                </a:lnTo>
                <a:lnTo>
                  <a:pt x="1022" y="826"/>
                </a:lnTo>
                <a:lnTo>
                  <a:pt x="1010" y="831"/>
                </a:lnTo>
                <a:lnTo>
                  <a:pt x="995" y="839"/>
                </a:lnTo>
                <a:lnTo>
                  <a:pt x="982" y="849"/>
                </a:lnTo>
                <a:lnTo>
                  <a:pt x="970" y="861"/>
                </a:lnTo>
                <a:lnTo>
                  <a:pt x="961" y="877"/>
                </a:lnTo>
                <a:lnTo>
                  <a:pt x="951" y="890"/>
                </a:lnTo>
                <a:lnTo>
                  <a:pt x="942" y="907"/>
                </a:lnTo>
                <a:lnTo>
                  <a:pt x="933" y="930"/>
                </a:lnTo>
                <a:lnTo>
                  <a:pt x="926" y="953"/>
                </a:lnTo>
                <a:lnTo>
                  <a:pt x="921" y="981"/>
                </a:lnTo>
                <a:lnTo>
                  <a:pt x="918" y="1008"/>
                </a:lnTo>
                <a:lnTo>
                  <a:pt x="918" y="1032"/>
                </a:lnTo>
                <a:lnTo>
                  <a:pt x="921" y="1059"/>
                </a:lnTo>
                <a:lnTo>
                  <a:pt x="924" y="1083"/>
                </a:lnTo>
                <a:lnTo>
                  <a:pt x="926" y="1108"/>
                </a:lnTo>
                <a:lnTo>
                  <a:pt x="919" y="1103"/>
                </a:lnTo>
                <a:lnTo>
                  <a:pt x="908" y="1095"/>
                </a:lnTo>
                <a:lnTo>
                  <a:pt x="897" y="1088"/>
                </a:lnTo>
                <a:lnTo>
                  <a:pt x="885" y="1084"/>
                </a:lnTo>
                <a:lnTo>
                  <a:pt x="872" y="1081"/>
                </a:lnTo>
                <a:lnTo>
                  <a:pt x="857" y="1083"/>
                </a:lnTo>
                <a:lnTo>
                  <a:pt x="840" y="1088"/>
                </a:lnTo>
                <a:lnTo>
                  <a:pt x="825" y="1093"/>
                </a:lnTo>
                <a:lnTo>
                  <a:pt x="805" y="1101"/>
                </a:lnTo>
                <a:lnTo>
                  <a:pt x="784" y="1112"/>
                </a:lnTo>
                <a:lnTo>
                  <a:pt x="765" y="1122"/>
                </a:lnTo>
                <a:lnTo>
                  <a:pt x="746" y="1134"/>
                </a:lnTo>
                <a:lnTo>
                  <a:pt x="730" y="1146"/>
                </a:lnTo>
                <a:lnTo>
                  <a:pt x="713" y="1159"/>
                </a:lnTo>
                <a:lnTo>
                  <a:pt x="694" y="1171"/>
                </a:lnTo>
                <a:lnTo>
                  <a:pt x="676" y="1182"/>
                </a:lnTo>
                <a:lnTo>
                  <a:pt x="653" y="1195"/>
                </a:lnTo>
                <a:lnTo>
                  <a:pt x="630" y="1209"/>
                </a:lnTo>
                <a:lnTo>
                  <a:pt x="613" y="1217"/>
                </a:lnTo>
                <a:lnTo>
                  <a:pt x="591" y="1222"/>
                </a:lnTo>
                <a:lnTo>
                  <a:pt x="572" y="1226"/>
                </a:lnTo>
                <a:lnTo>
                  <a:pt x="549" y="1222"/>
                </a:lnTo>
                <a:lnTo>
                  <a:pt x="532" y="1217"/>
                </a:lnTo>
                <a:lnTo>
                  <a:pt x="516" y="1209"/>
                </a:lnTo>
                <a:lnTo>
                  <a:pt x="505" y="1197"/>
                </a:lnTo>
                <a:lnTo>
                  <a:pt x="497" y="1180"/>
                </a:lnTo>
                <a:lnTo>
                  <a:pt x="492" y="1156"/>
                </a:lnTo>
                <a:lnTo>
                  <a:pt x="492" y="1136"/>
                </a:lnTo>
                <a:lnTo>
                  <a:pt x="496" y="1117"/>
                </a:lnTo>
                <a:lnTo>
                  <a:pt x="502" y="1098"/>
                </a:lnTo>
                <a:lnTo>
                  <a:pt x="511" y="1079"/>
                </a:lnTo>
                <a:lnTo>
                  <a:pt x="523" y="1061"/>
                </a:lnTo>
                <a:lnTo>
                  <a:pt x="538" y="1042"/>
                </a:lnTo>
                <a:lnTo>
                  <a:pt x="554" y="1030"/>
                </a:lnTo>
                <a:lnTo>
                  <a:pt x="573" y="1020"/>
                </a:lnTo>
                <a:lnTo>
                  <a:pt x="588" y="1013"/>
                </a:lnTo>
                <a:lnTo>
                  <a:pt x="603" y="1004"/>
                </a:lnTo>
                <a:lnTo>
                  <a:pt x="620" y="994"/>
                </a:lnTo>
                <a:lnTo>
                  <a:pt x="636" y="981"/>
                </a:lnTo>
                <a:lnTo>
                  <a:pt x="649" y="967"/>
                </a:lnTo>
                <a:lnTo>
                  <a:pt x="658" y="953"/>
                </a:lnTo>
                <a:lnTo>
                  <a:pt x="661" y="938"/>
                </a:lnTo>
                <a:lnTo>
                  <a:pt x="659" y="921"/>
                </a:lnTo>
                <a:lnTo>
                  <a:pt x="652" y="904"/>
                </a:lnTo>
                <a:lnTo>
                  <a:pt x="641" y="890"/>
                </a:lnTo>
                <a:lnTo>
                  <a:pt x="632" y="882"/>
                </a:lnTo>
                <a:lnTo>
                  <a:pt x="622" y="877"/>
                </a:lnTo>
                <a:lnTo>
                  <a:pt x="606" y="873"/>
                </a:lnTo>
                <a:lnTo>
                  <a:pt x="587" y="873"/>
                </a:lnTo>
                <a:lnTo>
                  <a:pt x="568" y="875"/>
                </a:lnTo>
                <a:lnTo>
                  <a:pt x="550" y="878"/>
                </a:lnTo>
                <a:lnTo>
                  <a:pt x="533" y="884"/>
                </a:lnTo>
                <a:lnTo>
                  <a:pt x="518" y="890"/>
                </a:lnTo>
                <a:lnTo>
                  <a:pt x="502" y="899"/>
                </a:lnTo>
                <a:lnTo>
                  <a:pt x="483" y="911"/>
                </a:lnTo>
                <a:lnTo>
                  <a:pt x="466" y="924"/>
                </a:lnTo>
                <a:lnTo>
                  <a:pt x="451" y="936"/>
                </a:lnTo>
                <a:lnTo>
                  <a:pt x="431" y="955"/>
                </a:lnTo>
                <a:lnTo>
                  <a:pt x="412" y="975"/>
                </a:lnTo>
                <a:lnTo>
                  <a:pt x="394" y="994"/>
                </a:lnTo>
                <a:lnTo>
                  <a:pt x="377" y="1013"/>
                </a:lnTo>
                <a:lnTo>
                  <a:pt x="357" y="1032"/>
                </a:lnTo>
                <a:lnTo>
                  <a:pt x="338" y="1047"/>
                </a:lnTo>
                <a:lnTo>
                  <a:pt x="317" y="1061"/>
                </a:lnTo>
                <a:lnTo>
                  <a:pt x="294" y="1073"/>
                </a:lnTo>
                <a:lnTo>
                  <a:pt x="272" y="1081"/>
                </a:lnTo>
                <a:lnTo>
                  <a:pt x="246" y="1088"/>
                </a:lnTo>
                <a:lnTo>
                  <a:pt x="225" y="1093"/>
                </a:lnTo>
                <a:lnTo>
                  <a:pt x="195" y="1098"/>
                </a:lnTo>
                <a:lnTo>
                  <a:pt x="173" y="1101"/>
                </a:lnTo>
                <a:lnTo>
                  <a:pt x="151" y="1100"/>
                </a:lnTo>
                <a:lnTo>
                  <a:pt x="137" y="1100"/>
                </a:lnTo>
                <a:lnTo>
                  <a:pt x="142" y="1081"/>
                </a:lnTo>
                <a:lnTo>
                  <a:pt x="151" y="1059"/>
                </a:lnTo>
                <a:lnTo>
                  <a:pt x="163" y="1038"/>
                </a:lnTo>
                <a:lnTo>
                  <a:pt x="175" y="1016"/>
                </a:lnTo>
                <a:lnTo>
                  <a:pt x="190" y="989"/>
                </a:lnTo>
                <a:lnTo>
                  <a:pt x="202" y="969"/>
                </a:lnTo>
                <a:lnTo>
                  <a:pt x="212" y="948"/>
                </a:lnTo>
                <a:lnTo>
                  <a:pt x="221" y="923"/>
                </a:lnTo>
                <a:lnTo>
                  <a:pt x="227" y="897"/>
                </a:lnTo>
                <a:lnTo>
                  <a:pt x="231" y="870"/>
                </a:lnTo>
                <a:lnTo>
                  <a:pt x="234" y="844"/>
                </a:lnTo>
                <a:lnTo>
                  <a:pt x="232" y="815"/>
                </a:lnTo>
                <a:lnTo>
                  <a:pt x="228" y="797"/>
                </a:lnTo>
                <a:lnTo>
                  <a:pt x="220" y="780"/>
                </a:lnTo>
                <a:lnTo>
                  <a:pt x="213" y="769"/>
                </a:lnTo>
                <a:lnTo>
                  <a:pt x="204" y="761"/>
                </a:lnTo>
                <a:lnTo>
                  <a:pt x="194" y="758"/>
                </a:lnTo>
                <a:lnTo>
                  <a:pt x="183" y="756"/>
                </a:lnTo>
                <a:lnTo>
                  <a:pt x="172" y="761"/>
                </a:lnTo>
                <a:lnTo>
                  <a:pt x="161" y="773"/>
                </a:lnTo>
                <a:lnTo>
                  <a:pt x="152" y="788"/>
                </a:lnTo>
                <a:lnTo>
                  <a:pt x="143" y="807"/>
                </a:lnTo>
                <a:lnTo>
                  <a:pt x="135" y="827"/>
                </a:lnTo>
                <a:lnTo>
                  <a:pt x="127" y="844"/>
                </a:lnTo>
                <a:lnTo>
                  <a:pt x="118" y="861"/>
                </a:lnTo>
                <a:lnTo>
                  <a:pt x="108" y="878"/>
                </a:lnTo>
                <a:lnTo>
                  <a:pt x="95" y="890"/>
                </a:lnTo>
                <a:lnTo>
                  <a:pt x="82" y="895"/>
                </a:lnTo>
                <a:lnTo>
                  <a:pt x="68" y="899"/>
                </a:lnTo>
                <a:lnTo>
                  <a:pt x="54" y="895"/>
                </a:lnTo>
                <a:lnTo>
                  <a:pt x="40" y="889"/>
                </a:lnTo>
                <a:lnTo>
                  <a:pt x="27" y="875"/>
                </a:lnTo>
                <a:lnTo>
                  <a:pt x="17" y="861"/>
                </a:lnTo>
                <a:lnTo>
                  <a:pt x="9" y="841"/>
                </a:lnTo>
                <a:lnTo>
                  <a:pt x="4" y="817"/>
                </a:lnTo>
                <a:lnTo>
                  <a:pt x="1" y="795"/>
                </a:lnTo>
                <a:lnTo>
                  <a:pt x="0" y="771"/>
                </a:lnTo>
                <a:lnTo>
                  <a:pt x="2" y="751"/>
                </a:lnTo>
                <a:lnTo>
                  <a:pt x="7" y="732"/>
                </a:lnTo>
                <a:lnTo>
                  <a:pt x="16" y="710"/>
                </a:lnTo>
                <a:lnTo>
                  <a:pt x="28" y="691"/>
                </a:lnTo>
                <a:lnTo>
                  <a:pt x="42" y="676"/>
                </a:lnTo>
                <a:lnTo>
                  <a:pt x="54" y="666"/>
                </a:lnTo>
                <a:lnTo>
                  <a:pt x="70" y="652"/>
                </a:lnTo>
                <a:lnTo>
                  <a:pt x="84" y="638"/>
                </a:lnTo>
                <a:lnTo>
                  <a:pt x="98" y="621"/>
                </a:lnTo>
                <a:lnTo>
                  <a:pt x="111" y="601"/>
                </a:lnTo>
                <a:lnTo>
                  <a:pt x="121" y="579"/>
                </a:lnTo>
                <a:lnTo>
                  <a:pt x="126" y="550"/>
                </a:lnTo>
                <a:lnTo>
                  <a:pt x="128" y="523"/>
                </a:lnTo>
                <a:lnTo>
                  <a:pt x="127" y="495"/>
                </a:lnTo>
                <a:lnTo>
                  <a:pt x="124" y="466"/>
                </a:lnTo>
                <a:lnTo>
                  <a:pt x="118" y="437"/>
                </a:lnTo>
                <a:lnTo>
                  <a:pt x="109" y="403"/>
                </a:lnTo>
                <a:lnTo>
                  <a:pt x="101" y="373"/>
                </a:lnTo>
                <a:lnTo>
                  <a:pt x="92" y="340"/>
                </a:lnTo>
                <a:lnTo>
                  <a:pt x="88" y="305"/>
                </a:lnTo>
                <a:lnTo>
                  <a:pt x="88" y="279"/>
                </a:lnTo>
                <a:lnTo>
                  <a:pt x="90" y="250"/>
                </a:lnTo>
                <a:lnTo>
                  <a:pt x="91" y="230"/>
                </a:lnTo>
                <a:lnTo>
                  <a:pt x="103" y="233"/>
                </a:lnTo>
                <a:lnTo>
                  <a:pt x="120" y="236"/>
                </a:lnTo>
                <a:lnTo>
                  <a:pt x="138" y="240"/>
                </a:lnTo>
                <a:lnTo>
                  <a:pt x="158" y="245"/>
                </a:lnTo>
                <a:lnTo>
                  <a:pt x="178" y="248"/>
                </a:lnTo>
                <a:lnTo>
                  <a:pt x="200" y="253"/>
                </a:lnTo>
                <a:lnTo>
                  <a:pt x="223" y="257"/>
                </a:lnTo>
                <a:lnTo>
                  <a:pt x="248" y="259"/>
                </a:lnTo>
                <a:lnTo>
                  <a:pt x="297" y="259"/>
                </a:lnTo>
                <a:lnTo>
                  <a:pt x="315" y="257"/>
                </a:lnTo>
                <a:lnTo>
                  <a:pt x="332" y="255"/>
                </a:lnTo>
                <a:lnTo>
                  <a:pt x="351" y="250"/>
                </a:lnTo>
                <a:lnTo>
                  <a:pt x="367" y="242"/>
                </a:lnTo>
                <a:lnTo>
                  <a:pt x="379" y="231"/>
                </a:lnTo>
                <a:lnTo>
                  <a:pt x="389" y="219"/>
                </a:lnTo>
                <a:lnTo>
                  <a:pt x="396" y="207"/>
                </a:lnTo>
                <a:lnTo>
                  <a:pt x="399" y="194"/>
                </a:lnTo>
                <a:lnTo>
                  <a:pt x="399" y="173"/>
                </a:lnTo>
                <a:lnTo>
                  <a:pt x="396" y="150"/>
                </a:lnTo>
                <a:lnTo>
                  <a:pt x="391" y="126"/>
                </a:lnTo>
                <a:lnTo>
                  <a:pt x="386" y="104"/>
                </a:lnTo>
                <a:lnTo>
                  <a:pt x="386" y="83"/>
                </a:lnTo>
                <a:lnTo>
                  <a:pt x="392" y="63"/>
                </a:lnTo>
                <a:lnTo>
                  <a:pt x="401" y="46"/>
                </a:lnTo>
                <a:lnTo>
                  <a:pt x="414" y="32"/>
                </a:lnTo>
                <a:lnTo>
                  <a:pt x="429" y="22"/>
                </a:lnTo>
                <a:lnTo>
                  <a:pt x="446" y="13"/>
                </a:lnTo>
                <a:lnTo>
                  <a:pt x="463" y="8"/>
                </a:lnTo>
                <a:lnTo>
                  <a:pt x="484" y="3"/>
                </a:lnTo>
                <a:lnTo>
                  <a:pt x="501" y="0"/>
                </a:lnTo>
                <a:lnTo>
                  <a:pt x="520" y="0"/>
                </a:lnTo>
                <a:lnTo>
                  <a:pt x="536" y="1"/>
                </a:lnTo>
                <a:lnTo>
                  <a:pt x="553" y="8"/>
                </a:lnTo>
                <a:lnTo>
                  <a:pt x="569" y="17"/>
                </a:lnTo>
                <a:lnTo>
                  <a:pt x="584" y="29"/>
                </a:lnTo>
                <a:lnTo>
                  <a:pt x="596" y="42"/>
                </a:lnTo>
                <a:lnTo>
                  <a:pt x="607" y="59"/>
                </a:lnTo>
                <a:lnTo>
                  <a:pt x="612" y="78"/>
                </a:lnTo>
                <a:lnTo>
                  <a:pt x="614" y="95"/>
                </a:lnTo>
                <a:lnTo>
                  <a:pt x="611" y="116"/>
                </a:lnTo>
                <a:lnTo>
                  <a:pt x="606" y="133"/>
                </a:lnTo>
                <a:lnTo>
                  <a:pt x="597" y="160"/>
                </a:lnTo>
                <a:lnTo>
                  <a:pt x="591" y="182"/>
                </a:lnTo>
                <a:lnTo>
                  <a:pt x="586" y="206"/>
                </a:lnTo>
                <a:lnTo>
                  <a:pt x="586" y="226"/>
                </a:lnTo>
                <a:lnTo>
                  <a:pt x="591" y="247"/>
                </a:lnTo>
                <a:lnTo>
                  <a:pt x="601" y="262"/>
                </a:lnTo>
                <a:lnTo>
                  <a:pt x="610" y="270"/>
                </a:lnTo>
                <a:lnTo>
                  <a:pt x="624" y="279"/>
                </a:lnTo>
                <a:lnTo>
                  <a:pt x="641" y="286"/>
                </a:lnTo>
                <a:lnTo>
                  <a:pt x="657" y="289"/>
                </a:lnTo>
                <a:lnTo>
                  <a:pt x="678" y="293"/>
                </a:lnTo>
                <a:lnTo>
                  <a:pt x="701" y="293"/>
                </a:lnTo>
                <a:lnTo>
                  <a:pt x="720" y="288"/>
                </a:lnTo>
                <a:lnTo>
                  <a:pt x="748" y="284"/>
                </a:lnTo>
                <a:lnTo>
                  <a:pt x="776" y="277"/>
                </a:lnTo>
                <a:lnTo>
                  <a:pt x="801" y="270"/>
                </a:lnTo>
                <a:lnTo>
                  <a:pt x="825" y="264"/>
                </a:lnTo>
                <a:lnTo>
                  <a:pt x="853" y="253"/>
                </a:lnTo>
                <a:lnTo>
                  <a:pt x="886" y="242"/>
                </a:lnTo>
                <a:lnTo>
                  <a:pt x="933" y="226"/>
                </a:lnTo>
                <a:lnTo>
                  <a:pt x="936" y="243"/>
                </a:lnTo>
                <a:close/>
              </a:path>
            </a:pathLst>
          </a:custGeom>
          <a:solidFill>
            <a:srgbClr val="0080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9607" name="Freeform 7"/>
          <p:cNvSpPr>
            <a:spLocks/>
          </p:cNvSpPr>
          <p:nvPr/>
        </p:nvSpPr>
        <p:spPr bwMode="auto">
          <a:xfrm>
            <a:off x="2825750" y="1646238"/>
            <a:ext cx="1331913" cy="862012"/>
          </a:xfrm>
          <a:custGeom>
            <a:avLst/>
            <a:gdLst>
              <a:gd name="T0" fmla="*/ 802 w 839"/>
              <a:gd name="T1" fmla="*/ 0 h 1087"/>
              <a:gd name="T2" fmla="*/ 793 w 839"/>
              <a:gd name="T3" fmla="*/ 56 h 1087"/>
              <a:gd name="T4" fmla="*/ 810 w 839"/>
              <a:gd name="T5" fmla="*/ 114 h 1087"/>
              <a:gd name="T6" fmla="*/ 828 w 839"/>
              <a:gd name="T7" fmla="*/ 164 h 1087"/>
              <a:gd name="T8" fmla="*/ 839 w 839"/>
              <a:gd name="T9" fmla="*/ 223 h 1087"/>
              <a:gd name="T10" fmla="*/ 836 w 839"/>
              <a:gd name="T11" fmla="*/ 271 h 1087"/>
              <a:gd name="T12" fmla="*/ 823 w 839"/>
              <a:gd name="T13" fmla="*/ 317 h 1087"/>
              <a:gd name="T14" fmla="*/ 792 w 839"/>
              <a:gd name="T15" fmla="*/ 342 h 1087"/>
              <a:gd name="T16" fmla="*/ 754 w 839"/>
              <a:gd name="T17" fmla="*/ 324 h 1087"/>
              <a:gd name="T18" fmla="*/ 718 w 839"/>
              <a:gd name="T19" fmla="*/ 288 h 1087"/>
              <a:gd name="T20" fmla="*/ 689 w 839"/>
              <a:gd name="T21" fmla="*/ 259 h 1087"/>
              <a:gd name="T22" fmla="*/ 655 w 839"/>
              <a:gd name="T23" fmla="*/ 256 h 1087"/>
              <a:gd name="T24" fmla="*/ 624 w 839"/>
              <a:gd name="T25" fmla="*/ 285 h 1087"/>
              <a:gd name="T26" fmla="*/ 598 w 839"/>
              <a:gd name="T27" fmla="*/ 346 h 1087"/>
              <a:gd name="T28" fmla="*/ 592 w 839"/>
              <a:gd name="T29" fmla="*/ 416 h 1087"/>
              <a:gd name="T30" fmla="*/ 602 w 839"/>
              <a:gd name="T31" fmla="*/ 484 h 1087"/>
              <a:gd name="T32" fmla="*/ 627 w 839"/>
              <a:gd name="T33" fmla="*/ 538 h 1087"/>
              <a:gd name="T34" fmla="*/ 670 w 839"/>
              <a:gd name="T35" fmla="*/ 577 h 1087"/>
              <a:gd name="T36" fmla="*/ 732 w 839"/>
              <a:gd name="T37" fmla="*/ 586 h 1087"/>
              <a:gd name="T38" fmla="*/ 782 w 839"/>
              <a:gd name="T39" fmla="*/ 588 h 1087"/>
              <a:gd name="T40" fmla="*/ 809 w 839"/>
              <a:gd name="T41" fmla="*/ 639 h 1087"/>
              <a:gd name="T42" fmla="*/ 805 w 839"/>
              <a:gd name="T43" fmla="*/ 704 h 1087"/>
              <a:gd name="T44" fmla="*/ 784 w 839"/>
              <a:gd name="T45" fmla="*/ 778 h 1087"/>
              <a:gd name="T46" fmla="*/ 706 w 839"/>
              <a:gd name="T47" fmla="*/ 831 h 1087"/>
              <a:gd name="T48" fmla="*/ 633 w 839"/>
              <a:gd name="T49" fmla="*/ 821 h 1087"/>
              <a:gd name="T50" fmla="*/ 546 w 839"/>
              <a:gd name="T51" fmla="*/ 807 h 1087"/>
              <a:gd name="T52" fmla="*/ 497 w 839"/>
              <a:gd name="T53" fmla="*/ 821 h 1087"/>
              <a:gd name="T54" fmla="*/ 477 w 839"/>
              <a:gd name="T55" fmla="*/ 860 h 1087"/>
              <a:gd name="T56" fmla="*/ 490 w 839"/>
              <a:gd name="T57" fmla="*/ 913 h 1087"/>
              <a:gd name="T58" fmla="*/ 501 w 839"/>
              <a:gd name="T59" fmla="*/ 973 h 1087"/>
              <a:gd name="T60" fmla="*/ 481 w 839"/>
              <a:gd name="T61" fmla="*/ 1029 h 1087"/>
              <a:gd name="T62" fmla="*/ 443 w 839"/>
              <a:gd name="T63" fmla="*/ 1068 h 1087"/>
              <a:gd name="T64" fmla="*/ 399 w 839"/>
              <a:gd name="T65" fmla="*/ 1083 h 1087"/>
              <a:gd name="T66" fmla="*/ 359 w 839"/>
              <a:gd name="T67" fmla="*/ 1083 h 1087"/>
              <a:gd name="T68" fmla="*/ 327 w 839"/>
              <a:gd name="T69" fmla="*/ 1070 h 1087"/>
              <a:gd name="T70" fmla="*/ 302 w 839"/>
              <a:gd name="T71" fmla="*/ 1034 h 1087"/>
              <a:gd name="T72" fmla="*/ 279 w 839"/>
              <a:gd name="T73" fmla="*/ 984 h 1087"/>
              <a:gd name="T74" fmla="*/ 253 w 839"/>
              <a:gd name="T75" fmla="*/ 927 h 1087"/>
              <a:gd name="T76" fmla="*/ 219 w 839"/>
              <a:gd name="T77" fmla="*/ 882 h 1087"/>
              <a:gd name="T78" fmla="*/ 174 w 839"/>
              <a:gd name="T79" fmla="*/ 862 h 1087"/>
              <a:gd name="T80" fmla="*/ 121 w 839"/>
              <a:gd name="T81" fmla="*/ 858 h 1087"/>
              <a:gd name="T82" fmla="*/ 67 w 839"/>
              <a:gd name="T83" fmla="*/ 870 h 1087"/>
              <a:gd name="T84" fmla="*/ 0 w 839"/>
              <a:gd name="T85" fmla="*/ 893 h 1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39" h="1087">
                <a:moveTo>
                  <a:pt x="0" y="893"/>
                </a:moveTo>
                <a:lnTo>
                  <a:pt x="111" y="0"/>
                </a:lnTo>
                <a:lnTo>
                  <a:pt x="802" y="0"/>
                </a:lnTo>
                <a:lnTo>
                  <a:pt x="796" y="14"/>
                </a:lnTo>
                <a:lnTo>
                  <a:pt x="793" y="34"/>
                </a:lnTo>
                <a:lnTo>
                  <a:pt x="793" y="56"/>
                </a:lnTo>
                <a:lnTo>
                  <a:pt x="796" y="75"/>
                </a:lnTo>
                <a:lnTo>
                  <a:pt x="803" y="96"/>
                </a:lnTo>
                <a:lnTo>
                  <a:pt x="810" y="114"/>
                </a:lnTo>
                <a:lnTo>
                  <a:pt x="816" y="130"/>
                </a:lnTo>
                <a:lnTo>
                  <a:pt x="823" y="147"/>
                </a:lnTo>
                <a:lnTo>
                  <a:pt x="828" y="164"/>
                </a:lnTo>
                <a:lnTo>
                  <a:pt x="834" y="184"/>
                </a:lnTo>
                <a:lnTo>
                  <a:pt x="837" y="203"/>
                </a:lnTo>
                <a:lnTo>
                  <a:pt x="839" y="223"/>
                </a:lnTo>
                <a:lnTo>
                  <a:pt x="839" y="240"/>
                </a:lnTo>
                <a:lnTo>
                  <a:pt x="838" y="259"/>
                </a:lnTo>
                <a:lnTo>
                  <a:pt x="836" y="271"/>
                </a:lnTo>
                <a:lnTo>
                  <a:pt x="833" y="290"/>
                </a:lnTo>
                <a:lnTo>
                  <a:pt x="829" y="305"/>
                </a:lnTo>
                <a:lnTo>
                  <a:pt x="823" y="317"/>
                </a:lnTo>
                <a:lnTo>
                  <a:pt x="816" y="329"/>
                </a:lnTo>
                <a:lnTo>
                  <a:pt x="807" y="337"/>
                </a:lnTo>
                <a:lnTo>
                  <a:pt x="792" y="342"/>
                </a:lnTo>
                <a:lnTo>
                  <a:pt x="780" y="341"/>
                </a:lnTo>
                <a:lnTo>
                  <a:pt x="768" y="334"/>
                </a:lnTo>
                <a:lnTo>
                  <a:pt x="754" y="324"/>
                </a:lnTo>
                <a:lnTo>
                  <a:pt x="739" y="312"/>
                </a:lnTo>
                <a:lnTo>
                  <a:pt x="729" y="300"/>
                </a:lnTo>
                <a:lnTo>
                  <a:pt x="718" y="288"/>
                </a:lnTo>
                <a:lnTo>
                  <a:pt x="708" y="278"/>
                </a:lnTo>
                <a:lnTo>
                  <a:pt x="699" y="268"/>
                </a:lnTo>
                <a:lnTo>
                  <a:pt x="689" y="259"/>
                </a:lnTo>
                <a:lnTo>
                  <a:pt x="678" y="254"/>
                </a:lnTo>
                <a:lnTo>
                  <a:pt x="666" y="252"/>
                </a:lnTo>
                <a:lnTo>
                  <a:pt x="655" y="256"/>
                </a:lnTo>
                <a:lnTo>
                  <a:pt x="643" y="262"/>
                </a:lnTo>
                <a:lnTo>
                  <a:pt x="634" y="273"/>
                </a:lnTo>
                <a:lnTo>
                  <a:pt x="624" y="285"/>
                </a:lnTo>
                <a:lnTo>
                  <a:pt x="614" y="302"/>
                </a:lnTo>
                <a:lnTo>
                  <a:pt x="606" y="320"/>
                </a:lnTo>
                <a:lnTo>
                  <a:pt x="598" y="346"/>
                </a:lnTo>
                <a:lnTo>
                  <a:pt x="594" y="368"/>
                </a:lnTo>
                <a:lnTo>
                  <a:pt x="591" y="390"/>
                </a:lnTo>
                <a:lnTo>
                  <a:pt x="592" y="416"/>
                </a:lnTo>
                <a:lnTo>
                  <a:pt x="593" y="438"/>
                </a:lnTo>
                <a:lnTo>
                  <a:pt x="597" y="463"/>
                </a:lnTo>
                <a:lnTo>
                  <a:pt x="602" y="484"/>
                </a:lnTo>
                <a:lnTo>
                  <a:pt x="609" y="506"/>
                </a:lnTo>
                <a:lnTo>
                  <a:pt x="617" y="523"/>
                </a:lnTo>
                <a:lnTo>
                  <a:pt x="627" y="538"/>
                </a:lnTo>
                <a:lnTo>
                  <a:pt x="638" y="554"/>
                </a:lnTo>
                <a:lnTo>
                  <a:pt x="654" y="567"/>
                </a:lnTo>
                <a:lnTo>
                  <a:pt x="670" y="577"/>
                </a:lnTo>
                <a:lnTo>
                  <a:pt x="688" y="584"/>
                </a:lnTo>
                <a:lnTo>
                  <a:pt x="708" y="588"/>
                </a:lnTo>
                <a:lnTo>
                  <a:pt x="732" y="586"/>
                </a:lnTo>
                <a:lnTo>
                  <a:pt x="749" y="584"/>
                </a:lnTo>
                <a:lnTo>
                  <a:pt x="766" y="583"/>
                </a:lnTo>
                <a:lnTo>
                  <a:pt x="782" y="588"/>
                </a:lnTo>
                <a:lnTo>
                  <a:pt x="793" y="598"/>
                </a:lnTo>
                <a:lnTo>
                  <a:pt x="803" y="617"/>
                </a:lnTo>
                <a:lnTo>
                  <a:pt x="809" y="639"/>
                </a:lnTo>
                <a:lnTo>
                  <a:pt x="810" y="661"/>
                </a:lnTo>
                <a:lnTo>
                  <a:pt x="809" y="681"/>
                </a:lnTo>
                <a:lnTo>
                  <a:pt x="805" y="704"/>
                </a:lnTo>
                <a:lnTo>
                  <a:pt x="798" y="731"/>
                </a:lnTo>
                <a:lnTo>
                  <a:pt x="792" y="753"/>
                </a:lnTo>
                <a:lnTo>
                  <a:pt x="784" y="778"/>
                </a:lnTo>
                <a:lnTo>
                  <a:pt x="776" y="804"/>
                </a:lnTo>
                <a:lnTo>
                  <a:pt x="767" y="831"/>
                </a:lnTo>
                <a:lnTo>
                  <a:pt x="706" y="831"/>
                </a:lnTo>
                <a:lnTo>
                  <a:pt x="683" y="828"/>
                </a:lnTo>
                <a:lnTo>
                  <a:pt x="660" y="824"/>
                </a:lnTo>
                <a:lnTo>
                  <a:pt x="633" y="821"/>
                </a:lnTo>
                <a:lnTo>
                  <a:pt x="605" y="816"/>
                </a:lnTo>
                <a:lnTo>
                  <a:pt x="572" y="811"/>
                </a:lnTo>
                <a:lnTo>
                  <a:pt x="546" y="807"/>
                </a:lnTo>
                <a:lnTo>
                  <a:pt x="527" y="809"/>
                </a:lnTo>
                <a:lnTo>
                  <a:pt x="509" y="814"/>
                </a:lnTo>
                <a:lnTo>
                  <a:pt x="497" y="821"/>
                </a:lnTo>
                <a:lnTo>
                  <a:pt x="487" y="831"/>
                </a:lnTo>
                <a:lnTo>
                  <a:pt x="480" y="845"/>
                </a:lnTo>
                <a:lnTo>
                  <a:pt x="477" y="860"/>
                </a:lnTo>
                <a:lnTo>
                  <a:pt x="479" y="875"/>
                </a:lnTo>
                <a:lnTo>
                  <a:pt x="483" y="893"/>
                </a:lnTo>
                <a:lnTo>
                  <a:pt x="490" y="913"/>
                </a:lnTo>
                <a:lnTo>
                  <a:pt x="497" y="932"/>
                </a:lnTo>
                <a:lnTo>
                  <a:pt x="501" y="952"/>
                </a:lnTo>
                <a:lnTo>
                  <a:pt x="501" y="973"/>
                </a:lnTo>
                <a:lnTo>
                  <a:pt x="498" y="993"/>
                </a:lnTo>
                <a:lnTo>
                  <a:pt x="489" y="1012"/>
                </a:lnTo>
                <a:lnTo>
                  <a:pt x="481" y="1029"/>
                </a:lnTo>
                <a:lnTo>
                  <a:pt x="470" y="1044"/>
                </a:lnTo>
                <a:lnTo>
                  <a:pt x="457" y="1058"/>
                </a:lnTo>
                <a:lnTo>
                  <a:pt x="443" y="1068"/>
                </a:lnTo>
                <a:lnTo>
                  <a:pt x="428" y="1075"/>
                </a:lnTo>
                <a:lnTo>
                  <a:pt x="414" y="1080"/>
                </a:lnTo>
                <a:lnTo>
                  <a:pt x="399" y="1083"/>
                </a:lnTo>
                <a:lnTo>
                  <a:pt x="385" y="1087"/>
                </a:lnTo>
                <a:lnTo>
                  <a:pt x="372" y="1087"/>
                </a:lnTo>
                <a:lnTo>
                  <a:pt x="359" y="1083"/>
                </a:lnTo>
                <a:lnTo>
                  <a:pt x="347" y="1080"/>
                </a:lnTo>
                <a:lnTo>
                  <a:pt x="336" y="1075"/>
                </a:lnTo>
                <a:lnTo>
                  <a:pt x="327" y="1070"/>
                </a:lnTo>
                <a:lnTo>
                  <a:pt x="317" y="1059"/>
                </a:lnTo>
                <a:lnTo>
                  <a:pt x="309" y="1049"/>
                </a:lnTo>
                <a:lnTo>
                  <a:pt x="302" y="1034"/>
                </a:lnTo>
                <a:lnTo>
                  <a:pt x="293" y="1017"/>
                </a:lnTo>
                <a:lnTo>
                  <a:pt x="286" y="1000"/>
                </a:lnTo>
                <a:lnTo>
                  <a:pt x="279" y="984"/>
                </a:lnTo>
                <a:lnTo>
                  <a:pt x="271" y="964"/>
                </a:lnTo>
                <a:lnTo>
                  <a:pt x="263" y="945"/>
                </a:lnTo>
                <a:lnTo>
                  <a:pt x="253" y="927"/>
                </a:lnTo>
                <a:lnTo>
                  <a:pt x="242" y="908"/>
                </a:lnTo>
                <a:lnTo>
                  <a:pt x="231" y="894"/>
                </a:lnTo>
                <a:lnTo>
                  <a:pt x="219" y="882"/>
                </a:lnTo>
                <a:lnTo>
                  <a:pt x="206" y="874"/>
                </a:lnTo>
                <a:lnTo>
                  <a:pt x="192" y="867"/>
                </a:lnTo>
                <a:lnTo>
                  <a:pt x="174" y="862"/>
                </a:lnTo>
                <a:lnTo>
                  <a:pt x="154" y="860"/>
                </a:lnTo>
                <a:lnTo>
                  <a:pt x="137" y="858"/>
                </a:lnTo>
                <a:lnTo>
                  <a:pt x="121" y="858"/>
                </a:lnTo>
                <a:lnTo>
                  <a:pt x="102" y="860"/>
                </a:lnTo>
                <a:lnTo>
                  <a:pt x="85" y="865"/>
                </a:lnTo>
                <a:lnTo>
                  <a:pt x="67" y="870"/>
                </a:lnTo>
                <a:lnTo>
                  <a:pt x="47" y="877"/>
                </a:lnTo>
                <a:lnTo>
                  <a:pt x="27" y="884"/>
                </a:lnTo>
                <a:lnTo>
                  <a:pt x="0" y="893"/>
                </a:lnTo>
                <a:close/>
              </a:path>
            </a:pathLst>
          </a:custGeom>
          <a:solidFill>
            <a:srgbClr val="00BF9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9608" name="Freeform 8"/>
          <p:cNvSpPr>
            <a:spLocks/>
          </p:cNvSpPr>
          <p:nvPr/>
        </p:nvSpPr>
        <p:spPr bwMode="auto">
          <a:xfrm>
            <a:off x="5308600" y="1646238"/>
            <a:ext cx="1314450" cy="827087"/>
          </a:xfrm>
          <a:custGeom>
            <a:avLst/>
            <a:gdLst>
              <a:gd name="T0" fmla="*/ 35 w 828"/>
              <a:gd name="T1" fmla="*/ 0 h 1042"/>
              <a:gd name="T2" fmla="*/ 828 w 828"/>
              <a:gd name="T3" fmla="*/ 850 h 1042"/>
              <a:gd name="T4" fmla="*/ 799 w 828"/>
              <a:gd name="T5" fmla="*/ 823 h 1042"/>
              <a:gd name="T6" fmla="*/ 768 w 828"/>
              <a:gd name="T7" fmla="*/ 802 h 1042"/>
              <a:gd name="T8" fmla="*/ 731 w 828"/>
              <a:gd name="T9" fmla="*/ 790 h 1042"/>
              <a:gd name="T10" fmla="*/ 687 w 828"/>
              <a:gd name="T11" fmla="*/ 784 h 1042"/>
              <a:gd name="T12" fmla="*/ 642 w 828"/>
              <a:gd name="T13" fmla="*/ 782 h 1042"/>
              <a:gd name="T14" fmla="*/ 592 w 828"/>
              <a:gd name="T15" fmla="*/ 785 h 1042"/>
              <a:gd name="T16" fmla="*/ 551 w 828"/>
              <a:gd name="T17" fmla="*/ 792 h 1042"/>
              <a:gd name="T18" fmla="*/ 519 w 828"/>
              <a:gd name="T19" fmla="*/ 806 h 1042"/>
              <a:gd name="T20" fmla="*/ 497 w 828"/>
              <a:gd name="T21" fmla="*/ 824 h 1042"/>
              <a:gd name="T22" fmla="*/ 486 w 828"/>
              <a:gd name="T23" fmla="*/ 850 h 1042"/>
              <a:gd name="T24" fmla="*/ 491 w 828"/>
              <a:gd name="T25" fmla="*/ 881 h 1042"/>
              <a:gd name="T26" fmla="*/ 501 w 828"/>
              <a:gd name="T27" fmla="*/ 908 h 1042"/>
              <a:gd name="T28" fmla="*/ 495 w 828"/>
              <a:gd name="T29" fmla="*/ 945 h 1042"/>
              <a:gd name="T30" fmla="*/ 475 w 828"/>
              <a:gd name="T31" fmla="*/ 979 h 1042"/>
              <a:gd name="T32" fmla="*/ 451 w 828"/>
              <a:gd name="T33" fmla="*/ 1005 h 1042"/>
              <a:gd name="T34" fmla="*/ 426 w 828"/>
              <a:gd name="T35" fmla="*/ 1024 h 1042"/>
              <a:gd name="T36" fmla="*/ 398 w 828"/>
              <a:gd name="T37" fmla="*/ 1036 h 1042"/>
              <a:gd name="T38" fmla="*/ 370 w 828"/>
              <a:gd name="T39" fmla="*/ 1042 h 1042"/>
              <a:gd name="T40" fmla="*/ 340 w 828"/>
              <a:gd name="T41" fmla="*/ 1039 h 1042"/>
              <a:gd name="T42" fmla="*/ 315 w 828"/>
              <a:gd name="T43" fmla="*/ 1029 h 1042"/>
              <a:gd name="T44" fmla="*/ 291 w 828"/>
              <a:gd name="T45" fmla="*/ 1010 h 1042"/>
              <a:gd name="T46" fmla="*/ 281 w 828"/>
              <a:gd name="T47" fmla="*/ 986 h 1042"/>
              <a:gd name="T48" fmla="*/ 281 w 828"/>
              <a:gd name="T49" fmla="*/ 957 h 1042"/>
              <a:gd name="T50" fmla="*/ 291 w 828"/>
              <a:gd name="T51" fmla="*/ 920 h 1042"/>
              <a:gd name="T52" fmla="*/ 307 w 828"/>
              <a:gd name="T53" fmla="*/ 886 h 1042"/>
              <a:gd name="T54" fmla="*/ 316 w 828"/>
              <a:gd name="T55" fmla="*/ 855 h 1042"/>
              <a:gd name="T56" fmla="*/ 316 w 828"/>
              <a:gd name="T57" fmla="*/ 821 h 1042"/>
              <a:gd name="T58" fmla="*/ 299 w 828"/>
              <a:gd name="T59" fmla="*/ 795 h 1042"/>
              <a:gd name="T60" fmla="*/ 275 w 828"/>
              <a:gd name="T61" fmla="*/ 785 h 1042"/>
              <a:gd name="T62" fmla="*/ 224 w 828"/>
              <a:gd name="T63" fmla="*/ 782 h 1042"/>
              <a:gd name="T64" fmla="*/ 176 w 828"/>
              <a:gd name="T65" fmla="*/ 790 h 1042"/>
              <a:gd name="T66" fmla="*/ 119 w 828"/>
              <a:gd name="T67" fmla="*/ 806 h 1042"/>
              <a:gd name="T68" fmla="*/ 67 w 828"/>
              <a:gd name="T69" fmla="*/ 821 h 1042"/>
              <a:gd name="T70" fmla="*/ 43 w 828"/>
              <a:gd name="T71" fmla="*/ 835 h 1042"/>
              <a:gd name="T72" fmla="*/ 31 w 828"/>
              <a:gd name="T73" fmla="*/ 795 h 1042"/>
              <a:gd name="T74" fmla="*/ 20 w 828"/>
              <a:gd name="T75" fmla="*/ 751 h 1042"/>
              <a:gd name="T76" fmla="*/ 13 w 828"/>
              <a:gd name="T77" fmla="*/ 693 h 1042"/>
              <a:gd name="T78" fmla="*/ 17 w 828"/>
              <a:gd name="T79" fmla="*/ 634 h 1042"/>
              <a:gd name="T80" fmla="*/ 34 w 828"/>
              <a:gd name="T81" fmla="*/ 572 h 1042"/>
              <a:gd name="T82" fmla="*/ 59 w 828"/>
              <a:gd name="T83" fmla="*/ 523 h 1042"/>
              <a:gd name="T84" fmla="*/ 90 w 828"/>
              <a:gd name="T85" fmla="*/ 492 h 1042"/>
              <a:gd name="T86" fmla="*/ 122 w 828"/>
              <a:gd name="T87" fmla="*/ 469 h 1042"/>
              <a:gd name="T88" fmla="*/ 158 w 828"/>
              <a:gd name="T89" fmla="*/ 440 h 1042"/>
              <a:gd name="T90" fmla="*/ 183 w 828"/>
              <a:gd name="T91" fmla="*/ 414 h 1042"/>
              <a:gd name="T92" fmla="*/ 204 w 828"/>
              <a:gd name="T93" fmla="*/ 378 h 1042"/>
              <a:gd name="T94" fmla="*/ 216 w 828"/>
              <a:gd name="T95" fmla="*/ 332 h 1042"/>
              <a:gd name="T96" fmla="*/ 215 w 828"/>
              <a:gd name="T97" fmla="*/ 279 h 1042"/>
              <a:gd name="T98" fmla="*/ 198 w 828"/>
              <a:gd name="T99" fmla="*/ 232 h 1042"/>
              <a:gd name="T100" fmla="*/ 170 w 828"/>
              <a:gd name="T101" fmla="*/ 206 h 1042"/>
              <a:gd name="T102" fmla="*/ 142 w 828"/>
              <a:gd name="T103" fmla="*/ 215 h 1042"/>
              <a:gd name="T104" fmla="*/ 118 w 828"/>
              <a:gd name="T105" fmla="*/ 251 h 1042"/>
              <a:gd name="T106" fmla="*/ 97 w 828"/>
              <a:gd name="T107" fmla="*/ 290 h 1042"/>
              <a:gd name="T108" fmla="*/ 72 w 828"/>
              <a:gd name="T109" fmla="*/ 307 h 1042"/>
              <a:gd name="T110" fmla="*/ 39 w 828"/>
              <a:gd name="T111" fmla="*/ 302 h 1042"/>
              <a:gd name="T112" fmla="*/ 18 w 828"/>
              <a:gd name="T113" fmla="*/ 271 h 1042"/>
              <a:gd name="T114" fmla="*/ 4 w 828"/>
              <a:gd name="T115" fmla="*/ 228 h 1042"/>
              <a:gd name="T116" fmla="*/ 0 w 828"/>
              <a:gd name="T117" fmla="*/ 179 h 1042"/>
              <a:gd name="T118" fmla="*/ 4 w 828"/>
              <a:gd name="T119" fmla="*/ 126 h 1042"/>
              <a:gd name="T120" fmla="*/ 15 w 828"/>
              <a:gd name="T121" fmla="*/ 63 h 1042"/>
              <a:gd name="T122" fmla="*/ 25 w 828"/>
              <a:gd name="T123" fmla="*/ 24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28" h="1042">
                <a:moveTo>
                  <a:pt x="25" y="24"/>
                </a:moveTo>
                <a:lnTo>
                  <a:pt x="35" y="0"/>
                </a:lnTo>
                <a:lnTo>
                  <a:pt x="691" y="0"/>
                </a:lnTo>
                <a:lnTo>
                  <a:pt x="828" y="850"/>
                </a:lnTo>
                <a:lnTo>
                  <a:pt x="811" y="835"/>
                </a:lnTo>
                <a:lnTo>
                  <a:pt x="799" y="823"/>
                </a:lnTo>
                <a:lnTo>
                  <a:pt x="785" y="812"/>
                </a:lnTo>
                <a:lnTo>
                  <a:pt x="768" y="802"/>
                </a:lnTo>
                <a:lnTo>
                  <a:pt x="750" y="795"/>
                </a:lnTo>
                <a:lnTo>
                  <a:pt x="731" y="790"/>
                </a:lnTo>
                <a:lnTo>
                  <a:pt x="708" y="785"/>
                </a:lnTo>
                <a:lnTo>
                  <a:pt x="687" y="784"/>
                </a:lnTo>
                <a:lnTo>
                  <a:pt x="666" y="782"/>
                </a:lnTo>
                <a:lnTo>
                  <a:pt x="642" y="782"/>
                </a:lnTo>
                <a:lnTo>
                  <a:pt x="614" y="782"/>
                </a:lnTo>
                <a:lnTo>
                  <a:pt x="592" y="785"/>
                </a:lnTo>
                <a:lnTo>
                  <a:pt x="570" y="789"/>
                </a:lnTo>
                <a:lnTo>
                  <a:pt x="551" y="792"/>
                </a:lnTo>
                <a:lnTo>
                  <a:pt x="533" y="799"/>
                </a:lnTo>
                <a:lnTo>
                  <a:pt x="519" y="806"/>
                </a:lnTo>
                <a:lnTo>
                  <a:pt x="507" y="814"/>
                </a:lnTo>
                <a:lnTo>
                  <a:pt x="497" y="824"/>
                </a:lnTo>
                <a:lnTo>
                  <a:pt x="490" y="835"/>
                </a:lnTo>
                <a:lnTo>
                  <a:pt x="486" y="850"/>
                </a:lnTo>
                <a:lnTo>
                  <a:pt x="486" y="865"/>
                </a:lnTo>
                <a:lnTo>
                  <a:pt x="491" y="881"/>
                </a:lnTo>
                <a:lnTo>
                  <a:pt x="497" y="894"/>
                </a:lnTo>
                <a:lnTo>
                  <a:pt x="501" y="908"/>
                </a:lnTo>
                <a:lnTo>
                  <a:pt x="501" y="928"/>
                </a:lnTo>
                <a:lnTo>
                  <a:pt x="495" y="945"/>
                </a:lnTo>
                <a:lnTo>
                  <a:pt x="487" y="962"/>
                </a:lnTo>
                <a:lnTo>
                  <a:pt x="475" y="979"/>
                </a:lnTo>
                <a:lnTo>
                  <a:pt x="463" y="995"/>
                </a:lnTo>
                <a:lnTo>
                  <a:pt x="451" y="1005"/>
                </a:lnTo>
                <a:lnTo>
                  <a:pt x="439" y="1013"/>
                </a:lnTo>
                <a:lnTo>
                  <a:pt x="426" y="1024"/>
                </a:lnTo>
                <a:lnTo>
                  <a:pt x="412" y="1030"/>
                </a:lnTo>
                <a:lnTo>
                  <a:pt x="398" y="1036"/>
                </a:lnTo>
                <a:lnTo>
                  <a:pt x="384" y="1039"/>
                </a:lnTo>
                <a:lnTo>
                  <a:pt x="370" y="1042"/>
                </a:lnTo>
                <a:lnTo>
                  <a:pt x="354" y="1042"/>
                </a:lnTo>
                <a:lnTo>
                  <a:pt x="340" y="1039"/>
                </a:lnTo>
                <a:lnTo>
                  <a:pt x="327" y="1036"/>
                </a:lnTo>
                <a:lnTo>
                  <a:pt x="315" y="1029"/>
                </a:lnTo>
                <a:lnTo>
                  <a:pt x="302" y="1020"/>
                </a:lnTo>
                <a:lnTo>
                  <a:pt x="291" y="1010"/>
                </a:lnTo>
                <a:lnTo>
                  <a:pt x="284" y="998"/>
                </a:lnTo>
                <a:lnTo>
                  <a:pt x="281" y="986"/>
                </a:lnTo>
                <a:lnTo>
                  <a:pt x="280" y="974"/>
                </a:lnTo>
                <a:lnTo>
                  <a:pt x="281" y="957"/>
                </a:lnTo>
                <a:lnTo>
                  <a:pt x="284" y="940"/>
                </a:lnTo>
                <a:lnTo>
                  <a:pt x="291" y="920"/>
                </a:lnTo>
                <a:lnTo>
                  <a:pt x="300" y="901"/>
                </a:lnTo>
                <a:lnTo>
                  <a:pt x="307" y="886"/>
                </a:lnTo>
                <a:lnTo>
                  <a:pt x="312" y="874"/>
                </a:lnTo>
                <a:lnTo>
                  <a:pt x="316" y="855"/>
                </a:lnTo>
                <a:lnTo>
                  <a:pt x="319" y="836"/>
                </a:lnTo>
                <a:lnTo>
                  <a:pt x="316" y="821"/>
                </a:lnTo>
                <a:lnTo>
                  <a:pt x="310" y="807"/>
                </a:lnTo>
                <a:lnTo>
                  <a:pt x="299" y="795"/>
                </a:lnTo>
                <a:lnTo>
                  <a:pt x="287" y="790"/>
                </a:lnTo>
                <a:lnTo>
                  <a:pt x="275" y="785"/>
                </a:lnTo>
                <a:lnTo>
                  <a:pt x="258" y="782"/>
                </a:lnTo>
                <a:lnTo>
                  <a:pt x="224" y="782"/>
                </a:lnTo>
                <a:lnTo>
                  <a:pt x="199" y="785"/>
                </a:lnTo>
                <a:lnTo>
                  <a:pt x="176" y="790"/>
                </a:lnTo>
                <a:lnTo>
                  <a:pt x="146" y="797"/>
                </a:lnTo>
                <a:lnTo>
                  <a:pt x="119" y="806"/>
                </a:lnTo>
                <a:lnTo>
                  <a:pt x="89" y="814"/>
                </a:lnTo>
                <a:lnTo>
                  <a:pt x="67" y="821"/>
                </a:lnTo>
                <a:lnTo>
                  <a:pt x="52" y="826"/>
                </a:lnTo>
                <a:lnTo>
                  <a:pt x="43" y="835"/>
                </a:lnTo>
                <a:lnTo>
                  <a:pt x="37" y="816"/>
                </a:lnTo>
                <a:lnTo>
                  <a:pt x="31" y="795"/>
                </a:lnTo>
                <a:lnTo>
                  <a:pt x="25" y="773"/>
                </a:lnTo>
                <a:lnTo>
                  <a:pt x="20" y="751"/>
                </a:lnTo>
                <a:lnTo>
                  <a:pt x="16" y="724"/>
                </a:lnTo>
                <a:lnTo>
                  <a:pt x="13" y="693"/>
                </a:lnTo>
                <a:lnTo>
                  <a:pt x="14" y="663"/>
                </a:lnTo>
                <a:lnTo>
                  <a:pt x="17" y="634"/>
                </a:lnTo>
                <a:lnTo>
                  <a:pt x="24" y="603"/>
                </a:lnTo>
                <a:lnTo>
                  <a:pt x="34" y="572"/>
                </a:lnTo>
                <a:lnTo>
                  <a:pt x="45" y="545"/>
                </a:lnTo>
                <a:lnTo>
                  <a:pt x="59" y="523"/>
                </a:lnTo>
                <a:lnTo>
                  <a:pt x="74" y="506"/>
                </a:lnTo>
                <a:lnTo>
                  <a:pt x="90" y="492"/>
                </a:lnTo>
                <a:lnTo>
                  <a:pt x="106" y="479"/>
                </a:lnTo>
                <a:lnTo>
                  <a:pt x="122" y="469"/>
                </a:lnTo>
                <a:lnTo>
                  <a:pt x="138" y="457"/>
                </a:lnTo>
                <a:lnTo>
                  <a:pt x="158" y="440"/>
                </a:lnTo>
                <a:lnTo>
                  <a:pt x="171" y="429"/>
                </a:lnTo>
                <a:lnTo>
                  <a:pt x="183" y="414"/>
                </a:lnTo>
                <a:lnTo>
                  <a:pt x="194" y="397"/>
                </a:lnTo>
                <a:lnTo>
                  <a:pt x="204" y="378"/>
                </a:lnTo>
                <a:lnTo>
                  <a:pt x="211" y="356"/>
                </a:lnTo>
                <a:lnTo>
                  <a:pt x="216" y="332"/>
                </a:lnTo>
                <a:lnTo>
                  <a:pt x="218" y="305"/>
                </a:lnTo>
                <a:lnTo>
                  <a:pt x="215" y="279"/>
                </a:lnTo>
                <a:lnTo>
                  <a:pt x="208" y="252"/>
                </a:lnTo>
                <a:lnTo>
                  <a:pt x="198" y="232"/>
                </a:lnTo>
                <a:lnTo>
                  <a:pt x="185" y="215"/>
                </a:lnTo>
                <a:lnTo>
                  <a:pt x="170" y="206"/>
                </a:lnTo>
                <a:lnTo>
                  <a:pt x="156" y="206"/>
                </a:lnTo>
                <a:lnTo>
                  <a:pt x="142" y="215"/>
                </a:lnTo>
                <a:lnTo>
                  <a:pt x="128" y="232"/>
                </a:lnTo>
                <a:lnTo>
                  <a:pt x="118" y="251"/>
                </a:lnTo>
                <a:lnTo>
                  <a:pt x="107" y="271"/>
                </a:lnTo>
                <a:lnTo>
                  <a:pt x="97" y="290"/>
                </a:lnTo>
                <a:lnTo>
                  <a:pt x="86" y="302"/>
                </a:lnTo>
                <a:lnTo>
                  <a:pt x="72" y="307"/>
                </a:lnTo>
                <a:lnTo>
                  <a:pt x="54" y="307"/>
                </a:lnTo>
                <a:lnTo>
                  <a:pt x="39" y="302"/>
                </a:lnTo>
                <a:lnTo>
                  <a:pt x="28" y="286"/>
                </a:lnTo>
                <a:lnTo>
                  <a:pt x="18" y="271"/>
                </a:lnTo>
                <a:lnTo>
                  <a:pt x="10" y="252"/>
                </a:lnTo>
                <a:lnTo>
                  <a:pt x="4" y="228"/>
                </a:lnTo>
                <a:lnTo>
                  <a:pt x="1" y="205"/>
                </a:lnTo>
                <a:lnTo>
                  <a:pt x="0" y="179"/>
                </a:lnTo>
                <a:lnTo>
                  <a:pt x="1" y="152"/>
                </a:lnTo>
                <a:lnTo>
                  <a:pt x="4" y="126"/>
                </a:lnTo>
                <a:lnTo>
                  <a:pt x="9" y="92"/>
                </a:lnTo>
                <a:lnTo>
                  <a:pt x="15" y="63"/>
                </a:lnTo>
                <a:lnTo>
                  <a:pt x="19" y="44"/>
                </a:lnTo>
                <a:lnTo>
                  <a:pt x="25" y="24"/>
                </a:lnTo>
                <a:close/>
              </a:path>
            </a:pathLst>
          </a:custGeom>
          <a:solidFill>
            <a:srgbClr val="FF5F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49618" name="Group 18"/>
          <p:cNvGrpSpPr>
            <a:grpSpLocks/>
          </p:cNvGrpSpPr>
          <p:nvPr/>
        </p:nvGrpSpPr>
        <p:grpSpPr bwMode="auto">
          <a:xfrm>
            <a:off x="5062538" y="2944813"/>
            <a:ext cx="1987550" cy="847725"/>
            <a:chOff x="3189" y="1855"/>
            <a:chExt cx="1252" cy="534"/>
          </a:xfrm>
        </p:grpSpPr>
        <p:sp>
          <p:nvSpPr>
            <p:cNvPr id="1049616" name="Freeform 16"/>
            <p:cNvSpPr>
              <a:spLocks/>
            </p:cNvSpPr>
            <p:nvPr/>
          </p:nvSpPr>
          <p:spPr bwMode="auto">
            <a:xfrm>
              <a:off x="3189" y="1855"/>
              <a:ext cx="1250" cy="452"/>
            </a:xfrm>
            <a:custGeom>
              <a:avLst/>
              <a:gdLst>
                <a:gd name="T0" fmla="*/ 218 w 1250"/>
                <a:gd name="T1" fmla="*/ 73 h 904"/>
                <a:gd name="T2" fmla="*/ 258 w 1250"/>
                <a:gd name="T3" fmla="*/ 85 h 904"/>
                <a:gd name="T4" fmla="*/ 300 w 1250"/>
                <a:gd name="T5" fmla="*/ 98 h 904"/>
                <a:gd name="T6" fmla="*/ 344 w 1250"/>
                <a:gd name="T7" fmla="*/ 93 h 904"/>
                <a:gd name="T8" fmla="*/ 386 w 1250"/>
                <a:gd name="T9" fmla="*/ 68 h 904"/>
                <a:gd name="T10" fmla="*/ 429 w 1250"/>
                <a:gd name="T11" fmla="*/ 39 h 904"/>
                <a:gd name="T12" fmla="*/ 471 w 1250"/>
                <a:gd name="T13" fmla="*/ 35 h 904"/>
                <a:gd name="T14" fmla="*/ 505 w 1250"/>
                <a:gd name="T15" fmla="*/ 68 h 904"/>
                <a:gd name="T16" fmla="*/ 503 w 1250"/>
                <a:gd name="T17" fmla="*/ 141 h 904"/>
                <a:gd name="T18" fmla="*/ 493 w 1250"/>
                <a:gd name="T19" fmla="*/ 218 h 904"/>
                <a:gd name="T20" fmla="*/ 519 w 1250"/>
                <a:gd name="T21" fmla="*/ 272 h 904"/>
                <a:gd name="T22" fmla="*/ 571 w 1250"/>
                <a:gd name="T23" fmla="*/ 291 h 904"/>
                <a:gd name="T24" fmla="*/ 631 w 1250"/>
                <a:gd name="T25" fmla="*/ 293 h 904"/>
                <a:gd name="T26" fmla="*/ 685 w 1250"/>
                <a:gd name="T27" fmla="*/ 269 h 904"/>
                <a:gd name="T28" fmla="*/ 721 w 1250"/>
                <a:gd name="T29" fmla="*/ 228 h 904"/>
                <a:gd name="T30" fmla="*/ 736 w 1250"/>
                <a:gd name="T31" fmla="*/ 148 h 904"/>
                <a:gd name="T32" fmla="*/ 745 w 1250"/>
                <a:gd name="T33" fmla="*/ 75 h 904"/>
                <a:gd name="T34" fmla="*/ 777 w 1250"/>
                <a:gd name="T35" fmla="*/ 29 h 904"/>
                <a:gd name="T36" fmla="*/ 825 w 1250"/>
                <a:gd name="T37" fmla="*/ 6 h 904"/>
                <a:gd name="T38" fmla="*/ 882 w 1250"/>
                <a:gd name="T39" fmla="*/ 0 h 904"/>
                <a:gd name="T40" fmla="*/ 936 w 1250"/>
                <a:gd name="T41" fmla="*/ 6 h 904"/>
                <a:gd name="T42" fmla="*/ 983 w 1250"/>
                <a:gd name="T43" fmla="*/ 15 h 904"/>
                <a:gd name="T44" fmla="*/ 172 w 1250"/>
                <a:gd name="T45" fmla="*/ 902 h 904"/>
                <a:gd name="T46" fmla="*/ 180 w 1250"/>
                <a:gd name="T47" fmla="*/ 837 h 904"/>
                <a:gd name="T48" fmla="*/ 198 w 1250"/>
                <a:gd name="T49" fmla="*/ 786 h 904"/>
                <a:gd name="T50" fmla="*/ 225 w 1250"/>
                <a:gd name="T51" fmla="*/ 739 h 904"/>
                <a:gd name="T52" fmla="*/ 244 w 1250"/>
                <a:gd name="T53" fmla="*/ 691 h 904"/>
                <a:gd name="T54" fmla="*/ 243 w 1250"/>
                <a:gd name="T55" fmla="*/ 626 h 904"/>
                <a:gd name="T56" fmla="*/ 222 w 1250"/>
                <a:gd name="T57" fmla="*/ 585 h 904"/>
                <a:gd name="T58" fmla="*/ 185 w 1250"/>
                <a:gd name="T59" fmla="*/ 572 h 904"/>
                <a:gd name="T60" fmla="*/ 142 w 1250"/>
                <a:gd name="T61" fmla="*/ 582 h 904"/>
                <a:gd name="T62" fmla="*/ 93 w 1250"/>
                <a:gd name="T63" fmla="*/ 602 h 904"/>
                <a:gd name="T64" fmla="*/ 45 w 1250"/>
                <a:gd name="T65" fmla="*/ 601 h 904"/>
                <a:gd name="T66" fmla="*/ 10 w 1250"/>
                <a:gd name="T67" fmla="*/ 570 h 904"/>
                <a:gd name="T68" fmla="*/ 2 w 1250"/>
                <a:gd name="T69" fmla="*/ 505 h 904"/>
                <a:gd name="T70" fmla="*/ 21 w 1250"/>
                <a:gd name="T71" fmla="*/ 449 h 904"/>
                <a:gd name="T72" fmla="*/ 54 w 1250"/>
                <a:gd name="T73" fmla="*/ 412 h 904"/>
                <a:gd name="T74" fmla="*/ 93 w 1250"/>
                <a:gd name="T75" fmla="*/ 395 h 904"/>
                <a:gd name="T76" fmla="*/ 143 w 1250"/>
                <a:gd name="T77" fmla="*/ 381 h 904"/>
                <a:gd name="T78" fmla="*/ 177 w 1250"/>
                <a:gd name="T79" fmla="*/ 344 h 904"/>
                <a:gd name="T80" fmla="*/ 191 w 1250"/>
                <a:gd name="T81" fmla="*/ 287 h 904"/>
                <a:gd name="T82" fmla="*/ 190 w 1250"/>
                <a:gd name="T83" fmla="*/ 206 h 904"/>
                <a:gd name="T84" fmla="*/ 187 w 1250"/>
                <a:gd name="T85" fmla="*/ 114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50" h="904">
                  <a:moveTo>
                    <a:pt x="190" y="83"/>
                  </a:moveTo>
                  <a:lnTo>
                    <a:pt x="202" y="78"/>
                  </a:lnTo>
                  <a:lnTo>
                    <a:pt x="218" y="73"/>
                  </a:lnTo>
                  <a:lnTo>
                    <a:pt x="232" y="75"/>
                  </a:lnTo>
                  <a:lnTo>
                    <a:pt x="245" y="80"/>
                  </a:lnTo>
                  <a:lnTo>
                    <a:pt x="258" y="85"/>
                  </a:lnTo>
                  <a:lnTo>
                    <a:pt x="272" y="90"/>
                  </a:lnTo>
                  <a:lnTo>
                    <a:pt x="288" y="95"/>
                  </a:lnTo>
                  <a:lnTo>
                    <a:pt x="300" y="98"/>
                  </a:lnTo>
                  <a:lnTo>
                    <a:pt x="316" y="100"/>
                  </a:lnTo>
                  <a:lnTo>
                    <a:pt x="331" y="98"/>
                  </a:lnTo>
                  <a:lnTo>
                    <a:pt x="344" y="93"/>
                  </a:lnTo>
                  <a:lnTo>
                    <a:pt x="359" y="87"/>
                  </a:lnTo>
                  <a:lnTo>
                    <a:pt x="373" y="78"/>
                  </a:lnTo>
                  <a:lnTo>
                    <a:pt x="386" y="68"/>
                  </a:lnTo>
                  <a:lnTo>
                    <a:pt x="400" y="58"/>
                  </a:lnTo>
                  <a:lnTo>
                    <a:pt x="413" y="47"/>
                  </a:lnTo>
                  <a:lnTo>
                    <a:pt x="429" y="39"/>
                  </a:lnTo>
                  <a:lnTo>
                    <a:pt x="442" y="34"/>
                  </a:lnTo>
                  <a:lnTo>
                    <a:pt x="457" y="32"/>
                  </a:lnTo>
                  <a:lnTo>
                    <a:pt x="471" y="35"/>
                  </a:lnTo>
                  <a:lnTo>
                    <a:pt x="484" y="42"/>
                  </a:lnTo>
                  <a:lnTo>
                    <a:pt x="497" y="56"/>
                  </a:lnTo>
                  <a:lnTo>
                    <a:pt x="505" y="68"/>
                  </a:lnTo>
                  <a:lnTo>
                    <a:pt x="509" y="90"/>
                  </a:lnTo>
                  <a:lnTo>
                    <a:pt x="507" y="114"/>
                  </a:lnTo>
                  <a:lnTo>
                    <a:pt x="503" y="141"/>
                  </a:lnTo>
                  <a:lnTo>
                    <a:pt x="497" y="170"/>
                  </a:lnTo>
                  <a:lnTo>
                    <a:pt x="492" y="194"/>
                  </a:lnTo>
                  <a:lnTo>
                    <a:pt x="493" y="218"/>
                  </a:lnTo>
                  <a:lnTo>
                    <a:pt x="499" y="241"/>
                  </a:lnTo>
                  <a:lnTo>
                    <a:pt x="509" y="260"/>
                  </a:lnTo>
                  <a:lnTo>
                    <a:pt x="519" y="272"/>
                  </a:lnTo>
                  <a:lnTo>
                    <a:pt x="533" y="279"/>
                  </a:lnTo>
                  <a:lnTo>
                    <a:pt x="550" y="286"/>
                  </a:lnTo>
                  <a:lnTo>
                    <a:pt x="571" y="291"/>
                  </a:lnTo>
                  <a:lnTo>
                    <a:pt x="589" y="294"/>
                  </a:lnTo>
                  <a:lnTo>
                    <a:pt x="611" y="296"/>
                  </a:lnTo>
                  <a:lnTo>
                    <a:pt x="631" y="293"/>
                  </a:lnTo>
                  <a:lnTo>
                    <a:pt x="649" y="287"/>
                  </a:lnTo>
                  <a:lnTo>
                    <a:pt x="668" y="279"/>
                  </a:lnTo>
                  <a:lnTo>
                    <a:pt x="685" y="269"/>
                  </a:lnTo>
                  <a:lnTo>
                    <a:pt x="698" y="257"/>
                  </a:lnTo>
                  <a:lnTo>
                    <a:pt x="711" y="243"/>
                  </a:lnTo>
                  <a:lnTo>
                    <a:pt x="721" y="228"/>
                  </a:lnTo>
                  <a:lnTo>
                    <a:pt x="730" y="209"/>
                  </a:lnTo>
                  <a:lnTo>
                    <a:pt x="735" y="185"/>
                  </a:lnTo>
                  <a:lnTo>
                    <a:pt x="736" y="148"/>
                  </a:lnTo>
                  <a:lnTo>
                    <a:pt x="736" y="119"/>
                  </a:lnTo>
                  <a:lnTo>
                    <a:pt x="739" y="93"/>
                  </a:lnTo>
                  <a:lnTo>
                    <a:pt x="745" y="75"/>
                  </a:lnTo>
                  <a:lnTo>
                    <a:pt x="754" y="58"/>
                  </a:lnTo>
                  <a:lnTo>
                    <a:pt x="764" y="42"/>
                  </a:lnTo>
                  <a:lnTo>
                    <a:pt x="777" y="29"/>
                  </a:lnTo>
                  <a:lnTo>
                    <a:pt x="790" y="18"/>
                  </a:lnTo>
                  <a:lnTo>
                    <a:pt x="808" y="10"/>
                  </a:lnTo>
                  <a:lnTo>
                    <a:pt x="825" y="6"/>
                  </a:lnTo>
                  <a:lnTo>
                    <a:pt x="843" y="3"/>
                  </a:lnTo>
                  <a:lnTo>
                    <a:pt x="862" y="1"/>
                  </a:lnTo>
                  <a:lnTo>
                    <a:pt x="882" y="0"/>
                  </a:lnTo>
                  <a:lnTo>
                    <a:pt x="904" y="1"/>
                  </a:lnTo>
                  <a:lnTo>
                    <a:pt x="921" y="3"/>
                  </a:lnTo>
                  <a:lnTo>
                    <a:pt x="936" y="6"/>
                  </a:lnTo>
                  <a:lnTo>
                    <a:pt x="952" y="10"/>
                  </a:lnTo>
                  <a:lnTo>
                    <a:pt x="967" y="13"/>
                  </a:lnTo>
                  <a:lnTo>
                    <a:pt x="983" y="15"/>
                  </a:lnTo>
                  <a:lnTo>
                    <a:pt x="1106" y="20"/>
                  </a:lnTo>
                  <a:lnTo>
                    <a:pt x="1250" y="904"/>
                  </a:lnTo>
                  <a:lnTo>
                    <a:pt x="172" y="902"/>
                  </a:lnTo>
                  <a:lnTo>
                    <a:pt x="173" y="878"/>
                  </a:lnTo>
                  <a:lnTo>
                    <a:pt x="176" y="858"/>
                  </a:lnTo>
                  <a:lnTo>
                    <a:pt x="180" y="837"/>
                  </a:lnTo>
                  <a:lnTo>
                    <a:pt x="184" y="822"/>
                  </a:lnTo>
                  <a:lnTo>
                    <a:pt x="190" y="805"/>
                  </a:lnTo>
                  <a:lnTo>
                    <a:pt x="198" y="786"/>
                  </a:lnTo>
                  <a:lnTo>
                    <a:pt x="207" y="769"/>
                  </a:lnTo>
                  <a:lnTo>
                    <a:pt x="215" y="756"/>
                  </a:lnTo>
                  <a:lnTo>
                    <a:pt x="225" y="739"/>
                  </a:lnTo>
                  <a:lnTo>
                    <a:pt x="233" y="725"/>
                  </a:lnTo>
                  <a:lnTo>
                    <a:pt x="239" y="708"/>
                  </a:lnTo>
                  <a:lnTo>
                    <a:pt x="244" y="691"/>
                  </a:lnTo>
                  <a:lnTo>
                    <a:pt x="247" y="665"/>
                  </a:lnTo>
                  <a:lnTo>
                    <a:pt x="246" y="642"/>
                  </a:lnTo>
                  <a:lnTo>
                    <a:pt x="243" y="626"/>
                  </a:lnTo>
                  <a:lnTo>
                    <a:pt x="238" y="611"/>
                  </a:lnTo>
                  <a:lnTo>
                    <a:pt x="231" y="597"/>
                  </a:lnTo>
                  <a:lnTo>
                    <a:pt x="222" y="585"/>
                  </a:lnTo>
                  <a:lnTo>
                    <a:pt x="212" y="579"/>
                  </a:lnTo>
                  <a:lnTo>
                    <a:pt x="199" y="574"/>
                  </a:lnTo>
                  <a:lnTo>
                    <a:pt x="185" y="572"/>
                  </a:lnTo>
                  <a:lnTo>
                    <a:pt x="170" y="574"/>
                  </a:lnTo>
                  <a:lnTo>
                    <a:pt x="156" y="577"/>
                  </a:lnTo>
                  <a:lnTo>
                    <a:pt x="142" y="582"/>
                  </a:lnTo>
                  <a:lnTo>
                    <a:pt x="124" y="591"/>
                  </a:lnTo>
                  <a:lnTo>
                    <a:pt x="109" y="597"/>
                  </a:lnTo>
                  <a:lnTo>
                    <a:pt x="93" y="602"/>
                  </a:lnTo>
                  <a:lnTo>
                    <a:pt x="74" y="606"/>
                  </a:lnTo>
                  <a:lnTo>
                    <a:pt x="59" y="606"/>
                  </a:lnTo>
                  <a:lnTo>
                    <a:pt x="45" y="601"/>
                  </a:lnTo>
                  <a:lnTo>
                    <a:pt x="31" y="594"/>
                  </a:lnTo>
                  <a:lnTo>
                    <a:pt x="20" y="584"/>
                  </a:lnTo>
                  <a:lnTo>
                    <a:pt x="10" y="570"/>
                  </a:lnTo>
                  <a:lnTo>
                    <a:pt x="3" y="550"/>
                  </a:lnTo>
                  <a:lnTo>
                    <a:pt x="0" y="528"/>
                  </a:lnTo>
                  <a:lnTo>
                    <a:pt x="2" y="505"/>
                  </a:lnTo>
                  <a:lnTo>
                    <a:pt x="7" y="483"/>
                  </a:lnTo>
                  <a:lnTo>
                    <a:pt x="12" y="466"/>
                  </a:lnTo>
                  <a:lnTo>
                    <a:pt x="21" y="449"/>
                  </a:lnTo>
                  <a:lnTo>
                    <a:pt x="31" y="434"/>
                  </a:lnTo>
                  <a:lnTo>
                    <a:pt x="41" y="424"/>
                  </a:lnTo>
                  <a:lnTo>
                    <a:pt x="54" y="412"/>
                  </a:lnTo>
                  <a:lnTo>
                    <a:pt x="66" y="405"/>
                  </a:lnTo>
                  <a:lnTo>
                    <a:pt x="79" y="400"/>
                  </a:lnTo>
                  <a:lnTo>
                    <a:pt x="93" y="395"/>
                  </a:lnTo>
                  <a:lnTo>
                    <a:pt x="110" y="390"/>
                  </a:lnTo>
                  <a:lnTo>
                    <a:pt x="128" y="386"/>
                  </a:lnTo>
                  <a:lnTo>
                    <a:pt x="143" y="381"/>
                  </a:lnTo>
                  <a:lnTo>
                    <a:pt x="158" y="371"/>
                  </a:lnTo>
                  <a:lnTo>
                    <a:pt x="168" y="359"/>
                  </a:lnTo>
                  <a:lnTo>
                    <a:pt x="177" y="344"/>
                  </a:lnTo>
                  <a:lnTo>
                    <a:pt x="184" y="327"/>
                  </a:lnTo>
                  <a:lnTo>
                    <a:pt x="188" y="310"/>
                  </a:lnTo>
                  <a:lnTo>
                    <a:pt x="191" y="287"/>
                  </a:lnTo>
                  <a:lnTo>
                    <a:pt x="192" y="259"/>
                  </a:lnTo>
                  <a:lnTo>
                    <a:pt x="191" y="233"/>
                  </a:lnTo>
                  <a:lnTo>
                    <a:pt x="190" y="206"/>
                  </a:lnTo>
                  <a:lnTo>
                    <a:pt x="189" y="177"/>
                  </a:lnTo>
                  <a:lnTo>
                    <a:pt x="188" y="143"/>
                  </a:lnTo>
                  <a:lnTo>
                    <a:pt x="187" y="114"/>
                  </a:lnTo>
                  <a:lnTo>
                    <a:pt x="188" y="95"/>
                  </a:lnTo>
                  <a:lnTo>
                    <a:pt x="190" y="83"/>
                  </a:lnTo>
                  <a:close/>
                </a:path>
              </a:pathLst>
            </a:custGeom>
            <a:solidFill>
              <a:srgbClr val="0000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617" name="Rectangle 17"/>
            <p:cNvSpPr>
              <a:spLocks noChangeArrowheads="1"/>
            </p:cNvSpPr>
            <p:nvPr/>
          </p:nvSpPr>
          <p:spPr bwMode="auto">
            <a:xfrm>
              <a:off x="3357" y="2309"/>
              <a:ext cx="1084" cy="8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9436632"/>
      </p:ext>
    </p:extLst>
  </p:cSld>
  <p:clrMapOvr>
    <a:masterClrMapping/>
  </p:clrMapOvr>
  <p:transition xmlns:p14="http://schemas.microsoft.com/office/powerpoint/2010/main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368EB0-14A2-FC4E-B511-1D3442437DA9}" type="slidenum">
              <a:rPr lang="en-US"/>
              <a:pPr/>
              <a:t>24</a:t>
            </a:fld>
            <a:endParaRPr lang="en-US"/>
          </a:p>
        </p:txBody>
      </p:sp>
      <p:sp>
        <p:nvSpPr>
          <p:cNvPr id="956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Testing</a:t>
            </a:r>
          </a:p>
        </p:txBody>
      </p:sp>
      <p:sp>
        <p:nvSpPr>
          <p:cNvPr id="95641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Performed by a small team.</a:t>
            </a:r>
          </a:p>
          <a:p>
            <a:r>
              <a:rPr lang="en-US" i="1" dirty="0"/>
              <a:t>Scope</a:t>
            </a:r>
            <a:r>
              <a:rPr lang="en-US" dirty="0"/>
              <a:t>: Ensure that the interfaces between components (which developers could not test) have been implemented correctly.   </a:t>
            </a:r>
          </a:p>
          <a:p>
            <a:r>
              <a:rPr lang="en-US" dirty="0"/>
              <a:t>Approaches:</a:t>
            </a:r>
          </a:p>
          <a:p>
            <a:pPr lvl="1"/>
            <a:r>
              <a:rPr lang="en-US" dirty="0" smtClean="0"/>
              <a:t>“big</a:t>
            </a:r>
            <a:r>
              <a:rPr lang="en-US" dirty="0"/>
              <a:t>-</a:t>
            </a:r>
            <a:r>
              <a:rPr lang="en-US" dirty="0" smtClean="0"/>
              <a:t>bang”</a:t>
            </a:r>
            <a:endParaRPr lang="en-US" dirty="0"/>
          </a:p>
          <a:p>
            <a:pPr lvl="1"/>
            <a:r>
              <a:rPr lang="en-US" dirty="0"/>
              <a:t>Incremental construction</a:t>
            </a:r>
          </a:p>
          <a:p>
            <a:r>
              <a:rPr lang="en-US" dirty="0"/>
              <a:t>Test cases have to be planned, documented, and reviewed.</a:t>
            </a:r>
          </a:p>
          <a:p>
            <a:r>
              <a:rPr lang="en-US" dirty="0"/>
              <a:t>Performed in a small time-frame</a:t>
            </a:r>
          </a:p>
        </p:txBody>
      </p:sp>
    </p:spTree>
    <p:extLst>
      <p:ext uri="{BB962C8B-B14F-4D97-AF65-F5344CB8AC3E}">
        <p14:creationId xmlns:p14="http://schemas.microsoft.com/office/powerpoint/2010/main" val="2775392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635D41-6B25-094F-BAF4-A0D29FAC3C17}" type="slidenum">
              <a:rPr lang="en-US"/>
              <a:pPr/>
              <a:t>25</a:t>
            </a:fld>
            <a:endParaRPr lang="en-US"/>
          </a:p>
        </p:txBody>
      </p:sp>
      <p:sp>
        <p:nvSpPr>
          <p:cNvPr id="9758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44475"/>
            <a:ext cx="8229600" cy="719138"/>
          </a:xfrm>
        </p:spPr>
        <p:txBody>
          <a:bodyPr/>
          <a:lstStyle/>
          <a:p>
            <a:r>
              <a:rPr lang="en-US" dirty="0"/>
              <a:t>Incremental vs. </a:t>
            </a:r>
            <a:r>
              <a:rPr lang="en-US" dirty="0" smtClean="0">
                <a:latin typeface="Arial"/>
              </a:rPr>
              <a:t>“</a:t>
            </a:r>
            <a:r>
              <a:rPr lang="en-US" dirty="0" smtClean="0"/>
              <a:t>Big</a:t>
            </a:r>
            <a:r>
              <a:rPr lang="en-US" dirty="0"/>
              <a:t>-</a:t>
            </a:r>
            <a:r>
              <a:rPr lang="en-US" dirty="0" smtClean="0"/>
              <a:t>Bang</a:t>
            </a:r>
            <a:r>
              <a:rPr lang="en-US" dirty="0" smtClean="0">
                <a:latin typeface="Arial"/>
              </a:rPr>
              <a:t>”</a:t>
            </a:r>
            <a:endParaRPr lang="en-US" dirty="0"/>
          </a:p>
        </p:txBody>
      </p:sp>
      <p:sp>
        <p:nvSpPr>
          <p:cNvPr id="9758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066800"/>
            <a:ext cx="8229600" cy="4354513"/>
          </a:xfrm>
        </p:spPr>
        <p:txBody>
          <a:bodyPr/>
          <a:lstStyle/>
          <a:p>
            <a:r>
              <a:rPr lang="en-US"/>
              <a:t>Big-bang – Advantages:</a:t>
            </a:r>
          </a:p>
          <a:p>
            <a:pPr lvl="1"/>
            <a:r>
              <a:rPr lang="en-US"/>
              <a:t>The whole system is available</a:t>
            </a:r>
          </a:p>
          <a:p>
            <a:r>
              <a:rPr lang="en-US"/>
              <a:t>Big-bang – Disadvantages:</a:t>
            </a:r>
          </a:p>
          <a:p>
            <a:pPr lvl="1"/>
            <a:r>
              <a:rPr lang="en-US"/>
              <a:t>Hard to guarantee that all components will be ready at the same time</a:t>
            </a:r>
          </a:p>
          <a:p>
            <a:pPr lvl="1"/>
            <a:r>
              <a:rPr lang="en-US"/>
              <a:t>Focus is not on a specific component </a:t>
            </a:r>
          </a:p>
          <a:p>
            <a:pPr lvl="1"/>
            <a:r>
              <a:rPr lang="en-US"/>
              <a:t>Harder to locate errors</a:t>
            </a:r>
          </a:p>
          <a:p>
            <a:r>
              <a:rPr lang="en-US"/>
              <a:t>Incremental – Advantages:</a:t>
            </a:r>
          </a:p>
          <a:p>
            <a:pPr lvl="1"/>
            <a:r>
              <a:rPr lang="en-US"/>
              <a:t>Focus is on each module </a:t>
            </a:r>
            <a:r>
              <a:rPr lang="en-US">
                <a:sym typeface="Wingdings" charset="0"/>
              </a:rPr>
              <a:t> better testing ?</a:t>
            </a:r>
            <a:endParaRPr lang="en-US"/>
          </a:p>
          <a:p>
            <a:pPr lvl="1"/>
            <a:r>
              <a:rPr lang="en-US"/>
              <a:t>Easy to locate errors</a:t>
            </a:r>
          </a:p>
          <a:p>
            <a:r>
              <a:rPr lang="en-US"/>
              <a:t>Incremental – Disadvantages:</a:t>
            </a:r>
          </a:p>
          <a:p>
            <a:pPr lvl="1"/>
            <a:r>
              <a:rPr lang="en-US"/>
              <a:t>Need to develop special code (stubs and/or drivers)</a:t>
            </a:r>
          </a:p>
        </p:txBody>
      </p:sp>
    </p:spTree>
    <p:extLst>
      <p:ext uri="{BB962C8B-B14F-4D97-AF65-F5344CB8AC3E}">
        <p14:creationId xmlns:p14="http://schemas.microsoft.com/office/powerpoint/2010/main" val="1079488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FBA46-85B3-0F4F-AC25-335191BEA6D6}" type="slidenum">
              <a:rPr lang="en-US"/>
              <a:pPr/>
              <a:t>26</a:t>
            </a:fld>
            <a:endParaRPr lang="en-US"/>
          </a:p>
        </p:txBody>
      </p:sp>
      <p:sp>
        <p:nvSpPr>
          <p:cNvPr id="972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0917" y="415145"/>
            <a:ext cx="6511925" cy="673484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dirty="0"/>
              <a:t>Top Down Integration</a:t>
            </a:r>
          </a:p>
        </p:txBody>
      </p:sp>
      <p:sp>
        <p:nvSpPr>
          <p:cNvPr id="972803" name="Rectangle 3"/>
          <p:cNvSpPr>
            <a:spLocks noChangeArrowheads="1"/>
          </p:cNvSpPr>
          <p:nvPr/>
        </p:nvSpPr>
        <p:spPr bwMode="auto">
          <a:xfrm>
            <a:off x="3911600" y="1358900"/>
            <a:ext cx="685800" cy="482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>
            <a:off x="3162300" y="2324100"/>
            <a:ext cx="685800" cy="482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05" name="Rectangle 5"/>
          <p:cNvSpPr>
            <a:spLocks noChangeArrowheads="1"/>
          </p:cNvSpPr>
          <p:nvPr/>
        </p:nvSpPr>
        <p:spPr bwMode="auto">
          <a:xfrm>
            <a:off x="2400300" y="3302000"/>
            <a:ext cx="685800" cy="482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06" name="Rectangle 6"/>
          <p:cNvSpPr>
            <a:spLocks noChangeArrowheads="1"/>
          </p:cNvSpPr>
          <p:nvPr/>
        </p:nvSpPr>
        <p:spPr bwMode="auto">
          <a:xfrm>
            <a:off x="1917700" y="4267200"/>
            <a:ext cx="685800" cy="482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07" name="Rectangle 7"/>
          <p:cNvSpPr>
            <a:spLocks noChangeArrowheads="1"/>
          </p:cNvSpPr>
          <p:nvPr/>
        </p:nvSpPr>
        <p:spPr bwMode="auto">
          <a:xfrm>
            <a:off x="2819400" y="4267200"/>
            <a:ext cx="685800" cy="482600"/>
          </a:xfrm>
          <a:prstGeom prst="rect">
            <a:avLst/>
          </a:prstGeom>
          <a:solidFill>
            <a:srgbClr val="00A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>
            <a:off x="4025900" y="2324100"/>
            <a:ext cx="685800" cy="482600"/>
          </a:xfrm>
          <a:prstGeom prst="rect">
            <a:avLst/>
          </a:prstGeom>
          <a:solidFill>
            <a:srgbClr val="00A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09" name="Rectangle 9"/>
          <p:cNvSpPr>
            <a:spLocks noChangeArrowheads="1"/>
          </p:cNvSpPr>
          <p:nvPr/>
        </p:nvSpPr>
        <p:spPr bwMode="auto">
          <a:xfrm>
            <a:off x="4876800" y="2324100"/>
            <a:ext cx="685800" cy="482600"/>
          </a:xfrm>
          <a:prstGeom prst="rect">
            <a:avLst/>
          </a:prstGeom>
          <a:solidFill>
            <a:srgbClr val="00A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10" name="Line 10"/>
          <p:cNvSpPr>
            <a:spLocks noChangeShapeType="1"/>
          </p:cNvSpPr>
          <p:nvPr/>
        </p:nvSpPr>
        <p:spPr bwMode="auto">
          <a:xfrm>
            <a:off x="2730500" y="3797300"/>
            <a:ext cx="38100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11" name="Line 11"/>
          <p:cNvSpPr>
            <a:spLocks noChangeShapeType="1"/>
          </p:cNvSpPr>
          <p:nvPr/>
        </p:nvSpPr>
        <p:spPr bwMode="auto">
          <a:xfrm>
            <a:off x="4279900" y="1854200"/>
            <a:ext cx="38100" cy="469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12" name="Line 12"/>
          <p:cNvSpPr>
            <a:spLocks noChangeShapeType="1"/>
          </p:cNvSpPr>
          <p:nvPr/>
        </p:nvSpPr>
        <p:spPr bwMode="auto">
          <a:xfrm>
            <a:off x="4254500" y="1879600"/>
            <a:ext cx="97790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13" name="Rectangle 13"/>
          <p:cNvSpPr>
            <a:spLocks noChangeArrowheads="1"/>
          </p:cNvSpPr>
          <p:nvPr/>
        </p:nvSpPr>
        <p:spPr bwMode="auto">
          <a:xfrm>
            <a:off x="5014913" y="1514475"/>
            <a:ext cx="2987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top module is tested with </a:t>
            </a:r>
          </a:p>
        </p:txBody>
      </p:sp>
      <p:sp>
        <p:nvSpPr>
          <p:cNvPr id="972814" name="Rectangle 14"/>
          <p:cNvSpPr>
            <a:spLocks noChangeArrowheads="1"/>
          </p:cNvSpPr>
          <p:nvPr/>
        </p:nvSpPr>
        <p:spPr bwMode="auto">
          <a:xfrm>
            <a:off x="5014913" y="1743075"/>
            <a:ext cx="790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stubs</a:t>
            </a:r>
          </a:p>
        </p:txBody>
      </p:sp>
      <p:sp>
        <p:nvSpPr>
          <p:cNvPr id="972815" name="Rectangle 15"/>
          <p:cNvSpPr>
            <a:spLocks noChangeArrowheads="1"/>
          </p:cNvSpPr>
          <p:nvPr/>
        </p:nvSpPr>
        <p:spPr bwMode="auto">
          <a:xfrm>
            <a:off x="3694113" y="2949575"/>
            <a:ext cx="30003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stubs are replaced one at </a:t>
            </a:r>
          </a:p>
        </p:txBody>
      </p:sp>
      <p:sp>
        <p:nvSpPr>
          <p:cNvPr id="972816" name="Rectangle 16"/>
          <p:cNvSpPr>
            <a:spLocks noChangeArrowheads="1"/>
          </p:cNvSpPr>
          <p:nvPr/>
        </p:nvSpPr>
        <p:spPr bwMode="auto">
          <a:xfrm>
            <a:off x="3694113" y="3178175"/>
            <a:ext cx="23018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 time, "depth first"</a:t>
            </a:r>
          </a:p>
        </p:txBody>
      </p:sp>
      <p:sp>
        <p:nvSpPr>
          <p:cNvPr id="972817" name="Rectangle 17"/>
          <p:cNvSpPr>
            <a:spLocks noChangeArrowheads="1"/>
          </p:cNvSpPr>
          <p:nvPr/>
        </p:nvSpPr>
        <p:spPr bwMode="auto">
          <a:xfrm>
            <a:off x="3668713" y="3762375"/>
            <a:ext cx="3648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as new modules are integrated, </a:t>
            </a:r>
          </a:p>
        </p:txBody>
      </p:sp>
      <p:sp>
        <p:nvSpPr>
          <p:cNvPr id="972818" name="Rectangle 18"/>
          <p:cNvSpPr>
            <a:spLocks noChangeArrowheads="1"/>
          </p:cNvSpPr>
          <p:nvPr/>
        </p:nvSpPr>
        <p:spPr bwMode="auto">
          <a:xfrm>
            <a:off x="3668713" y="3990975"/>
            <a:ext cx="34321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some subset of tests is re-run</a:t>
            </a:r>
          </a:p>
        </p:txBody>
      </p:sp>
      <p:sp>
        <p:nvSpPr>
          <p:cNvPr id="972819" name="Rectangle 19"/>
          <p:cNvSpPr>
            <a:spLocks noChangeArrowheads="1"/>
          </p:cNvSpPr>
          <p:nvPr/>
        </p:nvSpPr>
        <p:spPr bwMode="auto">
          <a:xfrm>
            <a:off x="4138613" y="1387475"/>
            <a:ext cx="346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972820" name="Rectangle 20"/>
          <p:cNvSpPr>
            <a:spLocks noChangeArrowheads="1"/>
          </p:cNvSpPr>
          <p:nvPr/>
        </p:nvSpPr>
        <p:spPr bwMode="auto">
          <a:xfrm>
            <a:off x="3351213" y="2403475"/>
            <a:ext cx="346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972821" name="Rectangle 21"/>
          <p:cNvSpPr>
            <a:spLocks noChangeArrowheads="1"/>
          </p:cNvSpPr>
          <p:nvPr/>
        </p:nvSpPr>
        <p:spPr bwMode="auto">
          <a:xfrm>
            <a:off x="2627313" y="3381375"/>
            <a:ext cx="346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972822" name="Rectangle 22"/>
          <p:cNvSpPr>
            <a:spLocks noChangeArrowheads="1"/>
          </p:cNvSpPr>
          <p:nvPr/>
        </p:nvSpPr>
        <p:spPr bwMode="auto">
          <a:xfrm>
            <a:off x="2093913" y="4308475"/>
            <a:ext cx="346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</a:p>
        </p:txBody>
      </p:sp>
      <p:sp>
        <p:nvSpPr>
          <p:cNvPr id="972823" name="Rectangle 23"/>
          <p:cNvSpPr>
            <a:spLocks noChangeArrowheads="1"/>
          </p:cNvSpPr>
          <p:nvPr/>
        </p:nvSpPr>
        <p:spPr bwMode="auto">
          <a:xfrm>
            <a:off x="3021013" y="4308475"/>
            <a:ext cx="3333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</a:p>
        </p:txBody>
      </p:sp>
      <p:sp>
        <p:nvSpPr>
          <p:cNvPr id="972824" name="Rectangle 24"/>
          <p:cNvSpPr>
            <a:spLocks noChangeArrowheads="1"/>
          </p:cNvSpPr>
          <p:nvPr/>
        </p:nvSpPr>
        <p:spPr bwMode="auto">
          <a:xfrm>
            <a:off x="4214813" y="2416175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</a:p>
        </p:txBody>
      </p:sp>
      <p:sp>
        <p:nvSpPr>
          <p:cNvPr id="972825" name="Rectangle 25"/>
          <p:cNvSpPr>
            <a:spLocks noChangeArrowheads="1"/>
          </p:cNvSpPr>
          <p:nvPr/>
        </p:nvSpPr>
        <p:spPr bwMode="auto">
          <a:xfrm>
            <a:off x="5040313" y="2416175"/>
            <a:ext cx="3587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</a:p>
        </p:txBody>
      </p:sp>
      <p:sp>
        <p:nvSpPr>
          <p:cNvPr id="972826" name="Line 26"/>
          <p:cNvSpPr>
            <a:spLocks noChangeShapeType="1"/>
          </p:cNvSpPr>
          <p:nvPr/>
        </p:nvSpPr>
        <p:spPr bwMode="auto">
          <a:xfrm flipH="1">
            <a:off x="3530600" y="1866900"/>
            <a:ext cx="72390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27" name="Line 27"/>
          <p:cNvSpPr>
            <a:spLocks noChangeShapeType="1"/>
          </p:cNvSpPr>
          <p:nvPr/>
        </p:nvSpPr>
        <p:spPr bwMode="auto">
          <a:xfrm flipH="1">
            <a:off x="2755900" y="2832100"/>
            <a:ext cx="72390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28" name="Line 28"/>
          <p:cNvSpPr>
            <a:spLocks noChangeShapeType="1"/>
          </p:cNvSpPr>
          <p:nvPr/>
        </p:nvSpPr>
        <p:spPr bwMode="auto">
          <a:xfrm flipH="1">
            <a:off x="2273300" y="3810000"/>
            <a:ext cx="45720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55498"/>
      </p:ext>
    </p:extLst>
  </p:cSld>
  <p:clrMapOvr>
    <a:masterClrMapping/>
  </p:clrMapOvr>
  <p:transition xmlns:p14="http://schemas.microsoft.com/office/powerpoint/2010/main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BA5511-31EB-954A-BC19-502D02CD7BA9}" type="slidenum">
              <a:rPr lang="en-US"/>
              <a:pPr/>
              <a:t>27</a:t>
            </a:fld>
            <a:endParaRPr lang="en-US"/>
          </a:p>
        </p:txBody>
      </p:sp>
      <p:sp>
        <p:nvSpPr>
          <p:cNvPr id="9738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92713" y="409315"/>
            <a:ext cx="6891338" cy="471956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dirty="0"/>
              <a:t>Bottom-Up Integration</a:t>
            </a:r>
          </a:p>
        </p:txBody>
      </p:sp>
      <p:sp>
        <p:nvSpPr>
          <p:cNvPr id="973827" name="Freeform 3"/>
          <p:cNvSpPr>
            <a:spLocks/>
          </p:cNvSpPr>
          <p:nvPr/>
        </p:nvSpPr>
        <p:spPr bwMode="auto">
          <a:xfrm>
            <a:off x="1790700" y="2806700"/>
            <a:ext cx="2020888" cy="2147888"/>
          </a:xfrm>
          <a:custGeom>
            <a:avLst/>
            <a:gdLst>
              <a:gd name="T0" fmla="*/ 946 w 1273"/>
              <a:gd name="T1" fmla="*/ 111 h 1353"/>
              <a:gd name="T2" fmla="*/ 875 w 1273"/>
              <a:gd name="T3" fmla="*/ 80 h 1353"/>
              <a:gd name="T4" fmla="*/ 819 w 1273"/>
              <a:gd name="T5" fmla="*/ 56 h 1353"/>
              <a:gd name="T6" fmla="*/ 779 w 1273"/>
              <a:gd name="T7" fmla="*/ 40 h 1353"/>
              <a:gd name="T8" fmla="*/ 755 w 1273"/>
              <a:gd name="T9" fmla="*/ 24 h 1353"/>
              <a:gd name="T10" fmla="*/ 716 w 1273"/>
              <a:gd name="T11" fmla="*/ 8 h 1353"/>
              <a:gd name="T12" fmla="*/ 652 w 1273"/>
              <a:gd name="T13" fmla="*/ 0 h 1353"/>
              <a:gd name="T14" fmla="*/ 620 w 1273"/>
              <a:gd name="T15" fmla="*/ 0 h 1353"/>
              <a:gd name="T16" fmla="*/ 549 w 1273"/>
              <a:gd name="T17" fmla="*/ 16 h 1353"/>
              <a:gd name="T18" fmla="*/ 501 w 1273"/>
              <a:gd name="T19" fmla="*/ 40 h 1353"/>
              <a:gd name="T20" fmla="*/ 445 w 1273"/>
              <a:gd name="T21" fmla="*/ 72 h 1353"/>
              <a:gd name="T22" fmla="*/ 350 w 1273"/>
              <a:gd name="T23" fmla="*/ 119 h 1353"/>
              <a:gd name="T24" fmla="*/ 302 w 1273"/>
              <a:gd name="T25" fmla="*/ 135 h 1353"/>
              <a:gd name="T26" fmla="*/ 207 w 1273"/>
              <a:gd name="T27" fmla="*/ 191 h 1353"/>
              <a:gd name="T28" fmla="*/ 159 w 1273"/>
              <a:gd name="T29" fmla="*/ 239 h 1353"/>
              <a:gd name="T30" fmla="*/ 119 w 1273"/>
              <a:gd name="T31" fmla="*/ 286 h 1353"/>
              <a:gd name="T32" fmla="*/ 87 w 1273"/>
              <a:gd name="T33" fmla="*/ 358 h 1353"/>
              <a:gd name="T34" fmla="*/ 72 w 1273"/>
              <a:gd name="T35" fmla="*/ 390 h 1353"/>
              <a:gd name="T36" fmla="*/ 72 w 1273"/>
              <a:gd name="T37" fmla="*/ 469 h 1353"/>
              <a:gd name="T38" fmla="*/ 80 w 1273"/>
              <a:gd name="T39" fmla="*/ 557 h 1353"/>
              <a:gd name="T40" fmla="*/ 87 w 1273"/>
              <a:gd name="T41" fmla="*/ 604 h 1353"/>
              <a:gd name="T42" fmla="*/ 87 w 1273"/>
              <a:gd name="T43" fmla="*/ 660 h 1353"/>
              <a:gd name="T44" fmla="*/ 72 w 1273"/>
              <a:gd name="T45" fmla="*/ 732 h 1353"/>
              <a:gd name="T46" fmla="*/ 56 w 1273"/>
              <a:gd name="T47" fmla="*/ 787 h 1353"/>
              <a:gd name="T48" fmla="*/ 32 w 1273"/>
              <a:gd name="T49" fmla="*/ 851 h 1353"/>
              <a:gd name="T50" fmla="*/ 0 w 1273"/>
              <a:gd name="T51" fmla="*/ 970 h 1353"/>
              <a:gd name="T52" fmla="*/ 0 w 1273"/>
              <a:gd name="T53" fmla="*/ 1042 h 1353"/>
              <a:gd name="T54" fmla="*/ 8 w 1273"/>
              <a:gd name="T55" fmla="*/ 1113 h 1353"/>
              <a:gd name="T56" fmla="*/ 32 w 1273"/>
              <a:gd name="T57" fmla="*/ 1185 h 1353"/>
              <a:gd name="T58" fmla="*/ 48 w 1273"/>
              <a:gd name="T59" fmla="*/ 1217 h 1353"/>
              <a:gd name="T60" fmla="*/ 87 w 1273"/>
              <a:gd name="T61" fmla="*/ 1257 h 1353"/>
              <a:gd name="T62" fmla="*/ 127 w 1273"/>
              <a:gd name="T63" fmla="*/ 1280 h 1353"/>
              <a:gd name="T64" fmla="*/ 183 w 1273"/>
              <a:gd name="T65" fmla="*/ 1288 h 1353"/>
              <a:gd name="T66" fmla="*/ 254 w 1273"/>
              <a:gd name="T67" fmla="*/ 1288 h 1353"/>
              <a:gd name="T68" fmla="*/ 358 w 1273"/>
              <a:gd name="T69" fmla="*/ 1288 h 1353"/>
              <a:gd name="T70" fmla="*/ 445 w 1273"/>
              <a:gd name="T71" fmla="*/ 1288 h 1353"/>
              <a:gd name="T72" fmla="*/ 533 w 1273"/>
              <a:gd name="T73" fmla="*/ 1288 h 1353"/>
              <a:gd name="T74" fmla="*/ 636 w 1273"/>
              <a:gd name="T75" fmla="*/ 1288 h 1353"/>
              <a:gd name="T76" fmla="*/ 739 w 1273"/>
              <a:gd name="T77" fmla="*/ 1296 h 1353"/>
              <a:gd name="T78" fmla="*/ 811 w 1273"/>
              <a:gd name="T79" fmla="*/ 1312 h 1353"/>
              <a:gd name="T80" fmla="*/ 851 w 1273"/>
              <a:gd name="T81" fmla="*/ 1320 h 1353"/>
              <a:gd name="T82" fmla="*/ 954 w 1273"/>
              <a:gd name="T83" fmla="*/ 1336 h 1353"/>
              <a:gd name="T84" fmla="*/ 1034 w 1273"/>
              <a:gd name="T85" fmla="*/ 1352 h 1353"/>
              <a:gd name="T86" fmla="*/ 1097 w 1273"/>
              <a:gd name="T87" fmla="*/ 1352 h 1353"/>
              <a:gd name="T88" fmla="*/ 1169 w 1273"/>
              <a:gd name="T89" fmla="*/ 1344 h 1353"/>
              <a:gd name="T90" fmla="*/ 1200 w 1273"/>
              <a:gd name="T91" fmla="*/ 1328 h 1353"/>
              <a:gd name="T92" fmla="*/ 1248 w 1273"/>
              <a:gd name="T93" fmla="*/ 1280 h 1353"/>
              <a:gd name="T94" fmla="*/ 1264 w 1273"/>
              <a:gd name="T95" fmla="*/ 1233 h 1353"/>
              <a:gd name="T96" fmla="*/ 1272 w 1273"/>
              <a:gd name="T97" fmla="*/ 1169 h 1353"/>
              <a:gd name="T98" fmla="*/ 1256 w 1273"/>
              <a:gd name="T99" fmla="*/ 1082 h 1353"/>
              <a:gd name="T100" fmla="*/ 1240 w 1273"/>
              <a:gd name="T101" fmla="*/ 1034 h 1353"/>
              <a:gd name="T102" fmla="*/ 1208 w 1273"/>
              <a:gd name="T103" fmla="*/ 938 h 1353"/>
              <a:gd name="T104" fmla="*/ 1185 w 1273"/>
              <a:gd name="T105" fmla="*/ 875 h 1353"/>
              <a:gd name="T106" fmla="*/ 1161 w 1273"/>
              <a:gd name="T107" fmla="*/ 811 h 1353"/>
              <a:gd name="T108" fmla="*/ 1145 w 1273"/>
              <a:gd name="T109" fmla="*/ 708 h 1353"/>
              <a:gd name="T110" fmla="*/ 1145 w 1273"/>
              <a:gd name="T111" fmla="*/ 636 h 1353"/>
              <a:gd name="T112" fmla="*/ 1137 w 1273"/>
              <a:gd name="T113" fmla="*/ 477 h 1353"/>
              <a:gd name="T114" fmla="*/ 1129 w 1273"/>
              <a:gd name="T115" fmla="*/ 398 h 1353"/>
              <a:gd name="T116" fmla="*/ 1105 w 1273"/>
              <a:gd name="T117" fmla="*/ 310 h 1353"/>
              <a:gd name="T118" fmla="*/ 1089 w 1273"/>
              <a:gd name="T119" fmla="*/ 278 h 1353"/>
              <a:gd name="T120" fmla="*/ 1018 w 1273"/>
              <a:gd name="T121" fmla="*/ 183 h 1353"/>
              <a:gd name="T122" fmla="*/ 946 w 1273"/>
              <a:gd name="T123" fmla="*/ 111 h 1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73" h="1353">
                <a:moveTo>
                  <a:pt x="962" y="119"/>
                </a:moveTo>
                <a:lnTo>
                  <a:pt x="946" y="111"/>
                </a:lnTo>
                <a:lnTo>
                  <a:pt x="906" y="95"/>
                </a:lnTo>
                <a:lnTo>
                  <a:pt x="875" y="80"/>
                </a:lnTo>
                <a:lnTo>
                  <a:pt x="851" y="72"/>
                </a:lnTo>
                <a:lnTo>
                  <a:pt x="819" y="56"/>
                </a:lnTo>
                <a:lnTo>
                  <a:pt x="803" y="48"/>
                </a:lnTo>
                <a:lnTo>
                  <a:pt x="779" y="40"/>
                </a:lnTo>
                <a:lnTo>
                  <a:pt x="763" y="32"/>
                </a:lnTo>
                <a:lnTo>
                  <a:pt x="755" y="24"/>
                </a:lnTo>
                <a:lnTo>
                  <a:pt x="739" y="16"/>
                </a:lnTo>
                <a:lnTo>
                  <a:pt x="716" y="8"/>
                </a:lnTo>
                <a:lnTo>
                  <a:pt x="684" y="0"/>
                </a:lnTo>
                <a:lnTo>
                  <a:pt x="652" y="0"/>
                </a:lnTo>
                <a:lnTo>
                  <a:pt x="636" y="0"/>
                </a:lnTo>
                <a:lnTo>
                  <a:pt x="620" y="0"/>
                </a:lnTo>
                <a:lnTo>
                  <a:pt x="580" y="8"/>
                </a:lnTo>
                <a:lnTo>
                  <a:pt x="549" y="16"/>
                </a:lnTo>
                <a:lnTo>
                  <a:pt x="517" y="32"/>
                </a:lnTo>
                <a:lnTo>
                  <a:pt x="501" y="40"/>
                </a:lnTo>
                <a:lnTo>
                  <a:pt x="485" y="48"/>
                </a:lnTo>
                <a:lnTo>
                  <a:pt x="445" y="72"/>
                </a:lnTo>
                <a:lnTo>
                  <a:pt x="398" y="95"/>
                </a:lnTo>
                <a:lnTo>
                  <a:pt x="350" y="119"/>
                </a:lnTo>
                <a:lnTo>
                  <a:pt x="326" y="127"/>
                </a:lnTo>
                <a:lnTo>
                  <a:pt x="302" y="135"/>
                </a:lnTo>
                <a:lnTo>
                  <a:pt x="254" y="159"/>
                </a:lnTo>
                <a:lnTo>
                  <a:pt x="207" y="191"/>
                </a:lnTo>
                <a:lnTo>
                  <a:pt x="167" y="223"/>
                </a:lnTo>
                <a:lnTo>
                  <a:pt x="159" y="239"/>
                </a:lnTo>
                <a:lnTo>
                  <a:pt x="143" y="254"/>
                </a:lnTo>
                <a:lnTo>
                  <a:pt x="119" y="286"/>
                </a:lnTo>
                <a:lnTo>
                  <a:pt x="95" y="326"/>
                </a:lnTo>
                <a:lnTo>
                  <a:pt x="87" y="358"/>
                </a:lnTo>
                <a:lnTo>
                  <a:pt x="80" y="374"/>
                </a:lnTo>
                <a:lnTo>
                  <a:pt x="72" y="390"/>
                </a:lnTo>
                <a:lnTo>
                  <a:pt x="72" y="422"/>
                </a:lnTo>
                <a:lnTo>
                  <a:pt x="72" y="469"/>
                </a:lnTo>
                <a:lnTo>
                  <a:pt x="72" y="525"/>
                </a:lnTo>
                <a:lnTo>
                  <a:pt x="80" y="557"/>
                </a:lnTo>
                <a:lnTo>
                  <a:pt x="80" y="565"/>
                </a:lnTo>
                <a:lnTo>
                  <a:pt x="87" y="604"/>
                </a:lnTo>
                <a:lnTo>
                  <a:pt x="87" y="636"/>
                </a:lnTo>
                <a:lnTo>
                  <a:pt x="87" y="660"/>
                </a:lnTo>
                <a:lnTo>
                  <a:pt x="80" y="692"/>
                </a:lnTo>
                <a:lnTo>
                  <a:pt x="72" y="732"/>
                </a:lnTo>
                <a:lnTo>
                  <a:pt x="64" y="763"/>
                </a:lnTo>
                <a:lnTo>
                  <a:pt x="56" y="787"/>
                </a:lnTo>
                <a:lnTo>
                  <a:pt x="48" y="811"/>
                </a:lnTo>
                <a:lnTo>
                  <a:pt x="32" y="851"/>
                </a:lnTo>
                <a:lnTo>
                  <a:pt x="16" y="907"/>
                </a:lnTo>
                <a:lnTo>
                  <a:pt x="0" y="970"/>
                </a:lnTo>
                <a:lnTo>
                  <a:pt x="0" y="1018"/>
                </a:lnTo>
                <a:lnTo>
                  <a:pt x="0" y="1042"/>
                </a:lnTo>
                <a:lnTo>
                  <a:pt x="0" y="1066"/>
                </a:lnTo>
                <a:lnTo>
                  <a:pt x="8" y="1113"/>
                </a:lnTo>
                <a:lnTo>
                  <a:pt x="16" y="1153"/>
                </a:lnTo>
                <a:lnTo>
                  <a:pt x="32" y="1185"/>
                </a:lnTo>
                <a:lnTo>
                  <a:pt x="40" y="1201"/>
                </a:lnTo>
                <a:lnTo>
                  <a:pt x="48" y="1217"/>
                </a:lnTo>
                <a:lnTo>
                  <a:pt x="64" y="1233"/>
                </a:lnTo>
                <a:lnTo>
                  <a:pt x="87" y="1257"/>
                </a:lnTo>
                <a:lnTo>
                  <a:pt x="111" y="1272"/>
                </a:lnTo>
                <a:lnTo>
                  <a:pt x="127" y="1280"/>
                </a:lnTo>
                <a:lnTo>
                  <a:pt x="159" y="1288"/>
                </a:lnTo>
                <a:lnTo>
                  <a:pt x="183" y="1288"/>
                </a:lnTo>
                <a:lnTo>
                  <a:pt x="215" y="1288"/>
                </a:lnTo>
                <a:lnTo>
                  <a:pt x="254" y="1288"/>
                </a:lnTo>
                <a:lnTo>
                  <a:pt x="294" y="1288"/>
                </a:lnTo>
                <a:lnTo>
                  <a:pt x="358" y="1288"/>
                </a:lnTo>
                <a:lnTo>
                  <a:pt x="413" y="1288"/>
                </a:lnTo>
                <a:lnTo>
                  <a:pt x="445" y="1288"/>
                </a:lnTo>
                <a:lnTo>
                  <a:pt x="477" y="1288"/>
                </a:lnTo>
                <a:lnTo>
                  <a:pt x="533" y="1288"/>
                </a:lnTo>
                <a:lnTo>
                  <a:pt x="596" y="1288"/>
                </a:lnTo>
                <a:lnTo>
                  <a:pt x="636" y="1288"/>
                </a:lnTo>
                <a:lnTo>
                  <a:pt x="684" y="1288"/>
                </a:lnTo>
                <a:lnTo>
                  <a:pt x="739" y="1296"/>
                </a:lnTo>
                <a:lnTo>
                  <a:pt x="771" y="1304"/>
                </a:lnTo>
                <a:lnTo>
                  <a:pt x="811" y="1312"/>
                </a:lnTo>
                <a:lnTo>
                  <a:pt x="819" y="1312"/>
                </a:lnTo>
                <a:lnTo>
                  <a:pt x="851" y="1320"/>
                </a:lnTo>
                <a:lnTo>
                  <a:pt x="898" y="1328"/>
                </a:lnTo>
                <a:lnTo>
                  <a:pt x="954" y="1336"/>
                </a:lnTo>
                <a:lnTo>
                  <a:pt x="1010" y="1352"/>
                </a:lnTo>
                <a:lnTo>
                  <a:pt x="1034" y="1352"/>
                </a:lnTo>
                <a:lnTo>
                  <a:pt x="1049" y="1352"/>
                </a:lnTo>
                <a:lnTo>
                  <a:pt x="1097" y="1352"/>
                </a:lnTo>
                <a:lnTo>
                  <a:pt x="1129" y="1352"/>
                </a:lnTo>
                <a:lnTo>
                  <a:pt x="1169" y="1344"/>
                </a:lnTo>
                <a:lnTo>
                  <a:pt x="1185" y="1336"/>
                </a:lnTo>
                <a:lnTo>
                  <a:pt x="1200" y="1328"/>
                </a:lnTo>
                <a:lnTo>
                  <a:pt x="1232" y="1304"/>
                </a:lnTo>
                <a:lnTo>
                  <a:pt x="1248" y="1280"/>
                </a:lnTo>
                <a:lnTo>
                  <a:pt x="1264" y="1249"/>
                </a:lnTo>
                <a:lnTo>
                  <a:pt x="1264" y="1233"/>
                </a:lnTo>
                <a:lnTo>
                  <a:pt x="1272" y="1209"/>
                </a:lnTo>
                <a:lnTo>
                  <a:pt x="1272" y="1169"/>
                </a:lnTo>
                <a:lnTo>
                  <a:pt x="1264" y="1129"/>
                </a:lnTo>
                <a:lnTo>
                  <a:pt x="1256" y="1082"/>
                </a:lnTo>
                <a:lnTo>
                  <a:pt x="1248" y="1058"/>
                </a:lnTo>
                <a:lnTo>
                  <a:pt x="1240" y="1034"/>
                </a:lnTo>
                <a:lnTo>
                  <a:pt x="1224" y="986"/>
                </a:lnTo>
                <a:lnTo>
                  <a:pt x="1208" y="938"/>
                </a:lnTo>
                <a:lnTo>
                  <a:pt x="1193" y="899"/>
                </a:lnTo>
                <a:lnTo>
                  <a:pt x="1185" y="875"/>
                </a:lnTo>
                <a:lnTo>
                  <a:pt x="1177" y="859"/>
                </a:lnTo>
                <a:lnTo>
                  <a:pt x="1161" y="811"/>
                </a:lnTo>
                <a:lnTo>
                  <a:pt x="1153" y="763"/>
                </a:lnTo>
                <a:lnTo>
                  <a:pt x="1145" y="708"/>
                </a:lnTo>
                <a:lnTo>
                  <a:pt x="1145" y="684"/>
                </a:lnTo>
                <a:lnTo>
                  <a:pt x="1145" y="636"/>
                </a:lnTo>
                <a:lnTo>
                  <a:pt x="1137" y="533"/>
                </a:lnTo>
                <a:lnTo>
                  <a:pt x="1137" y="477"/>
                </a:lnTo>
                <a:lnTo>
                  <a:pt x="1137" y="453"/>
                </a:lnTo>
                <a:lnTo>
                  <a:pt x="1129" y="398"/>
                </a:lnTo>
                <a:lnTo>
                  <a:pt x="1121" y="350"/>
                </a:lnTo>
                <a:lnTo>
                  <a:pt x="1105" y="310"/>
                </a:lnTo>
                <a:lnTo>
                  <a:pt x="1097" y="294"/>
                </a:lnTo>
                <a:lnTo>
                  <a:pt x="1089" y="278"/>
                </a:lnTo>
                <a:lnTo>
                  <a:pt x="1057" y="231"/>
                </a:lnTo>
                <a:lnTo>
                  <a:pt x="1018" y="183"/>
                </a:lnTo>
                <a:lnTo>
                  <a:pt x="970" y="135"/>
                </a:lnTo>
                <a:lnTo>
                  <a:pt x="946" y="111"/>
                </a:lnTo>
                <a:lnTo>
                  <a:pt x="962" y="119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828" name="Rectangle 4"/>
          <p:cNvSpPr>
            <a:spLocks noChangeArrowheads="1"/>
          </p:cNvSpPr>
          <p:nvPr/>
        </p:nvSpPr>
        <p:spPr bwMode="auto">
          <a:xfrm>
            <a:off x="3962400" y="1181100"/>
            <a:ext cx="685800" cy="482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829" name="Rectangle 5"/>
          <p:cNvSpPr>
            <a:spLocks noChangeArrowheads="1"/>
          </p:cNvSpPr>
          <p:nvPr/>
        </p:nvSpPr>
        <p:spPr bwMode="auto">
          <a:xfrm>
            <a:off x="3200400" y="2146300"/>
            <a:ext cx="685800" cy="482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830" name="Rectangle 6"/>
          <p:cNvSpPr>
            <a:spLocks noChangeArrowheads="1"/>
          </p:cNvSpPr>
          <p:nvPr/>
        </p:nvSpPr>
        <p:spPr bwMode="auto">
          <a:xfrm>
            <a:off x="2451100" y="3124200"/>
            <a:ext cx="685800" cy="482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831" name="Rectangle 7"/>
          <p:cNvSpPr>
            <a:spLocks noChangeArrowheads="1"/>
          </p:cNvSpPr>
          <p:nvPr/>
        </p:nvSpPr>
        <p:spPr bwMode="auto">
          <a:xfrm>
            <a:off x="1968500" y="4089400"/>
            <a:ext cx="685800" cy="482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832" name="Rectangle 8"/>
          <p:cNvSpPr>
            <a:spLocks noChangeArrowheads="1"/>
          </p:cNvSpPr>
          <p:nvPr/>
        </p:nvSpPr>
        <p:spPr bwMode="auto">
          <a:xfrm>
            <a:off x="2870200" y="4089400"/>
            <a:ext cx="685800" cy="482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833" name="Rectangle 9"/>
          <p:cNvSpPr>
            <a:spLocks noChangeArrowheads="1"/>
          </p:cNvSpPr>
          <p:nvPr/>
        </p:nvSpPr>
        <p:spPr bwMode="auto">
          <a:xfrm>
            <a:off x="4064000" y="2146300"/>
            <a:ext cx="685800" cy="482600"/>
          </a:xfrm>
          <a:prstGeom prst="rect">
            <a:avLst/>
          </a:prstGeom>
          <a:solidFill>
            <a:srgbClr val="00A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834" name="Rectangle 10"/>
          <p:cNvSpPr>
            <a:spLocks noChangeArrowheads="1"/>
          </p:cNvSpPr>
          <p:nvPr/>
        </p:nvSpPr>
        <p:spPr bwMode="auto">
          <a:xfrm>
            <a:off x="4927600" y="2146300"/>
            <a:ext cx="685800" cy="482600"/>
          </a:xfrm>
          <a:prstGeom prst="rect">
            <a:avLst/>
          </a:prstGeom>
          <a:solidFill>
            <a:srgbClr val="00A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73835" name="Group 11"/>
          <p:cNvGrpSpPr>
            <a:grpSpLocks/>
          </p:cNvGrpSpPr>
          <p:nvPr/>
        </p:nvGrpSpPr>
        <p:grpSpPr bwMode="auto">
          <a:xfrm>
            <a:off x="3581400" y="1676400"/>
            <a:ext cx="725488" cy="457200"/>
            <a:chOff x="2256" y="1056"/>
            <a:chExt cx="457" cy="288"/>
          </a:xfrm>
        </p:grpSpPr>
        <p:sp>
          <p:nvSpPr>
            <p:cNvPr id="973836" name="Freeform 12"/>
            <p:cNvSpPr>
              <a:spLocks/>
            </p:cNvSpPr>
            <p:nvPr/>
          </p:nvSpPr>
          <p:spPr bwMode="auto">
            <a:xfrm>
              <a:off x="2584" y="1056"/>
              <a:ext cx="129" cy="97"/>
            </a:xfrm>
            <a:custGeom>
              <a:avLst/>
              <a:gdLst>
                <a:gd name="T0" fmla="*/ 128 w 129"/>
                <a:gd name="T1" fmla="*/ 0 h 97"/>
                <a:gd name="T2" fmla="*/ 38 w 129"/>
                <a:gd name="T3" fmla="*/ 96 h 97"/>
                <a:gd name="T4" fmla="*/ 23 w 129"/>
                <a:gd name="T5" fmla="*/ 66 h 97"/>
                <a:gd name="T6" fmla="*/ 0 w 129"/>
                <a:gd name="T7" fmla="*/ 37 h 97"/>
                <a:gd name="T8" fmla="*/ 128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128" y="0"/>
                  </a:moveTo>
                  <a:lnTo>
                    <a:pt x="38" y="96"/>
                  </a:lnTo>
                  <a:lnTo>
                    <a:pt x="23" y="66"/>
                  </a:lnTo>
                  <a:lnTo>
                    <a:pt x="0" y="37"/>
                  </a:lnTo>
                  <a:lnTo>
                    <a:pt x="128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837" name="Line 13"/>
            <p:cNvSpPr>
              <a:spLocks noChangeShapeType="1"/>
            </p:cNvSpPr>
            <p:nvPr/>
          </p:nvSpPr>
          <p:spPr bwMode="auto">
            <a:xfrm flipH="1">
              <a:off x="2256" y="1128"/>
              <a:ext cx="36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73838" name="Group 14"/>
          <p:cNvGrpSpPr>
            <a:grpSpLocks/>
          </p:cNvGrpSpPr>
          <p:nvPr/>
        </p:nvGrpSpPr>
        <p:grpSpPr bwMode="auto">
          <a:xfrm>
            <a:off x="2806700" y="2641600"/>
            <a:ext cx="712788" cy="469900"/>
            <a:chOff x="1768" y="1664"/>
            <a:chExt cx="449" cy="296"/>
          </a:xfrm>
        </p:grpSpPr>
        <p:sp>
          <p:nvSpPr>
            <p:cNvPr id="973839" name="Freeform 15"/>
            <p:cNvSpPr>
              <a:spLocks/>
            </p:cNvSpPr>
            <p:nvPr/>
          </p:nvSpPr>
          <p:spPr bwMode="auto">
            <a:xfrm>
              <a:off x="2096" y="1664"/>
              <a:ext cx="121" cy="97"/>
            </a:xfrm>
            <a:custGeom>
              <a:avLst/>
              <a:gdLst>
                <a:gd name="T0" fmla="*/ 120 w 121"/>
                <a:gd name="T1" fmla="*/ 0 h 97"/>
                <a:gd name="T2" fmla="*/ 30 w 121"/>
                <a:gd name="T3" fmla="*/ 96 h 97"/>
                <a:gd name="T4" fmla="*/ 15 w 121"/>
                <a:gd name="T5" fmla="*/ 66 h 97"/>
                <a:gd name="T6" fmla="*/ 0 w 121"/>
                <a:gd name="T7" fmla="*/ 44 h 97"/>
                <a:gd name="T8" fmla="*/ 120 w 121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97">
                  <a:moveTo>
                    <a:pt x="120" y="0"/>
                  </a:moveTo>
                  <a:lnTo>
                    <a:pt x="30" y="96"/>
                  </a:lnTo>
                  <a:lnTo>
                    <a:pt x="15" y="66"/>
                  </a:lnTo>
                  <a:lnTo>
                    <a:pt x="0" y="44"/>
                  </a:lnTo>
                  <a:lnTo>
                    <a:pt x="12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840" name="Line 16"/>
            <p:cNvSpPr>
              <a:spLocks noChangeShapeType="1"/>
            </p:cNvSpPr>
            <p:nvPr/>
          </p:nvSpPr>
          <p:spPr bwMode="auto">
            <a:xfrm flipH="1">
              <a:off x="1768" y="1736"/>
              <a:ext cx="352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3841" name="Line 17"/>
          <p:cNvSpPr>
            <a:spLocks noChangeShapeType="1"/>
          </p:cNvSpPr>
          <p:nvPr/>
        </p:nvSpPr>
        <p:spPr bwMode="auto">
          <a:xfrm flipH="1">
            <a:off x="2286000" y="3619500"/>
            <a:ext cx="520700" cy="469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842" name="Line 18"/>
          <p:cNvSpPr>
            <a:spLocks noChangeShapeType="1"/>
          </p:cNvSpPr>
          <p:nvPr/>
        </p:nvSpPr>
        <p:spPr bwMode="auto">
          <a:xfrm>
            <a:off x="2781300" y="3619500"/>
            <a:ext cx="444500" cy="482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843" name="Line 19"/>
          <p:cNvSpPr>
            <a:spLocks noChangeShapeType="1"/>
          </p:cNvSpPr>
          <p:nvPr/>
        </p:nvSpPr>
        <p:spPr bwMode="auto">
          <a:xfrm>
            <a:off x="4330700" y="1676400"/>
            <a:ext cx="38100" cy="469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844" name="Line 20"/>
          <p:cNvSpPr>
            <a:spLocks noChangeShapeType="1"/>
          </p:cNvSpPr>
          <p:nvPr/>
        </p:nvSpPr>
        <p:spPr bwMode="auto">
          <a:xfrm>
            <a:off x="4305300" y="1701800"/>
            <a:ext cx="97790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845" name="Rectangle 21"/>
          <p:cNvSpPr>
            <a:spLocks noChangeArrowheads="1"/>
          </p:cNvSpPr>
          <p:nvPr/>
        </p:nvSpPr>
        <p:spPr bwMode="auto">
          <a:xfrm>
            <a:off x="3884613" y="2822575"/>
            <a:ext cx="3343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drivers are replaced one at a </a:t>
            </a:r>
          </a:p>
        </p:txBody>
      </p:sp>
      <p:sp>
        <p:nvSpPr>
          <p:cNvPr id="973846" name="Rectangle 22"/>
          <p:cNvSpPr>
            <a:spLocks noChangeArrowheads="1"/>
          </p:cNvSpPr>
          <p:nvPr/>
        </p:nvSpPr>
        <p:spPr bwMode="auto">
          <a:xfrm>
            <a:off x="3884613" y="3051175"/>
            <a:ext cx="21113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time, "depth first"</a:t>
            </a:r>
          </a:p>
        </p:txBody>
      </p:sp>
      <p:sp>
        <p:nvSpPr>
          <p:cNvPr id="973847" name="Rectangle 23"/>
          <p:cNvSpPr>
            <a:spLocks noChangeArrowheads="1"/>
          </p:cNvSpPr>
          <p:nvPr/>
        </p:nvSpPr>
        <p:spPr bwMode="auto">
          <a:xfrm>
            <a:off x="3783013" y="3698875"/>
            <a:ext cx="3863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worker modules are grouped into </a:t>
            </a:r>
          </a:p>
        </p:txBody>
      </p:sp>
      <p:sp>
        <p:nvSpPr>
          <p:cNvPr id="973848" name="Rectangle 24"/>
          <p:cNvSpPr>
            <a:spLocks noChangeArrowheads="1"/>
          </p:cNvSpPr>
          <p:nvPr/>
        </p:nvSpPr>
        <p:spPr bwMode="auto">
          <a:xfrm>
            <a:off x="3783013" y="3927475"/>
            <a:ext cx="24923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builds and integrated</a:t>
            </a:r>
          </a:p>
        </p:txBody>
      </p:sp>
      <p:sp>
        <p:nvSpPr>
          <p:cNvPr id="973849" name="Rectangle 25"/>
          <p:cNvSpPr>
            <a:spLocks noChangeArrowheads="1"/>
          </p:cNvSpPr>
          <p:nvPr/>
        </p:nvSpPr>
        <p:spPr bwMode="auto">
          <a:xfrm>
            <a:off x="4189413" y="1209675"/>
            <a:ext cx="346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973850" name="Rectangle 26"/>
          <p:cNvSpPr>
            <a:spLocks noChangeArrowheads="1"/>
          </p:cNvSpPr>
          <p:nvPr/>
        </p:nvSpPr>
        <p:spPr bwMode="auto">
          <a:xfrm>
            <a:off x="3402013" y="2225675"/>
            <a:ext cx="346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973851" name="Rectangle 27"/>
          <p:cNvSpPr>
            <a:spLocks noChangeArrowheads="1"/>
          </p:cNvSpPr>
          <p:nvPr/>
        </p:nvSpPr>
        <p:spPr bwMode="auto">
          <a:xfrm>
            <a:off x="2678113" y="3203575"/>
            <a:ext cx="346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973852" name="Rectangle 28"/>
          <p:cNvSpPr>
            <a:spLocks noChangeArrowheads="1"/>
          </p:cNvSpPr>
          <p:nvPr/>
        </p:nvSpPr>
        <p:spPr bwMode="auto">
          <a:xfrm>
            <a:off x="2144713" y="4130675"/>
            <a:ext cx="346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</a:p>
        </p:txBody>
      </p:sp>
      <p:sp>
        <p:nvSpPr>
          <p:cNvPr id="973853" name="Rectangle 29"/>
          <p:cNvSpPr>
            <a:spLocks noChangeArrowheads="1"/>
          </p:cNvSpPr>
          <p:nvPr/>
        </p:nvSpPr>
        <p:spPr bwMode="auto">
          <a:xfrm>
            <a:off x="3071813" y="4130675"/>
            <a:ext cx="3333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</a:p>
        </p:txBody>
      </p:sp>
      <p:sp>
        <p:nvSpPr>
          <p:cNvPr id="973854" name="Rectangle 30"/>
          <p:cNvSpPr>
            <a:spLocks noChangeArrowheads="1"/>
          </p:cNvSpPr>
          <p:nvPr/>
        </p:nvSpPr>
        <p:spPr bwMode="auto">
          <a:xfrm>
            <a:off x="4265613" y="2238375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</a:p>
        </p:txBody>
      </p:sp>
      <p:sp>
        <p:nvSpPr>
          <p:cNvPr id="973855" name="Rectangle 31"/>
          <p:cNvSpPr>
            <a:spLocks noChangeArrowheads="1"/>
          </p:cNvSpPr>
          <p:nvPr/>
        </p:nvSpPr>
        <p:spPr bwMode="auto">
          <a:xfrm>
            <a:off x="5091113" y="2238375"/>
            <a:ext cx="3587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</a:p>
        </p:txBody>
      </p:sp>
      <p:sp>
        <p:nvSpPr>
          <p:cNvPr id="973856" name="Rectangle 32"/>
          <p:cNvSpPr>
            <a:spLocks noChangeArrowheads="1"/>
          </p:cNvSpPr>
          <p:nvPr/>
        </p:nvSpPr>
        <p:spPr bwMode="auto">
          <a:xfrm>
            <a:off x="2182813" y="4875213"/>
            <a:ext cx="11811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cluster</a:t>
            </a:r>
          </a:p>
        </p:txBody>
      </p:sp>
      <p:sp>
        <p:nvSpPr>
          <p:cNvPr id="973857" name="Line 33"/>
          <p:cNvSpPr>
            <a:spLocks noChangeShapeType="1"/>
          </p:cNvSpPr>
          <p:nvPr/>
        </p:nvSpPr>
        <p:spPr bwMode="auto">
          <a:xfrm>
            <a:off x="3651250" y="2711450"/>
            <a:ext cx="279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60467"/>
      </p:ext>
    </p:extLst>
  </p:cSld>
  <p:clrMapOvr>
    <a:masterClrMapping/>
  </p:clrMapOvr>
  <p:transition xmlns:p14="http://schemas.microsoft.com/office/powerpoint/2010/main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559D77-F8AC-4542-8031-6630689CA657}" type="slidenum">
              <a:rPr lang="en-US"/>
              <a:pPr/>
              <a:t>28</a:t>
            </a:fld>
            <a:endParaRPr lang="en-US"/>
          </a:p>
        </p:txBody>
      </p:sp>
      <p:sp>
        <p:nvSpPr>
          <p:cNvPr id="9748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0409" y="467793"/>
            <a:ext cx="7142163" cy="26828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dirty="0"/>
              <a:t>Sandwich Integration Testing</a:t>
            </a:r>
          </a:p>
        </p:txBody>
      </p:sp>
      <p:sp>
        <p:nvSpPr>
          <p:cNvPr id="974851" name="Freeform 3"/>
          <p:cNvSpPr>
            <a:spLocks/>
          </p:cNvSpPr>
          <p:nvPr/>
        </p:nvSpPr>
        <p:spPr bwMode="auto">
          <a:xfrm>
            <a:off x="1790700" y="2806700"/>
            <a:ext cx="2020888" cy="2147888"/>
          </a:xfrm>
          <a:custGeom>
            <a:avLst/>
            <a:gdLst>
              <a:gd name="T0" fmla="*/ 946 w 1273"/>
              <a:gd name="T1" fmla="*/ 111 h 1353"/>
              <a:gd name="T2" fmla="*/ 875 w 1273"/>
              <a:gd name="T3" fmla="*/ 80 h 1353"/>
              <a:gd name="T4" fmla="*/ 819 w 1273"/>
              <a:gd name="T5" fmla="*/ 56 h 1353"/>
              <a:gd name="T6" fmla="*/ 779 w 1273"/>
              <a:gd name="T7" fmla="*/ 40 h 1353"/>
              <a:gd name="T8" fmla="*/ 755 w 1273"/>
              <a:gd name="T9" fmla="*/ 24 h 1353"/>
              <a:gd name="T10" fmla="*/ 716 w 1273"/>
              <a:gd name="T11" fmla="*/ 8 h 1353"/>
              <a:gd name="T12" fmla="*/ 652 w 1273"/>
              <a:gd name="T13" fmla="*/ 0 h 1353"/>
              <a:gd name="T14" fmla="*/ 620 w 1273"/>
              <a:gd name="T15" fmla="*/ 0 h 1353"/>
              <a:gd name="T16" fmla="*/ 549 w 1273"/>
              <a:gd name="T17" fmla="*/ 16 h 1353"/>
              <a:gd name="T18" fmla="*/ 501 w 1273"/>
              <a:gd name="T19" fmla="*/ 40 h 1353"/>
              <a:gd name="T20" fmla="*/ 445 w 1273"/>
              <a:gd name="T21" fmla="*/ 72 h 1353"/>
              <a:gd name="T22" fmla="*/ 350 w 1273"/>
              <a:gd name="T23" fmla="*/ 119 h 1353"/>
              <a:gd name="T24" fmla="*/ 302 w 1273"/>
              <a:gd name="T25" fmla="*/ 135 h 1353"/>
              <a:gd name="T26" fmla="*/ 207 w 1273"/>
              <a:gd name="T27" fmla="*/ 191 h 1353"/>
              <a:gd name="T28" fmla="*/ 159 w 1273"/>
              <a:gd name="T29" fmla="*/ 239 h 1353"/>
              <a:gd name="T30" fmla="*/ 119 w 1273"/>
              <a:gd name="T31" fmla="*/ 286 h 1353"/>
              <a:gd name="T32" fmla="*/ 87 w 1273"/>
              <a:gd name="T33" fmla="*/ 358 h 1353"/>
              <a:gd name="T34" fmla="*/ 72 w 1273"/>
              <a:gd name="T35" fmla="*/ 390 h 1353"/>
              <a:gd name="T36" fmla="*/ 72 w 1273"/>
              <a:gd name="T37" fmla="*/ 469 h 1353"/>
              <a:gd name="T38" fmla="*/ 80 w 1273"/>
              <a:gd name="T39" fmla="*/ 557 h 1353"/>
              <a:gd name="T40" fmla="*/ 87 w 1273"/>
              <a:gd name="T41" fmla="*/ 604 h 1353"/>
              <a:gd name="T42" fmla="*/ 87 w 1273"/>
              <a:gd name="T43" fmla="*/ 660 h 1353"/>
              <a:gd name="T44" fmla="*/ 72 w 1273"/>
              <a:gd name="T45" fmla="*/ 732 h 1353"/>
              <a:gd name="T46" fmla="*/ 56 w 1273"/>
              <a:gd name="T47" fmla="*/ 787 h 1353"/>
              <a:gd name="T48" fmla="*/ 32 w 1273"/>
              <a:gd name="T49" fmla="*/ 851 h 1353"/>
              <a:gd name="T50" fmla="*/ 0 w 1273"/>
              <a:gd name="T51" fmla="*/ 970 h 1353"/>
              <a:gd name="T52" fmla="*/ 0 w 1273"/>
              <a:gd name="T53" fmla="*/ 1042 h 1353"/>
              <a:gd name="T54" fmla="*/ 8 w 1273"/>
              <a:gd name="T55" fmla="*/ 1113 h 1353"/>
              <a:gd name="T56" fmla="*/ 32 w 1273"/>
              <a:gd name="T57" fmla="*/ 1185 h 1353"/>
              <a:gd name="T58" fmla="*/ 48 w 1273"/>
              <a:gd name="T59" fmla="*/ 1217 h 1353"/>
              <a:gd name="T60" fmla="*/ 87 w 1273"/>
              <a:gd name="T61" fmla="*/ 1257 h 1353"/>
              <a:gd name="T62" fmla="*/ 127 w 1273"/>
              <a:gd name="T63" fmla="*/ 1280 h 1353"/>
              <a:gd name="T64" fmla="*/ 183 w 1273"/>
              <a:gd name="T65" fmla="*/ 1288 h 1353"/>
              <a:gd name="T66" fmla="*/ 254 w 1273"/>
              <a:gd name="T67" fmla="*/ 1288 h 1353"/>
              <a:gd name="T68" fmla="*/ 358 w 1273"/>
              <a:gd name="T69" fmla="*/ 1288 h 1353"/>
              <a:gd name="T70" fmla="*/ 445 w 1273"/>
              <a:gd name="T71" fmla="*/ 1288 h 1353"/>
              <a:gd name="T72" fmla="*/ 533 w 1273"/>
              <a:gd name="T73" fmla="*/ 1288 h 1353"/>
              <a:gd name="T74" fmla="*/ 636 w 1273"/>
              <a:gd name="T75" fmla="*/ 1288 h 1353"/>
              <a:gd name="T76" fmla="*/ 739 w 1273"/>
              <a:gd name="T77" fmla="*/ 1296 h 1353"/>
              <a:gd name="T78" fmla="*/ 811 w 1273"/>
              <a:gd name="T79" fmla="*/ 1312 h 1353"/>
              <a:gd name="T80" fmla="*/ 851 w 1273"/>
              <a:gd name="T81" fmla="*/ 1320 h 1353"/>
              <a:gd name="T82" fmla="*/ 954 w 1273"/>
              <a:gd name="T83" fmla="*/ 1336 h 1353"/>
              <a:gd name="T84" fmla="*/ 1034 w 1273"/>
              <a:gd name="T85" fmla="*/ 1352 h 1353"/>
              <a:gd name="T86" fmla="*/ 1097 w 1273"/>
              <a:gd name="T87" fmla="*/ 1352 h 1353"/>
              <a:gd name="T88" fmla="*/ 1169 w 1273"/>
              <a:gd name="T89" fmla="*/ 1344 h 1353"/>
              <a:gd name="T90" fmla="*/ 1200 w 1273"/>
              <a:gd name="T91" fmla="*/ 1328 h 1353"/>
              <a:gd name="T92" fmla="*/ 1248 w 1273"/>
              <a:gd name="T93" fmla="*/ 1280 h 1353"/>
              <a:gd name="T94" fmla="*/ 1264 w 1273"/>
              <a:gd name="T95" fmla="*/ 1233 h 1353"/>
              <a:gd name="T96" fmla="*/ 1272 w 1273"/>
              <a:gd name="T97" fmla="*/ 1169 h 1353"/>
              <a:gd name="T98" fmla="*/ 1256 w 1273"/>
              <a:gd name="T99" fmla="*/ 1082 h 1353"/>
              <a:gd name="T100" fmla="*/ 1240 w 1273"/>
              <a:gd name="T101" fmla="*/ 1034 h 1353"/>
              <a:gd name="T102" fmla="*/ 1208 w 1273"/>
              <a:gd name="T103" fmla="*/ 938 h 1353"/>
              <a:gd name="T104" fmla="*/ 1185 w 1273"/>
              <a:gd name="T105" fmla="*/ 875 h 1353"/>
              <a:gd name="T106" fmla="*/ 1161 w 1273"/>
              <a:gd name="T107" fmla="*/ 811 h 1353"/>
              <a:gd name="T108" fmla="*/ 1145 w 1273"/>
              <a:gd name="T109" fmla="*/ 708 h 1353"/>
              <a:gd name="T110" fmla="*/ 1145 w 1273"/>
              <a:gd name="T111" fmla="*/ 636 h 1353"/>
              <a:gd name="T112" fmla="*/ 1137 w 1273"/>
              <a:gd name="T113" fmla="*/ 477 h 1353"/>
              <a:gd name="T114" fmla="*/ 1129 w 1273"/>
              <a:gd name="T115" fmla="*/ 398 h 1353"/>
              <a:gd name="T116" fmla="*/ 1105 w 1273"/>
              <a:gd name="T117" fmla="*/ 310 h 1353"/>
              <a:gd name="T118" fmla="*/ 1089 w 1273"/>
              <a:gd name="T119" fmla="*/ 278 h 1353"/>
              <a:gd name="T120" fmla="*/ 1018 w 1273"/>
              <a:gd name="T121" fmla="*/ 183 h 1353"/>
              <a:gd name="T122" fmla="*/ 946 w 1273"/>
              <a:gd name="T123" fmla="*/ 111 h 1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73" h="1353">
                <a:moveTo>
                  <a:pt x="962" y="119"/>
                </a:moveTo>
                <a:lnTo>
                  <a:pt x="946" y="111"/>
                </a:lnTo>
                <a:lnTo>
                  <a:pt x="906" y="95"/>
                </a:lnTo>
                <a:lnTo>
                  <a:pt x="875" y="80"/>
                </a:lnTo>
                <a:lnTo>
                  <a:pt x="851" y="72"/>
                </a:lnTo>
                <a:lnTo>
                  <a:pt x="819" y="56"/>
                </a:lnTo>
                <a:lnTo>
                  <a:pt x="803" y="48"/>
                </a:lnTo>
                <a:lnTo>
                  <a:pt x="779" y="40"/>
                </a:lnTo>
                <a:lnTo>
                  <a:pt x="763" y="32"/>
                </a:lnTo>
                <a:lnTo>
                  <a:pt x="755" y="24"/>
                </a:lnTo>
                <a:lnTo>
                  <a:pt x="739" y="16"/>
                </a:lnTo>
                <a:lnTo>
                  <a:pt x="716" y="8"/>
                </a:lnTo>
                <a:lnTo>
                  <a:pt x="684" y="0"/>
                </a:lnTo>
                <a:lnTo>
                  <a:pt x="652" y="0"/>
                </a:lnTo>
                <a:lnTo>
                  <a:pt x="636" y="0"/>
                </a:lnTo>
                <a:lnTo>
                  <a:pt x="620" y="0"/>
                </a:lnTo>
                <a:lnTo>
                  <a:pt x="580" y="8"/>
                </a:lnTo>
                <a:lnTo>
                  <a:pt x="549" y="16"/>
                </a:lnTo>
                <a:lnTo>
                  <a:pt x="517" y="32"/>
                </a:lnTo>
                <a:lnTo>
                  <a:pt x="501" y="40"/>
                </a:lnTo>
                <a:lnTo>
                  <a:pt x="485" y="48"/>
                </a:lnTo>
                <a:lnTo>
                  <a:pt x="445" y="72"/>
                </a:lnTo>
                <a:lnTo>
                  <a:pt x="398" y="95"/>
                </a:lnTo>
                <a:lnTo>
                  <a:pt x="350" y="119"/>
                </a:lnTo>
                <a:lnTo>
                  <a:pt x="326" y="127"/>
                </a:lnTo>
                <a:lnTo>
                  <a:pt x="302" y="135"/>
                </a:lnTo>
                <a:lnTo>
                  <a:pt x="254" y="159"/>
                </a:lnTo>
                <a:lnTo>
                  <a:pt x="207" y="191"/>
                </a:lnTo>
                <a:lnTo>
                  <a:pt x="167" y="223"/>
                </a:lnTo>
                <a:lnTo>
                  <a:pt x="159" y="239"/>
                </a:lnTo>
                <a:lnTo>
                  <a:pt x="143" y="254"/>
                </a:lnTo>
                <a:lnTo>
                  <a:pt x="119" y="286"/>
                </a:lnTo>
                <a:lnTo>
                  <a:pt x="95" y="326"/>
                </a:lnTo>
                <a:lnTo>
                  <a:pt x="87" y="358"/>
                </a:lnTo>
                <a:lnTo>
                  <a:pt x="80" y="374"/>
                </a:lnTo>
                <a:lnTo>
                  <a:pt x="72" y="390"/>
                </a:lnTo>
                <a:lnTo>
                  <a:pt x="72" y="422"/>
                </a:lnTo>
                <a:lnTo>
                  <a:pt x="72" y="469"/>
                </a:lnTo>
                <a:lnTo>
                  <a:pt x="72" y="525"/>
                </a:lnTo>
                <a:lnTo>
                  <a:pt x="80" y="557"/>
                </a:lnTo>
                <a:lnTo>
                  <a:pt x="80" y="565"/>
                </a:lnTo>
                <a:lnTo>
                  <a:pt x="87" y="604"/>
                </a:lnTo>
                <a:lnTo>
                  <a:pt x="87" y="636"/>
                </a:lnTo>
                <a:lnTo>
                  <a:pt x="87" y="660"/>
                </a:lnTo>
                <a:lnTo>
                  <a:pt x="80" y="692"/>
                </a:lnTo>
                <a:lnTo>
                  <a:pt x="72" y="732"/>
                </a:lnTo>
                <a:lnTo>
                  <a:pt x="64" y="763"/>
                </a:lnTo>
                <a:lnTo>
                  <a:pt x="56" y="787"/>
                </a:lnTo>
                <a:lnTo>
                  <a:pt x="48" y="811"/>
                </a:lnTo>
                <a:lnTo>
                  <a:pt x="32" y="851"/>
                </a:lnTo>
                <a:lnTo>
                  <a:pt x="16" y="907"/>
                </a:lnTo>
                <a:lnTo>
                  <a:pt x="0" y="970"/>
                </a:lnTo>
                <a:lnTo>
                  <a:pt x="0" y="1018"/>
                </a:lnTo>
                <a:lnTo>
                  <a:pt x="0" y="1042"/>
                </a:lnTo>
                <a:lnTo>
                  <a:pt x="0" y="1066"/>
                </a:lnTo>
                <a:lnTo>
                  <a:pt x="8" y="1113"/>
                </a:lnTo>
                <a:lnTo>
                  <a:pt x="16" y="1153"/>
                </a:lnTo>
                <a:lnTo>
                  <a:pt x="32" y="1185"/>
                </a:lnTo>
                <a:lnTo>
                  <a:pt x="40" y="1201"/>
                </a:lnTo>
                <a:lnTo>
                  <a:pt x="48" y="1217"/>
                </a:lnTo>
                <a:lnTo>
                  <a:pt x="64" y="1233"/>
                </a:lnTo>
                <a:lnTo>
                  <a:pt x="87" y="1257"/>
                </a:lnTo>
                <a:lnTo>
                  <a:pt x="111" y="1272"/>
                </a:lnTo>
                <a:lnTo>
                  <a:pt x="127" y="1280"/>
                </a:lnTo>
                <a:lnTo>
                  <a:pt x="159" y="1288"/>
                </a:lnTo>
                <a:lnTo>
                  <a:pt x="183" y="1288"/>
                </a:lnTo>
                <a:lnTo>
                  <a:pt x="215" y="1288"/>
                </a:lnTo>
                <a:lnTo>
                  <a:pt x="254" y="1288"/>
                </a:lnTo>
                <a:lnTo>
                  <a:pt x="294" y="1288"/>
                </a:lnTo>
                <a:lnTo>
                  <a:pt x="358" y="1288"/>
                </a:lnTo>
                <a:lnTo>
                  <a:pt x="413" y="1288"/>
                </a:lnTo>
                <a:lnTo>
                  <a:pt x="445" y="1288"/>
                </a:lnTo>
                <a:lnTo>
                  <a:pt x="477" y="1288"/>
                </a:lnTo>
                <a:lnTo>
                  <a:pt x="533" y="1288"/>
                </a:lnTo>
                <a:lnTo>
                  <a:pt x="596" y="1288"/>
                </a:lnTo>
                <a:lnTo>
                  <a:pt x="636" y="1288"/>
                </a:lnTo>
                <a:lnTo>
                  <a:pt x="684" y="1288"/>
                </a:lnTo>
                <a:lnTo>
                  <a:pt x="739" y="1296"/>
                </a:lnTo>
                <a:lnTo>
                  <a:pt x="771" y="1304"/>
                </a:lnTo>
                <a:lnTo>
                  <a:pt x="811" y="1312"/>
                </a:lnTo>
                <a:lnTo>
                  <a:pt x="819" y="1312"/>
                </a:lnTo>
                <a:lnTo>
                  <a:pt x="851" y="1320"/>
                </a:lnTo>
                <a:lnTo>
                  <a:pt x="898" y="1328"/>
                </a:lnTo>
                <a:lnTo>
                  <a:pt x="954" y="1336"/>
                </a:lnTo>
                <a:lnTo>
                  <a:pt x="1010" y="1352"/>
                </a:lnTo>
                <a:lnTo>
                  <a:pt x="1034" y="1352"/>
                </a:lnTo>
                <a:lnTo>
                  <a:pt x="1049" y="1352"/>
                </a:lnTo>
                <a:lnTo>
                  <a:pt x="1097" y="1352"/>
                </a:lnTo>
                <a:lnTo>
                  <a:pt x="1129" y="1352"/>
                </a:lnTo>
                <a:lnTo>
                  <a:pt x="1169" y="1344"/>
                </a:lnTo>
                <a:lnTo>
                  <a:pt x="1185" y="1336"/>
                </a:lnTo>
                <a:lnTo>
                  <a:pt x="1200" y="1328"/>
                </a:lnTo>
                <a:lnTo>
                  <a:pt x="1232" y="1304"/>
                </a:lnTo>
                <a:lnTo>
                  <a:pt x="1248" y="1280"/>
                </a:lnTo>
                <a:lnTo>
                  <a:pt x="1264" y="1249"/>
                </a:lnTo>
                <a:lnTo>
                  <a:pt x="1264" y="1233"/>
                </a:lnTo>
                <a:lnTo>
                  <a:pt x="1272" y="1209"/>
                </a:lnTo>
                <a:lnTo>
                  <a:pt x="1272" y="1169"/>
                </a:lnTo>
                <a:lnTo>
                  <a:pt x="1264" y="1129"/>
                </a:lnTo>
                <a:lnTo>
                  <a:pt x="1256" y="1082"/>
                </a:lnTo>
                <a:lnTo>
                  <a:pt x="1248" y="1058"/>
                </a:lnTo>
                <a:lnTo>
                  <a:pt x="1240" y="1034"/>
                </a:lnTo>
                <a:lnTo>
                  <a:pt x="1224" y="986"/>
                </a:lnTo>
                <a:lnTo>
                  <a:pt x="1208" y="938"/>
                </a:lnTo>
                <a:lnTo>
                  <a:pt x="1193" y="899"/>
                </a:lnTo>
                <a:lnTo>
                  <a:pt x="1185" y="875"/>
                </a:lnTo>
                <a:lnTo>
                  <a:pt x="1177" y="859"/>
                </a:lnTo>
                <a:lnTo>
                  <a:pt x="1161" y="811"/>
                </a:lnTo>
                <a:lnTo>
                  <a:pt x="1153" y="763"/>
                </a:lnTo>
                <a:lnTo>
                  <a:pt x="1145" y="708"/>
                </a:lnTo>
                <a:lnTo>
                  <a:pt x="1145" y="684"/>
                </a:lnTo>
                <a:lnTo>
                  <a:pt x="1145" y="636"/>
                </a:lnTo>
                <a:lnTo>
                  <a:pt x="1137" y="533"/>
                </a:lnTo>
                <a:lnTo>
                  <a:pt x="1137" y="477"/>
                </a:lnTo>
                <a:lnTo>
                  <a:pt x="1137" y="453"/>
                </a:lnTo>
                <a:lnTo>
                  <a:pt x="1129" y="398"/>
                </a:lnTo>
                <a:lnTo>
                  <a:pt x="1121" y="350"/>
                </a:lnTo>
                <a:lnTo>
                  <a:pt x="1105" y="310"/>
                </a:lnTo>
                <a:lnTo>
                  <a:pt x="1097" y="294"/>
                </a:lnTo>
                <a:lnTo>
                  <a:pt x="1089" y="278"/>
                </a:lnTo>
                <a:lnTo>
                  <a:pt x="1057" y="231"/>
                </a:lnTo>
                <a:lnTo>
                  <a:pt x="1018" y="183"/>
                </a:lnTo>
                <a:lnTo>
                  <a:pt x="970" y="135"/>
                </a:lnTo>
                <a:lnTo>
                  <a:pt x="946" y="111"/>
                </a:lnTo>
                <a:lnTo>
                  <a:pt x="962" y="119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4852" name="Rectangle 4"/>
          <p:cNvSpPr>
            <a:spLocks noChangeArrowheads="1"/>
          </p:cNvSpPr>
          <p:nvPr/>
        </p:nvSpPr>
        <p:spPr bwMode="auto">
          <a:xfrm>
            <a:off x="3962400" y="1181100"/>
            <a:ext cx="685800" cy="482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4853" name="Rectangle 5"/>
          <p:cNvSpPr>
            <a:spLocks noChangeArrowheads="1"/>
          </p:cNvSpPr>
          <p:nvPr/>
        </p:nvSpPr>
        <p:spPr bwMode="auto">
          <a:xfrm>
            <a:off x="3200400" y="2146300"/>
            <a:ext cx="685800" cy="482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4854" name="Rectangle 6"/>
          <p:cNvSpPr>
            <a:spLocks noChangeArrowheads="1"/>
          </p:cNvSpPr>
          <p:nvPr/>
        </p:nvSpPr>
        <p:spPr bwMode="auto">
          <a:xfrm>
            <a:off x="2451100" y="3124200"/>
            <a:ext cx="685800" cy="482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4855" name="Rectangle 7"/>
          <p:cNvSpPr>
            <a:spLocks noChangeArrowheads="1"/>
          </p:cNvSpPr>
          <p:nvPr/>
        </p:nvSpPr>
        <p:spPr bwMode="auto">
          <a:xfrm>
            <a:off x="1968500" y="4089400"/>
            <a:ext cx="685800" cy="482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4856" name="Rectangle 8"/>
          <p:cNvSpPr>
            <a:spLocks noChangeArrowheads="1"/>
          </p:cNvSpPr>
          <p:nvPr/>
        </p:nvSpPr>
        <p:spPr bwMode="auto">
          <a:xfrm>
            <a:off x="2870200" y="4089400"/>
            <a:ext cx="685800" cy="482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4857" name="Rectangle 9"/>
          <p:cNvSpPr>
            <a:spLocks noChangeArrowheads="1"/>
          </p:cNvSpPr>
          <p:nvPr/>
        </p:nvSpPr>
        <p:spPr bwMode="auto">
          <a:xfrm>
            <a:off x="4064000" y="2146300"/>
            <a:ext cx="685800" cy="482600"/>
          </a:xfrm>
          <a:prstGeom prst="rect">
            <a:avLst/>
          </a:prstGeom>
          <a:solidFill>
            <a:srgbClr val="00A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4858" name="Rectangle 10"/>
          <p:cNvSpPr>
            <a:spLocks noChangeArrowheads="1"/>
          </p:cNvSpPr>
          <p:nvPr/>
        </p:nvSpPr>
        <p:spPr bwMode="auto">
          <a:xfrm>
            <a:off x="4927600" y="2146300"/>
            <a:ext cx="685800" cy="482600"/>
          </a:xfrm>
          <a:prstGeom prst="rect">
            <a:avLst/>
          </a:prstGeom>
          <a:solidFill>
            <a:srgbClr val="00A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4859" name="Line 11"/>
          <p:cNvSpPr>
            <a:spLocks noChangeShapeType="1"/>
          </p:cNvSpPr>
          <p:nvPr/>
        </p:nvSpPr>
        <p:spPr bwMode="auto">
          <a:xfrm flipH="1">
            <a:off x="2286000" y="3619500"/>
            <a:ext cx="520700" cy="469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4860" name="Line 12"/>
          <p:cNvSpPr>
            <a:spLocks noChangeShapeType="1"/>
          </p:cNvSpPr>
          <p:nvPr/>
        </p:nvSpPr>
        <p:spPr bwMode="auto">
          <a:xfrm>
            <a:off x="2781300" y="3619500"/>
            <a:ext cx="444500" cy="482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4861" name="Line 13"/>
          <p:cNvSpPr>
            <a:spLocks noChangeShapeType="1"/>
          </p:cNvSpPr>
          <p:nvPr/>
        </p:nvSpPr>
        <p:spPr bwMode="auto">
          <a:xfrm>
            <a:off x="4330700" y="1676400"/>
            <a:ext cx="38100" cy="469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4862" name="Line 14"/>
          <p:cNvSpPr>
            <a:spLocks noChangeShapeType="1"/>
          </p:cNvSpPr>
          <p:nvPr/>
        </p:nvSpPr>
        <p:spPr bwMode="auto">
          <a:xfrm>
            <a:off x="4305300" y="1701800"/>
            <a:ext cx="97790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4863" name="Rectangle 15"/>
          <p:cNvSpPr>
            <a:spLocks noChangeArrowheads="1"/>
          </p:cNvSpPr>
          <p:nvPr/>
        </p:nvSpPr>
        <p:spPr bwMode="auto">
          <a:xfrm>
            <a:off x="5116513" y="1374775"/>
            <a:ext cx="20478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Top modules are</a:t>
            </a:r>
          </a:p>
          <a:p>
            <a:pPr>
              <a:lnSpc>
                <a:spcPct val="10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tested with stubs</a:t>
            </a:r>
          </a:p>
        </p:txBody>
      </p:sp>
      <p:sp>
        <p:nvSpPr>
          <p:cNvPr id="974864" name="Rectangle 16"/>
          <p:cNvSpPr>
            <a:spLocks noChangeArrowheads="1"/>
          </p:cNvSpPr>
          <p:nvPr/>
        </p:nvSpPr>
        <p:spPr bwMode="auto">
          <a:xfrm>
            <a:off x="3783013" y="3698875"/>
            <a:ext cx="3902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Worker modules are grouped into </a:t>
            </a:r>
          </a:p>
        </p:txBody>
      </p:sp>
      <p:sp>
        <p:nvSpPr>
          <p:cNvPr id="974865" name="Rectangle 17"/>
          <p:cNvSpPr>
            <a:spLocks noChangeArrowheads="1"/>
          </p:cNvSpPr>
          <p:nvPr/>
        </p:nvSpPr>
        <p:spPr bwMode="auto">
          <a:xfrm>
            <a:off x="3783013" y="3927475"/>
            <a:ext cx="24923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builds and integrated</a:t>
            </a:r>
          </a:p>
        </p:txBody>
      </p:sp>
      <p:sp>
        <p:nvSpPr>
          <p:cNvPr id="974866" name="Rectangle 18"/>
          <p:cNvSpPr>
            <a:spLocks noChangeArrowheads="1"/>
          </p:cNvSpPr>
          <p:nvPr/>
        </p:nvSpPr>
        <p:spPr bwMode="auto">
          <a:xfrm>
            <a:off x="4189413" y="1209675"/>
            <a:ext cx="346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974867" name="Rectangle 19"/>
          <p:cNvSpPr>
            <a:spLocks noChangeArrowheads="1"/>
          </p:cNvSpPr>
          <p:nvPr/>
        </p:nvSpPr>
        <p:spPr bwMode="auto">
          <a:xfrm>
            <a:off x="3402013" y="2225675"/>
            <a:ext cx="346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974868" name="Rectangle 20"/>
          <p:cNvSpPr>
            <a:spLocks noChangeArrowheads="1"/>
          </p:cNvSpPr>
          <p:nvPr/>
        </p:nvSpPr>
        <p:spPr bwMode="auto">
          <a:xfrm>
            <a:off x="2678113" y="3203575"/>
            <a:ext cx="346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974869" name="Rectangle 21"/>
          <p:cNvSpPr>
            <a:spLocks noChangeArrowheads="1"/>
          </p:cNvSpPr>
          <p:nvPr/>
        </p:nvSpPr>
        <p:spPr bwMode="auto">
          <a:xfrm>
            <a:off x="2144713" y="4130675"/>
            <a:ext cx="346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</a:p>
        </p:txBody>
      </p:sp>
      <p:sp>
        <p:nvSpPr>
          <p:cNvPr id="974870" name="Rectangle 22"/>
          <p:cNvSpPr>
            <a:spLocks noChangeArrowheads="1"/>
          </p:cNvSpPr>
          <p:nvPr/>
        </p:nvSpPr>
        <p:spPr bwMode="auto">
          <a:xfrm>
            <a:off x="3071813" y="4130675"/>
            <a:ext cx="3333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</a:p>
        </p:txBody>
      </p:sp>
      <p:sp>
        <p:nvSpPr>
          <p:cNvPr id="974871" name="Rectangle 23"/>
          <p:cNvSpPr>
            <a:spLocks noChangeArrowheads="1"/>
          </p:cNvSpPr>
          <p:nvPr/>
        </p:nvSpPr>
        <p:spPr bwMode="auto">
          <a:xfrm>
            <a:off x="4265613" y="2238375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</a:p>
        </p:txBody>
      </p:sp>
      <p:sp>
        <p:nvSpPr>
          <p:cNvPr id="974872" name="Rectangle 24"/>
          <p:cNvSpPr>
            <a:spLocks noChangeArrowheads="1"/>
          </p:cNvSpPr>
          <p:nvPr/>
        </p:nvSpPr>
        <p:spPr bwMode="auto">
          <a:xfrm>
            <a:off x="5091113" y="2238375"/>
            <a:ext cx="3587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</a:p>
        </p:txBody>
      </p:sp>
      <p:sp>
        <p:nvSpPr>
          <p:cNvPr id="974873" name="Rectangle 25"/>
          <p:cNvSpPr>
            <a:spLocks noChangeArrowheads="1"/>
          </p:cNvSpPr>
          <p:nvPr/>
        </p:nvSpPr>
        <p:spPr bwMode="auto">
          <a:xfrm>
            <a:off x="2182813" y="4875213"/>
            <a:ext cx="11811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cluster</a:t>
            </a:r>
            <a:endParaRPr 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74874" name="Line 26"/>
          <p:cNvSpPr>
            <a:spLocks noChangeShapeType="1"/>
          </p:cNvSpPr>
          <p:nvPr/>
        </p:nvSpPr>
        <p:spPr bwMode="auto">
          <a:xfrm flipH="1">
            <a:off x="3683000" y="1701800"/>
            <a:ext cx="609600" cy="419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4875" name="Line 27"/>
          <p:cNvSpPr>
            <a:spLocks noChangeShapeType="1"/>
          </p:cNvSpPr>
          <p:nvPr/>
        </p:nvSpPr>
        <p:spPr bwMode="auto">
          <a:xfrm flipV="1">
            <a:off x="2882900" y="2641600"/>
            <a:ext cx="546100" cy="48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60920"/>
      </p:ext>
    </p:extLst>
  </p:cSld>
  <p:clrMapOvr>
    <a:masterClrMapping/>
  </p:clrMapOvr>
  <p:transition xmlns:p14="http://schemas.microsoft.com/office/powerpoint/2010/main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B78CAE-D757-BF41-9DA9-C02357F3E751}" type="slidenum">
              <a:rPr lang="en-US"/>
              <a:pPr/>
              <a:t>29</a:t>
            </a:fld>
            <a:endParaRPr lang="en-US"/>
          </a:p>
        </p:txBody>
      </p:sp>
      <p:sp>
        <p:nvSpPr>
          <p:cNvPr id="10485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82613" y="344488"/>
            <a:ext cx="8158162" cy="57467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/>
              <a:t>System Testing </a:t>
            </a:r>
          </a:p>
        </p:txBody>
      </p:sp>
      <p:pic>
        <p:nvPicPr>
          <p:cNvPr id="1048579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388" y="1638300"/>
            <a:ext cx="4594225" cy="216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6707218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CAF138-9D46-1A4F-9615-68033C39E078}" type="slidenum">
              <a:rPr lang="en-US"/>
              <a:pPr/>
              <a:t>3</a:t>
            </a:fld>
            <a:endParaRPr lang="en-US"/>
          </a:p>
        </p:txBody>
      </p:sp>
      <p:sp>
        <p:nvSpPr>
          <p:cNvPr id="997378" name="Rectangle 102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Defective Software</a:t>
            </a:r>
          </a:p>
        </p:txBody>
      </p:sp>
      <p:sp>
        <p:nvSpPr>
          <p:cNvPr id="997379" name="Rectangle 1027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all software defects result in </a:t>
            </a:r>
            <a:r>
              <a:rPr lang="en-US" dirty="0" smtClean="0">
                <a:latin typeface="Arial"/>
              </a:rPr>
              <a:t>“</a:t>
            </a:r>
            <a:r>
              <a:rPr lang="en-US" dirty="0" smtClean="0"/>
              <a:t>bad</a:t>
            </a:r>
            <a:r>
              <a:rPr lang="en-US" dirty="0" smtClean="0">
                <a:latin typeface="Arial"/>
              </a:rPr>
              <a:t>”</a:t>
            </a:r>
            <a:r>
              <a:rPr lang="en-US" dirty="0" smtClean="0"/>
              <a:t> </a:t>
            </a:r>
            <a:r>
              <a:rPr lang="en-US" dirty="0"/>
              <a:t>things.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Some defects, however, result in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0000FF"/>
                </a:solidFill>
              </a:rPr>
              <a:t>very bad</a:t>
            </a:r>
            <a:r>
              <a:rPr lang="en-US" dirty="0" smtClean="0"/>
              <a:t>” </a:t>
            </a:r>
            <a:r>
              <a:rPr lang="en-US" dirty="0"/>
              <a:t>things.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Almost all defects have financial consequences.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67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A219D2-5524-3F48-9887-3E5832AD90D6}" type="slidenum">
              <a:rPr lang="en-US"/>
              <a:pPr/>
              <a:t>30</a:t>
            </a:fld>
            <a:endParaRPr lang="en-US"/>
          </a:p>
        </p:txBody>
      </p:sp>
      <p:sp>
        <p:nvSpPr>
          <p:cNvPr id="957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44475"/>
            <a:ext cx="8229600" cy="753435"/>
          </a:xfrm>
        </p:spPr>
        <p:txBody>
          <a:bodyPr/>
          <a:lstStyle/>
          <a:p>
            <a:r>
              <a:rPr lang="en-US" dirty="0"/>
              <a:t>System Testing</a:t>
            </a:r>
          </a:p>
        </p:txBody>
      </p:sp>
      <p:sp>
        <p:nvSpPr>
          <p:cNvPr id="9574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036790"/>
            <a:ext cx="8229600" cy="4408335"/>
          </a:xfrm>
        </p:spPr>
        <p:txBody>
          <a:bodyPr/>
          <a:lstStyle/>
          <a:p>
            <a:pPr>
              <a:spcAft>
                <a:spcPct val="30000"/>
              </a:spcAft>
            </a:pPr>
            <a:r>
              <a:rPr lang="en-US" dirty="0"/>
              <a:t>Performed by a separate group within the organization.</a:t>
            </a:r>
            <a:br>
              <a:rPr lang="en-US" dirty="0"/>
            </a:br>
            <a:r>
              <a:rPr lang="en-US" dirty="0"/>
              <a:t>HOW LARGE ???</a:t>
            </a:r>
          </a:p>
          <a:p>
            <a:pPr>
              <a:spcAft>
                <a:spcPct val="30000"/>
              </a:spcAft>
            </a:pPr>
            <a:r>
              <a:rPr lang="en-US" i="1" dirty="0"/>
              <a:t>Scope</a:t>
            </a:r>
            <a:r>
              <a:rPr lang="en-US" dirty="0"/>
              <a:t>: Pretend </a:t>
            </a:r>
            <a:r>
              <a:rPr lang="en-US" dirty="0" smtClean="0">
                <a:latin typeface="Arial"/>
              </a:rPr>
              <a:t>“</a:t>
            </a:r>
            <a:r>
              <a:rPr lang="en-US" dirty="0" smtClean="0"/>
              <a:t>we</a:t>
            </a:r>
            <a:r>
              <a:rPr lang="en-US" dirty="0" smtClean="0">
                <a:latin typeface="Arial"/>
              </a:rPr>
              <a:t>” </a:t>
            </a:r>
            <a:r>
              <a:rPr lang="en-US" dirty="0" smtClean="0"/>
              <a:t>are </a:t>
            </a:r>
            <a:r>
              <a:rPr lang="en-US" dirty="0"/>
              <a:t>the end-users of the product. </a:t>
            </a:r>
          </a:p>
          <a:p>
            <a:pPr>
              <a:spcAft>
                <a:spcPct val="30000"/>
              </a:spcAft>
            </a:pPr>
            <a:r>
              <a:rPr lang="en-US" dirty="0"/>
              <a:t>Focus is on functionality, but must also perform many other types of tests (e.g., recovery, performance, etc.).</a:t>
            </a:r>
          </a:p>
          <a:p>
            <a:pPr>
              <a:spcAft>
                <a:spcPct val="30000"/>
              </a:spcAft>
            </a:pPr>
            <a:r>
              <a:rPr lang="en-US" dirty="0" smtClean="0">
                <a:latin typeface="Arial"/>
              </a:rPr>
              <a:t>“</a:t>
            </a:r>
            <a:r>
              <a:rPr lang="en-US" dirty="0" smtClean="0"/>
              <a:t>Black</a:t>
            </a:r>
            <a:r>
              <a:rPr lang="en-US" dirty="0"/>
              <a:t>-</a:t>
            </a:r>
            <a:r>
              <a:rPr lang="en-US" dirty="0" smtClean="0"/>
              <a:t>box</a:t>
            </a:r>
            <a:r>
              <a:rPr lang="en-US" dirty="0" smtClean="0">
                <a:latin typeface="Arial"/>
              </a:rPr>
              <a:t>” </a:t>
            </a:r>
            <a:r>
              <a:rPr lang="en-US" dirty="0" smtClean="0"/>
              <a:t>form </a:t>
            </a:r>
            <a:r>
              <a:rPr lang="en-US" dirty="0"/>
              <a:t>of testing.</a:t>
            </a:r>
          </a:p>
          <a:p>
            <a:pPr>
              <a:spcAft>
                <a:spcPct val="30000"/>
              </a:spcAft>
            </a:pPr>
            <a:r>
              <a:rPr lang="en-US" dirty="0"/>
              <a:t>Test case specification driven by use-cases.</a:t>
            </a:r>
          </a:p>
        </p:txBody>
      </p:sp>
    </p:spTree>
    <p:extLst>
      <p:ext uri="{BB962C8B-B14F-4D97-AF65-F5344CB8AC3E}">
        <p14:creationId xmlns:p14="http://schemas.microsoft.com/office/powerpoint/2010/main" val="631949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956941-BDE3-DB45-BCA1-3E77B29FDC3E}" type="slidenum">
              <a:rPr lang="en-US"/>
              <a:pPr/>
              <a:t>31</a:t>
            </a:fld>
            <a:endParaRPr lang="en-US"/>
          </a:p>
        </p:txBody>
      </p:sp>
      <p:sp>
        <p:nvSpPr>
          <p:cNvPr id="979970" name="Rectangle 1026"/>
          <p:cNvSpPr>
            <a:spLocks noGrp="1" noRot="1" noChangeArrowheads="1"/>
          </p:cNvSpPr>
          <p:nvPr>
            <p:ph type="title"/>
          </p:nvPr>
        </p:nvSpPr>
        <p:spPr>
          <a:xfrm>
            <a:off x="457200" y="244475"/>
            <a:ext cx="8229600" cy="730250"/>
          </a:xfrm>
        </p:spPr>
        <p:txBody>
          <a:bodyPr/>
          <a:lstStyle/>
          <a:p>
            <a:r>
              <a:rPr lang="en-US" dirty="0"/>
              <a:t>System Testing</a:t>
            </a:r>
          </a:p>
        </p:txBody>
      </p:sp>
      <p:sp>
        <p:nvSpPr>
          <p:cNvPr id="979971" name="Rectangle 1027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049750"/>
            <a:ext cx="8229600" cy="4395375"/>
          </a:xfrm>
        </p:spPr>
        <p:txBody>
          <a:bodyPr/>
          <a:lstStyle/>
          <a:p>
            <a:pPr>
              <a:spcAft>
                <a:spcPct val="30000"/>
              </a:spcAft>
            </a:pPr>
            <a:r>
              <a:rPr lang="en-US" dirty="0"/>
              <a:t>The whole effort has to be planned (System Test Plan).</a:t>
            </a:r>
          </a:p>
          <a:p>
            <a:pPr>
              <a:spcAft>
                <a:spcPct val="30000"/>
              </a:spcAft>
            </a:pPr>
            <a:r>
              <a:rPr lang="en-US" dirty="0"/>
              <a:t>Test cases have to be </a:t>
            </a:r>
            <a:r>
              <a:rPr lang="en-US" dirty="0">
                <a:solidFill>
                  <a:srgbClr val="0000FF"/>
                </a:solidFill>
              </a:rPr>
              <a:t>designed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documented</a:t>
            </a:r>
            <a:r>
              <a:rPr lang="en-US" dirty="0"/>
              <a:t>, and </a:t>
            </a:r>
            <a:r>
              <a:rPr lang="en-US" dirty="0">
                <a:solidFill>
                  <a:srgbClr val="0000FF"/>
                </a:solidFill>
              </a:rPr>
              <a:t>reviewed</a:t>
            </a:r>
            <a:r>
              <a:rPr lang="en-US" dirty="0"/>
              <a:t>.</a:t>
            </a:r>
          </a:p>
          <a:p>
            <a:r>
              <a:rPr lang="en-US" dirty="0"/>
              <a:t>Adequacy based on requirements coverage.</a:t>
            </a:r>
          </a:p>
          <a:p>
            <a:pPr lvl="1">
              <a:spcBef>
                <a:spcPct val="10000"/>
              </a:spcBef>
              <a:spcAft>
                <a:spcPct val="20000"/>
              </a:spcAft>
            </a:pPr>
            <a:r>
              <a:rPr lang="en-US" dirty="0"/>
              <a:t>but must think beyond stated requirements</a:t>
            </a:r>
          </a:p>
          <a:p>
            <a:pPr>
              <a:spcAft>
                <a:spcPct val="30000"/>
              </a:spcAft>
            </a:pPr>
            <a:r>
              <a:rPr lang="en-US" dirty="0"/>
              <a:t>Support tools have to be [developed]/used for 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preparing data</a:t>
            </a:r>
            <a:r>
              <a:rPr lang="en-US" dirty="0"/>
              <a:t>,  </a:t>
            </a:r>
            <a:r>
              <a:rPr lang="en-US" dirty="0">
                <a:solidFill>
                  <a:srgbClr val="0000FF"/>
                </a:solidFill>
              </a:rPr>
              <a:t>executing the test cases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analyzing the results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7829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F74326-BC8B-F441-B23A-9CB37C4DE4CB}" type="slidenum">
              <a:rPr lang="en-US"/>
              <a:pPr/>
              <a:t>32</a:t>
            </a:fld>
            <a:endParaRPr lang="en-US"/>
          </a:p>
        </p:txBody>
      </p:sp>
      <p:sp>
        <p:nvSpPr>
          <p:cNvPr id="982018" name="Rectangle 1026"/>
          <p:cNvSpPr>
            <a:spLocks noGrp="1" noRot="1" noChangeArrowheads="1"/>
          </p:cNvSpPr>
          <p:nvPr>
            <p:ph type="title"/>
          </p:nvPr>
        </p:nvSpPr>
        <p:spPr>
          <a:xfrm>
            <a:off x="457200" y="244475"/>
            <a:ext cx="8229600" cy="675676"/>
          </a:xfrm>
        </p:spPr>
        <p:txBody>
          <a:bodyPr/>
          <a:lstStyle/>
          <a:p>
            <a:r>
              <a:rPr lang="en-US" dirty="0"/>
              <a:t>System Testing</a:t>
            </a:r>
          </a:p>
        </p:txBody>
      </p:sp>
      <p:sp>
        <p:nvSpPr>
          <p:cNvPr id="982019" name="Rectangle 1027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179348"/>
            <a:ext cx="8229600" cy="4265777"/>
          </a:xfrm>
        </p:spPr>
        <p:txBody>
          <a:bodyPr/>
          <a:lstStyle/>
          <a:p>
            <a:r>
              <a:rPr lang="en-US" dirty="0"/>
              <a:t>Group members must develop expertise on specific </a:t>
            </a:r>
            <a:r>
              <a:rPr lang="en-US" dirty="0" smtClean="0"/>
              <a:t>system </a:t>
            </a:r>
            <a:r>
              <a:rPr lang="en-US" dirty="0"/>
              <a:t>features / capabilities.</a:t>
            </a:r>
          </a:p>
          <a:p>
            <a:r>
              <a:rPr lang="en-US" dirty="0"/>
              <a:t>Often, need to collect and analyze project quality data.</a:t>
            </a:r>
          </a:p>
          <a:p>
            <a:r>
              <a:rPr lang="en-US" dirty="0"/>
              <a:t>End-user advocates but colleagues with the rest of the team…</a:t>
            </a:r>
          </a:p>
          <a:p>
            <a:r>
              <a:rPr lang="en-US" dirty="0"/>
              <a:t>The burden of proof  is always on the ST group.</a:t>
            </a:r>
          </a:p>
          <a:p>
            <a:r>
              <a:rPr lang="en-US" dirty="0"/>
              <a:t>Often, the ST group gets the </a:t>
            </a:r>
            <a:r>
              <a:rPr lang="en-US" i="1" dirty="0"/>
              <a:t>initial blame</a:t>
            </a:r>
            <a:r>
              <a:rPr lang="en-US" dirty="0"/>
              <a:t> for </a:t>
            </a:r>
            <a:r>
              <a:rPr lang="en-US" dirty="0" smtClean="0">
                <a:latin typeface="Arial"/>
              </a:rPr>
              <a:t>“</a:t>
            </a:r>
            <a:r>
              <a:rPr lang="en-US" dirty="0" smtClean="0"/>
              <a:t>not </a:t>
            </a:r>
            <a:r>
              <a:rPr lang="en-US" dirty="0"/>
              <a:t>seeing the problem before the customer </a:t>
            </a:r>
            <a:r>
              <a:rPr lang="en-US" dirty="0" smtClean="0"/>
              <a:t>did</a:t>
            </a:r>
            <a:r>
              <a:rPr lang="en-US" dirty="0" smtClean="0">
                <a:latin typeface="Arial"/>
              </a:rPr>
              <a:t>”.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24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4E3C13-CF2D-6D47-B2F3-85D90E968608}" type="slidenum">
              <a:rPr lang="en-US"/>
              <a:pPr/>
              <a:t>33</a:t>
            </a:fld>
            <a:endParaRPr lang="en-US"/>
          </a:p>
        </p:txBody>
      </p:sp>
      <p:sp>
        <p:nvSpPr>
          <p:cNvPr id="9512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Testing Phases</a:t>
            </a:r>
          </a:p>
        </p:txBody>
      </p:sp>
      <p:sp>
        <p:nvSpPr>
          <p:cNvPr id="95129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Depending on the system being developed and the organization developing the system, </a:t>
            </a:r>
            <a:r>
              <a:rPr lang="en-US" dirty="0">
                <a:solidFill>
                  <a:srgbClr val="0000FF"/>
                </a:solidFill>
              </a:rPr>
              <a:t>other testing phases may be appropriate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Alpha / Beta Testing</a:t>
            </a:r>
          </a:p>
          <a:p>
            <a:pPr lvl="1"/>
            <a:r>
              <a:rPr lang="en-US" dirty="0"/>
              <a:t>Acceptance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1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364007-165F-2C46-B3A6-AF356FCC4DDA}" type="slidenum">
              <a:rPr lang="en-US"/>
              <a:pPr/>
              <a:t>34</a:t>
            </a:fld>
            <a:endParaRPr lang="en-US"/>
          </a:p>
        </p:txBody>
      </p:sp>
      <p:sp>
        <p:nvSpPr>
          <p:cNvPr id="9523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44475"/>
            <a:ext cx="8229600" cy="658813"/>
          </a:xfrm>
        </p:spPr>
        <p:txBody>
          <a:bodyPr/>
          <a:lstStyle/>
          <a:p>
            <a:r>
              <a:rPr lang="en-US"/>
              <a:t>Types of Testing</a:t>
            </a:r>
          </a:p>
        </p:txBody>
      </p:sp>
      <p:sp>
        <p:nvSpPr>
          <p:cNvPr id="9523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969963"/>
            <a:ext cx="8229600" cy="445135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Functionality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Performance</a:t>
            </a:r>
            <a:endParaRPr lang="en-US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Test the run-time performance of the software.</a:t>
            </a:r>
          </a:p>
          <a:p>
            <a:r>
              <a:rPr lang="en-US" dirty="0">
                <a:solidFill>
                  <a:srgbClr val="0000FF"/>
                </a:solidFill>
              </a:rPr>
              <a:t>Stress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Execute a system in a manner that demands resources in abnormal quantity, frequency, or volume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Longevity / Reliability Testing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Evaluate the behavior of the application when used for a long period of time under normal and peak load conditions. </a:t>
            </a:r>
            <a:r>
              <a:rPr lang="en-US" dirty="0"/>
              <a:t>E</a:t>
            </a:r>
            <a:r>
              <a:rPr lang="en-US" dirty="0" smtClean="0"/>
              <a:t>stimate </a:t>
            </a:r>
            <a:r>
              <a:rPr lang="en-US" dirty="0"/>
              <a:t>the likelihood that </a:t>
            </a:r>
            <a:r>
              <a:rPr lang="en-US" dirty="0" smtClean="0"/>
              <a:t>the </a:t>
            </a:r>
            <a:r>
              <a:rPr lang="en-US" dirty="0"/>
              <a:t>requirements for failure rates, mean-time-between-failures, and so on, will be satisfied.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88750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C236D1-FE8F-C142-8104-9EBC3D7E0D24}" type="slidenum">
              <a:rPr lang="en-US"/>
              <a:pPr/>
              <a:t>35</a:t>
            </a:fld>
            <a:endParaRPr lang="en-US"/>
          </a:p>
        </p:txBody>
      </p:sp>
      <p:sp>
        <p:nvSpPr>
          <p:cNvPr id="9789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9900" y="196850"/>
            <a:ext cx="8229600" cy="577850"/>
          </a:xfrm>
        </p:spPr>
        <p:txBody>
          <a:bodyPr/>
          <a:lstStyle/>
          <a:p>
            <a:r>
              <a:rPr lang="en-US"/>
              <a:t>Types of Testing</a:t>
            </a:r>
          </a:p>
        </p:txBody>
      </p:sp>
      <p:sp>
        <p:nvSpPr>
          <p:cNvPr id="9789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804863"/>
            <a:ext cx="8229600" cy="461645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Recovery / Failover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Force the software to fail in a variety of ways and verify that the recovery is properly performed.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Security</a:t>
            </a:r>
            <a:endParaRPr lang="en-US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Verify that protection mechanisms built into a system will, in fact, protect it from improper </a:t>
            </a:r>
            <a:r>
              <a:rPr lang="en-US" dirty="0" smtClean="0"/>
              <a:t>penetration.</a:t>
            </a:r>
          </a:p>
          <a:p>
            <a:r>
              <a:rPr lang="en-US" dirty="0">
                <a:solidFill>
                  <a:srgbClr val="0000FF"/>
                </a:solidFill>
              </a:rPr>
              <a:t>Usability</a:t>
            </a:r>
          </a:p>
          <a:p>
            <a:pPr lvl="1"/>
            <a:r>
              <a:rPr lang="en-US" dirty="0"/>
              <a:t>Attempt to identify discrepancies between the user interfaces of a product and the human engineering requirements of its potential users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37960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36658B-C57B-1D49-B38D-854CCB6A7083}" type="slidenum">
              <a:rPr lang="en-US"/>
              <a:pPr/>
              <a:t>36</a:t>
            </a:fld>
            <a:endParaRPr lang="en-US"/>
          </a:p>
        </p:txBody>
      </p:sp>
      <p:sp>
        <p:nvSpPr>
          <p:cNvPr id="976900" name="Rectangle 4"/>
          <p:cNvSpPr>
            <a:spLocks noChangeArrowheads="1"/>
          </p:cNvSpPr>
          <p:nvPr/>
        </p:nvSpPr>
        <p:spPr bwMode="auto">
          <a:xfrm>
            <a:off x="1044575" y="1762125"/>
            <a:ext cx="6757988" cy="243363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6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Phases vs. Types of Testing</a:t>
            </a:r>
          </a:p>
        </p:txBody>
      </p:sp>
      <p:sp>
        <p:nvSpPr>
          <p:cNvPr id="9768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174750" y="2233613"/>
            <a:ext cx="6248400" cy="2111375"/>
          </a:xfrm>
        </p:spPr>
        <p:txBody>
          <a:bodyPr/>
          <a:lstStyle/>
          <a:p>
            <a:pPr indent="3175">
              <a:buFont typeface="Wingdings" charset="0"/>
              <a:buNone/>
            </a:pPr>
            <a:r>
              <a:rPr lang="en-US" dirty="0">
                <a:solidFill>
                  <a:srgbClr val="FFFF00"/>
                </a:solidFill>
                <a:effectLst/>
              </a:rPr>
              <a:t>It is very important to clearly understand the differences between </a:t>
            </a:r>
            <a:r>
              <a:rPr lang="en-US" i="1" dirty="0">
                <a:solidFill>
                  <a:srgbClr val="FFFF00"/>
                </a:solidFill>
                <a:effectLst/>
              </a:rPr>
              <a:t>Testing Phases</a:t>
            </a:r>
            <a:r>
              <a:rPr lang="en-US" dirty="0">
                <a:solidFill>
                  <a:srgbClr val="FFFF00"/>
                </a:solidFill>
                <a:effectLst/>
              </a:rPr>
              <a:t> and </a:t>
            </a:r>
            <a:r>
              <a:rPr lang="en-US" i="1" dirty="0">
                <a:solidFill>
                  <a:srgbClr val="FFFF00"/>
                </a:solidFill>
                <a:effectLst/>
              </a:rPr>
              <a:t>Types of Testing</a:t>
            </a:r>
            <a:r>
              <a:rPr lang="en-US" dirty="0">
                <a:solidFill>
                  <a:srgbClr val="FFFF00"/>
                </a:solidFill>
                <a:effectLst/>
              </a:rPr>
              <a:t>, and their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1080781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5705E4-D41F-2B4A-9E69-5AA393C83811}" type="slidenum">
              <a:rPr lang="en-US"/>
              <a:pPr/>
              <a:t>37</a:t>
            </a:fld>
            <a:endParaRPr lang="en-US"/>
          </a:p>
        </p:txBody>
      </p:sp>
      <p:sp>
        <p:nvSpPr>
          <p:cNvPr id="9830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44475"/>
            <a:ext cx="8229600" cy="701596"/>
          </a:xfrm>
        </p:spPr>
        <p:txBody>
          <a:bodyPr/>
          <a:lstStyle/>
          <a:p>
            <a:r>
              <a:rPr lang="en-US" dirty="0"/>
              <a:t>Regression Testing</a:t>
            </a:r>
          </a:p>
        </p:txBody>
      </p:sp>
      <p:sp>
        <p:nvSpPr>
          <p:cNvPr id="9830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153429"/>
            <a:ext cx="8229600" cy="4291696"/>
          </a:xfrm>
        </p:spPr>
        <p:txBody>
          <a:bodyPr/>
          <a:lstStyle/>
          <a:p>
            <a:r>
              <a:rPr lang="en-US" dirty="0"/>
              <a:t>The activity of re-testing modified software.</a:t>
            </a:r>
          </a:p>
          <a:p>
            <a:r>
              <a:rPr lang="en-US" dirty="0"/>
              <a:t>It is common to introduce problems when modifying existing code to either correct an existing problem or otherwise enhance the program.</a:t>
            </a:r>
          </a:p>
          <a:p>
            <a:r>
              <a:rPr lang="en-US" dirty="0"/>
              <a:t>Options:</a:t>
            </a:r>
          </a:p>
          <a:p>
            <a:pPr lvl="1"/>
            <a:r>
              <a:rPr lang="en-US" dirty="0"/>
              <a:t>Retest-none (of the test cases)</a:t>
            </a:r>
          </a:p>
          <a:p>
            <a:pPr lvl="1"/>
            <a:r>
              <a:rPr lang="en-US" dirty="0"/>
              <a:t>Retest-all </a:t>
            </a:r>
          </a:p>
          <a:p>
            <a:pPr lvl="1"/>
            <a:r>
              <a:rPr lang="en-US" dirty="0"/>
              <a:t>Selective retesting</a:t>
            </a:r>
          </a:p>
          <a:p>
            <a:r>
              <a:rPr lang="en-US" dirty="0"/>
              <a:t>For some systems, regression testing can be fairly expensive.</a:t>
            </a:r>
          </a:p>
        </p:txBody>
      </p:sp>
    </p:spTree>
    <p:extLst>
      <p:ext uri="{BB962C8B-B14F-4D97-AF65-F5344CB8AC3E}">
        <p14:creationId xmlns:p14="http://schemas.microsoft.com/office/powerpoint/2010/main" val="2867516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37EADD-7673-0842-B112-EAAC26BEFEA6}" type="slidenum">
              <a:rPr lang="en-US"/>
              <a:pPr/>
              <a:t>38</a:t>
            </a:fld>
            <a:endParaRPr lang="en-US"/>
          </a:p>
        </p:txBody>
      </p:sp>
      <p:sp>
        <p:nvSpPr>
          <p:cNvPr id="1046530" name="Rectangle 2"/>
          <p:cNvSpPr>
            <a:spLocks noChangeArrowheads="1"/>
          </p:cNvSpPr>
          <p:nvPr/>
        </p:nvSpPr>
        <p:spPr bwMode="auto">
          <a:xfrm>
            <a:off x="1466850" y="2578100"/>
            <a:ext cx="6394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sz="3600" i="1">
                <a:latin typeface="Times New Roman" charset="0"/>
              </a:rPr>
              <a:t>Classification of Software Faults</a:t>
            </a:r>
          </a:p>
        </p:txBody>
      </p:sp>
      <p:sp>
        <p:nvSpPr>
          <p:cNvPr id="1046531" name="Rectangle 3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056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D1518C-D190-164C-858C-14006DDAE118}" type="slidenum">
              <a:rPr lang="en-US"/>
              <a:pPr/>
              <a:t>39</a:t>
            </a:fld>
            <a:endParaRPr lang="en-US"/>
          </a:p>
        </p:txBody>
      </p:sp>
      <p:sp>
        <p:nvSpPr>
          <p:cNvPr id="1057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Bugs, Faults, Defects, and Glitches</a:t>
            </a:r>
          </a:p>
        </p:txBody>
      </p:sp>
      <p:sp>
        <p:nvSpPr>
          <p:cNvPr id="10577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	"What's in a name? That which we call a </a:t>
            </a:r>
            <a:r>
              <a:rPr lang="en-US" i="1" dirty="0">
                <a:solidFill>
                  <a:srgbClr val="0000FF"/>
                </a:solidFill>
              </a:rPr>
              <a:t>bug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by any other word would ..." </a:t>
            </a:r>
            <a:endParaRPr lang="en-US" sz="1400" dirty="0"/>
          </a:p>
          <a:p>
            <a:pPr>
              <a:buFont typeface="Wingdings" charset="0"/>
              <a:buNone/>
            </a:pPr>
            <a:endParaRPr lang="en-US" sz="1400" dirty="0">
              <a:effectLst/>
            </a:endParaRPr>
          </a:p>
          <a:p>
            <a:pPr>
              <a:buFont typeface="Wingdings" charset="0"/>
              <a:buNone/>
            </a:pPr>
            <a:r>
              <a:rPr lang="en-US" sz="1400" dirty="0">
                <a:effectLst/>
              </a:rPr>
              <a:t>	</a:t>
            </a:r>
            <a:r>
              <a:rPr lang="en-US" dirty="0" smtClean="0">
                <a:latin typeface="Arial"/>
              </a:rPr>
              <a:t>“</a:t>
            </a:r>
            <a:r>
              <a:rPr lang="en-US" dirty="0" smtClean="0">
                <a:effectLst/>
              </a:rPr>
              <a:t>A </a:t>
            </a:r>
            <a:r>
              <a:rPr lang="en-US" b="1" dirty="0">
                <a:effectLst/>
              </a:rPr>
              <a:t>software </a:t>
            </a:r>
            <a:r>
              <a:rPr lang="en-US" i="1" dirty="0">
                <a:solidFill>
                  <a:srgbClr val="0000FF"/>
                </a:solidFill>
                <a:effectLst/>
              </a:rPr>
              <a:t>bug</a:t>
            </a:r>
            <a:r>
              <a:rPr lang="en-US" dirty="0">
                <a:solidFill>
                  <a:srgbClr val="0000FF"/>
                </a:solidFill>
                <a:effectLst/>
              </a:rPr>
              <a:t> </a:t>
            </a:r>
            <a:r>
              <a:rPr lang="en-US" dirty="0">
                <a:effectLst/>
              </a:rPr>
              <a:t>is an </a:t>
            </a:r>
            <a:r>
              <a:rPr lang="en-US" u="sng" dirty="0">
                <a:effectLst/>
              </a:rPr>
              <a:t>error</a:t>
            </a:r>
            <a:r>
              <a:rPr lang="en-US" dirty="0">
                <a:effectLst/>
              </a:rPr>
              <a:t>, </a:t>
            </a:r>
            <a:r>
              <a:rPr lang="en-US" u="sng" dirty="0">
                <a:effectLst/>
              </a:rPr>
              <a:t>flaw</a:t>
            </a:r>
            <a:r>
              <a:rPr lang="en-US" dirty="0">
                <a:effectLst/>
              </a:rPr>
              <a:t>, </a:t>
            </a:r>
            <a:r>
              <a:rPr lang="en-US" u="sng" dirty="0">
                <a:effectLst/>
              </a:rPr>
              <a:t>mistake</a:t>
            </a:r>
            <a:r>
              <a:rPr lang="en-US" dirty="0">
                <a:effectLst/>
              </a:rPr>
              <a:t>, </a:t>
            </a:r>
            <a:r>
              <a:rPr lang="en-US" u="sng" dirty="0">
                <a:effectLst/>
              </a:rPr>
              <a:t>failure</a:t>
            </a:r>
            <a:r>
              <a:rPr lang="en-US" dirty="0">
                <a:effectLst/>
              </a:rPr>
              <a:t>, or </a:t>
            </a:r>
            <a:r>
              <a:rPr lang="en-US" u="sng" dirty="0">
                <a:effectLst/>
              </a:rPr>
              <a:t>fault</a:t>
            </a:r>
            <a:r>
              <a:rPr lang="en-US" dirty="0">
                <a:effectLst/>
              </a:rPr>
              <a:t> in a computer program that prevents it from working as intended, or produces an incorrect result. Bugs arise from mistakes and errors, made by people, in either a program's source code or its design</a:t>
            </a:r>
            <a:r>
              <a:rPr lang="en-US" dirty="0" smtClean="0">
                <a:effectLst/>
              </a:rPr>
              <a:t>.</a:t>
            </a:r>
            <a:r>
              <a:rPr lang="en-US" dirty="0" smtClean="0">
                <a:latin typeface="Arial"/>
              </a:rPr>
              <a:t>”</a:t>
            </a:r>
            <a:r>
              <a:rPr lang="en-US" dirty="0" smtClean="0"/>
              <a:t> </a:t>
            </a:r>
            <a:r>
              <a:rPr lang="en-US" sz="1400" dirty="0">
                <a:effectLst/>
              </a:rPr>
              <a:t>[</a:t>
            </a:r>
            <a:r>
              <a:rPr lang="en-US" sz="1400" dirty="0" err="1">
                <a:effectLst/>
              </a:rPr>
              <a:t>wikipedia</a:t>
            </a:r>
            <a:r>
              <a:rPr lang="en-US" sz="1400" dirty="0">
                <a:effectLst/>
              </a:rPr>
              <a:t>] </a:t>
            </a:r>
          </a:p>
          <a:p>
            <a:pPr>
              <a:buFont typeface="Wingdings" charset="0"/>
              <a:buNone/>
            </a:pPr>
            <a:endParaRPr lang="en-US" sz="1400" dirty="0">
              <a:effectLst/>
            </a:endParaRPr>
          </a:p>
          <a:p>
            <a:pPr>
              <a:buFont typeface="Wingdings" charset="0"/>
              <a:buNone/>
            </a:pPr>
            <a:r>
              <a:rPr lang="en-US" sz="1400" dirty="0">
                <a:effectLst/>
              </a:rPr>
              <a:t>	</a:t>
            </a:r>
            <a:r>
              <a:rPr lang="en-US" dirty="0">
                <a:effectLst/>
              </a:rPr>
              <a:t>A fault results in a </a:t>
            </a:r>
            <a:r>
              <a:rPr lang="en-US" i="1" dirty="0">
                <a:solidFill>
                  <a:srgbClr val="0000FF"/>
                </a:solidFill>
                <a:effectLst/>
              </a:rPr>
              <a:t>failure</a:t>
            </a:r>
            <a:r>
              <a:rPr lang="en-US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89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5E5353-A5F0-E14B-AA63-DA1184AD30EA}" type="slidenum">
              <a:rPr lang="en-US"/>
              <a:pPr/>
              <a:t>4</a:t>
            </a:fld>
            <a:endParaRPr lang="en-US"/>
          </a:p>
        </p:txBody>
      </p:sp>
      <p:sp>
        <p:nvSpPr>
          <p:cNvPr id="9932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44475"/>
            <a:ext cx="8229600" cy="779463"/>
          </a:xfrm>
        </p:spPr>
        <p:txBody>
          <a:bodyPr/>
          <a:lstStyle/>
          <a:p>
            <a:r>
              <a:rPr lang="en-US" dirty="0"/>
              <a:t>Some </a:t>
            </a:r>
            <a:r>
              <a:rPr lang="en-US" dirty="0" smtClean="0">
                <a:latin typeface="Arial"/>
              </a:rPr>
              <a:t>“</a:t>
            </a:r>
            <a:r>
              <a:rPr lang="en-US" dirty="0" smtClean="0"/>
              <a:t>Spectacular</a:t>
            </a:r>
            <a:r>
              <a:rPr lang="en-US" dirty="0" smtClean="0">
                <a:latin typeface="Arial"/>
              </a:rPr>
              <a:t>”</a:t>
            </a:r>
            <a:r>
              <a:rPr lang="en-US" dirty="0" smtClean="0"/>
              <a:t> </a:t>
            </a:r>
            <a:r>
              <a:rPr lang="en-US" dirty="0"/>
              <a:t>Failures</a:t>
            </a:r>
          </a:p>
        </p:txBody>
      </p:sp>
      <p:sp>
        <p:nvSpPr>
          <p:cNvPr id="9932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079500"/>
            <a:ext cx="8229600" cy="43418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NASA Mariner 1, Venus probe, Loss (1962)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Period instead of comma in FORTRAN DO-Loop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Therac</a:t>
            </a:r>
            <a:r>
              <a:rPr lang="en-US" dirty="0"/>
              <a:t> 25, Radiation overexposure, Loss of life (1985-1987)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Very complex, inadequately tested system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AT&amp;T Long Distance, Service failure for nine hours (1990)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Wrong </a:t>
            </a:r>
            <a:r>
              <a:rPr lang="en-US" dirty="0">
                <a:latin typeface="Courier New" charset="0"/>
              </a:rPr>
              <a:t>break</a:t>
            </a:r>
            <a:r>
              <a:rPr lang="en-US" dirty="0"/>
              <a:t> statement in C-code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Pentium Processor, Division algorithm (1994)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Incomplete entries in a look-up-table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337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33464" y="286827"/>
            <a:ext cx="8224736" cy="55627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first “bug”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24128"/>
            <a:ext cx="8686800" cy="408813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In 1947 Harvard University was                    operating a room-sized computer                         called the Mark II.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mechanical relays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glowing vacuum tubes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technicians program the computer by reconfiguring it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Technicians had to change the occasional vacuum tube.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 moth flew into the computer and                         was zapped by the high voltage                         when it landed on a relay.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Hence, the first computer bug!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 am not making this up :-) 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848" y="3609134"/>
            <a:ext cx="21336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352" y="1062827"/>
            <a:ext cx="2565400" cy="1531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40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931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759445-35AD-0F4E-960D-B2A961A1E81A}" type="slidenum">
              <a:rPr lang="en-US"/>
              <a:pPr/>
              <a:t>41</a:t>
            </a:fld>
            <a:endParaRPr lang="en-US"/>
          </a:p>
        </p:txBody>
      </p:sp>
      <p:sp>
        <p:nvSpPr>
          <p:cNvPr id="1031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44475"/>
            <a:ext cx="8229600" cy="652463"/>
          </a:xfrm>
        </p:spPr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Bugs</a:t>
            </a:r>
            <a:endParaRPr lang="en-US" dirty="0"/>
          </a:p>
        </p:txBody>
      </p:sp>
      <p:sp>
        <p:nvSpPr>
          <p:cNvPr id="10311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971990"/>
            <a:ext cx="8229600" cy="444932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Control and Sequence bugs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Missing processing steps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Duplicated | Unnecessary processing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Improper nesting of loops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Unreachable code</a:t>
            </a:r>
          </a:p>
          <a:p>
            <a:pPr>
              <a:lnSpc>
                <a:spcPct val="90000"/>
              </a:lnSpc>
            </a:pPr>
            <a:r>
              <a:rPr lang="en-US" dirty="0"/>
              <a:t>Logic bugs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Improper negation of Boolean expressions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Misunderstanding the semantics of the order in which Boolean expressions are evaluated for specific compilers (</a:t>
            </a:r>
            <a:r>
              <a:rPr lang="en-US" i="1" dirty="0"/>
              <a:t>e.g.,</a:t>
            </a:r>
            <a:r>
              <a:rPr lang="en-US" dirty="0"/>
              <a:t> short circuits).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Confusing OR with XOR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/>
              </a:rPr>
              <a:t>“</a:t>
            </a:r>
            <a:r>
              <a:rPr lang="en-US" dirty="0" smtClean="0"/>
              <a:t>Impossible</a:t>
            </a:r>
            <a:r>
              <a:rPr lang="en-US" dirty="0" smtClean="0">
                <a:latin typeface="Arial"/>
              </a:rPr>
              <a:t>” </a:t>
            </a:r>
            <a:r>
              <a:rPr lang="en-US" dirty="0" smtClean="0"/>
              <a:t>cases </a:t>
            </a:r>
            <a:r>
              <a:rPr lang="en-US" dirty="0"/>
              <a:t>that are not impossible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/>
              </a:rPr>
              <a:t>“</a:t>
            </a:r>
            <a:r>
              <a:rPr lang="en-US" dirty="0" smtClean="0"/>
              <a:t>Don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care</a:t>
            </a:r>
            <a:r>
              <a:rPr lang="en-US" dirty="0" smtClean="0">
                <a:latin typeface="Arial"/>
              </a:rPr>
              <a:t>”</a:t>
            </a:r>
            <a:r>
              <a:rPr lang="en-US" dirty="0" smtClean="0"/>
              <a:t> </a:t>
            </a:r>
            <a:r>
              <a:rPr lang="en-US" dirty="0"/>
              <a:t>cases that </a:t>
            </a:r>
            <a:r>
              <a:rPr lang="en-US" dirty="0" smtClean="0"/>
              <a:t>matter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308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8810D8-22B0-2A41-9E33-BE91122DCBD9}" type="slidenum">
              <a:rPr lang="en-US"/>
              <a:pPr/>
              <a:t>42</a:t>
            </a:fld>
            <a:endParaRPr lang="en-US"/>
          </a:p>
        </p:txBody>
      </p:sp>
      <p:sp>
        <p:nvSpPr>
          <p:cNvPr id="1054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44475"/>
            <a:ext cx="8229600" cy="577850"/>
          </a:xfrm>
        </p:spPr>
        <p:txBody>
          <a:bodyPr/>
          <a:lstStyle/>
          <a:p>
            <a:r>
              <a:rPr lang="en-US" sz="3200" dirty="0" smtClean="0"/>
              <a:t>Structural Bugs </a:t>
            </a:r>
            <a:r>
              <a:rPr lang="en-US" sz="2000" dirty="0" smtClean="0"/>
              <a:t>(cont’d)</a:t>
            </a:r>
            <a:endParaRPr lang="en-US" sz="2000" dirty="0"/>
          </a:p>
        </p:txBody>
      </p:sp>
      <p:sp>
        <p:nvSpPr>
          <p:cNvPr id="1054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936625"/>
            <a:ext cx="8229600" cy="4484688"/>
          </a:xfrm>
        </p:spPr>
        <p:txBody>
          <a:bodyPr/>
          <a:lstStyle/>
          <a:p>
            <a:r>
              <a:rPr lang="en-US"/>
              <a:t>Processing bugs</a:t>
            </a:r>
          </a:p>
          <a:p>
            <a:pPr lvl="1"/>
            <a:r>
              <a:rPr lang="en-US"/>
              <a:t>Arithmetic bugs.</a:t>
            </a:r>
          </a:p>
          <a:p>
            <a:pPr lvl="1"/>
            <a:r>
              <a:rPr lang="en-US"/>
              <a:t>Mathematical function evaluation.</a:t>
            </a:r>
          </a:p>
          <a:p>
            <a:pPr lvl="1"/>
            <a:r>
              <a:rPr lang="en-US"/>
              <a:t>Algorithm selection.</a:t>
            </a:r>
          </a:p>
          <a:p>
            <a:pPr lvl="1"/>
            <a:r>
              <a:rPr lang="en-US"/>
              <a:t>Conversion from one data representation to another.</a:t>
            </a:r>
          </a:p>
          <a:p>
            <a:pPr lvl="1"/>
            <a:r>
              <a:rPr lang="en-US"/>
              <a:t>Ignoring overflow.</a:t>
            </a:r>
          </a:p>
          <a:p>
            <a:pPr lvl="1"/>
            <a:r>
              <a:rPr lang="en-US"/>
              <a:t>Floating point number comparisons.</a:t>
            </a:r>
          </a:p>
          <a:p>
            <a:r>
              <a:rPr lang="en-US"/>
              <a:t>Initialization bugs</a:t>
            </a:r>
          </a:p>
          <a:p>
            <a:pPr lvl="1"/>
            <a:r>
              <a:rPr lang="en-US"/>
              <a:t>Accepting an initial value without a validation check.</a:t>
            </a:r>
          </a:p>
          <a:p>
            <a:pPr lvl="1"/>
            <a:r>
              <a:rPr lang="en-US"/>
              <a:t>Initializing to the wrong format, data representation, or type.</a:t>
            </a:r>
          </a:p>
          <a:p>
            <a:pPr lvl="1"/>
            <a:r>
              <a:rPr lang="en-US"/>
              <a:t>A bug in the first value of a loop-control parameter.</a:t>
            </a:r>
          </a:p>
        </p:txBody>
      </p:sp>
    </p:spTree>
    <p:extLst>
      <p:ext uri="{BB962C8B-B14F-4D97-AF65-F5344CB8AC3E}">
        <p14:creationId xmlns:p14="http://schemas.microsoft.com/office/powerpoint/2010/main" val="41024577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86B846-D5F5-B44E-85D0-56D30508DA6F}" type="slidenum">
              <a:rPr lang="en-US"/>
              <a:pPr/>
              <a:t>43</a:t>
            </a:fld>
            <a:endParaRPr lang="en-US"/>
          </a:p>
        </p:txBody>
      </p:sp>
      <p:sp>
        <p:nvSpPr>
          <p:cNvPr id="1037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44475"/>
            <a:ext cx="8229600" cy="636796"/>
          </a:xfrm>
        </p:spPr>
        <p:txBody>
          <a:bodyPr/>
          <a:lstStyle/>
          <a:p>
            <a:r>
              <a:rPr lang="en-US" dirty="0"/>
              <a:t>Data Bugs</a:t>
            </a:r>
          </a:p>
        </p:txBody>
      </p:sp>
      <p:sp>
        <p:nvSpPr>
          <p:cNvPr id="10373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997910"/>
            <a:ext cx="8229600" cy="4447215"/>
          </a:xfrm>
        </p:spPr>
        <p:txBody>
          <a:bodyPr/>
          <a:lstStyle/>
          <a:p>
            <a:r>
              <a:rPr lang="en-US" dirty="0"/>
              <a:t>Data bugs include all bugs that arise from the specification of data entities and their:</a:t>
            </a:r>
          </a:p>
          <a:p>
            <a:pPr lvl="1"/>
            <a:r>
              <a:rPr lang="en-US" dirty="0"/>
              <a:t>format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US" dirty="0"/>
              <a:t>initial values</a:t>
            </a:r>
            <a:br>
              <a:rPr lang="en-US" dirty="0"/>
            </a:br>
            <a:endParaRPr lang="en-US" dirty="0"/>
          </a:p>
          <a:p>
            <a:pPr>
              <a:buFont typeface="Wingdings" charset="0"/>
              <a:buNone/>
            </a:pPr>
            <a:r>
              <a:rPr lang="en-US" dirty="0"/>
              <a:t>Note: </a:t>
            </a:r>
          </a:p>
          <a:p>
            <a:r>
              <a:rPr lang="en-US" dirty="0"/>
              <a:t>Bugs in data are at least as common as bugs in code.   </a:t>
            </a:r>
          </a:p>
          <a:p>
            <a:r>
              <a:rPr lang="en-US" dirty="0"/>
              <a:t>Data bugs account for more than 20% of all bugs in a typical software system!</a:t>
            </a:r>
          </a:p>
        </p:txBody>
      </p:sp>
    </p:spTree>
    <p:extLst>
      <p:ext uri="{BB962C8B-B14F-4D97-AF65-F5344CB8AC3E}">
        <p14:creationId xmlns:p14="http://schemas.microsoft.com/office/powerpoint/2010/main" val="26608201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D8B4AC-D1B8-ED49-BB30-B22D15F47395}" type="slidenum">
              <a:rPr lang="en-US"/>
              <a:pPr/>
              <a:t>44</a:t>
            </a:fld>
            <a:endParaRPr lang="en-US"/>
          </a:p>
        </p:txBody>
      </p:sp>
      <p:sp>
        <p:nvSpPr>
          <p:cNvPr id="1038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and Coding Bugs</a:t>
            </a:r>
          </a:p>
        </p:txBody>
      </p:sp>
      <p:sp>
        <p:nvSpPr>
          <p:cNvPr id="10383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422400"/>
            <a:ext cx="7800975" cy="3998913"/>
          </a:xfrm>
        </p:spPr>
        <p:txBody>
          <a:bodyPr/>
          <a:lstStyle/>
          <a:p>
            <a:r>
              <a:rPr lang="en-US"/>
              <a:t>Misunderstanding  the semantics of operations and their potential side-effects.</a:t>
            </a:r>
          </a:p>
          <a:p>
            <a:r>
              <a:rPr lang="en-US"/>
              <a:t>Typographical bugs.</a:t>
            </a:r>
          </a:p>
          <a:p>
            <a:r>
              <a:rPr lang="en-US"/>
              <a:t>Standards violations.</a:t>
            </a:r>
          </a:p>
          <a:p>
            <a:r>
              <a:rPr lang="en-US"/>
              <a:t>Erroneous comments?</a:t>
            </a:r>
          </a:p>
        </p:txBody>
      </p:sp>
    </p:spTree>
    <p:extLst>
      <p:ext uri="{BB962C8B-B14F-4D97-AF65-F5344CB8AC3E}">
        <p14:creationId xmlns:p14="http://schemas.microsoft.com/office/powerpoint/2010/main" val="2531344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DC2EB5-B5DC-5C4F-85CE-A71AEF9635EF}" type="slidenum">
              <a:rPr lang="en-US"/>
              <a:pPr/>
              <a:t>45</a:t>
            </a:fld>
            <a:endParaRPr lang="en-US"/>
          </a:p>
        </p:txBody>
      </p:sp>
      <p:sp>
        <p:nvSpPr>
          <p:cNvPr id="1039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44475"/>
            <a:ext cx="8229600" cy="682625"/>
          </a:xfrm>
        </p:spPr>
        <p:txBody>
          <a:bodyPr/>
          <a:lstStyle/>
          <a:p>
            <a:r>
              <a:rPr lang="en-US" dirty="0"/>
              <a:t>Integration </a:t>
            </a:r>
            <a:r>
              <a:rPr lang="en-US" dirty="0" smtClean="0"/>
              <a:t>Bugs</a:t>
            </a:r>
            <a:endParaRPr lang="en-US" baseline="-25000" dirty="0"/>
          </a:p>
        </p:txBody>
      </p:sp>
      <p:sp>
        <p:nvSpPr>
          <p:cNvPr id="10393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012825"/>
            <a:ext cx="8229600" cy="4408488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dirty="0"/>
              <a:t>Bugs having to do with the integration </a:t>
            </a:r>
            <a:r>
              <a:rPr lang="en-US" dirty="0" smtClean="0"/>
              <a:t>of presumably working </a:t>
            </a:r>
            <a:r>
              <a:rPr lang="en-US" dirty="0"/>
              <a:t>and tested components.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External Interface Bugs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Protocol errors and misunderstandings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Invalid timing assumptions.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Misunderstood input and output formats.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Insufficient tolerance to bad input data.</a:t>
            </a:r>
          </a:p>
          <a:p>
            <a:pPr>
              <a:lnSpc>
                <a:spcPct val="90000"/>
              </a:lnSpc>
            </a:pPr>
            <a:r>
              <a:rPr lang="en-US" dirty="0"/>
              <a:t>Internal Interface Bugs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Wrong subroutine call sequences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Misunderstood call-parameters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Misunderstood entry or exit parameter values</a:t>
            </a:r>
          </a:p>
        </p:txBody>
      </p:sp>
    </p:spTree>
    <p:extLst>
      <p:ext uri="{BB962C8B-B14F-4D97-AF65-F5344CB8AC3E}">
        <p14:creationId xmlns:p14="http://schemas.microsoft.com/office/powerpoint/2010/main" val="448706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5F801B-B114-F34B-8254-2292DFCEDE44}" type="slidenum">
              <a:rPr lang="en-US"/>
              <a:pPr/>
              <a:t>46</a:t>
            </a:fld>
            <a:endParaRPr lang="en-US"/>
          </a:p>
        </p:txBody>
      </p:sp>
      <p:sp>
        <p:nvSpPr>
          <p:cNvPr id="1044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Bugs </a:t>
            </a:r>
            <a:r>
              <a:rPr lang="en-US" sz="2000" dirty="0" smtClean="0"/>
              <a:t>(cont’d)</a:t>
            </a:r>
            <a:endParaRPr lang="en-US" sz="2000" dirty="0"/>
          </a:p>
        </p:txBody>
      </p:sp>
      <p:sp>
        <p:nvSpPr>
          <p:cNvPr id="1044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1354138"/>
            <a:ext cx="7772400" cy="3929062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Note:</a:t>
            </a:r>
          </a:p>
          <a:p>
            <a:r>
              <a:rPr lang="en-US"/>
              <a:t>Integration bugs are an expensive category because:</a:t>
            </a:r>
          </a:p>
          <a:p>
            <a:pPr lvl="1"/>
            <a:r>
              <a:rPr lang="en-US"/>
              <a:t>they are caught late in the game</a:t>
            </a:r>
          </a:p>
          <a:p>
            <a:pPr lvl="1"/>
            <a:r>
              <a:rPr lang="en-US"/>
              <a:t>they force changes in several components and/or data structures.</a:t>
            </a:r>
          </a:p>
        </p:txBody>
      </p:sp>
    </p:spTree>
    <p:extLst>
      <p:ext uri="{BB962C8B-B14F-4D97-AF65-F5344CB8AC3E}">
        <p14:creationId xmlns:p14="http://schemas.microsoft.com/office/powerpoint/2010/main" val="23584200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4A9FE-B113-EA4F-B084-4E060298BE3D}" type="slidenum">
              <a:rPr lang="en-US"/>
              <a:pPr/>
              <a:t>47</a:t>
            </a:fld>
            <a:endParaRPr lang="en-US"/>
          </a:p>
        </p:txBody>
      </p:sp>
      <p:sp>
        <p:nvSpPr>
          <p:cNvPr id="1045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and Architecture Bugs</a:t>
            </a:r>
          </a:p>
        </p:txBody>
      </p:sp>
      <p:sp>
        <p:nvSpPr>
          <p:cNvPr id="10455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62000" y="1287463"/>
            <a:ext cx="7772400" cy="39274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Bugs affecting the entire software system.</a:t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Usually, the result of incorrect assumptions about the system.</a:t>
            </a:r>
          </a:p>
          <a:p>
            <a:pPr lvl="1">
              <a:lnSpc>
                <a:spcPct val="70000"/>
              </a:lnSpc>
            </a:pPr>
            <a:r>
              <a:rPr lang="en-US"/>
              <a:t>there will be no interrupts</a:t>
            </a:r>
          </a:p>
          <a:p>
            <a:pPr lvl="1">
              <a:lnSpc>
                <a:spcPct val="70000"/>
              </a:lnSpc>
            </a:pPr>
            <a:r>
              <a:rPr lang="en-US"/>
              <a:t>that memory or registers are initialized ...</a:t>
            </a:r>
          </a:p>
          <a:p>
            <a:pPr lvl="1">
              <a:lnSpc>
                <a:spcPct val="70000"/>
              </a:lnSpc>
            </a:pPr>
            <a:r>
              <a:rPr lang="en-US"/>
              <a:t>little attention given to data backups</a:t>
            </a:r>
          </a:p>
          <a:p>
            <a:pPr lvl="1">
              <a:lnSpc>
                <a:spcPct val="70000"/>
              </a:lnSpc>
            </a:pPr>
            <a:r>
              <a:rPr lang="en-US"/>
              <a:t>not thinking about converting/priming the data base</a:t>
            </a:r>
          </a:p>
          <a:p>
            <a:pPr lvl="1">
              <a:lnSpc>
                <a:spcPct val="70000"/>
              </a:lnSpc>
            </a:pPr>
            <a:r>
              <a:rPr lang="en-US"/>
              <a:t>assuming that all I/O devices require the same control</a:t>
            </a:r>
          </a:p>
          <a:p>
            <a:pPr lvl="1">
              <a:lnSpc>
                <a:spcPct val="70000"/>
              </a:lnSpc>
            </a:pPr>
            <a:endParaRPr lang="en-US"/>
          </a:p>
          <a:p>
            <a:pPr lvl="1">
              <a:lnSpc>
                <a:spcPct val="70000"/>
              </a:lnSpc>
            </a:pPr>
            <a:endParaRPr lang="en-US"/>
          </a:p>
          <a:p>
            <a:pPr lvl="1">
              <a:lnSpc>
                <a:spcPct val="7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506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A91BE-1F6E-5143-84E9-0138F4EAE464}" type="slidenum">
              <a:rPr lang="en-US"/>
              <a:pPr/>
              <a:t>48</a:t>
            </a:fld>
            <a:endParaRPr lang="en-US"/>
          </a:p>
        </p:txBody>
      </p:sp>
      <p:sp>
        <p:nvSpPr>
          <p:cNvPr id="1055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Observations About  Fault Classification</a:t>
            </a:r>
          </a:p>
        </p:txBody>
      </p:sp>
      <p:sp>
        <p:nvSpPr>
          <p:cNvPr id="105574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fault classification discussed here may not fit your project.</a:t>
            </a:r>
          </a:p>
          <a:p>
            <a:r>
              <a:rPr lang="en-US"/>
              <a:t>Consider having a classification scheme appropriate for your work/project/organization.</a:t>
            </a:r>
          </a:p>
          <a:p>
            <a:pPr lvl="1"/>
            <a:r>
              <a:rPr lang="en-US"/>
              <a:t>IEEE 1044 provides a reasonable classification for faults.</a:t>
            </a:r>
          </a:p>
          <a:p>
            <a:r>
              <a:rPr lang="en-US"/>
              <a:t>It will help you better understand where the bugs come from.</a:t>
            </a:r>
          </a:p>
          <a:p>
            <a:r>
              <a:rPr lang="en-US"/>
              <a:t>Coming up with an effective classification of faults for any project requires an infrastructure and substantial amount of work!</a:t>
            </a:r>
          </a:p>
        </p:txBody>
      </p:sp>
    </p:spTree>
    <p:extLst>
      <p:ext uri="{BB962C8B-B14F-4D97-AF65-F5344CB8AC3E}">
        <p14:creationId xmlns:p14="http://schemas.microsoft.com/office/powerpoint/2010/main" val="68000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E8A867-76AB-7C4F-A0EC-E5D6987CDBBA}" type="slidenum">
              <a:rPr lang="en-US"/>
              <a:pPr/>
              <a:t>5</a:t>
            </a:fld>
            <a:endParaRPr lang="en-US"/>
          </a:p>
        </p:txBody>
      </p:sp>
      <p:sp>
        <p:nvSpPr>
          <p:cNvPr id="9943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smtClean="0">
                <a:latin typeface="Arial"/>
              </a:rPr>
              <a:t>“</a:t>
            </a:r>
            <a:r>
              <a:rPr lang="en-US" dirty="0" smtClean="0"/>
              <a:t>Spectacular</a:t>
            </a:r>
            <a:r>
              <a:rPr lang="en-US" dirty="0" smtClean="0">
                <a:latin typeface="Arial"/>
              </a:rPr>
              <a:t>”</a:t>
            </a:r>
            <a:r>
              <a:rPr lang="en-US" dirty="0" smtClean="0"/>
              <a:t> </a:t>
            </a:r>
            <a:r>
              <a:rPr lang="en-US" dirty="0"/>
              <a:t>Failures</a:t>
            </a:r>
          </a:p>
        </p:txBody>
      </p:sp>
      <p:sp>
        <p:nvSpPr>
          <p:cNvPr id="99430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Ariane</a:t>
            </a:r>
            <a:r>
              <a:rPr lang="en-US" dirty="0"/>
              <a:t> 5, Explosion (1996)</a:t>
            </a:r>
          </a:p>
          <a:p>
            <a:pPr lvl="1"/>
            <a:r>
              <a:rPr lang="en-US" dirty="0"/>
              <a:t>Data conversion of a too large number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USS Yorktown, Propulsion system shut down (1998)</a:t>
            </a:r>
          </a:p>
          <a:p>
            <a:pPr lvl="1"/>
            <a:r>
              <a:rPr lang="en-US" dirty="0"/>
              <a:t>Input and division by </a:t>
            </a:r>
            <a:r>
              <a:rPr lang="en-US" dirty="0" smtClean="0">
                <a:latin typeface="Arial"/>
              </a:rPr>
              <a:t>‘</a:t>
            </a:r>
            <a:r>
              <a:rPr lang="en-US" dirty="0" smtClean="0"/>
              <a:t>0</a:t>
            </a:r>
            <a:r>
              <a:rPr lang="en-US" dirty="0" smtClean="0">
                <a:latin typeface="Arial"/>
              </a:rPr>
              <a:t>’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Mars Climate Orbiter, Loss (1999)</a:t>
            </a:r>
          </a:p>
          <a:p>
            <a:pPr lvl="1"/>
            <a:r>
              <a:rPr lang="en-US" dirty="0"/>
              <a:t>Mixture of pounds and Kilograms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9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9CC73A-19D2-314A-8C7A-F29365555AAC}" type="slidenum">
              <a:rPr lang="en-US"/>
              <a:pPr/>
              <a:t>6</a:t>
            </a:fld>
            <a:endParaRPr lang="en-US"/>
          </a:p>
        </p:txBody>
      </p:sp>
      <p:sp>
        <p:nvSpPr>
          <p:cNvPr id="9953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Many Reasons for Software Defects</a:t>
            </a:r>
          </a:p>
        </p:txBody>
      </p:sp>
      <p:sp>
        <p:nvSpPr>
          <p:cNvPr id="99533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Poor Requirements</a:t>
            </a:r>
          </a:p>
          <a:p>
            <a:pPr lvl="1"/>
            <a:r>
              <a:rPr lang="en-US"/>
              <a:t>Poorly written, ambiguous, incorrect,  and missing.</a:t>
            </a:r>
          </a:p>
          <a:p>
            <a:r>
              <a:rPr lang="en-US"/>
              <a:t>System Complexity</a:t>
            </a:r>
          </a:p>
          <a:p>
            <a:r>
              <a:rPr lang="en-US"/>
              <a:t>Poor programming</a:t>
            </a:r>
          </a:p>
          <a:p>
            <a:r>
              <a:rPr lang="en-US"/>
              <a:t>Inadequate testing</a:t>
            </a:r>
          </a:p>
          <a:p>
            <a:r>
              <a:rPr lang="en-US"/>
              <a:t>…</a:t>
            </a:r>
          </a:p>
          <a:p>
            <a:r>
              <a:rPr lang="en-US"/>
              <a:t>etc.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75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64A233-06B5-A041-9B87-4BB9C0530AB1}" type="slidenum">
              <a:rPr lang="en-US"/>
              <a:pPr/>
              <a:t>7</a:t>
            </a:fld>
            <a:endParaRPr lang="en-US"/>
          </a:p>
        </p:txBody>
      </p:sp>
      <p:sp>
        <p:nvSpPr>
          <p:cNvPr id="10199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 Community Response</a:t>
            </a:r>
          </a:p>
        </p:txBody>
      </p:sp>
      <p:sp>
        <p:nvSpPr>
          <p:cNvPr id="101990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Improved environments for software development.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Better processes to ensure that </a:t>
            </a:r>
            <a:r>
              <a:rPr lang="en-US" dirty="0">
                <a:solidFill>
                  <a:srgbClr val="0000FF"/>
                </a:solidFill>
              </a:rPr>
              <a:t>we are building the right thing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Technology to help us ensure that we </a:t>
            </a:r>
            <a:r>
              <a:rPr lang="en-US" dirty="0">
                <a:solidFill>
                  <a:srgbClr val="0000FF"/>
                </a:solidFill>
              </a:rPr>
              <a:t>built the thing right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5998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2477E0-C1B9-7841-B617-8B5B6DA9F447}" type="slidenum">
              <a:rPr lang="en-US"/>
              <a:pPr/>
              <a:t>8</a:t>
            </a:fld>
            <a:endParaRPr lang="en-US"/>
          </a:p>
        </p:txBody>
      </p:sp>
      <p:sp>
        <p:nvSpPr>
          <p:cNvPr id="10270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Arsenal for Dependable Software</a:t>
            </a:r>
          </a:p>
        </p:txBody>
      </p:sp>
      <p:sp>
        <p:nvSpPr>
          <p:cNvPr id="102707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Automated development aids</a:t>
            </a:r>
          </a:p>
          <a:p>
            <a:r>
              <a:rPr lang="en-US" dirty="0"/>
              <a:t>Static source code </a:t>
            </a:r>
            <a:r>
              <a:rPr lang="en-US" dirty="0" smtClean="0"/>
              <a:t>analysis</a:t>
            </a:r>
            <a:endParaRPr lang="en-US" dirty="0"/>
          </a:p>
          <a:p>
            <a:r>
              <a:rPr lang="en-US" dirty="0"/>
              <a:t>Formal methods</a:t>
            </a:r>
          </a:p>
          <a:p>
            <a:pPr lvl="1"/>
            <a:r>
              <a:rPr lang="en-US" dirty="0"/>
              <a:t>Requirements specification, Program Verification</a:t>
            </a:r>
          </a:p>
          <a:p>
            <a:r>
              <a:rPr lang="en-US" dirty="0" smtClean="0"/>
              <a:t>Peer reviews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1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0B311A-CC3C-D94D-9161-178E090730D7}" type="slidenum">
              <a:rPr lang="en-US"/>
              <a:pPr/>
              <a:t>9</a:t>
            </a:fld>
            <a:endParaRPr lang="en-US"/>
          </a:p>
        </p:txBody>
      </p:sp>
      <p:sp>
        <p:nvSpPr>
          <p:cNvPr id="10219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Significance of Testing</a:t>
            </a:r>
          </a:p>
        </p:txBody>
      </p:sp>
      <p:sp>
        <p:nvSpPr>
          <p:cNvPr id="102195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widely-used activity for ensuring that software systems satisfy the specified requirements.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Consumes substantial project resources.</a:t>
            </a:r>
            <a:br>
              <a:rPr lang="en-US" dirty="0"/>
            </a:br>
            <a:r>
              <a:rPr lang="en-US" dirty="0"/>
              <a:t>Some estimates: ~50% of development costs</a:t>
            </a:r>
            <a:br>
              <a:rPr lang="en-US" dirty="0"/>
            </a:br>
            <a:endParaRPr lang="en-US" dirty="0"/>
          </a:p>
          <a:p>
            <a:pPr>
              <a:buFont typeface="Wingdings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1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16344</TotalTime>
  <Words>1622</Words>
  <Application>Microsoft Macintosh PowerPoint</Application>
  <PresentationFormat>Custom</PresentationFormat>
  <Paragraphs>367</Paragraphs>
  <Slides>48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SE 181    Introduction to Software Testing</vt:lpstr>
      <vt:lpstr>Defective Software </vt:lpstr>
      <vt:lpstr>About Defective Software</vt:lpstr>
      <vt:lpstr>Some “Spectacular” Failures</vt:lpstr>
      <vt:lpstr>Some “Spectacular” Failures</vt:lpstr>
      <vt:lpstr>Many Reasons for Software Defects</vt:lpstr>
      <vt:lpstr>SE Community Response</vt:lpstr>
      <vt:lpstr>Arsenal for Dependable Software</vt:lpstr>
      <vt:lpstr>The Significance of Testing</vt:lpstr>
      <vt:lpstr>Limitations of Testing</vt:lpstr>
      <vt:lpstr>Limitations of Testing</vt:lpstr>
      <vt:lpstr>Some Terminology</vt:lpstr>
      <vt:lpstr>PowerPoint Presentation</vt:lpstr>
      <vt:lpstr>Testing Strategy</vt:lpstr>
      <vt:lpstr>Testing Strategy</vt:lpstr>
      <vt:lpstr> Testing Phases</vt:lpstr>
      <vt:lpstr>The V-Model</vt:lpstr>
      <vt:lpstr>Unit Testing</vt:lpstr>
      <vt:lpstr>Unit Testing</vt:lpstr>
      <vt:lpstr>Unit Testing</vt:lpstr>
      <vt:lpstr>Unit Test Environment</vt:lpstr>
      <vt:lpstr>Unit Testing</vt:lpstr>
      <vt:lpstr>Integration Testing </vt:lpstr>
      <vt:lpstr>Integration Testing</vt:lpstr>
      <vt:lpstr>Incremental vs. “Big-Bang”</vt:lpstr>
      <vt:lpstr>Top Down Integration</vt:lpstr>
      <vt:lpstr>Bottom-Up Integration</vt:lpstr>
      <vt:lpstr>Sandwich Integration Testing</vt:lpstr>
      <vt:lpstr>System Testing </vt:lpstr>
      <vt:lpstr>System Testing</vt:lpstr>
      <vt:lpstr>System Testing</vt:lpstr>
      <vt:lpstr>System Testing</vt:lpstr>
      <vt:lpstr>Other Testing Phases</vt:lpstr>
      <vt:lpstr>Types of Testing</vt:lpstr>
      <vt:lpstr>Types of Testing</vt:lpstr>
      <vt:lpstr>Testing Phases vs. Types of Testing</vt:lpstr>
      <vt:lpstr>Regression Testing</vt:lpstr>
      <vt:lpstr>PowerPoint Presentation</vt:lpstr>
      <vt:lpstr>Bugs, Faults, Defects, and Glitches</vt:lpstr>
      <vt:lpstr>The first “bug”</vt:lpstr>
      <vt:lpstr>Structural Bugs</vt:lpstr>
      <vt:lpstr>Structural Bugs (cont’d)</vt:lpstr>
      <vt:lpstr>Data Bugs</vt:lpstr>
      <vt:lpstr>Implementation and Coding Bugs</vt:lpstr>
      <vt:lpstr>Integration Bugs</vt:lpstr>
      <vt:lpstr>Integration Bugs (cont’d)</vt:lpstr>
      <vt:lpstr>System and Architecture Bugs</vt:lpstr>
      <vt:lpstr>Observations About  Fault Classification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SE-320: Software Verification &amp; Validation</dc:title>
  <dc:creator>Filippos I. Vokolos</dc:creator>
  <cp:lastModifiedBy>Filippos Vokolos</cp:lastModifiedBy>
  <cp:revision>518</cp:revision>
  <cp:lastPrinted>2014-01-29T18:29:26Z</cp:lastPrinted>
  <dcterms:created xsi:type="dcterms:W3CDTF">2000-03-07T00:57:40Z</dcterms:created>
  <dcterms:modified xsi:type="dcterms:W3CDTF">2020-02-16T18:06:49Z</dcterms:modified>
</cp:coreProperties>
</file>