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78"/>
  </p:notesMasterIdLst>
  <p:handoutMasterIdLst>
    <p:handoutMasterId r:id="rId79"/>
  </p:handoutMasterIdLst>
  <p:sldIdLst>
    <p:sldId id="460" r:id="rId2"/>
    <p:sldId id="461" r:id="rId3"/>
    <p:sldId id="462" r:id="rId4"/>
    <p:sldId id="463" r:id="rId5"/>
    <p:sldId id="464" r:id="rId6"/>
    <p:sldId id="465" r:id="rId7"/>
    <p:sldId id="466" r:id="rId8"/>
    <p:sldId id="467" r:id="rId9"/>
    <p:sldId id="468" r:id="rId10"/>
    <p:sldId id="470" r:id="rId11"/>
    <p:sldId id="471" r:id="rId12"/>
    <p:sldId id="472" r:id="rId13"/>
    <p:sldId id="473" r:id="rId14"/>
    <p:sldId id="474"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56" r:id="rId45"/>
    <p:sldId id="457" r:id="rId46"/>
    <p:sldId id="458" r:id="rId47"/>
    <p:sldId id="459"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41" r:id="rId63"/>
    <p:sldId id="442" r:id="rId64"/>
    <p:sldId id="443" r:id="rId65"/>
    <p:sldId id="444" r:id="rId66"/>
    <p:sldId id="445" r:id="rId67"/>
    <p:sldId id="446" r:id="rId68"/>
    <p:sldId id="447" r:id="rId69"/>
    <p:sldId id="448" r:id="rId70"/>
    <p:sldId id="449" r:id="rId71"/>
    <p:sldId id="450" r:id="rId72"/>
    <p:sldId id="451" r:id="rId73"/>
    <p:sldId id="452" r:id="rId74"/>
    <p:sldId id="453" r:id="rId75"/>
    <p:sldId id="454" r:id="rId76"/>
    <p:sldId id="455" r:id="rId77"/>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DE8400"/>
    <a:srgbClr val="D1039B"/>
    <a:srgbClr val="AD278D"/>
    <a:srgbClr val="8C4881"/>
    <a:srgbClr val="FF6699"/>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01" autoAdjust="0"/>
    <p:restoredTop sz="94660"/>
  </p:normalViewPr>
  <p:slideViewPr>
    <p:cSldViewPr snapToGrid="0">
      <p:cViewPr>
        <p:scale>
          <a:sx n="100" d="100"/>
          <a:sy n="100" d="100"/>
        </p:scale>
        <p:origin x="-1104" y="-80"/>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249" d="100"/>
        <a:sy n="249"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56.xml"/><Relationship Id="rId4" Type="http://schemas.openxmlformats.org/officeDocument/2006/relationships/slide" Target="slides/slide63.xml"/><Relationship Id="rId1" Type="http://schemas.openxmlformats.org/officeDocument/2006/relationships/slide" Target="slides/slide26.xml"/><Relationship Id="rId2"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1026"/>
          <p:cNvSpPr>
            <a:spLocks noGrp="1" noRot="1" noChangeAspect="1" noChangeArrowheads="1" noTextEdit="1"/>
          </p:cNvSpPr>
          <p:nvPr>
            <p:ph type="sldImg"/>
          </p:nvPr>
        </p:nvSpPr>
        <p:spPr bwMode="auto">
          <a:xfrm>
            <a:off x="1208088" y="796925"/>
            <a:ext cx="4608512" cy="3073400"/>
          </a:xfrm>
          <a:prstGeom prst="rect">
            <a:avLst/>
          </a:prstGeom>
          <a:solidFill>
            <a:srgbClr val="FFFFFF"/>
          </a:solidFill>
          <a:ln>
            <a:solidFill>
              <a:srgbClr val="000000"/>
            </a:solidFill>
            <a:miter lim="800000"/>
            <a:headEnd/>
            <a:tailEnd/>
          </a:ln>
        </p:spPr>
      </p:sp>
      <p:sp>
        <p:nvSpPr>
          <p:cNvPr id="1168387" name="Rectangle 1027"/>
          <p:cNvSpPr>
            <a:spLocks noGrp="1" noChangeArrowheads="1"/>
          </p:cNvSpPr>
          <p:nvPr>
            <p:ph type="body" idx="1"/>
          </p:nvPr>
        </p:nvSpPr>
        <p:spPr bwMode="auto">
          <a:xfrm>
            <a:off x="916060" y="4431709"/>
            <a:ext cx="5191004" cy="420248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650" tIns="45825" rIns="91650" bIns="45825"/>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515765-1256-4769-B33E-2F3E451B5C8D}"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D9C5B2-1D24-48FF-8D92-93074635FEED}"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453AC1-3D0C-4DBE-BAE6-997B30DB2BC7}"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29B8412-9074-42A5-86AB-9A090C7FA1DE}"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A14048-70BA-47BB-BFA4-34E1806A8D7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3FE2A76-E1DC-49B5-AE5C-99543BEA30F3}"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4E2B5F6-52B4-4727-BC41-D402386119A3}" type="datetime1">
              <a:rPr lang="en-US" smtClean="0">
                <a:solidFill>
                  <a:prstClr val="black">
                    <a:tint val="75000"/>
                  </a:prstClr>
                </a:solidFill>
              </a:rPr>
              <a:t>2/23/20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730E0C3-5A18-4748-B5C5-5E2D0FCC1228}" type="datetime1">
              <a:rPr lang="en-US" smtClean="0">
                <a:solidFill>
                  <a:prstClr val="black">
                    <a:tint val="75000"/>
                  </a:prstClr>
                </a:solidFill>
              </a:rPr>
              <a:t>2/23/20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670434B-B08F-42C4-9310-54B32434D511}" type="datetime1">
              <a:rPr lang="en-US" smtClean="0">
                <a:solidFill>
                  <a:prstClr val="black">
                    <a:tint val="75000"/>
                  </a:prstClr>
                </a:solidFill>
              </a:rPr>
              <a:t>2/23/20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21D0B6-70AC-4EFA-9576-89749BEBB6D0}" type="datetime1">
              <a:rPr lang="en-US" smtClean="0">
                <a:solidFill>
                  <a:prstClr val="black">
                    <a:tint val="75000"/>
                  </a:prstClr>
                </a:solidFill>
              </a:rPr>
              <a:t>2/23/20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941396-AFAC-4FCD-BB38-6A723E2DAB3C}" type="datetime1">
              <a:rPr lang="en-US" smtClean="0">
                <a:solidFill>
                  <a:prstClr val="black">
                    <a:tint val="75000"/>
                  </a:prstClr>
                </a:solidFill>
              </a:rPr>
              <a:t>2/23/20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7CA832-F462-421E-9599-F39BBAED5C71}" type="datetime1">
              <a:rPr lang="en-US" smtClean="0">
                <a:solidFill>
                  <a:prstClr val="black">
                    <a:tint val="75000"/>
                  </a:prstClr>
                </a:solidFill>
              </a:rPr>
              <a:t>2/23/20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5AAB340-F73E-4693-B84C-AB415EB99970}" type="datetime1">
              <a:rPr lang="en-US" smtClean="0">
                <a:solidFill>
                  <a:prstClr val="black">
                    <a:tint val="75000"/>
                  </a:prstClr>
                </a:solidFill>
              </a:rPr>
              <a:t>2/23/20</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group.org/onlinepubs/007908799/xsh/stdio.h.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3005951"/>
          </a:xfrm>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sz="3200" b="1" dirty="0" smtClean="0"/>
              <a:t>SE 181</a:t>
            </a:r>
            <a:r>
              <a:rPr lang="en-US" altLang="en-US" sz="3200" b="1" smtClean="0"/>
              <a:t/>
            </a:r>
            <a:br>
              <a:rPr lang="en-US" altLang="en-US" sz="3200" b="1" smtClean="0"/>
            </a:br>
            <a:r>
              <a:rPr lang="en-US" altLang="en-US" sz="3200" b="1" smtClean="0"/>
              <a:t/>
            </a:r>
            <a:br>
              <a:rPr lang="en-US" altLang="en-US" sz="3200" b="1" smtClean="0"/>
            </a:br>
            <a:r>
              <a:rPr lang="en-US" altLang="en-US" sz="2400" b="1" dirty="0">
                <a:effectLst/>
              </a:rPr>
              <a:t/>
            </a:r>
            <a:br>
              <a:rPr lang="en-US" altLang="en-US" sz="2400" b="1" dirty="0">
                <a:effectLst/>
              </a:rPr>
            </a:br>
            <a:r>
              <a:rPr lang="en-US" altLang="en-US" b="1" dirty="0"/>
              <a:t/>
            </a:r>
            <a:br>
              <a:rPr lang="en-US" altLang="en-US" b="1" dirty="0"/>
            </a:br>
            <a:r>
              <a:rPr lang="en-US" altLang="en-US" sz="3200" b="1" dirty="0" smtClean="0">
                <a:solidFill>
                  <a:srgbClr val="0070C0"/>
                </a:solidFill>
              </a:rPr>
              <a:t>White Box Testing</a:t>
            </a:r>
            <a:br>
              <a:rPr lang="en-US" altLang="en-US" sz="3200" b="1" dirty="0" smtClean="0">
                <a:solidFill>
                  <a:srgbClr val="0070C0"/>
                </a:solidFill>
              </a:rPr>
            </a:br>
            <a:r>
              <a:rPr lang="en-US" altLang="en-US" b="1" dirty="0" smtClean="0">
                <a:solidFill>
                  <a:srgbClr val="0070C0"/>
                </a:solidFill>
              </a:rPr>
              <a:t>Part 1: Control-Flow Testing</a:t>
            </a:r>
            <a:endParaRPr lang="en-US" altLang="en-US" sz="3200" b="1" dirty="0">
              <a:solidFill>
                <a:srgbClr val="0070C0"/>
              </a:solidFill>
            </a:endParaRP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smtClean="0">
              <a:latin typeface="Arial" charset="0"/>
            </a:endParaRPr>
          </a:p>
        </p:txBody>
      </p:sp>
    </p:spTree>
    <p:extLst>
      <p:ext uri="{BB962C8B-B14F-4D97-AF65-F5344CB8AC3E}">
        <p14:creationId xmlns:p14="http://schemas.microsoft.com/office/powerpoint/2010/main" val="2152937849"/>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rrowheads="1"/>
          </p:cNvSpPr>
          <p:nvPr>
            <p:ph type="title"/>
          </p:nvPr>
        </p:nvSpPr>
        <p:spPr>
          <a:xfrm>
            <a:off x="457200" y="244475"/>
            <a:ext cx="8229600" cy="482600"/>
          </a:xfrm>
        </p:spPr>
        <p:txBody>
          <a:bodyPr/>
          <a:lstStyle/>
          <a:p>
            <a:r>
              <a:rPr lang="en-US" altLang="en-US" dirty="0" smtClean="0"/>
              <a:t>CFGs</a:t>
            </a:r>
            <a:r>
              <a:rPr lang="en-US" altLang="en-US" dirty="0"/>
              <a:t>: </a:t>
            </a:r>
            <a:r>
              <a:rPr lang="en-US" altLang="en-US" dirty="0" smtClean="0"/>
              <a:t>Switch-Case </a:t>
            </a:r>
            <a:r>
              <a:rPr lang="en-US" altLang="en-US" sz="2000" dirty="0" smtClean="0"/>
              <a:t>(cont’d)</a:t>
            </a:r>
            <a:endParaRPr lang="en-US" altLang="en-US" sz="2000" baseline="-25000" dirty="0"/>
          </a:p>
        </p:txBody>
      </p:sp>
      <p:sp>
        <p:nvSpPr>
          <p:cNvPr id="1054723" name="Rectangle 3"/>
          <p:cNvSpPr>
            <a:spLocks noGrp="1" noRot="1" noChangeArrowheads="1"/>
          </p:cNvSpPr>
          <p:nvPr>
            <p:ph type="body" idx="1"/>
          </p:nvPr>
        </p:nvSpPr>
        <p:spPr>
          <a:xfrm>
            <a:off x="600075" y="754063"/>
            <a:ext cx="3121025" cy="4616450"/>
          </a:xfrm>
        </p:spPr>
        <p:txBody>
          <a:bodyPr/>
          <a:lstStyle/>
          <a:p>
            <a:pPr>
              <a:lnSpc>
                <a:spcPct val="90000"/>
              </a:lnSpc>
              <a:buFont typeface="Wingdings" pitchFamily="2" charset="2"/>
              <a:buNone/>
            </a:pPr>
            <a:endParaRPr lang="en-US" altLang="en-US" sz="1900">
              <a:solidFill>
                <a:schemeClr val="hlink"/>
              </a:solidFill>
              <a:latin typeface="Comic Sans MS" pitchFamily="48" charset="0"/>
            </a:endParaRPr>
          </a:p>
          <a:p>
            <a:pPr>
              <a:lnSpc>
                <a:spcPct val="90000"/>
              </a:lnSpc>
              <a:buFont typeface="Wingdings" pitchFamily="2" charset="2"/>
              <a:buNone/>
            </a:pPr>
            <a:r>
              <a:rPr lang="en-US" altLang="en-US" sz="1900">
                <a:latin typeface="Comic Sans MS" pitchFamily="48" charset="0"/>
              </a:rPr>
              <a:t>S</a:t>
            </a:r>
            <a:r>
              <a:rPr lang="en-US" altLang="en-US" sz="1900" baseline="-25000">
                <a:latin typeface="Comic Sans MS" pitchFamily="48" charset="0"/>
              </a:rPr>
              <a:t>0</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switch ( e )</a:t>
            </a:r>
          </a:p>
          <a:p>
            <a:pPr>
              <a:lnSpc>
                <a:spcPct val="90000"/>
              </a:lnSpc>
              <a:buFont typeface="Wingdings" pitchFamily="2" charset="2"/>
              <a:buNone/>
            </a:pP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	case v</a:t>
            </a:r>
            <a:r>
              <a:rPr lang="en-US" altLang="en-US" sz="1900" baseline="-25000">
                <a:latin typeface="Comic Sans MS" pitchFamily="48" charset="0"/>
              </a:rPr>
              <a:t>1</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		S</a:t>
            </a:r>
            <a:r>
              <a:rPr lang="en-US" altLang="en-US" sz="1900" baseline="-25000">
                <a:latin typeface="Comic Sans MS" pitchFamily="48" charset="0"/>
              </a:rPr>
              <a:t>1</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		break;</a:t>
            </a:r>
          </a:p>
          <a:p>
            <a:pPr>
              <a:lnSpc>
                <a:spcPct val="90000"/>
              </a:lnSpc>
              <a:buFont typeface="Wingdings" pitchFamily="2" charset="2"/>
              <a:buNone/>
            </a:pPr>
            <a:r>
              <a:rPr lang="en-US" altLang="en-US" sz="1900">
                <a:latin typeface="Comic Sans MS" pitchFamily="48" charset="0"/>
              </a:rPr>
              <a:t>	case v</a:t>
            </a:r>
            <a:r>
              <a:rPr lang="en-US" altLang="en-US" sz="1900" baseline="-25000">
                <a:latin typeface="Comic Sans MS" pitchFamily="48" charset="0"/>
              </a:rPr>
              <a:t>2</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		S</a:t>
            </a:r>
            <a:r>
              <a:rPr lang="en-US" altLang="en-US" sz="1900" baseline="-25000">
                <a:latin typeface="Comic Sans MS" pitchFamily="48" charset="0"/>
              </a:rPr>
              <a:t>2</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		break;</a:t>
            </a:r>
          </a:p>
          <a:p>
            <a:pPr>
              <a:lnSpc>
                <a:spcPct val="90000"/>
              </a:lnSpc>
              <a:buFont typeface="Wingdings" pitchFamily="2" charset="2"/>
              <a:buNone/>
            </a:pPr>
            <a:r>
              <a:rPr lang="en-US" altLang="en-US" sz="1900">
                <a:latin typeface="Comic Sans MS" pitchFamily="48" charset="0"/>
              </a:rPr>
              <a:t>	default:</a:t>
            </a:r>
          </a:p>
          <a:p>
            <a:pPr>
              <a:lnSpc>
                <a:spcPct val="90000"/>
              </a:lnSpc>
              <a:buFont typeface="Wingdings" pitchFamily="2" charset="2"/>
              <a:buNone/>
            </a:pPr>
            <a:r>
              <a:rPr lang="en-US" altLang="en-US" sz="1900">
                <a:latin typeface="Comic Sans MS" pitchFamily="48" charset="0"/>
              </a:rPr>
              <a:t>		S</a:t>
            </a:r>
            <a:r>
              <a:rPr lang="en-US" altLang="en-US" sz="1900" baseline="-25000">
                <a:latin typeface="Comic Sans MS" pitchFamily="48" charset="0"/>
              </a:rPr>
              <a:t>3</a:t>
            </a: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a:t>
            </a:r>
          </a:p>
          <a:p>
            <a:pPr>
              <a:lnSpc>
                <a:spcPct val="90000"/>
              </a:lnSpc>
              <a:buFont typeface="Wingdings" pitchFamily="2" charset="2"/>
              <a:buNone/>
            </a:pPr>
            <a:r>
              <a:rPr lang="en-US" altLang="en-US" sz="1900">
                <a:latin typeface="Comic Sans MS" pitchFamily="48" charset="0"/>
              </a:rPr>
              <a:t>S</a:t>
            </a:r>
            <a:r>
              <a:rPr lang="en-US" altLang="en-US" sz="1900" baseline="-25000">
                <a:latin typeface="Comic Sans MS" pitchFamily="48" charset="0"/>
              </a:rPr>
              <a:t>n</a:t>
            </a:r>
            <a:r>
              <a:rPr lang="en-US" altLang="en-US" sz="1900">
                <a:latin typeface="Comic Sans MS" pitchFamily="48" charset="0"/>
              </a:rPr>
              <a:t>;</a:t>
            </a:r>
          </a:p>
        </p:txBody>
      </p:sp>
      <p:sp>
        <p:nvSpPr>
          <p:cNvPr id="1054724" name="Oval 4"/>
          <p:cNvSpPr>
            <a:spLocks noChangeArrowheads="1"/>
          </p:cNvSpPr>
          <p:nvPr/>
        </p:nvSpPr>
        <p:spPr bwMode="auto">
          <a:xfrm>
            <a:off x="5214938" y="131921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725" name="AutoShape 5"/>
          <p:cNvCxnSpPr>
            <a:cxnSpLocks noChangeShapeType="1"/>
            <a:stCxn id="1054724" idx="4"/>
            <a:endCxn id="1054737" idx="0"/>
          </p:cNvCxnSpPr>
          <p:nvPr/>
        </p:nvCxnSpPr>
        <p:spPr bwMode="auto">
          <a:xfrm>
            <a:off x="5476875" y="1793875"/>
            <a:ext cx="17463" cy="3397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726" name="Text Box 6"/>
          <p:cNvSpPr txBox="1">
            <a:spLocks noChangeArrowheads="1"/>
          </p:cNvSpPr>
          <p:nvPr/>
        </p:nvSpPr>
        <p:spPr bwMode="auto">
          <a:xfrm>
            <a:off x="4960938" y="256857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4727" name="Oval 7"/>
          <p:cNvSpPr>
            <a:spLocks noChangeArrowheads="1"/>
          </p:cNvSpPr>
          <p:nvPr/>
        </p:nvSpPr>
        <p:spPr bwMode="auto">
          <a:xfrm>
            <a:off x="4032250" y="349567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728" name="AutoShape 8"/>
          <p:cNvCxnSpPr>
            <a:cxnSpLocks noChangeShapeType="1"/>
            <a:stCxn id="1054737" idx="2"/>
            <a:endCxn id="1054727" idx="7"/>
          </p:cNvCxnSpPr>
          <p:nvPr/>
        </p:nvCxnSpPr>
        <p:spPr bwMode="auto">
          <a:xfrm flipH="1">
            <a:off x="4478338" y="2490788"/>
            <a:ext cx="1016000" cy="10747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729" name="Text Box 9"/>
          <p:cNvSpPr txBox="1">
            <a:spLocks noChangeArrowheads="1"/>
          </p:cNvSpPr>
          <p:nvPr/>
        </p:nvSpPr>
        <p:spPr bwMode="auto">
          <a:xfrm>
            <a:off x="5121275" y="4743450"/>
            <a:ext cx="762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n</a:t>
            </a:r>
          </a:p>
        </p:txBody>
      </p:sp>
      <p:sp>
        <p:nvSpPr>
          <p:cNvPr id="1054730" name="Text Box 10"/>
          <p:cNvSpPr txBox="1">
            <a:spLocks noChangeArrowheads="1"/>
          </p:cNvSpPr>
          <p:nvPr/>
        </p:nvSpPr>
        <p:spPr bwMode="auto">
          <a:xfrm>
            <a:off x="5891213" y="2557463"/>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4731" name="AutoShape 11"/>
          <p:cNvCxnSpPr>
            <a:cxnSpLocks noChangeShapeType="1"/>
            <a:stCxn id="1054737" idx="2"/>
            <a:endCxn id="1054744" idx="0"/>
          </p:cNvCxnSpPr>
          <p:nvPr/>
        </p:nvCxnSpPr>
        <p:spPr bwMode="auto">
          <a:xfrm>
            <a:off x="5494338" y="2490788"/>
            <a:ext cx="715962" cy="4921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732" name="Text Box 12"/>
          <p:cNvSpPr txBox="1">
            <a:spLocks noChangeArrowheads="1"/>
          </p:cNvSpPr>
          <p:nvPr/>
        </p:nvSpPr>
        <p:spPr bwMode="auto">
          <a:xfrm>
            <a:off x="6804025" y="3857625"/>
            <a:ext cx="6905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3</a:t>
            </a:r>
          </a:p>
        </p:txBody>
      </p:sp>
      <p:sp>
        <p:nvSpPr>
          <p:cNvPr id="1054733" name="Rectangle 13"/>
          <p:cNvSpPr>
            <a:spLocks noChangeArrowheads="1"/>
          </p:cNvSpPr>
          <p:nvPr/>
        </p:nvSpPr>
        <p:spPr bwMode="auto">
          <a:xfrm>
            <a:off x="5126038" y="3852863"/>
            <a:ext cx="427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Comic Sans MS" pitchFamily="48" charset="0"/>
              </a:rPr>
              <a:t>S</a:t>
            </a:r>
            <a:r>
              <a:rPr lang="en-US" altLang="en-US" b="0" baseline="-25000"/>
              <a:t>2</a:t>
            </a:r>
          </a:p>
        </p:txBody>
      </p:sp>
      <p:sp>
        <p:nvSpPr>
          <p:cNvPr id="1054734" name="Text Box 14"/>
          <p:cNvSpPr txBox="1">
            <a:spLocks noChangeArrowheads="1"/>
          </p:cNvSpPr>
          <p:nvPr/>
        </p:nvSpPr>
        <p:spPr bwMode="auto">
          <a:xfrm>
            <a:off x="4121150" y="359410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1</a:t>
            </a:r>
          </a:p>
        </p:txBody>
      </p:sp>
      <p:sp>
        <p:nvSpPr>
          <p:cNvPr id="1054735" name="Text Box 15"/>
          <p:cNvSpPr txBox="1">
            <a:spLocks noChangeArrowheads="1"/>
          </p:cNvSpPr>
          <p:nvPr/>
        </p:nvSpPr>
        <p:spPr bwMode="auto">
          <a:xfrm>
            <a:off x="5292725" y="1389063"/>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0</a:t>
            </a:r>
          </a:p>
        </p:txBody>
      </p:sp>
      <p:sp>
        <p:nvSpPr>
          <p:cNvPr id="1054736" name="Text Box 16"/>
          <p:cNvSpPr txBox="1">
            <a:spLocks noChangeArrowheads="1"/>
          </p:cNvSpPr>
          <p:nvPr/>
        </p:nvSpPr>
        <p:spPr bwMode="auto">
          <a:xfrm>
            <a:off x="5103813" y="2155825"/>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1</a:t>
            </a:r>
          </a:p>
        </p:txBody>
      </p:sp>
      <p:sp>
        <p:nvSpPr>
          <p:cNvPr id="1054737" name="Rectangle 17"/>
          <p:cNvSpPr>
            <a:spLocks noChangeArrowheads="1"/>
          </p:cNvSpPr>
          <p:nvPr/>
        </p:nvSpPr>
        <p:spPr bwMode="auto">
          <a:xfrm>
            <a:off x="5068888" y="2133600"/>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4738" name="Oval 18"/>
          <p:cNvSpPr>
            <a:spLocks noChangeArrowheads="1"/>
          </p:cNvSpPr>
          <p:nvPr/>
        </p:nvSpPr>
        <p:spPr bwMode="auto">
          <a:xfrm>
            <a:off x="5095875" y="37782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739" name="AutoShape 19"/>
          <p:cNvCxnSpPr>
            <a:cxnSpLocks noChangeShapeType="1"/>
            <a:stCxn id="1054744" idx="2"/>
            <a:endCxn id="1054738" idx="7"/>
          </p:cNvCxnSpPr>
          <p:nvPr/>
        </p:nvCxnSpPr>
        <p:spPr bwMode="auto">
          <a:xfrm flipH="1">
            <a:off x="5541963" y="3340100"/>
            <a:ext cx="668337" cy="508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740" name="Text Box 20"/>
          <p:cNvSpPr txBox="1">
            <a:spLocks noChangeArrowheads="1"/>
          </p:cNvSpPr>
          <p:nvPr/>
        </p:nvSpPr>
        <p:spPr bwMode="auto">
          <a:xfrm>
            <a:off x="6556375" y="3394075"/>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sp>
        <p:nvSpPr>
          <p:cNvPr id="1054741" name="Oval 21"/>
          <p:cNvSpPr>
            <a:spLocks noChangeArrowheads="1"/>
          </p:cNvSpPr>
          <p:nvPr/>
        </p:nvSpPr>
        <p:spPr bwMode="auto">
          <a:xfrm>
            <a:off x="6699250" y="377666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742" name="AutoShape 22"/>
          <p:cNvCxnSpPr>
            <a:cxnSpLocks noChangeShapeType="1"/>
            <a:stCxn id="1054744" idx="2"/>
            <a:endCxn id="1054741" idx="1"/>
          </p:cNvCxnSpPr>
          <p:nvPr/>
        </p:nvCxnSpPr>
        <p:spPr bwMode="auto">
          <a:xfrm>
            <a:off x="6210300" y="3340100"/>
            <a:ext cx="565150" cy="5064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743" name="Text Box 23"/>
          <p:cNvSpPr txBox="1">
            <a:spLocks noChangeArrowheads="1"/>
          </p:cNvSpPr>
          <p:nvPr/>
        </p:nvSpPr>
        <p:spPr bwMode="auto">
          <a:xfrm>
            <a:off x="5856288" y="29972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2</a:t>
            </a:r>
          </a:p>
        </p:txBody>
      </p:sp>
      <p:sp>
        <p:nvSpPr>
          <p:cNvPr id="1054744" name="Rectangle 24"/>
          <p:cNvSpPr>
            <a:spLocks noChangeArrowheads="1"/>
          </p:cNvSpPr>
          <p:nvPr/>
        </p:nvSpPr>
        <p:spPr bwMode="auto">
          <a:xfrm>
            <a:off x="5784850" y="2982913"/>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4745" name="Text Box 25"/>
          <p:cNvSpPr txBox="1">
            <a:spLocks noChangeArrowheads="1"/>
          </p:cNvSpPr>
          <p:nvPr/>
        </p:nvSpPr>
        <p:spPr bwMode="auto">
          <a:xfrm>
            <a:off x="5518150" y="34099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4746" name="Oval 26"/>
          <p:cNvSpPr>
            <a:spLocks noChangeArrowheads="1"/>
          </p:cNvSpPr>
          <p:nvPr/>
        </p:nvSpPr>
        <p:spPr bwMode="auto">
          <a:xfrm>
            <a:off x="5145088" y="4699000"/>
            <a:ext cx="463550"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747" name="AutoShape 27"/>
          <p:cNvCxnSpPr>
            <a:cxnSpLocks noChangeShapeType="1"/>
            <a:stCxn id="1054727" idx="4"/>
            <a:endCxn id="1054746" idx="0"/>
          </p:cNvCxnSpPr>
          <p:nvPr/>
        </p:nvCxnSpPr>
        <p:spPr bwMode="auto">
          <a:xfrm>
            <a:off x="4294188" y="3970338"/>
            <a:ext cx="1082675" cy="72866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748" name="AutoShape 28"/>
          <p:cNvCxnSpPr>
            <a:cxnSpLocks noChangeShapeType="1"/>
            <a:stCxn id="1054738" idx="4"/>
            <a:endCxn id="1054746" idx="0"/>
          </p:cNvCxnSpPr>
          <p:nvPr/>
        </p:nvCxnSpPr>
        <p:spPr bwMode="auto">
          <a:xfrm>
            <a:off x="5357813" y="4252913"/>
            <a:ext cx="19050" cy="4460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749" name="AutoShape 29"/>
          <p:cNvCxnSpPr>
            <a:cxnSpLocks noChangeShapeType="1"/>
            <a:stCxn id="1054741" idx="3"/>
            <a:endCxn id="1054746" idx="0"/>
          </p:cNvCxnSpPr>
          <p:nvPr/>
        </p:nvCxnSpPr>
        <p:spPr bwMode="auto">
          <a:xfrm flipH="1">
            <a:off x="5376863" y="4181475"/>
            <a:ext cx="1398587" cy="5175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10</a:t>
            </a:fld>
            <a:endParaRPr lang="en-US" altLang="en-US">
              <a:solidFill>
                <a:prstClr val="black">
                  <a:tint val="75000"/>
                </a:prstClr>
              </a:solidFill>
            </a:endParaRPr>
          </a:p>
        </p:txBody>
      </p:sp>
    </p:spTree>
    <p:extLst>
      <p:ext uri="{BB962C8B-B14F-4D97-AF65-F5344CB8AC3E}">
        <p14:creationId xmlns:p14="http://schemas.microsoft.com/office/powerpoint/2010/main" val="166954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1026"/>
          <p:cNvSpPr>
            <a:spLocks noGrp="1" noRot="1" noChangeArrowheads="1"/>
          </p:cNvSpPr>
          <p:nvPr>
            <p:ph type="title"/>
          </p:nvPr>
        </p:nvSpPr>
        <p:spPr>
          <a:xfrm>
            <a:off x="457200" y="244475"/>
            <a:ext cx="8229600" cy="482600"/>
          </a:xfrm>
        </p:spPr>
        <p:txBody>
          <a:bodyPr/>
          <a:lstStyle/>
          <a:p>
            <a:r>
              <a:rPr lang="en-US" altLang="en-US" dirty="0" smtClean="0"/>
              <a:t>CFGs</a:t>
            </a:r>
            <a:r>
              <a:rPr lang="en-US" altLang="en-US" dirty="0"/>
              <a:t>: </a:t>
            </a:r>
            <a:r>
              <a:rPr lang="en-US" altLang="en-US" dirty="0" smtClean="0"/>
              <a:t>Switch-Case </a:t>
            </a:r>
            <a:r>
              <a:rPr lang="en-US" altLang="en-US" sz="2000" dirty="0" smtClean="0"/>
              <a:t>(cont’d) </a:t>
            </a:r>
            <a:endParaRPr lang="en-US" altLang="en-US" sz="2000" baseline="-25000" dirty="0"/>
          </a:p>
        </p:txBody>
      </p:sp>
      <p:sp>
        <p:nvSpPr>
          <p:cNvPr id="1055747" name="Rectangle 1027"/>
          <p:cNvSpPr>
            <a:spLocks noGrp="1" noRot="1" noChangeArrowheads="1"/>
          </p:cNvSpPr>
          <p:nvPr>
            <p:ph type="body" idx="1"/>
          </p:nvPr>
        </p:nvSpPr>
        <p:spPr>
          <a:xfrm>
            <a:off x="819150" y="1044575"/>
            <a:ext cx="2554288" cy="4616450"/>
          </a:xfrm>
        </p:spPr>
        <p:txBody>
          <a:bodyPr/>
          <a:lstStyle/>
          <a:p>
            <a:pPr>
              <a:lnSpc>
                <a:spcPct val="90000"/>
              </a:lnSpc>
              <a:buFont typeface="Wingdings" pitchFamily="2" charset="2"/>
              <a:buNone/>
            </a:pPr>
            <a:r>
              <a:rPr lang="en-US" altLang="en-US" sz="1700" dirty="0">
                <a:latin typeface="Comic Sans MS" pitchFamily="48" charset="0"/>
              </a:rPr>
              <a:t>S</a:t>
            </a:r>
            <a:r>
              <a:rPr lang="en-US" altLang="en-US" sz="1700" baseline="-25000" dirty="0">
                <a:latin typeface="Comic Sans MS" pitchFamily="48" charset="0"/>
              </a:rPr>
              <a:t>0</a:t>
            </a: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switch ( e )</a:t>
            </a:r>
          </a:p>
          <a:p>
            <a:pPr>
              <a:lnSpc>
                <a:spcPct val="90000"/>
              </a:lnSpc>
              <a:buFont typeface="Wingdings" pitchFamily="2" charset="2"/>
              <a:buNone/>
            </a:pP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	case v</a:t>
            </a:r>
            <a:r>
              <a:rPr lang="en-US" altLang="en-US" sz="1700" baseline="-25000" dirty="0">
                <a:latin typeface="Comic Sans MS" pitchFamily="48" charset="0"/>
              </a:rPr>
              <a:t>1</a:t>
            </a: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1</a:t>
            </a: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		break;</a:t>
            </a:r>
          </a:p>
          <a:p>
            <a:pPr>
              <a:lnSpc>
                <a:spcPct val="90000"/>
              </a:lnSpc>
              <a:buFont typeface="Wingdings" pitchFamily="2" charset="2"/>
              <a:buNone/>
            </a:pPr>
            <a:r>
              <a:rPr lang="en-US" altLang="en-US" sz="1700" dirty="0">
                <a:latin typeface="Comic Sans MS" pitchFamily="48" charset="0"/>
              </a:rPr>
              <a:t>	case v</a:t>
            </a:r>
            <a:r>
              <a:rPr lang="en-US" altLang="en-US" sz="1700" baseline="-25000" dirty="0">
                <a:latin typeface="Comic Sans MS" pitchFamily="48" charset="0"/>
              </a:rPr>
              <a:t>2</a:t>
            </a: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2</a:t>
            </a:r>
            <a:r>
              <a:rPr lang="en-US" altLang="en-US" sz="1700" dirty="0">
                <a:latin typeface="Comic Sans MS" pitchFamily="48" charset="0"/>
              </a:rPr>
              <a:t>;</a:t>
            </a:r>
          </a:p>
          <a:p>
            <a:pPr>
              <a:lnSpc>
                <a:spcPct val="90000"/>
              </a:lnSpc>
              <a:buFont typeface="Wingdings" pitchFamily="2" charset="2"/>
              <a:buNone/>
            </a:pPr>
            <a:r>
              <a:rPr lang="en-US" altLang="en-US" sz="1700" dirty="0">
                <a:latin typeface="Comic Sans MS" pitchFamily="48" charset="0"/>
              </a:rPr>
              <a:t>		break;</a:t>
            </a:r>
          </a:p>
          <a:p>
            <a:pPr>
              <a:lnSpc>
                <a:spcPct val="90000"/>
              </a:lnSpc>
              <a:buFont typeface="Wingdings" pitchFamily="2" charset="2"/>
              <a:buNone/>
            </a:pPr>
            <a:r>
              <a:rPr lang="en-US" altLang="en-US" sz="1700" dirty="0">
                <a:latin typeface="Comic Sans MS" pitchFamily="48" charset="0"/>
              </a:rPr>
              <a:t>	</a:t>
            </a:r>
            <a:r>
              <a:rPr lang="en-US" altLang="en-US" sz="1700" b="1" dirty="0">
                <a:solidFill>
                  <a:srgbClr val="AD278D"/>
                </a:solidFill>
                <a:latin typeface="Comic Sans MS" pitchFamily="48" charset="0"/>
              </a:rPr>
              <a:t>case v</a:t>
            </a:r>
            <a:r>
              <a:rPr lang="en-US" altLang="en-US" sz="1700" b="1" baseline="-25000" dirty="0">
                <a:solidFill>
                  <a:srgbClr val="AD278D"/>
                </a:solidFill>
                <a:latin typeface="Comic Sans MS" pitchFamily="48" charset="0"/>
              </a:rPr>
              <a:t>3</a:t>
            </a:r>
            <a:r>
              <a:rPr lang="en-US" altLang="en-US" sz="1700" b="1" dirty="0">
                <a:solidFill>
                  <a:srgbClr val="AD278D"/>
                </a:solidFill>
                <a:latin typeface="Comic Sans MS" pitchFamily="48" charset="0"/>
              </a:rPr>
              <a:t>:</a:t>
            </a:r>
          </a:p>
          <a:p>
            <a:pPr>
              <a:lnSpc>
                <a:spcPct val="90000"/>
              </a:lnSpc>
              <a:buFont typeface="Wingdings" pitchFamily="2" charset="2"/>
              <a:buNone/>
            </a:pPr>
            <a:r>
              <a:rPr lang="en-US" altLang="en-US" sz="1700" b="1" dirty="0">
                <a:solidFill>
                  <a:srgbClr val="AD278D"/>
                </a:solidFill>
                <a:latin typeface="Comic Sans MS" pitchFamily="48" charset="0"/>
              </a:rPr>
              <a:t>		S</a:t>
            </a:r>
            <a:r>
              <a:rPr lang="en-US" altLang="en-US" sz="1700" b="1" baseline="-25000" dirty="0">
                <a:solidFill>
                  <a:srgbClr val="AD278D"/>
                </a:solidFill>
                <a:latin typeface="Comic Sans MS" pitchFamily="48" charset="0"/>
              </a:rPr>
              <a:t>3</a:t>
            </a:r>
            <a:r>
              <a:rPr lang="en-US" altLang="en-US" sz="1700" dirty="0">
                <a:solidFill>
                  <a:srgbClr val="AD278D"/>
                </a:solidFill>
                <a:latin typeface="Comic Sans MS" pitchFamily="48" charset="0"/>
              </a:rPr>
              <a:t>;</a:t>
            </a:r>
          </a:p>
          <a:p>
            <a:pPr>
              <a:lnSpc>
                <a:spcPct val="90000"/>
              </a:lnSpc>
              <a:buFont typeface="Wingdings" pitchFamily="2" charset="2"/>
              <a:buNone/>
            </a:pPr>
            <a:r>
              <a:rPr lang="en-US" altLang="en-US" sz="1700" dirty="0">
                <a:latin typeface="Comic Sans MS" pitchFamily="48" charset="0"/>
              </a:rPr>
              <a:t>	default:</a:t>
            </a:r>
          </a:p>
          <a:p>
            <a:pPr>
              <a:lnSpc>
                <a:spcPct val="90000"/>
              </a:lnSpc>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4</a:t>
            </a:r>
            <a:r>
              <a:rPr lang="en-US" altLang="en-US" sz="1700" dirty="0">
                <a:latin typeface="Comic Sans MS" pitchFamily="48" charset="0"/>
              </a:rPr>
              <a:t>;	</a:t>
            </a:r>
          </a:p>
          <a:p>
            <a:pPr>
              <a:lnSpc>
                <a:spcPct val="90000"/>
              </a:lnSpc>
              <a:buFont typeface="Wingdings" pitchFamily="2" charset="2"/>
              <a:buNone/>
            </a:pPr>
            <a:r>
              <a:rPr lang="en-US" altLang="en-US" sz="1700" dirty="0">
                <a:latin typeface="Comic Sans MS" pitchFamily="48" charset="0"/>
              </a:rPr>
              <a:t>}</a:t>
            </a:r>
          </a:p>
          <a:p>
            <a:pPr>
              <a:lnSpc>
                <a:spcPct val="90000"/>
              </a:lnSpc>
              <a:buFont typeface="Wingdings" pitchFamily="2" charset="2"/>
              <a:buNone/>
            </a:pPr>
            <a:r>
              <a:rPr lang="en-US" altLang="en-US" sz="1700" dirty="0" err="1">
                <a:latin typeface="Comic Sans MS" pitchFamily="48" charset="0"/>
              </a:rPr>
              <a:t>S</a:t>
            </a:r>
            <a:r>
              <a:rPr lang="en-US" altLang="en-US" sz="1700" baseline="-25000" dirty="0" err="1">
                <a:latin typeface="Comic Sans MS" pitchFamily="48" charset="0"/>
              </a:rPr>
              <a:t>n</a:t>
            </a:r>
            <a:r>
              <a:rPr lang="en-US" altLang="en-US" sz="1700" dirty="0">
                <a:latin typeface="Comic Sans MS" pitchFamily="48" charset="0"/>
              </a:rPr>
              <a:t>;</a:t>
            </a:r>
          </a:p>
        </p:txBody>
      </p:sp>
      <p:sp>
        <p:nvSpPr>
          <p:cNvPr id="1055748" name="Oval 1028"/>
          <p:cNvSpPr>
            <a:spLocks noChangeArrowheads="1"/>
          </p:cNvSpPr>
          <p:nvPr/>
        </p:nvSpPr>
        <p:spPr bwMode="auto">
          <a:xfrm>
            <a:off x="5621338" y="9477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49" name="AutoShape 1029"/>
          <p:cNvCxnSpPr>
            <a:cxnSpLocks noChangeShapeType="1"/>
            <a:stCxn id="1055748" idx="4"/>
            <a:endCxn id="1055761" idx="0"/>
          </p:cNvCxnSpPr>
          <p:nvPr/>
        </p:nvCxnSpPr>
        <p:spPr bwMode="auto">
          <a:xfrm>
            <a:off x="5883275" y="1422400"/>
            <a:ext cx="17463" cy="3397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50" name="Text Box 1030"/>
          <p:cNvSpPr txBox="1">
            <a:spLocks noChangeArrowheads="1"/>
          </p:cNvSpPr>
          <p:nvPr/>
        </p:nvSpPr>
        <p:spPr bwMode="auto">
          <a:xfrm>
            <a:off x="5480050" y="2173288"/>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5751" name="Oval 1031"/>
          <p:cNvSpPr>
            <a:spLocks noChangeArrowheads="1"/>
          </p:cNvSpPr>
          <p:nvPr/>
        </p:nvSpPr>
        <p:spPr bwMode="auto">
          <a:xfrm>
            <a:off x="4541838" y="351790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52" name="AutoShape 1032"/>
          <p:cNvCxnSpPr>
            <a:cxnSpLocks noChangeShapeType="1"/>
            <a:stCxn id="1055761" idx="2"/>
            <a:endCxn id="1055751" idx="7"/>
          </p:cNvCxnSpPr>
          <p:nvPr/>
        </p:nvCxnSpPr>
        <p:spPr bwMode="auto">
          <a:xfrm flipH="1">
            <a:off x="4987925" y="2119313"/>
            <a:ext cx="912813" cy="14684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53" name="Text Box 1033"/>
          <p:cNvSpPr txBox="1">
            <a:spLocks noChangeArrowheads="1"/>
          </p:cNvSpPr>
          <p:nvPr/>
        </p:nvSpPr>
        <p:spPr bwMode="auto">
          <a:xfrm>
            <a:off x="6021388" y="5133975"/>
            <a:ext cx="762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n</a:t>
            </a:r>
          </a:p>
        </p:txBody>
      </p:sp>
      <p:sp>
        <p:nvSpPr>
          <p:cNvPr id="1055754" name="Text Box 1034"/>
          <p:cNvSpPr txBox="1">
            <a:spLocks noChangeArrowheads="1"/>
          </p:cNvSpPr>
          <p:nvPr/>
        </p:nvSpPr>
        <p:spPr bwMode="auto">
          <a:xfrm>
            <a:off x="6232525" y="2173288"/>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5755" name="AutoShape 1035"/>
          <p:cNvCxnSpPr>
            <a:cxnSpLocks noChangeShapeType="1"/>
            <a:stCxn id="1055761" idx="2"/>
            <a:endCxn id="1055767" idx="0"/>
          </p:cNvCxnSpPr>
          <p:nvPr/>
        </p:nvCxnSpPr>
        <p:spPr bwMode="auto">
          <a:xfrm>
            <a:off x="5900738" y="2119313"/>
            <a:ext cx="715962" cy="4921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56" name="Text Box 1036"/>
          <p:cNvSpPr txBox="1">
            <a:spLocks noChangeArrowheads="1"/>
          </p:cNvSpPr>
          <p:nvPr/>
        </p:nvSpPr>
        <p:spPr bwMode="auto">
          <a:xfrm>
            <a:off x="7423150" y="4538663"/>
            <a:ext cx="6905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4</a:t>
            </a:r>
          </a:p>
        </p:txBody>
      </p:sp>
      <p:sp>
        <p:nvSpPr>
          <p:cNvPr id="1055757" name="Rectangle 1037"/>
          <p:cNvSpPr>
            <a:spLocks noChangeArrowheads="1"/>
          </p:cNvSpPr>
          <p:nvPr/>
        </p:nvSpPr>
        <p:spPr bwMode="auto">
          <a:xfrm>
            <a:off x="5554663" y="3557588"/>
            <a:ext cx="40957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Comic Sans MS" pitchFamily="48" charset="0"/>
              </a:rPr>
              <a:t>S</a:t>
            </a:r>
            <a:r>
              <a:rPr lang="en-US" altLang="en-US" b="0" baseline="-25000"/>
              <a:t>2</a:t>
            </a:r>
          </a:p>
        </p:txBody>
      </p:sp>
      <p:sp>
        <p:nvSpPr>
          <p:cNvPr id="1055758" name="Text Box 1038"/>
          <p:cNvSpPr txBox="1">
            <a:spLocks noChangeArrowheads="1"/>
          </p:cNvSpPr>
          <p:nvPr/>
        </p:nvSpPr>
        <p:spPr bwMode="auto">
          <a:xfrm>
            <a:off x="4624388" y="3595688"/>
            <a:ext cx="5588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1</a:t>
            </a:r>
          </a:p>
        </p:txBody>
      </p:sp>
      <p:sp>
        <p:nvSpPr>
          <p:cNvPr id="1055759" name="Text Box 1039"/>
          <p:cNvSpPr txBox="1">
            <a:spLocks noChangeArrowheads="1"/>
          </p:cNvSpPr>
          <p:nvPr/>
        </p:nvSpPr>
        <p:spPr bwMode="auto">
          <a:xfrm>
            <a:off x="5688013" y="10287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0</a:t>
            </a:r>
          </a:p>
        </p:txBody>
      </p:sp>
      <p:sp>
        <p:nvSpPr>
          <p:cNvPr id="1055760" name="Text Box 1040"/>
          <p:cNvSpPr txBox="1">
            <a:spLocks noChangeArrowheads="1"/>
          </p:cNvSpPr>
          <p:nvPr/>
        </p:nvSpPr>
        <p:spPr bwMode="auto">
          <a:xfrm>
            <a:off x="5510213" y="178435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1</a:t>
            </a:r>
          </a:p>
        </p:txBody>
      </p:sp>
      <p:sp>
        <p:nvSpPr>
          <p:cNvPr id="1055761" name="Rectangle 1041"/>
          <p:cNvSpPr>
            <a:spLocks noChangeArrowheads="1"/>
          </p:cNvSpPr>
          <p:nvPr/>
        </p:nvSpPr>
        <p:spPr bwMode="auto">
          <a:xfrm>
            <a:off x="5475288" y="17621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5762" name="Oval 1042"/>
          <p:cNvSpPr>
            <a:spLocks noChangeArrowheads="1"/>
          </p:cNvSpPr>
          <p:nvPr/>
        </p:nvSpPr>
        <p:spPr bwMode="auto">
          <a:xfrm>
            <a:off x="5502275" y="350837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63" name="AutoShape 1043"/>
          <p:cNvCxnSpPr>
            <a:cxnSpLocks noChangeShapeType="1"/>
            <a:stCxn id="1055767" idx="2"/>
            <a:endCxn id="1055762" idx="7"/>
          </p:cNvCxnSpPr>
          <p:nvPr/>
        </p:nvCxnSpPr>
        <p:spPr bwMode="auto">
          <a:xfrm flipH="1">
            <a:off x="5948363" y="2968625"/>
            <a:ext cx="668337" cy="609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64" name="Text Box 1044"/>
          <p:cNvSpPr txBox="1">
            <a:spLocks noChangeArrowheads="1"/>
          </p:cNvSpPr>
          <p:nvPr/>
        </p:nvSpPr>
        <p:spPr bwMode="auto">
          <a:xfrm>
            <a:off x="6962775" y="30226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5765" name="AutoShape 1045"/>
          <p:cNvCxnSpPr>
            <a:cxnSpLocks noChangeShapeType="1"/>
            <a:stCxn id="1055767" idx="2"/>
            <a:endCxn id="1055778" idx="0"/>
          </p:cNvCxnSpPr>
          <p:nvPr/>
        </p:nvCxnSpPr>
        <p:spPr bwMode="auto">
          <a:xfrm>
            <a:off x="6616700" y="2968625"/>
            <a:ext cx="615950" cy="4778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66" name="Text Box 1046"/>
          <p:cNvSpPr txBox="1">
            <a:spLocks noChangeArrowheads="1"/>
          </p:cNvSpPr>
          <p:nvPr/>
        </p:nvSpPr>
        <p:spPr bwMode="auto">
          <a:xfrm>
            <a:off x="6218238" y="2636838"/>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2</a:t>
            </a:r>
          </a:p>
        </p:txBody>
      </p:sp>
      <p:sp>
        <p:nvSpPr>
          <p:cNvPr id="1055767" name="Rectangle 1047"/>
          <p:cNvSpPr>
            <a:spLocks noChangeArrowheads="1"/>
          </p:cNvSpPr>
          <p:nvPr/>
        </p:nvSpPr>
        <p:spPr bwMode="auto">
          <a:xfrm>
            <a:off x="6191250" y="2611438"/>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5768" name="Text Box 1048"/>
          <p:cNvSpPr txBox="1">
            <a:spLocks noChangeArrowheads="1"/>
          </p:cNvSpPr>
          <p:nvPr/>
        </p:nvSpPr>
        <p:spPr bwMode="auto">
          <a:xfrm>
            <a:off x="5924550" y="303847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5769" name="Oval 1049"/>
          <p:cNvSpPr>
            <a:spLocks noChangeArrowheads="1"/>
          </p:cNvSpPr>
          <p:nvPr/>
        </p:nvSpPr>
        <p:spPr bwMode="auto">
          <a:xfrm>
            <a:off x="5988050" y="5053013"/>
            <a:ext cx="463550"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70" name="AutoShape 1050"/>
          <p:cNvCxnSpPr>
            <a:cxnSpLocks noChangeShapeType="1"/>
            <a:stCxn id="1055751" idx="4"/>
            <a:endCxn id="1055769" idx="0"/>
          </p:cNvCxnSpPr>
          <p:nvPr/>
        </p:nvCxnSpPr>
        <p:spPr bwMode="auto">
          <a:xfrm>
            <a:off x="4803775" y="3992563"/>
            <a:ext cx="1416050" cy="10604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771" name="AutoShape 1051"/>
          <p:cNvCxnSpPr>
            <a:cxnSpLocks noChangeShapeType="1"/>
            <a:stCxn id="1055762" idx="4"/>
            <a:endCxn id="1055769" idx="0"/>
          </p:cNvCxnSpPr>
          <p:nvPr/>
        </p:nvCxnSpPr>
        <p:spPr bwMode="auto">
          <a:xfrm>
            <a:off x="5764213" y="3983038"/>
            <a:ext cx="455612" cy="10699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72" name="Rectangle 1052"/>
          <p:cNvSpPr>
            <a:spLocks noChangeArrowheads="1"/>
          </p:cNvSpPr>
          <p:nvPr/>
        </p:nvSpPr>
        <p:spPr bwMode="auto">
          <a:xfrm>
            <a:off x="6491288" y="4184650"/>
            <a:ext cx="42068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Comic Sans MS" pitchFamily="48" charset="0"/>
              </a:rPr>
              <a:t>S</a:t>
            </a:r>
            <a:r>
              <a:rPr lang="en-US" altLang="en-US" b="0" baseline="-25000"/>
              <a:t>3</a:t>
            </a:r>
          </a:p>
        </p:txBody>
      </p:sp>
      <p:sp>
        <p:nvSpPr>
          <p:cNvPr id="1055773" name="Oval 1053"/>
          <p:cNvSpPr>
            <a:spLocks noChangeArrowheads="1"/>
          </p:cNvSpPr>
          <p:nvPr/>
        </p:nvSpPr>
        <p:spPr bwMode="auto">
          <a:xfrm>
            <a:off x="6394450" y="409733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74" name="AutoShape 1054"/>
          <p:cNvCxnSpPr>
            <a:cxnSpLocks noChangeShapeType="1"/>
            <a:stCxn id="1055778" idx="2"/>
            <a:endCxn id="1055773" idx="7"/>
          </p:cNvCxnSpPr>
          <p:nvPr/>
        </p:nvCxnSpPr>
        <p:spPr bwMode="auto">
          <a:xfrm flipH="1">
            <a:off x="6840538" y="3803650"/>
            <a:ext cx="392112" cy="3635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75" name="Text Box 1055"/>
          <p:cNvSpPr txBox="1">
            <a:spLocks noChangeArrowheads="1"/>
          </p:cNvSpPr>
          <p:nvPr/>
        </p:nvSpPr>
        <p:spPr bwMode="auto">
          <a:xfrm>
            <a:off x="7450138" y="3930650"/>
            <a:ext cx="32861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5776" name="AutoShape 1056"/>
          <p:cNvCxnSpPr>
            <a:cxnSpLocks noChangeShapeType="1"/>
            <a:stCxn id="1055778" idx="2"/>
            <a:endCxn id="1055780" idx="0"/>
          </p:cNvCxnSpPr>
          <p:nvPr/>
        </p:nvCxnSpPr>
        <p:spPr bwMode="auto">
          <a:xfrm>
            <a:off x="7232650" y="3803650"/>
            <a:ext cx="390525" cy="6619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77" name="Text Box 1057"/>
          <p:cNvSpPr txBox="1">
            <a:spLocks noChangeArrowheads="1"/>
          </p:cNvSpPr>
          <p:nvPr/>
        </p:nvSpPr>
        <p:spPr bwMode="auto">
          <a:xfrm>
            <a:off x="6838950" y="3465513"/>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3</a:t>
            </a:r>
          </a:p>
        </p:txBody>
      </p:sp>
      <p:sp>
        <p:nvSpPr>
          <p:cNvPr id="1055778" name="Rectangle 1058"/>
          <p:cNvSpPr>
            <a:spLocks noChangeArrowheads="1"/>
          </p:cNvSpPr>
          <p:nvPr/>
        </p:nvSpPr>
        <p:spPr bwMode="auto">
          <a:xfrm>
            <a:off x="6807200" y="3446463"/>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5779" name="Text Box 1059"/>
          <p:cNvSpPr txBox="1">
            <a:spLocks noChangeArrowheads="1"/>
          </p:cNvSpPr>
          <p:nvPr/>
        </p:nvSpPr>
        <p:spPr bwMode="auto">
          <a:xfrm>
            <a:off x="6686550" y="3887788"/>
            <a:ext cx="54451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5780" name="Oval 1060"/>
          <p:cNvSpPr>
            <a:spLocks noChangeArrowheads="1"/>
          </p:cNvSpPr>
          <p:nvPr/>
        </p:nvSpPr>
        <p:spPr bwMode="auto">
          <a:xfrm>
            <a:off x="7361238" y="44656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5781" name="AutoShape 1061"/>
          <p:cNvCxnSpPr>
            <a:cxnSpLocks noChangeShapeType="1"/>
            <a:stCxn id="1055773" idx="5"/>
            <a:endCxn id="1055780" idx="2"/>
          </p:cNvCxnSpPr>
          <p:nvPr/>
        </p:nvCxnSpPr>
        <p:spPr bwMode="auto">
          <a:xfrm>
            <a:off x="6840538" y="4502150"/>
            <a:ext cx="520700" cy="2016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782" name="AutoShape 1062"/>
          <p:cNvCxnSpPr>
            <a:cxnSpLocks noChangeShapeType="1"/>
            <a:stCxn id="1055780" idx="3"/>
            <a:endCxn id="1055769" idx="0"/>
          </p:cNvCxnSpPr>
          <p:nvPr/>
        </p:nvCxnSpPr>
        <p:spPr bwMode="auto">
          <a:xfrm flipH="1">
            <a:off x="6219825" y="4870450"/>
            <a:ext cx="1217613" cy="1825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11</a:t>
            </a:fld>
            <a:endParaRPr lang="en-US" altLang="en-US">
              <a:solidFill>
                <a:prstClr val="black">
                  <a:tint val="75000"/>
                </a:prstClr>
              </a:solidFill>
            </a:endParaRPr>
          </a:p>
        </p:txBody>
      </p:sp>
    </p:spTree>
    <p:extLst>
      <p:ext uri="{BB962C8B-B14F-4D97-AF65-F5344CB8AC3E}">
        <p14:creationId xmlns:p14="http://schemas.microsoft.com/office/powerpoint/2010/main" val="69389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050"/>
          <p:cNvSpPr>
            <a:spLocks noGrp="1" noRot="1" noChangeArrowheads="1"/>
          </p:cNvSpPr>
          <p:nvPr>
            <p:ph type="title"/>
          </p:nvPr>
        </p:nvSpPr>
        <p:spPr>
          <a:xfrm>
            <a:off x="457200" y="244475"/>
            <a:ext cx="8229600" cy="482600"/>
          </a:xfrm>
        </p:spPr>
        <p:txBody>
          <a:bodyPr/>
          <a:lstStyle/>
          <a:p>
            <a:r>
              <a:rPr lang="en-US" altLang="en-US" dirty="0" smtClean="0"/>
              <a:t>CFGs</a:t>
            </a:r>
            <a:r>
              <a:rPr lang="en-US" altLang="en-US" dirty="0"/>
              <a:t>: </a:t>
            </a:r>
            <a:r>
              <a:rPr lang="en-US" altLang="en-US" dirty="0" smtClean="0"/>
              <a:t>Switch-Case </a:t>
            </a:r>
            <a:r>
              <a:rPr lang="en-US" altLang="en-US" sz="2000" dirty="0" smtClean="0"/>
              <a:t>(cont’d) </a:t>
            </a:r>
            <a:endParaRPr lang="en-US" altLang="en-US" sz="2000" baseline="-25000" dirty="0"/>
          </a:p>
        </p:txBody>
      </p:sp>
      <p:sp>
        <p:nvSpPr>
          <p:cNvPr id="1056771" name="Rectangle 2051"/>
          <p:cNvSpPr>
            <a:spLocks noGrp="1" noRot="1" noChangeArrowheads="1"/>
          </p:cNvSpPr>
          <p:nvPr>
            <p:ph type="body" idx="1"/>
          </p:nvPr>
        </p:nvSpPr>
        <p:spPr>
          <a:xfrm>
            <a:off x="819150" y="1044575"/>
            <a:ext cx="2554288" cy="4616450"/>
          </a:xfrm>
        </p:spPr>
        <p:txBody>
          <a:bodyPr/>
          <a:lstStyle/>
          <a:p>
            <a:pPr>
              <a:buFont typeface="Wingdings" pitchFamily="2" charset="2"/>
              <a:buNone/>
            </a:pPr>
            <a:r>
              <a:rPr lang="en-US" altLang="en-US" sz="1700" dirty="0">
                <a:latin typeface="Comic Sans MS" pitchFamily="48" charset="0"/>
              </a:rPr>
              <a:t>S</a:t>
            </a:r>
            <a:r>
              <a:rPr lang="en-US" altLang="en-US" sz="1700" baseline="-25000" dirty="0">
                <a:latin typeface="Comic Sans MS" pitchFamily="48" charset="0"/>
              </a:rPr>
              <a:t>0</a:t>
            </a: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switch ( e )</a:t>
            </a:r>
          </a:p>
          <a:p>
            <a:pPr>
              <a:buFont typeface="Wingdings" pitchFamily="2" charset="2"/>
              <a:buNone/>
            </a:pP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	</a:t>
            </a:r>
            <a:r>
              <a:rPr lang="en-US" altLang="en-US" sz="1700" b="1" dirty="0">
                <a:solidFill>
                  <a:srgbClr val="AD278D"/>
                </a:solidFill>
                <a:latin typeface="Comic Sans MS" pitchFamily="48" charset="0"/>
              </a:rPr>
              <a:t>case v</a:t>
            </a:r>
            <a:r>
              <a:rPr lang="en-US" altLang="en-US" sz="1700" b="1" baseline="-25000" dirty="0">
                <a:solidFill>
                  <a:srgbClr val="AD278D"/>
                </a:solidFill>
                <a:latin typeface="Comic Sans MS" pitchFamily="48" charset="0"/>
              </a:rPr>
              <a:t>1</a:t>
            </a:r>
            <a:r>
              <a:rPr lang="en-US" altLang="en-US" sz="1700" b="1" dirty="0">
                <a:solidFill>
                  <a:srgbClr val="AD278D"/>
                </a:solidFill>
                <a:latin typeface="Comic Sans MS" pitchFamily="48" charset="0"/>
              </a:rPr>
              <a:t>:</a:t>
            </a:r>
          </a:p>
          <a:p>
            <a:pPr>
              <a:buFont typeface="Wingdings" pitchFamily="2" charset="2"/>
              <a:buNone/>
            </a:pPr>
            <a:r>
              <a:rPr lang="en-US" altLang="en-US" sz="1700" dirty="0">
                <a:latin typeface="Comic Sans MS" pitchFamily="48" charset="0"/>
              </a:rPr>
              <a:t>	case v</a:t>
            </a:r>
            <a:r>
              <a:rPr lang="en-US" altLang="en-US" sz="1700" baseline="-25000" dirty="0">
                <a:latin typeface="Comic Sans MS" pitchFamily="48" charset="0"/>
              </a:rPr>
              <a:t>2</a:t>
            </a: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2</a:t>
            </a: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		break;</a:t>
            </a:r>
          </a:p>
          <a:p>
            <a:pPr>
              <a:buFont typeface="Wingdings" pitchFamily="2" charset="2"/>
              <a:buNone/>
            </a:pPr>
            <a:r>
              <a:rPr lang="en-US" altLang="en-US" sz="1700" dirty="0">
                <a:latin typeface="Comic Sans MS" pitchFamily="48" charset="0"/>
              </a:rPr>
              <a:t>	case v</a:t>
            </a:r>
            <a:r>
              <a:rPr lang="en-US" altLang="en-US" sz="1700" baseline="-25000" dirty="0">
                <a:latin typeface="Comic Sans MS" pitchFamily="48" charset="0"/>
              </a:rPr>
              <a:t>3</a:t>
            </a: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3</a:t>
            </a:r>
            <a:r>
              <a:rPr lang="en-US" altLang="en-US" sz="1700" dirty="0">
                <a:latin typeface="Comic Sans MS" pitchFamily="48" charset="0"/>
              </a:rPr>
              <a:t>;</a:t>
            </a:r>
          </a:p>
          <a:p>
            <a:pPr>
              <a:buFont typeface="Wingdings" pitchFamily="2" charset="2"/>
              <a:buNone/>
            </a:pPr>
            <a:r>
              <a:rPr lang="en-US" altLang="en-US" sz="1700" dirty="0">
                <a:latin typeface="Comic Sans MS" pitchFamily="48" charset="0"/>
              </a:rPr>
              <a:t>		break;</a:t>
            </a:r>
          </a:p>
          <a:p>
            <a:pPr>
              <a:buFont typeface="Wingdings" pitchFamily="2" charset="2"/>
              <a:buNone/>
            </a:pPr>
            <a:r>
              <a:rPr lang="en-US" altLang="en-US" sz="1700" dirty="0">
                <a:latin typeface="Comic Sans MS" pitchFamily="48" charset="0"/>
              </a:rPr>
              <a:t>	default:</a:t>
            </a:r>
          </a:p>
          <a:p>
            <a:pPr>
              <a:buFont typeface="Wingdings" pitchFamily="2" charset="2"/>
              <a:buNone/>
            </a:pPr>
            <a:r>
              <a:rPr lang="en-US" altLang="en-US" sz="1700" dirty="0">
                <a:latin typeface="Comic Sans MS" pitchFamily="48" charset="0"/>
              </a:rPr>
              <a:t>		S</a:t>
            </a:r>
            <a:r>
              <a:rPr lang="en-US" altLang="en-US" sz="1700" baseline="-25000" dirty="0">
                <a:latin typeface="Comic Sans MS" pitchFamily="48" charset="0"/>
              </a:rPr>
              <a:t>4</a:t>
            </a:r>
            <a:r>
              <a:rPr lang="en-US" altLang="en-US" sz="1700" dirty="0">
                <a:latin typeface="Comic Sans MS" pitchFamily="48" charset="0"/>
              </a:rPr>
              <a:t>;	</a:t>
            </a:r>
          </a:p>
          <a:p>
            <a:pPr>
              <a:buFont typeface="Wingdings" pitchFamily="2" charset="2"/>
              <a:buNone/>
            </a:pPr>
            <a:r>
              <a:rPr lang="en-US" altLang="en-US" sz="1700" dirty="0">
                <a:latin typeface="Comic Sans MS" pitchFamily="48" charset="0"/>
              </a:rPr>
              <a:t>}</a:t>
            </a:r>
          </a:p>
          <a:p>
            <a:pPr>
              <a:buFont typeface="Wingdings" pitchFamily="2" charset="2"/>
              <a:buNone/>
            </a:pPr>
            <a:r>
              <a:rPr lang="en-US" altLang="en-US" sz="1700" dirty="0" err="1">
                <a:latin typeface="Comic Sans MS" pitchFamily="48" charset="0"/>
              </a:rPr>
              <a:t>S</a:t>
            </a:r>
            <a:r>
              <a:rPr lang="en-US" altLang="en-US" sz="1700" baseline="-25000" dirty="0" err="1">
                <a:latin typeface="Comic Sans MS" pitchFamily="48" charset="0"/>
              </a:rPr>
              <a:t>n</a:t>
            </a:r>
            <a:r>
              <a:rPr lang="en-US" altLang="en-US" sz="1700" dirty="0">
                <a:latin typeface="Comic Sans MS" pitchFamily="48" charset="0"/>
              </a:rPr>
              <a:t>;</a:t>
            </a:r>
          </a:p>
        </p:txBody>
      </p:sp>
      <p:sp>
        <p:nvSpPr>
          <p:cNvPr id="1056772" name="Oval 2052"/>
          <p:cNvSpPr>
            <a:spLocks noChangeArrowheads="1"/>
          </p:cNvSpPr>
          <p:nvPr/>
        </p:nvSpPr>
        <p:spPr bwMode="auto">
          <a:xfrm>
            <a:off x="5621338" y="9477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6773" name="AutoShape 2053"/>
          <p:cNvCxnSpPr>
            <a:cxnSpLocks noChangeShapeType="1"/>
            <a:stCxn id="1056772" idx="4"/>
            <a:endCxn id="1056776" idx="0"/>
          </p:cNvCxnSpPr>
          <p:nvPr/>
        </p:nvCxnSpPr>
        <p:spPr bwMode="auto">
          <a:xfrm>
            <a:off x="5883275" y="1422400"/>
            <a:ext cx="17463" cy="3397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774" name="Text Box 2054"/>
          <p:cNvSpPr txBox="1">
            <a:spLocks noChangeArrowheads="1"/>
          </p:cNvSpPr>
          <p:nvPr/>
        </p:nvSpPr>
        <p:spPr bwMode="auto">
          <a:xfrm>
            <a:off x="5699125" y="10287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0</a:t>
            </a:r>
          </a:p>
        </p:txBody>
      </p:sp>
      <p:sp>
        <p:nvSpPr>
          <p:cNvPr id="1056775" name="Text Box 2055"/>
          <p:cNvSpPr txBox="1">
            <a:spLocks noChangeArrowheads="1"/>
          </p:cNvSpPr>
          <p:nvPr/>
        </p:nvSpPr>
        <p:spPr bwMode="auto">
          <a:xfrm>
            <a:off x="5588000" y="178435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1</a:t>
            </a:r>
          </a:p>
        </p:txBody>
      </p:sp>
      <p:sp>
        <p:nvSpPr>
          <p:cNvPr id="1056776" name="Rectangle 2056"/>
          <p:cNvSpPr>
            <a:spLocks noChangeArrowheads="1"/>
          </p:cNvSpPr>
          <p:nvPr/>
        </p:nvSpPr>
        <p:spPr bwMode="auto">
          <a:xfrm>
            <a:off x="5475288" y="17621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6777" name="Text Box 2057"/>
          <p:cNvSpPr txBox="1">
            <a:spLocks noChangeArrowheads="1"/>
          </p:cNvSpPr>
          <p:nvPr/>
        </p:nvSpPr>
        <p:spPr bwMode="auto">
          <a:xfrm>
            <a:off x="4830763" y="35115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6778" name="Oval 2058"/>
          <p:cNvSpPr>
            <a:spLocks noChangeArrowheads="1"/>
          </p:cNvSpPr>
          <p:nvPr/>
        </p:nvSpPr>
        <p:spPr bwMode="auto">
          <a:xfrm>
            <a:off x="4468813" y="393858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6779" name="AutoShape 2059"/>
          <p:cNvCxnSpPr>
            <a:cxnSpLocks noChangeShapeType="1"/>
            <a:stCxn id="1056786" idx="2"/>
            <a:endCxn id="1056778" idx="7"/>
          </p:cNvCxnSpPr>
          <p:nvPr/>
        </p:nvCxnSpPr>
        <p:spPr bwMode="auto">
          <a:xfrm flipH="1">
            <a:off x="4914900" y="2933700"/>
            <a:ext cx="1016000" cy="10747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780" name="Text Box 2060"/>
          <p:cNvSpPr txBox="1">
            <a:spLocks noChangeArrowheads="1"/>
          </p:cNvSpPr>
          <p:nvPr/>
        </p:nvSpPr>
        <p:spPr bwMode="auto">
          <a:xfrm>
            <a:off x="5635625" y="5208588"/>
            <a:ext cx="7620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n</a:t>
            </a:r>
          </a:p>
        </p:txBody>
      </p:sp>
      <p:sp>
        <p:nvSpPr>
          <p:cNvPr id="1056781" name="Text Box 2061"/>
          <p:cNvSpPr txBox="1">
            <a:spLocks noChangeArrowheads="1"/>
          </p:cNvSpPr>
          <p:nvPr/>
        </p:nvSpPr>
        <p:spPr bwMode="auto">
          <a:xfrm>
            <a:off x="6335713" y="29591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6782" name="AutoShape 2062"/>
          <p:cNvCxnSpPr>
            <a:cxnSpLocks noChangeShapeType="1"/>
            <a:stCxn id="1056786" idx="2"/>
            <a:endCxn id="1056793" idx="0"/>
          </p:cNvCxnSpPr>
          <p:nvPr/>
        </p:nvCxnSpPr>
        <p:spPr bwMode="auto">
          <a:xfrm>
            <a:off x="5930900" y="2933700"/>
            <a:ext cx="715963" cy="4921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783" name="Rectangle 2063"/>
          <p:cNvSpPr>
            <a:spLocks noChangeArrowheads="1"/>
          </p:cNvSpPr>
          <p:nvPr/>
        </p:nvSpPr>
        <p:spPr bwMode="auto">
          <a:xfrm>
            <a:off x="5618163" y="4316413"/>
            <a:ext cx="40957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Comic Sans MS" pitchFamily="48" charset="0"/>
              </a:rPr>
              <a:t>S</a:t>
            </a:r>
            <a:r>
              <a:rPr lang="en-US" altLang="en-US" b="0" baseline="-25000"/>
              <a:t>3</a:t>
            </a:r>
          </a:p>
        </p:txBody>
      </p:sp>
      <p:sp>
        <p:nvSpPr>
          <p:cNvPr id="1056784" name="Text Box 2064"/>
          <p:cNvSpPr txBox="1">
            <a:spLocks noChangeArrowheads="1"/>
          </p:cNvSpPr>
          <p:nvPr/>
        </p:nvSpPr>
        <p:spPr bwMode="auto">
          <a:xfrm>
            <a:off x="4557713" y="4014788"/>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2</a:t>
            </a:r>
          </a:p>
        </p:txBody>
      </p:sp>
      <p:sp>
        <p:nvSpPr>
          <p:cNvPr id="1056785" name="Text Box 2065"/>
          <p:cNvSpPr txBox="1">
            <a:spLocks noChangeArrowheads="1"/>
          </p:cNvSpPr>
          <p:nvPr/>
        </p:nvSpPr>
        <p:spPr bwMode="auto">
          <a:xfrm>
            <a:off x="5573713" y="2598738"/>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2</a:t>
            </a:r>
          </a:p>
        </p:txBody>
      </p:sp>
      <p:sp>
        <p:nvSpPr>
          <p:cNvPr id="1056786" name="Rectangle 2066"/>
          <p:cNvSpPr>
            <a:spLocks noChangeArrowheads="1"/>
          </p:cNvSpPr>
          <p:nvPr/>
        </p:nvSpPr>
        <p:spPr bwMode="auto">
          <a:xfrm>
            <a:off x="5505450" y="2576513"/>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6787" name="Oval 2067"/>
          <p:cNvSpPr>
            <a:spLocks noChangeArrowheads="1"/>
          </p:cNvSpPr>
          <p:nvPr/>
        </p:nvSpPr>
        <p:spPr bwMode="auto">
          <a:xfrm>
            <a:off x="5532438" y="42211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6788" name="AutoShape 2068"/>
          <p:cNvCxnSpPr>
            <a:cxnSpLocks noChangeShapeType="1"/>
            <a:stCxn id="1056793" idx="2"/>
            <a:endCxn id="1056787" idx="7"/>
          </p:cNvCxnSpPr>
          <p:nvPr/>
        </p:nvCxnSpPr>
        <p:spPr bwMode="auto">
          <a:xfrm flipH="1">
            <a:off x="5978525" y="3783013"/>
            <a:ext cx="668338" cy="508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789" name="Text Box 2069"/>
          <p:cNvSpPr txBox="1">
            <a:spLocks noChangeArrowheads="1"/>
          </p:cNvSpPr>
          <p:nvPr/>
        </p:nvSpPr>
        <p:spPr bwMode="auto">
          <a:xfrm>
            <a:off x="6992938" y="383698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sp>
        <p:nvSpPr>
          <p:cNvPr id="1056790" name="Oval 2070"/>
          <p:cNvSpPr>
            <a:spLocks noChangeArrowheads="1"/>
          </p:cNvSpPr>
          <p:nvPr/>
        </p:nvSpPr>
        <p:spPr bwMode="auto">
          <a:xfrm>
            <a:off x="7135813" y="4219575"/>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6791" name="AutoShape 2071"/>
          <p:cNvCxnSpPr>
            <a:cxnSpLocks noChangeShapeType="1"/>
            <a:stCxn id="1056793" idx="2"/>
            <a:endCxn id="1056790" idx="1"/>
          </p:cNvCxnSpPr>
          <p:nvPr/>
        </p:nvCxnSpPr>
        <p:spPr bwMode="auto">
          <a:xfrm>
            <a:off x="6646863" y="3783013"/>
            <a:ext cx="565150" cy="5064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792" name="Text Box 2072"/>
          <p:cNvSpPr txBox="1">
            <a:spLocks noChangeArrowheads="1"/>
          </p:cNvSpPr>
          <p:nvPr/>
        </p:nvSpPr>
        <p:spPr bwMode="auto">
          <a:xfrm>
            <a:off x="6259513" y="3440113"/>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3</a:t>
            </a:r>
          </a:p>
        </p:txBody>
      </p:sp>
      <p:sp>
        <p:nvSpPr>
          <p:cNvPr id="1056793" name="Rectangle 2073"/>
          <p:cNvSpPr>
            <a:spLocks noChangeArrowheads="1"/>
          </p:cNvSpPr>
          <p:nvPr/>
        </p:nvSpPr>
        <p:spPr bwMode="auto">
          <a:xfrm>
            <a:off x="6221413" y="34258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6794" name="Text Box 2074"/>
          <p:cNvSpPr txBox="1">
            <a:spLocks noChangeArrowheads="1"/>
          </p:cNvSpPr>
          <p:nvPr/>
        </p:nvSpPr>
        <p:spPr bwMode="auto">
          <a:xfrm>
            <a:off x="5954713" y="3852863"/>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6795" name="Oval 2075"/>
          <p:cNvSpPr>
            <a:spLocks noChangeArrowheads="1"/>
          </p:cNvSpPr>
          <p:nvPr/>
        </p:nvSpPr>
        <p:spPr bwMode="auto">
          <a:xfrm>
            <a:off x="5581650" y="5141913"/>
            <a:ext cx="463550"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6796" name="AutoShape 2076"/>
          <p:cNvCxnSpPr>
            <a:cxnSpLocks noChangeShapeType="1"/>
            <a:stCxn id="1056778" idx="4"/>
            <a:endCxn id="1056795" idx="0"/>
          </p:cNvCxnSpPr>
          <p:nvPr/>
        </p:nvCxnSpPr>
        <p:spPr bwMode="auto">
          <a:xfrm>
            <a:off x="4730750" y="4413250"/>
            <a:ext cx="1082675" cy="7286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6797" name="AutoShape 2077"/>
          <p:cNvCxnSpPr>
            <a:cxnSpLocks noChangeShapeType="1"/>
            <a:stCxn id="1056787" idx="4"/>
            <a:endCxn id="1056795" idx="0"/>
          </p:cNvCxnSpPr>
          <p:nvPr/>
        </p:nvCxnSpPr>
        <p:spPr bwMode="auto">
          <a:xfrm>
            <a:off x="5794375" y="4695825"/>
            <a:ext cx="19050" cy="4460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6798" name="AutoShape 2078"/>
          <p:cNvCxnSpPr>
            <a:cxnSpLocks noChangeShapeType="1"/>
            <a:stCxn id="1056790" idx="3"/>
            <a:endCxn id="1056795" idx="0"/>
          </p:cNvCxnSpPr>
          <p:nvPr/>
        </p:nvCxnSpPr>
        <p:spPr bwMode="auto">
          <a:xfrm flipH="1">
            <a:off x="5813425" y="4624388"/>
            <a:ext cx="1398588" cy="5175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801" name="Text Box 2081"/>
          <p:cNvSpPr txBox="1">
            <a:spLocks noChangeArrowheads="1"/>
          </p:cNvSpPr>
          <p:nvPr/>
        </p:nvSpPr>
        <p:spPr bwMode="auto">
          <a:xfrm>
            <a:off x="6167438" y="21971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sp>
        <p:nvSpPr>
          <p:cNvPr id="1056802" name="Text Box 2082"/>
          <p:cNvSpPr txBox="1">
            <a:spLocks noChangeArrowheads="1"/>
          </p:cNvSpPr>
          <p:nvPr/>
        </p:nvSpPr>
        <p:spPr bwMode="auto">
          <a:xfrm>
            <a:off x="4733925" y="2157413"/>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endParaRPr lang="en-US" altLang="en-US" sz="1600" b="0" baseline="-25000">
              <a:latin typeface="Comic Sans MS" pitchFamily="48" charset="0"/>
            </a:endParaRPr>
          </a:p>
        </p:txBody>
      </p:sp>
      <p:sp>
        <p:nvSpPr>
          <p:cNvPr id="1056803" name="Rectangle 2083"/>
          <p:cNvSpPr>
            <a:spLocks noChangeArrowheads="1"/>
          </p:cNvSpPr>
          <p:nvPr/>
        </p:nvSpPr>
        <p:spPr bwMode="auto">
          <a:xfrm>
            <a:off x="7213600" y="4302125"/>
            <a:ext cx="68738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Comic Sans MS" pitchFamily="48" charset="0"/>
              </a:rPr>
              <a:t>S</a:t>
            </a:r>
            <a:r>
              <a:rPr lang="en-US" altLang="en-US" b="0" baseline="-25000"/>
              <a:t>4 </a:t>
            </a:r>
          </a:p>
        </p:txBody>
      </p:sp>
      <p:cxnSp>
        <p:nvCxnSpPr>
          <p:cNvPr id="1056809" name="AutoShape 2089"/>
          <p:cNvCxnSpPr>
            <a:cxnSpLocks noChangeShapeType="1"/>
            <a:stCxn id="1056776" idx="2"/>
            <a:endCxn id="1056778" idx="2"/>
          </p:cNvCxnSpPr>
          <p:nvPr/>
        </p:nvCxnSpPr>
        <p:spPr bwMode="auto">
          <a:xfrm rot="5400000">
            <a:off x="4156076" y="2432050"/>
            <a:ext cx="2057400" cy="1431925"/>
          </a:xfrm>
          <a:prstGeom prst="bentConnector4">
            <a:avLst>
              <a:gd name="adj1" fmla="val 14505"/>
              <a:gd name="adj2" fmla="val 115963"/>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811" name="Line 2091"/>
          <p:cNvSpPr>
            <a:spLocks noChangeShapeType="1"/>
          </p:cNvSpPr>
          <p:nvPr/>
        </p:nvSpPr>
        <p:spPr bwMode="auto">
          <a:xfrm>
            <a:off x="6096000" y="2122488"/>
            <a:ext cx="0" cy="450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12</a:t>
            </a:fld>
            <a:endParaRPr lang="en-US" altLang="en-US">
              <a:solidFill>
                <a:prstClr val="black">
                  <a:tint val="75000"/>
                </a:prstClr>
              </a:solidFill>
            </a:endParaRPr>
          </a:p>
        </p:txBody>
      </p:sp>
    </p:spTree>
    <p:extLst>
      <p:ext uri="{BB962C8B-B14F-4D97-AF65-F5344CB8AC3E}">
        <p14:creationId xmlns:p14="http://schemas.microsoft.com/office/powerpoint/2010/main" val="237406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Rot="1" noChangeArrowheads="1"/>
          </p:cNvSpPr>
          <p:nvPr>
            <p:ph type="title"/>
          </p:nvPr>
        </p:nvSpPr>
        <p:spPr>
          <a:xfrm>
            <a:off x="457200" y="244475"/>
            <a:ext cx="8229600" cy="482600"/>
          </a:xfrm>
        </p:spPr>
        <p:txBody>
          <a:bodyPr/>
          <a:lstStyle/>
          <a:p>
            <a:r>
              <a:rPr lang="en-US" altLang="en-US" dirty="0" smtClean="0"/>
              <a:t>CFGs</a:t>
            </a:r>
            <a:r>
              <a:rPr lang="en-US" altLang="en-US" dirty="0"/>
              <a:t>: </a:t>
            </a:r>
            <a:r>
              <a:rPr lang="en-US" altLang="en-US" dirty="0" smtClean="0"/>
              <a:t>Switch-Case </a:t>
            </a:r>
            <a:r>
              <a:rPr lang="en-US" altLang="en-US" sz="2000" dirty="0" smtClean="0"/>
              <a:t>(cont’d)</a:t>
            </a:r>
            <a:endParaRPr lang="en-US" altLang="en-US" sz="2000" dirty="0"/>
          </a:p>
        </p:txBody>
      </p:sp>
      <p:sp>
        <p:nvSpPr>
          <p:cNvPr id="1057795" name="Rectangle 3"/>
          <p:cNvSpPr>
            <a:spLocks noGrp="1" noRot="1" noChangeArrowheads="1"/>
          </p:cNvSpPr>
          <p:nvPr>
            <p:ph type="body" idx="1"/>
          </p:nvPr>
        </p:nvSpPr>
        <p:spPr>
          <a:xfrm>
            <a:off x="617538" y="1304925"/>
            <a:ext cx="2554287" cy="4616450"/>
          </a:xfrm>
        </p:spPr>
        <p:txBody>
          <a:bodyPr/>
          <a:lstStyle/>
          <a:p>
            <a:pPr>
              <a:buFont typeface="Wingdings" pitchFamily="2" charset="2"/>
              <a:buNone/>
            </a:pPr>
            <a:r>
              <a:rPr lang="en-US" altLang="en-US" sz="1700">
                <a:latin typeface="Comic Sans MS" pitchFamily="48" charset="0"/>
              </a:rPr>
              <a:t>S</a:t>
            </a:r>
            <a:r>
              <a:rPr lang="en-US" altLang="en-US" sz="1700" baseline="-25000">
                <a:latin typeface="Comic Sans MS" pitchFamily="48" charset="0"/>
              </a:rPr>
              <a:t>0</a:t>
            </a:r>
            <a:r>
              <a:rPr lang="en-US" altLang="en-US" sz="1700">
                <a:latin typeface="Comic Sans MS" pitchFamily="48" charset="0"/>
              </a:rPr>
              <a:t>;</a:t>
            </a:r>
          </a:p>
          <a:p>
            <a:pPr>
              <a:buFont typeface="Wingdings" pitchFamily="2" charset="2"/>
              <a:buNone/>
            </a:pPr>
            <a:r>
              <a:rPr lang="en-US" altLang="en-US" sz="1700">
                <a:latin typeface="Comic Sans MS" pitchFamily="48" charset="0"/>
              </a:rPr>
              <a:t>switch( e )</a:t>
            </a:r>
          </a:p>
          <a:p>
            <a:pPr>
              <a:buFont typeface="Wingdings" pitchFamily="2" charset="2"/>
              <a:buNone/>
            </a:pPr>
            <a:r>
              <a:rPr lang="en-US" altLang="en-US" sz="1700">
                <a:latin typeface="Comic Sans MS" pitchFamily="48" charset="0"/>
              </a:rPr>
              <a:t>{</a:t>
            </a:r>
          </a:p>
          <a:p>
            <a:pPr>
              <a:buFont typeface="Wingdings" pitchFamily="2" charset="2"/>
              <a:buNone/>
            </a:pPr>
            <a:r>
              <a:rPr lang="en-US" altLang="en-US" sz="1700">
                <a:latin typeface="Comic Sans MS" pitchFamily="48" charset="0"/>
              </a:rPr>
              <a:t>	case v</a:t>
            </a:r>
            <a:r>
              <a:rPr lang="en-US" altLang="en-US" sz="1700" baseline="-25000">
                <a:latin typeface="Comic Sans MS" pitchFamily="48" charset="0"/>
              </a:rPr>
              <a:t>1</a:t>
            </a:r>
            <a:r>
              <a:rPr lang="en-US" altLang="en-US" sz="1700">
                <a:latin typeface="Comic Sans MS" pitchFamily="48" charset="0"/>
              </a:rPr>
              <a:t>:</a:t>
            </a:r>
          </a:p>
          <a:p>
            <a:pPr>
              <a:buFont typeface="Wingdings" pitchFamily="2" charset="2"/>
              <a:buNone/>
            </a:pPr>
            <a:r>
              <a:rPr lang="en-US" altLang="en-US" sz="1700">
                <a:latin typeface="Comic Sans MS" pitchFamily="48" charset="0"/>
              </a:rPr>
              <a:t>		S</a:t>
            </a:r>
            <a:r>
              <a:rPr lang="en-US" altLang="en-US" sz="1700" baseline="-25000">
                <a:latin typeface="Comic Sans MS" pitchFamily="48" charset="0"/>
              </a:rPr>
              <a:t>1</a:t>
            </a:r>
            <a:r>
              <a:rPr lang="en-US" altLang="en-US" sz="1700">
                <a:latin typeface="Comic Sans MS" pitchFamily="48" charset="0"/>
              </a:rPr>
              <a:t>;</a:t>
            </a:r>
          </a:p>
          <a:p>
            <a:pPr>
              <a:buFont typeface="Wingdings" pitchFamily="2" charset="2"/>
              <a:buNone/>
            </a:pPr>
            <a:r>
              <a:rPr lang="en-US" altLang="en-US" sz="1700">
                <a:latin typeface="Comic Sans MS" pitchFamily="48" charset="0"/>
              </a:rPr>
              <a:t>	case v</a:t>
            </a:r>
            <a:r>
              <a:rPr lang="en-US" altLang="en-US" sz="1700" baseline="-25000">
                <a:latin typeface="Comic Sans MS" pitchFamily="48" charset="0"/>
              </a:rPr>
              <a:t>2</a:t>
            </a:r>
            <a:r>
              <a:rPr lang="en-US" altLang="en-US" sz="1700">
                <a:latin typeface="Comic Sans MS" pitchFamily="48" charset="0"/>
              </a:rPr>
              <a:t>:</a:t>
            </a:r>
          </a:p>
          <a:p>
            <a:pPr>
              <a:buFont typeface="Wingdings" pitchFamily="2" charset="2"/>
              <a:buNone/>
            </a:pPr>
            <a:r>
              <a:rPr lang="en-US" altLang="en-US" sz="1700">
                <a:latin typeface="Comic Sans MS" pitchFamily="48" charset="0"/>
              </a:rPr>
              <a:t>		S</a:t>
            </a:r>
            <a:r>
              <a:rPr lang="en-US" altLang="en-US" sz="1700" baseline="-25000">
                <a:latin typeface="Comic Sans MS" pitchFamily="48" charset="0"/>
              </a:rPr>
              <a:t>2</a:t>
            </a:r>
            <a:r>
              <a:rPr lang="en-US" altLang="en-US" sz="1700">
                <a:latin typeface="Comic Sans MS" pitchFamily="48" charset="0"/>
              </a:rPr>
              <a:t>;</a:t>
            </a:r>
          </a:p>
          <a:p>
            <a:pPr>
              <a:buFont typeface="Wingdings" pitchFamily="2" charset="2"/>
              <a:buNone/>
            </a:pPr>
            <a:r>
              <a:rPr lang="en-US" altLang="en-US" sz="1700">
                <a:latin typeface="Comic Sans MS" pitchFamily="48" charset="0"/>
              </a:rPr>
              <a:t>	case v</a:t>
            </a:r>
            <a:r>
              <a:rPr lang="en-US" altLang="en-US" sz="1700" baseline="-25000">
                <a:latin typeface="Comic Sans MS" pitchFamily="48" charset="0"/>
              </a:rPr>
              <a:t>3</a:t>
            </a:r>
            <a:r>
              <a:rPr lang="en-US" altLang="en-US" sz="1700">
                <a:latin typeface="Comic Sans MS" pitchFamily="48" charset="0"/>
              </a:rPr>
              <a:t>:</a:t>
            </a:r>
          </a:p>
          <a:p>
            <a:pPr>
              <a:buFont typeface="Wingdings" pitchFamily="2" charset="2"/>
              <a:buNone/>
            </a:pPr>
            <a:r>
              <a:rPr lang="en-US" altLang="en-US" sz="1700">
                <a:latin typeface="Comic Sans MS" pitchFamily="48" charset="0"/>
              </a:rPr>
              <a:t>		S</a:t>
            </a:r>
            <a:r>
              <a:rPr lang="en-US" altLang="en-US" sz="1700" baseline="-25000">
                <a:latin typeface="Comic Sans MS" pitchFamily="48" charset="0"/>
              </a:rPr>
              <a:t>3</a:t>
            </a:r>
            <a:r>
              <a:rPr lang="en-US" altLang="en-US" sz="1700">
                <a:latin typeface="Comic Sans MS" pitchFamily="48" charset="0"/>
              </a:rPr>
              <a:t>;</a:t>
            </a:r>
          </a:p>
          <a:p>
            <a:pPr>
              <a:buFont typeface="Wingdings" pitchFamily="2" charset="2"/>
              <a:buNone/>
            </a:pPr>
            <a:r>
              <a:rPr lang="en-US" altLang="en-US" sz="1700">
                <a:latin typeface="Comic Sans MS" pitchFamily="48" charset="0"/>
              </a:rPr>
              <a:t>	default:</a:t>
            </a:r>
          </a:p>
          <a:p>
            <a:pPr>
              <a:buFont typeface="Wingdings" pitchFamily="2" charset="2"/>
              <a:buNone/>
            </a:pPr>
            <a:r>
              <a:rPr lang="en-US" altLang="en-US" sz="1700">
                <a:latin typeface="Comic Sans MS" pitchFamily="48" charset="0"/>
              </a:rPr>
              <a:t>		S</a:t>
            </a:r>
            <a:r>
              <a:rPr lang="en-US" altLang="en-US" sz="1700" baseline="-25000">
                <a:latin typeface="Comic Sans MS" pitchFamily="48" charset="0"/>
              </a:rPr>
              <a:t>4</a:t>
            </a:r>
            <a:r>
              <a:rPr lang="en-US" altLang="en-US" sz="1700">
                <a:latin typeface="Comic Sans MS" pitchFamily="48" charset="0"/>
              </a:rPr>
              <a:t>;	</a:t>
            </a:r>
          </a:p>
          <a:p>
            <a:pPr>
              <a:buFont typeface="Wingdings" pitchFamily="2" charset="2"/>
              <a:buNone/>
            </a:pPr>
            <a:r>
              <a:rPr lang="en-US" altLang="en-US" sz="1700">
                <a:latin typeface="Comic Sans MS" pitchFamily="48" charset="0"/>
              </a:rPr>
              <a:t>}</a:t>
            </a:r>
          </a:p>
          <a:p>
            <a:pPr>
              <a:buFont typeface="Wingdings" pitchFamily="2" charset="2"/>
              <a:buNone/>
            </a:pPr>
            <a:r>
              <a:rPr lang="en-US" altLang="en-US" sz="1700">
                <a:latin typeface="Comic Sans MS" pitchFamily="48" charset="0"/>
              </a:rPr>
              <a:t>S</a:t>
            </a:r>
            <a:r>
              <a:rPr lang="en-US" altLang="en-US" sz="1700" baseline="-25000">
                <a:latin typeface="Comic Sans MS" pitchFamily="48" charset="0"/>
              </a:rPr>
              <a:t>n</a:t>
            </a:r>
            <a:r>
              <a:rPr lang="en-US" altLang="en-US" sz="1700">
                <a:latin typeface="Comic Sans MS" pitchFamily="48" charset="0"/>
              </a:rPr>
              <a:t>;</a:t>
            </a:r>
          </a:p>
        </p:txBody>
      </p:sp>
      <p:sp>
        <p:nvSpPr>
          <p:cNvPr id="1057796" name="Oval 4"/>
          <p:cNvSpPr>
            <a:spLocks noChangeArrowheads="1"/>
          </p:cNvSpPr>
          <p:nvPr/>
        </p:nvSpPr>
        <p:spPr bwMode="auto">
          <a:xfrm>
            <a:off x="5172075" y="100647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797" name="AutoShape 5"/>
          <p:cNvCxnSpPr>
            <a:cxnSpLocks noChangeShapeType="1"/>
            <a:stCxn id="1057796" idx="4"/>
            <a:endCxn id="1057809" idx="0"/>
          </p:cNvCxnSpPr>
          <p:nvPr/>
        </p:nvCxnSpPr>
        <p:spPr bwMode="auto">
          <a:xfrm>
            <a:off x="5434013" y="1481138"/>
            <a:ext cx="17462" cy="223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798" name="Text Box 6"/>
          <p:cNvSpPr txBox="1">
            <a:spLocks noChangeArrowheads="1"/>
          </p:cNvSpPr>
          <p:nvPr/>
        </p:nvSpPr>
        <p:spPr bwMode="auto">
          <a:xfrm>
            <a:off x="4786313" y="20891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7799" name="Oval 7"/>
          <p:cNvSpPr>
            <a:spLocks noChangeArrowheads="1"/>
          </p:cNvSpPr>
          <p:nvPr/>
        </p:nvSpPr>
        <p:spPr bwMode="auto">
          <a:xfrm>
            <a:off x="4384675" y="23431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800" name="AutoShape 8"/>
          <p:cNvCxnSpPr>
            <a:cxnSpLocks noChangeShapeType="1"/>
            <a:stCxn id="1057809" idx="2"/>
            <a:endCxn id="1057799" idx="7"/>
          </p:cNvCxnSpPr>
          <p:nvPr/>
        </p:nvCxnSpPr>
        <p:spPr bwMode="auto">
          <a:xfrm flipH="1">
            <a:off x="4830763" y="2062163"/>
            <a:ext cx="620712" cy="350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01" name="Text Box 9"/>
          <p:cNvSpPr txBox="1">
            <a:spLocks noChangeArrowheads="1"/>
          </p:cNvSpPr>
          <p:nvPr/>
        </p:nvSpPr>
        <p:spPr bwMode="auto">
          <a:xfrm>
            <a:off x="7043738" y="4937125"/>
            <a:ext cx="762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n</a:t>
            </a:r>
          </a:p>
        </p:txBody>
      </p:sp>
      <p:sp>
        <p:nvSpPr>
          <p:cNvPr id="1057802" name="Text Box 10"/>
          <p:cNvSpPr txBox="1">
            <a:spLocks noChangeArrowheads="1"/>
          </p:cNvSpPr>
          <p:nvPr/>
        </p:nvSpPr>
        <p:spPr bwMode="auto">
          <a:xfrm>
            <a:off x="5913438" y="207168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7803" name="AutoShape 11"/>
          <p:cNvCxnSpPr>
            <a:cxnSpLocks noChangeShapeType="1"/>
            <a:stCxn id="1057809" idx="2"/>
            <a:endCxn id="1057815" idx="0"/>
          </p:cNvCxnSpPr>
          <p:nvPr/>
        </p:nvCxnSpPr>
        <p:spPr bwMode="auto">
          <a:xfrm>
            <a:off x="5451475" y="2062163"/>
            <a:ext cx="762000" cy="3460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04" name="Text Box 12"/>
          <p:cNvSpPr txBox="1">
            <a:spLocks noChangeArrowheads="1"/>
          </p:cNvSpPr>
          <p:nvPr/>
        </p:nvSpPr>
        <p:spPr bwMode="auto">
          <a:xfrm>
            <a:off x="7031038" y="4213225"/>
            <a:ext cx="6905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4</a:t>
            </a:r>
          </a:p>
        </p:txBody>
      </p:sp>
      <p:sp>
        <p:nvSpPr>
          <p:cNvPr id="1057805" name="Rectangle 13"/>
          <p:cNvSpPr>
            <a:spLocks noChangeArrowheads="1"/>
          </p:cNvSpPr>
          <p:nvPr/>
        </p:nvSpPr>
        <p:spPr bwMode="auto">
          <a:xfrm>
            <a:off x="5284788" y="3103563"/>
            <a:ext cx="40957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Comic Sans MS" pitchFamily="48" charset="0"/>
              </a:rPr>
              <a:t>S</a:t>
            </a:r>
            <a:r>
              <a:rPr lang="en-US" altLang="en-US" b="0" baseline="-25000"/>
              <a:t>2</a:t>
            </a:r>
          </a:p>
        </p:txBody>
      </p:sp>
      <p:sp>
        <p:nvSpPr>
          <p:cNvPr id="1057806" name="Text Box 14"/>
          <p:cNvSpPr txBox="1">
            <a:spLocks noChangeArrowheads="1"/>
          </p:cNvSpPr>
          <p:nvPr/>
        </p:nvSpPr>
        <p:spPr bwMode="auto">
          <a:xfrm>
            <a:off x="4467225" y="2411413"/>
            <a:ext cx="5588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1</a:t>
            </a:r>
          </a:p>
        </p:txBody>
      </p:sp>
      <p:sp>
        <p:nvSpPr>
          <p:cNvPr id="1057807" name="Text Box 15"/>
          <p:cNvSpPr txBox="1">
            <a:spLocks noChangeArrowheads="1"/>
          </p:cNvSpPr>
          <p:nvPr/>
        </p:nvSpPr>
        <p:spPr bwMode="auto">
          <a:xfrm>
            <a:off x="5260975" y="1087438"/>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0</a:t>
            </a:r>
          </a:p>
        </p:txBody>
      </p:sp>
      <p:sp>
        <p:nvSpPr>
          <p:cNvPr id="1057808" name="Text Box 16"/>
          <p:cNvSpPr txBox="1">
            <a:spLocks noChangeArrowheads="1"/>
          </p:cNvSpPr>
          <p:nvPr/>
        </p:nvSpPr>
        <p:spPr bwMode="auto">
          <a:xfrm>
            <a:off x="5076825" y="17272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1</a:t>
            </a:r>
          </a:p>
        </p:txBody>
      </p:sp>
      <p:sp>
        <p:nvSpPr>
          <p:cNvPr id="1057809" name="Rectangle 17"/>
          <p:cNvSpPr>
            <a:spLocks noChangeArrowheads="1"/>
          </p:cNvSpPr>
          <p:nvPr/>
        </p:nvSpPr>
        <p:spPr bwMode="auto">
          <a:xfrm>
            <a:off x="5026025" y="1704975"/>
            <a:ext cx="849313"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7810" name="Oval 18"/>
          <p:cNvSpPr>
            <a:spLocks noChangeArrowheads="1"/>
          </p:cNvSpPr>
          <p:nvPr/>
        </p:nvSpPr>
        <p:spPr bwMode="auto">
          <a:xfrm>
            <a:off x="5211763" y="302895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811" name="AutoShape 19"/>
          <p:cNvCxnSpPr>
            <a:cxnSpLocks noChangeShapeType="1"/>
            <a:stCxn id="1057815" idx="2"/>
            <a:endCxn id="1057810" idx="7"/>
          </p:cNvCxnSpPr>
          <p:nvPr/>
        </p:nvCxnSpPr>
        <p:spPr bwMode="auto">
          <a:xfrm flipH="1">
            <a:off x="5657850" y="2765425"/>
            <a:ext cx="555625" cy="3333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12" name="Text Box 20"/>
          <p:cNvSpPr txBox="1">
            <a:spLocks noChangeArrowheads="1"/>
          </p:cNvSpPr>
          <p:nvPr/>
        </p:nvSpPr>
        <p:spPr bwMode="auto">
          <a:xfrm>
            <a:off x="6688138" y="273367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7813" name="AutoShape 21"/>
          <p:cNvCxnSpPr>
            <a:cxnSpLocks noChangeShapeType="1"/>
            <a:stCxn id="1057815" idx="2"/>
            <a:endCxn id="1057826" idx="0"/>
          </p:cNvCxnSpPr>
          <p:nvPr/>
        </p:nvCxnSpPr>
        <p:spPr bwMode="auto">
          <a:xfrm>
            <a:off x="6213475" y="2765425"/>
            <a:ext cx="685800" cy="2905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14" name="Text Box 22"/>
          <p:cNvSpPr txBox="1">
            <a:spLocks noChangeArrowheads="1"/>
          </p:cNvSpPr>
          <p:nvPr/>
        </p:nvSpPr>
        <p:spPr bwMode="auto">
          <a:xfrm>
            <a:off x="5813425" y="24130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2</a:t>
            </a:r>
          </a:p>
        </p:txBody>
      </p:sp>
      <p:sp>
        <p:nvSpPr>
          <p:cNvPr id="1057815" name="Rectangle 23"/>
          <p:cNvSpPr>
            <a:spLocks noChangeArrowheads="1"/>
          </p:cNvSpPr>
          <p:nvPr/>
        </p:nvSpPr>
        <p:spPr bwMode="auto">
          <a:xfrm>
            <a:off x="5788025" y="2408238"/>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7816" name="Text Box 24"/>
          <p:cNvSpPr txBox="1">
            <a:spLocks noChangeArrowheads="1"/>
          </p:cNvSpPr>
          <p:nvPr/>
        </p:nvSpPr>
        <p:spPr bwMode="auto">
          <a:xfrm>
            <a:off x="5619750" y="2749550"/>
            <a:ext cx="428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7817" name="Oval 25"/>
          <p:cNvSpPr>
            <a:spLocks noChangeArrowheads="1"/>
          </p:cNvSpPr>
          <p:nvPr/>
        </p:nvSpPr>
        <p:spPr bwMode="auto">
          <a:xfrm>
            <a:off x="7004050" y="4878388"/>
            <a:ext cx="463550"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818" name="AutoShape 26"/>
          <p:cNvCxnSpPr>
            <a:cxnSpLocks noChangeShapeType="1"/>
            <a:stCxn id="1057799" idx="5"/>
            <a:endCxn id="1057810" idx="1"/>
          </p:cNvCxnSpPr>
          <p:nvPr/>
        </p:nvCxnSpPr>
        <p:spPr bwMode="auto">
          <a:xfrm>
            <a:off x="4830763" y="2747963"/>
            <a:ext cx="457200" cy="350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7819" name="AutoShape 27"/>
          <p:cNvCxnSpPr>
            <a:cxnSpLocks noChangeShapeType="1"/>
            <a:stCxn id="1057810" idx="4"/>
            <a:endCxn id="1057821" idx="1"/>
          </p:cNvCxnSpPr>
          <p:nvPr/>
        </p:nvCxnSpPr>
        <p:spPr bwMode="auto">
          <a:xfrm>
            <a:off x="5473700" y="3503613"/>
            <a:ext cx="488950" cy="4905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20" name="Rectangle 28"/>
          <p:cNvSpPr>
            <a:spLocks noChangeArrowheads="1"/>
          </p:cNvSpPr>
          <p:nvPr/>
        </p:nvSpPr>
        <p:spPr bwMode="auto">
          <a:xfrm>
            <a:off x="5956300" y="4000500"/>
            <a:ext cx="42068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Comic Sans MS" pitchFamily="48" charset="0"/>
              </a:rPr>
              <a:t>S</a:t>
            </a:r>
            <a:r>
              <a:rPr lang="en-US" altLang="en-US" b="0" baseline="-25000"/>
              <a:t>3</a:t>
            </a:r>
          </a:p>
        </p:txBody>
      </p:sp>
      <p:sp>
        <p:nvSpPr>
          <p:cNvPr id="1057821" name="Oval 29"/>
          <p:cNvSpPr>
            <a:spLocks noChangeArrowheads="1"/>
          </p:cNvSpPr>
          <p:nvPr/>
        </p:nvSpPr>
        <p:spPr bwMode="auto">
          <a:xfrm>
            <a:off x="5886450" y="392430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822" name="AutoShape 30"/>
          <p:cNvCxnSpPr>
            <a:cxnSpLocks noChangeShapeType="1"/>
            <a:stCxn id="1057826" idx="2"/>
            <a:endCxn id="1057821" idx="7"/>
          </p:cNvCxnSpPr>
          <p:nvPr/>
        </p:nvCxnSpPr>
        <p:spPr bwMode="auto">
          <a:xfrm flipH="1">
            <a:off x="6332538" y="3413125"/>
            <a:ext cx="566737" cy="5810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23" name="Text Box 31"/>
          <p:cNvSpPr txBox="1">
            <a:spLocks noChangeArrowheads="1"/>
          </p:cNvSpPr>
          <p:nvPr/>
        </p:nvSpPr>
        <p:spPr bwMode="auto">
          <a:xfrm>
            <a:off x="7204075" y="3568700"/>
            <a:ext cx="32861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endParaRPr lang="en-US" altLang="en-US" sz="1600" b="0" baseline="-25000">
              <a:latin typeface="Comic Sans MS" pitchFamily="48" charset="0"/>
            </a:endParaRPr>
          </a:p>
        </p:txBody>
      </p:sp>
      <p:cxnSp>
        <p:nvCxnSpPr>
          <p:cNvPr id="1057824" name="AutoShape 32"/>
          <p:cNvCxnSpPr>
            <a:cxnSpLocks noChangeShapeType="1"/>
            <a:stCxn id="1057826" idx="2"/>
            <a:endCxn id="1057828" idx="0"/>
          </p:cNvCxnSpPr>
          <p:nvPr/>
        </p:nvCxnSpPr>
        <p:spPr bwMode="auto">
          <a:xfrm>
            <a:off x="6899275" y="3413125"/>
            <a:ext cx="333375" cy="717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7825" name="Text Box 33"/>
          <p:cNvSpPr txBox="1">
            <a:spLocks noChangeArrowheads="1"/>
          </p:cNvSpPr>
          <p:nvPr/>
        </p:nvSpPr>
        <p:spPr bwMode="auto">
          <a:xfrm>
            <a:off x="6524625" y="3071813"/>
            <a:ext cx="9366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e == v</a:t>
            </a:r>
            <a:r>
              <a:rPr lang="en-US" altLang="en-US" sz="1600" b="0" baseline="-25000">
                <a:latin typeface="Comic Sans MS" pitchFamily="48" charset="0"/>
              </a:rPr>
              <a:t>3</a:t>
            </a:r>
          </a:p>
        </p:txBody>
      </p:sp>
      <p:sp>
        <p:nvSpPr>
          <p:cNvPr id="1057826" name="Rectangle 34"/>
          <p:cNvSpPr>
            <a:spLocks noChangeArrowheads="1"/>
          </p:cNvSpPr>
          <p:nvPr/>
        </p:nvSpPr>
        <p:spPr bwMode="auto">
          <a:xfrm>
            <a:off x="6473825" y="3055938"/>
            <a:ext cx="849313"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7827" name="Text Box 35"/>
          <p:cNvSpPr txBox="1">
            <a:spLocks noChangeArrowheads="1"/>
          </p:cNvSpPr>
          <p:nvPr/>
        </p:nvSpPr>
        <p:spPr bwMode="auto">
          <a:xfrm>
            <a:off x="6340475" y="3582988"/>
            <a:ext cx="54451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7828" name="Oval 36"/>
          <p:cNvSpPr>
            <a:spLocks noChangeArrowheads="1"/>
          </p:cNvSpPr>
          <p:nvPr/>
        </p:nvSpPr>
        <p:spPr bwMode="auto">
          <a:xfrm>
            <a:off x="6970713" y="4130675"/>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7829" name="AutoShape 37"/>
          <p:cNvCxnSpPr>
            <a:cxnSpLocks noChangeShapeType="1"/>
            <a:stCxn id="1057821" idx="6"/>
            <a:endCxn id="1057828" idx="2"/>
          </p:cNvCxnSpPr>
          <p:nvPr/>
        </p:nvCxnSpPr>
        <p:spPr bwMode="auto">
          <a:xfrm>
            <a:off x="6408738" y="4162425"/>
            <a:ext cx="561975" cy="2063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7830" name="AutoShape 38"/>
          <p:cNvCxnSpPr>
            <a:cxnSpLocks noChangeShapeType="1"/>
            <a:stCxn id="1057828" idx="4"/>
            <a:endCxn id="1057817" idx="0"/>
          </p:cNvCxnSpPr>
          <p:nvPr/>
        </p:nvCxnSpPr>
        <p:spPr bwMode="auto">
          <a:xfrm>
            <a:off x="7232650" y="4605338"/>
            <a:ext cx="3175" cy="2730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13</a:t>
            </a:fld>
            <a:endParaRPr lang="en-US" altLang="en-US">
              <a:solidFill>
                <a:prstClr val="black">
                  <a:tint val="75000"/>
                </a:prstClr>
              </a:solidFill>
            </a:endParaRPr>
          </a:p>
        </p:txBody>
      </p:sp>
    </p:spTree>
    <p:extLst>
      <p:ext uri="{BB962C8B-B14F-4D97-AF65-F5344CB8AC3E}">
        <p14:creationId xmlns:p14="http://schemas.microsoft.com/office/powerpoint/2010/main" val="34408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Rot="1" noChangeArrowheads="1"/>
          </p:cNvSpPr>
          <p:nvPr>
            <p:ph type="title"/>
          </p:nvPr>
        </p:nvSpPr>
        <p:spPr/>
        <p:txBody>
          <a:bodyPr/>
          <a:lstStyle/>
          <a:p>
            <a:r>
              <a:rPr lang="en-US" altLang="en-US" dirty="0"/>
              <a:t>Program </a:t>
            </a:r>
            <a:r>
              <a:rPr lang="en-US" altLang="en-US" dirty="0" smtClean="0"/>
              <a:t>Paths</a:t>
            </a:r>
            <a:r>
              <a:rPr lang="en-US" altLang="en-US" baseline="-25000" dirty="0" smtClean="0"/>
              <a:t> </a:t>
            </a:r>
            <a:endParaRPr lang="en-US" altLang="en-US" baseline="-25000" dirty="0"/>
          </a:p>
        </p:txBody>
      </p:sp>
      <p:sp>
        <p:nvSpPr>
          <p:cNvPr id="1010691" name="Rectangle 3"/>
          <p:cNvSpPr>
            <a:spLocks noGrp="1" noRot="1" noChangeArrowheads="1"/>
          </p:cNvSpPr>
          <p:nvPr>
            <p:ph type="body" idx="1"/>
          </p:nvPr>
        </p:nvSpPr>
        <p:spPr/>
        <p:txBody>
          <a:bodyPr/>
          <a:lstStyle/>
          <a:p>
            <a:r>
              <a:rPr lang="en-US" altLang="en-US" dirty="0"/>
              <a:t>A </a:t>
            </a:r>
            <a:r>
              <a:rPr lang="en-US" altLang="en-US" i="1" dirty="0">
                <a:solidFill>
                  <a:srgbClr val="0070C0"/>
                </a:solidFill>
              </a:rPr>
              <a:t>path</a:t>
            </a:r>
            <a:r>
              <a:rPr lang="en-US" altLang="en-US" dirty="0">
                <a:solidFill>
                  <a:srgbClr val="0070C0"/>
                </a:solidFill>
              </a:rPr>
              <a:t> </a:t>
            </a:r>
            <a:r>
              <a:rPr lang="en-US" altLang="en-US" dirty="0"/>
              <a:t>is a unique sequence of executable statements from one point of the program to another point.</a:t>
            </a:r>
          </a:p>
          <a:p>
            <a:pPr>
              <a:buFont typeface="Wingdings" pitchFamily="2" charset="2"/>
              <a:buNone/>
            </a:pPr>
            <a:endParaRPr lang="en-US" altLang="en-US" dirty="0"/>
          </a:p>
          <a:p>
            <a:r>
              <a:rPr lang="en-US" altLang="en-US" dirty="0"/>
              <a:t>In a graph, a path is a sequence (</a:t>
            </a:r>
            <a:r>
              <a:rPr lang="en-US" altLang="en-US" dirty="0">
                <a:latin typeface="Script MT Bold" pitchFamily="66" charset="0"/>
              </a:rPr>
              <a:t>n</a:t>
            </a:r>
            <a:r>
              <a:rPr lang="en-US" altLang="en-US" baseline="-25000" dirty="0"/>
              <a:t>1</a:t>
            </a:r>
            <a:r>
              <a:rPr lang="en-US" altLang="en-US" dirty="0"/>
              <a:t>, </a:t>
            </a:r>
            <a:r>
              <a:rPr lang="en-US" altLang="en-US" dirty="0">
                <a:latin typeface="Script MT Bold" pitchFamily="66" charset="0"/>
              </a:rPr>
              <a:t>n</a:t>
            </a:r>
            <a:r>
              <a:rPr lang="en-US" altLang="en-US" baseline="-25000" dirty="0"/>
              <a:t>2</a:t>
            </a:r>
            <a:r>
              <a:rPr lang="en-US" altLang="en-US" dirty="0"/>
              <a:t>, …, </a:t>
            </a:r>
            <a:r>
              <a:rPr lang="en-US" altLang="en-US" dirty="0" err="1">
                <a:latin typeface="Script MT Bold" pitchFamily="66" charset="0"/>
              </a:rPr>
              <a:t>n</a:t>
            </a:r>
            <a:r>
              <a:rPr lang="en-US" altLang="en-US" baseline="-25000" dirty="0" err="1"/>
              <a:t>t</a:t>
            </a:r>
            <a:r>
              <a:rPr lang="en-US" altLang="en-US" dirty="0"/>
              <a:t>) of nodes such that &lt;</a:t>
            </a:r>
            <a:r>
              <a:rPr lang="en-US" altLang="en-US" dirty="0">
                <a:latin typeface="Script MT Bold" pitchFamily="66" charset="0"/>
              </a:rPr>
              <a:t>n</a:t>
            </a:r>
            <a:r>
              <a:rPr lang="en-US" altLang="en-US" baseline="-25000" dirty="0"/>
              <a:t>i</a:t>
            </a:r>
            <a:r>
              <a:rPr lang="en-US" altLang="en-US" dirty="0"/>
              <a:t>,</a:t>
            </a:r>
            <a:r>
              <a:rPr lang="en-US" altLang="en-US" dirty="0">
                <a:latin typeface="Script MT Bold" pitchFamily="66" charset="0"/>
              </a:rPr>
              <a:t>n</a:t>
            </a:r>
            <a:r>
              <a:rPr lang="en-US" altLang="en-US" baseline="-25000" dirty="0"/>
              <a:t>i+1</a:t>
            </a:r>
            <a:r>
              <a:rPr lang="en-US" altLang="en-US" dirty="0"/>
              <a:t>&gt; is an edge in the graph, </a:t>
            </a:r>
            <a:r>
              <a:rPr lang="en-US" altLang="en-US" dirty="0">
                <a:sym typeface="Symbol" pitchFamily="18" charset="2"/>
              </a:rPr>
              <a:t></a:t>
            </a:r>
            <a:r>
              <a:rPr lang="en-US" altLang="en-US" dirty="0"/>
              <a:t> </a:t>
            </a:r>
            <a:r>
              <a:rPr lang="en-US" altLang="en-US" dirty="0" err="1">
                <a:effectLst/>
              </a:rPr>
              <a:t>i</a:t>
            </a:r>
            <a:r>
              <a:rPr lang="en-US" altLang="en-US" dirty="0">
                <a:effectLst/>
              </a:rPr>
              <a:t>=1, 2,.., t-1 (t &gt; 0)</a:t>
            </a:r>
            <a:r>
              <a:rPr lang="en-US" altLang="en-US" dirty="0"/>
              <a:t>.</a:t>
            </a:r>
            <a:br>
              <a:rPr lang="en-US" altLang="en-US" dirty="0"/>
            </a:br>
            <a:endParaRPr lang="en-US" altLang="en-US"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14</a:t>
            </a:fld>
            <a:endParaRPr lang="en-US" altLang="en-US">
              <a:solidFill>
                <a:prstClr val="black">
                  <a:tint val="75000"/>
                </a:prstClr>
              </a:solidFill>
            </a:endParaRPr>
          </a:p>
        </p:txBody>
      </p:sp>
    </p:spTree>
    <p:extLst>
      <p:ext uri="{BB962C8B-B14F-4D97-AF65-F5344CB8AC3E}">
        <p14:creationId xmlns:p14="http://schemas.microsoft.com/office/powerpoint/2010/main" val="393882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Rot="1" noChangeArrowheads="1"/>
          </p:cNvSpPr>
          <p:nvPr>
            <p:ph type="title"/>
          </p:nvPr>
        </p:nvSpPr>
        <p:spPr>
          <a:xfrm>
            <a:off x="457200" y="244475"/>
            <a:ext cx="8229600" cy="795338"/>
          </a:xfrm>
        </p:spPr>
        <p:txBody>
          <a:bodyPr/>
          <a:lstStyle/>
          <a:p>
            <a:r>
              <a:rPr lang="en-US" altLang="en-US" dirty="0"/>
              <a:t>Path </a:t>
            </a:r>
            <a:r>
              <a:rPr lang="en-US" altLang="en-US" dirty="0" smtClean="0"/>
              <a:t>Condition</a:t>
            </a:r>
            <a:endParaRPr lang="en-US" altLang="en-US" baseline="-25000" dirty="0"/>
          </a:p>
        </p:txBody>
      </p:sp>
      <p:sp>
        <p:nvSpPr>
          <p:cNvPr id="1117187" name="Rectangle 3"/>
          <p:cNvSpPr>
            <a:spLocks noGrp="1" noRot="1" noChangeArrowheads="1"/>
          </p:cNvSpPr>
          <p:nvPr>
            <p:ph type="body" idx="1"/>
          </p:nvPr>
        </p:nvSpPr>
        <p:spPr>
          <a:xfrm>
            <a:off x="457200" y="1422400"/>
            <a:ext cx="7700963" cy="3998913"/>
          </a:xfrm>
        </p:spPr>
        <p:txBody>
          <a:bodyPr/>
          <a:lstStyle/>
          <a:p>
            <a:r>
              <a:rPr lang="en-US" altLang="en-US" i="1" dirty="0">
                <a:solidFill>
                  <a:srgbClr val="0070C0"/>
                </a:solidFill>
              </a:rPr>
              <a:t>Path condition</a:t>
            </a:r>
            <a:r>
              <a:rPr lang="en-US" altLang="en-US" dirty="0"/>
              <a:t>: the conjunction of the individual predicate conditions which are generated at each branch point along the path. </a:t>
            </a:r>
            <a:br>
              <a:rPr lang="en-US" altLang="en-US" dirty="0"/>
            </a:br>
            <a:endParaRPr lang="en-US" altLang="en-US" dirty="0"/>
          </a:p>
          <a:p>
            <a:r>
              <a:rPr lang="en-US" altLang="en-US" dirty="0"/>
              <a:t>The path condition must be satisfied by the input data in order for the path to be executed.</a:t>
            </a:r>
          </a:p>
          <a:p>
            <a:endParaRPr lang="en-US" altLang="en-US"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15</a:t>
            </a:fld>
            <a:endParaRPr lang="en-US" altLang="en-US">
              <a:solidFill>
                <a:prstClr val="black">
                  <a:tint val="75000"/>
                </a:prstClr>
              </a:solidFill>
            </a:endParaRPr>
          </a:p>
        </p:txBody>
      </p:sp>
    </p:spTree>
    <p:extLst>
      <p:ext uri="{BB962C8B-B14F-4D97-AF65-F5344CB8AC3E}">
        <p14:creationId xmlns:p14="http://schemas.microsoft.com/office/powerpoint/2010/main" val="419606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Rot="1" noChangeArrowheads="1"/>
          </p:cNvSpPr>
          <p:nvPr>
            <p:ph type="title"/>
          </p:nvPr>
        </p:nvSpPr>
        <p:spPr>
          <a:xfrm>
            <a:off x="457200" y="244475"/>
            <a:ext cx="8229600" cy="795338"/>
          </a:xfrm>
        </p:spPr>
        <p:txBody>
          <a:bodyPr/>
          <a:lstStyle/>
          <a:p>
            <a:r>
              <a:rPr lang="en-US" altLang="en-US" dirty="0" smtClean="0"/>
              <a:t>Path Condition </a:t>
            </a:r>
            <a:r>
              <a:rPr lang="en-US" altLang="en-US" sz="2000" dirty="0" smtClean="0"/>
              <a:t>(cont’d)</a:t>
            </a:r>
            <a:endParaRPr lang="en-US" altLang="en-US" sz="2000" baseline="-25000" dirty="0"/>
          </a:p>
        </p:txBody>
      </p:sp>
      <p:sp>
        <p:nvSpPr>
          <p:cNvPr id="1118211" name="Rectangle 3"/>
          <p:cNvSpPr>
            <a:spLocks noGrp="1" noRot="1" noChangeArrowheads="1"/>
          </p:cNvSpPr>
          <p:nvPr>
            <p:ph type="body" idx="1"/>
          </p:nvPr>
        </p:nvSpPr>
        <p:spPr>
          <a:xfrm>
            <a:off x="3240088" y="1031875"/>
            <a:ext cx="5446712" cy="2959100"/>
          </a:xfrm>
        </p:spPr>
        <p:txBody>
          <a:bodyPr/>
          <a:lstStyle/>
          <a:p>
            <a:pPr>
              <a:buFont typeface="Wingdings" pitchFamily="2" charset="2"/>
              <a:buNone/>
            </a:pPr>
            <a:endParaRPr lang="en-US" altLang="en-US" dirty="0"/>
          </a:p>
          <a:p>
            <a:pPr>
              <a:buFont typeface="Wingdings" pitchFamily="2" charset="2"/>
              <a:buNone/>
            </a:pPr>
            <a:r>
              <a:rPr lang="en-US" altLang="en-US" dirty="0"/>
              <a:t>Example: </a:t>
            </a:r>
          </a:p>
          <a:p>
            <a:pPr>
              <a:buFont typeface="Wingdings" pitchFamily="2" charset="2"/>
              <a:buNone/>
            </a:pPr>
            <a:endParaRPr lang="en-US" altLang="en-US" sz="1800" dirty="0"/>
          </a:p>
          <a:p>
            <a:pPr>
              <a:buFont typeface="Wingdings" pitchFamily="2" charset="2"/>
              <a:buNone/>
            </a:pPr>
            <a:r>
              <a:rPr lang="en-US" altLang="en-US" sz="1800" dirty="0"/>
              <a:t>PC(1,2,4,5,6,8,10) = (y≥0 </a:t>
            </a:r>
            <a:r>
              <a:rPr lang="en-US" altLang="en-US" sz="1800" dirty="0">
                <a:latin typeface="Palatino Linotype" pitchFamily="18" charset="0"/>
              </a:rPr>
              <a:t>∧ </a:t>
            </a:r>
            <a:r>
              <a:rPr lang="en-US" altLang="en-US" sz="1800" dirty="0"/>
              <a:t>pow==0 </a:t>
            </a:r>
            <a:r>
              <a:rPr lang="en-US" altLang="en-US" sz="1800" dirty="0">
                <a:latin typeface="Palatino Linotype" pitchFamily="18" charset="0"/>
              </a:rPr>
              <a:t>∧ y </a:t>
            </a:r>
            <a:r>
              <a:rPr lang="en-US" altLang="en-US" sz="1800" dirty="0"/>
              <a:t>≥0)</a:t>
            </a:r>
          </a:p>
          <a:p>
            <a:pPr>
              <a:buFont typeface="Wingdings" pitchFamily="2" charset="2"/>
              <a:buNone/>
            </a:pPr>
            <a:endParaRPr lang="en-US" altLang="en-US" sz="1800" dirty="0"/>
          </a:p>
          <a:p>
            <a:pPr>
              <a:buFont typeface="Wingdings" pitchFamily="2" charset="2"/>
              <a:buNone/>
            </a:pPr>
            <a:endParaRPr lang="en-US" altLang="en-US" sz="1800" dirty="0"/>
          </a:p>
          <a:p>
            <a:pPr>
              <a:buFont typeface="Wingdings" pitchFamily="2" charset="2"/>
              <a:buNone/>
            </a:pPr>
            <a:endParaRPr lang="en-US" altLang="en-US" sz="1800" dirty="0">
              <a:latin typeface="Palatino Linotype" pitchFamily="18" charset="0"/>
            </a:endParaRPr>
          </a:p>
        </p:txBody>
      </p:sp>
      <p:sp>
        <p:nvSpPr>
          <p:cNvPr id="1118212" name="Oval 4"/>
          <p:cNvSpPr>
            <a:spLocks noChangeArrowheads="1"/>
          </p:cNvSpPr>
          <p:nvPr/>
        </p:nvSpPr>
        <p:spPr bwMode="auto">
          <a:xfrm>
            <a:off x="1139825" y="8826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1</a:t>
            </a:r>
          </a:p>
        </p:txBody>
      </p:sp>
      <p:sp>
        <p:nvSpPr>
          <p:cNvPr id="1118213" name="Rectangle 5"/>
          <p:cNvSpPr>
            <a:spLocks noChangeArrowheads="1"/>
          </p:cNvSpPr>
          <p:nvPr/>
        </p:nvSpPr>
        <p:spPr bwMode="auto">
          <a:xfrm>
            <a:off x="1039813" y="1625600"/>
            <a:ext cx="736600"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2</a:t>
            </a:r>
          </a:p>
        </p:txBody>
      </p:sp>
      <p:sp>
        <p:nvSpPr>
          <p:cNvPr id="1118214" name="Oval 6"/>
          <p:cNvSpPr>
            <a:spLocks noChangeArrowheads="1"/>
          </p:cNvSpPr>
          <p:nvPr/>
        </p:nvSpPr>
        <p:spPr bwMode="auto">
          <a:xfrm>
            <a:off x="508000" y="223202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3</a:t>
            </a:r>
          </a:p>
        </p:txBody>
      </p:sp>
      <p:sp>
        <p:nvSpPr>
          <p:cNvPr id="1118215" name="Oval 7"/>
          <p:cNvSpPr>
            <a:spLocks noChangeArrowheads="1"/>
          </p:cNvSpPr>
          <p:nvPr/>
        </p:nvSpPr>
        <p:spPr bwMode="auto">
          <a:xfrm>
            <a:off x="1636713" y="22018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4</a:t>
            </a:r>
          </a:p>
        </p:txBody>
      </p:sp>
      <p:cxnSp>
        <p:nvCxnSpPr>
          <p:cNvPr id="1118216" name="AutoShape 8"/>
          <p:cNvCxnSpPr>
            <a:cxnSpLocks noChangeShapeType="1"/>
            <a:stCxn id="1118212" idx="4"/>
            <a:endCxn id="1118213" idx="0"/>
          </p:cNvCxnSpPr>
          <p:nvPr/>
        </p:nvCxnSpPr>
        <p:spPr bwMode="auto">
          <a:xfrm>
            <a:off x="1401763" y="1357313"/>
            <a:ext cx="6350" cy="2682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17" name="AutoShape 9"/>
          <p:cNvCxnSpPr>
            <a:cxnSpLocks noChangeShapeType="1"/>
            <a:stCxn id="1118213" idx="2"/>
            <a:endCxn id="1118214" idx="7"/>
          </p:cNvCxnSpPr>
          <p:nvPr/>
        </p:nvCxnSpPr>
        <p:spPr bwMode="auto">
          <a:xfrm flipH="1">
            <a:off x="954088" y="1982788"/>
            <a:ext cx="454025" cy="3190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18" name="AutoShape 10"/>
          <p:cNvCxnSpPr>
            <a:cxnSpLocks noChangeShapeType="1"/>
            <a:stCxn id="1118213" idx="2"/>
            <a:endCxn id="1118215" idx="0"/>
          </p:cNvCxnSpPr>
          <p:nvPr/>
        </p:nvCxnSpPr>
        <p:spPr bwMode="auto">
          <a:xfrm>
            <a:off x="1408113" y="1982788"/>
            <a:ext cx="490537" cy="2190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20" name="Text Box 12"/>
          <p:cNvSpPr txBox="1">
            <a:spLocks noChangeArrowheads="1"/>
          </p:cNvSpPr>
          <p:nvPr/>
        </p:nvSpPr>
        <p:spPr bwMode="auto">
          <a:xfrm>
            <a:off x="736600" y="19558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118221" name="Text Box 13"/>
          <p:cNvSpPr txBox="1">
            <a:spLocks noChangeArrowheads="1"/>
          </p:cNvSpPr>
          <p:nvPr/>
        </p:nvSpPr>
        <p:spPr bwMode="auto">
          <a:xfrm>
            <a:off x="1741488" y="1909763"/>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118222" name="Oval 14"/>
          <p:cNvSpPr>
            <a:spLocks noChangeArrowheads="1"/>
          </p:cNvSpPr>
          <p:nvPr/>
        </p:nvSpPr>
        <p:spPr bwMode="auto">
          <a:xfrm>
            <a:off x="1169988" y="27225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5</a:t>
            </a:r>
          </a:p>
        </p:txBody>
      </p:sp>
      <p:cxnSp>
        <p:nvCxnSpPr>
          <p:cNvPr id="1118223" name="AutoShape 15"/>
          <p:cNvCxnSpPr>
            <a:cxnSpLocks noChangeShapeType="1"/>
            <a:stCxn id="1118214" idx="5"/>
            <a:endCxn id="1118222" idx="1"/>
          </p:cNvCxnSpPr>
          <p:nvPr/>
        </p:nvCxnSpPr>
        <p:spPr bwMode="auto">
          <a:xfrm>
            <a:off x="954088" y="2636838"/>
            <a:ext cx="292100" cy="1555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24" name="AutoShape 16"/>
          <p:cNvCxnSpPr>
            <a:cxnSpLocks noChangeShapeType="1"/>
            <a:stCxn id="1118215" idx="4"/>
            <a:endCxn id="1118222" idx="7"/>
          </p:cNvCxnSpPr>
          <p:nvPr/>
        </p:nvCxnSpPr>
        <p:spPr bwMode="auto">
          <a:xfrm flipH="1">
            <a:off x="1616075" y="2676525"/>
            <a:ext cx="282575" cy="1158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25" name="Rectangle 17"/>
          <p:cNvSpPr>
            <a:spLocks noChangeArrowheads="1"/>
          </p:cNvSpPr>
          <p:nvPr/>
        </p:nvSpPr>
        <p:spPr bwMode="auto">
          <a:xfrm>
            <a:off x="995363" y="34512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6</a:t>
            </a:r>
          </a:p>
        </p:txBody>
      </p:sp>
      <p:cxnSp>
        <p:nvCxnSpPr>
          <p:cNvPr id="1118226" name="AutoShape 18"/>
          <p:cNvCxnSpPr>
            <a:cxnSpLocks noChangeShapeType="1"/>
            <a:stCxn id="1118222" idx="4"/>
            <a:endCxn id="1118225" idx="0"/>
          </p:cNvCxnSpPr>
          <p:nvPr/>
        </p:nvCxnSpPr>
        <p:spPr bwMode="auto">
          <a:xfrm flipH="1">
            <a:off x="1420813" y="3197225"/>
            <a:ext cx="11112" cy="254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27" name="Oval 19"/>
          <p:cNvSpPr>
            <a:spLocks noChangeArrowheads="1"/>
          </p:cNvSpPr>
          <p:nvPr/>
        </p:nvSpPr>
        <p:spPr bwMode="auto">
          <a:xfrm>
            <a:off x="566738" y="403225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7</a:t>
            </a:r>
          </a:p>
        </p:txBody>
      </p:sp>
      <p:cxnSp>
        <p:nvCxnSpPr>
          <p:cNvPr id="1118228" name="AutoShape 20"/>
          <p:cNvCxnSpPr>
            <a:cxnSpLocks noChangeShapeType="1"/>
            <a:stCxn id="1118225" idx="2"/>
            <a:endCxn id="1118227" idx="7"/>
          </p:cNvCxnSpPr>
          <p:nvPr/>
        </p:nvCxnSpPr>
        <p:spPr bwMode="auto">
          <a:xfrm flipH="1">
            <a:off x="1012825" y="3808413"/>
            <a:ext cx="407988" cy="2936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29" name="Text Box 21"/>
          <p:cNvSpPr txBox="1">
            <a:spLocks noChangeArrowheads="1"/>
          </p:cNvSpPr>
          <p:nvPr/>
        </p:nvSpPr>
        <p:spPr bwMode="auto">
          <a:xfrm>
            <a:off x="1143000" y="39116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118230" name="Text Box 22"/>
          <p:cNvSpPr txBox="1">
            <a:spLocks noChangeArrowheads="1"/>
          </p:cNvSpPr>
          <p:nvPr/>
        </p:nvSpPr>
        <p:spPr bwMode="auto">
          <a:xfrm>
            <a:off x="1539875" y="393065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118231" name="Rectangle 23"/>
          <p:cNvSpPr>
            <a:spLocks noChangeArrowheads="1"/>
          </p:cNvSpPr>
          <p:nvPr/>
        </p:nvSpPr>
        <p:spPr bwMode="auto">
          <a:xfrm>
            <a:off x="1822450" y="413543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8</a:t>
            </a:r>
          </a:p>
        </p:txBody>
      </p:sp>
      <p:sp>
        <p:nvSpPr>
          <p:cNvPr id="1118232" name="Oval 24"/>
          <p:cNvSpPr>
            <a:spLocks noChangeArrowheads="1"/>
          </p:cNvSpPr>
          <p:nvPr/>
        </p:nvSpPr>
        <p:spPr bwMode="auto">
          <a:xfrm>
            <a:off x="1360488" y="47577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9</a:t>
            </a:r>
          </a:p>
        </p:txBody>
      </p:sp>
      <p:sp>
        <p:nvSpPr>
          <p:cNvPr id="1118233" name="Oval 25"/>
          <p:cNvSpPr>
            <a:spLocks noChangeArrowheads="1"/>
          </p:cNvSpPr>
          <p:nvPr/>
        </p:nvSpPr>
        <p:spPr bwMode="auto">
          <a:xfrm>
            <a:off x="3054350" y="52895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10</a:t>
            </a:r>
          </a:p>
        </p:txBody>
      </p:sp>
      <p:cxnSp>
        <p:nvCxnSpPr>
          <p:cNvPr id="1118234" name="AutoShape 26"/>
          <p:cNvCxnSpPr>
            <a:cxnSpLocks noChangeShapeType="1"/>
            <a:stCxn id="1118231" idx="2"/>
            <a:endCxn id="1118232" idx="7"/>
          </p:cNvCxnSpPr>
          <p:nvPr/>
        </p:nvCxnSpPr>
        <p:spPr bwMode="auto">
          <a:xfrm flipH="1">
            <a:off x="1806575" y="4492625"/>
            <a:ext cx="384175" cy="3349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35" name="AutoShape 27"/>
          <p:cNvCxnSpPr>
            <a:cxnSpLocks noChangeShapeType="1"/>
            <a:stCxn id="1118231" idx="2"/>
            <a:endCxn id="1118233" idx="0"/>
          </p:cNvCxnSpPr>
          <p:nvPr/>
        </p:nvCxnSpPr>
        <p:spPr bwMode="auto">
          <a:xfrm>
            <a:off x="2190750" y="4492625"/>
            <a:ext cx="1125538" cy="7969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36" name="Text Box 28"/>
          <p:cNvSpPr txBox="1">
            <a:spLocks noChangeArrowheads="1"/>
          </p:cNvSpPr>
          <p:nvPr/>
        </p:nvSpPr>
        <p:spPr bwMode="auto">
          <a:xfrm>
            <a:off x="1997075" y="4605338"/>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118237" name="Text Box 29"/>
          <p:cNvSpPr txBox="1">
            <a:spLocks noChangeArrowheads="1"/>
          </p:cNvSpPr>
          <p:nvPr/>
        </p:nvSpPr>
        <p:spPr bwMode="auto">
          <a:xfrm>
            <a:off x="2846388" y="473233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cxnSp>
        <p:nvCxnSpPr>
          <p:cNvPr id="1118238" name="AutoShape 30"/>
          <p:cNvCxnSpPr>
            <a:cxnSpLocks noChangeShapeType="1"/>
            <a:stCxn id="1118232" idx="4"/>
            <a:endCxn id="1118233" idx="2"/>
          </p:cNvCxnSpPr>
          <p:nvPr/>
        </p:nvCxnSpPr>
        <p:spPr bwMode="auto">
          <a:xfrm>
            <a:off x="1622425" y="5232400"/>
            <a:ext cx="1431925" cy="2952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39" name="AutoShape 31"/>
          <p:cNvCxnSpPr>
            <a:cxnSpLocks noChangeShapeType="1"/>
            <a:stCxn id="1118227" idx="2"/>
            <a:endCxn id="1118225" idx="1"/>
          </p:cNvCxnSpPr>
          <p:nvPr/>
        </p:nvCxnSpPr>
        <p:spPr bwMode="auto">
          <a:xfrm rot="10800000" flipH="1">
            <a:off x="566738" y="3630613"/>
            <a:ext cx="428625" cy="639762"/>
          </a:xfrm>
          <a:prstGeom prst="bentConnector3">
            <a:avLst>
              <a:gd name="adj1" fmla="val -53333"/>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8240" name="AutoShape 32"/>
          <p:cNvCxnSpPr>
            <a:cxnSpLocks noChangeShapeType="1"/>
            <a:stCxn id="1118225" idx="2"/>
            <a:endCxn id="1118231" idx="0"/>
          </p:cNvCxnSpPr>
          <p:nvPr/>
        </p:nvCxnSpPr>
        <p:spPr bwMode="auto">
          <a:xfrm>
            <a:off x="1420813" y="3808413"/>
            <a:ext cx="769937" cy="3270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8242" name="Oval 34"/>
          <p:cNvSpPr>
            <a:spLocks noChangeArrowheads="1"/>
          </p:cNvSpPr>
          <p:nvPr/>
        </p:nvSpPr>
        <p:spPr bwMode="auto">
          <a:xfrm>
            <a:off x="1636713" y="22018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0" dirty="0"/>
          </a:p>
        </p:txBody>
      </p:sp>
      <p:sp>
        <p:nvSpPr>
          <p:cNvPr id="1118244" name="Text Box 36"/>
          <p:cNvSpPr txBox="1">
            <a:spLocks noChangeArrowheads="1"/>
          </p:cNvSpPr>
          <p:nvPr/>
        </p:nvSpPr>
        <p:spPr bwMode="auto">
          <a:xfrm>
            <a:off x="1741488" y="1909763"/>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118245" name="Text Box 37"/>
          <p:cNvSpPr txBox="1">
            <a:spLocks noChangeArrowheads="1"/>
          </p:cNvSpPr>
          <p:nvPr/>
        </p:nvSpPr>
        <p:spPr bwMode="auto">
          <a:xfrm>
            <a:off x="1731963" y="1535113"/>
            <a:ext cx="7667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0070C0"/>
                </a:solidFill>
                <a:latin typeface="Comic Sans MS" pitchFamily="48" charset="0"/>
              </a:rPr>
              <a:t>y &lt; 0</a:t>
            </a:r>
          </a:p>
        </p:txBody>
      </p:sp>
      <p:sp>
        <p:nvSpPr>
          <p:cNvPr id="1118246" name="Text Box 38"/>
          <p:cNvSpPr txBox="1">
            <a:spLocks noChangeArrowheads="1"/>
          </p:cNvSpPr>
          <p:nvPr/>
        </p:nvSpPr>
        <p:spPr bwMode="auto">
          <a:xfrm>
            <a:off x="1773238" y="3349625"/>
            <a:ext cx="10604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0070C0"/>
                </a:solidFill>
                <a:latin typeface="Comic Sans MS" pitchFamily="48" charset="0"/>
              </a:rPr>
              <a:t>pow != 0</a:t>
            </a:r>
          </a:p>
        </p:txBody>
      </p:sp>
      <p:sp>
        <p:nvSpPr>
          <p:cNvPr id="1118247" name="Text Box 39"/>
          <p:cNvSpPr txBox="1">
            <a:spLocks noChangeArrowheads="1"/>
          </p:cNvSpPr>
          <p:nvPr/>
        </p:nvSpPr>
        <p:spPr bwMode="auto">
          <a:xfrm>
            <a:off x="2503488" y="4030663"/>
            <a:ext cx="7667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0070C0"/>
                </a:solidFill>
                <a:latin typeface="Comic Sans MS" pitchFamily="48" charset="0"/>
              </a:rPr>
              <a:t>y &lt; 0</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419094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Rot="1" noChangeArrowheads="1"/>
          </p:cNvSpPr>
          <p:nvPr>
            <p:ph type="title"/>
          </p:nvPr>
        </p:nvSpPr>
        <p:spPr/>
        <p:txBody>
          <a:bodyPr/>
          <a:lstStyle/>
          <a:p>
            <a:r>
              <a:rPr lang="en-US" altLang="en-US" dirty="0"/>
              <a:t>Number of </a:t>
            </a:r>
            <a:r>
              <a:rPr lang="en-US" altLang="en-US" dirty="0" smtClean="0"/>
              <a:t>Paths </a:t>
            </a:r>
            <a:endParaRPr lang="en-US" altLang="en-US" baseline="-25000" dirty="0"/>
          </a:p>
        </p:txBody>
      </p:sp>
      <p:sp>
        <p:nvSpPr>
          <p:cNvPr id="1029123" name="Rectangle 3"/>
          <p:cNvSpPr>
            <a:spLocks noGrp="1" noRot="1" noChangeArrowheads="1"/>
          </p:cNvSpPr>
          <p:nvPr>
            <p:ph type="body" idx="1"/>
          </p:nvPr>
        </p:nvSpPr>
        <p:spPr>
          <a:xfrm>
            <a:off x="457200" y="1422400"/>
            <a:ext cx="4097338" cy="3998913"/>
          </a:xfrm>
        </p:spPr>
        <p:txBody>
          <a:bodyPr/>
          <a:lstStyle/>
          <a:p>
            <a:pPr>
              <a:buFont typeface="Wingdings" pitchFamily="2" charset="2"/>
              <a:buNone/>
            </a:pPr>
            <a:r>
              <a:rPr lang="en-US" altLang="en-US" dirty="0"/>
              <a:t>	The simple CFG shown here has 2 different paths:</a:t>
            </a:r>
          </a:p>
          <a:p>
            <a:pPr>
              <a:buFont typeface="Wingdings" pitchFamily="2" charset="2"/>
              <a:buNone/>
            </a:pPr>
            <a:endParaRPr lang="en-US" altLang="en-US" dirty="0"/>
          </a:p>
          <a:p>
            <a:pPr>
              <a:buFont typeface="Wingdings" pitchFamily="2" charset="2"/>
              <a:buNone/>
            </a:pPr>
            <a:r>
              <a:rPr lang="en-US" altLang="en-US" sz="1800" dirty="0">
                <a:effectLst/>
                <a:latin typeface="Comic Sans MS" pitchFamily="48" charset="0"/>
                <a:sym typeface="Symbol" pitchFamily="18" charset="2"/>
              </a:rPr>
              <a:t>	</a:t>
            </a:r>
            <a:r>
              <a:rPr lang="en-US" altLang="en-US" sz="1800" dirty="0">
                <a:effectLst/>
                <a:sym typeface="Symbol" pitchFamily="18" charset="2"/>
              </a:rPr>
              <a:t>(S1, P1, S2, S3)</a:t>
            </a:r>
          </a:p>
          <a:p>
            <a:pPr>
              <a:buFont typeface="Wingdings" pitchFamily="2" charset="2"/>
              <a:buNone/>
            </a:pPr>
            <a:r>
              <a:rPr lang="en-US" altLang="en-US" sz="1800" dirty="0">
                <a:effectLst/>
                <a:latin typeface="Comic Sans MS" pitchFamily="48" charset="0"/>
                <a:sym typeface="Symbol" pitchFamily="18" charset="2"/>
              </a:rPr>
              <a:t>	</a:t>
            </a:r>
            <a:r>
              <a:rPr lang="en-US" altLang="en-US" sz="1800" dirty="0">
                <a:effectLst/>
                <a:sym typeface="Symbol" pitchFamily="18" charset="2"/>
              </a:rPr>
              <a:t>(S1, P1, S3)</a:t>
            </a:r>
          </a:p>
          <a:p>
            <a:pPr>
              <a:buFont typeface="Wingdings" pitchFamily="2" charset="2"/>
              <a:buNone/>
            </a:pPr>
            <a:endParaRPr lang="en-US" altLang="en-US" dirty="0"/>
          </a:p>
        </p:txBody>
      </p:sp>
      <p:sp>
        <p:nvSpPr>
          <p:cNvPr id="1029124" name="Oval 4"/>
          <p:cNvSpPr>
            <a:spLocks noChangeArrowheads="1"/>
          </p:cNvSpPr>
          <p:nvPr/>
        </p:nvSpPr>
        <p:spPr bwMode="auto">
          <a:xfrm>
            <a:off x="6496050" y="162718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S1</a:t>
            </a:r>
          </a:p>
        </p:txBody>
      </p:sp>
      <p:sp>
        <p:nvSpPr>
          <p:cNvPr id="1029125" name="Rectangle 5"/>
          <p:cNvSpPr>
            <a:spLocks noChangeArrowheads="1"/>
          </p:cNvSpPr>
          <p:nvPr/>
        </p:nvSpPr>
        <p:spPr bwMode="auto">
          <a:xfrm>
            <a:off x="6396038" y="2470150"/>
            <a:ext cx="736600"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P1</a:t>
            </a:r>
          </a:p>
        </p:txBody>
      </p:sp>
      <p:sp>
        <p:nvSpPr>
          <p:cNvPr id="1029126" name="Oval 6"/>
          <p:cNvSpPr>
            <a:spLocks noChangeArrowheads="1"/>
          </p:cNvSpPr>
          <p:nvPr/>
        </p:nvSpPr>
        <p:spPr bwMode="auto">
          <a:xfrm>
            <a:off x="5651500" y="345598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S2</a:t>
            </a:r>
          </a:p>
        </p:txBody>
      </p:sp>
      <p:sp>
        <p:nvSpPr>
          <p:cNvPr id="1029127" name="Oval 7"/>
          <p:cNvSpPr>
            <a:spLocks noChangeArrowheads="1"/>
          </p:cNvSpPr>
          <p:nvPr/>
        </p:nvSpPr>
        <p:spPr bwMode="auto">
          <a:xfrm>
            <a:off x="6499225" y="451008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S3</a:t>
            </a:r>
          </a:p>
        </p:txBody>
      </p:sp>
      <p:cxnSp>
        <p:nvCxnSpPr>
          <p:cNvPr id="1029128" name="AutoShape 8"/>
          <p:cNvCxnSpPr>
            <a:cxnSpLocks noChangeShapeType="1"/>
            <a:stCxn id="1029124" idx="4"/>
            <a:endCxn id="1029125" idx="0"/>
          </p:cNvCxnSpPr>
          <p:nvPr/>
        </p:nvCxnSpPr>
        <p:spPr bwMode="auto">
          <a:xfrm>
            <a:off x="6757988" y="2101850"/>
            <a:ext cx="6350" cy="368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129" name="AutoShape 9"/>
          <p:cNvCxnSpPr>
            <a:cxnSpLocks noChangeShapeType="1"/>
            <a:stCxn id="1029125" idx="2"/>
            <a:endCxn id="1029126" idx="0"/>
          </p:cNvCxnSpPr>
          <p:nvPr/>
        </p:nvCxnSpPr>
        <p:spPr bwMode="auto">
          <a:xfrm flipH="1">
            <a:off x="5913438" y="2827338"/>
            <a:ext cx="850900" cy="6286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130" name="AutoShape 10"/>
          <p:cNvCxnSpPr>
            <a:cxnSpLocks noChangeShapeType="1"/>
          </p:cNvCxnSpPr>
          <p:nvPr/>
        </p:nvCxnSpPr>
        <p:spPr bwMode="auto">
          <a:xfrm>
            <a:off x="6027738" y="3932238"/>
            <a:ext cx="547687" cy="6254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131" name="AutoShape 11"/>
          <p:cNvCxnSpPr>
            <a:cxnSpLocks noChangeShapeType="1"/>
            <a:stCxn id="1029125" idx="2"/>
            <a:endCxn id="1029127" idx="0"/>
          </p:cNvCxnSpPr>
          <p:nvPr/>
        </p:nvCxnSpPr>
        <p:spPr bwMode="auto">
          <a:xfrm flipH="1">
            <a:off x="6761163" y="2827338"/>
            <a:ext cx="3175" cy="16827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9132" name="Text Box 12"/>
          <p:cNvSpPr txBox="1">
            <a:spLocks noChangeArrowheads="1"/>
          </p:cNvSpPr>
          <p:nvPr/>
        </p:nvSpPr>
        <p:spPr bwMode="auto">
          <a:xfrm>
            <a:off x="7021513" y="4613275"/>
            <a:ext cx="14144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return max</a:t>
            </a:r>
          </a:p>
        </p:txBody>
      </p:sp>
      <p:sp>
        <p:nvSpPr>
          <p:cNvPr id="1029133" name="Text Box 13"/>
          <p:cNvSpPr txBox="1">
            <a:spLocks noChangeArrowheads="1"/>
          </p:cNvSpPr>
          <p:nvPr/>
        </p:nvSpPr>
        <p:spPr bwMode="auto">
          <a:xfrm>
            <a:off x="7037388" y="1695450"/>
            <a:ext cx="12112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max = x</a:t>
            </a:r>
          </a:p>
        </p:txBody>
      </p:sp>
      <p:sp>
        <p:nvSpPr>
          <p:cNvPr id="1029134" name="Text Box 14"/>
          <p:cNvSpPr txBox="1">
            <a:spLocks noChangeArrowheads="1"/>
          </p:cNvSpPr>
          <p:nvPr/>
        </p:nvSpPr>
        <p:spPr bwMode="auto">
          <a:xfrm>
            <a:off x="4760913" y="35242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max = y</a:t>
            </a:r>
          </a:p>
        </p:txBody>
      </p:sp>
      <p:sp>
        <p:nvSpPr>
          <p:cNvPr id="1029135" name="Text Box 15"/>
          <p:cNvSpPr txBox="1">
            <a:spLocks noChangeArrowheads="1"/>
          </p:cNvSpPr>
          <p:nvPr/>
        </p:nvSpPr>
        <p:spPr bwMode="auto">
          <a:xfrm>
            <a:off x="6076950" y="2925763"/>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9136" name="Text Box 16"/>
          <p:cNvSpPr txBox="1">
            <a:spLocks noChangeArrowheads="1"/>
          </p:cNvSpPr>
          <p:nvPr/>
        </p:nvSpPr>
        <p:spPr bwMode="auto">
          <a:xfrm>
            <a:off x="6773863" y="292258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29137" name="Text Box 17"/>
          <p:cNvSpPr txBox="1">
            <a:spLocks noChangeArrowheads="1"/>
          </p:cNvSpPr>
          <p:nvPr/>
        </p:nvSpPr>
        <p:spPr bwMode="auto">
          <a:xfrm>
            <a:off x="7431088" y="2490788"/>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y &gt; x</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408029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rrowheads="1"/>
          </p:cNvSpPr>
          <p:nvPr>
            <p:ph type="title"/>
          </p:nvPr>
        </p:nvSpPr>
        <p:spPr>
          <a:xfrm>
            <a:off x="457200" y="244475"/>
            <a:ext cx="8229600" cy="598488"/>
          </a:xfrm>
        </p:spPr>
        <p:txBody>
          <a:bodyPr/>
          <a:lstStyle/>
          <a:p>
            <a:r>
              <a:rPr lang="en-US" altLang="en-US" dirty="0" smtClean="0"/>
              <a:t>Number </a:t>
            </a:r>
            <a:r>
              <a:rPr lang="en-US" altLang="en-US" dirty="0"/>
              <a:t>of </a:t>
            </a:r>
            <a:r>
              <a:rPr lang="en-US" altLang="en-US" dirty="0" smtClean="0"/>
              <a:t>Paths </a:t>
            </a:r>
            <a:r>
              <a:rPr lang="en-US" altLang="en-US" sz="2000" dirty="0" smtClean="0"/>
              <a:t>(cont’d)</a:t>
            </a:r>
            <a:endParaRPr lang="en-US" altLang="en-US" sz="2000" baseline="-25000" dirty="0"/>
          </a:p>
        </p:txBody>
      </p:sp>
      <p:sp>
        <p:nvSpPr>
          <p:cNvPr id="1021955" name="Rectangle 3"/>
          <p:cNvSpPr>
            <a:spLocks noGrp="1" noRot="1" noChangeArrowheads="1"/>
          </p:cNvSpPr>
          <p:nvPr>
            <p:ph type="body" idx="1"/>
          </p:nvPr>
        </p:nvSpPr>
        <p:spPr>
          <a:xfrm>
            <a:off x="457200" y="958850"/>
            <a:ext cx="4110038" cy="4462463"/>
          </a:xfrm>
        </p:spPr>
        <p:txBody>
          <a:bodyPr/>
          <a:lstStyle/>
          <a:p>
            <a:pPr>
              <a:buFont typeface="Wingdings" pitchFamily="2" charset="2"/>
              <a:buNone/>
            </a:pPr>
            <a:r>
              <a:rPr lang="en-US" altLang="en-US"/>
              <a:t>How many paths?</a:t>
            </a:r>
          </a:p>
          <a:p>
            <a:pPr>
              <a:buFont typeface="Wingdings" pitchFamily="2" charset="2"/>
              <a:buNone/>
            </a:pPr>
            <a:r>
              <a:rPr lang="en-US" altLang="en-US"/>
              <a:t>	</a:t>
            </a:r>
            <a:br>
              <a:rPr lang="en-US" altLang="en-US"/>
            </a:br>
            <a:r>
              <a:rPr lang="en-US" altLang="en-US"/>
              <a:t/>
            </a:r>
            <a:br>
              <a:rPr lang="en-US" altLang="en-US"/>
            </a:br>
            <a:r>
              <a:rPr lang="en-US" altLang="en-US" sz="1800">
                <a:latin typeface="Comic Sans MS" pitchFamily="48" charset="0"/>
              </a:rPr>
              <a:t>if ((A||B) &amp;&amp; (C||D)</a:t>
            </a:r>
            <a:br>
              <a:rPr lang="en-US" altLang="en-US" sz="1800">
                <a:latin typeface="Comic Sans MS" pitchFamily="48" charset="0"/>
              </a:rPr>
            </a:br>
            <a:r>
              <a:rPr lang="en-US" altLang="en-US" sz="1800">
                <a:latin typeface="Comic Sans MS" pitchFamily="48" charset="0"/>
              </a:rPr>
              <a:t>{</a:t>
            </a:r>
            <a:br>
              <a:rPr lang="en-US" altLang="en-US" sz="1800">
                <a:latin typeface="Comic Sans MS" pitchFamily="48" charset="0"/>
              </a:rPr>
            </a:br>
            <a:r>
              <a:rPr lang="en-US" altLang="en-US" sz="1800">
                <a:latin typeface="Comic Sans MS" pitchFamily="48" charset="0"/>
              </a:rPr>
              <a:t>	S1;</a:t>
            </a:r>
            <a:br>
              <a:rPr lang="en-US" altLang="en-US" sz="1800">
                <a:latin typeface="Comic Sans MS" pitchFamily="48" charset="0"/>
              </a:rPr>
            </a:br>
            <a:r>
              <a:rPr lang="en-US" altLang="en-US" sz="1800">
                <a:latin typeface="Comic Sans MS" pitchFamily="48" charset="0"/>
              </a:rPr>
              <a:t>}</a:t>
            </a:r>
            <a:br>
              <a:rPr lang="en-US" altLang="en-US" sz="1800">
                <a:latin typeface="Comic Sans MS" pitchFamily="48" charset="0"/>
              </a:rPr>
            </a:br>
            <a:r>
              <a:rPr lang="en-US" altLang="en-US" sz="1800">
                <a:latin typeface="Comic Sans MS" pitchFamily="48" charset="0"/>
              </a:rPr>
              <a:t>else</a:t>
            </a:r>
            <a:br>
              <a:rPr lang="en-US" altLang="en-US" sz="1800">
                <a:latin typeface="Comic Sans MS" pitchFamily="48" charset="0"/>
              </a:rPr>
            </a:br>
            <a:r>
              <a:rPr lang="en-US" altLang="en-US" sz="1800">
                <a:latin typeface="Comic Sans MS" pitchFamily="48" charset="0"/>
              </a:rPr>
              <a:t>{</a:t>
            </a:r>
            <a:br>
              <a:rPr lang="en-US" altLang="en-US" sz="1800">
                <a:latin typeface="Comic Sans MS" pitchFamily="48" charset="0"/>
              </a:rPr>
            </a:br>
            <a:r>
              <a:rPr lang="en-US" altLang="en-US" sz="1800">
                <a:latin typeface="Comic Sans MS" pitchFamily="48" charset="0"/>
              </a:rPr>
              <a:t>	S2;</a:t>
            </a:r>
            <a:br>
              <a:rPr lang="en-US" altLang="en-US" sz="1800">
                <a:latin typeface="Comic Sans MS" pitchFamily="48" charset="0"/>
              </a:rPr>
            </a:br>
            <a:r>
              <a:rPr lang="en-US" altLang="en-US" sz="1800">
                <a:latin typeface="Comic Sans MS" pitchFamily="48" charset="0"/>
              </a:rPr>
              <a:t>}</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172565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Rot="1" noChangeArrowheads="1"/>
          </p:cNvSpPr>
          <p:nvPr>
            <p:ph type="title"/>
          </p:nvPr>
        </p:nvSpPr>
        <p:spPr>
          <a:xfrm>
            <a:off x="457200" y="244475"/>
            <a:ext cx="8229600" cy="508000"/>
          </a:xfrm>
        </p:spPr>
        <p:txBody>
          <a:bodyPr/>
          <a:lstStyle/>
          <a:p>
            <a:r>
              <a:rPr lang="en-US" altLang="en-US" dirty="0" smtClean="0"/>
              <a:t>Number </a:t>
            </a:r>
            <a:r>
              <a:rPr lang="en-US" altLang="en-US" dirty="0"/>
              <a:t>of Paths </a:t>
            </a:r>
            <a:r>
              <a:rPr lang="en-US" altLang="en-US" sz="2000" dirty="0" smtClean="0"/>
              <a:t>(cont’d)</a:t>
            </a:r>
            <a:endParaRPr lang="en-US" altLang="en-US" sz="2000" dirty="0"/>
          </a:p>
        </p:txBody>
      </p:sp>
      <p:sp>
        <p:nvSpPr>
          <p:cNvPr id="1024003" name="Rectangle 3"/>
          <p:cNvSpPr>
            <a:spLocks noGrp="1" noRot="1" noChangeArrowheads="1"/>
          </p:cNvSpPr>
          <p:nvPr>
            <p:ph type="body" idx="1"/>
          </p:nvPr>
        </p:nvSpPr>
        <p:spPr>
          <a:xfrm>
            <a:off x="4554538" y="1422400"/>
            <a:ext cx="4132262" cy="3998913"/>
          </a:xfrm>
        </p:spPr>
        <p:txBody>
          <a:bodyPr/>
          <a:lstStyle/>
          <a:p>
            <a:pPr>
              <a:buFont typeface="Wingdings" pitchFamily="2" charset="2"/>
              <a:buNone/>
            </a:pPr>
            <a:r>
              <a:rPr lang="en-US" altLang="en-US" dirty="0"/>
              <a:t>	Although it is possible to represent the program using the CFG shown on the left, </a:t>
            </a:r>
            <a:br>
              <a:rPr lang="en-US" altLang="en-US" dirty="0"/>
            </a:br>
            <a:r>
              <a:rPr lang="en-US" altLang="en-US" dirty="0"/>
              <a:t>it is incorrect to assume that there are only 2 paths. </a:t>
            </a:r>
          </a:p>
        </p:txBody>
      </p:sp>
      <p:sp>
        <p:nvSpPr>
          <p:cNvPr id="1024004" name="Rectangle 4"/>
          <p:cNvSpPr>
            <a:spLocks noChangeArrowheads="1"/>
          </p:cNvSpPr>
          <p:nvPr/>
        </p:nvSpPr>
        <p:spPr bwMode="auto">
          <a:xfrm>
            <a:off x="1150938" y="1581150"/>
            <a:ext cx="736600"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P1</a:t>
            </a:r>
          </a:p>
        </p:txBody>
      </p:sp>
      <p:sp>
        <p:nvSpPr>
          <p:cNvPr id="1024005" name="Oval 5"/>
          <p:cNvSpPr>
            <a:spLocks noChangeArrowheads="1"/>
          </p:cNvSpPr>
          <p:nvPr/>
        </p:nvSpPr>
        <p:spPr bwMode="auto">
          <a:xfrm>
            <a:off x="328613" y="275590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S1</a:t>
            </a:r>
          </a:p>
        </p:txBody>
      </p:sp>
      <p:sp>
        <p:nvSpPr>
          <p:cNvPr id="1024006" name="Oval 6"/>
          <p:cNvSpPr>
            <a:spLocks noChangeArrowheads="1"/>
          </p:cNvSpPr>
          <p:nvPr/>
        </p:nvSpPr>
        <p:spPr bwMode="auto">
          <a:xfrm>
            <a:off x="1212850" y="376237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Sn</a:t>
            </a:r>
          </a:p>
        </p:txBody>
      </p:sp>
      <p:cxnSp>
        <p:nvCxnSpPr>
          <p:cNvPr id="1024007" name="AutoShape 7"/>
          <p:cNvCxnSpPr>
            <a:cxnSpLocks noChangeShapeType="1"/>
            <a:stCxn id="1024004" idx="2"/>
            <a:endCxn id="1024005" idx="0"/>
          </p:cNvCxnSpPr>
          <p:nvPr/>
        </p:nvCxnSpPr>
        <p:spPr bwMode="auto">
          <a:xfrm flipH="1">
            <a:off x="590550" y="1938338"/>
            <a:ext cx="928688" cy="81756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008" name="AutoShape 8"/>
          <p:cNvCxnSpPr>
            <a:cxnSpLocks noChangeShapeType="1"/>
          </p:cNvCxnSpPr>
          <p:nvPr/>
        </p:nvCxnSpPr>
        <p:spPr bwMode="auto">
          <a:xfrm>
            <a:off x="735013" y="3213100"/>
            <a:ext cx="547687" cy="6254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009" name="AutoShape 9"/>
          <p:cNvCxnSpPr>
            <a:cxnSpLocks noChangeShapeType="1"/>
            <a:stCxn id="1024004" idx="2"/>
            <a:endCxn id="1024012" idx="0"/>
          </p:cNvCxnSpPr>
          <p:nvPr/>
        </p:nvCxnSpPr>
        <p:spPr bwMode="auto">
          <a:xfrm>
            <a:off x="1519238" y="1938338"/>
            <a:ext cx="912812" cy="8032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010" name="Text Box 10"/>
          <p:cNvSpPr txBox="1">
            <a:spLocks noChangeArrowheads="1"/>
          </p:cNvSpPr>
          <p:nvPr/>
        </p:nvSpPr>
        <p:spPr bwMode="auto">
          <a:xfrm>
            <a:off x="831850" y="2036763"/>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4011" name="Text Box 11"/>
          <p:cNvSpPr txBox="1">
            <a:spLocks noChangeArrowheads="1"/>
          </p:cNvSpPr>
          <p:nvPr/>
        </p:nvSpPr>
        <p:spPr bwMode="auto">
          <a:xfrm>
            <a:off x="1906588" y="203358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24012" name="Oval 12"/>
          <p:cNvSpPr>
            <a:spLocks noChangeArrowheads="1"/>
          </p:cNvSpPr>
          <p:nvPr/>
        </p:nvSpPr>
        <p:spPr bwMode="auto">
          <a:xfrm>
            <a:off x="2170113" y="274161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S2</a:t>
            </a:r>
          </a:p>
        </p:txBody>
      </p:sp>
      <p:cxnSp>
        <p:nvCxnSpPr>
          <p:cNvPr id="1024013" name="AutoShape 13"/>
          <p:cNvCxnSpPr>
            <a:cxnSpLocks noChangeShapeType="1"/>
            <a:stCxn id="1024012" idx="4"/>
            <a:endCxn id="1024006" idx="7"/>
          </p:cNvCxnSpPr>
          <p:nvPr/>
        </p:nvCxnSpPr>
        <p:spPr bwMode="auto">
          <a:xfrm flipH="1">
            <a:off x="1658651" y="3216275"/>
            <a:ext cx="772606" cy="6156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029" name="Text Box 29"/>
          <p:cNvSpPr txBox="1">
            <a:spLocks noChangeArrowheads="1"/>
          </p:cNvSpPr>
          <p:nvPr/>
        </p:nvSpPr>
        <p:spPr bwMode="auto">
          <a:xfrm>
            <a:off x="1847850" y="1590675"/>
            <a:ext cx="25050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a:latin typeface="Comic Sans MS" pitchFamily="48" charset="0"/>
              </a:rPr>
              <a:t>(A||B) &amp;&amp; (C||D)</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174345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smtClean="0"/>
              <a:t>Control-Flow Testing</a:t>
            </a:r>
          </a:p>
        </p:txBody>
      </p:sp>
      <p:sp>
        <p:nvSpPr>
          <p:cNvPr id="3075" name="Rectangle 3"/>
          <p:cNvSpPr>
            <a:spLocks noGrp="1" noChangeArrowheads="1"/>
          </p:cNvSpPr>
          <p:nvPr>
            <p:ph type="body" idx="1"/>
          </p:nvPr>
        </p:nvSpPr>
        <p:spPr>
          <a:xfrm>
            <a:off x="535021" y="1282700"/>
            <a:ext cx="7999379" cy="4068234"/>
          </a:xfrm>
        </p:spPr>
        <p:txBody>
          <a:bodyPr/>
          <a:lstStyle/>
          <a:p>
            <a:pPr eaLnBrk="1" hangingPunct="1">
              <a:lnSpc>
                <a:spcPct val="90000"/>
              </a:lnSpc>
            </a:pPr>
            <a:r>
              <a:rPr lang="en-US" altLang="en-US" sz="2400" dirty="0" smtClean="0">
                <a:solidFill>
                  <a:srgbClr val="0070C0"/>
                </a:solidFill>
              </a:rPr>
              <a:t>Control-flow testing </a:t>
            </a:r>
            <a:r>
              <a:rPr lang="en-US" altLang="en-US" sz="2400" dirty="0" smtClean="0"/>
              <a:t>is a structural testing strategy that uses the program’s control flow as a model.</a:t>
            </a:r>
          </a:p>
          <a:p>
            <a:pPr eaLnBrk="1" hangingPunct="1">
              <a:lnSpc>
                <a:spcPct val="90000"/>
              </a:lnSpc>
            </a:pPr>
            <a:r>
              <a:rPr lang="en-US" altLang="en-US" sz="2400" dirty="0" smtClean="0"/>
              <a:t>Control-flow testing techniques are based on judiciously selecting a set of test paths through the program.</a:t>
            </a:r>
          </a:p>
          <a:p>
            <a:pPr eaLnBrk="1" hangingPunct="1">
              <a:lnSpc>
                <a:spcPct val="90000"/>
              </a:lnSpc>
            </a:pPr>
            <a:r>
              <a:rPr lang="en-US" altLang="en-US" sz="2400" dirty="0" smtClean="0"/>
              <a:t>The set of paths chosen is used to achieve a certain measure of testing thoroughness.</a:t>
            </a:r>
          </a:p>
          <a:p>
            <a:pPr lvl="1" eaLnBrk="1" hangingPunct="1">
              <a:lnSpc>
                <a:spcPct val="90000"/>
              </a:lnSpc>
            </a:pPr>
            <a:r>
              <a:rPr lang="en-US" altLang="en-US" sz="2000" i="1" dirty="0" smtClean="0"/>
              <a:t>E.g.,</a:t>
            </a:r>
            <a:r>
              <a:rPr lang="en-US" altLang="en-US" sz="2000" dirty="0" smtClean="0"/>
              <a:t> pick enough paths to assure that every source statement is executed as least once.</a:t>
            </a:r>
          </a:p>
          <a:p>
            <a:pPr eaLnBrk="1" hangingPunct="1">
              <a:lnSpc>
                <a:spcPct val="90000"/>
              </a:lnSpc>
            </a:pPr>
            <a:endParaRPr lang="en-US" altLang="en-US" sz="2400" dirty="0" smtClean="0"/>
          </a:p>
        </p:txBody>
      </p:sp>
      <p:sp>
        <p:nvSpPr>
          <p:cNvPr id="4" name="Slide Number Placeholder 1"/>
          <p:cNvSpPr>
            <a:spLocks noGrp="1"/>
          </p:cNvSpPr>
          <p:nvPr>
            <p:ph type="sldNum" sz="quarter" idx="12"/>
          </p:nvPr>
        </p:nvSpPr>
        <p:spPr>
          <a:xfrm>
            <a:off x="6553200" y="5649913"/>
            <a:ext cx="2133600" cy="325437"/>
          </a:xfrm>
        </p:spPr>
        <p:txBody>
          <a:bodyPr/>
          <a:lstStyle/>
          <a:p>
            <a:pPr>
              <a:defRPr/>
            </a:pPr>
            <a:fld id="{A4A14048-70BA-47BB-BFA4-34E1806A8D7B}"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4482863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Rot="1" noChangeArrowheads="1"/>
          </p:cNvSpPr>
          <p:nvPr>
            <p:ph type="title"/>
          </p:nvPr>
        </p:nvSpPr>
        <p:spPr>
          <a:xfrm>
            <a:off x="457200" y="244475"/>
            <a:ext cx="8229600" cy="609600"/>
          </a:xfrm>
        </p:spPr>
        <p:txBody>
          <a:bodyPr/>
          <a:lstStyle/>
          <a:p>
            <a:r>
              <a:rPr lang="en-US" altLang="en-US" dirty="0" smtClean="0"/>
              <a:t>Number </a:t>
            </a:r>
            <a:r>
              <a:rPr lang="en-US" altLang="en-US" dirty="0"/>
              <a:t>of </a:t>
            </a:r>
            <a:r>
              <a:rPr lang="en-US" altLang="en-US" dirty="0" smtClean="0"/>
              <a:t>Paths </a:t>
            </a:r>
            <a:r>
              <a:rPr lang="en-US" altLang="en-US" sz="2000" dirty="0" smtClean="0"/>
              <a:t>(cont’d)</a:t>
            </a:r>
            <a:endParaRPr lang="en-US" altLang="en-US" sz="2000" baseline="-25000" dirty="0"/>
          </a:p>
        </p:txBody>
      </p:sp>
      <p:sp>
        <p:nvSpPr>
          <p:cNvPr id="1022979" name="Rectangle 3"/>
          <p:cNvSpPr>
            <a:spLocks noGrp="1" noRot="1" noChangeArrowheads="1"/>
          </p:cNvSpPr>
          <p:nvPr>
            <p:ph type="body" idx="1"/>
          </p:nvPr>
        </p:nvSpPr>
        <p:spPr>
          <a:xfrm>
            <a:off x="4578350" y="1016000"/>
            <a:ext cx="4108450" cy="4405313"/>
          </a:xfrm>
        </p:spPr>
        <p:txBody>
          <a:bodyPr/>
          <a:lstStyle/>
          <a:p>
            <a:pPr>
              <a:buFont typeface="Wingdings" pitchFamily="2" charset="2"/>
              <a:buNone/>
            </a:pPr>
            <a:r>
              <a:rPr lang="en-US" altLang="en-US" dirty="0"/>
              <a:t>There are:</a:t>
            </a:r>
            <a:br>
              <a:rPr lang="en-US" altLang="en-US" dirty="0"/>
            </a:br>
            <a:r>
              <a:rPr lang="en-US" altLang="en-US" dirty="0"/>
              <a:t>2 statements + </a:t>
            </a:r>
            <a:r>
              <a:rPr lang="en-US" altLang="en-US" sz="1800" dirty="0">
                <a:latin typeface="Comic Sans MS" pitchFamily="48" charset="0"/>
              </a:rPr>
              <a:t>Sn</a:t>
            </a:r>
            <a:r>
              <a:rPr lang="en-US" altLang="en-US" dirty="0"/>
              <a:t> </a:t>
            </a:r>
            <a:br>
              <a:rPr lang="en-US" altLang="en-US" dirty="0"/>
            </a:br>
            <a:r>
              <a:rPr lang="en-US" altLang="en-US" dirty="0"/>
              <a:t>4 branches</a:t>
            </a:r>
          </a:p>
          <a:p>
            <a:pPr>
              <a:buFont typeface="Wingdings" pitchFamily="2" charset="2"/>
              <a:buNone/>
            </a:pPr>
            <a:r>
              <a:rPr lang="en-US" altLang="en-US" dirty="0"/>
              <a:t>7 paths (4T + 3 F)</a:t>
            </a:r>
            <a:br>
              <a:rPr lang="en-US" altLang="en-US" dirty="0"/>
            </a:br>
            <a:endParaRPr lang="en-US" altLang="en-US" dirty="0"/>
          </a:p>
          <a:p>
            <a:pPr>
              <a:buFont typeface="Wingdings" pitchFamily="2" charset="2"/>
              <a:buNone/>
            </a:pPr>
            <a:r>
              <a:rPr lang="en-US" altLang="en-US" sz="1800" dirty="0"/>
              <a:t>(A, </a:t>
            </a:r>
            <a:r>
              <a:rPr lang="en-US" altLang="en-US" sz="1800" dirty="0">
                <a:effectLst/>
                <a:sym typeface="Symbol" pitchFamily="18" charset="2"/>
              </a:rPr>
              <a:t>C, S1)</a:t>
            </a:r>
          </a:p>
          <a:p>
            <a:pPr>
              <a:buFont typeface="Wingdings" pitchFamily="2" charset="2"/>
              <a:buNone/>
            </a:pPr>
            <a:r>
              <a:rPr lang="en-US" altLang="en-US" sz="1800" dirty="0">
                <a:effectLst/>
                <a:sym typeface="Symbol" pitchFamily="18" charset="2"/>
              </a:rPr>
              <a:t>(A, C, D, S1)</a:t>
            </a:r>
          </a:p>
          <a:p>
            <a:pPr>
              <a:buFont typeface="Wingdings" pitchFamily="2" charset="2"/>
              <a:buNone/>
            </a:pPr>
            <a:r>
              <a:rPr lang="en-US" altLang="en-US" sz="1800" dirty="0">
                <a:effectLst/>
                <a:sym typeface="Symbol" pitchFamily="18" charset="2"/>
              </a:rPr>
              <a:t>(A, C, D, </a:t>
            </a:r>
            <a:r>
              <a:rPr lang="en-US" altLang="en-US" sz="1800" dirty="0">
                <a:solidFill>
                  <a:srgbClr val="0070C0"/>
                </a:solidFill>
                <a:effectLst/>
                <a:sym typeface="Symbol" pitchFamily="18" charset="2"/>
              </a:rPr>
              <a:t>S2</a:t>
            </a:r>
            <a:r>
              <a:rPr lang="en-US" altLang="en-US" sz="1800" dirty="0">
                <a:effectLst/>
                <a:sym typeface="Symbol" pitchFamily="18" charset="2"/>
              </a:rPr>
              <a:t>)</a:t>
            </a:r>
          </a:p>
          <a:p>
            <a:pPr>
              <a:buFont typeface="Wingdings" pitchFamily="2" charset="2"/>
              <a:buNone/>
            </a:pPr>
            <a:r>
              <a:rPr lang="en-US" altLang="en-US" sz="1800" dirty="0">
                <a:effectLst/>
                <a:sym typeface="Symbol" pitchFamily="18" charset="2"/>
              </a:rPr>
              <a:t>(A, B, C, S1)</a:t>
            </a:r>
          </a:p>
          <a:p>
            <a:pPr>
              <a:buFont typeface="Wingdings" pitchFamily="2" charset="2"/>
              <a:buNone/>
            </a:pPr>
            <a:r>
              <a:rPr lang="en-US" altLang="en-US" sz="1800" dirty="0">
                <a:effectLst/>
                <a:sym typeface="Symbol" pitchFamily="18" charset="2"/>
              </a:rPr>
              <a:t>(A, B, C, D, S1)</a:t>
            </a:r>
          </a:p>
          <a:p>
            <a:pPr>
              <a:buFont typeface="Wingdings" pitchFamily="2" charset="2"/>
              <a:buNone/>
            </a:pPr>
            <a:r>
              <a:rPr lang="en-US" altLang="en-US" sz="1800" dirty="0">
                <a:effectLst/>
                <a:sym typeface="Symbol" pitchFamily="18" charset="2"/>
              </a:rPr>
              <a:t>(A, B, C, D, </a:t>
            </a:r>
            <a:r>
              <a:rPr lang="en-US" altLang="en-US" sz="1800" dirty="0">
                <a:solidFill>
                  <a:srgbClr val="0070C0"/>
                </a:solidFill>
                <a:effectLst/>
                <a:sym typeface="Symbol" pitchFamily="18" charset="2"/>
              </a:rPr>
              <a:t>S2</a:t>
            </a:r>
            <a:r>
              <a:rPr lang="en-US" altLang="en-US" sz="1800" dirty="0">
                <a:effectLst/>
                <a:sym typeface="Symbol" pitchFamily="18" charset="2"/>
              </a:rPr>
              <a:t>)       </a:t>
            </a:r>
          </a:p>
          <a:p>
            <a:pPr>
              <a:buFont typeface="Wingdings" pitchFamily="2" charset="2"/>
              <a:buNone/>
            </a:pPr>
            <a:r>
              <a:rPr lang="en-US" altLang="en-US" sz="1800" dirty="0"/>
              <a:t>(A</a:t>
            </a:r>
            <a:r>
              <a:rPr lang="en-US" altLang="en-US" sz="1800" dirty="0">
                <a:effectLst/>
                <a:sym typeface="Symbol" pitchFamily="18" charset="2"/>
              </a:rPr>
              <a:t>, B, </a:t>
            </a:r>
            <a:r>
              <a:rPr lang="en-US" altLang="en-US" sz="1800" dirty="0">
                <a:solidFill>
                  <a:srgbClr val="0070C0"/>
                </a:solidFill>
                <a:effectLst/>
                <a:sym typeface="Symbol" pitchFamily="18" charset="2"/>
              </a:rPr>
              <a:t>S2</a:t>
            </a:r>
            <a:r>
              <a:rPr lang="en-US" altLang="en-US" sz="1800" dirty="0">
                <a:effectLst/>
                <a:sym typeface="Symbol" pitchFamily="18" charset="2"/>
              </a:rPr>
              <a:t>)</a:t>
            </a:r>
            <a:r>
              <a:rPr lang="en-US" altLang="en-US" sz="1800" dirty="0">
                <a:effectLst/>
                <a:latin typeface="Comic Sans MS" pitchFamily="48" charset="0"/>
                <a:sym typeface="Symbol" pitchFamily="18" charset="2"/>
              </a:rPr>
              <a:t>                  </a:t>
            </a:r>
          </a:p>
        </p:txBody>
      </p:sp>
      <p:sp>
        <p:nvSpPr>
          <p:cNvPr id="1022980" name="Rectangle 4"/>
          <p:cNvSpPr>
            <a:spLocks noChangeArrowheads="1"/>
          </p:cNvSpPr>
          <p:nvPr/>
        </p:nvSpPr>
        <p:spPr bwMode="auto">
          <a:xfrm>
            <a:off x="1862138" y="303688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D</a:t>
            </a:r>
          </a:p>
        </p:txBody>
      </p:sp>
      <p:sp>
        <p:nvSpPr>
          <p:cNvPr id="1022981" name="Oval 5"/>
          <p:cNvSpPr>
            <a:spLocks noChangeArrowheads="1"/>
          </p:cNvSpPr>
          <p:nvPr/>
        </p:nvSpPr>
        <p:spPr bwMode="auto">
          <a:xfrm>
            <a:off x="1039813" y="4022725"/>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S1</a:t>
            </a:r>
          </a:p>
        </p:txBody>
      </p:sp>
      <p:sp>
        <p:nvSpPr>
          <p:cNvPr id="1022982" name="Oval 6"/>
          <p:cNvSpPr>
            <a:spLocks noChangeArrowheads="1"/>
          </p:cNvSpPr>
          <p:nvPr/>
        </p:nvSpPr>
        <p:spPr bwMode="auto">
          <a:xfrm>
            <a:off x="1965325" y="507682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Sn</a:t>
            </a:r>
          </a:p>
        </p:txBody>
      </p:sp>
      <p:cxnSp>
        <p:nvCxnSpPr>
          <p:cNvPr id="1022983" name="AutoShape 7"/>
          <p:cNvCxnSpPr>
            <a:cxnSpLocks noChangeShapeType="1"/>
            <a:stCxn id="1022980" idx="2"/>
            <a:endCxn id="1022981" idx="0"/>
          </p:cNvCxnSpPr>
          <p:nvPr/>
        </p:nvCxnSpPr>
        <p:spPr bwMode="auto">
          <a:xfrm flipH="1">
            <a:off x="1301750" y="3394075"/>
            <a:ext cx="928688" cy="6286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84" name="AutoShape 8"/>
          <p:cNvCxnSpPr>
            <a:cxnSpLocks noChangeShapeType="1"/>
          </p:cNvCxnSpPr>
          <p:nvPr/>
        </p:nvCxnSpPr>
        <p:spPr bwMode="auto">
          <a:xfrm>
            <a:off x="1493838" y="4498975"/>
            <a:ext cx="547687" cy="6254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85" name="AutoShape 9"/>
          <p:cNvCxnSpPr>
            <a:cxnSpLocks noChangeShapeType="1"/>
            <a:stCxn id="1022980" idx="2"/>
            <a:endCxn id="1022988" idx="0"/>
          </p:cNvCxnSpPr>
          <p:nvPr/>
        </p:nvCxnSpPr>
        <p:spPr bwMode="auto">
          <a:xfrm>
            <a:off x="2230438" y="3394075"/>
            <a:ext cx="912812" cy="6143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2986" name="Text Box 10"/>
          <p:cNvSpPr txBox="1">
            <a:spLocks noChangeArrowheads="1"/>
          </p:cNvSpPr>
          <p:nvPr/>
        </p:nvSpPr>
        <p:spPr bwMode="auto">
          <a:xfrm>
            <a:off x="1543050" y="34925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2987" name="Text Box 11"/>
          <p:cNvSpPr txBox="1">
            <a:spLocks noChangeArrowheads="1"/>
          </p:cNvSpPr>
          <p:nvPr/>
        </p:nvSpPr>
        <p:spPr bwMode="auto">
          <a:xfrm>
            <a:off x="2617788" y="34893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22988" name="Oval 12"/>
          <p:cNvSpPr>
            <a:spLocks noChangeArrowheads="1"/>
          </p:cNvSpPr>
          <p:nvPr/>
        </p:nvSpPr>
        <p:spPr bwMode="auto">
          <a:xfrm>
            <a:off x="2881313" y="40084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Comic Sans MS" pitchFamily="48" charset="0"/>
              </a:rPr>
              <a:t>S2</a:t>
            </a:r>
          </a:p>
        </p:txBody>
      </p:sp>
      <p:cxnSp>
        <p:nvCxnSpPr>
          <p:cNvPr id="1022989" name="AutoShape 13"/>
          <p:cNvCxnSpPr>
            <a:cxnSpLocks noChangeShapeType="1"/>
            <a:stCxn id="1022988" idx="4"/>
            <a:endCxn id="1022982" idx="7"/>
          </p:cNvCxnSpPr>
          <p:nvPr/>
        </p:nvCxnSpPr>
        <p:spPr bwMode="auto">
          <a:xfrm flipH="1">
            <a:off x="2411413" y="4483100"/>
            <a:ext cx="731837" cy="6635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2990" name="Rectangle 14"/>
          <p:cNvSpPr>
            <a:spLocks noChangeArrowheads="1"/>
          </p:cNvSpPr>
          <p:nvPr/>
        </p:nvSpPr>
        <p:spPr bwMode="auto">
          <a:xfrm>
            <a:off x="925513" y="2311400"/>
            <a:ext cx="736600"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C</a:t>
            </a:r>
          </a:p>
        </p:txBody>
      </p:sp>
      <p:sp>
        <p:nvSpPr>
          <p:cNvPr id="1022991" name="Rectangle 15"/>
          <p:cNvSpPr>
            <a:spLocks noChangeArrowheads="1"/>
          </p:cNvSpPr>
          <p:nvPr/>
        </p:nvSpPr>
        <p:spPr bwMode="auto">
          <a:xfrm>
            <a:off x="925513" y="1211263"/>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A</a:t>
            </a:r>
          </a:p>
        </p:txBody>
      </p:sp>
      <p:sp>
        <p:nvSpPr>
          <p:cNvPr id="1022992" name="Rectangle 16"/>
          <p:cNvSpPr>
            <a:spLocks noChangeArrowheads="1"/>
          </p:cNvSpPr>
          <p:nvPr/>
        </p:nvSpPr>
        <p:spPr bwMode="auto">
          <a:xfrm>
            <a:off x="2770188" y="181133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B</a:t>
            </a:r>
          </a:p>
        </p:txBody>
      </p:sp>
      <p:cxnSp>
        <p:nvCxnSpPr>
          <p:cNvPr id="1022993" name="AutoShape 17"/>
          <p:cNvCxnSpPr>
            <a:cxnSpLocks noChangeShapeType="1"/>
            <a:stCxn id="1022991" idx="2"/>
            <a:endCxn id="1022990" idx="0"/>
          </p:cNvCxnSpPr>
          <p:nvPr/>
        </p:nvCxnSpPr>
        <p:spPr bwMode="auto">
          <a:xfrm>
            <a:off x="1293813" y="1568450"/>
            <a:ext cx="0" cy="7429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96" name="AutoShape 20"/>
          <p:cNvCxnSpPr>
            <a:cxnSpLocks noChangeShapeType="1"/>
            <a:stCxn id="1022992" idx="2"/>
            <a:endCxn id="1022988" idx="0"/>
          </p:cNvCxnSpPr>
          <p:nvPr/>
        </p:nvCxnSpPr>
        <p:spPr bwMode="auto">
          <a:xfrm>
            <a:off x="3138488" y="2168525"/>
            <a:ext cx="4762" cy="18399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97" name="AutoShape 21"/>
          <p:cNvCxnSpPr>
            <a:cxnSpLocks noChangeShapeType="1"/>
            <a:stCxn id="1022990" idx="2"/>
            <a:endCxn id="1022981" idx="0"/>
          </p:cNvCxnSpPr>
          <p:nvPr/>
        </p:nvCxnSpPr>
        <p:spPr bwMode="auto">
          <a:xfrm>
            <a:off x="1293813" y="2668588"/>
            <a:ext cx="7937" cy="13541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98" name="AutoShape 22"/>
          <p:cNvCxnSpPr>
            <a:cxnSpLocks noChangeShapeType="1"/>
            <a:stCxn id="1022992" idx="2"/>
            <a:endCxn id="1022990" idx="3"/>
          </p:cNvCxnSpPr>
          <p:nvPr/>
        </p:nvCxnSpPr>
        <p:spPr bwMode="auto">
          <a:xfrm flipH="1">
            <a:off x="1662113" y="2168525"/>
            <a:ext cx="1476375" cy="3222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2999" name="AutoShape 23"/>
          <p:cNvCxnSpPr>
            <a:cxnSpLocks noChangeShapeType="1"/>
            <a:stCxn id="1022990" idx="2"/>
            <a:endCxn id="1022980" idx="0"/>
          </p:cNvCxnSpPr>
          <p:nvPr/>
        </p:nvCxnSpPr>
        <p:spPr bwMode="auto">
          <a:xfrm>
            <a:off x="1293813" y="2668588"/>
            <a:ext cx="936625" cy="368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3000" name="AutoShape 24"/>
          <p:cNvCxnSpPr>
            <a:cxnSpLocks noChangeShapeType="1"/>
            <a:stCxn id="1022991" idx="2"/>
            <a:endCxn id="1022992" idx="1"/>
          </p:cNvCxnSpPr>
          <p:nvPr/>
        </p:nvCxnSpPr>
        <p:spPr bwMode="auto">
          <a:xfrm>
            <a:off x="1293813" y="1568450"/>
            <a:ext cx="1476375" cy="4222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3001" name="Text Box 25"/>
          <p:cNvSpPr txBox="1">
            <a:spLocks noChangeArrowheads="1"/>
          </p:cNvSpPr>
          <p:nvPr/>
        </p:nvSpPr>
        <p:spPr bwMode="auto">
          <a:xfrm>
            <a:off x="1228725" y="182245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3002" name="Text Box 26"/>
          <p:cNvSpPr txBox="1">
            <a:spLocks noChangeArrowheads="1"/>
          </p:cNvSpPr>
          <p:nvPr/>
        </p:nvSpPr>
        <p:spPr bwMode="auto">
          <a:xfrm>
            <a:off x="1195388" y="2900363"/>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3003" name="Text Box 27"/>
          <p:cNvSpPr txBox="1">
            <a:spLocks noChangeArrowheads="1"/>
          </p:cNvSpPr>
          <p:nvPr/>
        </p:nvSpPr>
        <p:spPr bwMode="auto">
          <a:xfrm>
            <a:off x="2217738" y="20669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23005" name="Text Box 29"/>
          <p:cNvSpPr txBox="1">
            <a:spLocks noChangeArrowheads="1"/>
          </p:cNvSpPr>
          <p:nvPr/>
        </p:nvSpPr>
        <p:spPr bwMode="auto">
          <a:xfrm>
            <a:off x="1803400" y="1474788"/>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23006" name="Text Box 30"/>
          <p:cNvSpPr txBox="1">
            <a:spLocks noChangeArrowheads="1"/>
          </p:cNvSpPr>
          <p:nvPr/>
        </p:nvSpPr>
        <p:spPr bwMode="auto">
          <a:xfrm>
            <a:off x="1747838" y="261937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23007" name="Text Box 31"/>
          <p:cNvSpPr txBox="1">
            <a:spLocks noChangeArrowheads="1"/>
          </p:cNvSpPr>
          <p:nvPr/>
        </p:nvSpPr>
        <p:spPr bwMode="auto">
          <a:xfrm>
            <a:off x="3125788" y="23082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442353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Rot="1" noChangeArrowheads="1"/>
          </p:cNvSpPr>
          <p:nvPr>
            <p:ph type="title"/>
          </p:nvPr>
        </p:nvSpPr>
        <p:spPr>
          <a:xfrm>
            <a:off x="457200" y="244475"/>
            <a:ext cx="8229600" cy="461963"/>
          </a:xfrm>
        </p:spPr>
        <p:txBody>
          <a:bodyPr/>
          <a:lstStyle/>
          <a:p>
            <a:r>
              <a:rPr lang="en-US" altLang="en-US" dirty="0" smtClean="0"/>
              <a:t>Number </a:t>
            </a:r>
            <a:r>
              <a:rPr lang="en-US" altLang="en-US" dirty="0"/>
              <a:t>of Paths </a:t>
            </a:r>
            <a:r>
              <a:rPr lang="en-US" altLang="en-US" sz="2000" dirty="0" smtClean="0"/>
              <a:t>(cont’d)</a:t>
            </a:r>
            <a:endParaRPr lang="en-US" altLang="en-US" sz="2000" dirty="0"/>
          </a:p>
        </p:txBody>
      </p:sp>
      <p:sp>
        <p:nvSpPr>
          <p:cNvPr id="1067011" name="Rectangle 3"/>
          <p:cNvSpPr>
            <a:spLocks noGrp="1" noRot="1" noChangeArrowheads="1"/>
          </p:cNvSpPr>
          <p:nvPr>
            <p:ph type="body" idx="1"/>
          </p:nvPr>
        </p:nvSpPr>
        <p:spPr>
          <a:xfrm>
            <a:off x="457200" y="742950"/>
            <a:ext cx="8305800" cy="1054100"/>
          </a:xfrm>
        </p:spPr>
        <p:txBody>
          <a:bodyPr/>
          <a:lstStyle/>
          <a:p>
            <a:pPr marL="0" indent="0">
              <a:buFont typeface="Wingdings" pitchFamily="2" charset="2"/>
              <a:buNone/>
            </a:pPr>
            <a:r>
              <a:rPr lang="en-US" altLang="en-US" dirty="0" smtClean="0"/>
              <a:t>Two </a:t>
            </a:r>
            <a:r>
              <a:rPr lang="en-US" altLang="en-US" dirty="0"/>
              <a:t>procedures with the same number </a:t>
            </a:r>
            <a:r>
              <a:rPr lang="en-US" altLang="en-US" dirty="0" smtClean="0"/>
              <a:t>of predicates and </a:t>
            </a:r>
            <a:r>
              <a:rPr lang="en-US" altLang="en-US" dirty="0"/>
              <a:t>branches, but </a:t>
            </a:r>
            <a:r>
              <a:rPr lang="en-US" altLang="en-US" dirty="0" smtClean="0"/>
              <a:t>different </a:t>
            </a:r>
            <a:r>
              <a:rPr lang="en-US" altLang="en-US" dirty="0"/>
              <a:t>number of path.</a:t>
            </a:r>
          </a:p>
          <a:p>
            <a:pPr>
              <a:buFont typeface="Wingdings" pitchFamily="2" charset="2"/>
              <a:buNone/>
            </a:pPr>
            <a:endParaRPr lang="en-US" altLang="en-US" dirty="0"/>
          </a:p>
        </p:txBody>
      </p:sp>
      <p:sp>
        <p:nvSpPr>
          <p:cNvPr id="1067012" name="Text Box 4"/>
          <p:cNvSpPr txBox="1">
            <a:spLocks noChangeArrowheads="1"/>
          </p:cNvSpPr>
          <p:nvPr/>
        </p:nvSpPr>
        <p:spPr bwMode="auto">
          <a:xfrm>
            <a:off x="406400" y="2043113"/>
            <a:ext cx="41878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067013" name="Oval 5"/>
          <p:cNvSpPr>
            <a:spLocks noChangeArrowheads="1"/>
          </p:cNvSpPr>
          <p:nvPr/>
        </p:nvSpPr>
        <p:spPr bwMode="auto">
          <a:xfrm>
            <a:off x="1381125" y="24876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a:t>
            </a:r>
            <a:r>
              <a:rPr lang="en-US" altLang="en-US" b="0" baseline="-25000"/>
              <a:t>1</a:t>
            </a:r>
          </a:p>
        </p:txBody>
      </p:sp>
      <p:cxnSp>
        <p:nvCxnSpPr>
          <p:cNvPr id="1067014" name="AutoShape 6"/>
          <p:cNvCxnSpPr>
            <a:cxnSpLocks noChangeShapeType="1"/>
            <a:stCxn id="1067016" idx="2"/>
            <a:endCxn id="1067013" idx="7"/>
          </p:cNvCxnSpPr>
          <p:nvPr/>
        </p:nvCxnSpPr>
        <p:spPr bwMode="auto">
          <a:xfrm flipH="1">
            <a:off x="1827213" y="2249488"/>
            <a:ext cx="668337" cy="3079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15" name="AutoShape 7"/>
          <p:cNvCxnSpPr>
            <a:cxnSpLocks noChangeShapeType="1"/>
            <a:stCxn id="1067016" idx="2"/>
            <a:endCxn id="1067020" idx="0"/>
          </p:cNvCxnSpPr>
          <p:nvPr/>
        </p:nvCxnSpPr>
        <p:spPr bwMode="auto">
          <a:xfrm>
            <a:off x="2495550" y="2249488"/>
            <a:ext cx="1588" cy="850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16" name="Rectangle 8"/>
          <p:cNvSpPr>
            <a:spLocks noChangeArrowheads="1"/>
          </p:cNvSpPr>
          <p:nvPr/>
        </p:nvSpPr>
        <p:spPr bwMode="auto">
          <a:xfrm>
            <a:off x="2070100" y="1892300"/>
            <a:ext cx="849313"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A</a:t>
            </a:r>
          </a:p>
        </p:txBody>
      </p:sp>
      <p:sp>
        <p:nvSpPr>
          <p:cNvPr id="1067017" name="Oval 9"/>
          <p:cNvSpPr>
            <a:spLocks noChangeArrowheads="1"/>
          </p:cNvSpPr>
          <p:nvPr/>
        </p:nvSpPr>
        <p:spPr bwMode="auto">
          <a:xfrm>
            <a:off x="1352550" y="36560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2</a:t>
            </a:r>
          </a:p>
        </p:txBody>
      </p:sp>
      <p:cxnSp>
        <p:nvCxnSpPr>
          <p:cNvPr id="1067018" name="AutoShape 10"/>
          <p:cNvCxnSpPr>
            <a:cxnSpLocks noChangeShapeType="1"/>
            <a:stCxn id="1067020" idx="2"/>
            <a:endCxn id="1067017" idx="7"/>
          </p:cNvCxnSpPr>
          <p:nvPr/>
        </p:nvCxnSpPr>
        <p:spPr bwMode="auto">
          <a:xfrm flipH="1">
            <a:off x="1798638" y="3457575"/>
            <a:ext cx="698500" cy="2682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19" name="AutoShape 11"/>
          <p:cNvCxnSpPr>
            <a:cxnSpLocks noChangeShapeType="1"/>
            <a:stCxn id="1067020" idx="2"/>
            <a:endCxn id="1067026" idx="0"/>
          </p:cNvCxnSpPr>
          <p:nvPr/>
        </p:nvCxnSpPr>
        <p:spPr bwMode="auto">
          <a:xfrm flipH="1">
            <a:off x="2493963" y="3457575"/>
            <a:ext cx="3175" cy="717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20" name="Rectangle 12"/>
          <p:cNvSpPr>
            <a:spLocks noChangeArrowheads="1"/>
          </p:cNvSpPr>
          <p:nvPr/>
        </p:nvSpPr>
        <p:spPr bwMode="auto">
          <a:xfrm>
            <a:off x="2071688" y="3100388"/>
            <a:ext cx="849312"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B</a:t>
            </a:r>
          </a:p>
        </p:txBody>
      </p:sp>
      <p:cxnSp>
        <p:nvCxnSpPr>
          <p:cNvPr id="1067021" name="AutoShape 13"/>
          <p:cNvCxnSpPr>
            <a:cxnSpLocks noChangeShapeType="1"/>
            <a:stCxn id="1067013" idx="6"/>
            <a:endCxn id="1067020" idx="0"/>
          </p:cNvCxnSpPr>
          <p:nvPr/>
        </p:nvCxnSpPr>
        <p:spPr bwMode="auto">
          <a:xfrm>
            <a:off x="1903413" y="2725738"/>
            <a:ext cx="593725" cy="3746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22" name="AutoShape 14"/>
          <p:cNvCxnSpPr>
            <a:cxnSpLocks noChangeShapeType="1"/>
            <a:stCxn id="1067017" idx="6"/>
            <a:endCxn id="1067026" idx="0"/>
          </p:cNvCxnSpPr>
          <p:nvPr/>
        </p:nvCxnSpPr>
        <p:spPr bwMode="auto">
          <a:xfrm>
            <a:off x="1874838" y="3894138"/>
            <a:ext cx="619125" cy="2809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23" name="Oval 15"/>
          <p:cNvSpPr>
            <a:spLocks noChangeArrowheads="1"/>
          </p:cNvSpPr>
          <p:nvPr/>
        </p:nvSpPr>
        <p:spPr bwMode="auto">
          <a:xfrm>
            <a:off x="1416050" y="468153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3</a:t>
            </a:r>
          </a:p>
        </p:txBody>
      </p:sp>
      <p:cxnSp>
        <p:nvCxnSpPr>
          <p:cNvPr id="1067024" name="AutoShape 16"/>
          <p:cNvCxnSpPr>
            <a:cxnSpLocks noChangeShapeType="1"/>
            <a:stCxn id="1067026" idx="2"/>
            <a:endCxn id="1067023" idx="7"/>
          </p:cNvCxnSpPr>
          <p:nvPr/>
        </p:nvCxnSpPr>
        <p:spPr bwMode="auto">
          <a:xfrm flipH="1">
            <a:off x="1862138" y="4532313"/>
            <a:ext cx="631825" cy="2190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25" name="AutoShape 17"/>
          <p:cNvCxnSpPr>
            <a:cxnSpLocks noChangeShapeType="1"/>
            <a:stCxn id="1067026" idx="2"/>
            <a:endCxn id="1067027" idx="0"/>
          </p:cNvCxnSpPr>
          <p:nvPr/>
        </p:nvCxnSpPr>
        <p:spPr bwMode="auto">
          <a:xfrm>
            <a:off x="2493963" y="4532313"/>
            <a:ext cx="3175" cy="5556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26" name="Rectangle 18"/>
          <p:cNvSpPr>
            <a:spLocks noChangeArrowheads="1"/>
          </p:cNvSpPr>
          <p:nvPr/>
        </p:nvSpPr>
        <p:spPr bwMode="auto">
          <a:xfrm>
            <a:off x="2068513" y="41751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C</a:t>
            </a:r>
          </a:p>
        </p:txBody>
      </p:sp>
      <p:sp>
        <p:nvSpPr>
          <p:cNvPr id="1067027" name="Oval 19"/>
          <p:cNvSpPr>
            <a:spLocks noChangeArrowheads="1"/>
          </p:cNvSpPr>
          <p:nvPr/>
        </p:nvSpPr>
        <p:spPr bwMode="auto">
          <a:xfrm>
            <a:off x="2235200" y="508793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4</a:t>
            </a:r>
          </a:p>
        </p:txBody>
      </p:sp>
      <p:cxnSp>
        <p:nvCxnSpPr>
          <p:cNvPr id="1067028" name="AutoShape 20"/>
          <p:cNvCxnSpPr>
            <a:cxnSpLocks noChangeShapeType="1"/>
          </p:cNvCxnSpPr>
          <p:nvPr/>
        </p:nvCxnSpPr>
        <p:spPr bwMode="auto">
          <a:xfrm>
            <a:off x="1873250" y="5078413"/>
            <a:ext cx="4064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29" name="Oval 21"/>
          <p:cNvSpPr>
            <a:spLocks noChangeArrowheads="1"/>
          </p:cNvSpPr>
          <p:nvPr/>
        </p:nvSpPr>
        <p:spPr bwMode="auto">
          <a:xfrm>
            <a:off x="4503738" y="269240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a:t>
            </a:r>
            <a:r>
              <a:rPr lang="en-US" altLang="en-US" b="0" baseline="-25000"/>
              <a:t>1</a:t>
            </a:r>
          </a:p>
        </p:txBody>
      </p:sp>
      <p:cxnSp>
        <p:nvCxnSpPr>
          <p:cNvPr id="1067030" name="AutoShape 22"/>
          <p:cNvCxnSpPr>
            <a:cxnSpLocks noChangeShapeType="1"/>
            <a:stCxn id="1067032" idx="2"/>
            <a:endCxn id="1067029" idx="7"/>
          </p:cNvCxnSpPr>
          <p:nvPr/>
        </p:nvCxnSpPr>
        <p:spPr bwMode="auto">
          <a:xfrm flipH="1">
            <a:off x="4949825" y="2279650"/>
            <a:ext cx="690563" cy="482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31" name="AutoShape 23"/>
          <p:cNvCxnSpPr>
            <a:cxnSpLocks noChangeShapeType="1"/>
            <a:stCxn id="1067032" idx="2"/>
            <a:endCxn id="1067036" idx="0"/>
          </p:cNvCxnSpPr>
          <p:nvPr/>
        </p:nvCxnSpPr>
        <p:spPr bwMode="auto">
          <a:xfrm>
            <a:off x="5640388" y="2279650"/>
            <a:ext cx="530225" cy="4000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32" name="Rectangle 24"/>
          <p:cNvSpPr>
            <a:spLocks noChangeArrowheads="1"/>
          </p:cNvSpPr>
          <p:nvPr/>
        </p:nvSpPr>
        <p:spPr bwMode="auto">
          <a:xfrm>
            <a:off x="5214938" y="1922463"/>
            <a:ext cx="849312"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A</a:t>
            </a:r>
          </a:p>
        </p:txBody>
      </p:sp>
      <p:sp>
        <p:nvSpPr>
          <p:cNvPr id="1067033" name="Oval 25"/>
          <p:cNvSpPr>
            <a:spLocks noChangeArrowheads="1"/>
          </p:cNvSpPr>
          <p:nvPr/>
        </p:nvSpPr>
        <p:spPr bwMode="auto">
          <a:xfrm>
            <a:off x="5200650" y="35417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2</a:t>
            </a:r>
          </a:p>
        </p:txBody>
      </p:sp>
      <p:cxnSp>
        <p:nvCxnSpPr>
          <p:cNvPr id="1067034" name="AutoShape 26"/>
          <p:cNvCxnSpPr>
            <a:cxnSpLocks noChangeShapeType="1"/>
            <a:stCxn id="1067036" idx="2"/>
            <a:endCxn id="1067033" idx="7"/>
          </p:cNvCxnSpPr>
          <p:nvPr/>
        </p:nvCxnSpPr>
        <p:spPr bwMode="auto">
          <a:xfrm flipH="1">
            <a:off x="5646738" y="3036888"/>
            <a:ext cx="523875" cy="5746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35" name="AutoShape 27"/>
          <p:cNvCxnSpPr>
            <a:cxnSpLocks noChangeShapeType="1"/>
            <a:stCxn id="1067036" idx="2"/>
            <a:endCxn id="1067042" idx="0"/>
          </p:cNvCxnSpPr>
          <p:nvPr/>
        </p:nvCxnSpPr>
        <p:spPr bwMode="auto">
          <a:xfrm>
            <a:off x="6170613" y="3036888"/>
            <a:ext cx="527050" cy="6318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36" name="Rectangle 28"/>
          <p:cNvSpPr>
            <a:spLocks noChangeArrowheads="1"/>
          </p:cNvSpPr>
          <p:nvPr/>
        </p:nvSpPr>
        <p:spPr bwMode="auto">
          <a:xfrm>
            <a:off x="5745163" y="2679700"/>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B</a:t>
            </a:r>
          </a:p>
        </p:txBody>
      </p:sp>
      <p:cxnSp>
        <p:nvCxnSpPr>
          <p:cNvPr id="1067037" name="AutoShape 29"/>
          <p:cNvCxnSpPr>
            <a:cxnSpLocks noChangeShapeType="1"/>
            <a:stCxn id="1067029" idx="4"/>
            <a:endCxn id="1067043" idx="0"/>
          </p:cNvCxnSpPr>
          <p:nvPr/>
        </p:nvCxnSpPr>
        <p:spPr bwMode="auto">
          <a:xfrm>
            <a:off x="4765675" y="3167063"/>
            <a:ext cx="693738" cy="18097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38" name="AutoShape 30"/>
          <p:cNvCxnSpPr>
            <a:cxnSpLocks noChangeShapeType="1"/>
            <a:stCxn id="1067039" idx="2"/>
            <a:endCxn id="1067043" idx="0"/>
          </p:cNvCxnSpPr>
          <p:nvPr/>
        </p:nvCxnSpPr>
        <p:spPr bwMode="auto">
          <a:xfrm flipH="1">
            <a:off x="5459413" y="4776788"/>
            <a:ext cx="979487" cy="2000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39" name="Oval 31"/>
          <p:cNvSpPr>
            <a:spLocks noChangeArrowheads="1"/>
          </p:cNvSpPr>
          <p:nvPr/>
        </p:nvSpPr>
        <p:spPr bwMode="auto">
          <a:xfrm>
            <a:off x="6438900" y="453866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3</a:t>
            </a:r>
          </a:p>
        </p:txBody>
      </p:sp>
      <p:cxnSp>
        <p:nvCxnSpPr>
          <p:cNvPr id="1067040" name="AutoShape 32"/>
          <p:cNvCxnSpPr>
            <a:cxnSpLocks noChangeShapeType="1"/>
            <a:stCxn id="1067042" idx="2"/>
            <a:endCxn id="1067039" idx="0"/>
          </p:cNvCxnSpPr>
          <p:nvPr/>
        </p:nvCxnSpPr>
        <p:spPr bwMode="auto">
          <a:xfrm>
            <a:off x="6697663" y="4025900"/>
            <a:ext cx="3175" cy="5127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041" name="AutoShape 33"/>
          <p:cNvCxnSpPr>
            <a:cxnSpLocks noChangeShapeType="1"/>
            <a:stCxn id="1067042" idx="2"/>
            <a:endCxn id="1067043" idx="0"/>
          </p:cNvCxnSpPr>
          <p:nvPr/>
        </p:nvCxnSpPr>
        <p:spPr bwMode="auto">
          <a:xfrm flipH="1">
            <a:off x="5459413" y="4025900"/>
            <a:ext cx="1238250" cy="9509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7042" name="Rectangle 34"/>
          <p:cNvSpPr>
            <a:spLocks noChangeArrowheads="1"/>
          </p:cNvSpPr>
          <p:nvPr/>
        </p:nvSpPr>
        <p:spPr bwMode="auto">
          <a:xfrm>
            <a:off x="6272213" y="3668713"/>
            <a:ext cx="849312"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C</a:t>
            </a:r>
          </a:p>
        </p:txBody>
      </p:sp>
      <p:sp>
        <p:nvSpPr>
          <p:cNvPr id="1067043" name="Oval 35"/>
          <p:cNvSpPr>
            <a:spLocks noChangeArrowheads="1"/>
          </p:cNvSpPr>
          <p:nvPr/>
        </p:nvSpPr>
        <p:spPr bwMode="auto">
          <a:xfrm>
            <a:off x="5197475" y="49768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r>
              <a:rPr lang="en-US" altLang="en-US" baseline="-25000"/>
              <a:t>4</a:t>
            </a:r>
          </a:p>
        </p:txBody>
      </p:sp>
      <p:cxnSp>
        <p:nvCxnSpPr>
          <p:cNvPr id="1067044" name="AutoShape 36"/>
          <p:cNvCxnSpPr>
            <a:cxnSpLocks noChangeShapeType="1"/>
            <a:stCxn id="1067033" idx="4"/>
            <a:endCxn id="1067043" idx="0"/>
          </p:cNvCxnSpPr>
          <p:nvPr/>
        </p:nvCxnSpPr>
        <p:spPr bwMode="auto">
          <a:xfrm flipH="1">
            <a:off x="5459413" y="4016375"/>
            <a:ext cx="3175" cy="9604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39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Rot="1" noChangeArrowheads="1"/>
          </p:cNvSpPr>
          <p:nvPr>
            <p:ph type="title"/>
          </p:nvPr>
        </p:nvSpPr>
        <p:spPr/>
        <p:txBody>
          <a:bodyPr/>
          <a:lstStyle/>
          <a:p>
            <a:r>
              <a:rPr lang="en-US" altLang="en-US" dirty="0" smtClean="0"/>
              <a:t>Number </a:t>
            </a:r>
            <a:r>
              <a:rPr lang="en-US" altLang="en-US" dirty="0"/>
              <a:t>of </a:t>
            </a:r>
            <a:r>
              <a:rPr lang="en-US" altLang="en-US" dirty="0" smtClean="0"/>
              <a:t>Paths </a:t>
            </a:r>
            <a:r>
              <a:rPr lang="en-US" altLang="en-US" sz="2000" dirty="0" smtClean="0"/>
              <a:t>(cont’d)</a:t>
            </a:r>
            <a:endParaRPr lang="en-US" altLang="en-US" sz="2000" baseline="-25000" dirty="0"/>
          </a:p>
        </p:txBody>
      </p:sp>
      <p:sp>
        <p:nvSpPr>
          <p:cNvPr id="1068035" name="Rectangle 3"/>
          <p:cNvSpPr>
            <a:spLocks noGrp="1" noRot="1" noChangeArrowheads="1"/>
          </p:cNvSpPr>
          <p:nvPr>
            <p:ph type="body" idx="1"/>
          </p:nvPr>
        </p:nvSpPr>
        <p:spPr>
          <a:xfrm>
            <a:off x="457200" y="1422400"/>
            <a:ext cx="4086225" cy="3998913"/>
          </a:xfrm>
        </p:spPr>
        <p:txBody>
          <a:bodyPr/>
          <a:lstStyle/>
          <a:p>
            <a:pPr marL="457200" indent="-457200" eaLnBrk="0" hangingPunct="0">
              <a:lnSpc>
                <a:spcPct val="90000"/>
              </a:lnSpc>
              <a:spcBef>
                <a:spcPct val="50000"/>
              </a:spcBef>
              <a:buSzTx/>
              <a:buFontTx/>
              <a:buNone/>
            </a:pPr>
            <a:r>
              <a:rPr lang="en-US" altLang="en-US" sz="2000" dirty="0">
                <a:effectLst/>
                <a:latin typeface="Times New Roman" pitchFamily="64" charset="0"/>
              </a:rPr>
              <a:t>Example #1</a:t>
            </a:r>
          </a:p>
          <a:p>
            <a:pPr marL="457200" indent="-457200" eaLnBrk="0" hangingPunct="0">
              <a:lnSpc>
                <a:spcPct val="90000"/>
              </a:lnSpc>
              <a:spcBef>
                <a:spcPct val="50000"/>
              </a:spcBef>
              <a:buSzTx/>
              <a:buFontTx/>
              <a:buChar char="•"/>
            </a:pPr>
            <a:r>
              <a:rPr lang="en-US" altLang="en-US" sz="2000" dirty="0">
                <a:effectLst/>
              </a:rPr>
              <a:t>(A, B, C,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S</a:t>
            </a:r>
            <a:r>
              <a:rPr lang="en-US" altLang="en-US" sz="2000" baseline="-25000" dirty="0">
                <a:effectLst/>
              </a:rPr>
              <a:t>1</a:t>
            </a:r>
            <a:r>
              <a:rPr lang="en-US" altLang="en-US" sz="2000" dirty="0">
                <a:effectLst/>
              </a:rPr>
              <a:t>, B, C,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S</a:t>
            </a:r>
            <a:r>
              <a:rPr lang="en-US" altLang="en-US" sz="2000" baseline="-25000" dirty="0">
                <a:effectLst/>
              </a:rPr>
              <a:t>1</a:t>
            </a:r>
            <a:r>
              <a:rPr lang="en-US" altLang="en-US" sz="2000" dirty="0">
                <a:effectLst/>
              </a:rPr>
              <a:t>, B, C, S</a:t>
            </a:r>
            <a:r>
              <a:rPr lang="en-US" altLang="en-US" sz="2000" baseline="-25000" dirty="0">
                <a:effectLst/>
              </a:rPr>
              <a:t>3</a:t>
            </a:r>
            <a:r>
              <a:rPr lang="en-US" altLang="en-US" sz="2000" dirty="0">
                <a:effectLst/>
              </a:rPr>
              <a:t>,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S</a:t>
            </a:r>
            <a:r>
              <a:rPr lang="en-US" altLang="en-US" sz="2000" baseline="-25000" dirty="0">
                <a:effectLst/>
              </a:rPr>
              <a:t>1</a:t>
            </a:r>
            <a:r>
              <a:rPr lang="en-US" altLang="en-US" sz="2000" dirty="0">
                <a:effectLst/>
              </a:rPr>
              <a:t>, B,  S</a:t>
            </a:r>
            <a:r>
              <a:rPr lang="en-US" altLang="en-US" sz="2000" baseline="-25000" dirty="0">
                <a:effectLst/>
              </a:rPr>
              <a:t>2</a:t>
            </a:r>
            <a:r>
              <a:rPr lang="en-US" altLang="en-US" sz="2000" dirty="0">
                <a:effectLst/>
              </a:rPr>
              <a:t>, C,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S</a:t>
            </a:r>
            <a:r>
              <a:rPr lang="en-US" altLang="en-US" sz="2000" baseline="-25000" dirty="0">
                <a:effectLst/>
              </a:rPr>
              <a:t>1</a:t>
            </a:r>
            <a:r>
              <a:rPr lang="en-US" altLang="en-US" sz="2000" dirty="0">
                <a:effectLst/>
              </a:rPr>
              <a:t>, B, S</a:t>
            </a:r>
            <a:r>
              <a:rPr lang="en-US" altLang="en-US" sz="2000" baseline="-25000" dirty="0">
                <a:effectLst/>
              </a:rPr>
              <a:t>2</a:t>
            </a:r>
            <a:r>
              <a:rPr lang="en-US" altLang="en-US" sz="2000" dirty="0">
                <a:effectLst/>
              </a:rPr>
              <a:t>, C, S</a:t>
            </a:r>
            <a:r>
              <a:rPr lang="en-US" altLang="en-US" sz="2000" baseline="-25000" dirty="0">
                <a:effectLst/>
              </a:rPr>
              <a:t>3</a:t>
            </a:r>
            <a:r>
              <a:rPr lang="en-US" altLang="en-US" sz="2000" dirty="0">
                <a:effectLst/>
              </a:rPr>
              <a:t>,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B, S</a:t>
            </a:r>
            <a:r>
              <a:rPr lang="en-US" altLang="en-US" sz="2000" baseline="-25000" dirty="0">
                <a:effectLst/>
              </a:rPr>
              <a:t>2</a:t>
            </a:r>
            <a:r>
              <a:rPr lang="en-US" altLang="en-US" sz="2000" dirty="0">
                <a:effectLst/>
              </a:rPr>
              <a:t>, C,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B, S</a:t>
            </a:r>
            <a:r>
              <a:rPr lang="en-US" altLang="en-US" sz="2000" baseline="-25000" dirty="0">
                <a:effectLst/>
              </a:rPr>
              <a:t>2</a:t>
            </a:r>
            <a:r>
              <a:rPr lang="en-US" altLang="en-US" sz="2000" dirty="0">
                <a:effectLst/>
              </a:rPr>
              <a:t>, C, S</a:t>
            </a:r>
            <a:r>
              <a:rPr lang="en-US" altLang="en-US" sz="2000" baseline="-25000" dirty="0">
                <a:effectLst/>
              </a:rPr>
              <a:t>3</a:t>
            </a:r>
            <a:r>
              <a:rPr lang="en-US" altLang="en-US" sz="2000" dirty="0">
                <a:effectLst/>
              </a:rPr>
              <a:t>, S</a:t>
            </a:r>
            <a:r>
              <a:rPr lang="en-US" altLang="en-US" sz="2000" baseline="-25000" dirty="0">
                <a:effectLst/>
              </a:rPr>
              <a:t>4</a:t>
            </a:r>
            <a:r>
              <a:rPr lang="en-US" altLang="en-US" sz="2000" dirty="0">
                <a:effectLst/>
              </a:rPr>
              <a:t>)</a:t>
            </a:r>
          </a:p>
          <a:p>
            <a:pPr marL="457200" indent="-457200" eaLnBrk="0" hangingPunct="0">
              <a:lnSpc>
                <a:spcPct val="90000"/>
              </a:lnSpc>
              <a:spcBef>
                <a:spcPct val="50000"/>
              </a:spcBef>
              <a:buSzTx/>
              <a:buFontTx/>
              <a:buChar char="•"/>
            </a:pPr>
            <a:r>
              <a:rPr lang="en-US" altLang="en-US" sz="2000" dirty="0">
                <a:effectLst/>
              </a:rPr>
              <a:t>(A, B, C, S</a:t>
            </a:r>
            <a:r>
              <a:rPr lang="en-US" altLang="en-US" sz="2000" baseline="-25000" dirty="0">
                <a:effectLst/>
              </a:rPr>
              <a:t>3</a:t>
            </a:r>
            <a:r>
              <a:rPr lang="en-US" altLang="en-US" sz="2000" dirty="0">
                <a:effectLst/>
              </a:rPr>
              <a:t>, S</a:t>
            </a:r>
            <a:r>
              <a:rPr lang="en-US" altLang="en-US" sz="2000" baseline="-25000" dirty="0">
                <a:effectLst/>
              </a:rPr>
              <a:t>4</a:t>
            </a:r>
            <a:r>
              <a:rPr lang="en-US" altLang="en-US" sz="2000" dirty="0">
                <a:effectLst/>
              </a:rPr>
              <a:t>)</a:t>
            </a:r>
            <a:endParaRPr lang="en-US" altLang="en-US" dirty="0"/>
          </a:p>
        </p:txBody>
      </p:sp>
      <p:sp>
        <p:nvSpPr>
          <p:cNvPr id="1068036" name="Text Box 4"/>
          <p:cNvSpPr txBox="1">
            <a:spLocks noChangeArrowheads="1"/>
          </p:cNvSpPr>
          <p:nvPr/>
        </p:nvSpPr>
        <p:spPr bwMode="auto">
          <a:xfrm>
            <a:off x="4752975" y="1411288"/>
            <a:ext cx="38147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068037" name="Text Box 5"/>
          <p:cNvSpPr txBox="1">
            <a:spLocks noChangeArrowheads="1"/>
          </p:cNvSpPr>
          <p:nvPr/>
        </p:nvSpPr>
        <p:spPr bwMode="auto">
          <a:xfrm>
            <a:off x="5095875" y="1438275"/>
            <a:ext cx="3387725" cy="209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pitchFamily="18" charset="0"/>
              </a:defRPr>
            </a:lvl1pPr>
            <a:lvl2pPr marL="914400" indent="-457200">
              <a:defRPr sz="2400">
                <a:solidFill>
                  <a:schemeClr val="tx1"/>
                </a:solidFill>
                <a:latin typeface="Times" pitchFamily="18" charset="0"/>
              </a:defRPr>
            </a:lvl2pPr>
            <a:lvl3pPr marL="1371600" indent="-457200">
              <a:defRPr sz="2400">
                <a:solidFill>
                  <a:schemeClr val="tx1"/>
                </a:solidFill>
                <a:latin typeface="Times" pitchFamily="18" charset="0"/>
              </a:defRPr>
            </a:lvl3pPr>
            <a:lvl4pPr marL="1828800" indent="-457200">
              <a:defRPr sz="2400">
                <a:solidFill>
                  <a:schemeClr val="tx1"/>
                </a:solidFill>
                <a:latin typeface="Times" pitchFamily="18" charset="0"/>
              </a:defRPr>
            </a:lvl4pPr>
            <a:lvl5pPr marL="2286000" indent="-457200">
              <a:defRPr sz="2400">
                <a:solidFill>
                  <a:schemeClr val="tx1"/>
                </a:solidFill>
                <a:latin typeface="Times" pitchFamily="18" charset="0"/>
              </a:defRPr>
            </a:lvl5pPr>
            <a:lvl6pPr marL="2743200" indent="-457200" eaLnBrk="0" fontAlgn="base" hangingPunct="0">
              <a:spcBef>
                <a:spcPct val="0"/>
              </a:spcBef>
              <a:spcAft>
                <a:spcPct val="0"/>
              </a:spcAft>
              <a:defRPr sz="2400">
                <a:solidFill>
                  <a:schemeClr val="tx1"/>
                </a:solidFill>
                <a:latin typeface="Times" pitchFamily="18" charset="0"/>
              </a:defRPr>
            </a:lvl6pPr>
            <a:lvl7pPr marL="3200400" indent="-457200" eaLnBrk="0" fontAlgn="base" hangingPunct="0">
              <a:spcBef>
                <a:spcPct val="0"/>
              </a:spcBef>
              <a:spcAft>
                <a:spcPct val="0"/>
              </a:spcAft>
              <a:defRPr sz="2400">
                <a:solidFill>
                  <a:schemeClr val="tx1"/>
                </a:solidFill>
                <a:latin typeface="Times" pitchFamily="18" charset="0"/>
              </a:defRPr>
            </a:lvl7pPr>
            <a:lvl8pPr marL="3657600" indent="-457200" eaLnBrk="0" fontAlgn="base" hangingPunct="0">
              <a:spcBef>
                <a:spcPct val="0"/>
              </a:spcBef>
              <a:spcAft>
                <a:spcPct val="0"/>
              </a:spcAft>
              <a:defRPr sz="2400">
                <a:solidFill>
                  <a:schemeClr val="tx1"/>
                </a:solidFill>
                <a:latin typeface="Times" pitchFamily="18" charset="0"/>
              </a:defRPr>
            </a:lvl8pPr>
            <a:lvl9pPr marL="4114800" indent="-457200" eaLnBrk="0" fontAlgn="base" hangingPunct="0">
              <a:spcBef>
                <a:spcPct val="0"/>
              </a:spcBef>
              <a:spcAft>
                <a:spcPct val="0"/>
              </a:spcAft>
              <a:defRPr sz="2400">
                <a:solidFill>
                  <a:schemeClr val="tx1"/>
                </a:solidFill>
                <a:latin typeface="Times" pitchFamily="18" charset="0"/>
              </a:defRPr>
            </a:lvl9pPr>
          </a:lstStyle>
          <a:p>
            <a:pPr>
              <a:spcBef>
                <a:spcPct val="50000"/>
              </a:spcBef>
              <a:buClr>
                <a:schemeClr val="hlink"/>
              </a:buClr>
            </a:pPr>
            <a:r>
              <a:rPr lang="en-US" altLang="en-US" sz="2000" b="0" dirty="0">
                <a:latin typeface="Times New Roman" pitchFamily="64" charset="0"/>
              </a:rPr>
              <a:t>Example #2</a:t>
            </a:r>
          </a:p>
          <a:p>
            <a:pPr>
              <a:spcBef>
                <a:spcPct val="50000"/>
              </a:spcBef>
              <a:buFontTx/>
              <a:buChar char="•"/>
            </a:pPr>
            <a:r>
              <a:rPr lang="en-US" altLang="en-US" sz="2000" b="0" dirty="0">
                <a:latin typeface="+mn-lt"/>
              </a:rPr>
              <a:t>(A, S1, S4)</a:t>
            </a:r>
          </a:p>
          <a:p>
            <a:pPr>
              <a:spcBef>
                <a:spcPct val="50000"/>
              </a:spcBef>
              <a:buFontTx/>
              <a:buChar char="•"/>
            </a:pPr>
            <a:r>
              <a:rPr lang="en-US" altLang="en-US" sz="2000" b="0" dirty="0">
                <a:latin typeface="+mn-lt"/>
              </a:rPr>
              <a:t>(A, B, S2, S4)</a:t>
            </a:r>
          </a:p>
          <a:p>
            <a:pPr>
              <a:spcBef>
                <a:spcPct val="50000"/>
              </a:spcBef>
              <a:buFontTx/>
              <a:buChar char="•"/>
            </a:pPr>
            <a:r>
              <a:rPr lang="en-US" altLang="en-US" sz="2000" b="0" dirty="0">
                <a:latin typeface="+mn-lt"/>
              </a:rPr>
              <a:t>(A, B, C, S3, S4)</a:t>
            </a:r>
          </a:p>
          <a:p>
            <a:pPr>
              <a:spcBef>
                <a:spcPct val="50000"/>
              </a:spcBef>
              <a:buFontTx/>
              <a:buChar char="•"/>
            </a:pPr>
            <a:r>
              <a:rPr lang="en-US" altLang="en-US" sz="2000" b="0" dirty="0">
                <a:latin typeface="+mn-lt"/>
              </a:rPr>
              <a:t>(A, B, C, S4)</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22</a:t>
            </a:fld>
            <a:endParaRPr lang="en-US" altLang="en-US">
              <a:solidFill>
                <a:prstClr val="black">
                  <a:tint val="75000"/>
                </a:prstClr>
              </a:solidFill>
            </a:endParaRPr>
          </a:p>
        </p:txBody>
      </p:sp>
    </p:spTree>
    <p:extLst>
      <p:ext uri="{BB962C8B-B14F-4D97-AF65-F5344CB8AC3E}">
        <p14:creationId xmlns:p14="http://schemas.microsoft.com/office/powerpoint/2010/main" val="1222061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rrowheads="1"/>
          </p:cNvSpPr>
          <p:nvPr>
            <p:ph type="title"/>
          </p:nvPr>
        </p:nvSpPr>
        <p:spPr>
          <a:xfrm>
            <a:off x="457200" y="244475"/>
            <a:ext cx="8229600" cy="620713"/>
          </a:xfrm>
        </p:spPr>
        <p:txBody>
          <a:bodyPr/>
          <a:lstStyle/>
          <a:p>
            <a:r>
              <a:rPr lang="en-US" altLang="en-US" dirty="0" smtClean="0"/>
              <a:t>Number </a:t>
            </a:r>
            <a:r>
              <a:rPr lang="en-US" altLang="en-US" dirty="0"/>
              <a:t>of </a:t>
            </a:r>
            <a:r>
              <a:rPr lang="en-US" altLang="en-US" dirty="0" smtClean="0"/>
              <a:t>Paths </a:t>
            </a:r>
            <a:r>
              <a:rPr lang="en-US" altLang="en-US" sz="2000" dirty="0" smtClean="0"/>
              <a:t>(cont’d)</a:t>
            </a:r>
            <a:endParaRPr lang="en-US" altLang="en-US" sz="2000" baseline="-25000" dirty="0"/>
          </a:p>
        </p:txBody>
      </p:sp>
      <p:sp>
        <p:nvSpPr>
          <p:cNvPr id="1019907" name="Rectangle 3"/>
          <p:cNvSpPr>
            <a:spLocks noGrp="1" noRot="1" noChangeArrowheads="1"/>
          </p:cNvSpPr>
          <p:nvPr>
            <p:ph type="body" idx="1"/>
          </p:nvPr>
        </p:nvSpPr>
        <p:spPr>
          <a:xfrm>
            <a:off x="457200" y="1241425"/>
            <a:ext cx="8229600" cy="4179888"/>
          </a:xfrm>
        </p:spPr>
        <p:txBody>
          <a:bodyPr/>
          <a:lstStyle/>
          <a:p>
            <a:pPr>
              <a:lnSpc>
                <a:spcPct val="90000"/>
              </a:lnSpc>
              <a:buFont typeface="Wingdings" pitchFamily="2" charset="2"/>
              <a:buNone/>
            </a:pPr>
            <a:r>
              <a:rPr lang="en-US" altLang="en-US" sz="2800"/>
              <a:t>How many paths ?</a:t>
            </a:r>
          </a:p>
          <a:p>
            <a:pPr>
              <a:lnSpc>
                <a:spcPct val="90000"/>
              </a:lnSpc>
              <a:buFont typeface="Wingdings" pitchFamily="2" charset="2"/>
              <a:buNone/>
            </a:pPr>
            <a:r>
              <a:rPr lang="en-US" altLang="en-US" sz="2800"/>
              <a:t>	</a:t>
            </a:r>
            <a:br>
              <a:rPr lang="en-US" altLang="en-US" sz="2800"/>
            </a:br>
            <a:r>
              <a:rPr lang="en-US" altLang="en-US" sz="2000">
                <a:effectLst/>
                <a:latin typeface="Comic Sans MS" pitchFamily="48" charset="0"/>
              </a:rPr>
              <a:t>read a;</a:t>
            </a:r>
            <a:br>
              <a:rPr lang="en-US" altLang="en-US" sz="2000">
                <a:effectLst/>
                <a:latin typeface="Comic Sans MS" pitchFamily="48" charset="0"/>
              </a:rPr>
            </a:br>
            <a:r>
              <a:rPr lang="en-US" altLang="en-US" sz="2000">
                <a:effectLst/>
                <a:latin typeface="Comic Sans MS" pitchFamily="48" charset="0"/>
              </a:rPr>
              <a:t>b = 0;</a:t>
            </a:r>
            <a:br>
              <a:rPr lang="en-US" altLang="en-US" sz="2000">
                <a:effectLst/>
                <a:latin typeface="Comic Sans MS" pitchFamily="48" charset="0"/>
              </a:rPr>
            </a:br>
            <a:r>
              <a:rPr lang="en-US" altLang="en-US" sz="2000">
                <a:effectLst/>
                <a:latin typeface="Comic Sans MS" pitchFamily="48" charset="0"/>
              </a:rPr>
              <a:t>while (a &gt; 0)</a:t>
            </a:r>
            <a:br>
              <a:rPr lang="en-US" altLang="en-US" sz="2000">
                <a:effectLst/>
                <a:latin typeface="Comic Sans MS" pitchFamily="48" charset="0"/>
              </a:rPr>
            </a:br>
            <a:r>
              <a:rPr lang="en-US" altLang="en-US" sz="2000">
                <a:effectLst/>
                <a:latin typeface="Comic Sans MS" pitchFamily="48" charset="0"/>
              </a:rPr>
              <a:t>{</a:t>
            </a:r>
            <a:br>
              <a:rPr lang="en-US" altLang="en-US" sz="2000">
                <a:effectLst/>
                <a:latin typeface="Comic Sans MS" pitchFamily="48" charset="0"/>
              </a:rPr>
            </a:br>
            <a:r>
              <a:rPr lang="en-US" altLang="en-US" sz="2000">
                <a:effectLst/>
                <a:latin typeface="Comic Sans MS" pitchFamily="48" charset="0"/>
              </a:rPr>
              <a:t>	a--;</a:t>
            </a:r>
            <a:br>
              <a:rPr lang="en-US" altLang="en-US" sz="2000">
                <a:effectLst/>
                <a:latin typeface="Comic Sans MS" pitchFamily="48" charset="0"/>
              </a:rPr>
            </a:br>
            <a:r>
              <a:rPr lang="en-US" altLang="en-US" sz="2000">
                <a:effectLst/>
                <a:latin typeface="Comic Sans MS" pitchFamily="48" charset="0"/>
              </a:rPr>
              <a:t>	b++;</a:t>
            </a:r>
            <a:br>
              <a:rPr lang="en-US" altLang="en-US" sz="2000">
                <a:effectLst/>
                <a:latin typeface="Comic Sans MS" pitchFamily="48" charset="0"/>
              </a:rPr>
            </a:br>
            <a:r>
              <a:rPr lang="en-US" altLang="en-US" sz="2000">
                <a:effectLst/>
                <a:latin typeface="Comic Sans MS" pitchFamily="48" charset="0"/>
              </a:rPr>
              <a:t>}</a:t>
            </a:r>
            <a:br>
              <a:rPr lang="en-US" altLang="en-US" sz="2000">
                <a:effectLst/>
                <a:latin typeface="Comic Sans MS" pitchFamily="48" charset="0"/>
              </a:rPr>
            </a:br>
            <a:r>
              <a:rPr lang="en-US" altLang="en-US" sz="2000">
                <a:effectLst/>
                <a:latin typeface="Comic Sans MS" pitchFamily="48" charset="0"/>
              </a:rPr>
              <a:t>if (b &gt; 5)</a:t>
            </a:r>
            <a:br>
              <a:rPr lang="en-US" altLang="en-US" sz="2000">
                <a:effectLst/>
                <a:latin typeface="Comic Sans MS" pitchFamily="48" charset="0"/>
              </a:rPr>
            </a:br>
            <a:r>
              <a:rPr lang="en-US" altLang="en-US" sz="2000">
                <a:effectLst/>
                <a:latin typeface="Comic Sans MS" pitchFamily="48" charset="0"/>
              </a:rPr>
              <a:t>	print (“b &gt; 5”);</a:t>
            </a:r>
            <a:br>
              <a:rPr lang="en-US" altLang="en-US" sz="2000">
                <a:effectLst/>
                <a:latin typeface="Comic Sans MS" pitchFamily="48" charset="0"/>
              </a:rPr>
            </a:br>
            <a:r>
              <a:rPr lang="en-US" altLang="en-US" sz="2000">
                <a:effectLst/>
                <a:latin typeface="Comic Sans MS" pitchFamily="48" charset="0"/>
              </a:rPr>
              <a:t>else</a:t>
            </a:r>
            <a:br>
              <a:rPr lang="en-US" altLang="en-US" sz="2000">
                <a:effectLst/>
                <a:latin typeface="Comic Sans MS" pitchFamily="48" charset="0"/>
              </a:rPr>
            </a:br>
            <a:r>
              <a:rPr lang="en-US" altLang="en-US" sz="2000">
                <a:effectLst/>
                <a:latin typeface="Comic Sans MS" pitchFamily="48" charset="0"/>
              </a:rPr>
              <a:t>	print (“b &lt;= 5”);</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73710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1026"/>
          <p:cNvSpPr>
            <a:spLocks noGrp="1" noRot="1" noChangeArrowheads="1"/>
          </p:cNvSpPr>
          <p:nvPr>
            <p:ph type="title"/>
          </p:nvPr>
        </p:nvSpPr>
        <p:spPr/>
        <p:txBody>
          <a:bodyPr/>
          <a:lstStyle/>
          <a:p>
            <a:r>
              <a:rPr lang="en-US" altLang="en-US" dirty="0" smtClean="0"/>
              <a:t>“Infinite” </a:t>
            </a:r>
            <a:r>
              <a:rPr lang="en-US" altLang="en-US" dirty="0"/>
              <a:t>Paths</a:t>
            </a:r>
          </a:p>
        </p:txBody>
      </p:sp>
      <p:sp>
        <p:nvSpPr>
          <p:cNvPr id="1020931" name="Rectangle 1027"/>
          <p:cNvSpPr>
            <a:spLocks noGrp="1" noRot="1" noChangeArrowheads="1"/>
          </p:cNvSpPr>
          <p:nvPr>
            <p:ph type="body" idx="1"/>
          </p:nvPr>
        </p:nvSpPr>
        <p:spPr/>
        <p:txBody>
          <a:bodyPr/>
          <a:lstStyle/>
          <a:p>
            <a:pPr>
              <a:buFont typeface="Wingdings" pitchFamily="2" charset="2"/>
              <a:buNone/>
            </a:pPr>
            <a:r>
              <a:rPr lang="en-US" altLang="en-US" dirty="0"/>
              <a:t>	Since the value for the variable </a:t>
            </a:r>
            <a:r>
              <a:rPr lang="en-US" altLang="en-US" dirty="0">
                <a:latin typeface="Comic Sans MS" pitchFamily="48" charset="0"/>
              </a:rPr>
              <a:t>a</a:t>
            </a:r>
            <a:r>
              <a:rPr lang="en-US" altLang="en-US" dirty="0"/>
              <a:t> is entered by the user, we consider this program to have an </a:t>
            </a:r>
            <a:r>
              <a:rPr lang="en-US" altLang="en-US" dirty="0" smtClean="0"/>
              <a:t>“infinite” (or </a:t>
            </a:r>
            <a:r>
              <a:rPr lang="en-US" altLang="en-US" dirty="0" smtClean="0">
                <a:solidFill>
                  <a:srgbClr val="0000FF"/>
                </a:solidFill>
              </a:rPr>
              <a:t>unbounded</a:t>
            </a:r>
            <a:r>
              <a:rPr lang="en-US" altLang="en-US" dirty="0" smtClean="0"/>
              <a:t>) number </a:t>
            </a:r>
            <a:r>
              <a:rPr lang="en-US" altLang="en-US" dirty="0"/>
              <a:t>of paths.</a:t>
            </a:r>
          </a:p>
          <a:p>
            <a:pPr>
              <a:buFont typeface="Wingdings" pitchFamily="2" charset="2"/>
              <a:buNone/>
            </a:pPr>
            <a:endParaRPr lang="en-US" altLang="en-US" dirty="0"/>
          </a:p>
          <a:p>
            <a:pPr>
              <a:buFont typeface="Wingdings" pitchFamily="2" charset="2"/>
              <a:buNone/>
            </a:pPr>
            <a:r>
              <a:rPr lang="en-US" altLang="en-US" dirty="0"/>
              <a:t>	In general, programs that contain loops with control variables whose value is supplied by the “user” </a:t>
            </a:r>
            <a:r>
              <a:rPr lang="en-US" altLang="en-US"/>
              <a:t>have </a:t>
            </a:r>
            <a:r>
              <a:rPr lang="en-US" altLang="en-US" smtClean="0"/>
              <a:t>unbounded number </a:t>
            </a:r>
            <a:r>
              <a:rPr lang="en-US" altLang="en-US" dirty="0"/>
              <a:t>of paths. </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246814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Rot="1" noChangeArrowheads="1"/>
          </p:cNvSpPr>
          <p:nvPr>
            <p:ph type="title"/>
          </p:nvPr>
        </p:nvSpPr>
        <p:spPr/>
        <p:txBody>
          <a:bodyPr/>
          <a:lstStyle/>
          <a:p>
            <a:r>
              <a:rPr lang="en-US" altLang="en-US" dirty="0"/>
              <a:t>Infeasible </a:t>
            </a:r>
            <a:r>
              <a:rPr lang="en-US" altLang="en-US" dirty="0" smtClean="0"/>
              <a:t>Paths  </a:t>
            </a:r>
            <a:endParaRPr lang="en-US" altLang="en-US" baseline="-25000" dirty="0"/>
          </a:p>
        </p:txBody>
      </p:sp>
      <p:sp>
        <p:nvSpPr>
          <p:cNvPr id="1113091" name="Rectangle 3"/>
          <p:cNvSpPr>
            <a:spLocks noGrp="1" noRot="1" noChangeArrowheads="1"/>
          </p:cNvSpPr>
          <p:nvPr>
            <p:ph type="body" idx="1"/>
          </p:nvPr>
        </p:nvSpPr>
        <p:spPr/>
        <p:txBody>
          <a:bodyPr/>
          <a:lstStyle/>
          <a:p>
            <a:r>
              <a:rPr lang="en-US" altLang="en-US" dirty="0"/>
              <a:t>A path is said to be </a:t>
            </a:r>
            <a:r>
              <a:rPr lang="en-US" altLang="en-US" dirty="0">
                <a:solidFill>
                  <a:srgbClr val="0070C0"/>
                </a:solidFill>
              </a:rPr>
              <a:t>feasible </a:t>
            </a:r>
            <a:r>
              <a:rPr lang="en-US" altLang="en-US" dirty="0"/>
              <a:t>if it can be exercised by some input data; otherwise the path is said to be </a:t>
            </a:r>
            <a:r>
              <a:rPr lang="en-US" altLang="en-US" dirty="0">
                <a:solidFill>
                  <a:srgbClr val="0070C0"/>
                </a:solidFill>
              </a:rPr>
              <a:t>infeasible</a:t>
            </a:r>
            <a:r>
              <a:rPr lang="en-US" altLang="en-US" dirty="0"/>
              <a:t>.</a:t>
            </a:r>
            <a:br>
              <a:rPr lang="en-US" altLang="en-US" dirty="0"/>
            </a:br>
            <a:endParaRPr lang="en-US" altLang="en-US" dirty="0"/>
          </a:p>
          <a:p>
            <a:r>
              <a:rPr lang="en-US" altLang="en-US" dirty="0"/>
              <a:t>Infeasible paths are the result of contradictory predicates.</a:t>
            </a:r>
          </a:p>
          <a:p>
            <a:pPr>
              <a:buFont typeface="Wingdings" pitchFamily="2" charset="2"/>
              <a:buNone/>
            </a:pPr>
            <a:endParaRPr lang="en-US" altLang="en-US"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25</a:t>
            </a:fld>
            <a:endParaRPr lang="en-US" altLang="en-US">
              <a:solidFill>
                <a:prstClr val="black">
                  <a:tint val="75000"/>
                </a:prstClr>
              </a:solidFill>
            </a:endParaRPr>
          </a:p>
        </p:txBody>
      </p:sp>
    </p:spTree>
    <p:extLst>
      <p:ext uri="{BB962C8B-B14F-4D97-AF65-F5344CB8AC3E}">
        <p14:creationId xmlns:p14="http://schemas.microsoft.com/office/powerpoint/2010/main" val="54524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Rot="1" noChangeArrowheads="1"/>
          </p:cNvSpPr>
          <p:nvPr>
            <p:ph type="title"/>
          </p:nvPr>
        </p:nvSpPr>
        <p:spPr>
          <a:xfrm>
            <a:off x="457200" y="244475"/>
            <a:ext cx="8229600" cy="622300"/>
          </a:xfrm>
        </p:spPr>
        <p:txBody>
          <a:bodyPr/>
          <a:lstStyle/>
          <a:p>
            <a:r>
              <a:rPr lang="en-US" altLang="en-US" dirty="0" smtClean="0"/>
              <a:t>Infeasible Paths </a:t>
            </a:r>
            <a:r>
              <a:rPr lang="en-US" altLang="en-US" sz="2000" dirty="0" smtClean="0"/>
              <a:t>(cont’d)</a:t>
            </a:r>
            <a:endParaRPr lang="en-US" altLang="en-US" sz="2000" baseline="-25000" dirty="0"/>
          </a:p>
        </p:txBody>
      </p:sp>
      <p:sp>
        <p:nvSpPr>
          <p:cNvPr id="1016837" name="Rectangle 5"/>
          <p:cNvSpPr>
            <a:spLocks noChangeArrowheads="1"/>
          </p:cNvSpPr>
          <p:nvPr/>
        </p:nvSpPr>
        <p:spPr bwMode="auto">
          <a:xfrm>
            <a:off x="3840163" y="183673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P1</a:t>
            </a:r>
          </a:p>
        </p:txBody>
      </p:sp>
      <p:sp>
        <p:nvSpPr>
          <p:cNvPr id="1016838" name="Oval 6"/>
          <p:cNvSpPr>
            <a:spLocks noChangeArrowheads="1"/>
          </p:cNvSpPr>
          <p:nvPr/>
        </p:nvSpPr>
        <p:spPr bwMode="auto">
          <a:xfrm>
            <a:off x="3184525" y="26781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46" name="Text Box 14"/>
          <p:cNvSpPr txBox="1">
            <a:spLocks noChangeArrowheads="1"/>
          </p:cNvSpPr>
          <p:nvPr/>
        </p:nvSpPr>
        <p:spPr bwMode="auto">
          <a:xfrm>
            <a:off x="3227388" y="27908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S1</a:t>
            </a:r>
          </a:p>
        </p:txBody>
      </p:sp>
      <p:sp>
        <p:nvSpPr>
          <p:cNvPr id="1016847" name="Text Box 15"/>
          <p:cNvSpPr txBox="1">
            <a:spLocks noChangeArrowheads="1"/>
          </p:cNvSpPr>
          <p:nvPr/>
        </p:nvSpPr>
        <p:spPr bwMode="auto">
          <a:xfrm>
            <a:off x="3532188" y="229235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16848" name="Text Box 16"/>
          <p:cNvSpPr txBox="1">
            <a:spLocks noChangeArrowheads="1"/>
          </p:cNvSpPr>
          <p:nvPr/>
        </p:nvSpPr>
        <p:spPr bwMode="auto">
          <a:xfrm>
            <a:off x="4229100" y="2289175"/>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16849" name="Text Box 17"/>
          <p:cNvSpPr txBox="1">
            <a:spLocks noChangeArrowheads="1"/>
          </p:cNvSpPr>
          <p:nvPr/>
        </p:nvSpPr>
        <p:spPr bwMode="auto">
          <a:xfrm>
            <a:off x="4660900" y="183197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x &lt; 10</a:t>
            </a:r>
          </a:p>
        </p:txBody>
      </p:sp>
      <p:sp>
        <p:nvSpPr>
          <p:cNvPr id="1016850" name="Rectangle 18"/>
          <p:cNvSpPr>
            <a:spLocks noChangeArrowheads="1"/>
          </p:cNvSpPr>
          <p:nvPr/>
        </p:nvSpPr>
        <p:spPr bwMode="auto">
          <a:xfrm>
            <a:off x="3838575" y="3567113"/>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P2</a:t>
            </a:r>
          </a:p>
        </p:txBody>
      </p:sp>
      <p:sp>
        <p:nvSpPr>
          <p:cNvPr id="1016851" name="Text Box 19"/>
          <p:cNvSpPr txBox="1">
            <a:spLocks noChangeArrowheads="1"/>
          </p:cNvSpPr>
          <p:nvPr/>
        </p:nvSpPr>
        <p:spPr bwMode="auto">
          <a:xfrm>
            <a:off x="4681538" y="35623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x &lt; 20</a:t>
            </a:r>
          </a:p>
        </p:txBody>
      </p:sp>
      <p:sp>
        <p:nvSpPr>
          <p:cNvPr id="1016852" name="Oval 20"/>
          <p:cNvSpPr>
            <a:spLocks noChangeArrowheads="1"/>
          </p:cNvSpPr>
          <p:nvPr/>
        </p:nvSpPr>
        <p:spPr bwMode="auto">
          <a:xfrm>
            <a:off x="3136900" y="423068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3" name="Text Box 21"/>
          <p:cNvSpPr txBox="1">
            <a:spLocks noChangeArrowheads="1"/>
          </p:cNvSpPr>
          <p:nvPr/>
        </p:nvSpPr>
        <p:spPr bwMode="auto">
          <a:xfrm>
            <a:off x="3179763" y="43434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S2</a:t>
            </a:r>
          </a:p>
        </p:txBody>
      </p:sp>
      <p:sp>
        <p:nvSpPr>
          <p:cNvPr id="1016854" name="Oval 22"/>
          <p:cNvSpPr>
            <a:spLocks noChangeArrowheads="1"/>
          </p:cNvSpPr>
          <p:nvPr/>
        </p:nvSpPr>
        <p:spPr bwMode="auto">
          <a:xfrm>
            <a:off x="4864100" y="422433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5" name="Text Box 23"/>
          <p:cNvSpPr txBox="1">
            <a:spLocks noChangeArrowheads="1"/>
          </p:cNvSpPr>
          <p:nvPr/>
        </p:nvSpPr>
        <p:spPr bwMode="auto">
          <a:xfrm>
            <a:off x="4906963" y="433705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S3</a:t>
            </a:r>
          </a:p>
        </p:txBody>
      </p:sp>
      <p:sp>
        <p:nvSpPr>
          <p:cNvPr id="1016857" name="Oval 25"/>
          <p:cNvSpPr>
            <a:spLocks noChangeArrowheads="1"/>
          </p:cNvSpPr>
          <p:nvPr/>
        </p:nvSpPr>
        <p:spPr bwMode="auto">
          <a:xfrm>
            <a:off x="3911600" y="51165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858" name="Text Box 26"/>
          <p:cNvSpPr txBox="1">
            <a:spLocks noChangeArrowheads="1"/>
          </p:cNvSpPr>
          <p:nvPr/>
        </p:nvSpPr>
        <p:spPr bwMode="auto">
          <a:xfrm>
            <a:off x="3954463" y="52292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S4</a:t>
            </a:r>
          </a:p>
        </p:txBody>
      </p:sp>
      <p:cxnSp>
        <p:nvCxnSpPr>
          <p:cNvPr id="1016860" name="AutoShape 28"/>
          <p:cNvCxnSpPr>
            <a:cxnSpLocks noChangeShapeType="1"/>
            <a:stCxn id="1016837" idx="2"/>
            <a:endCxn id="1016838" idx="0"/>
          </p:cNvCxnSpPr>
          <p:nvPr/>
        </p:nvCxnSpPr>
        <p:spPr bwMode="auto">
          <a:xfrm flipH="1">
            <a:off x="3446463" y="2193925"/>
            <a:ext cx="762000" cy="4841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2" name="AutoShape 30"/>
          <p:cNvCxnSpPr>
            <a:cxnSpLocks noChangeShapeType="1"/>
            <a:stCxn id="1016837" idx="2"/>
            <a:endCxn id="1016850" idx="0"/>
          </p:cNvCxnSpPr>
          <p:nvPr/>
        </p:nvCxnSpPr>
        <p:spPr bwMode="auto">
          <a:xfrm flipH="1">
            <a:off x="4206875" y="2193925"/>
            <a:ext cx="1588" cy="13731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3" name="AutoShape 31"/>
          <p:cNvCxnSpPr>
            <a:cxnSpLocks noChangeShapeType="1"/>
            <a:stCxn id="1016850" idx="2"/>
            <a:endCxn id="1016852" idx="7"/>
          </p:cNvCxnSpPr>
          <p:nvPr/>
        </p:nvCxnSpPr>
        <p:spPr bwMode="auto">
          <a:xfrm flipH="1">
            <a:off x="3582988" y="3924300"/>
            <a:ext cx="623887" cy="3762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4" name="AutoShape 32"/>
          <p:cNvCxnSpPr>
            <a:cxnSpLocks noChangeShapeType="1"/>
            <a:stCxn id="1016850" idx="2"/>
            <a:endCxn id="1016854" idx="0"/>
          </p:cNvCxnSpPr>
          <p:nvPr/>
        </p:nvCxnSpPr>
        <p:spPr bwMode="auto">
          <a:xfrm>
            <a:off x="4206875" y="3924300"/>
            <a:ext cx="919163" cy="3000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5" name="AutoShape 33"/>
          <p:cNvCxnSpPr>
            <a:cxnSpLocks noChangeShapeType="1"/>
            <a:stCxn id="1016852" idx="4"/>
            <a:endCxn id="1016857" idx="0"/>
          </p:cNvCxnSpPr>
          <p:nvPr/>
        </p:nvCxnSpPr>
        <p:spPr bwMode="auto">
          <a:xfrm>
            <a:off x="3398838" y="4705350"/>
            <a:ext cx="774700" cy="4111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6" name="AutoShape 34"/>
          <p:cNvCxnSpPr>
            <a:cxnSpLocks noChangeShapeType="1"/>
            <a:stCxn id="1016854" idx="4"/>
            <a:endCxn id="1016857" idx="0"/>
          </p:cNvCxnSpPr>
          <p:nvPr/>
        </p:nvCxnSpPr>
        <p:spPr bwMode="auto">
          <a:xfrm flipH="1">
            <a:off x="4173538" y="4699000"/>
            <a:ext cx="952500" cy="4175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6868" name="AutoShape 36"/>
          <p:cNvCxnSpPr>
            <a:cxnSpLocks noChangeShapeType="1"/>
            <a:stCxn id="1016838" idx="4"/>
            <a:endCxn id="1016850" idx="0"/>
          </p:cNvCxnSpPr>
          <p:nvPr/>
        </p:nvCxnSpPr>
        <p:spPr bwMode="auto">
          <a:xfrm>
            <a:off x="3446463" y="3152775"/>
            <a:ext cx="760412" cy="4143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6869" name="Text Box 37"/>
          <p:cNvSpPr txBox="1">
            <a:spLocks noChangeArrowheads="1"/>
          </p:cNvSpPr>
          <p:nvPr/>
        </p:nvSpPr>
        <p:spPr bwMode="auto">
          <a:xfrm>
            <a:off x="3903663" y="40640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16870" name="Text Box 38"/>
          <p:cNvSpPr txBox="1">
            <a:spLocks noChangeArrowheads="1"/>
          </p:cNvSpPr>
          <p:nvPr/>
        </p:nvSpPr>
        <p:spPr bwMode="auto">
          <a:xfrm>
            <a:off x="4514850" y="4098925"/>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16871" name="Text Box 39"/>
          <p:cNvSpPr txBox="1">
            <a:spLocks noChangeArrowheads="1"/>
          </p:cNvSpPr>
          <p:nvPr/>
        </p:nvSpPr>
        <p:spPr bwMode="auto">
          <a:xfrm>
            <a:off x="514350" y="2943225"/>
            <a:ext cx="24384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Are there any </a:t>
            </a:r>
          </a:p>
          <a:p>
            <a:pPr>
              <a:spcBef>
                <a:spcPct val="50000"/>
              </a:spcBef>
            </a:pPr>
            <a:r>
              <a:rPr lang="en-US" altLang="en-US"/>
              <a:t>infeasible paths?</a:t>
            </a:r>
          </a:p>
          <a:p>
            <a:pPr>
              <a:spcBef>
                <a:spcPct val="50000"/>
              </a:spcBef>
            </a:pPr>
            <a:r>
              <a:rPr lang="en-US" altLang="en-US"/>
              <a:t>How many?</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26</a:t>
            </a:fld>
            <a:endParaRPr lang="en-US" altLang="en-US">
              <a:solidFill>
                <a:prstClr val="black">
                  <a:tint val="75000"/>
                </a:prstClr>
              </a:solidFill>
            </a:endParaRPr>
          </a:p>
        </p:txBody>
      </p:sp>
    </p:spTree>
    <p:extLst>
      <p:ext uri="{BB962C8B-B14F-4D97-AF65-F5344CB8AC3E}">
        <p14:creationId xmlns:p14="http://schemas.microsoft.com/office/powerpoint/2010/main" val="1611964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1026"/>
          <p:cNvSpPr>
            <a:spLocks noGrp="1" noRot="1" noChangeArrowheads="1"/>
          </p:cNvSpPr>
          <p:nvPr>
            <p:ph type="title"/>
          </p:nvPr>
        </p:nvSpPr>
        <p:spPr>
          <a:xfrm>
            <a:off x="400050" y="205564"/>
            <a:ext cx="8229600" cy="1016000"/>
          </a:xfrm>
        </p:spPr>
        <p:txBody>
          <a:bodyPr/>
          <a:lstStyle/>
          <a:p>
            <a:r>
              <a:rPr lang="en-US" altLang="en-US" sz="3600" u="none" dirty="0">
                <a:effectLst>
                  <a:outerShdw blurRad="38100" dist="38100" dir="2700000" algn="tl">
                    <a:srgbClr val="000000">
                      <a:alpha val="43137"/>
                    </a:srgbClr>
                  </a:outerShdw>
                </a:effectLst>
              </a:rPr>
              <a:t> Infeasible Paths </a:t>
            </a:r>
            <a:r>
              <a:rPr lang="en-US" altLang="en-US" sz="2000" u="none" dirty="0" smtClean="0">
                <a:effectLst>
                  <a:outerShdw blurRad="38100" dist="38100" dir="2700000" algn="tl">
                    <a:srgbClr val="000000">
                      <a:alpha val="43137"/>
                    </a:srgbClr>
                  </a:outerShdw>
                </a:effectLst>
              </a:rPr>
              <a:t>(cont’d)</a:t>
            </a:r>
            <a:endParaRPr lang="en-US" altLang="en-US" sz="2000" u="none" dirty="0">
              <a:effectLst>
                <a:outerShdw blurRad="38100" dist="38100" dir="2700000" algn="tl">
                  <a:srgbClr val="000000">
                    <a:alpha val="43137"/>
                  </a:srgbClr>
                </a:outerShdw>
              </a:effectLst>
            </a:endParaRPr>
          </a:p>
        </p:txBody>
      </p:sp>
      <p:sp>
        <p:nvSpPr>
          <p:cNvPr id="1018883" name="Rectangle 1027"/>
          <p:cNvSpPr>
            <a:spLocks noChangeArrowheads="1"/>
          </p:cNvSpPr>
          <p:nvPr/>
        </p:nvSpPr>
        <p:spPr bwMode="auto">
          <a:xfrm>
            <a:off x="3840163" y="183673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P1</a:t>
            </a:r>
          </a:p>
        </p:txBody>
      </p:sp>
      <p:sp>
        <p:nvSpPr>
          <p:cNvPr id="1018884" name="Oval 1028"/>
          <p:cNvSpPr>
            <a:spLocks noChangeArrowheads="1"/>
          </p:cNvSpPr>
          <p:nvPr/>
        </p:nvSpPr>
        <p:spPr bwMode="auto">
          <a:xfrm>
            <a:off x="3184525" y="26781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85" name="Text Box 1029"/>
          <p:cNvSpPr txBox="1">
            <a:spLocks noChangeArrowheads="1"/>
          </p:cNvSpPr>
          <p:nvPr/>
        </p:nvSpPr>
        <p:spPr bwMode="auto">
          <a:xfrm>
            <a:off x="3227388" y="27908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S1</a:t>
            </a:r>
          </a:p>
        </p:txBody>
      </p:sp>
      <p:sp>
        <p:nvSpPr>
          <p:cNvPr id="1018886" name="Text Box 1030"/>
          <p:cNvSpPr txBox="1">
            <a:spLocks noChangeArrowheads="1"/>
          </p:cNvSpPr>
          <p:nvPr/>
        </p:nvSpPr>
        <p:spPr bwMode="auto">
          <a:xfrm>
            <a:off x="3532188" y="229235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18887" name="Text Box 1031"/>
          <p:cNvSpPr txBox="1">
            <a:spLocks noChangeArrowheads="1"/>
          </p:cNvSpPr>
          <p:nvPr/>
        </p:nvSpPr>
        <p:spPr bwMode="auto">
          <a:xfrm>
            <a:off x="4229100" y="2289175"/>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18888" name="Text Box 1032"/>
          <p:cNvSpPr txBox="1">
            <a:spLocks noChangeArrowheads="1"/>
          </p:cNvSpPr>
          <p:nvPr/>
        </p:nvSpPr>
        <p:spPr bwMode="auto">
          <a:xfrm>
            <a:off x="4660900" y="183197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x &lt; 10</a:t>
            </a:r>
          </a:p>
        </p:txBody>
      </p:sp>
      <p:sp>
        <p:nvSpPr>
          <p:cNvPr id="1018889" name="Rectangle 1033"/>
          <p:cNvSpPr>
            <a:spLocks noChangeArrowheads="1"/>
          </p:cNvSpPr>
          <p:nvPr/>
        </p:nvSpPr>
        <p:spPr bwMode="auto">
          <a:xfrm>
            <a:off x="3838575" y="3567113"/>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P2</a:t>
            </a:r>
          </a:p>
        </p:txBody>
      </p:sp>
      <p:sp>
        <p:nvSpPr>
          <p:cNvPr id="1018890" name="Text Box 1034"/>
          <p:cNvSpPr txBox="1">
            <a:spLocks noChangeArrowheads="1"/>
          </p:cNvSpPr>
          <p:nvPr/>
        </p:nvSpPr>
        <p:spPr bwMode="auto">
          <a:xfrm>
            <a:off x="4681538" y="3562350"/>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x &lt; 20</a:t>
            </a:r>
          </a:p>
        </p:txBody>
      </p:sp>
      <p:sp>
        <p:nvSpPr>
          <p:cNvPr id="1018891" name="Oval 1035"/>
          <p:cNvSpPr>
            <a:spLocks noChangeArrowheads="1"/>
          </p:cNvSpPr>
          <p:nvPr/>
        </p:nvSpPr>
        <p:spPr bwMode="auto">
          <a:xfrm>
            <a:off x="3136900" y="423068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92" name="Text Box 1036"/>
          <p:cNvSpPr txBox="1">
            <a:spLocks noChangeArrowheads="1"/>
          </p:cNvSpPr>
          <p:nvPr/>
        </p:nvSpPr>
        <p:spPr bwMode="auto">
          <a:xfrm>
            <a:off x="3179763" y="43434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S2</a:t>
            </a:r>
          </a:p>
        </p:txBody>
      </p:sp>
      <p:sp>
        <p:nvSpPr>
          <p:cNvPr id="1018893" name="Oval 1037"/>
          <p:cNvSpPr>
            <a:spLocks noChangeArrowheads="1"/>
          </p:cNvSpPr>
          <p:nvPr/>
        </p:nvSpPr>
        <p:spPr bwMode="auto">
          <a:xfrm>
            <a:off x="4864100" y="4224338"/>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94" name="Text Box 1038"/>
          <p:cNvSpPr txBox="1">
            <a:spLocks noChangeArrowheads="1"/>
          </p:cNvSpPr>
          <p:nvPr/>
        </p:nvSpPr>
        <p:spPr bwMode="auto">
          <a:xfrm>
            <a:off x="4906963" y="433705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S3</a:t>
            </a:r>
          </a:p>
        </p:txBody>
      </p:sp>
      <p:sp>
        <p:nvSpPr>
          <p:cNvPr id="1018895" name="Oval 1039"/>
          <p:cNvSpPr>
            <a:spLocks noChangeArrowheads="1"/>
          </p:cNvSpPr>
          <p:nvPr/>
        </p:nvSpPr>
        <p:spPr bwMode="auto">
          <a:xfrm>
            <a:off x="3911600" y="5116513"/>
            <a:ext cx="522288"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96" name="Text Box 1040"/>
          <p:cNvSpPr txBox="1">
            <a:spLocks noChangeArrowheads="1"/>
          </p:cNvSpPr>
          <p:nvPr/>
        </p:nvSpPr>
        <p:spPr bwMode="auto">
          <a:xfrm>
            <a:off x="3954463" y="5229225"/>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S4</a:t>
            </a:r>
          </a:p>
        </p:txBody>
      </p:sp>
      <p:cxnSp>
        <p:nvCxnSpPr>
          <p:cNvPr id="1018897" name="AutoShape 1041"/>
          <p:cNvCxnSpPr>
            <a:cxnSpLocks noChangeShapeType="1"/>
            <a:stCxn id="1018883" idx="2"/>
            <a:endCxn id="1018884" idx="0"/>
          </p:cNvCxnSpPr>
          <p:nvPr/>
        </p:nvCxnSpPr>
        <p:spPr bwMode="auto">
          <a:xfrm flipH="1">
            <a:off x="3446463" y="2193925"/>
            <a:ext cx="762000" cy="484188"/>
          </a:xfrm>
          <a:prstGeom prst="straightConnector1">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898" name="AutoShape 1042"/>
          <p:cNvCxnSpPr>
            <a:cxnSpLocks noChangeShapeType="1"/>
            <a:stCxn id="1018883" idx="2"/>
            <a:endCxn id="1018889" idx="0"/>
          </p:cNvCxnSpPr>
          <p:nvPr/>
        </p:nvCxnSpPr>
        <p:spPr bwMode="auto">
          <a:xfrm flipH="1">
            <a:off x="4206875" y="2193925"/>
            <a:ext cx="1588" cy="13731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899" name="AutoShape 1043"/>
          <p:cNvCxnSpPr>
            <a:cxnSpLocks noChangeShapeType="1"/>
            <a:stCxn id="1018889" idx="2"/>
            <a:endCxn id="1018891" idx="7"/>
          </p:cNvCxnSpPr>
          <p:nvPr/>
        </p:nvCxnSpPr>
        <p:spPr bwMode="auto">
          <a:xfrm flipH="1">
            <a:off x="3582988" y="3924300"/>
            <a:ext cx="623887" cy="3762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900" name="AutoShape 1044"/>
          <p:cNvCxnSpPr>
            <a:cxnSpLocks noChangeShapeType="1"/>
            <a:stCxn id="1018889" idx="2"/>
            <a:endCxn id="1018893" idx="0"/>
          </p:cNvCxnSpPr>
          <p:nvPr/>
        </p:nvCxnSpPr>
        <p:spPr bwMode="auto">
          <a:xfrm>
            <a:off x="4206875" y="3924300"/>
            <a:ext cx="919163" cy="300038"/>
          </a:xfrm>
          <a:prstGeom prst="straightConnector1">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901" name="AutoShape 1045"/>
          <p:cNvCxnSpPr>
            <a:cxnSpLocks noChangeShapeType="1"/>
            <a:stCxn id="1018891" idx="4"/>
            <a:endCxn id="1018895" idx="0"/>
          </p:cNvCxnSpPr>
          <p:nvPr/>
        </p:nvCxnSpPr>
        <p:spPr bwMode="auto">
          <a:xfrm>
            <a:off x="3398838" y="4705350"/>
            <a:ext cx="774700" cy="4111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902" name="AutoShape 1046"/>
          <p:cNvCxnSpPr>
            <a:cxnSpLocks noChangeShapeType="1"/>
            <a:stCxn id="1018893" idx="4"/>
            <a:endCxn id="1018895" idx="0"/>
          </p:cNvCxnSpPr>
          <p:nvPr/>
        </p:nvCxnSpPr>
        <p:spPr bwMode="auto">
          <a:xfrm flipH="1">
            <a:off x="4173538" y="4699000"/>
            <a:ext cx="952500" cy="417513"/>
          </a:xfrm>
          <a:prstGeom prst="straightConnector1">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8903" name="AutoShape 1047"/>
          <p:cNvCxnSpPr>
            <a:cxnSpLocks noChangeShapeType="1"/>
            <a:stCxn id="1018884" idx="4"/>
            <a:endCxn id="1018889" idx="0"/>
          </p:cNvCxnSpPr>
          <p:nvPr/>
        </p:nvCxnSpPr>
        <p:spPr bwMode="auto">
          <a:xfrm>
            <a:off x="3446463" y="3152775"/>
            <a:ext cx="760412" cy="414338"/>
          </a:xfrm>
          <a:prstGeom prst="straightConnector1">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8904" name="Text Box 1048"/>
          <p:cNvSpPr txBox="1">
            <a:spLocks noChangeArrowheads="1"/>
          </p:cNvSpPr>
          <p:nvPr/>
        </p:nvSpPr>
        <p:spPr bwMode="auto">
          <a:xfrm>
            <a:off x="3903663" y="4064000"/>
            <a:ext cx="4873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18905" name="Text Box 1049"/>
          <p:cNvSpPr txBox="1">
            <a:spLocks noChangeArrowheads="1"/>
          </p:cNvSpPr>
          <p:nvPr/>
        </p:nvSpPr>
        <p:spPr bwMode="auto">
          <a:xfrm>
            <a:off x="4514850" y="4098925"/>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18906" name="Text Box 1050"/>
          <p:cNvSpPr txBox="1">
            <a:spLocks noChangeArrowheads="1"/>
          </p:cNvSpPr>
          <p:nvPr/>
        </p:nvSpPr>
        <p:spPr bwMode="auto">
          <a:xfrm>
            <a:off x="5572125" y="2543175"/>
            <a:ext cx="2905125" cy="1123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path</a:t>
            </a:r>
          </a:p>
          <a:p>
            <a:pPr>
              <a:spcBef>
                <a:spcPct val="50000"/>
              </a:spcBef>
            </a:pPr>
            <a:r>
              <a:rPr lang="en-US" altLang="en-US">
                <a:latin typeface="Palatino" pitchFamily="18" charset="0"/>
              </a:rPr>
              <a:t>(P1</a:t>
            </a:r>
            <a:r>
              <a:rPr lang="en-US" altLang="en-US">
                <a:latin typeface="Palatino" pitchFamily="18" charset="0"/>
                <a:sym typeface="Symbol" pitchFamily="18" charset="2"/>
              </a:rPr>
              <a:t>, </a:t>
            </a:r>
            <a:r>
              <a:rPr lang="en-US" altLang="en-US">
                <a:latin typeface="Palatino" pitchFamily="18" charset="0"/>
              </a:rPr>
              <a:t>S1</a:t>
            </a:r>
            <a:r>
              <a:rPr lang="en-US" altLang="en-US">
                <a:latin typeface="Palatino" pitchFamily="18" charset="0"/>
                <a:sym typeface="Symbol" pitchFamily="18" charset="2"/>
              </a:rPr>
              <a:t>, </a:t>
            </a:r>
            <a:r>
              <a:rPr lang="en-US" altLang="en-US">
                <a:latin typeface="Palatino" pitchFamily="18" charset="0"/>
              </a:rPr>
              <a:t>P2</a:t>
            </a:r>
            <a:r>
              <a:rPr lang="en-US" altLang="en-US">
                <a:latin typeface="Palatino" pitchFamily="18" charset="0"/>
                <a:sym typeface="Symbol" pitchFamily="18" charset="2"/>
              </a:rPr>
              <a:t>, </a:t>
            </a:r>
            <a:r>
              <a:rPr lang="en-US" altLang="en-US">
                <a:latin typeface="Palatino" pitchFamily="18" charset="0"/>
              </a:rPr>
              <a:t>S3</a:t>
            </a:r>
            <a:r>
              <a:rPr lang="en-US" altLang="en-US">
                <a:latin typeface="Palatino" pitchFamily="18" charset="0"/>
                <a:sym typeface="Symbol" pitchFamily="18" charset="2"/>
              </a:rPr>
              <a:t>, </a:t>
            </a:r>
            <a:r>
              <a:rPr lang="en-US" altLang="en-US">
                <a:latin typeface="Palatino" pitchFamily="18" charset="0"/>
              </a:rPr>
              <a:t>S4)</a:t>
            </a:r>
          </a:p>
          <a:p>
            <a:pPr>
              <a:spcBef>
                <a:spcPct val="50000"/>
              </a:spcBef>
            </a:pPr>
            <a:r>
              <a:rPr lang="en-US" altLang="en-US"/>
              <a:t>is not feasible.</a:t>
            </a:r>
          </a:p>
        </p:txBody>
      </p:sp>
      <p:sp>
        <p:nvSpPr>
          <p:cNvPr id="2" name="Slide Number Placeholder 1"/>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27</a:t>
            </a:fld>
            <a:endParaRPr lang="en-US" altLang="en-US">
              <a:solidFill>
                <a:prstClr val="black">
                  <a:tint val="75000"/>
                </a:prstClr>
              </a:solidFill>
            </a:endParaRPr>
          </a:p>
        </p:txBody>
      </p:sp>
    </p:spTree>
    <p:extLst>
      <p:ext uri="{BB962C8B-B14F-4D97-AF65-F5344CB8AC3E}">
        <p14:creationId xmlns:p14="http://schemas.microsoft.com/office/powerpoint/2010/main" val="350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1026"/>
          <p:cNvSpPr>
            <a:spLocks noGrp="1" noRot="1" noChangeArrowheads="1"/>
          </p:cNvSpPr>
          <p:nvPr>
            <p:ph type="title"/>
          </p:nvPr>
        </p:nvSpPr>
        <p:spPr/>
        <p:txBody>
          <a:bodyPr/>
          <a:lstStyle/>
          <a:p>
            <a:r>
              <a:rPr lang="en-US" altLang="en-US" dirty="0" smtClean="0"/>
              <a:t>Infeasible Paths </a:t>
            </a:r>
            <a:r>
              <a:rPr lang="en-US" altLang="en-US" sz="2000" dirty="0" smtClean="0"/>
              <a:t>(cont’d)</a:t>
            </a:r>
            <a:endParaRPr lang="en-US" altLang="en-US" sz="2000" baseline="-25000" dirty="0"/>
          </a:p>
        </p:txBody>
      </p:sp>
      <p:sp>
        <p:nvSpPr>
          <p:cNvPr id="1017859" name="Rectangle 1027"/>
          <p:cNvSpPr>
            <a:spLocks noGrp="1" noRot="1" noChangeArrowheads="1"/>
          </p:cNvSpPr>
          <p:nvPr>
            <p:ph type="body" idx="1"/>
          </p:nvPr>
        </p:nvSpPr>
        <p:spPr/>
        <p:txBody>
          <a:bodyPr/>
          <a:lstStyle/>
          <a:p>
            <a:r>
              <a:rPr lang="en-US" altLang="en-US" dirty="0"/>
              <a:t>Researchers have analyzed many different programs and observed that infeasible paths occur rather frequently.</a:t>
            </a:r>
            <a:br>
              <a:rPr lang="en-US" altLang="en-US" dirty="0"/>
            </a:br>
            <a:endParaRPr lang="en-US" altLang="en-US" dirty="0"/>
          </a:p>
          <a:p>
            <a:r>
              <a:rPr lang="en-US" altLang="en-US" dirty="0"/>
              <a:t>We do not like infeasible paths. WHY?</a:t>
            </a:r>
          </a:p>
          <a:p>
            <a:endParaRPr lang="en-US" altLang="en-US"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28</a:t>
            </a:fld>
            <a:endParaRPr lang="en-US" altLang="en-US">
              <a:solidFill>
                <a:prstClr val="black">
                  <a:tint val="75000"/>
                </a:prstClr>
              </a:solidFill>
            </a:endParaRPr>
          </a:p>
        </p:txBody>
      </p:sp>
    </p:spTree>
    <p:extLst>
      <p:ext uri="{BB962C8B-B14F-4D97-AF65-F5344CB8AC3E}">
        <p14:creationId xmlns:p14="http://schemas.microsoft.com/office/powerpoint/2010/main" val="112252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rrowheads="1"/>
          </p:cNvSpPr>
          <p:nvPr>
            <p:ph type="title"/>
          </p:nvPr>
        </p:nvSpPr>
        <p:spPr>
          <a:xfrm>
            <a:off x="479425" y="1700213"/>
            <a:ext cx="8205788" cy="1159292"/>
          </a:xfrm>
          <a:noFill/>
          <a:ln/>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r>
              <a:rPr lang="en-US" altLang="en-US" i="1" dirty="0"/>
              <a:t/>
            </a:r>
            <a:br>
              <a:rPr lang="en-US" altLang="en-US" i="1" dirty="0"/>
            </a:br>
            <a:r>
              <a:rPr lang="en-US" altLang="en-US" i="1" dirty="0" smtClean="0"/>
              <a:t>Control-Flow Criteria</a:t>
            </a:r>
            <a:endParaRPr lang="en-US" altLang="en-US" i="1"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29</a:t>
            </a:fld>
            <a:endParaRPr lang="en-US" altLang="en-US">
              <a:solidFill>
                <a:prstClr val="black">
                  <a:tint val="75000"/>
                </a:prstClr>
              </a:solidFill>
            </a:endParaRPr>
          </a:p>
        </p:txBody>
      </p:sp>
    </p:spTree>
    <p:extLst>
      <p:ext uri="{BB962C8B-B14F-4D97-AF65-F5344CB8AC3E}">
        <p14:creationId xmlns:p14="http://schemas.microsoft.com/office/powerpoint/2010/main" val="1847074985"/>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44475"/>
            <a:ext cx="8229600" cy="542925"/>
          </a:xfrm>
        </p:spPr>
        <p:txBody>
          <a:bodyPr/>
          <a:lstStyle/>
          <a:p>
            <a:pPr eaLnBrk="1" hangingPunct="1"/>
            <a:r>
              <a:rPr lang="en-US" altLang="en-US" dirty="0" smtClean="0"/>
              <a:t>Motivation</a:t>
            </a:r>
          </a:p>
        </p:txBody>
      </p:sp>
      <p:sp>
        <p:nvSpPr>
          <p:cNvPr id="4099" name="Rectangle 3"/>
          <p:cNvSpPr>
            <a:spLocks noGrp="1" noChangeArrowheads="1"/>
          </p:cNvSpPr>
          <p:nvPr>
            <p:ph type="body" idx="1"/>
          </p:nvPr>
        </p:nvSpPr>
        <p:spPr>
          <a:xfrm>
            <a:off x="486383" y="977900"/>
            <a:ext cx="8048017" cy="4546600"/>
          </a:xfrm>
        </p:spPr>
        <p:txBody>
          <a:bodyPr/>
          <a:lstStyle/>
          <a:p>
            <a:pPr eaLnBrk="1" hangingPunct="1">
              <a:lnSpc>
                <a:spcPct val="90000"/>
              </a:lnSpc>
            </a:pPr>
            <a:r>
              <a:rPr lang="en-US" altLang="en-US" dirty="0" smtClean="0"/>
              <a:t>The source code is the “ultimate” program specification.</a:t>
            </a:r>
          </a:p>
          <a:p>
            <a:pPr lvl="1" eaLnBrk="1" hangingPunct="1">
              <a:lnSpc>
                <a:spcPct val="90000"/>
              </a:lnSpc>
            </a:pPr>
            <a:r>
              <a:rPr lang="en-US" altLang="en-US" dirty="0" smtClean="0"/>
              <a:t>“Ultimate” does not imply “without errors”, but rather </a:t>
            </a:r>
            <a:r>
              <a:rPr lang="en-US" altLang="en-US" dirty="0"/>
              <a:t>“</a:t>
            </a:r>
            <a:r>
              <a:rPr lang="en-US" altLang="en-US" dirty="0" smtClean="0"/>
              <a:t>the best we have”.</a:t>
            </a:r>
          </a:p>
          <a:p>
            <a:pPr eaLnBrk="1" hangingPunct="1">
              <a:lnSpc>
                <a:spcPct val="90000"/>
              </a:lnSpc>
            </a:pPr>
            <a:r>
              <a:rPr lang="en-US" altLang="en-US" dirty="0" smtClean="0"/>
              <a:t>Execution </a:t>
            </a:r>
            <a:r>
              <a:rPr lang="en-US" altLang="en-US" dirty="0" smtClean="0">
                <a:solidFill>
                  <a:srgbClr val="3366FF"/>
                </a:solidFill>
              </a:rPr>
              <a:t>control </a:t>
            </a:r>
            <a:r>
              <a:rPr lang="en-US" altLang="en-US" dirty="0" smtClean="0"/>
              <a:t>is one of the essential things we implement when we create a program.</a:t>
            </a:r>
          </a:p>
          <a:p>
            <a:pPr eaLnBrk="1" hangingPunct="1">
              <a:lnSpc>
                <a:spcPct val="90000"/>
              </a:lnSpc>
            </a:pPr>
            <a:r>
              <a:rPr lang="en-US" altLang="en-US" dirty="0" smtClean="0"/>
              <a:t>We would like to test our program </a:t>
            </a:r>
            <a:r>
              <a:rPr lang="en-US" altLang="en-US" dirty="0" err="1" smtClean="0"/>
              <a:t>vis</a:t>
            </a:r>
            <a:r>
              <a:rPr lang="en-US" altLang="en-US" dirty="0" smtClean="0"/>
              <a:t> a </a:t>
            </a:r>
            <a:r>
              <a:rPr lang="en-US" altLang="en-US" dirty="0" err="1" smtClean="0"/>
              <a:t>vis</a:t>
            </a:r>
            <a:r>
              <a:rPr lang="en-US" altLang="en-US" dirty="0" smtClean="0"/>
              <a:t> the control structure we have implemented.</a:t>
            </a:r>
          </a:p>
          <a:p>
            <a:pPr lvl="1" eaLnBrk="1" hangingPunct="1">
              <a:lnSpc>
                <a:spcPct val="90000"/>
              </a:lnSpc>
            </a:pPr>
            <a:r>
              <a:rPr lang="en-US" altLang="en-US" dirty="0" smtClean="0"/>
              <a:t>We hope that by exercising the control structure of our program in a systematic way we’ll be able to expose faults. </a:t>
            </a:r>
          </a:p>
          <a:p>
            <a:pPr eaLnBrk="1" hangingPunct="1">
              <a:lnSpc>
                <a:spcPct val="90000"/>
              </a:lnSpc>
            </a:pPr>
            <a:r>
              <a:rPr lang="en-US" altLang="en-US" dirty="0"/>
              <a:t>Control-flow testing is most applicable to unit testing.</a:t>
            </a:r>
          </a:p>
          <a:p>
            <a:pPr eaLnBrk="1" hangingPunct="1">
              <a:lnSpc>
                <a:spcPct val="90000"/>
              </a:lnSpc>
            </a:pPr>
            <a:endParaRPr lang="en-US" altLang="en-US" sz="2800" dirty="0" smtClean="0"/>
          </a:p>
        </p:txBody>
      </p:sp>
      <p:sp>
        <p:nvSpPr>
          <p:cNvPr id="4" name="Slide Number Placeholder 1"/>
          <p:cNvSpPr>
            <a:spLocks noGrp="1"/>
          </p:cNvSpPr>
          <p:nvPr>
            <p:ph type="sldNum" sz="quarter" idx="12"/>
          </p:nvPr>
        </p:nvSpPr>
        <p:spPr>
          <a:xfrm>
            <a:off x="6553200" y="5649913"/>
            <a:ext cx="2133600" cy="325437"/>
          </a:xfrm>
        </p:spPr>
        <p:txBody>
          <a:bodyPr/>
          <a:lstStyle/>
          <a:p>
            <a:pPr>
              <a:defRPr/>
            </a:pPr>
            <a:fld id="{A4A14048-70BA-47BB-BFA4-34E1806A8D7B}"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17377840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55A0B83-A3F8-4349-B890-CB73992FF510}" type="slidenum">
              <a:rPr lang="en-US" altLang="en-US"/>
              <a:pPr/>
              <a:t>30</a:t>
            </a:fld>
            <a:endParaRPr lang="en-US" altLang="en-US" dirty="0"/>
          </a:p>
        </p:txBody>
      </p:sp>
      <p:sp>
        <p:nvSpPr>
          <p:cNvPr id="1111042" name="Rectangle 2"/>
          <p:cNvSpPr>
            <a:spLocks noGrp="1" noRot="1" noChangeArrowheads="1"/>
          </p:cNvSpPr>
          <p:nvPr>
            <p:ph type="title"/>
          </p:nvPr>
        </p:nvSpPr>
        <p:spPr/>
        <p:txBody>
          <a:bodyPr/>
          <a:lstStyle/>
          <a:p>
            <a:r>
              <a:rPr lang="en-US" altLang="en-US" dirty="0" smtClean="0"/>
              <a:t>Overview</a:t>
            </a:r>
            <a:endParaRPr lang="en-US" altLang="en-US" dirty="0"/>
          </a:p>
        </p:txBody>
      </p:sp>
      <p:sp>
        <p:nvSpPr>
          <p:cNvPr id="1111043" name="Rectangle 3"/>
          <p:cNvSpPr>
            <a:spLocks noGrp="1" noRot="1" noChangeArrowheads="1"/>
          </p:cNvSpPr>
          <p:nvPr>
            <p:ph type="body" idx="1"/>
          </p:nvPr>
        </p:nvSpPr>
        <p:spPr/>
        <p:txBody>
          <a:bodyPr/>
          <a:lstStyle/>
          <a:p>
            <a:r>
              <a:rPr lang="en-US" altLang="en-US" dirty="0"/>
              <a:t>Statement Coverage</a:t>
            </a:r>
          </a:p>
          <a:p>
            <a:r>
              <a:rPr lang="en-US" altLang="en-US" dirty="0"/>
              <a:t>Branch Coverage</a:t>
            </a:r>
          </a:p>
          <a:p>
            <a:r>
              <a:rPr lang="en-US" altLang="en-US" dirty="0"/>
              <a:t>Condition Coverage</a:t>
            </a:r>
          </a:p>
          <a:p>
            <a:r>
              <a:rPr lang="en-US" altLang="en-US" dirty="0"/>
              <a:t>Condition / Decision Coverage</a:t>
            </a:r>
          </a:p>
          <a:p>
            <a:r>
              <a:rPr lang="en-US" altLang="en-US" dirty="0" smtClean="0"/>
              <a:t>Multiple </a:t>
            </a:r>
            <a:r>
              <a:rPr lang="en-US" altLang="en-US" dirty="0"/>
              <a:t>Condition </a:t>
            </a:r>
            <a:r>
              <a:rPr lang="en-US" altLang="en-US" dirty="0" smtClean="0"/>
              <a:t>Coverage</a:t>
            </a:r>
          </a:p>
          <a:p>
            <a:r>
              <a:rPr lang="en-US" altLang="en-US" dirty="0"/>
              <a:t>Modified Condition / Decision Coverage</a:t>
            </a:r>
          </a:p>
          <a:p>
            <a:endParaRPr lang="en-US" altLang="en-US" dirty="0"/>
          </a:p>
          <a:p>
            <a:endParaRPr lang="en-US" altLang="en-US" dirty="0"/>
          </a:p>
        </p:txBody>
      </p:sp>
    </p:spTree>
    <p:extLst>
      <p:ext uri="{BB962C8B-B14F-4D97-AF65-F5344CB8AC3E}">
        <p14:creationId xmlns:p14="http://schemas.microsoft.com/office/powerpoint/2010/main" val="99654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CA10753-3EB3-4A95-A242-5AA9AF1AF450}" type="slidenum">
              <a:rPr lang="en-US" altLang="en-US"/>
              <a:pPr/>
              <a:t>31</a:t>
            </a:fld>
            <a:endParaRPr lang="en-US" altLang="en-US"/>
          </a:p>
        </p:txBody>
      </p:sp>
      <p:sp>
        <p:nvSpPr>
          <p:cNvPr id="1112066" name="Rectangle 2"/>
          <p:cNvSpPr>
            <a:spLocks noGrp="1" noRot="1" noChangeArrowheads="1"/>
          </p:cNvSpPr>
          <p:nvPr>
            <p:ph type="title"/>
          </p:nvPr>
        </p:nvSpPr>
        <p:spPr>
          <a:xfrm>
            <a:off x="457200" y="244475"/>
            <a:ext cx="8229600" cy="603250"/>
          </a:xfrm>
        </p:spPr>
        <p:txBody>
          <a:bodyPr/>
          <a:lstStyle/>
          <a:p>
            <a:r>
              <a:rPr lang="en-US" altLang="en-US" dirty="0"/>
              <a:t>Statement Coverage </a:t>
            </a:r>
            <a:endParaRPr lang="en-US" altLang="en-US" baseline="-25000" dirty="0"/>
          </a:p>
        </p:txBody>
      </p:sp>
      <p:sp>
        <p:nvSpPr>
          <p:cNvPr id="1112067" name="Rectangle 3"/>
          <p:cNvSpPr>
            <a:spLocks noGrp="1" noRot="1" noChangeArrowheads="1"/>
          </p:cNvSpPr>
          <p:nvPr>
            <p:ph type="body" idx="1"/>
          </p:nvPr>
        </p:nvSpPr>
        <p:spPr>
          <a:xfrm>
            <a:off x="457200" y="942975"/>
            <a:ext cx="8229600" cy="4502150"/>
          </a:xfrm>
        </p:spPr>
        <p:txBody>
          <a:bodyPr/>
          <a:lstStyle/>
          <a:p>
            <a:pPr>
              <a:lnSpc>
                <a:spcPct val="90000"/>
              </a:lnSpc>
            </a:pPr>
            <a:r>
              <a:rPr lang="en-US" altLang="en-US" dirty="0"/>
              <a:t>Other names: </a:t>
            </a:r>
            <a:r>
              <a:rPr lang="en-US" altLang="en-US" i="1" dirty="0">
                <a:solidFill>
                  <a:srgbClr val="3366FF"/>
                </a:solidFill>
              </a:rPr>
              <a:t>node</a:t>
            </a:r>
            <a:r>
              <a:rPr lang="en-US" altLang="en-US" dirty="0">
                <a:solidFill>
                  <a:srgbClr val="3366FF"/>
                </a:solidFill>
              </a:rPr>
              <a:t> coverage</a:t>
            </a:r>
            <a:r>
              <a:rPr lang="en-US" altLang="en-US" dirty="0"/>
              <a:t>, </a:t>
            </a:r>
            <a:r>
              <a:rPr lang="en-US" altLang="en-US" i="1" dirty="0">
                <a:solidFill>
                  <a:srgbClr val="3366FF"/>
                </a:solidFill>
              </a:rPr>
              <a:t>basic block</a:t>
            </a:r>
            <a:r>
              <a:rPr lang="en-US" altLang="en-US" dirty="0">
                <a:solidFill>
                  <a:srgbClr val="3366FF"/>
                </a:solidFill>
              </a:rPr>
              <a:t> </a:t>
            </a:r>
            <a:r>
              <a:rPr lang="en-US" altLang="en-US" dirty="0"/>
              <a:t>coverage (variation</a:t>
            </a:r>
            <a:r>
              <a:rPr lang="en-US" altLang="en-US" dirty="0" smtClean="0"/>
              <a:t>)</a:t>
            </a:r>
          </a:p>
          <a:p>
            <a:pPr marL="0" indent="0">
              <a:lnSpc>
                <a:spcPct val="90000"/>
              </a:lnSpc>
              <a:buNone/>
            </a:pPr>
            <a:endParaRPr lang="en-US" altLang="en-US" dirty="0"/>
          </a:p>
          <a:p>
            <a:pPr>
              <a:lnSpc>
                <a:spcPct val="90000"/>
              </a:lnSpc>
            </a:pPr>
            <a:r>
              <a:rPr lang="en-US" altLang="en-US" dirty="0"/>
              <a:t>Let </a:t>
            </a:r>
            <a:r>
              <a:rPr lang="en-US" altLang="en-US" b="1" dirty="0">
                <a:latin typeface="Lucida Calligraphy" pitchFamily="66" charset="0"/>
              </a:rPr>
              <a:t>T</a:t>
            </a:r>
            <a:r>
              <a:rPr lang="en-US" altLang="en-US" dirty="0"/>
              <a:t>  be a test suite for program </a:t>
            </a:r>
            <a:r>
              <a:rPr lang="en-US" altLang="en-US" b="1" dirty="0">
                <a:latin typeface="Lucida Calligraphy" pitchFamily="66" charset="0"/>
              </a:rPr>
              <a:t>P</a:t>
            </a:r>
            <a:r>
              <a:rPr lang="en-US" altLang="en-US" dirty="0" smtClean="0"/>
              <a:t>. </a:t>
            </a:r>
            <a:r>
              <a:rPr lang="en-US" altLang="en-US" b="1" dirty="0" smtClean="0">
                <a:latin typeface="Lucida Calligraphy" pitchFamily="66" charset="0"/>
              </a:rPr>
              <a:t>T</a:t>
            </a:r>
            <a:br>
              <a:rPr lang="en-US" altLang="en-US" b="1" dirty="0" smtClean="0">
                <a:latin typeface="Lucida Calligraphy" pitchFamily="66" charset="0"/>
              </a:rPr>
            </a:br>
            <a:r>
              <a:rPr lang="en-US" altLang="en-US" dirty="0" smtClean="0"/>
              <a:t>satisfies </a:t>
            </a:r>
            <a:r>
              <a:rPr lang="en-US" altLang="en-US" dirty="0"/>
              <a:t>the </a:t>
            </a:r>
            <a:r>
              <a:rPr lang="en-US" altLang="en-US" dirty="0">
                <a:solidFill>
                  <a:srgbClr val="0000FF"/>
                </a:solidFill>
              </a:rPr>
              <a:t>statement adequacy criterion </a:t>
            </a:r>
            <a:r>
              <a:rPr lang="en-US" altLang="en-US" dirty="0"/>
              <a:t>for </a:t>
            </a:r>
            <a:r>
              <a:rPr lang="en-US" altLang="en-US" b="1" dirty="0">
                <a:latin typeface="Lucida Calligraphy" pitchFamily="66" charset="0"/>
              </a:rPr>
              <a:t>P</a:t>
            </a:r>
            <a:r>
              <a:rPr lang="en-US" altLang="en-US" dirty="0"/>
              <a:t>, </a:t>
            </a:r>
            <a:r>
              <a:rPr lang="en-US" altLang="en-US" dirty="0" err="1"/>
              <a:t>iff</a:t>
            </a:r>
            <a:r>
              <a:rPr lang="en-US" altLang="en-US" dirty="0"/>
              <a:t>. for each statement </a:t>
            </a:r>
            <a:r>
              <a:rPr lang="en-US" altLang="en-US" b="1" dirty="0">
                <a:latin typeface="Lucida Calligraphy" pitchFamily="66" charset="0"/>
              </a:rPr>
              <a:t>S</a:t>
            </a:r>
            <a:r>
              <a:rPr lang="en-US" altLang="en-US" dirty="0"/>
              <a:t> of </a:t>
            </a:r>
            <a:r>
              <a:rPr lang="en-US" altLang="en-US" b="1" dirty="0">
                <a:latin typeface="Lucida Calligraphy" pitchFamily="66" charset="0"/>
              </a:rPr>
              <a:t>P</a:t>
            </a:r>
            <a:r>
              <a:rPr lang="en-US" altLang="en-US" dirty="0"/>
              <a:t>, there exists at least one test case in </a:t>
            </a:r>
            <a:r>
              <a:rPr lang="en-US" altLang="en-US" b="1" dirty="0">
                <a:latin typeface="Lucida Calligraphy" pitchFamily="66" charset="0"/>
              </a:rPr>
              <a:t>T</a:t>
            </a:r>
            <a:r>
              <a:rPr lang="en-US" altLang="en-US" dirty="0"/>
              <a:t> that causes the execution of </a:t>
            </a:r>
            <a:r>
              <a:rPr lang="en-US" altLang="en-US" b="1" dirty="0">
                <a:latin typeface="Lucida Calligraphy" pitchFamily="66" charset="0"/>
              </a:rPr>
              <a:t>S</a:t>
            </a:r>
            <a:r>
              <a:rPr lang="en-US" altLang="en-US" dirty="0"/>
              <a:t>.</a:t>
            </a:r>
          </a:p>
          <a:p>
            <a:pPr>
              <a:lnSpc>
                <a:spcPct val="90000"/>
              </a:lnSpc>
              <a:buFont typeface="Wingdings" pitchFamily="2" charset="2"/>
              <a:buNone/>
            </a:pPr>
            <a:r>
              <a:rPr lang="en-US" altLang="en-US" dirty="0"/>
              <a:t>	</a:t>
            </a:r>
            <a:br>
              <a:rPr lang="en-US" altLang="en-US" dirty="0"/>
            </a:br>
            <a:r>
              <a:rPr lang="en-US" altLang="en-US" i="1" dirty="0">
                <a:solidFill>
                  <a:srgbClr val="3366FF"/>
                </a:solidFill>
              </a:rPr>
              <a:t>Statement coverage</a:t>
            </a:r>
            <a:r>
              <a:rPr lang="en-US" altLang="en-US" dirty="0">
                <a:solidFill>
                  <a:srgbClr val="3366FF"/>
                </a:solidFill>
              </a:rPr>
              <a:t> </a:t>
            </a:r>
            <a:r>
              <a:rPr lang="en-US" altLang="en-US" dirty="0"/>
              <a:t>requires each statement to be exercised at least once by some test case. (In this context the word </a:t>
            </a:r>
            <a:r>
              <a:rPr lang="en-US" altLang="en-US" i="1" dirty="0"/>
              <a:t>statement</a:t>
            </a:r>
            <a:r>
              <a:rPr lang="en-US" altLang="en-US" dirty="0"/>
              <a:t> refers to </a:t>
            </a:r>
            <a:r>
              <a:rPr lang="en-US" altLang="en-US" i="1" dirty="0"/>
              <a:t>non-conditional</a:t>
            </a:r>
            <a:r>
              <a:rPr lang="en-US" altLang="en-US" dirty="0"/>
              <a:t> program statements.)	</a:t>
            </a:r>
          </a:p>
        </p:txBody>
      </p:sp>
    </p:spTree>
    <p:extLst>
      <p:ext uri="{BB962C8B-B14F-4D97-AF65-F5344CB8AC3E}">
        <p14:creationId xmlns:p14="http://schemas.microsoft.com/office/powerpoint/2010/main" val="2402109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E9D99A1-5940-474B-A179-2330FD6CF8E4}" type="slidenum">
              <a:rPr lang="en-US" altLang="en-US"/>
              <a:pPr/>
              <a:t>32</a:t>
            </a:fld>
            <a:endParaRPr lang="en-US" altLang="en-US"/>
          </a:p>
        </p:txBody>
      </p:sp>
      <p:sp>
        <p:nvSpPr>
          <p:cNvPr id="1117186" name="Rectangle 2"/>
          <p:cNvSpPr>
            <a:spLocks noGrp="1" noRot="1" noChangeArrowheads="1"/>
          </p:cNvSpPr>
          <p:nvPr>
            <p:ph type="title"/>
          </p:nvPr>
        </p:nvSpPr>
        <p:spPr/>
        <p:txBody>
          <a:bodyPr/>
          <a:lstStyle/>
          <a:p>
            <a:r>
              <a:rPr lang="en-US" altLang="en-US" dirty="0" smtClean="0"/>
              <a:t>Statement Coverage </a:t>
            </a:r>
            <a:r>
              <a:rPr lang="en-US" altLang="en-US" sz="2000" dirty="0" smtClean="0"/>
              <a:t>(cont’d)</a:t>
            </a:r>
            <a:endParaRPr lang="en-US" altLang="en-US" sz="2000" baseline="-25000" dirty="0"/>
          </a:p>
        </p:txBody>
      </p:sp>
      <p:sp>
        <p:nvSpPr>
          <p:cNvPr id="1117187" name="Rectangle 3"/>
          <p:cNvSpPr>
            <a:spLocks noGrp="1" noRot="1" noChangeArrowheads="1"/>
          </p:cNvSpPr>
          <p:nvPr>
            <p:ph type="body" idx="1"/>
          </p:nvPr>
        </p:nvSpPr>
        <p:spPr/>
        <p:txBody>
          <a:bodyPr/>
          <a:lstStyle/>
          <a:p>
            <a:endParaRPr lang="en-US" altLang="en-US" dirty="0"/>
          </a:p>
          <a:p>
            <a:endParaRPr lang="en-US" altLang="en-US" dirty="0"/>
          </a:p>
          <a:p>
            <a:r>
              <a:rPr lang="en-US" altLang="en-US" dirty="0"/>
              <a:t>Exercising all statements of the program sounds like a good criterion. What do you think? </a:t>
            </a:r>
          </a:p>
          <a:p>
            <a:endParaRPr lang="en-US" altLang="en-US" dirty="0"/>
          </a:p>
        </p:txBody>
      </p:sp>
    </p:spTree>
    <p:extLst>
      <p:ext uri="{BB962C8B-B14F-4D97-AF65-F5344CB8AC3E}">
        <p14:creationId xmlns:p14="http://schemas.microsoft.com/office/powerpoint/2010/main" val="2757364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C44A821-1D2A-4556-906B-BD931D09E508}" type="slidenum">
              <a:rPr lang="en-US" altLang="en-US"/>
              <a:pPr/>
              <a:t>33</a:t>
            </a:fld>
            <a:endParaRPr lang="en-US" altLang="en-US"/>
          </a:p>
        </p:txBody>
      </p:sp>
      <p:sp>
        <p:nvSpPr>
          <p:cNvPr id="1118210" name="Rectangle 2"/>
          <p:cNvSpPr>
            <a:spLocks noGrp="1" noRot="1" noChangeArrowheads="1"/>
          </p:cNvSpPr>
          <p:nvPr>
            <p:ph type="title"/>
          </p:nvPr>
        </p:nvSpPr>
        <p:spPr>
          <a:xfrm>
            <a:off x="457200" y="244475"/>
            <a:ext cx="8229600" cy="793750"/>
          </a:xfrm>
        </p:spPr>
        <p:txBody>
          <a:bodyPr/>
          <a:lstStyle/>
          <a:p>
            <a:r>
              <a:rPr lang="en-US" altLang="en-US" dirty="0" smtClean="0"/>
              <a:t>Statement Coverage </a:t>
            </a:r>
            <a:r>
              <a:rPr lang="en-US" altLang="en-US" sz="2000" dirty="0" smtClean="0"/>
              <a:t>(cont’d)</a:t>
            </a:r>
            <a:endParaRPr lang="en-US" altLang="en-US" sz="2000" baseline="-25000" dirty="0"/>
          </a:p>
        </p:txBody>
      </p:sp>
      <p:sp>
        <p:nvSpPr>
          <p:cNvPr id="1118211" name="Rectangle 3"/>
          <p:cNvSpPr>
            <a:spLocks noGrp="1" noRot="1" noChangeArrowheads="1"/>
          </p:cNvSpPr>
          <p:nvPr>
            <p:ph type="body" idx="1"/>
          </p:nvPr>
        </p:nvSpPr>
        <p:spPr>
          <a:xfrm>
            <a:off x="457200" y="1133475"/>
            <a:ext cx="8229600" cy="4311650"/>
          </a:xfrm>
        </p:spPr>
        <p:txBody>
          <a:bodyPr/>
          <a:lstStyle/>
          <a:p>
            <a:pPr>
              <a:lnSpc>
                <a:spcPct val="90000"/>
              </a:lnSpc>
            </a:pPr>
            <a:r>
              <a:rPr lang="en-US" altLang="en-US" sz="2000" dirty="0"/>
              <a:t>It is possible to achieve full statement coverage without having seen the outcome of the program when a condition is  “false”. </a:t>
            </a:r>
            <a:br>
              <a:rPr lang="en-US" altLang="en-US" sz="2000" dirty="0"/>
            </a:br>
            <a:endParaRPr lang="en-US" altLang="en-US" sz="2000" dirty="0"/>
          </a:p>
          <a:p>
            <a:pPr>
              <a:lnSpc>
                <a:spcPct val="90000"/>
              </a:lnSpc>
              <a:buFont typeface="Wingdings" pitchFamily="2" charset="2"/>
              <a:buNone/>
            </a:pPr>
            <a:r>
              <a:rPr lang="en-US" altLang="en-US" sz="2000" dirty="0">
                <a:latin typeface="Comic Sans MS" pitchFamily="66" charset="0"/>
              </a:rPr>
              <a:t>		if (</a:t>
            </a:r>
            <a:r>
              <a:rPr lang="en-US" altLang="en-US" sz="2000" dirty="0" err="1">
                <a:latin typeface="Comic Sans MS" pitchFamily="66" charset="0"/>
              </a:rPr>
              <a:t>fileIsReadable</a:t>
            </a:r>
            <a:r>
              <a:rPr lang="en-US" altLang="en-US" sz="2000" dirty="0">
                <a:latin typeface="Comic Sans MS" pitchFamily="66" charset="0"/>
              </a:rPr>
              <a:t>) {</a:t>
            </a:r>
          </a:p>
          <a:p>
            <a:pPr>
              <a:lnSpc>
                <a:spcPct val="90000"/>
              </a:lnSpc>
              <a:buFont typeface="Wingdings" pitchFamily="2" charset="2"/>
              <a:buNone/>
            </a:pPr>
            <a:r>
              <a:rPr lang="en-US" altLang="en-US" sz="2000" dirty="0">
                <a:latin typeface="Comic Sans MS" pitchFamily="66" charset="0"/>
              </a:rPr>
              <a:t>			open the file;</a:t>
            </a:r>
          </a:p>
          <a:p>
            <a:pPr>
              <a:lnSpc>
                <a:spcPct val="90000"/>
              </a:lnSpc>
              <a:buFont typeface="Wingdings" pitchFamily="2" charset="2"/>
              <a:buNone/>
            </a:pPr>
            <a:r>
              <a:rPr lang="en-US" altLang="en-US" sz="2000" dirty="0">
                <a:latin typeface="Comic Sans MS" pitchFamily="66" charset="0"/>
              </a:rPr>
              <a:t>			read a line;</a:t>
            </a:r>
          </a:p>
          <a:p>
            <a:pPr>
              <a:lnSpc>
                <a:spcPct val="90000"/>
              </a:lnSpc>
              <a:buFont typeface="Wingdings" pitchFamily="2" charset="2"/>
              <a:buNone/>
            </a:pPr>
            <a:r>
              <a:rPr lang="en-US" altLang="en-US" sz="2000" dirty="0">
                <a:latin typeface="Comic Sans MS" pitchFamily="66" charset="0"/>
              </a:rPr>
              <a:t>		}</a:t>
            </a:r>
          </a:p>
          <a:p>
            <a:pPr>
              <a:lnSpc>
                <a:spcPct val="90000"/>
              </a:lnSpc>
              <a:buFont typeface="Wingdings" pitchFamily="2" charset="2"/>
              <a:buNone/>
            </a:pPr>
            <a:r>
              <a:rPr lang="en-US" altLang="en-US" sz="2000" dirty="0">
                <a:latin typeface="Comic Sans MS" pitchFamily="66" charset="0"/>
              </a:rPr>
              <a:t>		close the file;</a:t>
            </a:r>
          </a:p>
          <a:p>
            <a:pPr>
              <a:lnSpc>
                <a:spcPct val="90000"/>
              </a:lnSpc>
              <a:buFont typeface="Wingdings" pitchFamily="2" charset="2"/>
              <a:buNone/>
            </a:pPr>
            <a:endParaRPr lang="en-US" altLang="en-US" sz="2000" dirty="0">
              <a:latin typeface="Comic Sans MS" pitchFamily="66" charset="0"/>
            </a:endParaRPr>
          </a:p>
          <a:p>
            <a:pPr lvl="1">
              <a:lnSpc>
                <a:spcPct val="90000"/>
              </a:lnSpc>
            </a:pPr>
            <a:r>
              <a:rPr lang="en-US" altLang="en-US" sz="1800" dirty="0"/>
              <a:t>You can test this program with a readable file and successfully cover all the statements.</a:t>
            </a:r>
          </a:p>
          <a:p>
            <a:pPr lvl="1">
              <a:lnSpc>
                <a:spcPct val="90000"/>
              </a:lnSpc>
            </a:pPr>
            <a:r>
              <a:rPr lang="en-US" altLang="en-US" sz="1800" dirty="0"/>
              <a:t>However, if the file does not exist, the program will attempt to close a file which has not been previously opened!</a:t>
            </a:r>
          </a:p>
        </p:txBody>
      </p:sp>
    </p:spTree>
    <p:extLst>
      <p:ext uri="{BB962C8B-B14F-4D97-AF65-F5344CB8AC3E}">
        <p14:creationId xmlns:p14="http://schemas.microsoft.com/office/powerpoint/2010/main" val="3339404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DC0ECE-0A16-4809-B05A-ED79AED4C06C}" type="slidenum">
              <a:rPr lang="en-US" altLang="en-US"/>
              <a:pPr/>
              <a:t>34</a:t>
            </a:fld>
            <a:endParaRPr lang="en-US" altLang="en-US"/>
          </a:p>
        </p:txBody>
      </p:sp>
      <p:sp>
        <p:nvSpPr>
          <p:cNvPr id="1121282" name="Rectangle 1026"/>
          <p:cNvSpPr>
            <a:spLocks noGrp="1" noRot="1" noChangeArrowheads="1"/>
          </p:cNvSpPr>
          <p:nvPr>
            <p:ph type="title"/>
          </p:nvPr>
        </p:nvSpPr>
        <p:spPr/>
        <p:txBody>
          <a:bodyPr/>
          <a:lstStyle/>
          <a:p>
            <a:r>
              <a:rPr lang="en-US" altLang="en-US" dirty="0" smtClean="0"/>
              <a:t>Statement </a:t>
            </a:r>
            <a:r>
              <a:rPr lang="en-US" altLang="en-US" dirty="0"/>
              <a:t>Coverage </a:t>
            </a:r>
            <a:r>
              <a:rPr lang="en-US" altLang="en-US" sz="2000" dirty="0"/>
              <a:t>(cont’d)</a:t>
            </a:r>
          </a:p>
        </p:txBody>
      </p:sp>
      <p:sp>
        <p:nvSpPr>
          <p:cNvPr id="1121283" name="Rectangle 1027"/>
          <p:cNvSpPr>
            <a:spLocks noGrp="1" noRot="1" noChangeArrowheads="1"/>
          </p:cNvSpPr>
          <p:nvPr>
            <p:ph type="body" idx="1"/>
          </p:nvPr>
        </p:nvSpPr>
        <p:spPr/>
        <p:txBody>
          <a:bodyPr/>
          <a:lstStyle/>
          <a:p>
            <a:r>
              <a:rPr lang="en-US" altLang="en-US"/>
              <a:t>The metric is:</a:t>
            </a:r>
          </a:p>
          <a:p>
            <a:pPr>
              <a:buFont typeface="Wingdings" pitchFamily="2" charset="2"/>
              <a:buNone/>
            </a:pPr>
            <a:r>
              <a:rPr lang="en-US" altLang="en-US"/>
              <a:t>	C </a:t>
            </a:r>
            <a:r>
              <a:rPr lang="en-US" altLang="en-US" baseline="-25000"/>
              <a:t>statement</a:t>
            </a:r>
            <a:r>
              <a:rPr lang="en-US" altLang="en-US"/>
              <a:t> = (# of statements executed) </a:t>
            </a:r>
            <a:r>
              <a:rPr lang="en-US" altLang="en-US" b="1"/>
              <a:t>/</a:t>
            </a:r>
            <a:r>
              <a:rPr lang="en-US" altLang="en-US"/>
              <a:t> ( #</a:t>
            </a:r>
            <a:r>
              <a:rPr lang="en-US" altLang="en-US">
                <a:sym typeface="Symbol" pitchFamily="18" charset="2"/>
              </a:rPr>
              <a:t> of statements)</a:t>
            </a:r>
            <a:br>
              <a:rPr lang="en-US" altLang="en-US">
                <a:sym typeface="Symbol" pitchFamily="18" charset="2"/>
              </a:rPr>
            </a:br>
            <a:endParaRPr lang="en-US" altLang="en-US">
              <a:sym typeface="Symbol" pitchFamily="18" charset="2"/>
            </a:endParaRPr>
          </a:p>
          <a:p>
            <a:r>
              <a:rPr lang="en-US" altLang="en-US">
                <a:sym typeface="Symbol" pitchFamily="18" charset="2"/>
              </a:rPr>
              <a:t>Consider an </a:t>
            </a:r>
            <a:r>
              <a:rPr lang="en-US" altLang="en-US">
                <a:latin typeface="Comic Sans MS" pitchFamily="66" charset="0"/>
                <a:sym typeface="Symbol" pitchFamily="18" charset="2"/>
              </a:rPr>
              <a:t>if-else</a:t>
            </a:r>
            <a:r>
              <a:rPr lang="en-US" altLang="en-US">
                <a:sym typeface="Symbol" pitchFamily="18" charset="2"/>
              </a:rPr>
              <a:t> statement containing one statement in the </a:t>
            </a:r>
            <a:r>
              <a:rPr lang="en-US" altLang="en-US">
                <a:latin typeface="Comic Sans MS" pitchFamily="66" charset="0"/>
                <a:sym typeface="Symbol" pitchFamily="18" charset="2"/>
              </a:rPr>
              <a:t>then</a:t>
            </a:r>
            <a:r>
              <a:rPr lang="en-US" altLang="en-US">
                <a:sym typeface="Symbol" pitchFamily="18" charset="2"/>
              </a:rPr>
              <a:t> clause and 99 statements in the </a:t>
            </a:r>
            <a:r>
              <a:rPr lang="en-US" altLang="en-US">
                <a:latin typeface="Comic Sans MS" pitchFamily="66" charset="0"/>
                <a:sym typeface="Symbol" pitchFamily="18" charset="2"/>
              </a:rPr>
              <a:t>else</a:t>
            </a:r>
            <a:r>
              <a:rPr lang="en-US" altLang="en-US">
                <a:sym typeface="Symbol" pitchFamily="18" charset="2"/>
              </a:rPr>
              <a:t> clause. </a:t>
            </a:r>
          </a:p>
          <a:p>
            <a:pPr lvl="1"/>
            <a:r>
              <a:rPr lang="en-US" altLang="en-US">
                <a:sym typeface="Symbol" pitchFamily="18" charset="2"/>
              </a:rPr>
              <a:t>Statement coverage can be 1% or 99% !</a:t>
            </a:r>
          </a:p>
          <a:p>
            <a:pPr lvl="1"/>
            <a:r>
              <a:rPr lang="en-US" altLang="en-US">
                <a:sym typeface="Symbol" pitchFamily="18" charset="2"/>
              </a:rPr>
              <a:t>Basic block coverage eliminates this problem.</a:t>
            </a:r>
            <a:endParaRPr lang="en-US" altLang="en-US"/>
          </a:p>
          <a:p>
            <a:pPr>
              <a:buFont typeface="Wingdings" pitchFamily="2" charset="2"/>
              <a:buNone/>
            </a:pPr>
            <a:endParaRPr lang="en-US" altLang="en-US"/>
          </a:p>
        </p:txBody>
      </p:sp>
    </p:spTree>
    <p:extLst>
      <p:ext uri="{BB962C8B-B14F-4D97-AF65-F5344CB8AC3E}">
        <p14:creationId xmlns:p14="http://schemas.microsoft.com/office/powerpoint/2010/main" val="1171833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900B88D-12E9-46F5-A63B-273D6662ED8F}" type="slidenum">
              <a:rPr lang="en-US" altLang="en-US"/>
              <a:pPr/>
              <a:t>35</a:t>
            </a:fld>
            <a:endParaRPr lang="en-US" altLang="en-US"/>
          </a:p>
        </p:txBody>
      </p:sp>
      <p:sp>
        <p:nvSpPr>
          <p:cNvPr id="1119234" name="Rectangle 2"/>
          <p:cNvSpPr>
            <a:spLocks noGrp="1" noRot="1" noChangeArrowheads="1"/>
          </p:cNvSpPr>
          <p:nvPr>
            <p:ph type="title"/>
          </p:nvPr>
        </p:nvSpPr>
        <p:spPr/>
        <p:txBody>
          <a:bodyPr/>
          <a:lstStyle/>
          <a:p>
            <a:r>
              <a:rPr lang="en-US" altLang="en-US" dirty="0" smtClean="0"/>
              <a:t>Statement Coverage </a:t>
            </a:r>
            <a:r>
              <a:rPr lang="en-US" altLang="en-US" sz="2000" dirty="0" smtClean="0"/>
              <a:t>(cont’d)</a:t>
            </a:r>
            <a:endParaRPr lang="en-US" altLang="en-US" sz="2000" dirty="0"/>
          </a:p>
        </p:txBody>
      </p:sp>
      <p:sp>
        <p:nvSpPr>
          <p:cNvPr id="1119235" name="Rectangle 3"/>
          <p:cNvSpPr>
            <a:spLocks noGrp="1" noRot="1" noChangeArrowheads="1"/>
          </p:cNvSpPr>
          <p:nvPr>
            <p:ph type="body" idx="1"/>
          </p:nvPr>
        </p:nvSpPr>
        <p:spPr/>
        <p:txBody>
          <a:bodyPr/>
          <a:lstStyle/>
          <a:p>
            <a:r>
              <a:rPr lang="en-US" altLang="en-US" dirty="0"/>
              <a:t>Statement coverage is considered to be the weakest criterion.</a:t>
            </a:r>
          </a:p>
          <a:p>
            <a:endParaRPr lang="en-US" altLang="en-US" dirty="0"/>
          </a:p>
          <a:p>
            <a:r>
              <a:rPr lang="en-US" altLang="en-US" dirty="0"/>
              <a:t>“</a:t>
            </a:r>
            <a:r>
              <a:rPr lang="en-US" altLang="en-US" i="1" dirty="0"/>
              <a:t>Testing less than this for new software is unconscionable and should be criminalized</a:t>
            </a:r>
            <a:r>
              <a:rPr lang="en-US" altLang="en-US" dirty="0"/>
              <a:t>.”  </a:t>
            </a:r>
            <a:r>
              <a:rPr lang="en-US" altLang="en-US" dirty="0" smtClean="0"/>
              <a:t/>
            </a:r>
            <a:br>
              <a:rPr lang="en-US" altLang="en-US" dirty="0" smtClean="0"/>
            </a:br>
            <a:r>
              <a:rPr lang="en-US" altLang="en-US" dirty="0" smtClean="0"/>
              <a:t>B</a:t>
            </a:r>
            <a:r>
              <a:rPr lang="en-US" altLang="en-US" dirty="0"/>
              <a:t>. </a:t>
            </a:r>
            <a:r>
              <a:rPr lang="en-US" altLang="en-US" dirty="0" err="1"/>
              <a:t>Beizer</a:t>
            </a:r>
            <a:r>
              <a:rPr lang="en-US" altLang="en-US" dirty="0"/>
              <a:t/>
            </a:r>
            <a:br>
              <a:rPr lang="en-US" altLang="en-US" dirty="0"/>
            </a:br>
            <a:endParaRPr lang="en-US" altLang="en-US" dirty="0"/>
          </a:p>
          <a:p>
            <a:r>
              <a:rPr lang="en-US" altLang="en-US" dirty="0"/>
              <a:t>Statement coverage would probably be reasonable if all faults were “computation” type faults.</a:t>
            </a:r>
          </a:p>
        </p:txBody>
      </p:sp>
    </p:spTree>
    <p:extLst>
      <p:ext uri="{BB962C8B-B14F-4D97-AF65-F5344CB8AC3E}">
        <p14:creationId xmlns:p14="http://schemas.microsoft.com/office/powerpoint/2010/main" val="457375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C91BE2C-BEB7-4BE9-AAA2-354B45E17CFB}" type="slidenum">
              <a:rPr lang="en-US" altLang="en-US"/>
              <a:pPr/>
              <a:t>36</a:t>
            </a:fld>
            <a:endParaRPr lang="en-US" altLang="en-US"/>
          </a:p>
        </p:txBody>
      </p:sp>
      <p:sp>
        <p:nvSpPr>
          <p:cNvPr id="1167362" name="Rectangle 2"/>
          <p:cNvSpPr>
            <a:spLocks noGrp="1" noRot="1" noChangeArrowheads="1"/>
          </p:cNvSpPr>
          <p:nvPr>
            <p:ph type="title"/>
          </p:nvPr>
        </p:nvSpPr>
        <p:spPr/>
        <p:txBody>
          <a:bodyPr/>
          <a:lstStyle/>
          <a:p>
            <a:r>
              <a:rPr lang="en-US" altLang="en-US"/>
              <a:t>Possible Predicate Faults</a:t>
            </a:r>
          </a:p>
        </p:txBody>
      </p:sp>
      <p:sp>
        <p:nvSpPr>
          <p:cNvPr id="1167363" name="Rectangle 3"/>
          <p:cNvSpPr>
            <a:spLocks noGrp="1" noRot="1" noChangeArrowheads="1"/>
          </p:cNvSpPr>
          <p:nvPr>
            <p:ph type="body" idx="1"/>
          </p:nvPr>
        </p:nvSpPr>
        <p:spPr/>
        <p:txBody>
          <a:bodyPr/>
          <a:lstStyle/>
          <a:p>
            <a:r>
              <a:rPr lang="en-US" altLang="en-US"/>
              <a:t>What can go wrong with predicates?</a:t>
            </a:r>
          </a:p>
          <a:p>
            <a:pPr lvl="1"/>
            <a:r>
              <a:rPr lang="en-US" altLang="en-US"/>
              <a:t>Arithmetic expression fault</a:t>
            </a:r>
          </a:p>
          <a:p>
            <a:pPr lvl="1"/>
            <a:r>
              <a:rPr lang="en-US" altLang="en-US"/>
              <a:t>Relational operator fault</a:t>
            </a:r>
          </a:p>
          <a:p>
            <a:pPr lvl="1"/>
            <a:r>
              <a:rPr lang="en-US" altLang="en-US"/>
              <a:t>Boolean operator fault (incorrect AND/OR or missing/extra NOT)</a:t>
            </a:r>
          </a:p>
          <a:p>
            <a:pPr lvl="1"/>
            <a:r>
              <a:rPr lang="en-US" altLang="en-US"/>
              <a:t>Boolean variable fault</a:t>
            </a:r>
          </a:p>
          <a:p>
            <a:pPr lvl="1"/>
            <a:r>
              <a:rPr lang="en-US" altLang="en-US"/>
              <a:t>Parenthesis fault</a:t>
            </a:r>
          </a:p>
          <a:p>
            <a:pPr lvl="1"/>
            <a:endParaRPr lang="en-US" altLang="en-US"/>
          </a:p>
          <a:p>
            <a:endParaRPr lang="en-US" altLang="en-US"/>
          </a:p>
        </p:txBody>
      </p:sp>
    </p:spTree>
    <p:extLst>
      <p:ext uri="{BB962C8B-B14F-4D97-AF65-F5344CB8AC3E}">
        <p14:creationId xmlns:p14="http://schemas.microsoft.com/office/powerpoint/2010/main" val="1821899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1F3DC58-159E-4D10-ADEE-7B7E660B9843}" type="slidenum">
              <a:rPr lang="en-US" altLang="en-US"/>
              <a:pPr/>
              <a:t>37</a:t>
            </a:fld>
            <a:endParaRPr lang="en-US" altLang="en-US"/>
          </a:p>
        </p:txBody>
      </p:sp>
      <p:sp>
        <p:nvSpPr>
          <p:cNvPr id="1113090" name="Rectangle 2"/>
          <p:cNvSpPr>
            <a:spLocks noGrp="1" noRot="1" noChangeArrowheads="1"/>
          </p:cNvSpPr>
          <p:nvPr>
            <p:ph type="title"/>
          </p:nvPr>
        </p:nvSpPr>
        <p:spPr>
          <a:xfrm>
            <a:off x="457200" y="244475"/>
            <a:ext cx="8229600" cy="622300"/>
          </a:xfrm>
        </p:spPr>
        <p:txBody>
          <a:bodyPr/>
          <a:lstStyle/>
          <a:p>
            <a:r>
              <a:rPr lang="en-US" altLang="en-US" dirty="0"/>
              <a:t>Branch </a:t>
            </a:r>
            <a:r>
              <a:rPr lang="en-US" altLang="en-US" dirty="0" smtClean="0"/>
              <a:t>Coverage</a:t>
            </a:r>
            <a:endParaRPr lang="en-US" altLang="en-US" baseline="-25000" dirty="0"/>
          </a:p>
        </p:txBody>
      </p:sp>
      <p:sp>
        <p:nvSpPr>
          <p:cNvPr id="1113091" name="Rectangle 3"/>
          <p:cNvSpPr>
            <a:spLocks noGrp="1" noRot="1" noChangeArrowheads="1"/>
          </p:cNvSpPr>
          <p:nvPr>
            <p:ph type="body" idx="1"/>
          </p:nvPr>
        </p:nvSpPr>
        <p:spPr>
          <a:xfrm>
            <a:off x="457200" y="1019175"/>
            <a:ext cx="8229600" cy="4425950"/>
          </a:xfrm>
        </p:spPr>
        <p:txBody>
          <a:bodyPr/>
          <a:lstStyle/>
          <a:p>
            <a:pPr>
              <a:lnSpc>
                <a:spcPct val="90000"/>
              </a:lnSpc>
            </a:pPr>
            <a:r>
              <a:rPr lang="en-US" altLang="en-US" sz="2000" dirty="0"/>
              <a:t>Other names: </a:t>
            </a:r>
            <a:r>
              <a:rPr lang="en-US" altLang="en-US" sz="2000" i="1" dirty="0">
                <a:solidFill>
                  <a:srgbClr val="3366FF"/>
                </a:solidFill>
              </a:rPr>
              <a:t>decision</a:t>
            </a:r>
            <a:r>
              <a:rPr lang="en-US" altLang="en-US" sz="2000" dirty="0">
                <a:solidFill>
                  <a:srgbClr val="3366FF"/>
                </a:solidFill>
              </a:rPr>
              <a:t> </a:t>
            </a:r>
            <a:r>
              <a:rPr lang="en-US" altLang="en-US" sz="2000" dirty="0"/>
              <a:t>coverage, </a:t>
            </a:r>
            <a:r>
              <a:rPr lang="en-US" altLang="en-US" sz="2000" i="1" dirty="0">
                <a:solidFill>
                  <a:srgbClr val="3366FF"/>
                </a:solidFill>
              </a:rPr>
              <a:t>all-edges</a:t>
            </a:r>
            <a:r>
              <a:rPr lang="en-US" altLang="en-US" sz="2000" dirty="0">
                <a:solidFill>
                  <a:srgbClr val="3366FF"/>
                </a:solidFill>
              </a:rPr>
              <a:t> </a:t>
            </a:r>
            <a:r>
              <a:rPr lang="en-US" altLang="en-US" sz="2000" dirty="0"/>
              <a:t>coverage</a:t>
            </a:r>
          </a:p>
          <a:p>
            <a:pPr>
              <a:lnSpc>
                <a:spcPct val="90000"/>
              </a:lnSpc>
              <a:buFont typeface="Wingdings" pitchFamily="2" charset="2"/>
              <a:buNone/>
            </a:pPr>
            <a:r>
              <a:rPr lang="en-US" altLang="en-US" sz="2000" dirty="0"/>
              <a:t>	</a:t>
            </a:r>
          </a:p>
          <a:p>
            <a:pPr>
              <a:lnSpc>
                <a:spcPct val="90000"/>
              </a:lnSpc>
            </a:pPr>
            <a:r>
              <a:rPr lang="en-US" altLang="en-US" sz="2000" dirty="0"/>
              <a:t>Decision </a:t>
            </a:r>
            <a:r>
              <a:rPr lang="en-US" altLang="en-US" sz="2000" dirty="0">
                <a:sym typeface="Symbol" pitchFamily="18" charset="2"/>
              </a:rPr>
              <a:t> Predicate  The entire relational expression </a:t>
            </a:r>
          </a:p>
          <a:p>
            <a:pPr>
              <a:lnSpc>
                <a:spcPct val="90000"/>
              </a:lnSpc>
            </a:pPr>
            <a:r>
              <a:rPr lang="en-US" altLang="en-US" sz="2000" dirty="0"/>
              <a:t>Branch: A possible predicate outcome (True or False)</a:t>
            </a:r>
            <a:br>
              <a:rPr lang="en-US" altLang="en-US" sz="2000" dirty="0"/>
            </a:br>
            <a:endParaRPr lang="en-US" altLang="en-US" sz="2000" dirty="0"/>
          </a:p>
          <a:p>
            <a:pPr>
              <a:lnSpc>
                <a:spcPct val="90000"/>
              </a:lnSpc>
            </a:pPr>
            <a:r>
              <a:rPr lang="en-US" altLang="en-US" sz="2000" dirty="0"/>
              <a:t>Let </a:t>
            </a:r>
            <a:r>
              <a:rPr lang="en-US" altLang="en-US" sz="2000" b="1" dirty="0">
                <a:latin typeface="Lucida Calligraphy" pitchFamily="66" charset="0"/>
              </a:rPr>
              <a:t>T</a:t>
            </a:r>
            <a:r>
              <a:rPr lang="en-US" altLang="en-US" sz="2000" dirty="0"/>
              <a:t>  be a test suite for program </a:t>
            </a:r>
            <a:r>
              <a:rPr lang="en-US" altLang="en-US" sz="2000" b="1" dirty="0">
                <a:latin typeface="Lucida Calligraphy" pitchFamily="66" charset="0"/>
              </a:rPr>
              <a:t>P</a:t>
            </a:r>
            <a:r>
              <a:rPr lang="en-US" altLang="en-US" sz="2000" dirty="0" smtClean="0"/>
              <a:t>. </a:t>
            </a:r>
            <a:br>
              <a:rPr lang="en-US" altLang="en-US" sz="2000" dirty="0" smtClean="0"/>
            </a:br>
            <a:r>
              <a:rPr lang="en-US" altLang="en-US" sz="2000" b="1" dirty="0" smtClean="0">
                <a:latin typeface="Lucida Calligraphy" pitchFamily="66" charset="0"/>
              </a:rPr>
              <a:t>T</a:t>
            </a:r>
            <a:r>
              <a:rPr lang="en-US" altLang="en-US" sz="2000" dirty="0" smtClean="0"/>
              <a:t> </a:t>
            </a:r>
            <a:r>
              <a:rPr lang="en-US" altLang="en-US" sz="2000" dirty="0"/>
              <a:t>satisfies the </a:t>
            </a:r>
            <a:r>
              <a:rPr lang="en-US" altLang="en-US" sz="2000" dirty="0">
                <a:solidFill>
                  <a:srgbClr val="0000FF"/>
                </a:solidFill>
              </a:rPr>
              <a:t>branch adequacy criterion </a:t>
            </a:r>
            <a:r>
              <a:rPr lang="en-US" altLang="en-US" sz="2000" dirty="0"/>
              <a:t>for </a:t>
            </a:r>
            <a:r>
              <a:rPr lang="en-US" altLang="en-US" sz="2000" b="1" dirty="0">
                <a:latin typeface="Lucida Calligraphy" pitchFamily="66" charset="0"/>
              </a:rPr>
              <a:t>P</a:t>
            </a:r>
            <a:r>
              <a:rPr lang="en-US" altLang="en-US" sz="2000" dirty="0"/>
              <a:t>, </a:t>
            </a:r>
            <a:r>
              <a:rPr lang="en-US" altLang="en-US" sz="2000" dirty="0" err="1"/>
              <a:t>iff</a:t>
            </a:r>
            <a:r>
              <a:rPr lang="en-US" altLang="en-US" sz="2000" dirty="0"/>
              <a:t>. for each branch </a:t>
            </a:r>
            <a:r>
              <a:rPr lang="en-US" altLang="en-US" sz="2000" b="1" dirty="0">
                <a:latin typeface="Lucida Calligraphy" pitchFamily="66" charset="0"/>
              </a:rPr>
              <a:t>B</a:t>
            </a:r>
            <a:r>
              <a:rPr lang="en-US" altLang="en-US" sz="2000" dirty="0"/>
              <a:t> of </a:t>
            </a:r>
            <a:r>
              <a:rPr lang="en-US" altLang="en-US" sz="2000" b="1" dirty="0">
                <a:latin typeface="Lucida Calligraphy" pitchFamily="66" charset="0"/>
              </a:rPr>
              <a:t>P</a:t>
            </a:r>
            <a:r>
              <a:rPr lang="en-US" altLang="en-US" sz="2000" dirty="0"/>
              <a:t>, there exists at least one test case in </a:t>
            </a:r>
            <a:r>
              <a:rPr lang="en-US" altLang="en-US" sz="2000" b="1" dirty="0">
                <a:latin typeface="Lucida Calligraphy" pitchFamily="66" charset="0"/>
              </a:rPr>
              <a:t>T</a:t>
            </a:r>
            <a:r>
              <a:rPr lang="en-US" altLang="en-US" sz="2000" dirty="0"/>
              <a:t>  that causes the execution of </a:t>
            </a:r>
            <a:r>
              <a:rPr lang="en-US" altLang="en-US" sz="2000" b="1" dirty="0">
                <a:latin typeface="Lucida Calligraphy" pitchFamily="66" charset="0"/>
              </a:rPr>
              <a:t>B</a:t>
            </a:r>
            <a:r>
              <a:rPr lang="en-US" altLang="en-US" sz="2000" dirty="0"/>
              <a:t>.</a:t>
            </a:r>
          </a:p>
          <a:p>
            <a:pPr>
              <a:lnSpc>
                <a:spcPct val="90000"/>
              </a:lnSpc>
              <a:buFont typeface="Wingdings" pitchFamily="2" charset="2"/>
              <a:buNone/>
            </a:pPr>
            <a:r>
              <a:rPr lang="en-US" altLang="en-US" sz="2000" dirty="0"/>
              <a:t>	</a:t>
            </a:r>
            <a:br>
              <a:rPr lang="en-US" altLang="en-US" sz="2000" dirty="0"/>
            </a:br>
            <a:r>
              <a:rPr lang="en-US" altLang="en-US" sz="2000" i="1" dirty="0">
                <a:solidFill>
                  <a:srgbClr val="3366FF"/>
                </a:solidFill>
              </a:rPr>
              <a:t>Branch coverage</a:t>
            </a:r>
            <a:r>
              <a:rPr lang="en-US" altLang="en-US" sz="2000" dirty="0">
                <a:solidFill>
                  <a:srgbClr val="3366FF"/>
                </a:solidFill>
              </a:rPr>
              <a:t> </a:t>
            </a:r>
            <a:r>
              <a:rPr lang="en-US" altLang="en-US" sz="2000" dirty="0"/>
              <a:t>requires that </a:t>
            </a:r>
            <a:r>
              <a:rPr lang="en-US" altLang="en-US" sz="2000" u="sng" dirty="0"/>
              <a:t>every decision </a:t>
            </a:r>
            <a:r>
              <a:rPr lang="en-US" altLang="en-US" sz="2000" dirty="0"/>
              <a:t>in the program has taken all possible outcomes at least once. </a:t>
            </a:r>
          </a:p>
          <a:p>
            <a:pPr>
              <a:lnSpc>
                <a:spcPct val="90000"/>
              </a:lnSpc>
              <a:buFont typeface="Wingdings" pitchFamily="2" charset="2"/>
              <a:buNone/>
            </a:pPr>
            <a:endParaRPr lang="en-US" altLang="en-US" sz="2000" dirty="0"/>
          </a:p>
          <a:p>
            <a:pPr>
              <a:lnSpc>
                <a:spcPct val="90000"/>
              </a:lnSpc>
            </a:pPr>
            <a:r>
              <a:rPr lang="en-US" altLang="en-US" sz="2000" dirty="0">
                <a:sym typeface="Symbol" pitchFamily="18" charset="2"/>
              </a:rPr>
              <a:t>How good is branch coverage?</a:t>
            </a:r>
          </a:p>
        </p:txBody>
      </p:sp>
    </p:spTree>
    <p:extLst>
      <p:ext uri="{BB962C8B-B14F-4D97-AF65-F5344CB8AC3E}">
        <p14:creationId xmlns:p14="http://schemas.microsoft.com/office/powerpoint/2010/main" val="290092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E2B70B6-B491-41AB-B3D2-9FACD966AED1}" type="slidenum">
              <a:rPr lang="en-US" altLang="en-US"/>
              <a:pPr/>
              <a:t>38</a:t>
            </a:fld>
            <a:endParaRPr lang="en-US" altLang="en-US"/>
          </a:p>
        </p:txBody>
      </p:sp>
      <p:sp>
        <p:nvSpPr>
          <p:cNvPr id="1122306" name="Rectangle 2"/>
          <p:cNvSpPr>
            <a:spLocks noGrp="1" noRot="1" noChangeArrowheads="1"/>
          </p:cNvSpPr>
          <p:nvPr>
            <p:ph type="title"/>
          </p:nvPr>
        </p:nvSpPr>
        <p:spPr>
          <a:xfrm>
            <a:off x="457200" y="244475"/>
            <a:ext cx="8229600" cy="660400"/>
          </a:xfrm>
        </p:spPr>
        <p:txBody>
          <a:bodyPr/>
          <a:lstStyle/>
          <a:p>
            <a:r>
              <a:rPr lang="en-US" altLang="en-US" dirty="0" smtClean="0"/>
              <a:t>Branch </a:t>
            </a:r>
            <a:r>
              <a:rPr lang="en-US" altLang="en-US" dirty="0"/>
              <a:t>Coverage </a:t>
            </a:r>
            <a:r>
              <a:rPr lang="en-US" altLang="en-US" sz="2000" dirty="0"/>
              <a:t>(cont’d)</a:t>
            </a:r>
          </a:p>
        </p:txBody>
      </p:sp>
      <p:sp>
        <p:nvSpPr>
          <p:cNvPr id="1122307" name="Rectangle 3"/>
          <p:cNvSpPr>
            <a:spLocks noGrp="1" noRot="1" noChangeArrowheads="1"/>
          </p:cNvSpPr>
          <p:nvPr>
            <p:ph type="body" idx="1"/>
          </p:nvPr>
        </p:nvSpPr>
        <p:spPr>
          <a:xfrm>
            <a:off x="457200" y="981075"/>
            <a:ext cx="8229600" cy="4464050"/>
          </a:xfrm>
        </p:spPr>
        <p:txBody>
          <a:bodyPr/>
          <a:lstStyle/>
          <a:p>
            <a:r>
              <a:rPr lang="en-US" altLang="en-US" sz="2000" dirty="0"/>
              <a:t>Clearly, better than statement coverage, as both branches must be exercised. Unfortunately, not as strong, as it might appear intuitively.</a:t>
            </a:r>
            <a:br>
              <a:rPr lang="en-US" altLang="en-US" sz="2000" dirty="0"/>
            </a:br>
            <a:endParaRPr lang="en-US" altLang="en-US" sz="2000" dirty="0"/>
          </a:p>
          <a:p>
            <a:r>
              <a:rPr lang="en-US" altLang="en-US" sz="2000" dirty="0"/>
              <a:t>Consider the following simple program:</a:t>
            </a:r>
          </a:p>
          <a:p>
            <a:pPr>
              <a:buFont typeface="Wingdings" pitchFamily="2" charset="2"/>
              <a:buNone/>
            </a:pPr>
            <a:r>
              <a:rPr lang="en-US" altLang="en-US" sz="2000" dirty="0">
                <a:latin typeface="Comic Sans MS" pitchFamily="66" charset="0"/>
              </a:rPr>
              <a:t>		</a:t>
            </a:r>
            <a:r>
              <a:rPr lang="en-US" altLang="en-US" sz="1800" dirty="0">
                <a:latin typeface="Comic Sans MS" pitchFamily="66" charset="0"/>
              </a:rPr>
              <a:t>if ((x + y + z) / 3 == x)</a:t>
            </a:r>
          </a:p>
          <a:p>
            <a:pPr>
              <a:buFont typeface="Wingdings" pitchFamily="2" charset="2"/>
              <a:buNone/>
            </a:pPr>
            <a:r>
              <a:rPr lang="en-US" altLang="en-US" sz="1800" dirty="0">
                <a:latin typeface="Comic Sans MS" pitchFamily="66" charset="0"/>
              </a:rPr>
              <a:t>			print “x, y, z are equal in value”;	</a:t>
            </a:r>
          </a:p>
          <a:p>
            <a:pPr>
              <a:buFont typeface="Wingdings" pitchFamily="2" charset="2"/>
              <a:buNone/>
            </a:pPr>
            <a:r>
              <a:rPr lang="en-US" altLang="en-US" sz="1800" dirty="0">
                <a:latin typeface="Comic Sans MS" pitchFamily="66" charset="0"/>
              </a:rPr>
              <a:t>		else</a:t>
            </a:r>
          </a:p>
          <a:p>
            <a:pPr>
              <a:buFont typeface="Wingdings" pitchFamily="2" charset="2"/>
              <a:buNone/>
            </a:pPr>
            <a:r>
              <a:rPr lang="en-US" altLang="en-US" sz="1800" dirty="0">
                <a:latin typeface="Comic Sans MS" pitchFamily="66" charset="0"/>
              </a:rPr>
              <a:t>			print “x, y, z, are not equal in value”;</a:t>
            </a:r>
          </a:p>
          <a:p>
            <a:pPr>
              <a:buFont typeface="Wingdings" pitchFamily="2" charset="2"/>
              <a:buNone/>
            </a:pPr>
            <a:r>
              <a:rPr lang="en-US" altLang="en-US" sz="2000" dirty="0"/>
              <a:t>	</a:t>
            </a:r>
            <a:r>
              <a:rPr lang="en-US" altLang="en-US" sz="2000" dirty="0" smtClean="0"/>
              <a:t/>
            </a:r>
            <a:br>
              <a:rPr lang="en-US" altLang="en-US" sz="2000" dirty="0" smtClean="0"/>
            </a:br>
            <a:r>
              <a:rPr lang="en-US" altLang="en-US" sz="2000" dirty="0" smtClean="0"/>
              <a:t>{</a:t>
            </a:r>
            <a:r>
              <a:rPr lang="en-US" altLang="en-US" sz="1800" dirty="0">
                <a:latin typeface="Comic Sans MS" pitchFamily="66" charset="0"/>
              </a:rPr>
              <a:t>x=10, y=10, z=10</a:t>
            </a:r>
            <a:r>
              <a:rPr lang="en-US" altLang="en-US" sz="2000" dirty="0"/>
              <a:t>} and {</a:t>
            </a:r>
            <a:r>
              <a:rPr lang="en-US" altLang="en-US" sz="1800" dirty="0">
                <a:latin typeface="Comic Sans MS" pitchFamily="66" charset="0"/>
              </a:rPr>
              <a:t>x=15, y=20, z=25</a:t>
            </a:r>
            <a:r>
              <a:rPr lang="en-US" altLang="en-US" sz="2000" dirty="0"/>
              <a:t>} will exercise both branches, as expected, without revealing the error </a:t>
            </a:r>
            <a:r>
              <a:rPr lang="en-US" altLang="en-US" sz="2000" dirty="0" smtClean="0"/>
              <a:t>(which </a:t>
            </a:r>
            <a:r>
              <a:rPr lang="en-US" altLang="en-US" sz="2000" dirty="0"/>
              <a:t>would be revealed by many other cases, including {</a:t>
            </a:r>
            <a:r>
              <a:rPr lang="en-US" altLang="en-US" sz="1800" dirty="0">
                <a:latin typeface="Comic Sans MS" pitchFamily="66" charset="0"/>
              </a:rPr>
              <a:t>x=10, y=5, z=15</a:t>
            </a:r>
            <a:r>
              <a:rPr lang="en-US" altLang="en-US" sz="2000" dirty="0" smtClean="0"/>
              <a:t>})</a:t>
            </a:r>
            <a:endParaRPr lang="en-US" altLang="en-US" sz="2000" dirty="0"/>
          </a:p>
        </p:txBody>
      </p:sp>
    </p:spTree>
    <p:extLst>
      <p:ext uri="{BB962C8B-B14F-4D97-AF65-F5344CB8AC3E}">
        <p14:creationId xmlns:p14="http://schemas.microsoft.com/office/powerpoint/2010/main" val="1626613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281997-BABC-4301-B07E-647749BD573E}" type="slidenum">
              <a:rPr lang="en-US" altLang="en-US"/>
              <a:pPr/>
              <a:t>39</a:t>
            </a:fld>
            <a:endParaRPr lang="en-US" altLang="en-US"/>
          </a:p>
        </p:txBody>
      </p:sp>
      <p:sp>
        <p:nvSpPr>
          <p:cNvPr id="1126402" name="Rectangle 2"/>
          <p:cNvSpPr>
            <a:spLocks noGrp="1" noRot="1" noChangeArrowheads="1"/>
          </p:cNvSpPr>
          <p:nvPr>
            <p:ph type="title"/>
          </p:nvPr>
        </p:nvSpPr>
        <p:spPr/>
        <p:txBody>
          <a:bodyPr/>
          <a:lstStyle/>
          <a:p>
            <a:r>
              <a:rPr lang="en-US" altLang="en-US" dirty="0" smtClean="0"/>
              <a:t>Branch </a:t>
            </a:r>
            <a:r>
              <a:rPr lang="en-US" altLang="en-US" dirty="0"/>
              <a:t>Coverage </a:t>
            </a:r>
            <a:r>
              <a:rPr lang="en-US" altLang="en-US" sz="2000" dirty="0" smtClean="0"/>
              <a:t>(cont’d)</a:t>
            </a:r>
            <a:endParaRPr lang="en-US" altLang="en-US" sz="2000" dirty="0"/>
          </a:p>
        </p:txBody>
      </p:sp>
      <p:sp>
        <p:nvSpPr>
          <p:cNvPr id="1126403" name="Rectangle 3"/>
          <p:cNvSpPr>
            <a:spLocks noGrp="1" noRot="1" noChangeArrowheads="1"/>
          </p:cNvSpPr>
          <p:nvPr>
            <p:ph type="body" idx="1"/>
          </p:nvPr>
        </p:nvSpPr>
        <p:spPr/>
        <p:txBody>
          <a:bodyPr/>
          <a:lstStyle/>
          <a:p>
            <a:r>
              <a:rPr lang="en-US" altLang="en-US" dirty="0"/>
              <a:t>Consider the following code:</a:t>
            </a:r>
            <a:br>
              <a:rPr lang="en-US" altLang="en-US" dirty="0"/>
            </a:br>
            <a:r>
              <a:rPr lang="en-US" altLang="en-US" dirty="0"/>
              <a:t/>
            </a:r>
            <a:br>
              <a:rPr lang="en-US" altLang="en-US" dirty="0"/>
            </a:br>
            <a:r>
              <a:rPr lang="en-US" altLang="en-US" dirty="0"/>
              <a:t>	</a:t>
            </a:r>
            <a:r>
              <a:rPr lang="en-US" altLang="en-US" dirty="0">
                <a:latin typeface="Comic Sans MS" pitchFamily="66" charset="0"/>
              </a:rPr>
              <a:t>if ( A &amp; (B | f()) )</a:t>
            </a:r>
            <a:br>
              <a:rPr lang="en-US" altLang="en-US" dirty="0">
                <a:latin typeface="Comic Sans MS" pitchFamily="66" charset="0"/>
              </a:rPr>
            </a:br>
            <a:r>
              <a:rPr lang="en-US" altLang="en-US" dirty="0">
                <a:latin typeface="Comic Sans MS" pitchFamily="66" charset="0"/>
              </a:rPr>
              <a:t>		S1;</a:t>
            </a:r>
            <a:br>
              <a:rPr lang="en-US" altLang="en-US" dirty="0">
                <a:latin typeface="Comic Sans MS" pitchFamily="66" charset="0"/>
              </a:rPr>
            </a:br>
            <a:r>
              <a:rPr lang="en-US" altLang="en-US" dirty="0">
                <a:latin typeface="Comic Sans MS" pitchFamily="66" charset="0"/>
              </a:rPr>
              <a:t>	else</a:t>
            </a:r>
            <a:br>
              <a:rPr lang="en-US" altLang="en-US" dirty="0">
                <a:latin typeface="Comic Sans MS" pitchFamily="66" charset="0"/>
              </a:rPr>
            </a:br>
            <a:r>
              <a:rPr lang="en-US" altLang="en-US" dirty="0">
                <a:latin typeface="Comic Sans MS" pitchFamily="66" charset="0"/>
              </a:rPr>
              <a:t>		S2;</a:t>
            </a:r>
            <a:br>
              <a:rPr lang="en-US" altLang="en-US" dirty="0">
                <a:latin typeface="Comic Sans MS" pitchFamily="66" charset="0"/>
              </a:rPr>
            </a:br>
            <a:endParaRPr lang="en-US" altLang="en-US" dirty="0">
              <a:latin typeface="Comic Sans MS" pitchFamily="66" charset="0"/>
            </a:endParaRPr>
          </a:p>
          <a:p>
            <a:r>
              <a:rPr lang="en-US" altLang="en-US" dirty="0"/>
              <a:t>It is possible to exercise both </a:t>
            </a:r>
            <a:r>
              <a:rPr lang="en-US" altLang="en-US" dirty="0">
                <a:latin typeface="Comic Sans MS" pitchFamily="66" charset="0"/>
              </a:rPr>
              <a:t>S1</a:t>
            </a:r>
            <a:r>
              <a:rPr lang="en-US" altLang="en-US" dirty="0"/>
              <a:t> and </a:t>
            </a:r>
            <a:r>
              <a:rPr lang="en-US" altLang="en-US" dirty="0">
                <a:latin typeface="Comic Sans MS" pitchFamily="66" charset="0"/>
              </a:rPr>
              <a:t>S2</a:t>
            </a:r>
            <a:r>
              <a:rPr lang="en-US" altLang="en-US" dirty="0"/>
              <a:t> without ever exercising the function </a:t>
            </a:r>
            <a:r>
              <a:rPr lang="en-US" altLang="en-US" dirty="0">
                <a:latin typeface="Comic Sans MS" pitchFamily="66" charset="0"/>
              </a:rPr>
              <a:t>f()</a:t>
            </a:r>
            <a:r>
              <a:rPr lang="en-US" altLang="en-US" dirty="0"/>
              <a:t>.</a:t>
            </a:r>
            <a:r>
              <a:rPr lang="en-US" altLang="en-US" dirty="0">
                <a:latin typeface="Comic Sans MS" pitchFamily="66" charset="0"/>
              </a:rPr>
              <a:t> </a:t>
            </a:r>
            <a:r>
              <a:rPr lang="en-US" altLang="en-US" dirty="0"/>
              <a:t>How?</a:t>
            </a:r>
          </a:p>
        </p:txBody>
      </p:sp>
    </p:spTree>
    <p:extLst>
      <p:ext uri="{BB962C8B-B14F-4D97-AF65-F5344CB8AC3E}">
        <p14:creationId xmlns:p14="http://schemas.microsoft.com/office/powerpoint/2010/main" val="105863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rrowheads="1"/>
          </p:cNvSpPr>
          <p:nvPr>
            <p:ph type="title"/>
          </p:nvPr>
        </p:nvSpPr>
        <p:spPr>
          <a:xfrm>
            <a:off x="479425" y="1700213"/>
            <a:ext cx="8205788" cy="1713290"/>
          </a:xfrm>
          <a:noFill/>
          <a:ln/>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r>
              <a:rPr lang="en-US" altLang="en-US" i="1" dirty="0"/>
              <a:t/>
            </a:r>
            <a:br>
              <a:rPr lang="en-US" altLang="en-US" i="1" dirty="0"/>
            </a:br>
            <a:r>
              <a:rPr lang="en-US" altLang="en-US" i="1" dirty="0"/>
              <a:t>Program Representation </a:t>
            </a:r>
            <a:br>
              <a:rPr lang="en-US" altLang="en-US" i="1" dirty="0"/>
            </a:br>
            <a:endParaRPr lang="en-US" altLang="en-US" i="1" dirty="0"/>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1243312129"/>
      </p:ext>
    </p:extLst>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4193CCF-94B2-4890-BD06-F8A62C91C447}" type="slidenum">
              <a:rPr lang="en-US" altLang="en-US"/>
              <a:pPr/>
              <a:t>40</a:t>
            </a:fld>
            <a:endParaRPr lang="en-US" altLang="en-US"/>
          </a:p>
        </p:txBody>
      </p:sp>
      <p:sp>
        <p:nvSpPr>
          <p:cNvPr id="1114114" name="Rectangle 2"/>
          <p:cNvSpPr>
            <a:spLocks noGrp="1" noRot="1" noChangeArrowheads="1"/>
          </p:cNvSpPr>
          <p:nvPr>
            <p:ph type="title"/>
          </p:nvPr>
        </p:nvSpPr>
        <p:spPr>
          <a:xfrm>
            <a:off x="457200" y="244475"/>
            <a:ext cx="8229600" cy="746125"/>
          </a:xfrm>
        </p:spPr>
        <p:txBody>
          <a:bodyPr/>
          <a:lstStyle/>
          <a:p>
            <a:r>
              <a:rPr lang="en-US" altLang="en-US" dirty="0"/>
              <a:t>Condition Coverage </a:t>
            </a:r>
            <a:endParaRPr lang="en-US" altLang="en-US" baseline="-25000" dirty="0"/>
          </a:p>
        </p:txBody>
      </p:sp>
      <p:sp>
        <p:nvSpPr>
          <p:cNvPr id="1114115" name="Rectangle 3"/>
          <p:cNvSpPr>
            <a:spLocks noGrp="1" noRot="1" noChangeArrowheads="1"/>
          </p:cNvSpPr>
          <p:nvPr>
            <p:ph type="body" idx="1"/>
          </p:nvPr>
        </p:nvSpPr>
        <p:spPr>
          <a:xfrm>
            <a:off x="457200" y="1143000"/>
            <a:ext cx="8229600" cy="4302125"/>
          </a:xfrm>
        </p:spPr>
        <p:txBody>
          <a:bodyPr/>
          <a:lstStyle/>
          <a:p>
            <a:r>
              <a:rPr lang="en-US" altLang="en-US" dirty="0"/>
              <a:t>Condition = A </a:t>
            </a:r>
            <a:r>
              <a:rPr lang="en-US" altLang="en-US" dirty="0" err="1"/>
              <a:t>boolean</a:t>
            </a:r>
            <a:r>
              <a:rPr lang="en-US" altLang="en-US" dirty="0"/>
              <a:t> expression containing no </a:t>
            </a:r>
            <a:r>
              <a:rPr lang="en-US" altLang="en-US" dirty="0" err="1"/>
              <a:t>boolean</a:t>
            </a:r>
            <a:r>
              <a:rPr lang="en-US" altLang="en-US" dirty="0"/>
              <a:t> operators. (A decision without </a:t>
            </a:r>
            <a:r>
              <a:rPr lang="en-US" altLang="en-US" dirty="0" err="1"/>
              <a:t>boolean</a:t>
            </a:r>
            <a:r>
              <a:rPr lang="en-US" altLang="en-US" dirty="0"/>
              <a:t> operators.)</a:t>
            </a:r>
            <a:br>
              <a:rPr lang="en-US" altLang="en-US" dirty="0"/>
            </a:br>
            <a:endParaRPr lang="en-US" altLang="en-US" dirty="0"/>
          </a:p>
          <a:p>
            <a:r>
              <a:rPr lang="en-US" altLang="en-US" i="1" dirty="0">
                <a:solidFill>
                  <a:srgbClr val="0070C0"/>
                </a:solidFill>
              </a:rPr>
              <a:t>Condition coverage</a:t>
            </a:r>
            <a:r>
              <a:rPr lang="en-US" altLang="en-US" dirty="0">
                <a:solidFill>
                  <a:srgbClr val="0070C0"/>
                </a:solidFill>
              </a:rPr>
              <a:t> </a:t>
            </a:r>
            <a:r>
              <a:rPr lang="en-US" altLang="en-US" dirty="0"/>
              <a:t>requires that every condition in a decision of the program has taken all possible outcomes at least once</a:t>
            </a:r>
            <a:r>
              <a:rPr lang="en-US" altLang="en-US" dirty="0" smtClean="0"/>
              <a:t>.</a:t>
            </a:r>
            <a:endParaRPr lang="en-US" altLang="en-US" dirty="0"/>
          </a:p>
          <a:p>
            <a:endParaRPr lang="en-US" altLang="en-US" dirty="0"/>
          </a:p>
          <a:p>
            <a:pPr>
              <a:buFont typeface="Wingdings" pitchFamily="2" charset="2"/>
              <a:buNone/>
            </a:pPr>
            <a:r>
              <a:rPr lang="en-US" altLang="en-US" dirty="0"/>
              <a:t>	For the decision</a:t>
            </a:r>
            <a:r>
              <a:rPr lang="en-US" altLang="en-US" dirty="0">
                <a:latin typeface="Comic Sans MS" pitchFamily="66" charset="0"/>
              </a:rPr>
              <a:t> ( C</a:t>
            </a:r>
            <a:r>
              <a:rPr lang="en-US" altLang="en-US" baseline="-25000" dirty="0">
                <a:latin typeface="Comic Sans MS" pitchFamily="66" charset="0"/>
              </a:rPr>
              <a:t>1</a:t>
            </a:r>
            <a:r>
              <a:rPr lang="en-US" altLang="en-US" dirty="0"/>
              <a:t> </a:t>
            </a:r>
            <a:r>
              <a:rPr lang="en-US" altLang="en-US" dirty="0">
                <a:sym typeface="Symbol" pitchFamily="18" charset="2"/>
              </a:rPr>
              <a:t></a:t>
            </a:r>
            <a:r>
              <a:rPr lang="en-US" altLang="en-US" dirty="0"/>
              <a:t>  </a:t>
            </a:r>
            <a:r>
              <a:rPr lang="en-US" altLang="en-US" dirty="0">
                <a:latin typeface="Comic Sans MS" pitchFamily="66" charset="0"/>
              </a:rPr>
              <a:t>C</a:t>
            </a:r>
            <a:r>
              <a:rPr lang="en-US" altLang="en-US" baseline="-25000" dirty="0">
                <a:latin typeface="Comic Sans MS" pitchFamily="66" charset="0"/>
              </a:rPr>
              <a:t>2</a:t>
            </a:r>
            <a:r>
              <a:rPr lang="en-US" altLang="en-US" dirty="0"/>
              <a:t> </a:t>
            </a:r>
            <a:r>
              <a:rPr lang="en-US" altLang="en-US" dirty="0">
                <a:sym typeface="Symbol" pitchFamily="18" charset="2"/>
              </a:rPr>
              <a:t></a:t>
            </a:r>
            <a:r>
              <a:rPr lang="en-US" altLang="en-US" dirty="0"/>
              <a:t> ... </a:t>
            </a:r>
            <a:r>
              <a:rPr lang="en-US" altLang="en-US" dirty="0">
                <a:sym typeface="Symbol" pitchFamily="18" charset="2"/>
              </a:rPr>
              <a:t></a:t>
            </a:r>
            <a:r>
              <a:rPr lang="en-US" altLang="en-US" dirty="0"/>
              <a:t> </a:t>
            </a:r>
            <a:r>
              <a:rPr lang="en-US" altLang="en-US" dirty="0">
                <a:latin typeface="Comic Sans MS" pitchFamily="66" charset="0"/>
              </a:rPr>
              <a:t>C</a:t>
            </a:r>
            <a:r>
              <a:rPr lang="en-US" altLang="en-US" baseline="-25000" dirty="0">
                <a:latin typeface="Comic Sans MS" pitchFamily="66" charset="0"/>
              </a:rPr>
              <a:t>n</a:t>
            </a:r>
            <a:r>
              <a:rPr lang="en-US" altLang="en-US" dirty="0">
                <a:latin typeface="Comic Sans MS" pitchFamily="66" charset="0"/>
              </a:rPr>
              <a:t> ), </a:t>
            </a:r>
            <a:r>
              <a:rPr lang="en-US" altLang="en-US" dirty="0"/>
              <a:t>condition</a:t>
            </a:r>
            <a:r>
              <a:rPr lang="en-US" altLang="en-US" dirty="0">
                <a:latin typeface="Comic Sans MS" pitchFamily="66" charset="0"/>
              </a:rPr>
              <a:t> C</a:t>
            </a:r>
            <a:r>
              <a:rPr lang="en-US" altLang="en-US" baseline="-25000" dirty="0">
                <a:latin typeface="Comic Sans MS" pitchFamily="66" charset="0"/>
              </a:rPr>
              <a:t>i</a:t>
            </a:r>
            <a:r>
              <a:rPr lang="en-US" altLang="en-US" dirty="0">
                <a:latin typeface="Comic Sans MS" pitchFamily="66" charset="0"/>
              </a:rPr>
              <a:t> </a:t>
            </a:r>
            <a:r>
              <a:rPr lang="en-US" altLang="en-US" dirty="0"/>
              <a:t>must become both TRUE and FALSE</a:t>
            </a:r>
            <a:r>
              <a:rPr lang="en-US" altLang="en-US" dirty="0">
                <a:latin typeface="Comic Sans MS" pitchFamily="66" charset="0"/>
              </a:rPr>
              <a:t>.</a:t>
            </a:r>
          </a:p>
          <a:p>
            <a:pPr>
              <a:buFont typeface="Wingdings" pitchFamily="2" charset="2"/>
              <a:buNone/>
            </a:pPr>
            <a:endParaRPr lang="en-US" altLang="en-US" dirty="0"/>
          </a:p>
        </p:txBody>
      </p:sp>
    </p:spTree>
    <p:extLst>
      <p:ext uri="{BB962C8B-B14F-4D97-AF65-F5344CB8AC3E}">
        <p14:creationId xmlns:p14="http://schemas.microsoft.com/office/powerpoint/2010/main" val="2043220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27312D7-BAE4-483C-A52E-C612537BC07D}" type="slidenum">
              <a:rPr lang="en-US" altLang="en-US"/>
              <a:pPr/>
              <a:t>41</a:t>
            </a:fld>
            <a:endParaRPr lang="en-US" altLang="en-US"/>
          </a:p>
        </p:txBody>
      </p:sp>
      <p:sp>
        <p:nvSpPr>
          <p:cNvPr id="1140738" name="Rectangle 1026"/>
          <p:cNvSpPr>
            <a:spLocks noGrp="1" noRot="1" noChangeArrowheads="1"/>
          </p:cNvSpPr>
          <p:nvPr>
            <p:ph type="title"/>
          </p:nvPr>
        </p:nvSpPr>
        <p:spPr/>
        <p:txBody>
          <a:bodyPr/>
          <a:lstStyle/>
          <a:p>
            <a:r>
              <a:rPr lang="en-US" altLang="en-US" dirty="0" smtClean="0"/>
              <a:t>Condition Coverage </a:t>
            </a:r>
            <a:r>
              <a:rPr lang="en-US" altLang="en-US" sz="2000" dirty="0" smtClean="0"/>
              <a:t>(cont’d)</a:t>
            </a:r>
            <a:endParaRPr lang="en-US" altLang="en-US" sz="2000" dirty="0"/>
          </a:p>
        </p:txBody>
      </p:sp>
      <p:sp>
        <p:nvSpPr>
          <p:cNvPr id="1140739" name="Rectangle 1027"/>
          <p:cNvSpPr>
            <a:spLocks noGrp="1" noRot="1" noChangeArrowheads="1"/>
          </p:cNvSpPr>
          <p:nvPr>
            <p:ph type="body" idx="1"/>
          </p:nvPr>
        </p:nvSpPr>
        <p:spPr/>
        <p:txBody>
          <a:bodyPr/>
          <a:lstStyle/>
          <a:p>
            <a:r>
              <a:rPr lang="en-US" altLang="en-US" dirty="0"/>
              <a:t>Consider the decision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r>
              <a:rPr lang="en-US" altLang="en-US" dirty="0"/>
              <a:t> </a:t>
            </a:r>
          </a:p>
          <a:p>
            <a:r>
              <a:rPr lang="en-US" altLang="en-US" dirty="0"/>
              <a:t>The following test cases satisfy Condition coverage:</a:t>
            </a:r>
            <a:br>
              <a:rPr lang="en-US" altLang="en-US" dirty="0"/>
            </a:br>
            <a:r>
              <a:rPr lang="en-US" altLang="en-US" dirty="0"/>
              <a:t/>
            </a:r>
            <a:br>
              <a:rPr lang="en-US" altLang="en-US" dirty="0"/>
            </a:br>
            <a:r>
              <a:rPr lang="en-US" altLang="en-US" dirty="0"/>
              <a:t> 		t1: </a:t>
            </a:r>
            <a:r>
              <a:rPr lang="en-US" altLang="en-US" dirty="0">
                <a:latin typeface="Comic Sans MS" pitchFamily="66" charset="0"/>
              </a:rPr>
              <a:t>T F</a:t>
            </a:r>
            <a:r>
              <a:rPr lang="en-US" altLang="en-US" dirty="0"/>
              <a:t/>
            </a:r>
            <a:br>
              <a:rPr lang="en-US" altLang="en-US" dirty="0"/>
            </a:br>
            <a:r>
              <a:rPr lang="en-US" altLang="en-US" dirty="0"/>
              <a:t>		t2: </a:t>
            </a:r>
            <a:r>
              <a:rPr lang="en-US" altLang="en-US" dirty="0">
                <a:latin typeface="Comic Sans MS" pitchFamily="66" charset="0"/>
              </a:rPr>
              <a:t>F T</a:t>
            </a:r>
          </a:p>
          <a:p>
            <a:endParaRPr lang="en-US" altLang="en-US" dirty="0"/>
          </a:p>
          <a:p>
            <a:r>
              <a:rPr lang="en-US" altLang="en-US" dirty="0"/>
              <a:t>What is the problem with Condition Coverage?</a:t>
            </a:r>
          </a:p>
          <a:p>
            <a:endParaRPr lang="en-US" altLang="en-US" dirty="0"/>
          </a:p>
        </p:txBody>
      </p:sp>
    </p:spTree>
    <p:extLst>
      <p:ext uri="{BB962C8B-B14F-4D97-AF65-F5344CB8AC3E}">
        <p14:creationId xmlns:p14="http://schemas.microsoft.com/office/powerpoint/2010/main" val="711974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361E1BF-9613-4C6B-9AE0-039B45DA4732}" type="slidenum">
              <a:rPr lang="en-US" altLang="en-US"/>
              <a:pPr/>
              <a:t>42</a:t>
            </a:fld>
            <a:endParaRPr lang="en-US" altLang="en-US"/>
          </a:p>
        </p:txBody>
      </p:sp>
      <p:sp>
        <p:nvSpPr>
          <p:cNvPr id="1129474" name="Rectangle 2"/>
          <p:cNvSpPr>
            <a:spLocks noGrp="1" noRot="1" noChangeArrowheads="1"/>
          </p:cNvSpPr>
          <p:nvPr>
            <p:ph type="title"/>
          </p:nvPr>
        </p:nvSpPr>
        <p:spPr>
          <a:xfrm>
            <a:off x="457200" y="244475"/>
            <a:ext cx="8229600" cy="736600"/>
          </a:xfrm>
        </p:spPr>
        <p:txBody>
          <a:bodyPr/>
          <a:lstStyle/>
          <a:p>
            <a:r>
              <a:rPr lang="en-US" altLang="en-US" dirty="0"/>
              <a:t>Condition/Decision Coverage </a:t>
            </a:r>
            <a:r>
              <a:rPr lang="en-US" altLang="en-US" baseline="-25000" dirty="0" smtClean="0"/>
              <a:t> </a:t>
            </a:r>
            <a:endParaRPr lang="en-US" altLang="en-US" baseline="-25000" dirty="0"/>
          </a:p>
        </p:txBody>
      </p:sp>
      <p:sp>
        <p:nvSpPr>
          <p:cNvPr id="1129475" name="Rectangle 3"/>
          <p:cNvSpPr>
            <a:spLocks noGrp="1" noRot="1" noChangeArrowheads="1"/>
          </p:cNvSpPr>
          <p:nvPr>
            <p:ph type="body" idx="1"/>
          </p:nvPr>
        </p:nvSpPr>
        <p:spPr>
          <a:xfrm>
            <a:off x="457200" y="1009650"/>
            <a:ext cx="8229600" cy="4435475"/>
          </a:xfrm>
        </p:spPr>
        <p:txBody>
          <a:bodyPr/>
          <a:lstStyle/>
          <a:p>
            <a:pPr>
              <a:lnSpc>
                <a:spcPct val="90000"/>
              </a:lnSpc>
            </a:pPr>
            <a:r>
              <a:rPr lang="en-US" altLang="en-US" i="1" dirty="0">
                <a:solidFill>
                  <a:srgbClr val="0070C0"/>
                </a:solidFill>
              </a:rPr>
              <a:t>Condition/Decision coverage</a:t>
            </a:r>
            <a:r>
              <a:rPr lang="en-US" altLang="en-US" dirty="0">
                <a:solidFill>
                  <a:srgbClr val="0070C0"/>
                </a:solidFill>
              </a:rPr>
              <a:t> </a:t>
            </a:r>
            <a:r>
              <a:rPr lang="en-US" altLang="en-US" dirty="0"/>
              <a:t>requires that every condition in a decision of the program has taken all possible outcomes at least once, and every decision in the program has taken all possible outcomes at least once.</a:t>
            </a:r>
            <a:br>
              <a:rPr lang="en-US" altLang="en-US" dirty="0"/>
            </a:br>
            <a:endParaRPr lang="en-US" altLang="en-US" dirty="0"/>
          </a:p>
          <a:p>
            <a:pPr>
              <a:lnSpc>
                <a:spcPct val="90000"/>
              </a:lnSpc>
            </a:pPr>
            <a:r>
              <a:rPr lang="en-US" altLang="en-US" dirty="0"/>
              <a:t>Consider the decision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endParaRPr lang="en-US" altLang="en-US" dirty="0"/>
          </a:p>
          <a:p>
            <a:pPr>
              <a:lnSpc>
                <a:spcPct val="90000"/>
              </a:lnSpc>
            </a:pPr>
            <a:r>
              <a:rPr lang="en-US" altLang="en-US" dirty="0"/>
              <a:t>Two test cases can satisfy Condition/Decision coverage</a:t>
            </a:r>
            <a:r>
              <a:rPr lang="en-US" altLang="en-US" dirty="0" smtClean="0"/>
              <a:t>:</a:t>
            </a:r>
            <a:r>
              <a:rPr lang="en-US" altLang="en-US" dirty="0"/>
              <a:t/>
            </a:r>
            <a:br>
              <a:rPr lang="en-US" altLang="en-US" dirty="0"/>
            </a:br>
            <a:r>
              <a:rPr lang="en-US" altLang="en-US" dirty="0"/>
              <a:t>		t1: </a:t>
            </a:r>
            <a:r>
              <a:rPr lang="en-US" altLang="en-US" dirty="0">
                <a:latin typeface="Comic Sans MS" pitchFamily="66" charset="0"/>
              </a:rPr>
              <a:t>T </a:t>
            </a:r>
            <a:r>
              <a:rPr lang="en-US" altLang="en-US" dirty="0" err="1">
                <a:latin typeface="Comic Sans MS" pitchFamily="66" charset="0"/>
              </a:rPr>
              <a:t>T</a:t>
            </a:r>
            <a:r>
              <a:rPr lang="en-US" altLang="en-US" dirty="0"/>
              <a:t/>
            </a:r>
            <a:br>
              <a:rPr lang="en-US" altLang="en-US" dirty="0"/>
            </a:br>
            <a:r>
              <a:rPr lang="en-US" altLang="en-US" dirty="0"/>
              <a:t>		t2: </a:t>
            </a:r>
            <a:r>
              <a:rPr lang="en-US" altLang="en-US" dirty="0">
                <a:latin typeface="Comic Sans MS" pitchFamily="66" charset="0"/>
              </a:rPr>
              <a:t>F </a:t>
            </a:r>
            <a:r>
              <a:rPr lang="en-US" altLang="en-US" dirty="0" err="1">
                <a:latin typeface="Comic Sans MS" pitchFamily="66" charset="0"/>
              </a:rPr>
              <a:t>F</a:t>
            </a:r>
            <a:endParaRPr lang="en-US" altLang="en-US" dirty="0">
              <a:latin typeface="Comic Sans MS" pitchFamily="66" charset="0"/>
            </a:endParaRPr>
          </a:p>
          <a:p>
            <a:pPr>
              <a:lnSpc>
                <a:spcPct val="90000"/>
              </a:lnSpc>
            </a:pPr>
            <a:r>
              <a:rPr lang="en-US" altLang="en-US" dirty="0" smtClean="0"/>
              <a:t>What </a:t>
            </a:r>
            <a:r>
              <a:rPr lang="en-US" altLang="en-US" dirty="0"/>
              <a:t>is the problem with Condition/Decision?</a:t>
            </a:r>
          </a:p>
        </p:txBody>
      </p:sp>
    </p:spTree>
    <p:extLst>
      <p:ext uri="{BB962C8B-B14F-4D97-AF65-F5344CB8AC3E}">
        <p14:creationId xmlns:p14="http://schemas.microsoft.com/office/powerpoint/2010/main" val="74090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47D06DC-F06A-4EA7-952E-2918CF261A9B}" type="slidenum">
              <a:rPr lang="en-US" altLang="en-US"/>
              <a:pPr/>
              <a:t>43</a:t>
            </a:fld>
            <a:endParaRPr lang="en-US" altLang="en-US"/>
          </a:p>
        </p:txBody>
      </p:sp>
      <p:sp>
        <p:nvSpPr>
          <p:cNvPr id="1130498" name="Rectangle 2"/>
          <p:cNvSpPr>
            <a:spLocks noGrp="1" noRot="1" noChangeArrowheads="1"/>
          </p:cNvSpPr>
          <p:nvPr>
            <p:ph type="title"/>
          </p:nvPr>
        </p:nvSpPr>
        <p:spPr/>
        <p:txBody>
          <a:bodyPr/>
          <a:lstStyle/>
          <a:p>
            <a:r>
              <a:rPr lang="en-US" altLang="en-US" sz="3200" dirty="0" smtClean="0"/>
              <a:t>Condition </a:t>
            </a:r>
            <a:r>
              <a:rPr lang="en-US" altLang="en-US" sz="3200" dirty="0"/>
              <a:t>/ Decision </a:t>
            </a:r>
            <a:r>
              <a:rPr lang="en-US" altLang="en-US" sz="3200" dirty="0" smtClean="0"/>
              <a:t>Coverage </a:t>
            </a:r>
            <a:r>
              <a:rPr lang="en-US" altLang="en-US" sz="2000" dirty="0" smtClean="0"/>
              <a:t>(cont’d)</a:t>
            </a:r>
            <a:endParaRPr lang="en-US" altLang="en-US" sz="2000" dirty="0"/>
          </a:p>
        </p:txBody>
      </p:sp>
      <p:sp>
        <p:nvSpPr>
          <p:cNvPr id="1130499" name="Rectangle 3"/>
          <p:cNvSpPr>
            <a:spLocks noGrp="1" noRot="1" noChangeArrowheads="1"/>
          </p:cNvSpPr>
          <p:nvPr>
            <p:ph type="body" idx="1"/>
          </p:nvPr>
        </p:nvSpPr>
        <p:spPr/>
        <p:txBody>
          <a:bodyPr/>
          <a:lstStyle/>
          <a:p>
            <a:r>
              <a:rPr lang="en-US" altLang="en-US" dirty="0"/>
              <a:t>For the previous example, the test cases do not distinguish the expression </a:t>
            </a:r>
            <a:br>
              <a:rPr lang="en-US" altLang="en-US" dirty="0"/>
            </a:br>
            <a:r>
              <a:rPr lang="en-US" altLang="en-US" dirty="0"/>
              <a:t>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r>
              <a:rPr lang="en-US" altLang="en-US" dirty="0"/>
              <a:t> </a:t>
            </a:r>
            <a:br>
              <a:rPr lang="en-US" altLang="en-US" dirty="0"/>
            </a:br>
            <a:r>
              <a:rPr lang="en-US" altLang="en-US" dirty="0"/>
              <a:t>from the expressions:</a:t>
            </a:r>
            <a:br>
              <a:rPr lang="en-US" altLang="en-US" dirty="0"/>
            </a:br>
            <a:r>
              <a:rPr lang="en-US" altLang="en-US" dirty="0"/>
              <a:t>	</a:t>
            </a:r>
            <a:r>
              <a:rPr lang="en-US" altLang="en-US" dirty="0">
                <a:latin typeface="Comic Sans MS" pitchFamily="66" charset="0"/>
              </a:rPr>
              <a:t>(A) </a:t>
            </a:r>
            <a:r>
              <a:rPr lang="en-US" altLang="en-US" dirty="0"/>
              <a:t> </a:t>
            </a:r>
            <a:br>
              <a:rPr lang="en-US" altLang="en-US" dirty="0"/>
            </a:br>
            <a:r>
              <a:rPr lang="en-US" altLang="en-US" dirty="0"/>
              <a:t>	</a:t>
            </a:r>
            <a:r>
              <a:rPr lang="en-US" altLang="en-US" dirty="0">
                <a:latin typeface="Comic Sans MS" pitchFamily="66" charset="0"/>
              </a:rPr>
              <a:t>(B)</a:t>
            </a:r>
            <a:r>
              <a:rPr lang="en-US" altLang="en-US" dirty="0"/>
              <a:t> </a:t>
            </a:r>
            <a:br>
              <a:rPr lang="en-US" altLang="en-US" dirty="0"/>
            </a:br>
            <a:r>
              <a:rPr lang="en-US" altLang="en-US" dirty="0"/>
              <a:t>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p>
        </p:txBody>
      </p:sp>
    </p:spTree>
    <p:extLst>
      <p:ext uri="{BB962C8B-B14F-4D97-AF65-F5344CB8AC3E}">
        <p14:creationId xmlns:p14="http://schemas.microsoft.com/office/powerpoint/2010/main" val="2388107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5DB805F-F4AA-4885-8B34-E6856588FAE8}" type="slidenum">
              <a:rPr lang="en-US" altLang="en-US"/>
              <a:pPr/>
              <a:t>44</a:t>
            </a:fld>
            <a:endParaRPr lang="en-US" altLang="en-US"/>
          </a:p>
        </p:txBody>
      </p:sp>
      <p:sp>
        <p:nvSpPr>
          <p:cNvPr id="1131522" name="Rectangle 2"/>
          <p:cNvSpPr>
            <a:spLocks noGrp="1" noRot="1" noChangeArrowheads="1"/>
          </p:cNvSpPr>
          <p:nvPr>
            <p:ph type="title"/>
          </p:nvPr>
        </p:nvSpPr>
        <p:spPr/>
        <p:txBody>
          <a:bodyPr/>
          <a:lstStyle/>
          <a:p>
            <a:r>
              <a:rPr lang="en-US" altLang="en-US" dirty="0"/>
              <a:t>Multiple Condition </a:t>
            </a:r>
            <a:r>
              <a:rPr lang="en-US" altLang="en-US" dirty="0" smtClean="0"/>
              <a:t>Coverage</a:t>
            </a:r>
            <a:endParaRPr lang="en-US" altLang="en-US" baseline="-25000" dirty="0"/>
          </a:p>
        </p:txBody>
      </p:sp>
      <p:sp>
        <p:nvSpPr>
          <p:cNvPr id="1131523" name="Rectangle 3"/>
          <p:cNvSpPr>
            <a:spLocks noGrp="1" noRot="1" noChangeArrowheads="1"/>
          </p:cNvSpPr>
          <p:nvPr>
            <p:ph type="body" idx="1"/>
          </p:nvPr>
        </p:nvSpPr>
        <p:spPr>
          <a:xfrm>
            <a:off x="457200" y="1073150"/>
            <a:ext cx="8229600" cy="1189038"/>
          </a:xfrm>
        </p:spPr>
        <p:txBody>
          <a:bodyPr/>
          <a:lstStyle/>
          <a:p>
            <a:pPr>
              <a:lnSpc>
                <a:spcPct val="90000"/>
              </a:lnSpc>
            </a:pPr>
            <a:r>
              <a:rPr lang="en-US" altLang="en-US" sz="2000" i="1" dirty="0">
                <a:solidFill>
                  <a:srgbClr val="0070C0"/>
                </a:solidFill>
              </a:rPr>
              <a:t>Multiple Condition coverage</a:t>
            </a:r>
            <a:r>
              <a:rPr lang="en-US" altLang="en-US" sz="2000" dirty="0">
                <a:solidFill>
                  <a:srgbClr val="0070C0"/>
                </a:solidFill>
              </a:rPr>
              <a:t> </a:t>
            </a:r>
            <a:r>
              <a:rPr lang="en-US" altLang="en-US" sz="2000" dirty="0"/>
              <a:t>requires that all possible combinations of the outcomes of the conditions within each decision have been taken at least once.</a:t>
            </a:r>
          </a:p>
          <a:p>
            <a:pPr>
              <a:lnSpc>
                <a:spcPct val="90000"/>
              </a:lnSpc>
              <a:buFont typeface="Wingdings" pitchFamily="2" charset="2"/>
              <a:buNone/>
            </a:pPr>
            <a:r>
              <a:rPr lang="en-US" altLang="en-US" sz="2000" dirty="0"/>
              <a:t>	For example, for conditions </a:t>
            </a:r>
            <a:r>
              <a:rPr lang="en-US" altLang="en-US" sz="2000" dirty="0">
                <a:latin typeface="Comic Sans MS" pitchFamily="66" charset="0"/>
              </a:rPr>
              <a:t>C1</a:t>
            </a:r>
            <a:r>
              <a:rPr lang="en-US" altLang="en-US" sz="2000" dirty="0"/>
              <a:t>, </a:t>
            </a:r>
            <a:r>
              <a:rPr lang="en-US" altLang="en-US" sz="2000" dirty="0">
                <a:latin typeface="Comic Sans MS" pitchFamily="66" charset="0"/>
              </a:rPr>
              <a:t>C2</a:t>
            </a:r>
            <a:r>
              <a:rPr lang="en-US" altLang="en-US" sz="2000" dirty="0"/>
              <a:t>, </a:t>
            </a:r>
            <a:r>
              <a:rPr lang="en-US" altLang="en-US" sz="2000" dirty="0">
                <a:latin typeface="Comic Sans MS" pitchFamily="66" charset="0"/>
              </a:rPr>
              <a:t>C3</a:t>
            </a:r>
            <a:r>
              <a:rPr lang="en-US" altLang="en-US" sz="2000" dirty="0"/>
              <a:t>, the required test cases are:</a:t>
            </a:r>
          </a:p>
        </p:txBody>
      </p:sp>
      <p:sp>
        <p:nvSpPr>
          <p:cNvPr id="1131524" name="Text Box 4"/>
          <p:cNvSpPr txBox="1">
            <a:spLocks noChangeArrowheads="1"/>
          </p:cNvSpPr>
          <p:nvPr/>
        </p:nvSpPr>
        <p:spPr bwMode="auto">
          <a:xfrm>
            <a:off x="1325563" y="2662238"/>
            <a:ext cx="4381500" cy="30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Palatino" pitchFamily="18" charset="0"/>
              </a:rPr>
              <a:t>t1:  T </a:t>
            </a:r>
            <a:r>
              <a:rPr lang="en-US" altLang="en-US" dirty="0" err="1">
                <a:latin typeface="Palatino" pitchFamily="18" charset="0"/>
              </a:rPr>
              <a:t>T</a:t>
            </a:r>
            <a:r>
              <a:rPr lang="en-US" altLang="en-US" dirty="0">
                <a:latin typeface="Palatino" pitchFamily="18" charset="0"/>
              </a:rPr>
              <a:t> </a:t>
            </a:r>
            <a:r>
              <a:rPr lang="en-US" altLang="en-US" dirty="0" err="1">
                <a:latin typeface="Palatino" pitchFamily="18" charset="0"/>
              </a:rPr>
              <a:t>T</a:t>
            </a:r>
            <a:endParaRPr lang="en-US" altLang="en-US" dirty="0">
              <a:latin typeface="Palatino" pitchFamily="18" charset="0"/>
            </a:endParaRPr>
          </a:p>
          <a:p>
            <a:pPr>
              <a:spcBef>
                <a:spcPct val="50000"/>
              </a:spcBef>
            </a:pPr>
            <a:r>
              <a:rPr lang="en-US" altLang="en-US" dirty="0">
                <a:latin typeface="Palatino" pitchFamily="18" charset="0"/>
              </a:rPr>
              <a:t>t2:  T </a:t>
            </a:r>
            <a:r>
              <a:rPr lang="en-US" altLang="en-US" dirty="0" err="1">
                <a:latin typeface="Palatino" pitchFamily="18" charset="0"/>
              </a:rPr>
              <a:t>T</a:t>
            </a:r>
            <a:r>
              <a:rPr lang="en-US" altLang="en-US" dirty="0">
                <a:latin typeface="Palatino" pitchFamily="18" charset="0"/>
              </a:rPr>
              <a:t> F</a:t>
            </a:r>
          </a:p>
          <a:p>
            <a:pPr>
              <a:spcBef>
                <a:spcPct val="50000"/>
              </a:spcBef>
            </a:pPr>
            <a:r>
              <a:rPr lang="en-US" altLang="en-US" dirty="0">
                <a:latin typeface="Palatino" pitchFamily="18" charset="0"/>
              </a:rPr>
              <a:t>t3:  T F T</a:t>
            </a:r>
          </a:p>
          <a:p>
            <a:pPr>
              <a:spcBef>
                <a:spcPct val="50000"/>
              </a:spcBef>
            </a:pPr>
            <a:r>
              <a:rPr lang="en-US" altLang="en-US" dirty="0">
                <a:latin typeface="Palatino" pitchFamily="18" charset="0"/>
              </a:rPr>
              <a:t>t4:  T F </a:t>
            </a:r>
            <a:r>
              <a:rPr lang="en-US" altLang="en-US" dirty="0" err="1">
                <a:latin typeface="Palatino" pitchFamily="18" charset="0"/>
              </a:rPr>
              <a:t>F</a:t>
            </a:r>
            <a:endParaRPr lang="en-US" altLang="en-US" dirty="0">
              <a:latin typeface="Palatino" pitchFamily="18" charset="0"/>
            </a:endParaRPr>
          </a:p>
          <a:p>
            <a:pPr>
              <a:spcBef>
                <a:spcPct val="50000"/>
              </a:spcBef>
            </a:pPr>
            <a:r>
              <a:rPr lang="en-US" altLang="en-US" dirty="0">
                <a:latin typeface="Palatino" pitchFamily="18" charset="0"/>
              </a:rPr>
              <a:t>t5:  F T </a:t>
            </a:r>
            <a:r>
              <a:rPr lang="en-US" altLang="en-US" dirty="0" err="1">
                <a:latin typeface="Palatino" pitchFamily="18" charset="0"/>
              </a:rPr>
              <a:t>T</a:t>
            </a:r>
            <a:r>
              <a:rPr lang="en-US" altLang="en-US" dirty="0">
                <a:latin typeface="Palatino" pitchFamily="18" charset="0"/>
              </a:rPr>
              <a:t> </a:t>
            </a:r>
          </a:p>
          <a:p>
            <a:pPr>
              <a:spcBef>
                <a:spcPct val="50000"/>
              </a:spcBef>
            </a:pPr>
            <a:r>
              <a:rPr lang="en-US" altLang="en-US" dirty="0">
                <a:latin typeface="Palatino" pitchFamily="18" charset="0"/>
              </a:rPr>
              <a:t>t6:  F T F</a:t>
            </a:r>
          </a:p>
          <a:p>
            <a:pPr>
              <a:spcBef>
                <a:spcPct val="50000"/>
              </a:spcBef>
            </a:pPr>
            <a:r>
              <a:rPr lang="en-US" altLang="en-US" dirty="0">
                <a:latin typeface="Palatino" pitchFamily="18" charset="0"/>
              </a:rPr>
              <a:t>t7:  F </a:t>
            </a:r>
            <a:r>
              <a:rPr lang="en-US" altLang="en-US" dirty="0" err="1">
                <a:latin typeface="Palatino" pitchFamily="18" charset="0"/>
              </a:rPr>
              <a:t>F</a:t>
            </a:r>
            <a:r>
              <a:rPr lang="en-US" altLang="en-US" dirty="0">
                <a:latin typeface="Palatino" pitchFamily="18" charset="0"/>
              </a:rPr>
              <a:t> T</a:t>
            </a:r>
          </a:p>
          <a:p>
            <a:pPr>
              <a:spcBef>
                <a:spcPct val="50000"/>
              </a:spcBef>
            </a:pPr>
            <a:r>
              <a:rPr lang="en-US" altLang="en-US" dirty="0">
                <a:latin typeface="Palatino" pitchFamily="18" charset="0"/>
              </a:rPr>
              <a:t>t8:  F </a:t>
            </a:r>
            <a:r>
              <a:rPr lang="en-US" altLang="en-US" dirty="0" err="1">
                <a:latin typeface="Palatino" pitchFamily="18" charset="0"/>
              </a:rPr>
              <a:t>F</a:t>
            </a:r>
            <a:r>
              <a:rPr lang="en-US" altLang="en-US" dirty="0">
                <a:latin typeface="Palatino" pitchFamily="18" charset="0"/>
              </a:rPr>
              <a:t> </a:t>
            </a:r>
            <a:r>
              <a:rPr lang="en-US" altLang="en-US" dirty="0" err="1">
                <a:latin typeface="Palatino" pitchFamily="18" charset="0"/>
              </a:rPr>
              <a:t>F</a:t>
            </a:r>
            <a:endParaRPr lang="en-US" altLang="en-US" dirty="0">
              <a:latin typeface="Palatino" pitchFamily="18" charset="0"/>
            </a:endParaRPr>
          </a:p>
        </p:txBody>
      </p:sp>
    </p:spTree>
    <p:extLst>
      <p:ext uri="{BB962C8B-B14F-4D97-AF65-F5344CB8AC3E}">
        <p14:creationId xmlns:p14="http://schemas.microsoft.com/office/powerpoint/2010/main" val="1459872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81FCB4-0D70-4A93-BFB3-43615B8422B3}" type="slidenum">
              <a:rPr lang="en-US" altLang="en-US"/>
              <a:pPr/>
              <a:t>45</a:t>
            </a:fld>
            <a:endParaRPr lang="en-US" altLang="en-US"/>
          </a:p>
        </p:txBody>
      </p:sp>
      <p:sp>
        <p:nvSpPr>
          <p:cNvPr id="1138690" name="Rectangle 2"/>
          <p:cNvSpPr>
            <a:spLocks noGrp="1" noRot="1" noChangeArrowheads="1"/>
          </p:cNvSpPr>
          <p:nvPr>
            <p:ph type="title"/>
          </p:nvPr>
        </p:nvSpPr>
        <p:spPr/>
        <p:txBody>
          <a:bodyPr/>
          <a:lstStyle/>
          <a:p>
            <a:r>
              <a:rPr lang="en-US" altLang="en-US" sz="3200" dirty="0" smtClean="0"/>
              <a:t>Multiple </a:t>
            </a:r>
            <a:r>
              <a:rPr lang="en-US" altLang="en-US" sz="3200" dirty="0"/>
              <a:t>Condition </a:t>
            </a:r>
            <a:r>
              <a:rPr lang="en-US" altLang="en-US" sz="3200" dirty="0" smtClean="0"/>
              <a:t>Coverage </a:t>
            </a:r>
            <a:r>
              <a:rPr lang="en-US" altLang="en-US" sz="2000" dirty="0" smtClean="0"/>
              <a:t>(cont’d)</a:t>
            </a:r>
            <a:endParaRPr lang="en-US" altLang="en-US" sz="2000" baseline="-25000" dirty="0"/>
          </a:p>
        </p:txBody>
      </p:sp>
      <p:sp>
        <p:nvSpPr>
          <p:cNvPr id="1138691" name="Rectangle 3"/>
          <p:cNvSpPr>
            <a:spLocks noGrp="1" noRot="1" noChangeArrowheads="1"/>
          </p:cNvSpPr>
          <p:nvPr>
            <p:ph type="body" idx="1"/>
          </p:nvPr>
        </p:nvSpPr>
        <p:spPr/>
        <p:txBody>
          <a:bodyPr/>
          <a:lstStyle/>
          <a:p>
            <a:r>
              <a:rPr lang="en-US" altLang="en-US" dirty="0"/>
              <a:t>Of the criteria discussed thus far, Multiple Condition is the most desirable, however, in practice it may not be practical for many applications, as it requires considerable more test cases than any the other criteria.</a:t>
            </a:r>
            <a:br>
              <a:rPr lang="en-US" altLang="en-US" dirty="0"/>
            </a:br>
            <a:endParaRPr lang="en-US" altLang="en-US" dirty="0"/>
          </a:p>
          <a:p>
            <a:r>
              <a:rPr lang="en-US" altLang="en-US" dirty="0"/>
              <a:t>How expensive can it be to achieve Multiple Condition coverage?</a:t>
            </a:r>
            <a:br>
              <a:rPr lang="en-US" altLang="en-US" dirty="0"/>
            </a:br>
            <a:endParaRPr lang="en-US" altLang="en-US" dirty="0"/>
          </a:p>
          <a:p>
            <a:r>
              <a:rPr lang="en-US" altLang="en-US" dirty="0"/>
              <a:t>The number of test cases required for </a:t>
            </a:r>
            <a:r>
              <a:rPr lang="en-US" altLang="en-US" dirty="0">
                <a:solidFill>
                  <a:srgbClr val="0070C0"/>
                </a:solidFill>
                <a:latin typeface="Comic Sans MS" pitchFamily="66" charset="0"/>
              </a:rPr>
              <a:t>n</a:t>
            </a:r>
            <a:r>
              <a:rPr lang="en-US" altLang="en-US" dirty="0">
                <a:solidFill>
                  <a:srgbClr val="0070C0"/>
                </a:solidFill>
              </a:rPr>
              <a:t> </a:t>
            </a:r>
            <a:r>
              <a:rPr lang="en-US" altLang="en-US" dirty="0"/>
              <a:t>conditions is </a:t>
            </a:r>
            <a:r>
              <a:rPr lang="en-US" altLang="en-US" dirty="0">
                <a:solidFill>
                  <a:srgbClr val="0070C0"/>
                </a:solidFill>
              </a:rPr>
              <a:t>2</a:t>
            </a:r>
            <a:r>
              <a:rPr lang="en-US" altLang="en-US" baseline="30000" dirty="0">
                <a:solidFill>
                  <a:srgbClr val="0070C0"/>
                </a:solidFill>
                <a:latin typeface="Comic Sans MS" pitchFamily="66" charset="0"/>
              </a:rPr>
              <a:t>n</a:t>
            </a:r>
            <a:r>
              <a:rPr lang="en-US" altLang="en-US" dirty="0"/>
              <a:t>.</a:t>
            </a:r>
          </a:p>
        </p:txBody>
      </p:sp>
    </p:spTree>
    <p:extLst>
      <p:ext uri="{BB962C8B-B14F-4D97-AF65-F5344CB8AC3E}">
        <p14:creationId xmlns:p14="http://schemas.microsoft.com/office/powerpoint/2010/main" val="741394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5C3194C-D406-4E0F-A419-8758213D6605}" type="slidenum">
              <a:rPr lang="en-US" altLang="en-US"/>
              <a:pPr/>
              <a:t>46</a:t>
            </a:fld>
            <a:endParaRPr lang="en-US" altLang="en-US"/>
          </a:p>
        </p:txBody>
      </p:sp>
      <p:sp>
        <p:nvSpPr>
          <p:cNvPr id="1133570" name="Rectangle 2"/>
          <p:cNvSpPr>
            <a:spLocks noGrp="1" noRot="1" noChangeArrowheads="1"/>
          </p:cNvSpPr>
          <p:nvPr>
            <p:ph type="title"/>
          </p:nvPr>
        </p:nvSpPr>
        <p:spPr>
          <a:xfrm>
            <a:off x="457200" y="244475"/>
            <a:ext cx="8229600" cy="641350"/>
          </a:xfrm>
        </p:spPr>
        <p:txBody>
          <a:bodyPr/>
          <a:lstStyle/>
          <a:p>
            <a:r>
              <a:rPr lang="en-US" altLang="en-US" sz="3200" dirty="0" smtClean="0"/>
              <a:t>Multiple Condition </a:t>
            </a:r>
            <a:r>
              <a:rPr lang="en-US" altLang="en-US" sz="3200" dirty="0"/>
              <a:t>Coverage </a:t>
            </a:r>
            <a:r>
              <a:rPr lang="en-US" altLang="en-US" sz="2000" dirty="0" smtClean="0"/>
              <a:t>(cont’d)</a:t>
            </a:r>
            <a:endParaRPr lang="en-US" altLang="en-US" sz="2000" baseline="-25000" dirty="0"/>
          </a:p>
        </p:txBody>
      </p:sp>
      <p:sp>
        <p:nvSpPr>
          <p:cNvPr id="1133571" name="Rectangle 3"/>
          <p:cNvSpPr>
            <a:spLocks noGrp="1" noRot="1" noChangeArrowheads="1"/>
          </p:cNvSpPr>
          <p:nvPr>
            <p:ph type="body" idx="1"/>
          </p:nvPr>
        </p:nvSpPr>
        <p:spPr>
          <a:xfrm>
            <a:off x="457200" y="990600"/>
            <a:ext cx="8229600" cy="4454525"/>
          </a:xfrm>
        </p:spPr>
        <p:txBody>
          <a:bodyPr/>
          <a:lstStyle/>
          <a:p>
            <a:pPr>
              <a:lnSpc>
                <a:spcPct val="90000"/>
              </a:lnSpc>
            </a:pPr>
            <a:r>
              <a:rPr lang="en-US" altLang="en-US" dirty="0"/>
              <a:t>Consider an expression with 30 inputs. How much time would it take to execute all of the test cases required for multiple condition coverage (exhaustive testing) of this expression if you could run 100 test cases/second?</a:t>
            </a:r>
          </a:p>
          <a:p>
            <a:pPr>
              <a:lnSpc>
                <a:spcPct val="90000"/>
              </a:lnSpc>
              <a:buFont typeface="Wingdings" pitchFamily="2" charset="2"/>
              <a:buNone/>
            </a:pPr>
            <a:r>
              <a:rPr lang="en-US" altLang="en-US" dirty="0"/>
              <a:t>	 	</a:t>
            </a:r>
            <a:r>
              <a:rPr lang="en-US" altLang="en-US" sz="1800" dirty="0"/>
              <a:t>2</a:t>
            </a:r>
            <a:r>
              <a:rPr lang="en-US" altLang="en-US" sz="1800" baseline="30000" dirty="0"/>
              <a:t>30 =</a:t>
            </a:r>
            <a:r>
              <a:rPr lang="en-US" altLang="en-US" sz="1800" dirty="0"/>
              <a:t> 1,073,741,824</a:t>
            </a:r>
            <a:br>
              <a:rPr lang="en-US" altLang="en-US" sz="1800" dirty="0"/>
            </a:br>
            <a:r>
              <a:rPr lang="en-US" altLang="en-US" sz="1800" dirty="0"/>
              <a:t>	(2</a:t>
            </a:r>
            <a:r>
              <a:rPr lang="en-US" altLang="en-US" sz="1800" baseline="30000" dirty="0"/>
              <a:t>30</a:t>
            </a:r>
            <a:r>
              <a:rPr lang="en-US" altLang="en-US" sz="1800" dirty="0"/>
              <a:t> test) * (1 sec/100 tests) * (1 min/60 sec) * </a:t>
            </a:r>
            <a:r>
              <a:rPr lang="en-US" altLang="en-US" sz="1800" dirty="0" smtClean="0"/>
              <a:t/>
            </a:r>
            <a:br>
              <a:rPr lang="en-US" altLang="en-US" sz="1800" dirty="0" smtClean="0"/>
            </a:br>
            <a:r>
              <a:rPr lang="en-US" altLang="en-US" sz="1800" dirty="0" smtClean="0"/>
              <a:t>       (</a:t>
            </a:r>
            <a:r>
              <a:rPr lang="en-US" altLang="en-US" sz="1800" dirty="0"/>
              <a:t>1 </a:t>
            </a:r>
            <a:r>
              <a:rPr lang="en-US" altLang="en-US" sz="1800" dirty="0" err="1"/>
              <a:t>hr</a:t>
            </a:r>
            <a:r>
              <a:rPr lang="en-US" altLang="en-US" sz="1800" dirty="0"/>
              <a:t>/60 min) * (1 day/24 </a:t>
            </a:r>
            <a:r>
              <a:rPr lang="en-US" altLang="en-US" sz="1800" dirty="0" err="1"/>
              <a:t>hr</a:t>
            </a:r>
            <a:r>
              <a:rPr lang="en-US" altLang="en-US" sz="1800" dirty="0"/>
              <a:t>)</a:t>
            </a:r>
            <a:r>
              <a:rPr lang="en-US" altLang="en-US" dirty="0"/>
              <a:t> 	</a:t>
            </a:r>
            <a:r>
              <a:rPr lang="en-US" altLang="en-US" dirty="0">
                <a:sym typeface="Symbol" pitchFamily="18" charset="2"/>
              </a:rPr>
              <a:t> 124 days</a:t>
            </a:r>
            <a:r>
              <a:rPr lang="en-US" altLang="en-US" dirty="0"/>
              <a:t> </a:t>
            </a:r>
            <a:r>
              <a:rPr lang="en-US" altLang="en-US" dirty="0" smtClean="0"/>
              <a:t/>
            </a:r>
            <a:br>
              <a:rPr lang="en-US" altLang="en-US" dirty="0" smtClean="0"/>
            </a:br>
            <a:endParaRPr lang="en-US" altLang="en-US" dirty="0"/>
          </a:p>
          <a:p>
            <a:pPr>
              <a:lnSpc>
                <a:spcPct val="90000"/>
              </a:lnSpc>
            </a:pPr>
            <a:r>
              <a:rPr lang="en-US" altLang="en-US" dirty="0"/>
              <a:t> What about an expression with 36 inputs ?</a:t>
            </a:r>
          </a:p>
          <a:p>
            <a:pPr>
              <a:lnSpc>
                <a:spcPct val="90000"/>
              </a:lnSpc>
              <a:buFont typeface="Wingdings" pitchFamily="2" charset="2"/>
              <a:buNone/>
            </a:pPr>
            <a:r>
              <a:rPr lang="en-US" altLang="en-US" dirty="0">
                <a:sym typeface="Symbol" pitchFamily="18" charset="2"/>
              </a:rPr>
              <a:t>	 	</a:t>
            </a:r>
            <a:r>
              <a:rPr lang="en-US" altLang="en-US" sz="1800" dirty="0"/>
              <a:t>2</a:t>
            </a:r>
            <a:r>
              <a:rPr lang="en-US" altLang="en-US" sz="1800" baseline="30000" dirty="0"/>
              <a:t>36 =</a:t>
            </a:r>
            <a:r>
              <a:rPr lang="en-US" altLang="en-US" sz="1800" dirty="0"/>
              <a:t> 68,719,476,736</a:t>
            </a:r>
            <a:endParaRPr lang="en-US" altLang="en-US" dirty="0">
              <a:sym typeface="Symbol" pitchFamily="18" charset="2"/>
            </a:endParaRPr>
          </a:p>
          <a:p>
            <a:pPr>
              <a:lnSpc>
                <a:spcPct val="90000"/>
              </a:lnSpc>
              <a:buFont typeface="Wingdings" pitchFamily="2" charset="2"/>
              <a:buNone/>
            </a:pPr>
            <a:r>
              <a:rPr lang="en-US" altLang="en-US" dirty="0">
                <a:sym typeface="Symbol" pitchFamily="18" charset="2"/>
              </a:rPr>
              <a:t>		 7,954 days  21.8 years</a:t>
            </a:r>
          </a:p>
        </p:txBody>
      </p:sp>
    </p:spTree>
    <p:extLst>
      <p:ext uri="{BB962C8B-B14F-4D97-AF65-F5344CB8AC3E}">
        <p14:creationId xmlns:p14="http://schemas.microsoft.com/office/powerpoint/2010/main" val="3766274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4"/>
          <p:cNvSpPr>
            <a:spLocks noGrp="1"/>
          </p:cNvSpPr>
          <p:nvPr>
            <p:ph type="sldNum" sz="quarter" idx="11"/>
          </p:nvPr>
        </p:nvSpPr>
        <p:spPr/>
        <p:txBody>
          <a:bodyPr/>
          <a:lstStyle/>
          <a:p>
            <a:fld id="{259189E9-9ABF-4EC2-8F6B-616D11E3BC03}" type="slidenum">
              <a:rPr lang="en-US" altLang="en-US"/>
              <a:pPr/>
              <a:t>47</a:t>
            </a:fld>
            <a:endParaRPr lang="en-US" altLang="en-US"/>
          </a:p>
        </p:txBody>
      </p:sp>
      <p:sp>
        <p:nvSpPr>
          <p:cNvPr id="1132546" name="Rectangle 2"/>
          <p:cNvSpPr>
            <a:spLocks noGrp="1" noRot="1" noChangeArrowheads="1"/>
          </p:cNvSpPr>
          <p:nvPr>
            <p:ph type="title"/>
          </p:nvPr>
        </p:nvSpPr>
        <p:spPr>
          <a:xfrm>
            <a:off x="457200" y="244475"/>
            <a:ext cx="8229600" cy="574675"/>
          </a:xfrm>
        </p:spPr>
        <p:txBody>
          <a:bodyPr/>
          <a:lstStyle/>
          <a:p>
            <a:r>
              <a:rPr lang="en-US" altLang="en-US" sz="3200" dirty="0" smtClean="0"/>
              <a:t>Multiple Condition Coverage </a:t>
            </a:r>
            <a:r>
              <a:rPr lang="en-US" altLang="en-US" sz="2000" dirty="0" smtClean="0"/>
              <a:t>(cont’d)</a:t>
            </a:r>
            <a:endParaRPr lang="en-US" altLang="en-US" sz="2000" dirty="0"/>
          </a:p>
        </p:txBody>
      </p:sp>
      <p:sp>
        <p:nvSpPr>
          <p:cNvPr id="1132547" name="Rectangle 3"/>
          <p:cNvSpPr>
            <a:spLocks noGrp="1" noRot="1" noChangeArrowheads="1"/>
          </p:cNvSpPr>
          <p:nvPr>
            <p:ph type="body" idx="1"/>
          </p:nvPr>
        </p:nvSpPr>
        <p:spPr>
          <a:xfrm>
            <a:off x="457200" y="933450"/>
            <a:ext cx="8229600" cy="4511675"/>
          </a:xfrm>
        </p:spPr>
        <p:txBody>
          <a:bodyPr/>
          <a:lstStyle/>
          <a:p>
            <a:r>
              <a:rPr lang="en-US" altLang="en-US" dirty="0"/>
              <a:t>How often do programs contain decisions with large number of conditions? </a:t>
            </a:r>
          </a:p>
          <a:p>
            <a:r>
              <a:rPr lang="en-US" altLang="en-US" dirty="0"/>
              <a:t>J.J. </a:t>
            </a:r>
            <a:r>
              <a:rPr lang="en-US" altLang="en-US" dirty="0" err="1"/>
              <a:t>Chilenski</a:t>
            </a:r>
            <a:r>
              <a:rPr lang="en-US" altLang="en-US" dirty="0"/>
              <a:t> (Boeing) looked at various software and observed the following re the complexity of expressions:</a:t>
            </a:r>
          </a:p>
          <a:p>
            <a:endParaRPr lang="en-US" altLang="en-US" dirty="0"/>
          </a:p>
        </p:txBody>
      </p:sp>
      <p:graphicFrame>
        <p:nvGraphicFramePr>
          <p:cNvPr id="1132943" name="Group 399"/>
          <p:cNvGraphicFramePr>
            <a:graphicFrameLocks noGrp="1"/>
          </p:cNvGraphicFramePr>
          <p:nvPr/>
        </p:nvGraphicFramePr>
        <p:xfrm>
          <a:off x="658813" y="3011488"/>
          <a:ext cx="7785100" cy="2934335"/>
        </p:xfrm>
        <a:graphic>
          <a:graphicData uri="http://schemas.openxmlformats.org/drawingml/2006/table">
            <a:tbl>
              <a:tblPr/>
              <a:tblGrid>
                <a:gridCol w="2239962"/>
                <a:gridCol w="819150"/>
                <a:gridCol w="712788"/>
                <a:gridCol w="533400"/>
                <a:gridCol w="593725"/>
                <a:gridCol w="593725"/>
                <a:gridCol w="630237"/>
                <a:gridCol w="784225"/>
                <a:gridCol w="877888"/>
              </a:tblGrid>
              <a:tr h="320675">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  of conditions:</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6-10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435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Kernighan &amp; Plauger:  Software Tools</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446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Booch: Software Component w/ ADA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9048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402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Avionics #1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Avionics #2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16491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2262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dirty="0" smtClean="0">
                          <a:ln>
                            <a:noFill/>
                          </a:ln>
                          <a:solidFill>
                            <a:schemeClr val="tx1"/>
                          </a:solidFill>
                          <a:effectLst/>
                          <a:latin typeface="Palatino" pitchFamily="18" charset="0"/>
                        </a:rPr>
                        <a:t>685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391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219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smtClean="0">
                          <a:ln>
                            <a:noFill/>
                          </a:ln>
                          <a:solidFill>
                            <a:schemeClr val="tx1"/>
                          </a:solidFill>
                          <a:effectLst/>
                          <a:latin typeface="Palatino"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1800" b="0" i="0" u="none" strike="noStrike" cap="none" normalizeH="0" baseline="0" dirty="0" smtClean="0">
                          <a:ln>
                            <a:noFill/>
                          </a:ln>
                          <a:solidFill>
                            <a:srgbClr val="EA3612"/>
                          </a:solidFill>
                          <a:effectLst/>
                          <a:latin typeface="Palatino" pitchFamily="18"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6522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0BD3EEB-8C79-4C1A-8933-B7FC122677FC}" type="slidenum">
              <a:rPr lang="en-US" altLang="en-US"/>
              <a:pPr/>
              <a:t>48</a:t>
            </a:fld>
            <a:endParaRPr lang="en-US" altLang="en-US"/>
          </a:p>
        </p:txBody>
      </p:sp>
      <p:sp>
        <p:nvSpPr>
          <p:cNvPr id="1115138" name="Rectangle 2"/>
          <p:cNvSpPr>
            <a:spLocks noGrp="1" noRot="1" noChangeArrowheads="1"/>
          </p:cNvSpPr>
          <p:nvPr>
            <p:ph type="title"/>
          </p:nvPr>
        </p:nvSpPr>
        <p:spPr/>
        <p:txBody>
          <a:bodyPr/>
          <a:lstStyle/>
          <a:p>
            <a:r>
              <a:rPr lang="en-US" altLang="en-US" sz="2800" dirty="0"/>
              <a:t>Modified Condition/Decision Coverage </a:t>
            </a:r>
          </a:p>
        </p:txBody>
      </p:sp>
      <p:sp>
        <p:nvSpPr>
          <p:cNvPr id="1115139" name="Rectangle 3"/>
          <p:cNvSpPr>
            <a:spLocks noGrp="1" noRot="1" noChangeArrowheads="1"/>
          </p:cNvSpPr>
          <p:nvPr>
            <p:ph type="body" idx="1"/>
          </p:nvPr>
        </p:nvSpPr>
        <p:spPr>
          <a:xfrm>
            <a:off x="457200" y="1181100"/>
            <a:ext cx="8229600" cy="4264025"/>
          </a:xfrm>
        </p:spPr>
        <p:txBody>
          <a:bodyPr/>
          <a:lstStyle/>
          <a:p>
            <a:pPr>
              <a:lnSpc>
                <a:spcPct val="90000"/>
              </a:lnSpc>
            </a:pPr>
            <a:r>
              <a:rPr lang="en-US" altLang="en-US" i="1" dirty="0">
                <a:solidFill>
                  <a:srgbClr val="0070C0"/>
                </a:solidFill>
              </a:rPr>
              <a:t>Modified Condition/Decision coverage</a:t>
            </a:r>
            <a:r>
              <a:rPr lang="en-US" altLang="en-US" dirty="0">
                <a:solidFill>
                  <a:srgbClr val="0070C0"/>
                </a:solidFill>
              </a:rPr>
              <a:t> </a:t>
            </a:r>
            <a:r>
              <a:rPr lang="en-US" altLang="en-US" dirty="0"/>
              <a:t>requires </a:t>
            </a:r>
            <a:r>
              <a:rPr lang="en-US" altLang="en-US" dirty="0" smtClean="0"/>
              <a:t>that: </a:t>
            </a:r>
            <a:endParaRPr lang="en-US" altLang="en-US" dirty="0"/>
          </a:p>
          <a:p>
            <a:pPr lvl="1">
              <a:lnSpc>
                <a:spcPct val="90000"/>
              </a:lnSpc>
            </a:pPr>
            <a:r>
              <a:rPr lang="en-US" altLang="en-US" dirty="0"/>
              <a:t>every decision in the program has taken all possible outcomes at least once,</a:t>
            </a:r>
          </a:p>
          <a:p>
            <a:pPr lvl="1">
              <a:lnSpc>
                <a:spcPct val="90000"/>
              </a:lnSpc>
            </a:pPr>
            <a:r>
              <a:rPr lang="en-US" altLang="en-US" dirty="0"/>
              <a:t>every condition in a decision in the program has taken all possible outcomes at least once, and</a:t>
            </a:r>
          </a:p>
          <a:p>
            <a:pPr lvl="1">
              <a:lnSpc>
                <a:spcPct val="90000"/>
              </a:lnSpc>
            </a:pPr>
            <a:r>
              <a:rPr lang="en-US" altLang="en-US" u="sng" dirty="0" smtClean="0"/>
              <a:t>each </a:t>
            </a:r>
            <a:r>
              <a:rPr lang="en-US" altLang="en-US" u="sng" dirty="0"/>
              <a:t>condition has been shown to independently affect the decision’s outcome</a:t>
            </a:r>
            <a:r>
              <a:rPr lang="en-US" altLang="en-US" dirty="0"/>
              <a:t>. </a:t>
            </a:r>
            <a:br>
              <a:rPr lang="en-US" altLang="en-US" dirty="0"/>
            </a:br>
            <a:r>
              <a:rPr lang="en-US" altLang="en-US" dirty="0"/>
              <a:t>A condition is shown to independently affect a decision’s outcome by varying just that condition while holding fixed all other possible conditions.</a:t>
            </a:r>
            <a:br>
              <a:rPr lang="en-US" altLang="en-US" dirty="0"/>
            </a:br>
            <a:endParaRPr lang="en-US" altLang="en-US" dirty="0"/>
          </a:p>
          <a:p>
            <a:pPr>
              <a:lnSpc>
                <a:spcPct val="90000"/>
              </a:lnSpc>
            </a:pPr>
            <a:r>
              <a:rPr lang="en-US" altLang="en-US" dirty="0"/>
              <a:t>In other words... changing a single condition will change the outcome of a decision</a:t>
            </a:r>
          </a:p>
        </p:txBody>
      </p:sp>
    </p:spTree>
    <p:extLst>
      <p:ext uri="{BB962C8B-B14F-4D97-AF65-F5344CB8AC3E}">
        <p14:creationId xmlns:p14="http://schemas.microsoft.com/office/powerpoint/2010/main" val="2455096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D48CAAA-F191-41ED-80C9-D15420BF2187}" type="slidenum">
              <a:rPr lang="en-US" altLang="en-US"/>
              <a:pPr/>
              <a:t>49</a:t>
            </a:fld>
            <a:endParaRPr lang="en-US" altLang="en-US"/>
          </a:p>
        </p:txBody>
      </p:sp>
      <p:sp>
        <p:nvSpPr>
          <p:cNvPr id="1135618" name="Rectangle 2"/>
          <p:cNvSpPr>
            <a:spLocks noGrp="1" noRot="1" noChangeArrowheads="1"/>
          </p:cNvSpPr>
          <p:nvPr>
            <p:ph type="title"/>
          </p:nvPr>
        </p:nvSpPr>
        <p:spPr>
          <a:xfrm>
            <a:off x="266700" y="244475"/>
            <a:ext cx="8572500" cy="669925"/>
          </a:xfrm>
        </p:spPr>
        <p:txBody>
          <a:bodyPr/>
          <a:lstStyle/>
          <a:p>
            <a:r>
              <a:rPr lang="en-US" altLang="en-US" sz="2800" dirty="0"/>
              <a:t>Modified Condition/Decision Coverage </a:t>
            </a:r>
            <a:r>
              <a:rPr lang="en-US" altLang="en-US" sz="2000" dirty="0"/>
              <a:t>(cont’d)</a:t>
            </a:r>
          </a:p>
        </p:txBody>
      </p:sp>
      <p:sp>
        <p:nvSpPr>
          <p:cNvPr id="1135619" name="Rectangle 3"/>
          <p:cNvSpPr>
            <a:spLocks noGrp="1" noRot="1" noChangeArrowheads="1"/>
          </p:cNvSpPr>
          <p:nvPr>
            <p:ph type="body" idx="1"/>
          </p:nvPr>
        </p:nvSpPr>
        <p:spPr/>
        <p:txBody>
          <a:bodyPr/>
          <a:lstStyle/>
          <a:p>
            <a:r>
              <a:rPr lang="en-US" altLang="en-US" dirty="0"/>
              <a:t>Consider the decision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p>
          <a:p>
            <a:endParaRPr lang="en-US" altLang="en-US" dirty="0">
              <a:latin typeface="Comic Sans MS" pitchFamily="66" charset="0"/>
            </a:endParaRPr>
          </a:p>
          <a:p>
            <a:r>
              <a:rPr lang="en-US" altLang="en-US" dirty="0"/>
              <a:t>Which test cases satisfy the MC/D criterion ? </a:t>
            </a:r>
          </a:p>
          <a:p>
            <a:endParaRPr lang="en-US" altLang="en-US" dirty="0"/>
          </a:p>
        </p:txBody>
      </p:sp>
    </p:spTree>
    <p:extLst>
      <p:ext uri="{BB962C8B-B14F-4D97-AF65-F5344CB8AC3E}">
        <p14:creationId xmlns:p14="http://schemas.microsoft.com/office/powerpoint/2010/main" val="42796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rrowheads="1"/>
          </p:cNvSpPr>
          <p:nvPr>
            <p:ph type="title"/>
          </p:nvPr>
        </p:nvSpPr>
        <p:spPr/>
        <p:txBody>
          <a:bodyPr/>
          <a:lstStyle/>
          <a:p>
            <a:r>
              <a:rPr lang="en-US" altLang="en-US" dirty="0"/>
              <a:t>Control Flow Graphs</a:t>
            </a:r>
          </a:p>
        </p:txBody>
      </p:sp>
      <p:sp>
        <p:nvSpPr>
          <p:cNvPr id="1009667" name="Rectangle 3"/>
          <p:cNvSpPr>
            <a:spLocks noGrp="1" noRot="1" noChangeArrowheads="1"/>
          </p:cNvSpPr>
          <p:nvPr>
            <p:ph type="body" idx="1"/>
          </p:nvPr>
        </p:nvSpPr>
        <p:spPr/>
        <p:txBody>
          <a:bodyPr/>
          <a:lstStyle/>
          <a:p>
            <a:r>
              <a:rPr lang="en-US" altLang="en-US" sz="2000" dirty="0"/>
              <a:t>A Control Flow Graph (CFG) is a </a:t>
            </a:r>
            <a:r>
              <a:rPr lang="en-US" altLang="en-US" sz="2000" u="sng" dirty="0"/>
              <a:t>static</a:t>
            </a:r>
            <a:r>
              <a:rPr lang="en-US" altLang="en-US" sz="2000" dirty="0"/>
              <a:t>, abstract representation of a program.</a:t>
            </a:r>
          </a:p>
          <a:p>
            <a:r>
              <a:rPr lang="en-US" altLang="en-US" sz="2000" dirty="0"/>
              <a:t>A CFG is a directed graph </a:t>
            </a:r>
            <a:r>
              <a:rPr lang="en-US" altLang="en-US" sz="2000" b="1" dirty="0">
                <a:latin typeface="Script MT Bold" pitchFamily="66" charset="0"/>
              </a:rPr>
              <a:t>G</a:t>
            </a:r>
            <a:r>
              <a:rPr lang="en-US" altLang="en-US" sz="2000" dirty="0"/>
              <a:t> = (</a:t>
            </a:r>
            <a:r>
              <a:rPr lang="en-US" altLang="en-US" sz="2000" b="1" dirty="0">
                <a:latin typeface="Script MT Bold" pitchFamily="66" charset="0"/>
              </a:rPr>
              <a:t>N</a:t>
            </a:r>
            <a:r>
              <a:rPr lang="en-US" altLang="en-US" sz="2000" dirty="0"/>
              <a:t>, </a:t>
            </a:r>
            <a:r>
              <a:rPr lang="en-US" altLang="en-US" sz="2000" dirty="0">
                <a:latin typeface="Script MT Bold" pitchFamily="66" charset="0"/>
              </a:rPr>
              <a:t>E</a:t>
            </a:r>
            <a:r>
              <a:rPr lang="en-US" altLang="en-US" sz="2000" dirty="0"/>
              <a:t>) </a:t>
            </a:r>
          </a:p>
          <a:p>
            <a:pPr lvl="1"/>
            <a:r>
              <a:rPr lang="en-US" altLang="en-US" sz="1800" dirty="0"/>
              <a:t>Each node, in the set </a:t>
            </a:r>
            <a:r>
              <a:rPr lang="en-US" altLang="en-US" sz="1800" dirty="0">
                <a:latin typeface="Script MT Bold" pitchFamily="66" charset="0"/>
              </a:rPr>
              <a:t>N</a:t>
            </a:r>
            <a:r>
              <a:rPr lang="en-US" altLang="en-US" sz="1800" dirty="0"/>
              <a:t>, is either a </a:t>
            </a:r>
            <a:r>
              <a:rPr lang="en-US" altLang="en-US" sz="1800" i="1" dirty="0">
                <a:solidFill>
                  <a:srgbClr val="3366FF"/>
                </a:solidFill>
              </a:rPr>
              <a:t>statement node</a:t>
            </a:r>
            <a:r>
              <a:rPr lang="en-US" altLang="en-US" sz="1800" dirty="0">
                <a:solidFill>
                  <a:srgbClr val="3366FF"/>
                </a:solidFill>
              </a:rPr>
              <a:t> </a:t>
            </a:r>
            <a:r>
              <a:rPr lang="en-US" altLang="en-US" sz="1800" dirty="0"/>
              <a:t>or </a:t>
            </a:r>
            <a:br>
              <a:rPr lang="en-US" altLang="en-US" sz="1800" dirty="0"/>
            </a:br>
            <a:r>
              <a:rPr lang="en-US" altLang="en-US" sz="1800" dirty="0"/>
              <a:t>a </a:t>
            </a:r>
            <a:r>
              <a:rPr lang="en-US" altLang="en-US" sz="1800" i="1" dirty="0">
                <a:solidFill>
                  <a:srgbClr val="3366FF"/>
                </a:solidFill>
              </a:rPr>
              <a:t>predicate node</a:t>
            </a:r>
            <a:r>
              <a:rPr lang="en-US" altLang="en-US" sz="1800" dirty="0"/>
              <a:t>.</a:t>
            </a:r>
          </a:p>
          <a:p>
            <a:pPr lvl="1"/>
            <a:r>
              <a:rPr lang="en-US" altLang="en-US" sz="1800" dirty="0"/>
              <a:t>A </a:t>
            </a:r>
            <a:r>
              <a:rPr lang="en-US" altLang="en-US" sz="1800" dirty="0">
                <a:solidFill>
                  <a:srgbClr val="0000FF"/>
                </a:solidFill>
              </a:rPr>
              <a:t>statement node </a:t>
            </a:r>
            <a:r>
              <a:rPr lang="en-US" altLang="en-US" sz="1800" dirty="0"/>
              <a:t>represents a simple statement. </a:t>
            </a:r>
            <a:br>
              <a:rPr lang="en-US" altLang="en-US" sz="1800" dirty="0"/>
            </a:br>
            <a:r>
              <a:rPr lang="en-US" altLang="en-US" sz="1800" dirty="0"/>
              <a:t>Alternatively, a statement node can be used to represent a basic block.</a:t>
            </a:r>
          </a:p>
          <a:p>
            <a:pPr lvl="1"/>
            <a:r>
              <a:rPr lang="en-US" altLang="en-US" sz="1800" dirty="0"/>
              <a:t>A </a:t>
            </a:r>
            <a:r>
              <a:rPr lang="en-US" altLang="en-US" sz="1800" dirty="0">
                <a:solidFill>
                  <a:srgbClr val="0000FF"/>
                </a:solidFill>
              </a:rPr>
              <a:t>predicate node </a:t>
            </a:r>
            <a:r>
              <a:rPr lang="en-US" altLang="en-US" sz="1800" dirty="0"/>
              <a:t>represents a conditional statement. </a:t>
            </a:r>
          </a:p>
          <a:p>
            <a:pPr lvl="1"/>
            <a:r>
              <a:rPr lang="en-US" altLang="en-US" sz="1800" dirty="0"/>
              <a:t>Each </a:t>
            </a:r>
            <a:r>
              <a:rPr lang="en-US" altLang="en-US" sz="1800" i="1" dirty="0"/>
              <a:t>edge</a:t>
            </a:r>
            <a:r>
              <a:rPr lang="en-US" altLang="en-US" sz="1800" dirty="0"/>
              <a:t>, in the set </a:t>
            </a:r>
            <a:r>
              <a:rPr lang="en-US" altLang="en-US" sz="1800" dirty="0">
                <a:latin typeface="Script MT Bold" pitchFamily="66" charset="0"/>
              </a:rPr>
              <a:t>E</a:t>
            </a:r>
            <a:r>
              <a:rPr lang="en-US" altLang="en-US" sz="1800" dirty="0"/>
              <a:t>, represents the flow of control between statements.</a:t>
            </a:r>
          </a:p>
          <a:p>
            <a:pPr lvl="1"/>
            <a:r>
              <a:rPr lang="en-US" altLang="en-US" sz="1800" dirty="0"/>
              <a:t>Optionally, we use circles to represent statement nodes, and rectangles to represent predicate nodes.</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1653730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FE0C8F-7E2C-45CA-BF86-EEBB9DC6FCB9}" type="slidenum">
              <a:rPr lang="en-US" altLang="en-US"/>
              <a:pPr/>
              <a:t>50</a:t>
            </a:fld>
            <a:endParaRPr lang="en-US" altLang="en-US"/>
          </a:p>
        </p:txBody>
      </p:sp>
      <p:sp>
        <p:nvSpPr>
          <p:cNvPr id="1142786" name="Rectangle 2"/>
          <p:cNvSpPr>
            <a:spLocks noGrp="1" noRot="1" noChangeArrowheads="1"/>
          </p:cNvSpPr>
          <p:nvPr>
            <p:ph type="title"/>
          </p:nvPr>
        </p:nvSpPr>
        <p:spPr>
          <a:xfrm>
            <a:off x="285750" y="244475"/>
            <a:ext cx="8524875" cy="669925"/>
          </a:xfrm>
        </p:spPr>
        <p:txBody>
          <a:bodyPr/>
          <a:lstStyle/>
          <a:p>
            <a:r>
              <a:rPr lang="en-US" altLang="en-US" sz="2800" dirty="0"/>
              <a:t>Modified Condition/Decision Coverage </a:t>
            </a:r>
            <a:r>
              <a:rPr lang="en-US" altLang="en-US" sz="2000" dirty="0"/>
              <a:t>(cont’d)</a:t>
            </a:r>
          </a:p>
        </p:txBody>
      </p:sp>
      <p:sp>
        <p:nvSpPr>
          <p:cNvPr id="1142787" name="Rectangle 3"/>
          <p:cNvSpPr>
            <a:spLocks noGrp="1" noRot="1" noChangeArrowheads="1"/>
          </p:cNvSpPr>
          <p:nvPr>
            <p:ph type="body" idx="1"/>
          </p:nvPr>
        </p:nvSpPr>
        <p:spPr>
          <a:xfrm>
            <a:off x="457200" y="1704975"/>
            <a:ext cx="8229600" cy="3740150"/>
          </a:xfrm>
        </p:spPr>
        <p:txBody>
          <a:bodyPr/>
          <a:lstStyle/>
          <a:p>
            <a:r>
              <a:rPr lang="en-US" altLang="en-US" dirty="0"/>
              <a:t>The following set of test cases satisfies the MC/D criterion: </a:t>
            </a:r>
            <a:br>
              <a:rPr lang="en-US" altLang="en-US" dirty="0"/>
            </a:br>
            <a:r>
              <a:rPr lang="en-US" altLang="en-US" dirty="0"/>
              <a:t>		</a:t>
            </a:r>
            <a:br>
              <a:rPr lang="en-US" altLang="en-US" dirty="0"/>
            </a:br>
            <a:r>
              <a:rPr lang="en-US" altLang="en-US" dirty="0"/>
              <a:t>		t1: </a:t>
            </a:r>
            <a:r>
              <a:rPr lang="en-US" altLang="en-US" dirty="0">
                <a:latin typeface="Comic Sans MS" pitchFamily="66" charset="0"/>
              </a:rPr>
              <a:t>T F</a:t>
            </a:r>
            <a:r>
              <a:rPr lang="en-US" altLang="en-US" dirty="0"/>
              <a:t/>
            </a:r>
            <a:br>
              <a:rPr lang="en-US" altLang="en-US" dirty="0"/>
            </a:br>
            <a:r>
              <a:rPr lang="en-US" altLang="en-US" dirty="0"/>
              <a:t>		t2: </a:t>
            </a:r>
            <a:r>
              <a:rPr lang="en-US" altLang="en-US" dirty="0">
                <a:latin typeface="Comic Sans MS" pitchFamily="66" charset="0"/>
              </a:rPr>
              <a:t>F T</a:t>
            </a:r>
            <a:br>
              <a:rPr lang="en-US" altLang="en-US" dirty="0">
                <a:latin typeface="Comic Sans MS" pitchFamily="66" charset="0"/>
              </a:rPr>
            </a:br>
            <a:r>
              <a:rPr lang="en-US" altLang="en-US" dirty="0">
                <a:latin typeface="Comic Sans MS" pitchFamily="66" charset="0"/>
              </a:rPr>
              <a:t>		</a:t>
            </a:r>
            <a:r>
              <a:rPr lang="en-US" altLang="en-US" dirty="0"/>
              <a:t>t3:</a:t>
            </a:r>
            <a:r>
              <a:rPr lang="en-US" altLang="en-US" dirty="0">
                <a:latin typeface="Comic Sans MS" pitchFamily="66" charset="0"/>
              </a:rPr>
              <a:t> F </a:t>
            </a:r>
            <a:r>
              <a:rPr lang="en-US" altLang="en-US" dirty="0" err="1">
                <a:latin typeface="Comic Sans MS" pitchFamily="66" charset="0"/>
              </a:rPr>
              <a:t>F</a:t>
            </a:r>
            <a:r>
              <a:rPr lang="en-US" altLang="en-US" dirty="0">
                <a:latin typeface="Comic Sans MS" pitchFamily="66" charset="0"/>
              </a:rPr>
              <a:t/>
            </a:r>
            <a:br>
              <a:rPr lang="en-US" altLang="en-US" dirty="0">
                <a:latin typeface="Comic Sans MS" pitchFamily="66" charset="0"/>
              </a:rPr>
            </a:br>
            <a:endParaRPr lang="en-US" altLang="en-US" dirty="0">
              <a:latin typeface="Comic Sans MS" pitchFamily="66" charset="0"/>
            </a:endParaRPr>
          </a:p>
          <a:p>
            <a:pPr>
              <a:buFont typeface="Wingdings" pitchFamily="2" charset="2"/>
              <a:buNone/>
            </a:pPr>
            <a:endParaRPr lang="en-US" altLang="en-US" dirty="0"/>
          </a:p>
        </p:txBody>
      </p:sp>
    </p:spTree>
    <p:extLst>
      <p:ext uri="{BB962C8B-B14F-4D97-AF65-F5344CB8AC3E}">
        <p14:creationId xmlns:p14="http://schemas.microsoft.com/office/powerpoint/2010/main" val="30064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1"/>
          </p:nvPr>
        </p:nvSpPr>
        <p:spPr/>
        <p:txBody>
          <a:bodyPr/>
          <a:lstStyle/>
          <a:p>
            <a:fld id="{77DEB895-F1EC-4BD5-9218-A677DB228646}" type="slidenum">
              <a:rPr lang="en-US" altLang="en-US"/>
              <a:pPr/>
              <a:t>51</a:t>
            </a:fld>
            <a:endParaRPr lang="en-US" altLang="en-US"/>
          </a:p>
        </p:txBody>
      </p:sp>
      <p:sp>
        <p:nvSpPr>
          <p:cNvPr id="1136642" name="Rectangle 2"/>
          <p:cNvSpPr>
            <a:spLocks noGrp="1" noRot="1" noChangeArrowheads="1"/>
          </p:cNvSpPr>
          <p:nvPr>
            <p:ph type="title"/>
          </p:nvPr>
        </p:nvSpPr>
        <p:spPr>
          <a:xfrm>
            <a:off x="266700" y="225425"/>
            <a:ext cx="8532813" cy="736600"/>
          </a:xfrm>
        </p:spPr>
        <p:txBody>
          <a:bodyPr/>
          <a:lstStyle/>
          <a:p>
            <a:r>
              <a:rPr lang="en-US" altLang="en-US" sz="2800" dirty="0"/>
              <a:t>Modified Condition/Decision Coverage </a:t>
            </a:r>
            <a:r>
              <a:rPr lang="en-US" altLang="en-US" sz="2000" dirty="0"/>
              <a:t>(cont’d)</a:t>
            </a:r>
          </a:p>
        </p:txBody>
      </p:sp>
      <p:sp>
        <p:nvSpPr>
          <p:cNvPr id="1136643" name="Rectangle 3"/>
          <p:cNvSpPr>
            <a:spLocks noGrp="1" noRot="1" noChangeArrowheads="1"/>
          </p:cNvSpPr>
          <p:nvPr>
            <p:ph type="body" idx="1"/>
          </p:nvPr>
        </p:nvSpPr>
        <p:spPr/>
        <p:txBody>
          <a:bodyPr/>
          <a:lstStyle/>
          <a:p>
            <a:pPr>
              <a:buFont typeface="Wingdings" pitchFamily="2" charset="2"/>
              <a:buNone/>
            </a:pPr>
            <a:r>
              <a:rPr lang="en-US" altLang="en-US" dirty="0"/>
              <a:t>To show the independence of </a:t>
            </a:r>
            <a:r>
              <a:rPr lang="en-US" altLang="en-US" dirty="0">
                <a:latin typeface="Comic Sans MS" pitchFamily="66" charset="0"/>
              </a:rPr>
              <a:t>A</a:t>
            </a:r>
            <a:r>
              <a:rPr lang="en-US" altLang="en-US" dirty="0"/>
              <a:t>, pair </a:t>
            </a:r>
            <a:r>
              <a:rPr lang="en-US" altLang="en-US" dirty="0">
                <a:latin typeface="Palatino" pitchFamily="18" charset="0"/>
              </a:rPr>
              <a:t>t2</a:t>
            </a:r>
            <a:r>
              <a:rPr lang="en-US" altLang="en-US" dirty="0"/>
              <a:t> with </a:t>
            </a:r>
            <a:r>
              <a:rPr lang="en-US" altLang="en-US" dirty="0">
                <a:latin typeface="Palatino" pitchFamily="18" charset="0"/>
              </a:rPr>
              <a:t>t4</a:t>
            </a:r>
          </a:p>
        </p:txBody>
      </p:sp>
      <p:graphicFrame>
        <p:nvGraphicFramePr>
          <p:cNvPr id="1136705" name="Group 65"/>
          <p:cNvGraphicFramePr>
            <a:graphicFrameLocks noGrp="1"/>
          </p:cNvGraphicFramePr>
          <p:nvPr>
            <p:extLst>
              <p:ext uri="{D42A27DB-BD31-4B8C-83A1-F6EECF244321}">
                <p14:modId xmlns:p14="http://schemas.microsoft.com/office/powerpoint/2010/main" val="2315268059"/>
              </p:ext>
            </p:extLst>
          </p:nvPr>
        </p:nvGraphicFramePr>
        <p:xfrm>
          <a:off x="801688" y="1849438"/>
          <a:ext cx="4484687" cy="2180591"/>
        </p:xfrm>
        <a:graphic>
          <a:graphicData uri="http://schemas.openxmlformats.org/drawingml/2006/table">
            <a:tbl>
              <a:tblPr/>
              <a:tblGrid>
                <a:gridCol w="677862"/>
                <a:gridCol w="1177925"/>
                <a:gridCol w="1219200"/>
                <a:gridCol w="731838"/>
                <a:gridCol w="677862"/>
              </a:tblGrid>
              <a:tr h="3540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dirty="0" smtClean="0">
                        <a:ln>
                          <a:noFill/>
                        </a:ln>
                        <a:solidFill>
                          <a:schemeClr val="tx1"/>
                        </a:solidFill>
                        <a:effectLst/>
                        <a:latin typeface="Palatino"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 </a:t>
                      </a:r>
                      <a:r>
                        <a:rPr kumimoji="0" lang="en-US" altLang="en-US" sz="2000" b="0" i="0" u="none" strike="noStrike" cap="none" normalizeH="0" baseline="0" smtClean="0">
                          <a:ln>
                            <a:noFill/>
                          </a:ln>
                          <a:solidFill>
                            <a:schemeClr val="tx1"/>
                          </a:solidFill>
                          <a:effectLst/>
                          <a:latin typeface="Comic Sans MS" pitchFamily="66" charset="0"/>
                          <a:sym typeface="Symbol" pitchFamily="18" charset="2"/>
                        </a:rPr>
                        <a:t></a:t>
                      </a:r>
                      <a:r>
                        <a:rPr kumimoji="0" lang="en-US" altLang="en-US" sz="2000" b="0" i="0" u="none" strike="noStrike" cap="none" normalizeH="0" baseline="0" smtClean="0">
                          <a:ln>
                            <a:noFill/>
                          </a:ln>
                          <a:solidFill>
                            <a:schemeClr val="tx1"/>
                          </a:solidFill>
                          <a:effectLst/>
                          <a:latin typeface="Comic Sans MS" pitchFamily="66"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6706" name="Line 66"/>
          <p:cNvSpPr>
            <a:spLocks noChangeShapeType="1"/>
          </p:cNvSpPr>
          <p:nvPr/>
        </p:nvSpPr>
        <p:spPr bwMode="auto">
          <a:xfrm flipH="1">
            <a:off x="4387849" y="1857375"/>
            <a:ext cx="2012950" cy="1047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07" name="Text Box 67"/>
          <p:cNvSpPr txBox="1">
            <a:spLocks noChangeArrowheads="1"/>
          </p:cNvSpPr>
          <p:nvPr/>
        </p:nvSpPr>
        <p:spPr bwMode="auto">
          <a:xfrm>
            <a:off x="5854700" y="2419350"/>
            <a:ext cx="31003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dirty="0">
                <a:solidFill>
                  <a:srgbClr val="0070C0"/>
                </a:solidFill>
                <a:latin typeface="Palatino" pitchFamily="18" charset="0"/>
              </a:rPr>
              <a:t>if you pair t4 with {t2,  t3}, you show the independence of both A and B.</a:t>
            </a:r>
          </a:p>
        </p:txBody>
      </p:sp>
      <p:sp>
        <p:nvSpPr>
          <p:cNvPr id="1136708" name="Freeform 68"/>
          <p:cNvSpPr>
            <a:spLocks/>
          </p:cNvSpPr>
          <p:nvPr/>
        </p:nvSpPr>
        <p:spPr bwMode="auto">
          <a:xfrm>
            <a:off x="5272088" y="3038475"/>
            <a:ext cx="1963737" cy="1016000"/>
          </a:xfrm>
          <a:custGeom>
            <a:avLst/>
            <a:gdLst>
              <a:gd name="T0" fmla="*/ 1317 w 1536"/>
              <a:gd name="T1" fmla="*/ 0 h 535"/>
              <a:gd name="T2" fmla="*/ 1317 w 1536"/>
              <a:gd name="T3" fmla="*/ 479 h 535"/>
              <a:gd name="T4" fmla="*/ 0 w 1536"/>
              <a:gd name="T5" fmla="*/ 337 h 535"/>
            </a:gdLst>
            <a:ahLst/>
            <a:cxnLst>
              <a:cxn ang="0">
                <a:pos x="T0" y="T1"/>
              </a:cxn>
              <a:cxn ang="0">
                <a:pos x="T2" y="T3"/>
              </a:cxn>
              <a:cxn ang="0">
                <a:pos x="T4" y="T5"/>
              </a:cxn>
            </a:cxnLst>
            <a:rect l="0" t="0" r="r" b="b"/>
            <a:pathLst>
              <a:path w="1536" h="535">
                <a:moveTo>
                  <a:pt x="1317" y="0"/>
                </a:moveTo>
                <a:cubicBezTo>
                  <a:pt x="1426" y="211"/>
                  <a:pt x="1536" y="423"/>
                  <a:pt x="1317" y="479"/>
                </a:cubicBezTo>
                <a:cubicBezTo>
                  <a:pt x="1098" y="535"/>
                  <a:pt x="221" y="362"/>
                  <a:pt x="0" y="337"/>
                </a:cubicBezTo>
              </a:path>
            </a:pathLst>
          </a:custGeom>
          <a:noFill/>
          <a:ln w="12700" cap="flat" cmpd="sng">
            <a:solidFill>
              <a:srgbClr val="0070C0"/>
            </a:solidFill>
            <a:prstDash val="solid"/>
            <a:round/>
            <a:headEnd type="none" w="med" len="med"/>
            <a:tailEnd type="triangl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70C0"/>
              </a:solidFill>
            </a:endParaRPr>
          </a:p>
        </p:txBody>
      </p:sp>
    </p:spTree>
    <p:extLst>
      <p:ext uri="{BB962C8B-B14F-4D97-AF65-F5344CB8AC3E}">
        <p14:creationId xmlns:p14="http://schemas.microsoft.com/office/powerpoint/2010/main" val="2523756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4D5879-5FB3-4199-8FD4-C637B152A818}" type="slidenum">
              <a:rPr lang="en-US" altLang="en-US"/>
              <a:pPr/>
              <a:t>52</a:t>
            </a:fld>
            <a:endParaRPr lang="en-US" altLang="en-US"/>
          </a:p>
        </p:txBody>
      </p:sp>
      <p:sp>
        <p:nvSpPr>
          <p:cNvPr id="1143811" name="Rectangle 3"/>
          <p:cNvSpPr>
            <a:spLocks noGrp="1" noRot="1" noChangeArrowheads="1"/>
          </p:cNvSpPr>
          <p:nvPr>
            <p:ph type="body" idx="1"/>
          </p:nvPr>
        </p:nvSpPr>
        <p:spPr>
          <a:xfrm>
            <a:off x="457200" y="1406525"/>
            <a:ext cx="8229600" cy="4014788"/>
          </a:xfrm>
        </p:spPr>
        <p:txBody>
          <a:bodyPr/>
          <a:lstStyle/>
          <a:p>
            <a:r>
              <a:rPr lang="en-US" altLang="en-US" dirty="0"/>
              <a:t>Consider the decision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a:t>
            </a:r>
          </a:p>
          <a:p>
            <a:endParaRPr lang="en-US" altLang="en-US" dirty="0">
              <a:latin typeface="Comic Sans MS" pitchFamily="66" charset="0"/>
            </a:endParaRPr>
          </a:p>
          <a:p>
            <a:r>
              <a:rPr lang="en-US" altLang="en-US" dirty="0"/>
              <a:t>Which test cases satisfy the MC/D criterion ? </a:t>
            </a:r>
          </a:p>
          <a:p>
            <a:endParaRPr lang="en-US" altLang="en-US" dirty="0"/>
          </a:p>
        </p:txBody>
      </p:sp>
      <p:sp>
        <p:nvSpPr>
          <p:cNvPr id="2" name="Title 1"/>
          <p:cNvSpPr>
            <a:spLocks noGrp="1"/>
          </p:cNvSpPr>
          <p:nvPr>
            <p:ph type="title"/>
          </p:nvPr>
        </p:nvSpPr>
        <p:spPr>
          <a:xfrm>
            <a:off x="304799" y="244475"/>
            <a:ext cx="8505825" cy="708025"/>
          </a:xfrm>
        </p:spPr>
        <p:txBody>
          <a:bodyPr/>
          <a:lstStyle/>
          <a:p>
            <a:r>
              <a:rPr lang="en-US" altLang="en-US" sz="2800" dirty="0"/>
              <a:t>Modified Condition/Decision Coverage </a:t>
            </a:r>
            <a:r>
              <a:rPr lang="en-US" altLang="en-US" sz="2000" dirty="0"/>
              <a:t>(cont’d)</a:t>
            </a:r>
            <a:endParaRPr lang="en-US" sz="2000" dirty="0"/>
          </a:p>
        </p:txBody>
      </p:sp>
    </p:spTree>
    <p:extLst>
      <p:ext uri="{BB962C8B-B14F-4D97-AF65-F5344CB8AC3E}">
        <p14:creationId xmlns:p14="http://schemas.microsoft.com/office/powerpoint/2010/main" val="3894610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1"/>
          </p:nvPr>
        </p:nvSpPr>
        <p:spPr/>
        <p:txBody>
          <a:bodyPr/>
          <a:lstStyle/>
          <a:p>
            <a:fld id="{D5C319A5-1F3D-40B3-B379-B317AC7FA3BE}" type="slidenum">
              <a:rPr lang="en-US" altLang="en-US"/>
              <a:pPr/>
              <a:t>53</a:t>
            </a:fld>
            <a:endParaRPr lang="en-US" altLang="en-US"/>
          </a:p>
        </p:txBody>
      </p:sp>
      <p:sp>
        <p:nvSpPr>
          <p:cNvPr id="1137666" name="Rectangle 2"/>
          <p:cNvSpPr>
            <a:spLocks noGrp="1" noRot="1" noChangeArrowheads="1"/>
          </p:cNvSpPr>
          <p:nvPr>
            <p:ph type="title"/>
          </p:nvPr>
        </p:nvSpPr>
        <p:spPr>
          <a:xfrm>
            <a:off x="228600" y="244475"/>
            <a:ext cx="8648700" cy="698500"/>
          </a:xfrm>
        </p:spPr>
        <p:txBody>
          <a:bodyPr/>
          <a:lstStyle/>
          <a:p>
            <a:r>
              <a:rPr lang="en-US" altLang="en-US" sz="2800" dirty="0"/>
              <a:t>Modified Condition/Decision Coverage </a:t>
            </a:r>
            <a:r>
              <a:rPr lang="en-US" altLang="en-US" sz="2000" dirty="0"/>
              <a:t>(cont’d)</a:t>
            </a:r>
          </a:p>
        </p:txBody>
      </p:sp>
      <p:graphicFrame>
        <p:nvGraphicFramePr>
          <p:cNvPr id="1137712" name="Group 48"/>
          <p:cNvGraphicFramePr>
            <a:graphicFrameLocks noGrp="1"/>
          </p:cNvGraphicFramePr>
          <p:nvPr/>
        </p:nvGraphicFramePr>
        <p:xfrm>
          <a:off x="984250" y="1382713"/>
          <a:ext cx="4502150" cy="2180591"/>
        </p:xfrm>
        <a:graphic>
          <a:graphicData uri="http://schemas.openxmlformats.org/drawingml/2006/table">
            <a:tbl>
              <a:tblPr/>
              <a:tblGrid>
                <a:gridCol w="695325"/>
                <a:gridCol w="1177925"/>
                <a:gridCol w="1219200"/>
                <a:gridCol w="731838"/>
                <a:gridCol w="677862"/>
              </a:tblGrid>
              <a:tr h="3540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 </a:t>
                      </a:r>
                      <a:r>
                        <a:rPr kumimoji="0" lang="en-US" altLang="en-US" sz="2000" b="0" i="0" u="none" strike="noStrike" cap="none" normalizeH="0" baseline="0" smtClean="0">
                          <a:ln>
                            <a:noFill/>
                          </a:ln>
                          <a:solidFill>
                            <a:schemeClr val="tx1"/>
                          </a:solidFill>
                          <a:effectLst/>
                          <a:latin typeface="Comic Sans MS" pitchFamily="66" charset="0"/>
                          <a:sym typeface="Symbol" pitchFamily="18" charset="2"/>
                        </a:rPr>
                        <a:t></a:t>
                      </a:r>
                      <a:r>
                        <a:rPr kumimoji="0" lang="en-US" altLang="en-US" sz="2000" b="0" i="0" u="none" strike="noStrike" cap="none" normalizeH="0" baseline="0" smtClean="0">
                          <a:ln>
                            <a:noFill/>
                          </a:ln>
                          <a:solidFill>
                            <a:schemeClr val="tx1"/>
                          </a:solidFill>
                          <a:effectLst/>
                          <a:latin typeface="Comic Sans MS" pitchFamily="66"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7711" name="Text Box 47"/>
          <p:cNvSpPr txBox="1">
            <a:spLocks noChangeArrowheads="1"/>
          </p:cNvSpPr>
          <p:nvPr/>
        </p:nvSpPr>
        <p:spPr bwMode="auto">
          <a:xfrm>
            <a:off x="831850" y="3965575"/>
            <a:ext cx="45243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a:t>Test cases: { t1, t2, t3 }</a:t>
            </a:r>
          </a:p>
        </p:txBody>
      </p:sp>
    </p:spTree>
    <p:extLst>
      <p:ext uri="{BB962C8B-B14F-4D97-AF65-F5344CB8AC3E}">
        <p14:creationId xmlns:p14="http://schemas.microsoft.com/office/powerpoint/2010/main" val="2911421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EF55466-76FC-4223-B056-899B43935FC9}" type="slidenum">
              <a:rPr lang="en-US" altLang="en-US"/>
              <a:pPr/>
              <a:t>54</a:t>
            </a:fld>
            <a:endParaRPr lang="en-US" altLang="en-US"/>
          </a:p>
        </p:txBody>
      </p:sp>
      <p:sp>
        <p:nvSpPr>
          <p:cNvPr id="1144834" name="Rectangle 2"/>
          <p:cNvSpPr>
            <a:spLocks noGrp="1" noRot="1" noChangeArrowheads="1"/>
          </p:cNvSpPr>
          <p:nvPr>
            <p:ph type="title"/>
          </p:nvPr>
        </p:nvSpPr>
        <p:spPr>
          <a:xfrm>
            <a:off x="276225" y="234950"/>
            <a:ext cx="8562975" cy="736600"/>
          </a:xfrm>
        </p:spPr>
        <p:txBody>
          <a:bodyPr/>
          <a:lstStyle/>
          <a:p>
            <a:r>
              <a:rPr lang="en-US" altLang="en-US" sz="2800" dirty="0"/>
              <a:t>Modified Condition/Decision Coverage </a:t>
            </a:r>
            <a:r>
              <a:rPr lang="en-US" altLang="en-US" sz="2000" dirty="0"/>
              <a:t>(cont’d)</a:t>
            </a:r>
          </a:p>
        </p:txBody>
      </p:sp>
      <p:sp>
        <p:nvSpPr>
          <p:cNvPr id="1144835" name="Rectangle 3"/>
          <p:cNvSpPr>
            <a:spLocks noGrp="1" noRot="1" noChangeArrowheads="1"/>
          </p:cNvSpPr>
          <p:nvPr>
            <p:ph type="body" idx="1"/>
          </p:nvPr>
        </p:nvSpPr>
        <p:spPr/>
        <p:txBody>
          <a:bodyPr/>
          <a:lstStyle/>
          <a:p>
            <a:r>
              <a:rPr lang="en-US" altLang="en-US" dirty="0"/>
              <a:t>Consider the decision </a:t>
            </a:r>
            <a:r>
              <a:rPr lang="en-US" altLang="en-US" dirty="0">
                <a:latin typeface="Comic Sans MS" pitchFamily="66" charset="0"/>
              </a:rPr>
              <a:t>(A </a:t>
            </a:r>
            <a:r>
              <a:rPr lang="en-US" altLang="en-US" dirty="0">
                <a:latin typeface="Comic Sans MS" pitchFamily="66" charset="0"/>
                <a:sym typeface="Symbol" pitchFamily="18" charset="2"/>
              </a:rPr>
              <a:t></a:t>
            </a:r>
            <a:r>
              <a:rPr lang="en-US" altLang="en-US" dirty="0">
                <a:latin typeface="Comic Sans MS" pitchFamily="66" charset="0"/>
              </a:rPr>
              <a:t> B)    “A </a:t>
            </a:r>
            <a:r>
              <a:rPr lang="en-US" altLang="en-US" dirty="0" err="1">
                <a:latin typeface="Comic Sans MS" pitchFamily="66" charset="0"/>
              </a:rPr>
              <a:t>exclusiveOR</a:t>
            </a:r>
            <a:r>
              <a:rPr lang="en-US" altLang="en-US" dirty="0">
                <a:latin typeface="Comic Sans MS" pitchFamily="66" charset="0"/>
              </a:rPr>
              <a:t> B”</a:t>
            </a:r>
          </a:p>
          <a:p>
            <a:endParaRPr lang="en-US" altLang="en-US" dirty="0">
              <a:latin typeface="Comic Sans MS" pitchFamily="66" charset="0"/>
            </a:endParaRPr>
          </a:p>
          <a:p>
            <a:r>
              <a:rPr lang="en-US" altLang="en-US" dirty="0"/>
              <a:t>Which test cases satisfy the MC/D criterion ? </a:t>
            </a:r>
          </a:p>
          <a:p>
            <a:endParaRPr lang="en-US" altLang="en-US" dirty="0"/>
          </a:p>
          <a:p>
            <a:endParaRPr lang="en-US" altLang="en-US" dirty="0"/>
          </a:p>
        </p:txBody>
      </p:sp>
    </p:spTree>
    <p:extLst>
      <p:ext uri="{BB962C8B-B14F-4D97-AF65-F5344CB8AC3E}">
        <p14:creationId xmlns:p14="http://schemas.microsoft.com/office/powerpoint/2010/main" val="2644897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1"/>
          </p:nvPr>
        </p:nvSpPr>
        <p:spPr/>
        <p:txBody>
          <a:bodyPr/>
          <a:lstStyle/>
          <a:p>
            <a:fld id="{958010CA-F880-4BF3-8089-A5988088A53C}" type="slidenum">
              <a:rPr lang="en-US" altLang="en-US"/>
              <a:pPr/>
              <a:t>55</a:t>
            </a:fld>
            <a:endParaRPr lang="en-US" altLang="en-US"/>
          </a:p>
        </p:txBody>
      </p:sp>
      <p:sp>
        <p:nvSpPr>
          <p:cNvPr id="1145858" name="Rectangle 2"/>
          <p:cNvSpPr>
            <a:spLocks noGrp="1" noRot="1" noChangeArrowheads="1"/>
          </p:cNvSpPr>
          <p:nvPr>
            <p:ph type="title"/>
          </p:nvPr>
        </p:nvSpPr>
        <p:spPr>
          <a:xfrm>
            <a:off x="266700" y="244475"/>
            <a:ext cx="8553450" cy="755650"/>
          </a:xfrm>
        </p:spPr>
        <p:txBody>
          <a:bodyPr/>
          <a:lstStyle/>
          <a:p>
            <a:r>
              <a:rPr lang="en-US" altLang="en-US" sz="2800" dirty="0"/>
              <a:t>Modified Condition/Decision Coverage </a:t>
            </a:r>
            <a:r>
              <a:rPr lang="en-US" altLang="en-US" sz="2000" dirty="0"/>
              <a:t>(cont’d)</a:t>
            </a:r>
          </a:p>
        </p:txBody>
      </p:sp>
      <p:graphicFrame>
        <p:nvGraphicFramePr>
          <p:cNvPr id="1145860" name="Group 4"/>
          <p:cNvGraphicFramePr>
            <a:graphicFrameLocks noGrp="1"/>
          </p:cNvGraphicFramePr>
          <p:nvPr>
            <p:ph type="body" idx="1"/>
            <p:extLst>
              <p:ext uri="{D42A27DB-BD31-4B8C-83A1-F6EECF244321}">
                <p14:modId xmlns:p14="http://schemas.microsoft.com/office/powerpoint/2010/main" val="334249391"/>
              </p:ext>
            </p:extLst>
          </p:nvPr>
        </p:nvGraphicFramePr>
        <p:xfrm>
          <a:off x="1068388" y="1446213"/>
          <a:ext cx="5129212" cy="2601914"/>
        </p:xfrm>
        <a:graphic>
          <a:graphicData uri="http://schemas.openxmlformats.org/drawingml/2006/table">
            <a:tbl>
              <a:tblPr/>
              <a:tblGrid>
                <a:gridCol w="774700"/>
                <a:gridCol w="1347787"/>
                <a:gridCol w="1393825"/>
                <a:gridCol w="838200"/>
                <a:gridCol w="774700"/>
              </a:tblGrid>
              <a:tr h="4714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dirty="0" smtClean="0">
                        <a:ln>
                          <a:noFill/>
                        </a:ln>
                        <a:solidFill>
                          <a:schemeClr val="tx1"/>
                        </a:solidFill>
                        <a:effectLst/>
                        <a:latin typeface="Palatino"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 </a:t>
                      </a:r>
                      <a:r>
                        <a:rPr kumimoji="0" lang="en-US" altLang="en-US" sz="2000" b="0" i="0" u="none" strike="noStrike" cap="none" normalizeH="0" baseline="0" smtClean="0">
                          <a:ln>
                            <a:noFill/>
                          </a:ln>
                          <a:solidFill>
                            <a:schemeClr val="tx1"/>
                          </a:solidFill>
                          <a:effectLst/>
                          <a:latin typeface="Comic Sans MS" pitchFamily="66" charset="0"/>
                          <a:sym typeface="Symbol" pitchFamily="18" charset="2"/>
                        </a:rPr>
                        <a:t></a:t>
                      </a:r>
                      <a:r>
                        <a:rPr kumimoji="0" lang="en-US" altLang="en-US" sz="2000" b="0" i="0" u="none" strike="noStrike" cap="none" normalizeH="0" baseline="0" smtClean="0">
                          <a:ln>
                            <a:noFill/>
                          </a:ln>
                          <a:solidFill>
                            <a:schemeClr val="tx1"/>
                          </a:solidFill>
                          <a:effectLst/>
                          <a:latin typeface="Comic Sans MS" pitchFamily="66"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45900" name="Text Box 44"/>
          <p:cNvSpPr txBox="1">
            <a:spLocks noChangeArrowheads="1"/>
          </p:cNvSpPr>
          <p:nvPr/>
        </p:nvSpPr>
        <p:spPr bwMode="auto">
          <a:xfrm>
            <a:off x="933448" y="4327525"/>
            <a:ext cx="7800975" cy="8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0" dirty="0">
                <a:latin typeface="+mn-lt"/>
              </a:rPr>
              <a:t>Any of the following test cases will satisfy MC/D:</a:t>
            </a:r>
          </a:p>
          <a:p>
            <a:pPr>
              <a:spcBef>
                <a:spcPct val="50000"/>
              </a:spcBef>
            </a:pPr>
            <a:r>
              <a:rPr lang="en-US" altLang="en-US" sz="2000" b="0" dirty="0">
                <a:latin typeface="Palatino" pitchFamily="18" charset="0"/>
              </a:rPr>
              <a:t>{t1, t2, t3}, {t1, t2, t4}, {t1, t3, t4}, {t2, t3, t4}</a:t>
            </a:r>
          </a:p>
        </p:txBody>
      </p:sp>
    </p:spTree>
    <p:extLst>
      <p:ext uri="{BB962C8B-B14F-4D97-AF65-F5344CB8AC3E}">
        <p14:creationId xmlns:p14="http://schemas.microsoft.com/office/powerpoint/2010/main" val="4038228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lide Number Placeholder 4"/>
          <p:cNvSpPr>
            <a:spLocks noGrp="1"/>
          </p:cNvSpPr>
          <p:nvPr>
            <p:ph type="sldNum" sz="quarter" idx="11"/>
          </p:nvPr>
        </p:nvSpPr>
        <p:spPr/>
        <p:txBody>
          <a:bodyPr/>
          <a:lstStyle/>
          <a:p>
            <a:fld id="{426E51E9-1ADE-4443-85BF-28CF4244A338}" type="slidenum">
              <a:rPr lang="en-US" altLang="en-US"/>
              <a:pPr/>
              <a:t>56</a:t>
            </a:fld>
            <a:endParaRPr lang="en-US" altLang="en-US"/>
          </a:p>
        </p:txBody>
      </p:sp>
      <p:sp>
        <p:nvSpPr>
          <p:cNvPr id="1153026" name="Rectangle 2"/>
          <p:cNvSpPr>
            <a:spLocks noGrp="1" noRot="1" noChangeArrowheads="1"/>
          </p:cNvSpPr>
          <p:nvPr>
            <p:ph type="title"/>
          </p:nvPr>
        </p:nvSpPr>
        <p:spPr>
          <a:xfrm>
            <a:off x="190500" y="244475"/>
            <a:ext cx="8696325" cy="546100"/>
          </a:xfrm>
        </p:spPr>
        <p:txBody>
          <a:bodyPr/>
          <a:lstStyle/>
          <a:p>
            <a:r>
              <a:rPr lang="en-US" altLang="en-US" sz="2800" dirty="0"/>
              <a:t>Modified Condition/Decision Coverage </a:t>
            </a:r>
            <a:r>
              <a:rPr lang="en-US" altLang="en-US" sz="2000" dirty="0"/>
              <a:t>(cont’d)</a:t>
            </a:r>
          </a:p>
        </p:txBody>
      </p:sp>
      <p:graphicFrame>
        <p:nvGraphicFramePr>
          <p:cNvPr id="1153162" name="Group 138"/>
          <p:cNvGraphicFramePr>
            <a:graphicFrameLocks noGrp="1"/>
          </p:cNvGraphicFramePr>
          <p:nvPr>
            <p:extLst>
              <p:ext uri="{D42A27DB-BD31-4B8C-83A1-F6EECF244321}">
                <p14:modId xmlns:p14="http://schemas.microsoft.com/office/powerpoint/2010/main" val="1020120821"/>
              </p:ext>
            </p:extLst>
          </p:nvPr>
        </p:nvGraphicFramePr>
        <p:xfrm>
          <a:off x="812800" y="1511300"/>
          <a:ext cx="6216650" cy="3648077"/>
        </p:xfrm>
        <a:graphic>
          <a:graphicData uri="http://schemas.openxmlformats.org/drawingml/2006/table">
            <a:tbl>
              <a:tblPr/>
              <a:tblGrid>
                <a:gridCol w="871538"/>
                <a:gridCol w="869950"/>
                <a:gridCol w="871537"/>
                <a:gridCol w="869950"/>
                <a:gridCol w="871538"/>
                <a:gridCol w="687387"/>
                <a:gridCol w="593725"/>
                <a:gridCol w="581025"/>
              </a:tblGrid>
              <a:tr h="4048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a:t>
                      </a:r>
                      <a:r>
                        <a:rPr kumimoji="0" lang="en-US" altLang="en-US" sz="2000" b="0" i="0" u="none" strike="noStrike" cap="none" normalizeH="0" baseline="0" smtClean="0">
                          <a:ln>
                            <a:noFill/>
                          </a:ln>
                          <a:solidFill>
                            <a:schemeClr val="tx1"/>
                          </a:solidFill>
                          <a:effectLst/>
                          <a:latin typeface="Palatino" pitchFamily="18" charset="0"/>
                        </a:rPr>
                        <a:t> </a:t>
                      </a:r>
                      <a:r>
                        <a:rPr kumimoji="0" lang="en-US" altLang="en-US" sz="2000" b="0" i="0" u="none" strike="noStrike" cap="none" normalizeH="0" baseline="0" smtClean="0">
                          <a:ln>
                            <a:noFill/>
                          </a:ln>
                          <a:solidFill>
                            <a:schemeClr val="tx1"/>
                          </a:solidFill>
                          <a:effectLst/>
                          <a:latin typeface="Palatino" pitchFamily="18" charset="0"/>
                          <a:sym typeface="Symbol" pitchFamily="18" charset="2"/>
                        </a:rPr>
                        <a:t> (</a:t>
                      </a:r>
                      <a:r>
                        <a:rPr kumimoji="0" lang="en-US" altLang="en-US" sz="2000" b="0" i="0" u="none" strike="noStrike" cap="none" normalizeH="0" baseline="0" smtClean="0">
                          <a:ln>
                            <a:noFill/>
                          </a:ln>
                          <a:solidFill>
                            <a:schemeClr val="tx1"/>
                          </a:solidFill>
                          <a:effectLst/>
                          <a:latin typeface="Comic Sans MS" pitchFamily="66" charset="0"/>
                          <a:sym typeface="Symbol" pitchFamily="18" charset="2"/>
                        </a:rPr>
                        <a:t>B</a:t>
                      </a:r>
                      <a:r>
                        <a:rPr kumimoji="0" lang="en-US" altLang="en-US" sz="2000" b="0" i="0" u="none" strike="noStrike" cap="none" normalizeH="0" baseline="0" smtClean="0">
                          <a:ln>
                            <a:noFill/>
                          </a:ln>
                          <a:solidFill>
                            <a:schemeClr val="tx1"/>
                          </a:solidFill>
                          <a:effectLst/>
                          <a:latin typeface="Palatino" pitchFamily="18" charset="0"/>
                          <a:sym typeface="Symbol" pitchFamily="18" charset="2"/>
                        </a:rPr>
                        <a:t>  </a:t>
                      </a:r>
                      <a:r>
                        <a:rPr kumimoji="0" lang="en-US" altLang="en-US" sz="2000" b="0" i="0" u="none" strike="noStrike" cap="none" normalizeH="0" baseline="0" smtClean="0">
                          <a:ln>
                            <a:noFill/>
                          </a:ln>
                          <a:solidFill>
                            <a:schemeClr val="tx1"/>
                          </a:solidFill>
                          <a:effectLst/>
                          <a:latin typeface="Comic Sans MS" pitchFamily="66" charset="0"/>
                          <a:sym typeface="Symbol" pitchFamily="18" charset="2"/>
                        </a:rPr>
                        <a:t>C</a:t>
                      </a:r>
                      <a:r>
                        <a:rPr kumimoji="0" lang="en-US" altLang="en-US" sz="2000" b="0" i="0" u="none" strike="noStrike" cap="none" normalizeH="0" baseline="0" smtClean="0">
                          <a:ln>
                            <a:noFill/>
                          </a:ln>
                          <a:solidFill>
                            <a:schemeClr val="tx1"/>
                          </a:solidFill>
                          <a:effectLst/>
                          <a:latin typeface="Palatino" pitchFamily="18" charset="0"/>
                          <a:sym typeface="Symbol" pitchFamily="18" charset="2"/>
                        </a:rPr>
                        <a:t>)</a:t>
                      </a: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omic Sans MS" pitchFamily="66"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Palatino"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Palatino"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000">
                          <a:solidFill>
                            <a:schemeClr val="tx1"/>
                          </a:solidFill>
                          <a:latin typeface="Palatino" pitchFamily="18" charset="0"/>
                        </a:defRPr>
                      </a:lvl1pPr>
                      <a:lvl2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Palatino" pitchFamily="18" charset="0"/>
                        </a:defRPr>
                      </a:lvl2pPr>
                      <a:lvl3pPr>
                        <a:spcBef>
                          <a:spcPct val="20000"/>
                        </a:spcBef>
                        <a:buClr>
                          <a:schemeClr val="tx2"/>
                        </a:buClr>
                        <a:buSzPct val="70000"/>
                        <a:buFont typeface="Wingdings" pitchFamily="2" charset="2"/>
                        <a:defRPr sz="1600">
                          <a:solidFill>
                            <a:schemeClr val="tx1"/>
                          </a:solidFill>
                          <a:effectLst>
                            <a:outerShdw blurRad="38100" dist="38100" dir="2700000" algn="tl">
                              <a:srgbClr val="000000"/>
                            </a:outerShdw>
                          </a:effectLst>
                          <a:latin typeface="Palatino" pitchFamily="18" charset="0"/>
                        </a:defRPr>
                      </a:lvl3pPr>
                      <a:lvl4pPr>
                        <a:spcBef>
                          <a:spcPct val="20000"/>
                        </a:spcBef>
                        <a:buClr>
                          <a:schemeClr val="accent2"/>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4pPr>
                      <a:lvl5pPr>
                        <a:spcBef>
                          <a:spcPct val="20000"/>
                        </a:spcBef>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5pPr>
                      <a:lvl6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6pPr>
                      <a:lvl7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7pPr>
                      <a:lvl8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8pPr>
                      <a:lvl9pPr fontAlgn="base">
                        <a:spcBef>
                          <a:spcPct val="20000"/>
                        </a:spcBef>
                        <a:spcAft>
                          <a:spcPct val="0"/>
                        </a:spcAft>
                        <a:buClr>
                          <a:schemeClr val="hlink"/>
                        </a:buClr>
                        <a:buSzPct val="70000"/>
                        <a:buFont typeface="Wingdings" pitchFamily="2" charset="2"/>
                        <a:defRPr sz="1400">
                          <a:solidFill>
                            <a:schemeClr val="tx1"/>
                          </a:solidFill>
                          <a:effectLst>
                            <a:outerShdw blurRad="38100" dist="38100" dir="2700000" algn="tl">
                              <a:srgbClr val="000000"/>
                            </a:outerShdw>
                          </a:effectLst>
                          <a:latin typeface="Palatino"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000" b="0" i="0" u="none" strike="noStrike" cap="none" normalizeH="0" baseline="0" dirty="0" smtClean="0">
                        <a:ln>
                          <a:noFill/>
                        </a:ln>
                        <a:solidFill>
                          <a:schemeClr val="tx1"/>
                        </a:solidFill>
                        <a:effectLst/>
                        <a:latin typeface="Palatino"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3134" name="Text Box 110"/>
          <p:cNvSpPr txBox="1">
            <a:spLocks noChangeArrowheads="1"/>
          </p:cNvSpPr>
          <p:nvPr/>
        </p:nvSpPr>
        <p:spPr bwMode="auto">
          <a:xfrm>
            <a:off x="771525" y="5226050"/>
            <a:ext cx="76581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0" dirty="0">
                <a:latin typeface="+mn-lt"/>
              </a:rPr>
              <a:t>Test cases: </a:t>
            </a:r>
            <a:r>
              <a:rPr lang="en-US" altLang="en-US" sz="2000" b="0" dirty="0">
                <a:latin typeface="Palatino" pitchFamily="18" charset="0"/>
              </a:rPr>
              <a:t>{ t2, t3, t4, t6 } or { t2, t3, t4, t7 }</a:t>
            </a:r>
          </a:p>
        </p:txBody>
      </p:sp>
    </p:spTree>
    <p:extLst>
      <p:ext uri="{BB962C8B-B14F-4D97-AF65-F5344CB8AC3E}">
        <p14:creationId xmlns:p14="http://schemas.microsoft.com/office/powerpoint/2010/main" val="3946108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6403B2-9DCD-409F-9125-ADF97BCCCFB1}" type="slidenum">
              <a:rPr lang="en-US" altLang="en-US"/>
              <a:pPr/>
              <a:t>57</a:t>
            </a:fld>
            <a:endParaRPr lang="en-US" altLang="en-US"/>
          </a:p>
        </p:txBody>
      </p:sp>
      <p:sp>
        <p:nvSpPr>
          <p:cNvPr id="1147906" name="Rectangle 2"/>
          <p:cNvSpPr>
            <a:spLocks noGrp="1" noRot="1" noChangeArrowheads="1"/>
          </p:cNvSpPr>
          <p:nvPr>
            <p:ph type="title"/>
          </p:nvPr>
        </p:nvSpPr>
        <p:spPr>
          <a:xfrm>
            <a:off x="228600" y="244475"/>
            <a:ext cx="8610600" cy="717550"/>
          </a:xfrm>
        </p:spPr>
        <p:txBody>
          <a:bodyPr/>
          <a:lstStyle/>
          <a:p>
            <a:r>
              <a:rPr lang="en-US" altLang="en-US" sz="2800" dirty="0"/>
              <a:t>Modified Condition/Decision Coverage </a:t>
            </a:r>
            <a:r>
              <a:rPr lang="en-US" altLang="en-US" sz="2000" dirty="0"/>
              <a:t>(cont’d)</a:t>
            </a:r>
          </a:p>
        </p:txBody>
      </p:sp>
      <p:sp>
        <p:nvSpPr>
          <p:cNvPr id="1147907" name="Rectangle 3"/>
          <p:cNvSpPr>
            <a:spLocks noGrp="1" noRot="1" noChangeArrowheads="1"/>
          </p:cNvSpPr>
          <p:nvPr>
            <p:ph type="body" idx="1"/>
          </p:nvPr>
        </p:nvSpPr>
        <p:spPr>
          <a:xfrm>
            <a:off x="457200" y="1295400"/>
            <a:ext cx="8229600" cy="4149725"/>
          </a:xfrm>
        </p:spPr>
        <p:txBody>
          <a:bodyPr/>
          <a:lstStyle/>
          <a:p>
            <a:r>
              <a:rPr lang="en-US" altLang="en-US" dirty="0"/>
              <a:t>Selecting test cases for MC/D  is not a trivial exercise.</a:t>
            </a:r>
            <a:br>
              <a:rPr lang="en-US" altLang="en-US" dirty="0"/>
            </a:br>
            <a:endParaRPr lang="en-US" altLang="en-US" dirty="0"/>
          </a:p>
          <a:p>
            <a:r>
              <a:rPr lang="en-US" altLang="en-US" dirty="0"/>
              <a:t>There are some inherent difficulties that  we may need to deal with when working with MC/D:</a:t>
            </a:r>
          </a:p>
          <a:p>
            <a:pPr lvl="1"/>
            <a:r>
              <a:rPr lang="en-US" altLang="en-US" dirty="0"/>
              <a:t>Logical operators that use short-circuit evaluation</a:t>
            </a:r>
          </a:p>
          <a:p>
            <a:pPr lvl="1"/>
            <a:r>
              <a:rPr lang="en-US" altLang="en-US" dirty="0"/>
              <a:t>Coupled conditions.</a:t>
            </a:r>
          </a:p>
          <a:p>
            <a:pPr>
              <a:buFont typeface="Wingdings" pitchFamily="2" charset="2"/>
              <a:buNone/>
            </a:pPr>
            <a:endParaRPr lang="en-US" altLang="en-US" dirty="0"/>
          </a:p>
          <a:p>
            <a:endParaRPr lang="en-US" altLang="en-US" dirty="0"/>
          </a:p>
        </p:txBody>
      </p:sp>
    </p:spTree>
    <p:extLst>
      <p:ext uri="{BB962C8B-B14F-4D97-AF65-F5344CB8AC3E}">
        <p14:creationId xmlns:p14="http://schemas.microsoft.com/office/powerpoint/2010/main" val="4031087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B56DED7-508E-4711-9E13-599970C06340}" type="slidenum">
              <a:rPr lang="en-US" altLang="en-US"/>
              <a:pPr/>
              <a:t>58</a:t>
            </a:fld>
            <a:endParaRPr lang="en-US" altLang="en-US"/>
          </a:p>
        </p:txBody>
      </p:sp>
      <p:sp>
        <p:nvSpPr>
          <p:cNvPr id="1148930" name="Rectangle 2"/>
          <p:cNvSpPr>
            <a:spLocks noGrp="1" noRot="1" noChangeArrowheads="1"/>
          </p:cNvSpPr>
          <p:nvPr>
            <p:ph type="title"/>
          </p:nvPr>
        </p:nvSpPr>
        <p:spPr>
          <a:xfrm>
            <a:off x="247650" y="244475"/>
            <a:ext cx="8648700" cy="679450"/>
          </a:xfrm>
        </p:spPr>
        <p:txBody>
          <a:bodyPr/>
          <a:lstStyle/>
          <a:p>
            <a:r>
              <a:rPr lang="en-US" altLang="en-US" sz="2800" dirty="0"/>
              <a:t>Modified Condition/Decision Coverage </a:t>
            </a:r>
            <a:r>
              <a:rPr lang="en-US" altLang="en-US" sz="2000" dirty="0"/>
              <a:t>(cont’d)</a:t>
            </a:r>
          </a:p>
        </p:txBody>
      </p:sp>
      <p:sp>
        <p:nvSpPr>
          <p:cNvPr id="1148931" name="Rectangle 3"/>
          <p:cNvSpPr>
            <a:spLocks noGrp="1" noRot="1" noChangeArrowheads="1"/>
          </p:cNvSpPr>
          <p:nvPr>
            <p:ph type="body" idx="1"/>
          </p:nvPr>
        </p:nvSpPr>
        <p:spPr>
          <a:xfrm>
            <a:off x="457200" y="981075"/>
            <a:ext cx="8439150" cy="4464050"/>
          </a:xfrm>
        </p:spPr>
        <p:txBody>
          <a:bodyPr/>
          <a:lstStyle/>
          <a:p>
            <a:r>
              <a:rPr lang="en-US" altLang="en-US" sz="2000" dirty="0"/>
              <a:t>Logical operators that use short-circuit evaluation:</a:t>
            </a:r>
          </a:p>
          <a:p>
            <a:pPr>
              <a:buFont typeface="Wingdings" pitchFamily="2" charset="2"/>
              <a:buNone/>
            </a:pPr>
            <a:r>
              <a:rPr lang="en-US" altLang="en-US" sz="2000" dirty="0"/>
              <a:t>	</a:t>
            </a:r>
            <a:endParaRPr lang="en-US" altLang="en-US" sz="2000" dirty="0" smtClean="0"/>
          </a:p>
          <a:p>
            <a:pPr>
              <a:buFont typeface="Wingdings" pitchFamily="2" charset="2"/>
              <a:buNone/>
            </a:pPr>
            <a:r>
              <a:rPr lang="en-US" altLang="en-US" sz="2000" dirty="0"/>
              <a:t> </a:t>
            </a:r>
            <a:r>
              <a:rPr lang="en-US" altLang="en-US" sz="2000" dirty="0" smtClean="0"/>
              <a:t>   Consider </a:t>
            </a:r>
            <a:r>
              <a:rPr lang="en-US" altLang="en-US" sz="2000" dirty="0"/>
              <a:t>the decision </a:t>
            </a:r>
            <a:r>
              <a:rPr lang="en-US" altLang="en-US" sz="2000" dirty="0">
                <a:latin typeface="Comic Sans MS" pitchFamily="66" charset="0"/>
              </a:rPr>
              <a:t> ( x ! = 0 &amp; y/x &gt; 15 ) </a:t>
            </a:r>
            <a:br>
              <a:rPr lang="en-US" altLang="en-US" sz="2000" dirty="0">
                <a:latin typeface="Comic Sans MS" pitchFamily="66" charset="0"/>
              </a:rPr>
            </a:br>
            <a:r>
              <a:rPr lang="en-US" altLang="en-US" sz="2000" dirty="0">
                <a:latin typeface="Comic Sans MS" pitchFamily="66" charset="0"/>
              </a:rPr>
              <a:t/>
            </a:r>
            <a:br>
              <a:rPr lang="en-US" altLang="en-US" sz="2000" dirty="0">
                <a:latin typeface="Comic Sans MS" pitchFamily="66" charset="0"/>
              </a:rPr>
            </a:br>
            <a:r>
              <a:rPr lang="en-US" altLang="en-US" sz="2000" dirty="0" smtClean="0"/>
              <a:t>It </a:t>
            </a:r>
            <a:r>
              <a:rPr lang="en-US" altLang="en-US" sz="2000" dirty="0"/>
              <a:t>is impossible to create a test where the 1</a:t>
            </a:r>
            <a:r>
              <a:rPr lang="en-US" altLang="en-US" sz="2000" baseline="30000" dirty="0"/>
              <a:t>st</a:t>
            </a:r>
            <a:r>
              <a:rPr lang="en-US" altLang="en-US" sz="2000" dirty="0"/>
              <a:t> condition is </a:t>
            </a:r>
            <a:r>
              <a:rPr lang="en-US" altLang="en-US" sz="2000" dirty="0" smtClean="0"/>
              <a:t>False </a:t>
            </a:r>
            <a:r>
              <a:rPr lang="en-US" altLang="en-US" sz="2000" dirty="0"/>
              <a:t>and the 2</a:t>
            </a:r>
            <a:r>
              <a:rPr lang="en-US" altLang="en-US" sz="2000" baseline="30000" dirty="0"/>
              <a:t>nd</a:t>
            </a:r>
            <a:r>
              <a:rPr lang="en-US" altLang="en-US" sz="2000" dirty="0"/>
              <a:t> one takes on either True or False values. 	Why?</a:t>
            </a:r>
            <a:br>
              <a:rPr lang="en-US" altLang="en-US" sz="2000" dirty="0"/>
            </a:br>
            <a:endParaRPr lang="en-US" altLang="en-US" sz="2000" dirty="0"/>
          </a:p>
          <a:p>
            <a:r>
              <a:rPr lang="en-US" altLang="en-US" sz="2000" dirty="0"/>
              <a:t>Short-circuit evaluation either reduces the # of possible paths that need to be considered, or relaxes the MC/D-specific requirement that </a:t>
            </a:r>
            <a:r>
              <a:rPr lang="en-US" altLang="en-US" sz="2000" i="1" u="sng" dirty="0"/>
              <a:t>all</a:t>
            </a:r>
            <a:r>
              <a:rPr lang="en-US" altLang="en-US" sz="2000" i="1" dirty="0"/>
              <a:t> the conditions are held fixed while the condition of interest is varied</a:t>
            </a:r>
            <a:r>
              <a:rPr lang="en-US" altLang="en-US" sz="2000" dirty="0"/>
              <a:t>. </a:t>
            </a:r>
          </a:p>
        </p:txBody>
      </p:sp>
    </p:spTree>
    <p:extLst>
      <p:ext uri="{BB962C8B-B14F-4D97-AF65-F5344CB8AC3E}">
        <p14:creationId xmlns:p14="http://schemas.microsoft.com/office/powerpoint/2010/main" val="320075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50FE050-EFCB-42EB-9CBE-26B1CE6CE522}" type="slidenum">
              <a:rPr lang="en-US" altLang="en-US"/>
              <a:pPr/>
              <a:t>59</a:t>
            </a:fld>
            <a:endParaRPr lang="en-US" altLang="en-US"/>
          </a:p>
        </p:txBody>
      </p:sp>
      <p:sp>
        <p:nvSpPr>
          <p:cNvPr id="1149954" name="Rectangle 2"/>
          <p:cNvSpPr>
            <a:spLocks noGrp="1" noRot="1" noChangeArrowheads="1"/>
          </p:cNvSpPr>
          <p:nvPr>
            <p:ph type="title"/>
          </p:nvPr>
        </p:nvSpPr>
        <p:spPr>
          <a:xfrm>
            <a:off x="247650" y="244475"/>
            <a:ext cx="8562975" cy="650875"/>
          </a:xfrm>
        </p:spPr>
        <p:txBody>
          <a:bodyPr/>
          <a:lstStyle/>
          <a:p>
            <a:r>
              <a:rPr lang="en-US" altLang="en-US" sz="2800" dirty="0"/>
              <a:t>Modified Condition/Decision Coverage </a:t>
            </a:r>
            <a:r>
              <a:rPr lang="en-US" altLang="en-US" sz="2000" dirty="0"/>
              <a:t>(cont’d)</a:t>
            </a:r>
          </a:p>
        </p:txBody>
      </p:sp>
      <p:sp>
        <p:nvSpPr>
          <p:cNvPr id="1149955" name="Rectangle 3"/>
          <p:cNvSpPr>
            <a:spLocks noGrp="1" noRot="1" noChangeArrowheads="1"/>
          </p:cNvSpPr>
          <p:nvPr>
            <p:ph type="body" idx="1"/>
          </p:nvPr>
        </p:nvSpPr>
        <p:spPr>
          <a:xfrm>
            <a:off x="457200" y="1228725"/>
            <a:ext cx="8486775" cy="4216400"/>
          </a:xfrm>
        </p:spPr>
        <p:txBody>
          <a:bodyPr/>
          <a:lstStyle/>
          <a:p>
            <a:r>
              <a:rPr lang="en-US" altLang="en-US" dirty="0"/>
              <a:t>Coupled Conditions</a:t>
            </a:r>
            <a:r>
              <a:rPr lang="en-US" altLang="en-US" dirty="0" smtClean="0"/>
              <a:t>:</a:t>
            </a:r>
          </a:p>
          <a:p>
            <a:pPr>
              <a:buFont typeface="Wingdings" pitchFamily="2" charset="2"/>
              <a:buNone/>
            </a:pPr>
            <a:endParaRPr lang="en-US" altLang="en-US" dirty="0" smtClean="0"/>
          </a:p>
          <a:p>
            <a:pPr>
              <a:buFont typeface="Wingdings" pitchFamily="2" charset="2"/>
              <a:buNone/>
            </a:pPr>
            <a:r>
              <a:rPr lang="en-US" altLang="en-US" dirty="0" smtClean="0"/>
              <a:t>   Consider </a:t>
            </a:r>
            <a:r>
              <a:rPr lang="en-US" altLang="en-US" dirty="0"/>
              <a:t>the decision </a:t>
            </a:r>
            <a:r>
              <a:rPr lang="en-US" altLang="en-US" dirty="0">
                <a:latin typeface="Comic Sans MS" pitchFamily="66" charset="0"/>
              </a:rPr>
              <a:t> ( A </a:t>
            </a:r>
            <a:r>
              <a:rPr lang="en-US" altLang="en-US" i="1" dirty="0">
                <a:sym typeface="Symbol" pitchFamily="18" charset="2"/>
              </a:rPr>
              <a:t></a:t>
            </a:r>
            <a:r>
              <a:rPr lang="en-US" altLang="en-US" dirty="0">
                <a:latin typeface="Comic Sans MS" pitchFamily="66" charset="0"/>
              </a:rPr>
              <a:t>  B ) </a:t>
            </a:r>
            <a:r>
              <a:rPr lang="en-US" altLang="en-US" i="1" dirty="0">
                <a:sym typeface="Symbol" pitchFamily="18" charset="2"/>
              </a:rPr>
              <a:t></a:t>
            </a:r>
            <a:r>
              <a:rPr lang="en-US" altLang="en-US" dirty="0">
                <a:latin typeface="Comic Sans MS" pitchFamily="66" charset="0"/>
              </a:rPr>
              <a:t>  ( A </a:t>
            </a:r>
            <a:r>
              <a:rPr lang="en-US" altLang="en-US" i="1" dirty="0">
                <a:sym typeface="Symbol" pitchFamily="18" charset="2"/>
              </a:rPr>
              <a:t></a:t>
            </a:r>
            <a:r>
              <a:rPr lang="en-US" altLang="en-US" dirty="0">
                <a:latin typeface="Comic Sans MS" pitchFamily="66" charset="0"/>
              </a:rPr>
              <a:t>  C ) </a:t>
            </a:r>
            <a:br>
              <a:rPr lang="en-US" altLang="en-US" dirty="0">
                <a:latin typeface="Comic Sans MS" pitchFamily="66" charset="0"/>
              </a:rPr>
            </a:br>
            <a:r>
              <a:rPr lang="en-US" altLang="en-US" dirty="0">
                <a:latin typeface="Comic Sans MS" pitchFamily="66" charset="0"/>
              </a:rPr>
              <a:t/>
            </a:r>
            <a:br>
              <a:rPr lang="en-US" altLang="en-US" dirty="0">
                <a:latin typeface="Comic Sans MS" pitchFamily="66" charset="0"/>
              </a:rPr>
            </a:br>
            <a:r>
              <a:rPr lang="en-US" altLang="en-US" dirty="0" smtClean="0"/>
              <a:t>The </a:t>
            </a:r>
            <a:r>
              <a:rPr lang="en-US" altLang="en-US" dirty="0">
                <a:latin typeface="Comic Sans MS" pitchFamily="66" charset="0"/>
              </a:rPr>
              <a:t>A</a:t>
            </a:r>
            <a:r>
              <a:rPr lang="en-US" altLang="en-US" dirty="0"/>
              <a:t>’s are </a:t>
            </a:r>
            <a:r>
              <a:rPr lang="en-US" altLang="en-US" i="1" dirty="0"/>
              <a:t>coupled</a:t>
            </a:r>
            <a:r>
              <a:rPr lang="en-US" altLang="en-US" dirty="0"/>
              <a:t> (changes to the first </a:t>
            </a:r>
            <a:r>
              <a:rPr lang="en-US" altLang="en-US" dirty="0">
                <a:latin typeface="Comic Sans MS" pitchFamily="66" charset="0"/>
              </a:rPr>
              <a:t>A</a:t>
            </a:r>
            <a:r>
              <a:rPr lang="en-US" altLang="en-US" dirty="0"/>
              <a:t> will </a:t>
            </a:r>
            <a:r>
              <a:rPr lang="en-US" altLang="en-US" dirty="0" smtClean="0"/>
              <a:t>also change </a:t>
            </a:r>
            <a:r>
              <a:rPr lang="en-US" altLang="en-US" dirty="0"/>
              <a:t>the second </a:t>
            </a:r>
            <a:r>
              <a:rPr lang="en-US" altLang="en-US" dirty="0">
                <a:latin typeface="Comic Sans MS" pitchFamily="66" charset="0"/>
              </a:rPr>
              <a:t>A</a:t>
            </a:r>
            <a:r>
              <a:rPr lang="en-US" altLang="en-US" dirty="0"/>
              <a:t>).</a:t>
            </a:r>
          </a:p>
          <a:p>
            <a:pPr>
              <a:buFont typeface="Wingdings" pitchFamily="2" charset="2"/>
              <a:buNone/>
            </a:pPr>
            <a:endParaRPr lang="en-US" altLang="en-US" dirty="0"/>
          </a:p>
          <a:p>
            <a:pPr>
              <a:buFont typeface="Wingdings" pitchFamily="2" charset="2"/>
              <a:buNone/>
            </a:pPr>
            <a:r>
              <a:rPr lang="en-US" altLang="en-US" dirty="0"/>
              <a:t>	</a:t>
            </a:r>
            <a:r>
              <a:rPr lang="en-US" altLang="en-US" dirty="0" smtClean="0"/>
              <a:t>What </a:t>
            </a:r>
            <a:r>
              <a:rPr lang="en-US" altLang="en-US" dirty="0"/>
              <a:t>is the problem with such coupled conditions ? </a:t>
            </a:r>
          </a:p>
        </p:txBody>
      </p:sp>
    </p:spTree>
    <p:extLst>
      <p:ext uri="{BB962C8B-B14F-4D97-AF65-F5344CB8AC3E}">
        <p14:creationId xmlns:p14="http://schemas.microsoft.com/office/powerpoint/2010/main" val="269199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Rot="1" noChangeArrowheads="1"/>
          </p:cNvSpPr>
          <p:nvPr>
            <p:ph type="title"/>
          </p:nvPr>
        </p:nvSpPr>
        <p:spPr>
          <a:xfrm>
            <a:off x="457200" y="244475"/>
            <a:ext cx="8229600" cy="482600"/>
          </a:xfrm>
        </p:spPr>
        <p:txBody>
          <a:bodyPr/>
          <a:lstStyle/>
          <a:p>
            <a:r>
              <a:rPr lang="en-US" altLang="en-US"/>
              <a:t>Example of a CFG</a:t>
            </a:r>
            <a:endParaRPr lang="en-US" altLang="en-US" baseline="-25000"/>
          </a:p>
        </p:txBody>
      </p:sp>
      <p:sp>
        <p:nvSpPr>
          <p:cNvPr id="1048579" name="Rectangle 3"/>
          <p:cNvSpPr>
            <a:spLocks noGrp="1" noRot="1" noChangeArrowheads="1"/>
          </p:cNvSpPr>
          <p:nvPr>
            <p:ph type="body" idx="1"/>
          </p:nvPr>
        </p:nvSpPr>
        <p:spPr>
          <a:xfrm>
            <a:off x="585788" y="1068388"/>
            <a:ext cx="3294062" cy="4297362"/>
          </a:xfrm>
        </p:spPr>
        <p:txBody>
          <a:bodyPr/>
          <a:lstStyle/>
          <a:p>
            <a:pPr>
              <a:lnSpc>
                <a:spcPct val="90000"/>
              </a:lnSpc>
              <a:buFont typeface="Wingdings" pitchFamily="2" charset="2"/>
              <a:buNone/>
            </a:pPr>
            <a:r>
              <a:rPr lang="en-US" altLang="en-US" sz="1900" dirty="0" err="1">
                <a:latin typeface="Comic Sans MS" pitchFamily="48" charset="0"/>
              </a:rPr>
              <a:t>scanf</a:t>
            </a:r>
            <a:r>
              <a:rPr lang="en-US" altLang="en-US" sz="1900" dirty="0">
                <a:latin typeface="Comic Sans MS" pitchFamily="48" charset="0"/>
              </a:rPr>
              <a:t> (“%d, %d”, &amp;x, &amp;y);</a:t>
            </a:r>
          </a:p>
          <a:p>
            <a:pPr>
              <a:lnSpc>
                <a:spcPct val="90000"/>
              </a:lnSpc>
              <a:buFont typeface="Wingdings" pitchFamily="2" charset="2"/>
              <a:buNone/>
            </a:pPr>
            <a:r>
              <a:rPr lang="en-US" altLang="en-US" sz="1900" dirty="0">
                <a:latin typeface="Comic Sans MS" pitchFamily="48" charset="0"/>
              </a:rPr>
              <a:t>if (y &lt; 0)</a:t>
            </a:r>
          </a:p>
          <a:p>
            <a:pPr>
              <a:lnSpc>
                <a:spcPct val="90000"/>
              </a:lnSpc>
              <a:buFont typeface="Wingdings" pitchFamily="2" charset="2"/>
              <a:buNone/>
            </a:pPr>
            <a:r>
              <a:rPr lang="en-US" altLang="en-US" sz="1900" dirty="0">
                <a:latin typeface="Comic Sans MS" pitchFamily="48" charset="0"/>
              </a:rPr>
              <a:t>	pow = -y;</a:t>
            </a:r>
          </a:p>
          <a:p>
            <a:pPr>
              <a:lnSpc>
                <a:spcPct val="90000"/>
              </a:lnSpc>
              <a:buFont typeface="Wingdings" pitchFamily="2" charset="2"/>
              <a:buNone/>
            </a:pPr>
            <a:r>
              <a:rPr lang="en-US" altLang="en-US" sz="1900" dirty="0">
                <a:latin typeface="Comic Sans MS" pitchFamily="48" charset="0"/>
              </a:rPr>
              <a:t>else</a:t>
            </a:r>
          </a:p>
          <a:p>
            <a:pPr>
              <a:lnSpc>
                <a:spcPct val="90000"/>
              </a:lnSpc>
              <a:buFont typeface="Wingdings" pitchFamily="2" charset="2"/>
              <a:buNone/>
            </a:pPr>
            <a:r>
              <a:rPr lang="en-US" altLang="en-US" sz="1900" dirty="0">
                <a:latin typeface="Comic Sans MS" pitchFamily="48" charset="0"/>
              </a:rPr>
              <a:t>	pow = y;</a:t>
            </a:r>
          </a:p>
          <a:p>
            <a:pPr>
              <a:lnSpc>
                <a:spcPct val="90000"/>
              </a:lnSpc>
              <a:buFont typeface="Wingdings" pitchFamily="2" charset="2"/>
              <a:buNone/>
            </a:pPr>
            <a:r>
              <a:rPr lang="en-US" altLang="en-US" sz="1900" dirty="0">
                <a:latin typeface="Comic Sans MS" pitchFamily="48" charset="0"/>
              </a:rPr>
              <a:t>z = 1.0;</a:t>
            </a:r>
          </a:p>
          <a:p>
            <a:pPr>
              <a:lnSpc>
                <a:spcPct val="90000"/>
              </a:lnSpc>
              <a:buFont typeface="Wingdings" pitchFamily="2" charset="2"/>
              <a:buNone/>
            </a:pPr>
            <a:r>
              <a:rPr lang="en-US" altLang="en-US" sz="1900" dirty="0">
                <a:latin typeface="Comic Sans MS" pitchFamily="48" charset="0"/>
              </a:rPr>
              <a:t>while (pow != 0) {</a:t>
            </a:r>
          </a:p>
          <a:p>
            <a:pPr>
              <a:lnSpc>
                <a:spcPct val="90000"/>
              </a:lnSpc>
              <a:buFont typeface="Wingdings" pitchFamily="2" charset="2"/>
              <a:buNone/>
            </a:pPr>
            <a:r>
              <a:rPr lang="en-US" altLang="en-US" sz="1900" dirty="0">
                <a:latin typeface="Comic Sans MS" pitchFamily="48" charset="0"/>
              </a:rPr>
              <a:t>	z = z * x;</a:t>
            </a:r>
          </a:p>
          <a:p>
            <a:pPr>
              <a:lnSpc>
                <a:spcPct val="90000"/>
              </a:lnSpc>
              <a:buFont typeface="Wingdings" pitchFamily="2" charset="2"/>
              <a:buNone/>
            </a:pPr>
            <a:r>
              <a:rPr lang="en-US" altLang="en-US" sz="1900" dirty="0">
                <a:latin typeface="Comic Sans MS" pitchFamily="48" charset="0"/>
              </a:rPr>
              <a:t>	pow = pow – 1;</a:t>
            </a:r>
          </a:p>
          <a:p>
            <a:pPr>
              <a:lnSpc>
                <a:spcPct val="90000"/>
              </a:lnSpc>
              <a:buFont typeface="Wingdings" pitchFamily="2" charset="2"/>
              <a:buNone/>
            </a:pPr>
            <a:r>
              <a:rPr lang="en-US" altLang="en-US" sz="1900" dirty="0">
                <a:latin typeface="Comic Sans MS" pitchFamily="48" charset="0"/>
              </a:rPr>
              <a:t>}</a:t>
            </a:r>
          </a:p>
          <a:p>
            <a:pPr>
              <a:lnSpc>
                <a:spcPct val="90000"/>
              </a:lnSpc>
              <a:buFont typeface="Wingdings" pitchFamily="2" charset="2"/>
              <a:buNone/>
            </a:pPr>
            <a:r>
              <a:rPr lang="en-US" altLang="en-US" sz="1900" dirty="0">
                <a:latin typeface="Comic Sans MS" pitchFamily="48" charset="0"/>
              </a:rPr>
              <a:t>if (y &lt; 0)</a:t>
            </a:r>
          </a:p>
          <a:p>
            <a:pPr>
              <a:lnSpc>
                <a:spcPct val="90000"/>
              </a:lnSpc>
              <a:buFont typeface="Wingdings" pitchFamily="2" charset="2"/>
              <a:buNone/>
            </a:pPr>
            <a:r>
              <a:rPr lang="en-US" altLang="en-US" sz="1900" dirty="0">
                <a:latin typeface="Comic Sans MS" pitchFamily="48" charset="0"/>
              </a:rPr>
              <a:t>	z = 1.0 / z ;</a:t>
            </a:r>
          </a:p>
          <a:p>
            <a:pPr>
              <a:lnSpc>
                <a:spcPct val="90000"/>
              </a:lnSpc>
              <a:buFont typeface="Wingdings" pitchFamily="2" charset="2"/>
              <a:buNone/>
            </a:pPr>
            <a:r>
              <a:rPr lang="en-US" altLang="en-US" sz="1900" dirty="0" err="1">
                <a:latin typeface="Comic Sans MS" pitchFamily="48" charset="0"/>
              </a:rPr>
              <a:t>printf</a:t>
            </a:r>
            <a:r>
              <a:rPr lang="en-US" altLang="en-US" sz="1900" dirty="0">
                <a:latin typeface="Comic Sans MS" pitchFamily="48" charset="0"/>
              </a:rPr>
              <a:t>(“%f”, z);</a:t>
            </a:r>
          </a:p>
        </p:txBody>
      </p:sp>
      <p:sp>
        <p:nvSpPr>
          <p:cNvPr id="1048580" name="Oval 4"/>
          <p:cNvSpPr>
            <a:spLocks noChangeArrowheads="1"/>
          </p:cNvSpPr>
          <p:nvPr/>
        </p:nvSpPr>
        <p:spPr bwMode="auto">
          <a:xfrm>
            <a:off x="5257800" y="8826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581" name="Rectangle 5"/>
          <p:cNvSpPr>
            <a:spLocks noChangeArrowheads="1"/>
          </p:cNvSpPr>
          <p:nvPr/>
        </p:nvSpPr>
        <p:spPr bwMode="auto">
          <a:xfrm>
            <a:off x="5157788" y="1625600"/>
            <a:ext cx="736600"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y &lt; 0</a:t>
            </a:r>
          </a:p>
        </p:txBody>
      </p:sp>
      <p:sp>
        <p:nvSpPr>
          <p:cNvPr id="1048582" name="Oval 6"/>
          <p:cNvSpPr>
            <a:spLocks noChangeArrowheads="1"/>
          </p:cNvSpPr>
          <p:nvPr/>
        </p:nvSpPr>
        <p:spPr bwMode="auto">
          <a:xfrm>
            <a:off x="4625975" y="2232025"/>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583" name="Oval 7"/>
          <p:cNvSpPr>
            <a:spLocks noChangeArrowheads="1"/>
          </p:cNvSpPr>
          <p:nvPr/>
        </p:nvSpPr>
        <p:spPr bwMode="auto">
          <a:xfrm>
            <a:off x="5754688" y="22018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8584" name="AutoShape 8"/>
          <p:cNvCxnSpPr>
            <a:cxnSpLocks noChangeShapeType="1"/>
            <a:stCxn id="1048580" idx="4"/>
            <a:endCxn id="1048581" idx="0"/>
          </p:cNvCxnSpPr>
          <p:nvPr/>
        </p:nvCxnSpPr>
        <p:spPr bwMode="auto">
          <a:xfrm>
            <a:off x="5519738" y="1357313"/>
            <a:ext cx="6350" cy="2682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8585" name="AutoShape 9"/>
          <p:cNvCxnSpPr>
            <a:cxnSpLocks noChangeShapeType="1"/>
            <a:stCxn id="1048581" idx="2"/>
            <a:endCxn id="1048582" idx="7"/>
          </p:cNvCxnSpPr>
          <p:nvPr/>
        </p:nvCxnSpPr>
        <p:spPr bwMode="auto">
          <a:xfrm flipH="1">
            <a:off x="5072063" y="1982788"/>
            <a:ext cx="454025" cy="3190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8586" name="AutoShape 10"/>
          <p:cNvCxnSpPr>
            <a:cxnSpLocks noChangeShapeType="1"/>
            <a:stCxn id="1048581" idx="2"/>
            <a:endCxn id="1048583" idx="0"/>
          </p:cNvCxnSpPr>
          <p:nvPr/>
        </p:nvCxnSpPr>
        <p:spPr bwMode="auto">
          <a:xfrm>
            <a:off x="5526088" y="1982788"/>
            <a:ext cx="490537" cy="2190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587" name="Text Box 11"/>
          <p:cNvSpPr txBox="1">
            <a:spLocks noChangeArrowheads="1"/>
          </p:cNvSpPr>
          <p:nvPr/>
        </p:nvSpPr>
        <p:spPr bwMode="auto">
          <a:xfrm>
            <a:off x="7729538" y="5235575"/>
            <a:ext cx="14144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printf ( … )</a:t>
            </a:r>
          </a:p>
        </p:txBody>
      </p:sp>
      <p:sp>
        <p:nvSpPr>
          <p:cNvPr id="1048588" name="Text Box 12"/>
          <p:cNvSpPr txBox="1">
            <a:spLocks noChangeArrowheads="1"/>
          </p:cNvSpPr>
          <p:nvPr/>
        </p:nvSpPr>
        <p:spPr bwMode="auto">
          <a:xfrm>
            <a:off x="5783263" y="950913"/>
            <a:ext cx="12112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scanf ( … )</a:t>
            </a:r>
          </a:p>
        </p:txBody>
      </p:sp>
      <p:sp>
        <p:nvSpPr>
          <p:cNvPr id="1048589" name="Text Box 13"/>
          <p:cNvSpPr txBox="1">
            <a:spLocks noChangeArrowheads="1"/>
          </p:cNvSpPr>
          <p:nvPr/>
        </p:nvSpPr>
        <p:spPr bwMode="auto">
          <a:xfrm>
            <a:off x="3705225" y="227012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pow = -y</a:t>
            </a:r>
          </a:p>
        </p:txBody>
      </p:sp>
      <p:sp>
        <p:nvSpPr>
          <p:cNvPr id="1048590" name="Text Box 14"/>
          <p:cNvSpPr txBox="1">
            <a:spLocks noChangeArrowheads="1"/>
          </p:cNvSpPr>
          <p:nvPr/>
        </p:nvSpPr>
        <p:spPr bwMode="auto">
          <a:xfrm>
            <a:off x="4854575" y="19558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48591" name="Text Box 15"/>
          <p:cNvSpPr txBox="1">
            <a:spLocks noChangeArrowheads="1"/>
          </p:cNvSpPr>
          <p:nvPr/>
        </p:nvSpPr>
        <p:spPr bwMode="auto">
          <a:xfrm>
            <a:off x="5859463" y="1909763"/>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48592" name="Text Box 16"/>
          <p:cNvSpPr txBox="1">
            <a:spLocks noChangeArrowheads="1"/>
          </p:cNvSpPr>
          <p:nvPr/>
        </p:nvSpPr>
        <p:spPr bwMode="auto">
          <a:xfrm>
            <a:off x="6278563" y="2239963"/>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pow = y</a:t>
            </a:r>
          </a:p>
        </p:txBody>
      </p:sp>
      <p:sp>
        <p:nvSpPr>
          <p:cNvPr id="1048593" name="Oval 17"/>
          <p:cNvSpPr>
            <a:spLocks noChangeArrowheads="1"/>
          </p:cNvSpPr>
          <p:nvPr/>
        </p:nvSpPr>
        <p:spPr bwMode="auto">
          <a:xfrm>
            <a:off x="5287963" y="2722563"/>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8594" name="AutoShape 18"/>
          <p:cNvCxnSpPr>
            <a:cxnSpLocks noChangeShapeType="1"/>
            <a:stCxn id="1048582" idx="5"/>
            <a:endCxn id="1048593" idx="1"/>
          </p:cNvCxnSpPr>
          <p:nvPr/>
        </p:nvCxnSpPr>
        <p:spPr bwMode="auto">
          <a:xfrm>
            <a:off x="5072063" y="2636838"/>
            <a:ext cx="292100" cy="1555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8595" name="AutoShape 19"/>
          <p:cNvCxnSpPr>
            <a:cxnSpLocks noChangeShapeType="1"/>
            <a:stCxn id="1048583" idx="4"/>
            <a:endCxn id="1048593" idx="7"/>
          </p:cNvCxnSpPr>
          <p:nvPr/>
        </p:nvCxnSpPr>
        <p:spPr bwMode="auto">
          <a:xfrm flipH="1">
            <a:off x="5734050" y="2676525"/>
            <a:ext cx="282575" cy="1158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596" name="Rectangle 20"/>
          <p:cNvSpPr>
            <a:spLocks noChangeArrowheads="1"/>
          </p:cNvSpPr>
          <p:nvPr/>
        </p:nvSpPr>
        <p:spPr bwMode="auto">
          <a:xfrm>
            <a:off x="5113338" y="3451225"/>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pow != 0</a:t>
            </a:r>
          </a:p>
        </p:txBody>
      </p:sp>
      <p:cxnSp>
        <p:nvCxnSpPr>
          <p:cNvPr id="1048597" name="AutoShape 21"/>
          <p:cNvCxnSpPr>
            <a:cxnSpLocks noChangeShapeType="1"/>
            <a:stCxn id="1048593" idx="4"/>
            <a:endCxn id="1048596" idx="0"/>
          </p:cNvCxnSpPr>
          <p:nvPr/>
        </p:nvCxnSpPr>
        <p:spPr bwMode="auto">
          <a:xfrm flipH="1">
            <a:off x="5538788" y="3197225"/>
            <a:ext cx="11112" cy="254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598" name="Oval 22"/>
          <p:cNvSpPr>
            <a:spLocks noChangeArrowheads="1"/>
          </p:cNvSpPr>
          <p:nvPr/>
        </p:nvSpPr>
        <p:spPr bwMode="auto">
          <a:xfrm>
            <a:off x="4684713" y="403225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8599" name="AutoShape 23"/>
          <p:cNvCxnSpPr>
            <a:cxnSpLocks noChangeShapeType="1"/>
            <a:stCxn id="1048596" idx="2"/>
            <a:endCxn id="1048598" idx="7"/>
          </p:cNvCxnSpPr>
          <p:nvPr/>
        </p:nvCxnSpPr>
        <p:spPr bwMode="auto">
          <a:xfrm flipH="1">
            <a:off x="5130800" y="3808413"/>
            <a:ext cx="407988" cy="2936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8600" name="AutoShape 24"/>
          <p:cNvCxnSpPr>
            <a:cxnSpLocks noChangeShapeType="1"/>
            <a:stCxn id="1048596" idx="3"/>
          </p:cNvCxnSpPr>
          <p:nvPr/>
        </p:nvCxnSpPr>
        <p:spPr bwMode="auto">
          <a:xfrm>
            <a:off x="5962650" y="3630613"/>
            <a:ext cx="788988" cy="63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601" name="Text Box 25"/>
          <p:cNvSpPr txBox="1">
            <a:spLocks noChangeArrowheads="1"/>
          </p:cNvSpPr>
          <p:nvPr/>
        </p:nvSpPr>
        <p:spPr bwMode="auto">
          <a:xfrm>
            <a:off x="5260975" y="3911600"/>
            <a:ext cx="487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48602" name="Text Box 26"/>
          <p:cNvSpPr txBox="1">
            <a:spLocks noChangeArrowheads="1"/>
          </p:cNvSpPr>
          <p:nvPr/>
        </p:nvSpPr>
        <p:spPr bwMode="auto">
          <a:xfrm>
            <a:off x="6086475" y="3370263"/>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48603" name="Oval 27"/>
          <p:cNvSpPr>
            <a:spLocks noChangeArrowheads="1"/>
          </p:cNvSpPr>
          <p:nvPr/>
        </p:nvSpPr>
        <p:spPr bwMode="auto">
          <a:xfrm>
            <a:off x="4678363" y="480218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8604" name="AutoShape 28"/>
          <p:cNvCxnSpPr>
            <a:cxnSpLocks noChangeShapeType="1"/>
            <a:stCxn id="1048598" idx="4"/>
            <a:endCxn id="1048603" idx="0"/>
          </p:cNvCxnSpPr>
          <p:nvPr/>
        </p:nvCxnSpPr>
        <p:spPr bwMode="auto">
          <a:xfrm flipH="1">
            <a:off x="4940300" y="4506913"/>
            <a:ext cx="6350" cy="2952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605" name="Text Box 29"/>
          <p:cNvSpPr txBox="1">
            <a:spLocks noChangeArrowheads="1"/>
          </p:cNvSpPr>
          <p:nvPr/>
        </p:nvSpPr>
        <p:spPr bwMode="auto">
          <a:xfrm>
            <a:off x="5149850" y="4106863"/>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z = z * x</a:t>
            </a:r>
          </a:p>
        </p:txBody>
      </p:sp>
      <p:sp>
        <p:nvSpPr>
          <p:cNvPr id="1048606" name="Text Box 30"/>
          <p:cNvSpPr txBox="1">
            <a:spLocks noChangeArrowheads="1"/>
          </p:cNvSpPr>
          <p:nvPr/>
        </p:nvSpPr>
        <p:spPr bwMode="auto">
          <a:xfrm>
            <a:off x="5135563" y="4841875"/>
            <a:ext cx="144621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pow = pow-1</a:t>
            </a:r>
          </a:p>
        </p:txBody>
      </p:sp>
      <p:cxnSp>
        <p:nvCxnSpPr>
          <p:cNvPr id="1048607" name="AutoShape 31"/>
          <p:cNvCxnSpPr>
            <a:cxnSpLocks noChangeShapeType="1"/>
            <a:stCxn id="1048603" idx="4"/>
            <a:endCxn id="1048596" idx="1"/>
          </p:cNvCxnSpPr>
          <p:nvPr/>
        </p:nvCxnSpPr>
        <p:spPr bwMode="auto">
          <a:xfrm rot="5400000" flipH="1" flipV="1">
            <a:off x="4203700" y="4367213"/>
            <a:ext cx="1646237" cy="173038"/>
          </a:xfrm>
          <a:prstGeom prst="bentConnector4">
            <a:avLst>
              <a:gd name="adj1" fmla="val -13792"/>
              <a:gd name="adj2" fmla="val -283486"/>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608" name="Rectangle 32"/>
          <p:cNvSpPr>
            <a:spLocks noChangeArrowheads="1"/>
          </p:cNvSpPr>
          <p:nvPr/>
        </p:nvSpPr>
        <p:spPr bwMode="auto">
          <a:xfrm>
            <a:off x="6759575" y="3436938"/>
            <a:ext cx="736600" cy="357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Comic Sans MS" pitchFamily="48" charset="0"/>
              </a:rPr>
              <a:t>y &lt; 0</a:t>
            </a:r>
          </a:p>
        </p:txBody>
      </p:sp>
      <p:sp>
        <p:nvSpPr>
          <p:cNvPr id="1048609" name="Oval 33"/>
          <p:cNvSpPr>
            <a:spLocks noChangeArrowheads="1"/>
          </p:cNvSpPr>
          <p:nvPr/>
        </p:nvSpPr>
        <p:spPr bwMode="auto">
          <a:xfrm>
            <a:off x="6297613" y="40592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610" name="Oval 34"/>
          <p:cNvSpPr>
            <a:spLocks noChangeArrowheads="1"/>
          </p:cNvSpPr>
          <p:nvPr/>
        </p:nvSpPr>
        <p:spPr bwMode="auto">
          <a:xfrm>
            <a:off x="7991475" y="459105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8611" name="AutoShape 35"/>
          <p:cNvCxnSpPr>
            <a:cxnSpLocks noChangeShapeType="1"/>
            <a:stCxn id="1048608" idx="2"/>
            <a:endCxn id="1048609" idx="7"/>
          </p:cNvCxnSpPr>
          <p:nvPr/>
        </p:nvCxnSpPr>
        <p:spPr bwMode="auto">
          <a:xfrm flipH="1">
            <a:off x="6743700" y="3794125"/>
            <a:ext cx="384175" cy="3349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8612" name="AutoShape 36"/>
          <p:cNvCxnSpPr>
            <a:cxnSpLocks noChangeShapeType="1"/>
            <a:stCxn id="1048608" idx="2"/>
            <a:endCxn id="1048610" idx="0"/>
          </p:cNvCxnSpPr>
          <p:nvPr/>
        </p:nvCxnSpPr>
        <p:spPr bwMode="auto">
          <a:xfrm>
            <a:off x="7127875" y="3794125"/>
            <a:ext cx="1125538" cy="7969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613" name="Text Box 37"/>
          <p:cNvSpPr txBox="1">
            <a:spLocks noChangeArrowheads="1"/>
          </p:cNvSpPr>
          <p:nvPr/>
        </p:nvSpPr>
        <p:spPr bwMode="auto">
          <a:xfrm>
            <a:off x="6934200" y="3906838"/>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48614" name="Text Box 38"/>
          <p:cNvSpPr txBox="1">
            <a:spLocks noChangeArrowheads="1"/>
          </p:cNvSpPr>
          <p:nvPr/>
        </p:nvSpPr>
        <p:spPr bwMode="auto">
          <a:xfrm>
            <a:off x="7783513" y="4033838"/>
            <a:ext cx="4873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48615" name="Text Box 39"/>
          <p:cNvSpPr txBox="1">
            <a:spLocks noChangeArrowheads="1"/>
          </p:cNvSpPr>
          <p:nvPr/>
        </p:nvSpPr>
        <p:spPr bwMode="auto">
          <a:xfrm>
            <a:off x="6751638" y="417512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z = 1.0/z</a:t>
            </a:r>
          </a:p>
        </p:txBody>
      </p:sp>
      <p:cxnSp>
        <p:nvCxnSpPr>
          <p:cNvPr id="1048616" name="AutoShape 40"/>
          <p:cNvCxnSpPr>
            <a:cxnSpLocks noChangeShapeType="1"/>
            <a:stCxn id="1048609" idx="4"/>
            <a:endCxn id="1048610" idx="2"/>
          </p:cNvCxnSpPr>
          <p:nvPr/>
        </p:nvCxnSpPr>
        <p:spPr bwMode="auto">
          <a:xfrm>
            <a:off x="6559550" y="4533900"/>
            <a:ext cx="1431925" cy="2952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8617" name="Text Box 41"/>
          <p:cNvSpPr txBox="1">
            <a:spLocks noChangeArrowheads="1"/>
          </p:cNvSpPr>
          <p:nvPr/>
        </p:nvSpPr>
        <p:spPr bwMode="auto">
          <a:xfrm>
            <a:off x="5765800" y="2824163"/>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z = 1.0</a:t>
            </a:r>
          </a:p>
        </p:txBody>
      </p:sp>
      <p:sp>
        <p:nvSpPr>
          <p:cNvPr id="1048618" name="Rectangle 42"/>
          <p:cNvSpPr>
            <a:spLocks noChangeArrowheads="1"/>
          </p:cNvSpPr>
          <p:nvPr/>
        </p:nvSpPr>
        <p:spPr bwMode="auto">
          <a:xfrm>
            <a:off x="4560888" y="3935413"/>
            <a:ext cx="836612" cy="1417637"/>
          </a:xfrm>
          <a:prstGeom prst="rect">
            <a:avLst/>
          </a:prstGeom>
          <a:noFill/>
          <a:ln w="12700">
            <a:solidFill>
              <a:srgbClr val="0070C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6</a:t>
            </a:fld>
            <a:endParaRPr lang="en-US" altLang="en-US">
              <a:solidFill>
                <a:prstClr val="black">
                  <a:tint val="75000"/>
                </a:prstClr>
              </a:solidFill>
            </a:endParaRPr>
          </a:p>
        </p:txBody>
      </p:sp>
    </p:spTree>
    <p:extLst>
      <p:ext uri="{BB962C8B-B14F-4D97-AF65-F5344CB8AC3E}">
        <p14:creationId xmlns:p14="http://schemas.microsoft.com/office/powerpoint/2010/main" val="2491979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882E380-3EAD-41BA-B835-F48E7319E298}" type="slidenum">
              <a:rPr lang="en-US" altLang="en-US"/>
              <a:pPr/>
              <a:t>60</a:t>
            </a:fld>
            <a:endParaRPr lang="en-US" altLang="en-US"/>
          </a:p>
        </p:txBody>
      </p:sp>
      <p:sp>
        <p:nvSpPr>
          <p:cNvPr id="1152002" name="Rectangle 2"/>
          <p:cNvSpPr>
            <a:spLocks noGrp="1" noRot="1" noChangeArrowheads="1"/>
          </p:cNvSpPr>
          <p:nvPr>
            <p:ph type="title"/>
          </p:nvPr>
        </p:nvSpPr>
        <p:spPr>
          <a:xfrm>
            <a:off x="238125" y="225425"/>
            <a:ext cx="8534400" cy="622300"/>
          </a:xfrm>
        </p:spPr>
        <p:txBody>
          <a:bodyPr/>
          <a:lstStyle/>
          <a:p>
            <a:r>
              <a:rPr lang="en-US" altLang="en-US" sz="2800" dirty="0"/>
              <a:t>Modified Condition/Decision Coverage </a:t>
            </a:r>
            <a:r>
              <a:rPr lang="en-US" altLang="en-US" sz="2000" dirty="0"/>
              <a:t>(cont’d)</a:t>
            </a:r>
          </a:p>
        </p:txBody>
      </p:sp>
      <p:sp>
        <p:nvSpPr>
          <p:cNvPr id="1152003" name="Rectangle 3"/>
          <p:cNvSpPr>
            <a:spLocks noGrp="1" noRot="1" noChangeArrowheads="1"/>
          </p:cNvSpPr>
          <p:nvPr>
            <p:ph type="body" idx="1"/>
          </p:nvPr>
        </p:nvSpPr>
        <p:spPr>
          <a:xfrm>
            <a:off x="457200" y="1114425"/>
            <a:ext cx="8229600" cy="4330700"/>
          </a:xfrm>
        </p:spPr>
        <p:txBody>
          <a:bodyPr/>
          <a:lstStyle/>
          <a:p>
            <a:r>
              <a:rPr lang="en-US" altLang="en-US" dirty="0"/>
              <a:t>Essentially, there is no meaningful way to show </a:t>
            </a:r>
            <a:r>
              <a:rPr lang="en-US" altLang="en-US" dirty="0">
                <a:latin typeface="Comic Sans MS" pitchFamily="66" charset="0"/>
              </a:rPr>
              <a:t>A’</a:t>
            </a:r>
            <a:r>
              <a:rPr lang="en-US" altLang="en-US" dirty="0"/>
              <a:t>s independent effect, which is what MC/D is all about.</a:t>
            </a:r>
            <a:br>
              <a:rPr lang="en-US" altLang="en-US" dirty="0"/>
            </a:br>
            <a:endParaRPr lang="en-US" altLang="en-US" dirty="0"/>
          </a:p>
          <a:p>
            <a:r>
              <a:rPr lang="en-US" altLang="en-US" dirty="0"/>
              <a:t>Coupled conditions make some tests infeasible.</a:t>
            </a:r>
          </a:p>
          <a:p>
            <a:endParaRPr lang="en-US" altLang="en-US" dirty="0"/>
          </a:p>
          <a:p>
            <a:r>
              <a:rPr lang="en-US" altLang="en-US" dirty="0"/>
              <a:t>In such cases, MC/D may not provide us with the quality results we are expecting.</a:t>
            </a:r>
          </a:p>
          <a:p>
            <a:pPr>
              <a:buFont typeface="Wingdings" pitchFamily="2" charset="2"/>
              <a:buNone/>
            </a:pPr>
            <a:endParaRPr lang="en-US" altLang="en-US" dirty="0"/>
          </a:p>
          <a:p>
            <a:endParaRPr lang="en-US" altLang="en-US" dirty="0"/>
          </a:p>
        </p:txBody>
      </p:sp>
    </p:spTree>
    <p:extLst>
      <p:ext uri="{BB962C8B-B14F-4D97-AF65-F5344CB8AC3E}">
        <p14:creationId xmlns:p14="http://schemas.microsoft.com/office/powerpoint/2010/main" val="3694049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50F03F-8B3C-4606-995E-A6DC0897827A}" type="slidenum">
              <a:rPr lang="en-US" altLang="en-US"/>
              <a:pPr/>
              <a:t>61</a:t>
            </a:fld>
            <a:endParaRPr lang="en-US" altLang="en-US"/>
          </a:p>
        </p:txBody>
      </p:sp>
      <p:sp>
        <p:nvSpPr>
          <p:cNvPr id="1146882" name="Rectangle 2"/>
          <p:cNvSpPr>
            <a:spLocks noGrp="1" noRot="1" noChangeArrowheads="1"/>
          </p:cNvSpPr>
          <p:nvPr>
            <p:ph type="title"/>
          </p:nvPr>
        </p:nvSpPr>
        <p:spPr>
          <a:xfrm>
            <a:off x="257175" y="244475"/>
            <a:ext cx="8582025" cy="698500"/>
          </a:xfrm>
        </p:spPr>
        <p:txBody>
          <a:bodyPr/>
          <a:lstStyle/>
          <a:p>
            <a:r>
              <a:rPr lang="en-US" altLang="en-US" sz="2800" dirty="0"/>
              <a:t>Modified Condition/Decision Coverage </a:t>
            </a:r>
            <a:r>
              <a:rPr lang="en-US" altLang="en-US" sz="2000" dirty="0"/>
              <a:t>(cont’d)</a:t>
            </a:r>
          </a:p>
        </p:txBody>
      </p:sp>
      <p:sp>
        <p:nvSpPr>
          <p:cNvPr id="1146883" name="Rectangle 3"/>
          <p:cNvSpPr>
            <a:spLocks noGrp="1" noRot="1" noChangeArrowheads="1"/>
          </p:cNvSpPr>
          <p:nvPr>
            <p:ph type="body" idx="1"/>
          </p:nvPr>
        </p:nvSpPr>
        <p:spPr/>
        <p:txBody>
          <a:bodyPr/>
          <a:lstStyle/>
          <a:p>
            <a:pPr>
              <a:buFont typeface="Wingdings" pitchFamily="2" charset="2"/>
              <a:buNone/>
            </a:pPr>
            <a:r>
              <a:rPr lang="en-US" altLang="en-US" sz="2000" dirty="0"/>
              <a:t>In Summary ...</a:t>
            </a:r>
          </a:p>
          <a:p>
            <a:r>
              <a:rPr lang="en-US" altLang="en-US" sz="2000" dirty="0"/>
              <a:t>An alternative to improve on Condition/Decision, with a  reasonable number of test cases (linear vs. exponential growth for Multiple Condition).</a:t>
            </a:r>
            <a:br>
              <a:rPr lang="en-US" altLang="en-US" sz="2000" dirty="0"/>
            </a:br>
            <a:endParaRPr lang="en-US" altLang="en-US" sz="2000" dirty="0"/>
          </a:p>
          <a:p>
            <a:r>
              <a:rPr lang="en-US" altLang="en-US" sz="2000" dirty="0"/>
              <a:t>Not trivial to come up with the test cases, especially for decisions that contain a large number of conditions.</a:t>
            </a:r>
            <a:br>
              <a:rPr lang="en-US" altLang="en-US" sz="2000" dirty="0"/>
            </a:br>
            <a:endParaRPr lang="en-US" altLang="en-US" sz="2000" dirty="0"/>
          </a:p>
          <a:p>
            <a:r>
              <a:rPr lang="en-US" altLang="en-US" sz="2000" dirty="0"/>
              <a:t>Short-circuit logical operators and coupled conditions negatively effect the MD/C criterion.</a:t>
            </a:r>
            <a:br>
              <a:rPr lang="en-US" altLang="en-US" sz="2000" dirty="0"/>
            </a:br>
            <a:endParaRPr lang="en-US" altLang="en-US" sz="2000" dirty="0"/>
          </a:p>
          <a:p>
            <a:r>
              <a:rPr lang="en-US" altLang="en-US" sz="2000" dirty="0"/>
              <a:t>Has been used on the development of critical software systems. </a:t>
            </a:r>
          </a:p>
        </p:txBody>
      </p:sp>
    </p:spTree>
    <p:extLst>
      <p:ext uri="{BB962C8B-B14F-4D97-AF65-F5344CB8AC3E}">
        <p14:creationId xmlns:p14="http://schemas.microsoft.com/office/powerpoint/2010/main" val="2997172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E0519C6-1DE0-4EFD-B4BF-1B125A7B248E}" type="slidenum">
              <a:rPr lang="en-US" altLang="en-US"/>
              <a:pPr/>
              <a:t>62</a:t>
            </a:fld>
            <a:endParaRPr lang="en-US" altLang="en-US"/>
          </a:p>
        </p:txBody>
      </p:sp>
      <p:sp>
        <p:nvSpPr>
          <p:cNvPr id="1116162" name="Rectangle 2"/>
          <p:cNvSpPr>
            <a:spLocks noGrp="1" noRot="1" noChangeArrowheads="1"/>
          </p:cNvSpPr>
          <p:nvPr>
            <p:ph type="title"/>
          </p:nvPr>
        </p:nvSpPr>
        <p:spPr/>
        <p:txBody>
          <a:bodyPr/>
          <a:lstStyle/>
          <a:p>
            <a:r>
              <a:rPr lang="en-US" altLang="en-US" dirty="0" err="1"/>
              <a:t>Subsumption</a:t>
            </a:r>
            <a:endParaRPr lang="en-US" altLang="en-US" dirty="0"/>
          </a:p>
        </p:txBody>
      </p:sp>
      <p:sp>
        <p:nvSpPr>
          <p:cNvPr id="1116163" name="Rectangle 3"/>
          <p:cNvSpPr>
            <a:spLocks noGrp="1" noRot="1" noChangeArrowheads="1"/>
          </p:cNvSpPr>
          <p:nvPr>
            <p:ph type="body" idx="1"/>
          </p:nvPr>
        </p:nvSpPr>
        <p:spPr/>
        <p:txBody>
          <a:bodyPr/>
          <a:lstStyle/>
          <a:p>
            <a:endParaRPr lang="en-US" altLang="en-US" dirty="0"/>
          </a:p>
          <a:p>
            <a:r>
              <a:rPr lang="en-US" altLang="en-US" dirty="0"/>
              <a:t>How can we summarize the relationships of the criteria we have discussed thus far?</a:t>
            </a:r>
            <a:br>
              <a:rPr lang="en-US" altLang="en-US" dirty="0"/>
            </a:br>
            <a:endParaRPr lang="en-US" altLang="en-US" dirty="0"/>
          </a:p>
          <a:p>
            <a:r>
              <a:rPr lang="en-US" altLang="en-US" dirty="0"/>
              <a:t>Criterion </a:t>
            </a:r>
            <a:r>
              <a:rPr lang="en-US" altLang="en-US" dirty="0">
                <a:latin typeface="Lucida Calligraphy" pitchFamily="66" charset="0"/>
              </a:rPr>
              <a:t>C</a:t>
            </a:r>
            <a:r>
              <a:rPr lang="en-US" altLang="en-US" baseline="-25000" dirty="0"/>
              <a:t>1</a:t>
            </a:r>
            <a:r>
              <a:rPr lang="en-US" altLang="en-US" dirty="0"/>
              <a:t> is said to </a:t>
            </a:r>
            <a:r>
              <a:rPr lang="en-US" altLang="en-US" i="1" dirty="0">
                <a:solidFill>
                  <a:srgbClr val="0070C0"/>
                </a:solidFill>
              </a:rPr>
              <a:t>subsume</a:t>
            </a:r>
            <a:r>
              <a:rPr lang="en-US" altLang="en-US" dirty="0">
                <a:solidFill>
                  <a:srgbClr val="0070C0"/>
                </a:solidFill>
              </a:rPr>
              <a:t> </a:t>
            </a:r>
            <a:r>
              <a:rPr lang="en-US" altLang="en-US" dirty="0"/>
              <a:t>criterion </a:t>
            </a:r>
            <a:r>
              <a:rPr lang="en-US" altLang="en-US" dirty="0">
                <a:latin typeface="Lucida Calligraphy" pitchFamily="66" charset="0"/>
              </a:rPr>
              <a:t>C</a:t>
            </a:r>
            <a:r>
              <a:rPr lang="en-US" altLang="en-US" baseline="-25000" dirty="0"/>
              <a:t>2</a:t>
            </a:r>
            <a:r>
              <a:rPr lang="en-US" altLang="en-US" dirty="0"/>
              <a:t> </a:t>
            </a:r>
            <a:r>
              <a:rPr lang="en-US" altLang="en-US" dirty="0" err="1"/>
              <a:t>iff</a:t>
            </a:r>
            <a:r>
              <a:rPr lang="en-US" altLang="en-US" dirty="0"/>
              <a:t>. every test suite that satisfies </a:t>
            </a:r>
            <a:r>
              <a:rPr lang="en-US" altLang="en-US" dirty="0">
                <a:latin typeface="Lucida Calligraphy" pitchFamily="66" charset="0"/>
              </a:rPr>
              <a:t>C</a:t>
            </a:r>
            <a:r>
              <a:rPr lang="en-US" altLang="en-US" baseline="-25000" dirty="0"/>
              <a:t>1</a:t>
            </a:r>
            <a:r>
              <a:rPr lang="en-US" altLang="en-US" dirty="0"/>
              <a:t> also satisfies </a:t>
            </a:r>
            <a:r>
              <a:rPr lang="en-US" altLang="en-US" dirty="0">
                <a:latin typeface="Lucida Calligraphy" pitchFamily="66" charset="0"/>
              </a:rPr>
              <a:t>C</a:t>
            </a:r>
            <a:r>
              <a:rPr lang="en-US" altLang="en-US" baseline="-25000" dirty="0"/>
              <a:t>2</a:t>
            </a:r>
            <a:r>
              <a:rPr lang="en-US" altLang="en-US" dirty="0"/>
              <a:t>. </a:t>
            </a:r>
          </a:p>
        </p:txBody>
      </p:sp>
    </p:spTree>
    <p:extLst>
      <p:ext uri="{BB962C8B-B14F-4D97-AF65-F5344CB8AC3E}">
        <p14:creationId xmlns:p14="http://schemas.microsoft.com/office/powerpoint/2010/main" val="475373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9157AA9F-0EAB-4625-BF52-D0E5C6836CC5}" type="slidenum">
              <a:rPr lang="en-US" altLang="en-US"/>
              <a:pPr/>
              <a:t>63</a:t>
            </a:fld>
            <a:endParaRPr lang="en-US" altLang="en-US"/>
          </a:p>
        </p:txBody>
      </p:sp>
      <p:sp>
        <p:nvSpPr>
          <p:cNvPr id="1127426" name="Rectangle 2"/>
          <p:cNvSpPr>
            <a:spLocks noGrp="1" noRot="1" noChangeArrowheads="1"/>
          </p:cNvSpPr>
          <p:nvPr>
            <p:ph type="title"/>
          </p:nvPr>
        </p:nvSpPr>
        <p:spPr/>
        <p:txBody>
          <a:bodyPr/>
          <a:lstStyle/>
          <a:p>
            <a:r>
              <a:rPr lang="en-US" altLang="en-US"/>
              <a:t>Subsumption Hierarchy</a:t>
            </a:r>
          </a:p>
        </p:txBody>
      </p:sp>
      <p:sp>
        <p:nvSpPr>
          <p:cNvPr id="1127428" name="Text Box 4"/>
          <p:cNvSpPr txBox="1">
            <a:spLocks noChangeArrowheads="1"/>
          </p:cNvSpPr>
          <p:nvPr/>
        </p:nvSpPr>
        <p:spPr bwMode="auto">
          <a:xfrm>
            <a:off x="3219450" y="1566863"/>
            <a:ext cx="2209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Multiple Condition</a:t>
            </a:r>
          </a:p>
        </p:txBody>
      </p:sp>
      <p:sp>
        <p:nvSpPr>
          <p:cNvPr id="1127429" name="Text Box 5"/>
          <p:cNvSpPr txBox="1">
            <a:spLocks noChangeArrowheads="1"/>
          </p:cNvSpPr>
          <p:nvPr/>
        </p:nvSpPr>
        <p:spPr bwMode="auto">
          <a:xfrm>
            <a:off x="3275013" y="2452688"/>
            <a:ext cx="34083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Modified Condition / Decision</a:t>
            </a:r>
          </a:p>
        </p:txBody>
      </p:sp>
      <p:sp>
        <p:nvSpPr>
          <p:cNvPr id="1127430" name="Text Box 6"/>
          <p:cNvSpPr txBox="1">
            <a:spLocks noChangeArrowheads="1"/>
          </p:cNvSpPr>
          <p:nvPr/>
        </p:nvSpPr>
        <p:spPr bwMode="auto">
          <a:xfrm>
            <a:off x="3275013" y="3330575"/>
            <a:ext cx="2459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Condition / Decision</a:t>
            </a:r>
          </a:p>
        </p:txBody>
      </p:sp>
      <p:sp>
        <p:nvSpPr>
          <p:cNvPr id="1127431" name="Text Box 7"/>
          <p:cNvSpPr txBox="1">
            <a:spLocks noChangeArrowheads="1"/>
          </p:cNvSpPr>
          <p:nvPr/>
        </p:nvSpPr>
        <p:spPr bwMode="auto">
          <a:xfrm>
            <a:off x="3275013" y="4141788"/>
            <a:ext cx="1187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Decision</a:t>
            </a:r>
          </a:p>
        </p:txBody>
      </p:sp>
      <p:sp>
        <p:nvSpPr>
          <p:cNvPr id="1127432" name="Text Box 8"/>
          <p:cNvSpPr txBox="1">
            <a:spLocks noChangeArrowheads="1"/>
          </p:cNvSpPr>
          <p:nvPr/>
        </p:nvSpPr>
        <p:spPr bwMode="auto">
          <a:xfrm>
            <a:off x="3275013" y="4964113"/>
            <a:ext cx="1390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Statement</a:t>
            </a:r>
          </a:p>
        </p:txBody>
      </p:sp>
      <p:sp>
        <p:nvSpPr>
          <p:cNvPr id="1127433" name="Line 9"/>
          <p:cNvSpPr>
            <a:spLocks noChangeShapeType="1"/>
          </p:cNvSpPr>
          <p:nvPr/>
        </p:nvSpPr>
        <p:spPr bwMode="auto">
          <a:xfrm>
            <a:off x="3854450" y="1920875"/>
            <a:ext cx="0" cy="557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34" name="Line 10"/>
          <p:cNvSpPr>
            <a:spLocks noChangeShapeType="1"/>
          </p:cNvSpPr>
          <p:nvPr/>
        </p:nvSpPr>
        <p:spPr bwMode="auto">
          <a:xfrm>
            <a:off x="3873500" y="4462463"/>
            <a:ext cx="0" cy="557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35" name="Line 11"/>
          <p:cNvSpPr>
            <a:spLocks noChangeShapeType="1"/>
          </p:cNvSpPr>
          <p:nvPr/>
        </p:nvSpPr>
        <p:spPr bwMode="auto">
          <a:xfrm>
            <a:off x="3862388" y="2784475"/>
            <a:ext cx="0" cy="557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36" name="Line 12"/>
          <p:cNvSpPr>
            <a:spLocks noChangeShapeType="1"/>
          </p:cNvSpPr>
          <p:nvPr/>
        </p:nvSpPr>
        <p:spPr bwMode="auto">
          <a:xfrm>
            <a:off x="3862388" y="3629025"/>
            <a:ext cx="0" cy="557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08686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B42781A-1A63-4A59-BCFA-38050D2F1A86}" type="slidenum">
              <a:rPr lang="en-US" altLang="en-US"/>
              <a:pPr/>
              <a:t>64</a:t>
            </a:fld>
            <a:endParaRPr lang="en-US" altLang="en-US"/>
          </a:p>
        </p:txBody>
      </p:sp>
      <p:sp>
        <p:nvSpPr>
          <p:cNvPr id="1128450" name="Rectangle 2"/>
          <p:cNvSpPr>
            <a:spLocks noGrp="1" noRot="1" noChangeArrowheads="1"/>
          </p:cNvSpPr>
          <p:nvPr>
            <p:ph type="title"/>
          </p:nvPr>
        </p:nvSpPr>
        <p:spPr>
          <a:xfrm>
            <a:off x="457200" y="244475"/>
            <a:ext cx="8229600" cy="641350"/>
          </a:xfrm>
        </p:spPr>
        <p:txBody>
          <a:bodyPr/>
          <a:lstStyle/>
          <a:p>
            <a:r>
              <a:rPr lang="en-US" altLang="en-US"/>
              <a:t>Summary</a:t>
            </a:r>
          </a:p>
        </p:txBody>
      </p:sp>
      <p:sp>
        <p:nvSpPr>
          <p:cNvPr id="1128451" name="Rectangle 3"/>
          <p:cNvSpPr>
            <a:spLocks noGrp="1" noRot="1" noChangeArrowheads="1"/>
          </p:cNvSpPr>
          <p:nvPr>
            <p:ph type="body" idx="1"/>
          </p:nvPr>
        </p:nvSpPr>
        <p:spPr>
          <a:xfrm>
            <a:off x="457200" y="933450"/>
            <a:ext cx="8229600" cy="4511675"/>
          </a:xfrm>
        </p:spPr>
        <p:txBody>
          <a:bodyPr/>
          <a:lstStyle/>
          <a:p>
            <a:r>
              <a:rPr lang="en-US" altLang="en-US" dirty="0"/>
              <a:t>Statement coverage is not acceptable.</a:t>
            </a:r>
            <a:br>
              <a:rPr lang="en-US" altLang="en-US" dirty="0"/>
            </a:br>
            <a:r>
              <a:rPr lang="en-US" altLang="en-US" dirty="0"/>
              <a:t>[ Imagine if not all statements of your program have been exercised at least once ...]</a:t>
            </a:r>
            <a:br>
              <a:rPr lang="en-US" altLang="en-US" dirty="0"/>
            </a:br>
            <a:endParaRPr lang="en-US" altLang="en-US" dirty="0"/>
          </a:p>
          <a:p>
            <a:r>
              <a:rPr lang="en-US" altLang="en-US" dirty="0">
                <a:solidFill>
                  <a:srgbClr val="0070C0"/>
                </a:solidFill>
              </a:rPr>
              <a:t>Branch coverage should be a lower bound.</a:t>
            </a:r>
            <a:br>
              <a:rPr lang="en-US" altLang="en-US" dirty="0">
                <a:solidFill>
                  <a:srgbClr val="0070C0"/>
                </a:solidFill>
              </a:rPr>
            </a:br>
            <a:endParaRPr lang="en-US" altLang="en-US" dirty="0">
              <a:solidFill>
                <a:srgbClr val="0070C0"/>
              </a:solidFill>
            </a:endParaRPr>
          </a:p>
          <a:p>
            <a:r>
              <a:rPr lang="en-US" altLang="en-US" dirty="0"/>
              <a:t>For decisions with a small number of conditions</a:t>
            </a:r>
            <a:r>
              <a:rPr lang="en-US" altLang="en-US" dirty="0">
                <a:sym typeface="Symbol" pitchFamily="18" charset="2"/>
              </a:rPr>
              <a:t>, the Multiple Condition coverage should be the objective.</a:t>
            </a:r>
            <a:br>
              <a:rPr lang="en-US" altLang="en-US" dirty="0">
                <a:sym typeface="Symbol" pitchFamily="18" charset="2"/>
              </a:rPr>
            </a:br>
            <a:endParaRPr lang="en-US" altLang="en-US" dirty="0">
              <a:sym typeface="Symbol" pitchFamily="18" charset="2"/>
            </a:endParaRPr>
          </a:p>
          <a:p>
            <a:r>
              <a:rPr lang="en-US" altLang="en-US" dirty="0">
                <a:sym typeface="Symbol" pitchFamily="18" charset="2"/>
              </a:rPr>
              <a:t>For decisions with a larger number of conditions, the Modified Condition/Decision criterion may be appropriate.</a:t>
            </a:r>
            <a:endParaRPr lang="en-US" altLang="en-US" dirty="0"/>
          </a:p>
        </p:txBody>
      </p:sp>
    </p:spTree>
    <p:extLst>
      <p:ext uri="{BB962C8B-B14F-4D97-AF65-F5344CB8AC3E}">
        <p14:creationId xmlns:p14="http://schemas.microsoft.com/office/powerpoint/2010/main" val="326359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021FC01-2EBC-445F-ABA7-ED064D047352}" type="slidenum">
              <a:rPr lang="en-US" altLang="en-US"/>
              <a:pPr/>
              <a:t>65</a:t>
            </a:fld>
            <a:endParaRPr lang="en-US" altLang="en-US"/>
          </a:p>
        </p:txBody>
      </p:sp>
      <p:sp>
        <p:nvSpPr>
          <p:cNvPr id="1125378" name="Rectangle 2"/>
          <p:cNvSpPr>
            <a:spLocks noGrp="1" noRot="1" noChangeArrowheads="1"/>
          </p:cNvSpPr>
          <p:nvPr>
            <p:ph type="title"/>
          </p:nvPr>
        </p:nvSpPr>
        <p:spPr/>
        <p:txBody>
          <a:bodyPr/>
          <a:lstStyle/>
          <a:p>
            <a:r>
              <a:rPr lang="en-US" altLang="en-US"/>
              <a:t>Exhaustive Path Testing</a:t>
            </a:r>
          </a:p>
        </p:txBody>
      </p:sp>
      <p:sp>
        <p:nvSpPr>
          <p:cNvPr id="1125379" name="Rectangle 3"/>
          <p:cNvSpPr>
            <a:spLocks noGrp="1" noRot="1" noChangeArrowheads="1"/>
          </p:cNvSpPr>
          <p:nvPr>
            <p:ph type="body" idx="1"/>
          </p:nvPr>
        </p:nvSpPr>
        <p:spPr/>
        <p:txBody>
          <a:bodyPr/>
          <a:lstStyle/>
          <a:p>
            <a:r>
              <a:rPr lang="en-US" altLang="en-US" sz="2000"/>
              <a:t>Do not claim victory even if all paths have been exercised! </a:t>
            </a:r>
          </a:p>
          <a:p>
            <a:r>
              <a:rPr lang="en-US" altLang="en-US" sz="2000"/>
              <a:t>The example we saw earlier shows how exhaustive path testing is not the same as exhaustive input testing. </a:t>
            </a:r>
            <a:br>
              <a:rPr lang="en-US" altLang="en-US" sz="2000"/>
            </a:br>
            <a:r>
              <a:rPr lang="en-US" altLang="en-US" sz="2000"/>
              <a:t>  </a:t>
            </a:r>
            <a:br>
              <a:rPr lang="en-US" altLang="en-US" sz="2000"/>
            </a:br>
            <a:r>
              <a:rPr lang="en-US" altLang="en-US" sz="2000">
                <a:latin typeface="Comic Sans MS" pitchFamily="66" charset="0"/>
              </a:rPr>
              <a:t>if ((x + y + z) / 3 == x)</a:t>
            </a:r>
          </a:p>
          <a:p>
            <a:pPr>
              <a:buFont typeface="Wingdings" pitchFamily="2" charset="2"/>
              <a:buNone/>
            </a:pPr>
            <a:r>
              <a:rPr lang="en-US" altLang="en-US" sz="2000">
                <a:latin typeface="Comic Sans MS" pitchFamily="66" charset="0"/>
              </a:rPr>
              <a:t>			print “x, y, z are equal in value”;	</a:t>
            </a:r>
          </a:p>
          <a:p>
            <a:pPr>
              <a:buFont typeface="Wingdings" pitchFamily="2" charset="2"/>
              <a:buNone/>
            </a:pPr>
            <a:r>
              <a:rPr lang="en-US" altLang="en-US" sz="2000">
                <a:latin typeface="Comic Sans MS" pitchFamily="66" charset="0"/>
              </a:rPr>
              <a:t>		else</a:t>
            </a:r>
          </a:p>
          <a:p>
            <a:pPr>
              <a:buFont typeface="Wingdings" pitchFamily="2" charset="2"/>
              <a:buNone/>
            </a:pPr>
            <a:r>
              <a:rPr lang="en-US" altLang="en-US" sz="2000">
                <a:latin typeface="Comic Sans MS" pitchFamily="66" charset="0"/>
              </a:rPr>
              <a:t>			print “x, y, z, are not equal in value”;</a:t>
            </a:r>
            <a:br>
              <a:rPr lang="en-US" altLang="en-US" sz="2000">
                <a:latin typeface="Comic Sans MS" pitchFamily="66" charset="0"/>
              </a:rPr>
            </a:br>
            <a:endParaRPr lang="en-US" altLang="en-US" sz="2000">
              <a:latin typeface="Comic Sans MS" pitchFamily="66" charset="0"/>
            </a:endParaRPr>
          </a:p>
          <a:p>
            <a:r>
              <a:rPr lang="en-US" altLang="en-US" sz="2000"/>
              <a:t>Unfortunately, even for small programs we are not able to exercise all paths (loops can easily result in a very large number of paths) .</a:t>
            </a:r>
          </a:p>
        </p:txBody>
      </p:sp>
    </p:spTree>
    <p:extLst>
      <p:ext uri="{BB962C8B-B14F-4D97-AF65-F5344CB8AC3E}">
        <p14:creationId xmlns:p14="http://schemas.microsoft.com/office/powerpoint/2010/main" val="3596035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84D92E-678E-40B4-901D-FF2B8A5DE628}" type="slidenum">
              <a:rPr lang="en-US" altLang="en-US"/>
              <a:pPr/>
              <a:t>66</a:t>
            </a:fld>
            <a:endParaRPr lang="en-US" altLang="en-US"/>
          </a:p>
        </p:txBody>
      </p:sp>
      <p:sp>
        <p:nvSpPr>
          <p:cNvPr id="1159170" name="Rectangle 2"/>
          <p:cNvSpPr>
            <a:spLocks noGrp="1" noRot="1" noChangeArrowheads="1"/>
          </p:cNvSpPr>
          <p:nvPr>
            <p:ph type="title"/>
          </p:nvPr>
        </p:nvSpPr>
        <p:spPr/>
        <p:txBody>
          <a:bodyPr/>
          <a:lstStyle/>
          <a:p>
            <a:r>
              <a:rPr lang="en-US" altLang="en-US"/>
              <a:t>A “real” Example</a:t>
            </a:r>
          </a:p>
        </p:txBody>
      </p:sp>
      <p:sp>
        <p:nvSpPr>
          <p:cNvPr id="1159171" name="Rectangle 3"/>
          <p:cNvSpPr>
            <a:spLocks noGrp="1" noRot="1" noChangeArrowheads="1"/>
          </p:cNvSpPr>
          <p:nvPr>
            <p:ph type="body" idx="1"/>
          </p:nvPr>
        </p:nvSpPr>
        <p:spPr/>
        <p:txBody>
          <a:bodyPr/>
          <a:lstStyle/>
          <a:p>
            <a:r>
              <a:rPr lang="en-US" altLang="en-US"/>
              <a:t>The following C program </a:t>
            </a:r>
            <a:r>
              <a:rPr lang="en-US" altLang="en-US" i="1"/>
              <a:t>counts the number of characters and lines in a file</a:t>
            </a:r>
            <a:r>
              <a:rPr lang="en-US" altLang="en-US"/>
              <a:t>.</a:t>
            </a:r>
          </a:p>
          <a:p>
            <a:r>
              <a:rPr lang="en-US" altLang="en-US"/>
              <a:t>It has been used to illustrate statement and branch coverage.</a:t>
            </a:r>
          </a:p>
          <a:p>
            <a:r>
              <a:rPr lang="en-US" altLang="en-US"/>
              <a:t>Test cases (input + output values) were specified in that context.</a:t>
            </a:r>
            <a:br>
              <a:rPr lang="en-US" altLang="en-US"/>
            </a:br>
            <a:endParaRPr lang="en-US" altLang="en-US"/>
          </a:p>
          <a:p>
            <a:r>
              <a:rPr lang="en-US" altLang="en-US"/>
              <a:t>From my perspective, this program provides some real-life lessons about testing.</a:t>
            </a:r>
          </a:p>
        </p:txBody>
      </p:sp>
    </p:spTree>
    <p:extLst>
      <p:ext uri="{BB962C8B-B14F-4D97-AF65-F5344CB8AC3E}">
        <p14:creationId xmlns:p14="http://schemas.microsoft.com/office/powerpoint/2010/main" val="12049640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E74C6B7-3A19-46DA-B98B-F1A7DD9846AB}" type="slidenum">
              <a:rPr lang="en-US" altLang="en-US"/>
              <a:pPr/>
              <a:t>67</a:t>
            </a:fld>
            <a:endParaRPr lang="en-US" altLang="en-US"/>
          </a:p>
        </p:txBody>
      </p:sp>
      <p:sp>
        <p:nvSpPr>
          <p:cNvPr id="1154050" name="Rectangle 2"/>
          <p:cNvSpPr>
            <a:spLocks noGrp="1" noRot="1" noChangeArrowheads="1"/>
          </p:cNvSpPr>
          <p:nvPr>
            <p:ph type="title"/>
          </p:nvPr>
        </p:nvSpPr>
        <p:spPr/>
        <p:txBody>
          <a:bodyPr/>
          <a:lstStyle/>
          <a:p>
            <a:r>
              <a:rPr lang="en-US" altLang="en-US"/>
              <a:t>The </a:t>
            </a:r>
            <a:r>
              <a:rPr lang="en-US" altLang="en-US" sz="2800"/>
              <a:t>COUNT</a:t>
            </a:r>
            <a:r>
              <a:rPr lang="en-US" altLang="en-US"/>
              <a:t>  Program</a:t>
            </a:r>
          </a:p>
        </p:txBody>
      </p:sp>
      <p:sp>
        <p:nvSpPr>
          <p:cNvPr id="1154051" name="Rectangle 3"/>
          <p:cNvSpPr>
            <a:spLocks noGrp="1" noRot="1" noChangeArrowheads="1"/>
          </p:cNvSpPr>
          <p:nvPr>
            <p:ph type="body" idx="1"/>
          </p:nvPr>
        </p:nvSpPr>
        <p:spPr/>
        <p:txBody>
          <a:bodyPr/>
          <a:lstStyle/>
          <a:p>
            <a:pPr>
              <a:buFont typeface="Wingdings" pitchFamily="2" charset="2"/>
              <a:buNone/>
            </a:pPr>
            <a:r>
              <a:rPr lang="en-US" altLang="en-US" sz="1800">
                <a:latin typeface="Comic Sans MS" pitchFamily="66" charset="0"/>
              </a:rPr>
              <a:t>/* COUNT </a:t>
            </a:r>
          </a:p>
          <a:p>
            <a:pPr>
              <a:buFont typeface="Wingdings" pitchFamily="2" charset="2"/>
              <a:buNone/>
            </a:pPr>
            <a:r>
              <a:rPr lang="en-US" altLang="en-US" sz="1800">
                <a:latin typeface="Comic Sans MS" pitchFamily="66" charset="0"/>
              </a:rPr>
              <a:t>   This C program counts the number of characters and lines in a text file.</a:t>
            </a:r>
          </a:p>
          <a:p>
            <a:pPr>
              <a:buFont typeface="Wingdings" pitchFamily="2" charset="2"/>
              <a:buNone/>
            </a:pPr>
            <a:r>
              <a:rPr lang="en-US" altLang="en-US" sz="1800">
                <a:latin typeface="Comic Sans MS" pitchFamily="66" charset="0"/>
              </a:rPr>
              <a:t>    INPUT: Text File</a:t>
            </a:r>
          </a:p>
          <a:p>
            <a:pPr>
              <a:buFont typeface="Wingdings" pitchFamily="2" charset="2"/>
              <a:buNone/>
            </a:pPr>
            <a:r>
              <a:rPr lang="en-US" altLang="en-US" sz="1800">
                <a:latin typeface="Comic Sans MS" pitchFamily="66" charset="0"/>
              </a:rPr>
              <a:t>    OUTPUT: Number of characters and number of lines.</a:t>
            </a:r>
          </a:p>
          <a:p>
            <a:pPr>
              <a:buFont typeface="Wingdings" pitchFamily="2" charset="2"/>
              <a:buNone/>
            </a:pPr>
            <a:r>
              <a:rPr lang="en-US" altLang="en-US" sz="1800">
                <a:latin typeface="Comic Sans MS" pitchFamily="66" charset="0"/>
              </a:rPr>
              <a:t>*/</a:t>
            </a:r>
          </a:p>
          <a:p>
            <a:pPr>
              <a:buFont typeface="Wingdings" pitchFamily="2" charset="2"/>
              <a:buNone/>
            </a:pPr>
            <a:r>
              <a:rPr lang="en-US" altLang="en-US" sz="1800">
                <a:latin typeface="Comic Sans MS" pitchFamily="66" charset="0"/>
              </a:rPr>
              <a:t>#include &lt;stdio.h&gt;</a:t>
            </a:r>
          </a:p>
          <a:p>
            <a:pPr>
              <a:buFont typeface="Wingdings" pitchFamily="2" charset="2"/>
              <a:buNone/>
            </a:pPr>
            <a:endParaRPr lang="en-US" altLang="en-US" sz="1800">
              <a:latin typeface="Comic Sans MS" pitchFamily="66" charset="0"/>
            </a:endParaRPr>
          </a:p>
          <a:p>
            <a:pPr>
              <a:buFont typeface="Wingdings" pitchFamily="2" charset="2"/>
              <a:buNone/>
            </a:pPr>
            <a:r>
              <a:rPr lang="en-US" altLang="en-US" sz="1800">
                <a:latin typeface="Comic Sans MS" pitchFamily="66" charset="0"/>
              </a:rPr>
              <a:t>main(int argc, char *argv[])</a:t>
            </a:r>
          </a:p>
          <a:p>
            <a:pPr>
              <a:buFont typeface="Wingdings" pitchFamily="2" charset="2"/>
              <a:buNone/>
            </a:pPr>
            <a:r>
              <a:rPr lang="en-US" altLang="en-US" sz="1800">
                <a:latin typeface="Comic Sans MS" pitchFamily="66" charset="0"/>
              </a:rPr>
              <a:t>{</a:t>
            </a:r>
          </a:p>
          <a:p>
            <a:pPr>
              <a:buFont typeface="Wingdings" pitchFamily="2" charset="2"/>
              <a:buNone/>
            </a:pPr>
            <a:r>
              <a:rPr lang="en-US" altLang="en-US" sz="1800">
                <a:latin typeface="Comic Sans MS" pitchFamily="66" charset="0"/>
              </a:rPr>
              <a:t>  int numChars = 0;</a:t>
            </a:r>
          </a:p>
          <a:p>
            <a:pPr>
              <a:buFont typeface="Wingdings" pitchFamily="2" charset="2"/>
              <a:buNone/>
            </a:pPr>
            <a:r>
              <a:rPr lang="en-US" altLang="en-US" sz="1800">
                <a:latin typeface="Comic Sans MS" pitchFamily="66" charset="0"/>
              </a:rPr>
              <a:t>  int numLines = 0;</a:t>
            </a:r>
          </a:p>
          <a:p>
            <a:pPr>
              <a:buFont typeface="Wingdings" pitchFamily="2" charset="2"/>
              <a:buNone/>
            </a:pPr>
            <a:r>
              <a:rPr lang="en-US" altLang="en-US" sz="1800">
                <a:latin typeface="Comic Sans MS" pitchFamily="66" charset="0"/>
              </a:rPr>
              <a:t>  char chr;</a:t>
            </a:r>
          </a:p>
          <a:p>
            <a:pPr>
              <a:buFont typeface="Wingdings" pitchFamily="2" charset="2"/>
              <a:buNone/>
            </a:pPr>
            <a:r>
              <a:rPr lang="en-US" altLang="en-US" sz="1800">
                <a:latin typeface="Comic Sans MS" pitchFamily="66" charset="0"/>
              </a:rPr>
              <a:t>  FILE *fp = NULL;</a:t>
            </a:r>
          </a:p>
        </p:txBody>
      </p:sp>
    </p:spTree>
    <p:extLst>
      <p:ext uri="{BB962C8B-B14F-4D97-AF65-F5344CB8AC3E}">
        <p14:creationId xmlns:p14="http://schemas.microsoft.com/office/powerpoint/2010/main" val="2434952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7C67F06-CF5E-4A43-869C-2553F957D7FD}" type="slidenum">
              <a:rPr lang="en-US" altLang="en-US"/>
              <a:pPr/>
              <a:t>68</a:t>
            </a:fld>
            <a:endParaRPr lang="en-US" altLang="en-US"/>
          </a:p>
        </p:txBody>
      </p:sp>
      <p:sp>
        <p:nvSpPr>
          <p:cNvPr id="1155074" name="Rectangle 2"/>
          <p:cNvSpPr>
            <a:spLocks noGrp="1" noRot="1" noChangeArrowheads="1"/>
          </p:cNvSpPr>
          <p:nvPr>
            <p:ph type="title"/>
          </p:nvPr>
        </p:nvSpPr>
        <p:spPr/>
        <p:txBody>
          <a:bodyPr/>
          <a:lstStyle/>
          <a:p>
            <a:r>
              <a:rPr lang="en-US" altLang="en-US"/>
              <a:t>The </a:t>
            </a:r>
            <a:r>
              <a:rPr lang="en-US" altLang="en-US" sz="2800"/>
              <a:t>COUNT</a:t>
            </a:r>
            <a:r>
              <a:rPr lang="en-US" altLang="en-US"/>
              <a:t>  Program</a:t>
            </a:r>
          </a:p>
        </p:txBody>
      </p:sp>
      <p:sp>
        <p:nvSpPr>
          <p:cNvPr id="1155075" name="Rectangle 3"/>
          <p:cNvSpPr>
            <a:spLocks noGrp="1" noRot="1" noChangeArrowheads="1"/>
          </p:cNvSpPr>
          <p:nvPr>
            <p:ph type="body" idx="1"/>
          </p:nvPr>
        </p:nvSpPr>
        <p:spPr/>
        <p:txBody>
          <a:bodyPr/>
          <a:lstStyle/>
          <a:p>
            <a:pPr>
              <a:buFont typeface="Wingdings" pitchFamily="2" charset="2"/>
              <a:buNone/>
            </a:pPr>
            <a:r>
              <a:rPr lang="en-US" altLang="en-US" sz="2000">
                <a:latin typeface="Comic Sans MS" pitchFamily="66" charset="0"/>
              </a:rPr>
              <a:t>  if (argc &lt; 2)</a:t>
            </a:r>
          </a:p>
          <a:p>
            <a:pPr>
              <a:buFont typeface="Wingdings" pitchFamily="2" charset="2"/>
              <a:buNone/>
            </a:pPr>
            <a:r>
              <a:rPr lang="en-US" altLang="en-US" sz="2000">
                <a:latin typeface="Comic Sans MS" pitchFamily="66" charset="0"/>
              </a:rPr>
              <a:t>  {</a:t>
            </a:r>
          </a:p>
          <a:p>
            <a:pPr>
              <a:buFont typeface="Wingdings" pitchFamily="2" charset="2"/>
              <a:buNone/>
            </a:pPr>
            <a:r>
              <a:rPr lang="en-US" altLang="en-US" sz="2000">
                <a:latin typeface="Comic Sans MS" pitchFamily="66" charset="0"/>
              </a:rPr>
              <a:t>    printf("Usage: %s &lt;filename&gt;\n", argv[0]);</a:t>
            </a:r>
          </a:p>
          <a:p>
            <a:pPr>
              <a:buFont typeface="Wingdings" pitchFamily="2" charset="2"/>
              <a:buNone/>
            </a:pPr>
            <a:r>
              <a:rPr lang="en-US" altLang="en-US" sz="2000">
                <a:latin typeface="Comic Sans MS" pitchFamily="66" charset="0"/>
              </a:rPr>
              <a:t>    return (-1);</a:t>
            </a:r>
          </a:p>
          <a:p>
            <a:pPr>
              <a:buFont typeface="Wingdings" pitchFamily="2" charset="2"/>
              <a:buNone/>
            </a:pPr>
            <a:r>
              <a:rPr lang="en-US" altLang="en-US" sz="2000">
                <a:latin typeface="Comic Sans MS" pitchFamily="66" charset="0"/>
              </a:rPr>
              <a:t>  }</a:t>
            </a:r>
          </a:p>
          <a:p>
            <a:pPr>
              <a:buFont typeface="Wingdings" pitchFamily="2" charset="2"/>
              <a:buNone/>
            </a:pPr>
            <a:r>
              <a:rPr lang="en-US" altLang="en-US" sz="2000">
                <a:latin typeface="Comic Sans MS" pitchFamily="66" charset="0"/>
              </a:rPr>
              <a:t>  fp = fopen(argv[1], "r");</a:t>
            </a:r>
          </a:p>
          <a:p>
            <a:pPr>
              <a:buFont typeface="Wingdings" pitchFamily="2" charset="2"/>
              <a:buNone/>
            </a:pPr>
            <a:r>
              <a:rPr lang="en-US" altLang="en-US" sz="2000">
                <a:latin typeface="Comic Sans MS" pitchFamily="66" charset="0"/>
              </a:rPr>
              <a:t>  if (fp == NULL)</a:t>
            </a:r>
          </a:p>
          <a:p>
            <a:pPr>
              <a:buFont typeface="Wingdings" pitchFamily="2" charset="2"/>
              <a:buNone/>
            </a:pPr>
            <a:r>
              <a:rPr lang="en-US" altLang="en-US" sz="2000">
                <a:latin typeface="Comic Sans MS" pitchFamily="66" charset="0"/>
              </a:rPr>
              <a:t>  {</a:t>
            </a:r>
          </a:p>
          <a:p>
            <a:pPr>
              <a:buFont typeface="Wingdings" pitchFamily="2" charset="2"/>
              <a:buNone/>
            </a:pPr>
            <a:r>
              <a:rPr lang="en-US" altLang="en-US" sz="2000">
                <a:latin typeface="Comic Sans MS" pitchFamily="66" charset="0"/>
              </a:rPr>
              <a:t>    printf("Invalid file name %s\n", argv[1]); </a:t>
            </a:r>
          </a:p>
          <a:p>
            <a:pPr>
              <a:buFont typeface="Wingdings" pitchFamily="2" charset="2"/>
              <a:buNone/>
            </a:pPr>
            <a:r>
              <a:rPr lang="en-US" altLang="en-US" sz="2000">
                <a:latin typeface="Comic Sans MS" pitchFamily="66" charset="0"/>
              </a:rPr>
              <a:t>    return (-2);</a:t>
            </a:r>
          </a:p>
          <a:p>
            <a:pPr>
              <a:buFont typeface="Wingdings" pitchFamily="2" charset="2"/>
              <a:buNone/>
            </a:pPr>
            <a:r>
              <a:rPr lang="en-US" altLang="en-US" sz="2000">
                <a:latin typeface="Comic Sans MS" pitchFamily="66" charset="0"/>
              </a:rPr>
              <a:t>  }</a:t>
            </a:r>
          </a:p>
          <a:p>
            <a:pPr>
              <a:buFont typeface="Wingdings" pitchFamily="2" charset="2"/>
              <a:buNone/>
            </a:pPr>
            <a:endParaRPr lang="en-US" altLang="en-US"/>
          </a:p>
        </p:txBody>
      </p:sp>
    </p:spTree>
    <p:extLst>
      <p:ext uri="{BB962C8B-B14F-4D97-AF65-F5344CB8AC3E}">
        <p14:creationId xmlns:p14="http://schemas.microsoft.com/office/powerpoint/2010/main" val="1321524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D3CF94-65A5-4DEC-99B2-0791FF934C3F}" type="slidenum">
              <a:rPr lang="en-US" altLang="en-US"/>
              <a:pPr/>
              <a:t>69</a:t>
            </a:fld>
            <a:endParaRPr lang="en-US" altLang="en-US"/>
          </a:p>
        </p:txBody>
      </p:sp>
      <p:sp>
        <p:nvSpPr>
          <p:cNvPr id="1156098" name="Rectangle 2"/>
          <p:cNvSpPr>
            <a:spLocks noGrp="1" noRot="1" noChangeArrowheads="1"/>
          </p:cNvSpPr>
          <p:nvPr>
            <p:ph type="title"/>
          </p:nvPr>
        </p:nvSpPr>
        <p:spPr/>
        <p:txBody>
          <a:bodyPr/>
          <a:lstStyle/>
          <a:p>
            <a:r>
              <a:rPr lang="en-US" altLang="en-US"/>
              <a:t>The </a:t>
            </a:r>
            <a:r>
              <a:rPr lang="en-US" altLang="en-US" sz="2800"/>
              <a:t>COUNT</a:t>
            </a:r>
            <a:r>
              <a:rPr lang="en-US" altLang="en-US"/>
              <a:t>  Program</a:t>
            </a:r>
          </a:p>
        </p:txBody>
      </p:sp>
      <p:sp>
        <p:nvSpPr>
          <p:cNvPr id="1156099" name="Rectangle 3"/>
          <p:cNvSpPr>
            <a:spLocks noGrp="1" noRot="1" noChangeArrowheads="1"/>
          </p:cNvSpPr>
          <p:nvPr>
            <p:ph type="body" idx="1"/>
          </p:nvPr>
        </p:nvSpPr>
        <p:spPr/>
        <p:txBody>
          <a:bodyPr/>
          <a:lstStyle/>
          <a:p>
            <a:pPr>
              <a:buFont typeface="Wingdings" pitchFamily="2" charset="2"/>
              <a:buNone/>
            </a:pPr>
            <a:r>
              <a:rPr lang="en-US" altLang="en-US" sz="2000">
                <a:latin typeface="Comic Sans MS" pitchFamily="66" charset="0"/>
              </a:rPr>
              <a:t>  while (!feof(fp))</a:t>
            </a:r>
          </a:p>
          <a:p>
            <a:pPr>
              <a:buFont typeface="Wingdings" pitchFamily="2" charset="2"/>
              <a:buNone/>
            </a:pPr>
            <a:r>
              <a:rPr lang="en-US" altLang="en-US" sz="2000">
                <a:latin typeface="Comic Sans MS" pitchFamily="66" charset="0"/>
              </a:rPr>
              <a:t>  {</a:t>
            </a:r>
          </a:p>
          <a:p>
            <a:pPr>
              <a:buFont typeface="Wingdings" pitchFamily="2" charset="2"/>
              <a:buNone/>
            </a:pPr>
            <a:r>
              <a:rPr lang="en-US" altLang="en-US" sz="2000">
                <a:latin typeface="Comic Sans MS" pitchFamily="66" charset="0"/>
              </a:rPr>
              <a:t>    chr = getc(fp);       /* read character */</a:t>
            </a:r>
          </a:p>
          <a:p>
            <a:pPr>
              <a:buFont typeface="Wingdings" pitchFamily="2" charset="2"/>
              <a:buNone/>
            </a:pPr>
            <a:r>
              <a:rPr lang="en-US" altLang="en-US" sz="2000">
                <a:latin typeface="Comic Sans MS" pitchFamily="66" charset="0"/>
              </a:rPr>
              <a:t>    if (chr == '\n')      /* if carriage return */</a:t>
            </a:r>
          </a:p>
          <a:p>
            <a:pPr>
              <a:buFont typeface="Wingdings" pitchFamily="2" charset="2"/>
              <a:buNone/>
            </a:pPr>
            <a:r>
              <a:rPr lang="en-US" altLang="en-US" sz="2000">
                <a:latin typeface="Comic Sans MS" pitchFamily="66" charset="0"/>
              </a:rPr>
              <a:t>      ++numLines;</a:t>
            </a:r>
          </a:p>
          <a:p>
            <a:pPr>
              <a:buFont typeface="Wingdings" pitchFamily="2" charset="2"/>
              <a:buNone/>
            </a:pPr>
            <a:r>
              <a:rPr lang="en-US" altLang="en-US" sz="2000">
                <a:latin typeface="Comic Sans MS" pitchFamily="66" charset="0"/>
              </a:rPr>
              <a:t>    else</a:t>
            </a:r>
          </a:p>
          <a:p>
            <a:pPr>
              <a:buFont typeface="Wingdings" pitchFamily="2" charset="2"/>
              <a:buNone/>
            </a:pPr>
            <a:r>
              <a:rPr lang="en-US" altLang="en-US" sz="2000">
                <a:latin typeface="Comic Sans MS" pitchFamily="66" charset="0"/>
              </a:rPr>
              <a:t>      ++numChars;</a:t>
            </a:r>
          </a:p>
          <a:p>
            <a:pPr>
              <a:buFont typeface="Wingdings" pitchFamily="2" charset="2"/>
              <a:buNone/>
            </a:pPr>
            <a:r>
              <a:rPr lang="en-US" altLang="en-US" sz="2000">
                <a:latin typeface="Comic Sans MS" pitchFamily="66" charset="0"/>
              </a:rPr>
              <a:t>  }</a:t>
            </a:r>
          </a:p>
          <a:p>
            <a:pPr>
              <a:buFont typeface="Wingdings" pitchFamily="2" charset="2"/>
              <a:buNone/>
            </a:pPr>
            <a:r>
              <a:rPr lang="en-US" altLang="en-US" sz="2000">
                <a:latin typeface="Comic Sans MS" pitchFamily="66" charset="0"/>
              </a:rPr>
              <a:t>  printf("Number of characters = %d \n", numChars);</a:t>
            </a:r>
          </a:p>
          <a:p>
            <a:pPr>
              <a:buFont typeface="Wingdings" pitchFamily="2" charset="2"/>
              <a:buNone/>
            </a:pPr>
            <a:r>
              <a:rPr lang="en-US" altLang="en-US" sz="2000">
                <a:latin typeface="Comic Sans MS" pitchFamily="66" charset="0"/>
              </a:rPr>
              <a:t>  printf("Number of lines = %d \n", numLines);</a:t>
            </a:r>
          </a:p>
          <a:p>
            <a:pPr>
              <a:buFont typeface="Wingdings" pitchFamily="2" charset="2"/>
              <a:buNone/>
            </a:pPr>
            <a:r>
              <a:rPr lang="en-US" altLang="en-US" sz="2000">
                <a:latin typeface="Comic Sans MS" pitchFamily="66" charset="0"/>
              </a:rPr>
              <a:t>}</a:t>
            </a:r>
            <a:endParaRPr lang="en-US" altLang="en-US"/>
          </a:p>
        </p:txBody>
      </p:sp>
    </p:spTree>
    <p:extLst>
      <p:ext uri="{BB962C8B-B14F-4D97-AF65-F5344CB8AC3E}">
        <p14:creationId xmlns:p14="http://schemas.microsoft.com/office/powerpoint/2010/main" val="59250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Rot="1" noChangeArrowheads="1"/>
          </p:cNvSpPr>
          <p:nvPr>
            <p:ph type="title"/>
          </p:nvPr>
        </p:nvSpPr>
        <p:spPr/>
        <p:txBody>
          <a:bodyPr/>
          <a:lstStyle/>
          <a:p>
            <a:r>
              <a:rPr lang="en-US" altLang="en-US" dirty="0"/>
              <a:t>CFG: The For </a:t>
            </a:r>
            <a:r>
              <a:rPr lang="en-US" altLang="en-US" dirty="0" smtClean="0"/>
              <a:t>Loop</a:t>
            </a:r>
            <a:endParaRPr lang="en-US" altLang="en-US" baseline="-25000" dirty="0"/>
          </a:p>
        </p:txBody>
      </p:sp>
      <p:sp>
        <p:nvSpPr>
          <p:cNvPr id="1051651" name="Rectangle 3"/>
          <p:cNvSpPr>
            <a:spLocks noGrp="1" noRot="1" noChangeArrowheads="1"/>
          </p:cNvSpPr>
          <p:nvPr>
            <p:ph type="body" idx="1"/>
          </p:nvPr>
        </p:nvSpPr>
        <p:spPr>
          <a:xfrm>
            <a:off x="1058863" y="1377950"/>
            <a:ext cx="6970712" cy="3998913"/>
          </a:xfrm>
        </p:spPr>
        <p:txBody>
          <a:bodyPr/>
          <a:lstStyle/>
          <a:p>
            <a:pPr>
              <a:buFont typeface="Wingdings" pitchFamily="2" charset="2"/>
              <a:buNone/>
            </a:pPr>
            <a:r>
              <a:rPr lang="en-US" altLang="en-US"/>
              <a:t>	What does the CFG for the following </a:t>
            </a:r>
            <a:br>
              <a:rPr lang="en-US" altLang="en-US"/>
            </a:br>
            <a:r>
              <a:rPr lang="en-US" altLang="en-US"/>
              <a:t>code fragment look like?</a:t>
            </a:r>
          </a:p>
          <a:p>
            <a:pPr>
              <a:buFont typeface="Wingdings" pitchFamily="2" charset="2"/>
              <a:buNone/>
            </a:pPr>
            <a:endParaRPr lang="en-US" altLang="en-US" sz="1900">
              <a:latin typeface="Comic Sans MS" pitchFamily="48" charset="0"/>
            </a:endParaRP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0</a:t>
            </a:r>
            <a:r>
              <a:rPr lang="en-US" altLang="en-US" sz="1900">
                <a:latin typeface="Comic Sans MS" pitchFamily="48" charset="0"/>
              </a:rPr>
              <a:t>;</a:t>
            </a:r>
          </a:p>
          <a:p>
            <a:pPr>
              <a:buFont typeface="Wingdings" pitchFamily="2" charset="2"/>
              <a:buNone/>
            </a:pPr>
            <a:r>
              <a:rPr lang="en-US" altLang="en-US" sz="1900">
                <a:latin typeface="Comic Sans MS" pitchFamily="48" charset="0"/>
              </a:rPr>
              <a:t>	for ( j = 1; j &lt;= limit; j=j+1 )</a:t>
            </a:r>
          </a:p>
          <a:p>
            <a:pPr>
              <a:buFont typeface="Wingdings" pitchFamily="2" charset="2"/>
              <a:buNone/>
            </a:pPr>
            <a:r>
              <a:rPr lang="en-US" altLang="en-US" sz="1900">
                <a:latin typeface="Comic Sans MS" pitchFamily="48" charset="0"/>
              </a:rPr>
              <a:t>	{</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1</a:t>
            </a:r>
            <a:r>
              <a:rPr lang="en-US" altLang="en-US" sz="1900">
                <a:latin typeface="Comic Sans MS" pitchFamily="48" charset="0"/>
              </a:rPr>
              <a:t>;</a:t>
            </a:r>
          </a:p>
          <a:p>
            <a:pPr>
              <a:buFont typeface="Wingdings" pitchFamily="2" charset="2"/>
              <a:buNone/>
            </a:pPr>
            <a:r>
              <a:rPr lang="en-US" altLang="en-US" sz="1900">
                <a:latin typeface="Comic Sans MS" pitchFamily="48" charset="0"/>
              </a:rPr>
              <a:t>	}</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n</a:t>
            </a:r>
            <a:r>
              <a:rPr lang="en-US" altLang="en-US" sz="1900">
                <a:latin typeface="Comic Sans MS" pitchFamily="48" charset="0"/>
              </a:rPr>
              <a:t>;</a:t>
            </a:r>
          </a:p>
          <a:p>
            <a:pPr>
              <a:buFont typeface="Wingdings" pitchFamily="2" charset="2"/>
              <a:buNone/>
            </a:pPr>
            <a:endParaRPr lang="en-US" altLang="en-US"/>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7</a:t>
            </a:fld>
            <a:endParaRPr lang="en-US" altLang="en-US">
              <a:solidFill>
                <a:prstClr val="black">
                  <a:tint val="75000"/>
                </a:prstClr>
              </a:solidFill>
            </a:endParaRPr>
          </a:p>
        </p:txBody>
      </p:sp>
    </p:spTree>
    <p:extLst>
      <p:ext uri="{BB962C8B-B14F-4D97-AF65-F5344CB8AC3E}">
        <p14:creationId xmlns:p14="http://schemas.microsoft.com/office/powerpoint/2010/main" val="3303037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5364E14-9E3D-4AF3-BE26-2A87ED926BA3}" type="slidenum">
              <a:rPr lang="en-US" altLang="en-US"/>
              <a:pPr/>
              <a:t>70</a:t>
            </a:fld>
            <a:endParaRPr lang="en-US" altLang="en-US"/>
          </a:p>
        </p:txBody>
      </p:sp>
      <p:sp>
        <p:nvSpPr>
          <p:cNvPr id="1158146" name="Rectangle 2"/>
          <p:cNvSpPr>
            <a:spLocks noGrp="1" noRot="1" noChangeArrowheads="1"/>
          </p:cNvSpPr>
          <p:nvPr>
            <p:ph type="title"/>
          </p:nvPr>
        </p:nvSpPr>
        <p:spPr>
          <a:xfrm>
            <a:off x="457200" y="244475"/>
            <a:ext cx="8229600" cy="612775"/>
          </a:xfrm>
        </p:spPr>
        <p:txBody>
          <a:bodyPr/>
          <a:lstStyle/>
          <a:p>
            <a:r>
              <a:rPr lang="en-US" altLang="en-US" dirty="0"/>
              <a:t>Test Cases</a:t>
            </a:r>
          </a:p>
        </p:txBody>
      </p:sp>
      <p:sp>
        <p:nvSpPr>
          <p:cNvPr id="1158147" name="Rectangle 3"/>
          <p:cNvSpPr>
            <a:spLocks noGrp="1" noRot="1" noChangeArrowheads="1"/>
          </p:cNvSpPr>
          <p:nvPr>
            <p:ph type="body" idx="1"/>
          </p:nvPr>
        </p:nvSpPr>
        <p:spPr>
          <a:xfrm>
            <a:off x="457200" y="1133475"/>
            <a:ext cx="8229600" cy="4311650"/>
          </a:xfrm>
        </p:spPr>
        <p:txBody>
          <a:bodyPr/>
          <a:lstStyle/>
          <a:p>
            <a:pPr marL="457200" indent="-457200">
              <a:buFont typeface="Wingdings" pitchFamily="2" charset="2"/>
              <a:buNone/>
            </a:pPr>
            <a:r>
              <a:rPr lang="en-US" altLang="en-US" dirty="0">
                <a:sym typeface="Symbol" pitchFamily="18" charset="2"/>
              </a:rPr>
              <a:t>	</a:t>
            </a:r>
            <a:r>
              <a:rPr lang="en-US" altLang="en-US" sz="1800" b="1" u="sng" dirty="0">
                <a:sym typeface="Symbol" pitchFamily="18" charset="2"/>
              </a:rPr>
              <a:t>Input</a:t>
            </a:r>
            <a:r>
              <a:rPr lang="en-US" altLang="en-US" sz="1800" dirty="0">
                <a:sym typeface="Symbol" pitchFamily="18" charset="2"/>
              </a:rPr>
              <a:t>				</a:t>
            </a:r>
            <a:r>
              <a:rPr lang="en-US" altLang="en-US" sz="1800" b="1" u="sng" dirty="0">
                <a:sym typeface="Symbol" pitchFamily="18" charset="2"/>
              </a:rPr>
              <a:t>Expected </a:t>
            </a:r>
            <a:r>
              <a:rPr lang="en-US" altLang="en-US" sz="1800" b="1" u="sng" dirty="0" smtClean="0">
                <a:sym typeface="Symbol" pitchFamily="18" charset="2"/>
              </a:rPr>
              <a:t>Outcome</a:t>
            </a:r>
            <a:endParaRPr lang="en-US" altLang="en-US" sz="1800" b="1" u="sng" dirty="0">
              <a:sym typeface="Symbol" pitchFamily="18" charset="2"/>
            </a:endParaRPr>
          </a:p>
          <a:p>
            <a:pPr marL="457200" indent="-457200"/>
            <a:r>
              <a:rPr lang="en-US" altLang="en-US" sz="1800" dirty="0">
                <a:sym typeface="Symbol" pitchFamily="18" charset="2"/>
              </a:rPr>
              <a:t>					Usage: COUNT &lt;filename&gt;</a:t>
            </a:r>
            <a:br>
              <a:rPr lang="en-US" altLang="en-US" sz="1800" dirty="0">
                <a:sym typeface="Symbol" pitchFamily="18" charset="2"/>
              </a:rPr>
            </a:br>
            <a:endParaRPr lang="en-US" altLang="en-US" sz="1800" dirty="0">
              <a:sym typeface="Symbol" pitchFamily="18" charset="2"/>
            </a:endParaRPr>
          </a:p>
          <a:p>
            <a:pPr marL="457200" indent="-457200"/>
            <a:r>
              <a:rPr lang="en-US" altLang="en-US" sz="1800" dirty="0">
                <a:sym typeface="Symbol" pitchFamily="18" charset="2"/>
              </a:rPr>
              <a:t>Invalid file name			Error Message</a:t>
            </a:r>
            <a:br>
              <a:rPr lang="en-US" altLang="en-US" sz="1800" dirty="0">
                <a:sym typeface="Symbol" pitchFamily="18" charset="2"/>
              </a:rPr>
            </a:br>
            <a:endParaRPr lang="en-US" altLang="en-US" sz="1800" dirty="0">
              <a:sym typeface="Symbol" pitchFamily="18" charset="2"/>
            </a:endParaRPr>
          </a:p>
          <a:p>
            <a:pPr marL="457200" indent="-457200"/>
            <a:r>
              <a:rPr lang="en-US" altLang="en-US" sz="1800" dirty="0">
                <a:sym typeface="Symbol" pitchFamily="18" charset="2"/>
              </a:rPr>
              <a:t>One character and no        	</a:t>
            </a:r>
            <a:r>
              <a:rPr lang="en-US" altLang="en-US" sz="1800" dirty="0" smtClean="0">
                <a:sym typeface="Symbol" pitchFamily="18" charset="2"/>
              </a:rPr>
              <a:t>	Number </a:t>
            </a:r>
            <a:r>
              <a:rPr lang="en-US" altLang="en-US" sz="1800" dirty="0">
                <a:sym typeface="Symbol" pitchFamily="18" charset="2"/>
              </a:rPr>
              <a:t>of characters = 1</a:t>
            </a:r>
            <a:br>
              <a:rPr lang="en-US" altLang="en-US" sz="1800" dirty="0">
                <a:sym typeface="Symbol" pitchFamily="18" charset="2"/>
              </a:rPr>
            </a:br>
            <a:r>
              <a:rPr lang="en-US" altLang="en-US" sz="1800" dirty="0">
                <a:sym typeface="Symbol" pitchFamily="18" charset="2"/>
              </a:rPr>
              <a:t>CR at the end of the line		Number of lines = 0</a:t>
            </a:r>
            <a:br>
              <a:rPr lang="en-US" altLang="en-US" sz="1800" dirty="0">
                <a:sym typeface="Symbol" pitchFamily="18" charset="2"/>
              </a:rPr>
            </a:br>
            <a:endParaRPr lang="en-US" altLang="en-US" sz="1800" dirty="0">
              <a:sym typeface="Symbol" pitchFamily="18" charset="2"/>
            </a:endParaRPr>
          </a:p>
          <a:p>
            <a:pPr marL="457200" indent="-457200"/>
            <a:r>
              <a:rPr lang="en-US" altLang="en-US" sz="1800" dirty="0">
                <a:sym typeface="Symbol" pitchFamily="18" charset="2"/>
              </a:rPr>
              <a:t>No characters and one CR		Number of characters = 0</a:t>
            </a:r>
            <a:br>
              <a:rPr lang="en-US" altLang="en-US" sz="1800" dirty="0">
                <a:sym typeface="Symbol" pitchFamily="18" charset="2"/>
              </a:rPr>
            </a:br>
            <a:r>
              <a:rPr lang="en-US" altLang="en-US" sz="1800" dirty="0">
                <a:sym typeface="Symbol" pitchFamily="18" charset="2"/>
              </a:rPr>
              <a:t>					Number of lines = 1</a:t>
            </a:r>
            <a:endParaRPr lang="en-US" altLang="en-US" sz="1800" dirty="0"/>
          </a:p>
        </p:txBody>
      </p:sp>
    </p:spTree>
    <p:extLst>
      <p:ext uri="{BB962C8B-B14F-4D97-AF65-F5344CB8AC3E}">
        <p14:creationId xmlns:p14="http://schemas.microsoft.com/office/powerpoint/2010/main" val="1870365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8054112-045A-40A0-A185-1338C7C1765D}" type="slidenum">
              <a:rPr lang="en-US" altLang="en-US"/>
              <a:pPr/>
              <a:t>71</a:t>
            </a:fld>
            <a:endParaRPr lang="en-US" altLang="en-US"/>
          </a:p>
        </p:txBody>
      </p:sp>
      <p:sp>
        <p:nvSpPr>
          <p:cNvPr id="1160194" name="Rectangle 2"/>
          <p:cNvSpPr>
            <a:spLocks noGrp="1" noRot="1" noChangeArrowheads="1"/>
          </p:cNvSpPr>
          <p:nvPr>
            <p:ph type="title"/>
          </p:nvPr>
        </p:nvSpPr>
        <p:spPr>
          <a:xfrm>
            <a:off x="457200" y="244475"/>
            <a:ext cx="8229600" cy="688975"/>
          </a:xfrm>
        </p:spPr>
        <p:txBody>
          <a:bodyPr/>
          <a:lstStyle/>
          <a:p>
            <a:r>
              <a:rPr lang="en-US" altLang="en-US" dirty="0"/>
              <a:t>Outcome</a:t>
            </a:r>
          </a:p>
        </p:txBody>
      </p:sp>
      <p:sp>
        <p:nvSpPr>
          <p:cNvPr id="1160195" name="Rectangle 3"/>
          <p:cNvSpPr>
            <a:spLocks noGrp="1" noRot="1" noChangeArrowheads="1"/>
          </p:cNvSpPr>
          <p:nvPr>
            <p:ph type="body" idx="1"/>
          </p:nvPr>
        </p:nvSpPr>
        <p:spPr>
          <a:xfrm>
            <a:off x="279400" y="1304925"/>
            <a:ext cx="8656638" cy="4021138"/>
          </a:xfrm>
        </p:spPr>
        <p:txBody>
          <a:bodyPr/>
          <a:lstStyle/>
          <a:p>
            <a:pPr marL="0" indent="0">
              <a:lnSpc>
                <a:spcPct val="90000"/>
              </a:lnSpc>
              <a:buFont typeface="Wingdings" pitchFamily="2" charset="2"/>
              <a:buNone/>
            </a:pPr>
            <a:r>
              <a:rPr lang="en-US" altLang="en-US" sz="2000" dirty="0"/>
              <a:t>When executed, on various Unix systems, the  </a:t>
            </a:r>
            <a:r>
              <a:rPr lang="en-US" altLang="en-US" sz="2000" dirty="0" smtClean="0"/>
              <a:t>following outcomes </a:t>
            </a:r>
            <a:r>
              <a:rPr lang="en-US" altLang="en-US" sz="2000" dirty="0"/>
              <a:t>were observed:</a:t>
            </a:r>
            <a:br>
              <a:rPr lang="en-US" altLang="en-US" sz="2000" dirty="0"/>
            </a:br>
            <a:r>
              <a:rPr lang="en-US" altLang="en-US" sz="2000" dirty="0"/>
              <a:t/>
            </a:r>
            <a:br>
              <a:rPr lang="en-US" altLang="en-US" sz="2000" dirty="0"/>
            </a:br>
            <a:endParaRPr lang="en-US" altLang="en-US" sz="2000" dirty="0"/>
          </a:p>
          <a:p>
            <a:pPr marL="457200" indent="-457200">
              <a:lnSpc>
                <a:spcPct val="90000"/>
              </a:lnSpc>
              <a:buFont typeface="Wingdings" pitchFamily="2" charset="2"/>
              <a:buNone/>
            </a:pPr>
            <a:r>
              <a:rPr lang="en-US" altLang="en-US" sz="1800" b="1" u="sng" dirty="0">
                <a:sym typeface="Symbol" pitchFamily="18" charset="2"/>
              </a:rPr>
              <a:t>Input</a:t>
            </a:r>
            <a:r>
              <a:rPr lang="en-US" altLang="en-US" sz="1800" dirty="0">
                <a:sym typeface="Symbol" pitchFamily="18" charset="2"/>
              </a:rPr>
              <a:t>					</a:t>
            </a:r>
            <a:r>
              <a:rPr lang="en-US" altLang="en-US" sz="1800" b="1" u="sng" dirty="0">
                <a:sym typeface="Symbol" pitchFamily="18" charset="2"/>
              </a:rPr>
              <a:t>Outcome</a:t>
            </a:r>
          </a:p>
          <a:p>
            <a:pPr marL="457200" indent="-457200">
              <a:lnSpc>
                <a:spcPct val="90000"/>
              </a:lnSpc>
            </a:pPr>
            <a:r>
              <a:rPr lang="en-US" altLang="en-US" sz="1800" dirty="0">
                <a:sym typeface="Symbol" pitchFamily="18" charset="2"/>
              </a:rPr>
              <a:t>					Usage: COUNT &lt;filename&gt;</a:t>
            </a:r>
            <a:br>
              <a:rPr lang="en-US" altLang="en-US" sz="1800" dirty="0">
                <a:sym typeface="Symbol" pitchFamily="18" charset="2"/>
              </a:rPr>
            </a:br>
            <a:endParaRPr lang="en-US" altLang="en-US" sz="1800" dirty="0">
              <a:sym typeface="Symbol" pitchFamily="18" charset="2"/>
            </a:endParaRPr>
          </a:p>
          <a:p>
            <a:pPr marL="457200" indent="-457200">
              <a:lnSpc>
                <a:spcPct val="90000"/>
              </a:lnSpc>
            </a:pPr>
            <a:r>
              <a:rPr lang="en-US" altLang="en-US" sz="1800" dirty="0">
                <a:sym typeface="Symbol" pitchFamily="18" charset="2"/>
              </a:rPr>
              <a:t>Invalid file name			Error Message</a:t>
            </a:r>
            <a:br>
              <a:rPr lang="en-US" altLang="en-US" sz="1800" dirty="0">
                <a:sym typeface="Symbol" pitchFamily="18" charset="2"/>
              </a:rPr>
            </a:br>
            <a:endParaRPr lang="en-US" altLang="en-US" sz="1800" dirty="0">
              <a:sym typeface="Symbol" pitchFamily="18" charset="2"/>
            </a:endParaRPr>
          </a:p>
          <a:p>
            <a:pPr marL="457200" indent="-457200">
              <a:lnSpc>
                <a:spcPct val="90000"/>
              </a:lnSpc>
            </a:pPr>
            <a:r>
              <a:rPr lang="en-US" altLang="en-US" sz="1800" dirty="0">
                <a:sym typeface="Symbol" pitchFamily="18" charset="2"/>
              </a:rPr>
              <a:t>One character and no        		Number of characters = </a:t>
            </a:r>
            <a:r>
              <a:rPr lang="en-US" altLang="en-US" sz="1800" dirty="0">
                <a:solidFill>
                  <a:srgbClr val="EA3612"/>
                </a:solidFill>
                <a:sym typeface="Symbol" pitchFamily="18" charset="2"/>
              </a:rPr>
              <a:t>2</a:t>
            </a:r>
            <a:r>
              <a:rPr lang="en-US" altLang="en-US" sz="1800" dirty="0">
                <a:sym typeface="Symbol" pitchFamily="18" charset="2"/>
              </a:rPr>
              <a:t/>
            </a:r>
            <a:br>
              <a:rPr lang="en-US" altLang="en-US" sz="1800" dirty="0">
                <a:sym typeface="Symbol" pitchFamily="18" charset="2"/>
              </a:rPr>
            </a:br>
            <a:r>
              <a:rPr lang="en-US" altLang="en-US" sz="1800" dirty="0">
                <a:sym typeface="Symbol" pitchFamily="18" charset="2"/>
              </a:rPr>
              <a:t>CR at the end of the line		Number of lines = 0</a:t>
            </a:r>
            <a:br>
              <a:rPr lang="en-US" altLang="en-US" sz="1800" dirty="0">
                <a:sym typeface="Symbol" pitchFamily="18" charset="2"/>
              </a:rPr>
            </a:br>
            <a:endParaRPr lang="en-US" altLang="en-US" sz="1800" dirty="0">
              <a:sym typeface="Symbol" pitchFamily="18" charset="2"/>
            </a:endParaRPr>
          </a:p>
          <a:p>
            <a:pPr marL="457200" indent="-457200">
              <a:lnSpc>
                <a:spcPct val="90000"/>
              </a:lnSpc>
            </a:pPr>
            <a:r>
              <a:rPr lang="en-US" altLang="en-US" sz="1800" dirty="0">
                <a:sym typeface="Symbol" pitchFamily="18" charset="2"/>
              </a:rPr>
              <a:t>No characters and one CR		Number of characters = </a:t>
            </a:r>
            <a:r>
              <a:rPr lang="en-US" altLang="en-US" sz="1800" dirty="0">
                <a:solidFill>
                  <a:srgbClr val="EA3612"/>
                </a:solidFill>
                <a:sym typeface="Symbol" pitchFamily="18" charset="2"/>
              </a:rPr>
              <a:t>1</a:t>
            </a:r>
            <a:r>
              <a:rPr lang="en-US" altLang="en-US" sz="1800" dirty="0">
                <a:sym typeface="Symbol" pitchFamily="18" charset="2"/>
              </a:rPr>
              <a:t/>
            </a:r>
            <a:br>
              <a:rPr lang="en-US" altLang="en-US" sz="1800" dirty="0">
                <a:sym typeface="Symbol" pitchFamily="18" charset="2"/>
              </a:rPr>
            </a:br>
            <a:r>
              <a:rPr lang="en-US" altLang="en-US" sz="1800" dirty="0">
                <a:sym typeface="Symbol" pitchFamily="18" charset="2"/>
              </a:rPr>
              <a:t>					Number of lines = 1</a:t>
            </a:r>
            <a:endParaRPr lang="en-US" altLang="en-US" sz="1800" dirty="0"/>
          </a:p>
        </p:txBody>
      </p:sp>
    </p:spTree>
    <p:extLst>
      <p:ext uri="{BB962C8B-B14F-4D97-AF65-F5344CB8AC3E}">
        <p14:creationId xmlns:p14="http://schemas.microsoft.com/office/powerpoint/2010/main" val="23403132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E100EA-3EBC-4C50-B946-754DC56C0C2D}" type="slidenum">
              <a:rPr lang="en-US" altLang="en-US"/>
              <a:pPr/>
              <a:t>72</a:t>
            </a:fld>
            <a:endParaRPr lang="en-US" altLang="en-US"/>
          </a:p>
        </p:txBody>
      </p:sp>
      <p:sp>
        <p:nvSpPr>
          <p:cNvPr id="1161218" name="Rectangle 2"/>
          <p:cNvSpPr>
            <a:spLocks noGrp="1" noRot="1" noChangeArrowheads="1"/>
          </p:cNvSpPr>
          <p:nvPr>
            <p:ph type="title"/>
          </p:nvPr>
        </p:nvSpPr>
        <p:spPr>
          <a:xfrm>
            <a:off x="457200" y="244475"/>
            <a:ext cx="8229600" cy="660400"/>
          </a:xfrm>
        </p:spPr>
        <p:txBody>
          <a:bodyPr/>
          <a:lstStyle/>
          <a:p>
            <a:r>
              <a:rPr lang="en-US" altLang="en-US" dirty="0"/>
              <a:t>Debugging the </a:t>
            </a:r>
            <a:r>
              <a:rPr lang="en-US" altLang="en-US" sz="2800" dirty="0"/>
              <a:t>COUNT</a:t>
            </a:r>
            <a:r>
              <a:rPr lang="en-US" altLang="en-US" dirty="0"/>
              <a:t> Program</a:t>
            </a:r>
          </a:p>
        </p:txBody>
      </p:sp>
      <p:sp>
        <p:nvSpPr>
          <p:cNvPr id="1161219" name="Rectangle 3"/>
          <p:cNvSpPr>
            <a:spLocks noGrp="1" noRot="1" noChangeArrowheads="1"/>
          </p:cNvSpPr>
          <p:nvPr>
            <p:ph type="body" idx="1"/>
          </p:nvPr>
        </p:nvSpPr>
        <p:spPr>
          <a:xfrm>
            <a:off x="457200" y="971550"/>
            <a:ext cx="8229600" cy="4473575"/>
          </a:xfrm>
        </p:spPr>
        <p:txBody>
          <a:bodyPr/>
          <a:lstStyle/>
          <a:p>
            <a:pPr>
              <a:lnSpc>
                <a:spcPct val="90000"/>
              </a:lnSpc>
            </a:pPr>
            <a:r>
              <a:rPr lang="en-US" altLang="en-US" sz="2000" dirty="0"/>
              <a:t>After careful examination of the source code, it appeared that both the logic and computations were correct.  </a:t>
            </a:r>
            <a:r>
              <a:rPr lang="en-US" altLang="en-US" sz="2000" dirty="0" smtClean="0"/>
              <a:t/>
            </a:r>
            <a:br>
              <a:rPr lang="en-US" altLang="en-US" sz="2000" dirty="0" smtClean="0"/>
            </a:br>
            <a:endParaRPr lang="en-US" altLang="en-US" sz="2000" dirty="0"/>
          </a:p>
          <a:p>
            <a:pPr>
              <a:lnSpc>
                <a:spcPct val="90000"/>
              </a:lnSpc>
            </a:pPr>
            <a:r>
              <a:rPr lang="en-US" altLang="en-US" sz="2000" dirty="0"/>
              <a:t>Could there be something wrong with the data files? For example, some extra, invisible, character? </a:t>
            </a:r>
            <a:br>
              <a:rPr lang="en-US" altLang="en-US" sz="2000" dirty="0"/>
            </a:br>
            <a:r>
              <a:rPr lang="en-US" altLang="en-US" sz="2000" dirty="0" smtClean="0"/>
              <a:t>(In </a:t>
            </a:r>
            <a:r>
              <a:rPr lang="en-US" altLang="en-US" sz="2000" dirty="0"/>
              <a:t>other words, </a:t>
            </a:r>
            <a:r>
              <a:rPr lang="en-US" altLang="en-US" sz="2000" dirty="0">
                <a:solidFill>
                  <a:srgbClr val="0070C0"/>
                </a:solidFill>
              </a:rPr>
              <a:t>could the oracle be incorrect? </a:t>
            </a:r>
            <a:r>
              <a:rPr lang="en-US" altLang="en-US" sz="2000" dirty="0" smtClean="0"/>
              <a:t>)</a:t>
            </a:r>
            <a:br>
              <a:rPr lang="en-US" altLang="en-US" sz="2000" dirty="0" smtClean="0"/>
            </a:br>
            <a:endParaRPr lang="en-US" altLang="en-US" sz="2000" dirty="0"/>
          </a:p>
          <a:p>
            <a:pPr>
              <a:lnSpc>
                <a:spcPct val="90000"/>
              </a:lnSpc>
            </a:pPr>
            <a:r>
              <a:rPr lang="en-US" altLang="en-US" sz="2000" dirty="0"/>
              <a:t>The source code was instrumented (with simple print statements) to figure out the execution paths, for the given input data</a:t>
            </a:r>
            <a:r>
              <a:rPr lang="en-US" altLang="en-US" sz="2000" dirty="0" smtClean="0"/>
              <a:t>.</a:t>
            </a:r>
            <a:br>
              <a:rPr lang="en-US" altLang="en-US" sz="2000" dirty="0" smtClean="0"/>
            </a:br>
            <a:endParaRPr lang="en-US" altLang="en-US" sz="2000" dirty="0"/>
          </a:p>
          <a:p>
            <a:pPr>
              <a:lnSpc>
                <a:spcPct val="90000"/>
              </a:lnSpc>
            </a:pPr>
            <a:r>
              <a:rPr lang="en-US" altLang="en-US" sz="2000" dirty="0"/>
              <a:t>Instrumentation revealed that the while loop was executed one more time than it was expected to</a:t>
            </a:r>
            <a:r>
              <a:rPr lang="en-US" altLang="en-US" sz="2000" dirty="0" smtClean="0"/>
              <a:t>!</a:t>
            </a:r>
            <a:br>
              <a:rPr lang="en-US" altLang="en-US" sz="2000" dirty="0" smtClean="0"/>
            </a:br>
            <a:endParaRPr lang="en-US" altLang="en-US" sz="2000" dirty="0"/>
          </a:p>
          <a:p>
            <a:pPr>
              <a:lnSpc>
                <a:spcPct val="90000"/>
              </a:lnSpc>
            </a:pPr>
            <a:r>
              <a:rPr lang="en-US" altLang="en-US" sz="2000" dirty="0"/>
              <a:t>Now, what ? Invisible but countable characters?</a:t>
            </a:r>
          </a:p>
        </p:txBody>
      </p:sp>
    </p:spTree>
    <p:extLst>
      <p:ext uri="{BB962C8B-B14F-4D97-AF65-F5344CB8AC3E}">
        <p14:creationId xmlns:p14="http://schemas.microsoft.com/office/powerpoint/2010/main" val="2802875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71A37F5-5969-471D-AB1D-EB5F4A81278B}" type="slidenum">
              <a:rPr lang="en-US" altLang="en-US"/>
              <a:pPr/>
              <a:t>73</a:t>
            </a:fld>
            <a:endParaRPr lang="en-US" altLang="en-US"/>
          </a:p>
        </p:txBody>
      </p:sp>
      <p:sp>
        <p:nvSpPr>
          <p:cNvPr id="1163266" name="Rectangle 2"/>
          <p:cNvSpPr>
            <a:spLocks noGrp="1" noRot="1" noChangeArrowheads="1"/>
          </p:cNvSpPr>
          <p:nvPr>
            <p:ph type="title"/>
          </p:nvPr>
        </p:nvSpPr>
        <p:spPr/>
        <p:txBody>
          <a:bodyPr/>
          <a:lstStyle/>
          <a:p>
            <a:r>
              <a:rPr lang="en-US" altLang="en-US" sz="2800" dirty="0"/>
              <a:t>Debugging the COUNT </a:t>
            </a:r>
            <a:r>
              <a:rPr lang="en-US" altLang="en-US" sz="2800" dirty="0" smtClean="0"/>
              <a:t>Program </a:t>
            </a:r>
            <a:r>
              <a:rPr lang="en-US" altLang="en-US" sz="2000" dirty="0" smtClean="0"/>
              <a:t>(cont’d)</a:t>
            </a:r>
            <a:endParaRPr lang="en-US" altLang="en-US" sz="2000" dirty="0"/>
          </a:p>
        </p:txBody>
      </p:sp>
      <p:sp>
        <p:nvSpPr>
          <p:cNvPr id="1163267" name="Rectangle 3"/>
          <p:cNvSpPr>
            <a:spLocks noGrp="1" noRot="1" noChangeArrowheads="1"/>
          </p:cNvSpPr>
          <p:nvPr>
            <p:ph type="body" idx="1"/>
          </p:nvPr>
        </p:nvSpPr>
        <p:spPr/>
        <p:txBody>
          <a:bodyPr/>
          <a:lstStyle/>
          <a:p>
            <a:r>
              <a:rPr lang="en-US" altLang="en-US" dirty="0"/>
              <a:t>The only unknown in the source code was the function </a:t>
            </a:r>
            <a:r>
              <a:rPr lang="en-US" altLang="en-US" dirty="0" err="1">
                <a:latin typeface="Comic Sans MS" pitchFamily="66" charset="0"/>
              </a:rPr>
              <a:t>feof</a:t>
            </a:r>
            <a:r>
              <a:rPr lang="en-US" altLang="en-US" dirty="0">
                <a:latin typeface="Comic Sans MS" pitchFamily="66" charset="0"/>
              </a:rPr>
              <a:t>(), </a:t>
            </a:r>
            <a:r>
              <a:rPr lang="en-US" altLang="en-US" dirty="0"/>
              <a:t>which controlled the execution of the while loop.</a:t>
            </a:r>
            <a:br>
              <a:rPr lang="en-US" altLang="en-US" dirty="0"/>
            </a:br>
            <a:endParaRPr lang="en-US" altLang="en-US" dirty="0"/>
          </a:p>
          <a:p>
            <a:r>
              <a:rPr lang="en-US" altLang="en-US" dirty="0"/>
              <a:t>Looked at the documentation for </a:t>
            </a:r>
            <a:r>
              <a:rPr lang="en-US" altLang="en-US" dirty="0" err="1">
                <a:latin typeface="Comic Sans MS" pitchFamily="66" charset="0"/>
              </a:rPr>
              <a:t>feof</a:t>
            </a:r>
            <a:r>
              <a:rPr lang="en-US" altLang="en-US" dirty="0">
                <a:latin typeface="Comic Sans MS" pitchFamily="66" charset="0"/>
              </a:rPr>
              <a:t>()</a:t>
            </a:r>
            <a:r>
              <a:rPr lang="en-US" altLang="en-US" dirty="0"/>
              <a:t> ...</a:t>
            </a:r>
          </a:p>
        </p:txBody>
      </p:sp>
    </p:spTree>
    <p:extLst>
      <p:ext uri="{BB962C8B-B14F-4D97-AF65-F5344CB8AC3E}">
        <p14:creationId xmlns:p14="http://schemas.microsoft.com/office/powerpoint/2010/main" val="3004753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9478909-F8D7-4747-BF0E-F92621ADF8E1}" type="slidenum">
              <a:rPr lang="en-US" altLang="en-US"/>
              <a:pPr/>
              <a:t>74</a:t>
            </a:fld>
            <a:endParaRPr lang="en-US" altLang="en-US"/>
          </a:p>
        </p:txBody>
      </p:sp>
      <p:sp>
        <p:nvSpPr>
          <p:cNvPr id="1157122" name="Rectangle 2"/>
          <p:cNvSpPr>
            <a:spLocks noGrp="1" noRot="1" noChangeArrowheads="1"/>
          </p:cNvSpPr>
          <p:nvPr>
            <p:ph type="title"/>
          </p:nvPr>
        </p:nvSpPr>
        <p:spPr>
          <a:xfrm>
            <a:off x="457200" y="244475"/>
            <a:ext cx="8229600" cy="679450"/>
          </a:xfrm>
        </p:spPr>
        <p:txBody>
          <a:bodyPr/>
          <a:lstStyle/>
          <a:p>
            <a:r>
              <a:rPr lang="en-US" altLang="en-US" dirty="0" err="1"/>
              <a:t>feof</a:t>
            </a:r>
            <a:endParaRPr lang="en-US" altLang="en-US" dirty="0"/>
          </a:p>
        </p:txBody>
      </p:sp>
      <p:sp>
        <p:nvSpPr>
          <p:cNvPr id="1157123" name="Rectangle 3"/>
          <p:cNvSpPr>
            <a:spLocks noGrp="1" noRot="1" noChangeArrowheads="1"/>
          </p:cNvSpPr>
          <p:nvPr>
            <p:ph type="body" idx="1"/>
          </p:nvPr>
        </p:nvSpPr>
        <p:spPr>
          <a:xfrm>
            <a:off x="457200" y="1057275"/>
            <a:ext cx="8229600" cy="4387850"/>
          </a:xfrm>
        </p:spPr>
        <p:txBody>
          <a:bodyPr/>
          <a:lstStyle/>
          <a:p>
            <a:pPr>
              <a:lnSpc>
                <a:spcPct val="90000"/>
              </a:lnSpc>
              <a:buFont typeface="Wingdings" pitchFamily="2" charset="2"/>
              <a:buNone/>
            </a:pPr>
            <a:r>
              <a:rPr lang="en-US" altLang="en-US" sz="2000" b="1" dirty="0"/>
              <a:t>NAME</a:t>
            </a:r>
          </a:p>
          <a:p>
            <a:pPr>
              <a:lnSpc>
                <a:spcPct val="90000"/>
              </a:lnSpc>
              <a:buFont typeface="Wingdings" pitchFamily="2" charset="2"/>
              <a:buNone/>
            </a:pPr>
            <a:r>
              <a:rPr lang="en-US" altLang="en-US" sz="2000" dirty="0"/>
              <a:t>	</a:t>
            </a:r>
            <a:r>
              <a:rPr lang="en-US" altLang="en-US" sz="2000" dirty="0" err="1"/>
              <a:t>feof</a:t>
            </a:r>
            <a:r>
              <a:rPr lang="en-US" altLang="en-US" sz="2000" dirty="0"/>
              <a:t> - test end-of-file indicator on a stream </a:t>
            </a:r>
            <a:r>
              <a:rPr lang="en-US" altLang="en-US" sz="2000" b="1" dirty="0"/>
              <a:t> </a:t>
            </a:r>
          </a:p>
          <a:p>
            <a:pPr>
              <a:lnSpc>
                <a:spcPct val="90000"/>
              </a:lnSpc>
              <a:buFont typeface="Wingdings" pitchFamily="2" charset="2"/>
              <a:buNone/>
            </a:pPr>
            <a:r>
              <a:rPr lang="en-US" altLang="en-US" sz="2000" b="1" dirty="0"/>
              <a:t>SYNOPSIS</a:t>
            </a:r>
          </a:p>
          <a:p>
            <a:pPr>
              <a:lnSpc>
                <a:spcPct val="90000"/>
              </a:lnSpc>
              <a:buFont typeface="Wingdings" pitchFamily="2" charset="2"/>
              <a:buNone/>
            </a:pPr>
            <a:r>
              <a:rPr lang="en-US" altLang="en-US" sz="2000" dirty="0">
                <a:latin typeface="Arial Unicode MS" pitchFamily="34" charset="-128"/>
              </a:rPr>
              <a:t>	#include &lt;</a:t>
            </a:r>
            <a:r>
              <a:rPr lang="en-US" altLang="en-US" sz="2000" dirty="0" err="1">
                <a:latin typeface="Arial Unicode MS" pitchFamily="34" charset="-128"/>
                <a:hlinkClick r:id="rId2"/>
              </a:rPr>
              <a:t>stdio.h</a:t>
            </a:r>
            <a:r>
              <a:rPr lang="en-US" altLang="en-US" sz="2000" dirty="0">
                <a:latin typeface="Arial Unicode MS" pitchFamily="34" charset="-128"/>
              </a:rPr>
              <a:t>&gt; </a:t>
            </a:r>
          </a:p>
          <a:p>
            <a:pPr>
              <a:lnSpc>
                <a:spcPct val="90000"/>
              </a:lnSpc>
              <a:buFont typeface="Wingdings" pitchFamily="2" charset="2"/>
              <a:buNone/>
            </a:pPr>
            <a:r>
              <a:rPr lang="en-US" altLang="en-US" sz="2000" dirty="0">
                <a:latin typeface="Arial Unicode MS" pitchFamily="34" charset="-128"/>
              </a:rPr>
              <a:t>	</a:t>
            </a:r>
            <a:r>
              <a:rPr lang="en-US" altLang="en-US" sz="2000" dirty="0" err="1">
                <a:latin typeface="Arial Unicode MS" pitchFamily="34" charset="-128"/>
              </a:rPr>
              <a:t>int</a:t>
            </a:r>
            <a:r>
              <a:rPr lang="en-US" altLang="en-US" sz="2000" dirty="0">
                <a:latin typeface="Arial Unicode MS" pitchFamily="34" charset="-128"/>
              </a:rPr>
              <a:t> </a:t>
            </a:r>
            <a:r>
              <a:rPr lang="en-US" altLang="en-US" sz="2000" dirty="0" err="1">
                <a:latin typeface="Arial Unicode MS" pitchFamily="34" charset="-128"/>
              </a:rPr>
              <a:t>feof</a:t>
            </a:r>
            <a:r>
              <a:rPr lang="en-US" altLang="en-US" sz="2000" dirty="0">
                <a:latin typeface="Arial Unicode MS" pitchFamily="34" charset="-128"/>
              </a:rPr>
              <a:t>(FILE *</a:t>
            </a:r>
            <a:r>
              <a:rPr lang="en-US" altLang="en-US" sz="2000" i="1" dirty="0">
                <a:latin typeface="Arial Unicode MS" pitchFamily="34" charset="-128"/>
              </a:rPr>
              <a:t>stream</a:t>
            </a:r>
            <a:r>
              <a:rPr lang="en-US" altLang="en-US" sz="2000" dirty="0">
                <a:latin typeface="Arial Unicode MS" pitchFamily="34" charset="-128"/>
              </a:rPr>
              <a:t>); </a:t>
            </a:r>
            <a:r>
              <a:rPr lang="en-US" altLang="en-US" sz="2000" b="1" dirty="0"/>
              <a:t> </a:t>
            </a:r>
          </a:p>
          <a:p>
            <a:pPr>
              <a:lnSpc>
                <a:spcPct val="90000"/>
              </a:lnSpc>
              <a:buFont typeface="Wingdings" pitchFamily="2" charset="2"/>
              <a:buNone/>
            </a:pPr>
            <a:r>
              <a:rPr lang="en-US" altLang="en-US" sz="2000" b="1" dirty="0"/>
              <a:t>DESCRIPTION</a:t>
            </a:r>
          </a:p>
          <a:p>
            <a:pPr>
              <a:lnSpc>
                <a:spcPct val="90000"/>
              </a:lnSpc>
              <a:buFont typeface="Wingdings" pitchFamily="2" charset="2"/>
              <a:buNone/>
            </a:pPr>
            <a:r>
              <a:rPr lang="en-US" altLang="en-US" sz="2000" dirty="0"/>
              <a:t>	The </a:t>
            </a:r>
            <a:r>
              <a:rPr lang="en-US" altLang="en-US" sz="2000" i="1" dirty="0" err="1"/>
              <a:t>feof</a:t>
            </a:r>
            <a:r>
              <a:rPr lang="en-US" altLang="en-US" sz="2000" i="1" dirty="0"/>
              <a:t>()</a:t>
            </a:r>
            <a:r>
              <a:rPr lang="en-US" altLang="en-US" sz="2000" dirty="0"/>
              <a:t> function tests the end-of-file indicator for the stream pointed to by </a:t>
            </a:r>
            <a:r>
              <a:rPr lang="en-US" altLang="en-US" sz="2000" i="1" dirty="0"/>
              <a:t>stream</a:t>
            </a:r>
            <a:r>
              <a:rPr lang="en-US" altLang="en-US" sz="2000" dirty="0"/>
              <a:t>. </a:t>
            </a:r>
            <a:r>
              <a:rPr lang="en-US" altLang="en-US" sz="2000" b="1" dirty="0"/>
              <a:t> </a:t>
            </a:r>
          </a:p>
          <a:p>
            <a:pPr>
              <a:lnSpc>
                <a:spcPct val="90000"/>
              </a:lnSpc>
              <a:buFont typeface="Wingdings" pitchFamily="2" charset="2"/>
              <a:buNone/>
            </a:pPr>
            <a:r>
              <a:rPr lang="en-US" altLang="en-US" sz="2000" b="1" dirty="0"/>
              <a:t>RETURN VALUE</a:t>
            </a:r>
          </a:p>
          <a:p>
            <a:pPr>
              <a:lnSpc>
                <a:spcPct val="90000"/>
              </a:lnSpc>
              <a:buFont typeface="Wingdings" pitchFamily="2" charset="2"/>
              <a:buNone/>
            </a:pPr>
            <a:r>
              <a:rPr lang="en-US" altLang="en-US" sz="2000" dirty="0"/>
              <a:t>	The </a:t>
            </a:r>
            <a:r>
              <a:rPr lang="en-US" altLang="en-US" sz="2000" i="1" dirty="0" err="1"/>
              <a:t>feof</a:t>
            </a:r>
            <a:r>
              <a:rPr lang="en-US" altLang="en-US" sz="2000" i="1" dirty="0"/>
              <a:t>()</a:t>
            </a:r>
            <a:r>
              <a:rPr lang="en-US" altLang="en-US" sz="2000" dirty="0"/>
              <a:t> function returns non-zero if and only if the end-of-file indicator is set for </a:t>
            </a:r>
            <a:r>
              <a:rPr lang="en-US" altLang="en-US" sz="2000" i="1" dirty="0"/>
              <a:t>stream</a:t>
            </a:r>
            <a:r>
              <a:rPr lang="en-US" altLang="en-US" sz="2000" dirty="0"/>
              <a:t>. </a:t>
            </a:r>
            <a:r>
              <a:rPr lang="en-US" altLang="en-US" sz="2000" b="1" dirty="0"/>
              <a:t> </a:t>
            </a:r>
          </a:p>
          <a:p>
            <a:pPr>
              <a:lnSpc>
                <a:spcPct val="90000"/>
              </a:lnSpc>
              <a:buFont typeface="Wingdings" pitchFamily="2" charset="2"/>
              <a:buNone/>
            </a:pPr>
            <a:r>
              <a:rPr lang="en-US" altLang="en-US" sz="2000" b="1" dirty="0"/>
              <a:t>ERRORS</a:t>
            </a:r>
          </a:p>
          <a:p>
            <a:pPr>
              <a:lnSpc>
                <a:spcPct val="90000"/>
              </a:lnSpc>
              <a:buFont typeface="Wingdings" pitchFamily="2" charset="2"/>
              <a:buNone/>
            </a:pPr>
            <a:r>
              <a:rPr lang="en-US" altLang="en-US" sz="2000" dirty="0"/>
              <a:t>	No errors are defined. </a:t>
            </a:r>
          </a:p>
        </p:txBody>
      </p:sp>
    </p:spTree>
    <p:extLst>
      <p:ext uri="{BB962C8B-B14F-4D97-AF65-F5344CB8AC3E}">
        <p14:creationId xmlns:p14="http://schemas.microsoft.com/office/powerpoint/2010/main" val="2098624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918FCA9-4166-4041-8F1D-EA0AEA046F50}" type="slidenum">
              <a:rPr lang="en-US" altLang="en-US"/>
              <a:pPr/>
              <a:t>75</a:t>
            </a:fld>
            <a:endParaRPr lang="en-US" altLang="en-US"/>
          </a:p>
        </p:txBody>
      </p:sp>
      <p:sp>
        <p:nvSpPr>
          <p:cNvPr id="1164290" name="Rectangle 2"/>
          <p:cNvSpPr>
            <a:spLocks noGrp="1" noRot="1" noChangeArrowheads="1"/>
          </p:cNvSpPr>
          <p:nvPr>
            <p:ph type="title"/>
          </p:nvPr>
        </p:nvSpPr>
        <p:spPr>
          <a:xfrm>
            <a:off x="457200" y="244475"/>
            <a:ext cx="8229600" cy="698500"/>
          </a:xfrm>
        </p:spPr>
        <p:txBody>
          <a:bodyPr/>
          <a:lstStyle/>
          <a:p>
            <a:r>
              <a:rPr lang="en-US" altLang="en-US" sz="2800" dirty="0"/>
              <a:t>Debugging the COUNT Program </a:t>
            </a:r>
            <a:r>
              <a:rPr lang="en-US" altLang="en-US" sz="2000" dirty="0"/>
              <a:t>(cont’d)</a:t>
            </a:r>
          </a:p>
        </p:txBody>
      </p:sp>
      <p:sp>
        <p:nvSpPr>
          <p:cNvPr id="1164291" name="Rectangle 3"/>
          <p:cNvSpPr>
            <a:spLocks noGrp="1" noRot="1" noChangeArrowheads="1"/>
          </p:cNvSpPr>
          <p:nvPr>
            <p:ph type="body" idx="1"/>
          </p:nvPr>
        </p:nvSpPr>
        <p:spPr>
          <a:xfrm>
            <a:off x="457200" y="1038225"/>
            <a:ext cx="8229600" cy="4406900"/>
          </a:xfrm>
        </p:spPr>
        <p:txBody>
          <a:bodyPr/>
          <a:lstStyle/>
          <a:p>
            <a:r>
              <a:rPr lang="en-US" altLang="en-US" sz="2000" dirty="0"/>
              <a:t>Surely, there must be some invisible characters somewhere...</a:t>
            </a:r>
          </a:p>
          <a:p>
            <a:r>
              <a:rPr lang="en-US" altLang="en-US" sz="2000" dirty="0"/>
              <a:t>Validate the oracle:</a:t>
            </a:r>
          </a:p>
          <a:p>
            <a:pPr lvl="1"/>
            <a:r>
              <a:rPr lang="en-US" altLang="en-US" sz="1800" dirty="0"/>
              <a:t>What do other programs say about the number of characters in the input  file?</a:t>
            </a:r>
          </a:p>
          <a:p>
            <a:pPr lvl="1"/>
            <a:r>
              <a:rPr lang="en-US" altLang="en-US" sz="1800" dirty="0"/>
              <a:t>The program </a:t>
            </a:r>
            <a:r>
              <a:rPr lang="en-US" altLang="en-US" sz="1800" dirty="0">
                <a:latin typeface="Courier New" pitchFamily="49" charset="0"/>
              </a:rPr>
              <a:t>$</a:t>
            </a:r>
            <a:r>
              <a:rPr lang="en-US" altLang="en-US" sz="1800" dirty="0" err="1">
                <a:latin typeface="Courier New" pitchFamily="49" charset="0"/>
              </a:rPr>
              <a:t>ls</a:t>
            </a:r>
            <a:r>
              <a:rPr lang="en-US" altLang="en-US" sz="1800" dirty="0">
                <a:latin typeface="Courier New" pitchFamily="49" charset="0"/>
              </a:rPr>
              <a:t> –l</a:t>
            </a:r>
            <a:r>
              <a:rPr lang="en-US" altLang="en-US" sz="1800" dirty="0"/>
              <a:t> indicated the correct number of characters</a:t>
            </a:r>
            <a:r>
              <a:rPr lang="en-US" altLang="en-US" dirty="0"/>
              <a:t/>
            </a:r>
            <a:br>
              <a:rPr lang="en-US" altLang="en-US" dirty="0"/>
            </a:br>
            <a:endParaRPr lang="en-US" altLang="en-US" dirty="0"/>
          </a:p>
          <a:p>
            <a:r>
              <a:rPr lang="en-US" altLang="en-US" sz="2000" dirty="0"/>
              <a:t>Time for a career change ???</a:t>
            </a:r>
          </a:p>
          <a:p>
            <a:r>
              <a:rPr lang="en-US" altLang="en-US" sz="2000" dirty="0"/>
              <a:t>One last thing... google </a:t>
            </a:r>
            <a:r>
              <a:rPr lang="en-US" altLang="en-US" sz="2000" dirty="0" err="1">
                <a:latin typeface="Comic Sans MS" pitchFamily="66" charset="0"/>
              </a:rPr>
              <a:t>feof</a:t>
            </a:r>
            <a:endParaRPr lang="en-US" altLang="en-US" sz="2000" dirty="0">
              <a:latin typeface="Comic Sans MS" pitchFamily="66" charset="0"/>
            </a:endParaRPr>
          </a:p>
          <a:p>
            <a:r>
              <a:rPr lang="en-US" altLang="en-US" sz="2000" dirty="0"/>
              <a:t>Someone in the vast depth of the internet claimed that “</a:t>
            </a:r>
            <a:r>
              <a:rPr lang="en-US" altLang="en-US" sz="2000" dirty="0" err="1">
                <a:latin typeface="Comic Sans MS" pitchFamily="66" charset="0"/>
              </a:rPr>
              <a:t>feof</a:t>
            </a:r>
            <a:r>
              <a:rPr lang="en-US" altLang="en-US" sz="2000" dirty="0"/>
              <a:t> should not be used as a control condition because it will first encounter the </a:t>
            </a:r>
            <a:r>
              <a:rPr lang="en-US" altLang="en-US" sz="2000" dirty="0" err="1"/>
              <a:t>eof</a:t>
            </a:r>
            <a:r>
              <a:rPr lang="en-US" altLang="en-US" sz="2000" dirty="0"/>
              <a:t> marker and then return non-zero” !</a:t>
            </a:r>
          </a:p>
        </p:txBody>
      </p:sp>
    </p:spTree>
    <p:extLst>
      <p:ext uri="{BB962C8B-B14F-4D97-AF65-F5344CB8AC3E}">
        <p14:creationId xmlns:p14="http://schemas.microsoft.com/office/powerpoint/2010/main" val="730643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EABB4B5-DA43-4FC1-A54C-60B093FE15D2}" type="slidenum">
              <a:rPr lang="en-US" altLang="en-US"/>
              <a:pPr/>
              <a:t>76</a:t>
            </a:fld>
            <a:endParaRPr lang="en-US" altLang="en-US"/>
          </a:p>
        </p:txBody>
      </p:sp>
      <p:sp>
        <p:nvSpPr>
          <p:cNvPr id="1165314" name="Rectangle 2"/>
          <p:cNvSpPr>
            <a:spLocks noGrp="1" noRot="1" noChangeArrowheads="1"/>
          </p:cNvSpPr>
          <p:nvPr>
            <p:ph type="title"/>
          </p:nvPr>
        </p:nvSpPr>
        <p:spPr>
          <a:xfrm>
            <a:off x="457200" y="244475"/>
            <a:ext cx="8229600" cy="736600"/>
          </a:xfrm>
        </p:spPr>
        <p:txBody>
          <a:bodyPr/>
          <a:lstStyle/>
          <a:p>
            <a:r>
              <a:rPr lang="en-US" altLang="en-US" dirty="0"/>
              <a:t>Lessons...</a:t>
            </a:r>
          </a:p>
        </p:txBody>
      </p:sp>
      <p:sp>
        <p:nvSpPr>
          <p:cNvPr id="1165315" name="Rectangle 3"/>
          <p:cNvSpPr>
            <a:spLocks noGrp="1" noRot="1" noChangeArrowheads="1"/>
          </p:cNvSpPr>
          <p:nvPr>
            <p:ph type="body" idx="1"/>
          </p:nvPr>
        </p:nvSpPr>
        <p:spPr>
          <a:xfrm>
            <a:off x="457200" y="962025"/>
            <a:ext cx="8229600" cy="4483100"/>
          </a:xfrm>
        </p:spPr>
        <p:txBody>
          <a:bodyPr/>
          <a:lstStyle/>
          <a:p>
            <a:r>
              <a:rPr lang="en-US" altLang="en-US" dirty="0"/>
              <a:t>Faults are not limited to the logic and computations performed by your own code.</a:t>
            </a:r>
            <a:br>
              <a:rPr lang="en-US" altLang="en-US" dirty="0"/>
            </a:br>
            <a:endParaRPr lang="en-US" altLang="en-US" dirty="0"/>
          </a:p>
          <a:p>
            <a:r>
              <a:rPr lang="en-US" altLang="en-US" dirty="0"/>
              <a:t>Even simple, widely-used, modules can be faulty (both intuitively and </a:t>
            </a:r>
            <a:r>
              <a:rPr lang="en-US" altLang="en-US" dirty="0" err="1"/>
              <a:t>vis</a:t>
            </a:r>
            <a:r>
              <a:rPr lang="en-US" altLang="en-US" dirty="0"/>
              <a:t> a </a:t>
            </a:r>
            <a:r>
              <a:rPr lang="en-US" altLang="en-US" dirty="0" err="1"/>
              <a:t>vis</a:t>
            </a:r>
            <a:r>
              <a:rPr lang="en-US" altLang="en-US" dirty="0"/>
              <a:t> their published documentation).</a:t>
            </a:r>
            <a:br>
              <a:rPr lang="en-US" altLang="en-US" dirty="0"/>
            </a:br>
            <a:endParaRPr lang="en-US" altLang="en-US" dirty="0"/>
          </a:p>
          <a:p>
            <a:r>
              <a:rPr lang="en-US" altLang="en-US" dirty="0"/>
              <a:t>The oracle is important.</a:t>
            </a:r>
            <a:br>
              <a:rPr lang="en-US" altLang="en-US" dirty="0"/>
            </a:br>
            <a:endParaRPr lang="en-US" altLang="en-US" dirty="0"/>
          </a:p>
          <a:p>
            <a:r>
              <a:rPr lang="en-US" altLang="en-US" dirty="0"/>
              <a:t>Faulty software can cover all execution paths and produce what appears to be “correct” outcomes.</a:t>
            </a:r>
          </a:p>
          <a:p>
            <a:endParaRPr lang="en-US" altLang="en-US" dirty="0"/>
          </a:p>
        </p:txBody>
      </p:sp>
    </p:spTree>
    <p:extLst>
      <p:ext uri="{BB962C8B-B14F-4D97-AF65-F5344CB8AC3E}">
        <p14:creationId xmlns:p14="http://schemas.microsoft.com/office/powerpoint/2010/main" val="248218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Rot="1" noChangeArrowheads="1"/>
          </p:cNvSpPr>
          <p:nvPr>
            <p:ph type="title"/>
          </p:nvPr>
        </p:nvSpPr>
        <p:spPr/>
        <p:txBody>
          <a:bodyPr/>
          <a:lstStyle/>
          <a:p>
            <a:r>
              <a:rPr lang="en-US" altLang="en-US" dirty="0" smtClean="0"/>
              <a:t>CFG</a:t>
            </a:r>
            <a:r>
              <a:rPr lang="en-US" altLang="en-US" dirty="0"/>
              <a:t>: The For </a:t>
            </a:r>
            <a:r>
              <a:rPr lang="en-US" altLang="en-US" dirty="0" smtClean="0"/>
              <a:t>Loop </a:t>
            </a:r>
            <a:r>
              <a:rPr lang="en-US" altLang="en-US" sz="2000" dirty="0" smtClean="0"/>
              <a:t>(cont’d)</a:t>
            </a:r>
            <a:endParaRPr lang="en-US" altLang="en-US" sz="2000" dirty="0"/>
          </a:p>
        </p:txBody>
      </p:sp>
      <p:sp>
        <p:nvSpPr>
          <p:cNvPr id="1050627" name="Rectangle 3"/>
          <p:cNvSpPr>
            <a:spLocks noGrp="1" noRot="1" noChangeArrowheads="1"/>
          </p:cNvSpPr>
          <p:nvPr>
            <p:ph type="body" idx="1"/>
          </p:nvPr>
        </p:nvSpPr>
        <p:spPr>
          <a:xfrm>
            <a:off x="457200" y="1422400"/>
            <a:ext cx="3857625" cy="3998913"/>
          </a:xfrm>
        </p:spPr>
        <p:txBody>
          <a:bodyPr/>
          <a:lstStyle/>
          <a:p>
            <a:pPr>
              <a:buFont typeface="Wingdings" pitchFamily="2" charset="2"/>
              <a:buNone/>
            </a:pPr>
            <a:r>
              <a:rPr lang="en-US" altLang="en-US" sz="1900">
                <a:latin typeface="Comic Sans MS" pitchFamily="48" charset="0"/>
              </a:rPr>
              <a:t>S</a:t>
            </a:r>
            <a:r>
              <a:rPr lang="en-US" altLang="en-US" sz="1900" baseline="-25000">
                <a:latin typeface="Comic Sans MS" pitchFamily="48" charset="0"/>
              </a:rPr>
              <a:t>0</a:t>
            </a:r>
            <a:r>
              <a:rPr lang="en-US" altLang="en-US" sz="1900">
                <a:latin typeface="Comic Sans MS" pitchFamily="48" charset="0"/>
              </a:rPr>
              <a:t>;</a:t>
            </a:r>
          </a:p>
          <a:p>
            <a:pPr>
              <a:buFont typeface="Wingdings" pitchFamily="2" charset="2"/>
              <a:buNone/>
            </a:pPr>
            <a:r>
              <a:rPr lang="en-US" altLang="en-US" sz="1900">
                <a:latin typeface="Comic Sans MS" pitchFamily="48" charset="0"/>
              </a:rPr>
              <a:t>for ( j = 1; j &lt;= limit; j=j+1 )</a:t>
            </a:r>
          </a:p>
          <a:p>
            <a:pPr>
              <a:buFont typeface="Wingdings" pitchFamily="2" charset="2"/>
              <a:buNone/>
            </a:pPr>
            <a:r>
              <a:rPr lang="en-US" altLang="en-US" sz="1900">
                <a:latin typeface="Comic Sans MS" pitchFamily="48" charset="0"/>
              </a:rPr>
              <a:t>{</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1</a:t>
            </a:r>
            <a:r>
              <a:rPr lang="en-US" altLang="en-US" sz="1900">
                <a:latin typeface="Comic Sans MS" pitchFamily="48" charset="0"/>
              </a:rPr>
              <a:t>;</a:t>
            </a:r>
          </a:p>
          <a:p>
            <a:pPr>
              <a:buFont typeface="Wingdings" pitchFamily="2" charset="2"/>
              <a:buNone/>
            </a:pPr>
            <a:r>
              <a:rPr lang="en-US" altLang="en-US" sz="1900">
                <a:latin typeface="Comic Sans MS" pitchFamily="48" charset="0"/>
              </a:rPr>
              <a:t>}</a:t>
            </a:r>
          </a:p>
          <a:p>
            <a:pPr>
              <a:buFont typeface="Wingdings" pitchFamily="2" charset="2"/>
              <a:buNone/>
            </a:pPr>
            <a:r>
              <a:rPr lang="en-US" altLang="en-US" sz="1900">
                <a:latin typeface="Comic Sans MS" pitchFamily="48" charset="0"/>
              </a:rPr>
              <a:t>S</a:t>
            </a:r>
            <a:r>
              <a:rPr lang="en-US" altLang="en-US" sz="1900" baseline="-25000">
                <a:latin typeface="Comic Sans MS" pitchFamily="48" charset="0"/>
              </a:rPr>
              <a:t>n</a:t>
            </a:r>
            <a:r>
              <a:rPr lang="en-US" altLang="en-US" sz="1900">
                <a:latin typeface="Comic Sans MS" pitchFamily="48" charset="0"/>
              </a:rPr>
              <a:t>;</a:t>
            </a:r>
          </a:p>
          <a:p>
            <a:pPr>
              <a:buFont typeface="Wingdings" pitchFamily="2" charset="2"/>
              <a:buNone/>
            </a:pPr>
            <a:endParaRPr lang="en-US" altLang="en-US"/>
          </a:p>
        </p:txBody>
      </p:sp>
      <p:sp>
        <p:nvSpPr>
          <p:cNvPr id="1050628" name="Oval 4"/>
          <p:cNvSpPr>
            <a:spLocks noChangeArrowheads="1"/>
          </p:cNvSpPr>
          <p:nvPr/>
        </p:nvSpPr>
        <p:spPr bwMode="auto">
          <a:xfrm>
            <a:off x="5383213" y="15954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0629" name="AutoShape 5"/>
          <p:cNvCxnSpPr>
            <a:cxnSpLocks noChangeShapeType="1"/>
            <a:stCxn id="1050628" idx="4"/>
            <a:endCxn id="1050633" idx="0"/>
          </p:cNvCxnSpPr>
          <p:nvPr/>
        </p:nvCxnSpPr>
        <p:spPr bwMode="auto">
          <a:xfrm flipH="1">
            <a:off x="5635625" y="2070100"/>
            <a:ext cx="9525" cy="2921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0630" name="Text Box 6"/>
          <p:cNvSpPr txBox="1">
            <a:spLocks noChangeArrowheads="1"/>
          </p:cNvSpPr>
          <p:nvPr/>
        </p:nvSpPr>
        <p:spPr bwMode="auto">
          <a:xfrm>
            <a:off x="4768850" y="4221163"/>
            <a:ext cx="7620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1</a:t>
            </a:r>
          </a:p>
        </p:txBody>
      </p:sp>
      <p:sp>
        <p:nvSpPr>
          <p:cNvPr id="1050631" name="Text Box 7"/>
          <p:cNvSpPr txBox="1">
            <a:spLocks noChangeArrowheads="1"/>
          </p:cNvSpPr>
          <p:nvPr/>
        </p:nvSpPr>
        <p:spPr bwMode="auto">
          <a:xfrm>
            <a:off x="5483225" y="1676400"/>
            <a:ext cx="9366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0</a:t>
            </a:r>
          </a:p>
        </p:txBody>
      </p:sp>
      <p:sp>
        <p:nvSpPr>
          <p:cNvPr id="1050632" name="Oval 8"/>
          <p:cNvSpPr>
            <a:spLocks noChangeArrowheads="1"/>
          </p:cNvSpPr>
          <p:nvPr/>
        </p:nvSpPr>
        <p:spPr bwMode="auto">
          <a:xfrm>
            <a:off x="6486525" y="4356100"/>
            <a:ext cx="522288"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33" name="Oval 9"/>
          <p:cNvSpPr>
            <a:spLocks noChangeArrowheads="1"/>
          </p:cNvSpPr>
          <p:nvPr/>
        </p:nvSpPr>
        <p:spPr bwMode="auto">
          <a:xfrm>
            <a:off x="5373688" y="236220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34" name="Text Box 10"/>
          <p:cNvSpPr txBox="1">
            <a:spLocks noChangeArrowheads="1"/>
          </p:cNvSpPr>
          <p:nvPr/>
        </p:nvSpPr>
        <p:spPr bwMode="auto">
          <a:xfrm>
            <a:off x="5051425" y="3652838"/>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T</a:t>
            </a:r>
          </a:p>
        </p:txBody>
      </p:sp>
      <p:sp>
        <p:nvSpPr>
          <p:cNvPr id="1050635" name="Text Box 11"/>
          <p:cNvSpPr txBox="1">
            <a:spLocks noChangeArrowheads="1"/>
          </p:cNvSpPr>
          <p:nvPr/>
        </p:nvSpPr>
        <p:spPr bwMode="auto">
          <a:xfrm>
            <a:off x="5349875" y="2428875"/>
            <a:ext cx="1009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j = 1</a:t>
            </a:r>
          </a:p>
        </p:txBody>
      </p:sp>
      <p:cxnSp>
        <p:nvCxnSpPr>
          <p:cNvPr id="1050636" name="AutoShape 12"/>
          <p:cNvCxnSpPr>
            <a:cxnSpLocks noChangeShapeType="1"/>
            <a:stCxn id="1050633" idx="4"/>
            <a:endCxn id="1050637" idx="0"/>
          </p:cNvCxnSpPr>
          <p:nvPr/>
        </p:nvCxnSpPr>
        <p:spPr bwMode="auto">
          <a:xfrm flipH="1">
            <a:off x="5634038" y="2836863"/>
            <a:ext cx="1587" cy="3381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0637" name="Rectangle 13"/>
          <p:cNvSpPr>
            <a:spLocks noChangeArrowheads="1"/>
          </p:cNvSpPr>
          <p:nvPr/>
        </p:nvSpPr>
        <p:spPr bwMode="auto">
          <a:xfrm>
            <a:off x="5208588" y="3175000"/>
            <a:ext cx="849312" cy="357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0">
              <a:latin typeface="Comic Sans MS" pitchFamily="48" charset="0"/>
            </a:endParaRPr>
          </a:p>
        </p:txBody>
      </p:sp>
      <p:sp>
        <p:nvSpPr>
          <p:cNvPr id="1050638" name="Oval 14"/>
          <p:cNvSpPr>
            <a:spLocks noChangeArrowheads="1"/>
          </p:cNvSpPr>
          <p:nvPr/>
        </p:nvSpPr>
        <p:spPr bwMode="auto">
          <a:xfrm>
            <a:off x="4706938" y="4148138"/>
            <a:ext cx="522287" cy="474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0639" name="AutoShape 15"/>
          <p:cNvCxnSpPr>
            <a:cxnSpLocks noChangeShapeType="1"/>
            <a:stCxn id="1050637" idx="2"/>
            <a:endCxn id="1050638" idx="0"/>
          </p:cNvCxnSpPr>
          <p:nvPr/>
        </p:nvCxnSpPr>
        <p:spPr bwMode="auto">
          <a:xfrm flipH="1">
            <a:off x="4968875" y="3532188"/>
            <a:ext cx="665163" cy="6159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0640" name="Text Box 16"/>
          <p:cNvSpPr txBox="1">
            <a:spLocks noChangeArrowheads="1"/>
          </p:cNvSpPr>
          <p:nvPr/>
        </p:nvSpPr>
        <p:spPr bwMode="auto">
          <a:xfrm>
            <a:off x="6067425" y="3630613"/>
            <a:ext cx="4873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F</a:t>
            </a:r>
          </a:p>
        </p:txBody>
      </p:sp>
      <p:sp>
        <p:nvSpPr>
          <p:cNvPr id="1050641" name="Oval 17"/>
          <p:cNvSpPr>
            <a:spLocks noChangeArrowheads="1"/>
          </p:cNvSpPr>
          <p:nvPr/>
        </p:nvSpPr>
        <p:spPr bwMode="auto">
          <a:xfrm>
            <a:off x="4700588" y="5048250"/>
            <a:ext cx="522287" cy="474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0642" name="AutoShape 18"/>
          <p:cNvCxnSpPr>
            <a:cxnSpLocks noChangeShapeType="1"/>
            <a:stCxn id="1050638" idx="4"/>
            <a:endCxn id="1050641" idx="0"/>
          </p:cNvCxnSpPr>
          <p:nvPr/>
        </p:nvCxnSpPr>
        <p:spPr bwMode="auto">
          <a:xfrm flipH="1">
            <a:off x="4962525" y="4622800"/>
            <a:ext cx="6350" cy="4254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0643" name="Text Box 19"/>
          <p:cNvSpPr txBox="1">
            <a:spLocks noChangeArrowheads="1"/>
          </p:cNvSpPr>
          <p:nvPr/>
        </p:nvSpPr>
        <p:spPr bwMode="auto">
          <a:xfrm>
            <a:off x="5184775" y="3187700"/>
            <a:ext cx="144621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j </a:t>
            </a:r>
            <a:r>
              <a:rPr lang="en-US" altLang="en-US" sz="1600" b="0">
                <a:latin typeface="Comic Sans MS" pitchFamily="48" charset="0"/>
                <a:sym typeface="Symbol" pitchFamily="18" charset="2"/>
              </a:rPr>
              <a:t></a:t>
            </a:r>
            <a:r>
              <a:rPr lang="en-US" altLang="en-US" sz="1600" b="0">
                <a:latin typeface="Comic Sans MS" pitchFamily="48" charset="0"/>
              </a:rPr>
              <a:t> limit</a:t>
            </a:r>
          </a:p>
        </p:txBody>
      </p:sp>
      <p:cxnSp>
        <p:nvCxnSpPr>
          <p:cNvPr id="1050644" name="AutoShape 20"/>
          <p:cNvCxnSpPr>
            <a:cxnSpLocks noChangeShapeType="1"/>
            <a:stCxn id="1050641" idx="4"/>
            <a:endCxn id="1050637" idx="1"/>
          </p:cNvCxnSpPr>
          <p:nvPr/>
        </p:nvCxnSpPr>
        <p:spPr bwMode="auto">
          <a:xfrm rot="5400000" flipH="1" flipV="1">
            <a:off x="4001294" y="4315619"/>
            <a:ext cx="2168525" cy="246063"/>
          </a:xfrm>
          <a:prstGeom prst="bentConnector4">
            <a:avLst>
              <a:gd name="adj1" fmla="val -10468"/>
              <a:gd name="adj2" fmla="val -199356"/>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0645" name="AutoShape 21"/>
          <p:cNvCxnSpPr>
            <a:cxnSpLocks noChangeShapeType="1"/>
            <a:stCxn id="1050637" idx="2"/>
            <a:endCxn id="1050632" idx="0"/>
          </p:cNvCxnSpPr>
          <p:nvPr/>
        </p:nvCxnSpPr>
        <p:spPr bwMode="auto">
          <a:xfrm>
            <a:off x="5634038" y="3532188"/>
            <a:ext cx="1114425" cy="8239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0646" name="Text Box 22"/>
          <p:cNvSpPr txBox="1">
            <a:spLocks noChangeArrowheads="1"/>
          </p:cNvSpPr>
          <p:nvPr/>
        </p:nvSpPr>
        <p:spPr bwMode="auto">
          <a:xfrm>
            <a:off x="4662488" y="5129213"/>
            <a:ext cx="10096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j=j+1</a:t>
            </a:r>
          </a:p>
        </p:txBody>
      </p:sp>
      <p:sp>
        <p:nvSpPr>
          <p:cNvPr id="1050647" name="Text Box 23"/>
          <p:cNvSpPr txBox="1">
            <a:spLocks noChangeArrowheads="1"/>
          </p:cNvSpPr>
          <p:nvPr/>
        </p:nvSpPr>
        <p:spPr bwMode="auto">
          <a:xfrm>
            <a:off x="6573838" y="4427538"/>
            <a:ext cx="7620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latin typeface="Comic Sans MS" pitchFamily="48" charset="0"/>
              </a:rPr>
              <a:t>S</a:t>
            </a:r>
            <a:r>
              <a:rPr lang="en-US" altLang="en-US" sz="1600" b="0" baseline="-25000">
                <a:latin typeface="Comic Sans MS" pitchFamily="48" charset="0"/>
              </a:rPr>
              <a:t>n</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8</a:t>
            </a:fld>
            <a:endParaRPr lang="en-US" altLang="en-US">
              <a:solidFill>
                <a:prstClr val="black">
                  <a:tint val="75000"/>
                </a:prstClr>
              </a:solidFill>
            </a:endParaRPr>
          </a:p>
        </p:txBody>
      </p:sp>
    </p:spTree>
    <p:extLst>
      <p:ext uri="{BB962C8B-B14F-4D97-AF65-F5344CB8AC3E}">
        <p14:creationId xmlns:p14="http://schemas.microsoft.com/office/powerpoint/2010/main" val="261275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Rot="1" noChangeArrowheads="1"/>
          </p:cNvSpPr>
          <p:nvPr>
            <p:ph type="title"/>
          </p:nvPr>
        </p:nvSpPr>
        <p:spPr>
          <a:xfrm>
            <a:off x="457200" y="244475"/>
            <a:ext cx="8229600" cy="482600"/>
          </a:xfrm>
        </p:spPr>
        <p:txBody>
          <a:bodyPr/>
          <a:lstStyle/>
          <a:p>
            <a:r>
              <a:rPr lang="en-US" altLang="en-US" dirty="0"/>
              <a:t>CFGs: </a:t>
            </a:r>
            <a:r>
              <a:rPr lang="en-US" altLang="en-US" dirty="0" smtClean="0"/>
              <a:t>Switch-Case</a:t>
            </a:r>
            <a:endParaRPr lang="en-US" altLang="en-US" baseline="-25000" dirty="0"/>
          </a:p>
        </p:txBody>
      </p:sp>
      <p:sp>
        <p:nvSpPr>
          <p:cNvPr id="1052675" name="Rectangle 3"/>
          <p:cNvSpPr>
            <a:spLocks noGrp="1" noRot="1" noChangeArrowheads="1"/>
          </p:cNvSpPr>
          <p:nvPr>
            <p:ph type="body" idx="1"/>
          </p:nvPr>
        </p:nvSpPr>
        <p:spPr>
          <a:xfrm>
            <a:off x="5160963" y="1065213"/>
            <a:ext cx="2816225" cy="4616450"/>
          </a:xfrm>
        </p:spPr>
        <p:txBody>
          <a:bodyPr/>
          <a:lstStyle/>
          <a:p>
            <a:pPr>
              <a:buFont typeface="Wingdings" pitchFamily="2" charset="2"/>
              <a:buNone/>
            </a:pPr>
            <a:r>
              <a:rPr lang="en-US" altLang="en-US" sz="1900">
                <a:latin typeface="Comic Sans MS" pitchFamily="48" charset="0"/>
              </a:rPr>
              <a:t>S</a:t>
            </a:r>
            <a:r>
              <a:rPr lang="en-US" altLang="en-US" sz="1900" baseline="-25000">
                <a:latin typeface="Comic Sans MS" pitchFamily="48" charset="0"/>
              </a:rPr>
              <a:t>0</a:t>
            </a:r>
            <a:r>
              <a:rPr lang="en-US" altLang="en-US" sz="1900">
                <a:latin typeface="Comic Sans MS" pitchFamily="48" charset="0"/>
              </a:rPr>
              <a:t>;</a:t>
            </a:r>
          </a:p>
          <a:p>
            <a:pPr>
              <a:buFont typeface="Wingdings" pitchFamily="2" charset="2"/>
              <a:buNone/>
            </a:pPr>
            <a:r>
              <a:rPr lang="en-US" altLang="en-US" sz="1900">
                <a:latin typeface="Comic Sans MS" pitchFamily="48" charset="0"/>
              </a:rPr>
              <a:t>switch ( e )</a:t>
            </a:r>
          </a:p>
          <a:p>
            <a:pPr>
              <a:buFont typeface="Wingdings" pitchFamily="2" charset="2"/>
              <a:buNone/>
            </a:pPr>
            <a:r>
              <a:rPr lang="en-US" altLang="en-US" sz="1900">
                <a:latin typeface="Comic Sans MS" pitchFamily="48" charset="0"/>
              </a:rPr>
              <a:t>{</a:t>
            </a:r>
          </a:p>
          <a:p>
            <a:pPr>
              <a:buFont typeface="Wingdings" pitchFamily="2" charset="2"/>
              <a:buNone/>
            </a:pPr>
            <a:r>
              <a:rPr lang="en-US" altLang="en-US" sz="1900">
                <a:latin typeface="Comic Sans MS" pitchFamily="48" charset="0"/>
              </a:rPr>
              <a:t>	case v</a:t>
            </a:r>
            <a:r>
              <a:rPr lang="en-US" altLang="en-US" sz="1900" baseline="-25000">
                <a:latin typeface="Comic Sans MS" pitchFamily="48" charset="0"/>
              </a:rPr>
              <a:t>1</a:t>
            </a:r>
            <a:r>
              <a:rPr lang="en-US" altLang="en-US" sz="1900">
                <a:latin typeface="Comic Sans MS" pitchFamily="48" charset="0"/>
              </a:rPr>
              <a:t>:</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1</a:t>
            </a:r>
            <a:r>
              <a:rPr lang="en-US" altLang="en-US" sz="1900">
                <a:latin typeface="Comic Sans MS" pitchFamily="48" charset="0"/>
              </a:rPr>
              <a:t>;</a:t>
            </a:r>
          </a:p>
          <a:p>
            <a:pPr>
              <a:buFont typeface="Wingdings" pitchFamily="2" charset="2"/>
              <a:buNone/>
            </a:pPr>
            <a:r>
              <a:rPr lang="en-US" altLang="en-US" sz="1900">
                <a:latin typeface="Comic Sans MS" pitchFamily="48" charset="0"/>
              </a:rPr>
              <a:t>		break;</a:t>
            </a:r>
          </a:p>
          <a:p>
            <a:pPr>
              <a:buFont typeface="Wingdings" pitchFamily="2" charset="2"/>
              <a:buNone/>
            </a:pPr>
            <a:r>
              <a:rPr lang="en-US" altLang="en-US" sz="1900">
                <a:latin typeface="Comic Sans MS" pitchFamily="48" charset="0"/>
              </a:rPr>
              <a:t>	case v</a:t>
            </a:r>
            <a:r>
              <a:rPr lang="en-US" altLang="en-US" sz="1900" baseline="-25000">
                <a:latin typeface="Comic Sans MS" pitchFamily="48" charset="0"/>
              </a:rPr>
              <a:t>2</a:t>
            </a:r>
            <a:r>
              <a:rPr lang="en-US" altLang="en-US" sz="1900">
                <a:latin typeface="Comic Sans MS" pitchFamily="48" charset="0"/>
              </a:rPr>
              <a:t>:</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2</a:t>
            </a:r>
            <a:r>
              <a:rPr lang="en-US" altLang="en-US" sz="1900">
                <a:latin typeface="Comic Sans MS" pitchFamily="48" charset="0"/>
              </a:rPr>
              <a:t>;</a:t>
            </a:r>
          </a:p>
          <a:p>
            <a:pPr>
              <a:buFont typeface="Wingdings" pitchFamily="2" charset="2"/>
              <a:buNone/>
            </a:pPr>
            <a:r>
              <a:rPr lang="en-US" altLang="en-US" sz="1900">
                <a:latin typeface="Comic Sans MS" pitchFamily="48" charset="0"/>
              </a:rPr>
              <a:t>		break;</a:t>
            </a:r>
          </a:p>
          <a:p>
            <a:pPr>
              <a:buFont typeface="Wingdings" pitchFamily="2" charset="2"/>
              <a:buNone/>
            </a:pPr>
            <a:r>
              <a:rPr lang="en-US" altLang="en-US" sz="1900">
                <a:latin typeface="Comic Sans MS" pitchFamily="48" charset="0"/>
              </a:rPr>
              <a:t>	default:</a:t>
            </a:r>
          </a:p>
          <a:p>
            <a:pPr>
              <a:buFont typeface="Wingdings" pitchFamily="2" charset="2"/>
              <a:buNone/>
            </a:pPr>
            <a:r>
              <a:rPr lang="en-US" altLang="en-US" sz="1900">
                <a:latin typeface="Comic Sans MS" pitchFamily="48" charset="0"/>
              </a:rPr>
              <a:t>		S</a:t>
            </a:r>
            <a:r>
              <a:rPr lang="en-US" altLang="en-US" sz="1900" baseline="-25000">
                <a:latin typeface="Comic Sans MS" pitchFamily="48" charset="0"/>
              </a:rPr>
              <a:t>3</a:t>
            </a:r>
            <a:r>
              <a:rPr lang="en-US" altLang="en-US" sz="1900">
                <a:latin typeface="Comic Sans MS" pitchFamily="48" charset="0"/>
              </a:rPr>
              <a:t>;</a:t>
            </a:r>
          </a:p>
          <a:p>
            <a:pPr>
              <a:buFont typeface="Wingdings" pitchFamily="2" charset="2"/>
              <a:buNone/>
            </a:pPr>
            <a:r>
              <a:rPr lang="en-US" altLang="en-US" sz="1900">
                <a:latin typeface="Comic Sans MS" pitchFamily="48" charset="0"/>
              </a:rPr>
              <a:t>}</a:t>
            </a:r>
          </a:p>
          <a:p>
            <a:pPr>
              <a:buFont typeface="Wingdings" pitchFamily="2" charset="2"/>
              <a:buNone/>
            </a:pPr>
            <a:r>
              <a:rPr lang="en-US" altLang="en-US" sz="1900">
                <a:latin typeface="Comic Sans MS" pitchFamily="48" charset="0"/>
              </a:rPr>
              <a:t>S</a:t>
            </a:r>
            <a:r>
              <a:rPr lang="en-US" altLang="en-US" sz="1900" baseline="-25000">
                <a:latin typeface="Comic Sans MS" pitchFamily="48" charset="0"/>
              </a:rPr>
              <a:t>n</a:t>
            </a:r>
            <a:r>
              <a:rPr lang="en-US" altLang="en-US" sz="1900">
                <a:latin typeface="Comic Sans MS" pitchFamily="48" charset="0"/>
              </a:rPr>
              <a:t>;</a:t>
            </a:r>
          </a:p>
        </p:txBody>
      </p:sp>
      <p:sp>
        <p:nvSpPr>
          <p:cNvPr id="1052676" name="Text Box 4"/>
          <p:cNvSpPr txBox="1">
            <a:spLocks noChangeArrowheads="1"/>
          </p:cNvSpPr>
          <p:nvPr/>
        </p:nvSpPr>
        <p:spPr bwMode="auto">
          <a:xfrm>
            <a:off x="446088" y="2598738"/>
            <a:ext cx="45021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0">
                <a:latin typeface="Palatino" pitchFamily="18" charset="0"/>
              </a:rPr>
              <a:t>What does  the CFG for the </a:t>
            </a:r>
            <a:br>
              <a:rPr lang="en-US" altLang="en-US" sz="2400" b="0">
                <a:latin typeface="Palatino" pitchFamily="18" charset="0"/>
              </a:rPr>
            </a:br>
            <a:r>
              <a:rPr lang="en-US" altLang="en-US" sz="2400" b="0">
                <a:latin typeface="Palatino" pitchFamily="18" charset="0"/>
              </a:rPr>
              <a:t>following code fragment look like? </a:t>
            </a:r>
          </a:p>
        </p:txBody>
      </p:sp>
      <p:sp>
        <p:nvSpPr>
          <p:cNvPr id="2" name="Slide Number Placeholder 1"/>
          <p:cNvSpPr>
            <a:spLocks noGrp="1"/>
          </p:cNvSpPr>
          <p:nvPr>
            <p:ph type="sldNum" sz="quarter" idx="12"/>
          </p:nvPr>
        </p:nvSpPr>
        <p:spPr/>
        <p:txBody>
          <a:bodyPr/>
          <a:lstStyle/>
          <a:p>
            <a:pPr>
              <a:defRPr/>
            </a:pPr>
            <a:fld id="{A4A14048-70BA-47BB-BFA4-34E1806A8D7B}" type="slidenum">
              <a:rPr lang="en-US" altLang="en-US" smtClean="0">
                <a:solidFill>
                  <a:prstClr val="black">
                    <a:tint val="75000"/>
                  </a:prstClr>
                </a:solidFill>
              </a:rPr>
              <a:pPr>
                <a:defRPr/>
              </a:pPr>
              <a:t>9</a:t>
            </a:fld>
            <a:endParaRPr lang="en-US" altLang="en-US">
              <a:solidFill>
                <a:prstClr val="black">
                  <a:tint val="75000"/>
                </a:prstClr>
              </a:solidFill>
            </a:endParaRPr>
          </a:p>
        </p:txBody>
      </p:sp>
    </p:spTree>
    <p:extLst>
      <p:ext uri="{BB962C8B-B14F-4D97-AF65-F5344CB8AC3E}">
        <p14:creationId xmlns:p14="http://schemas.microsoft.com/office/powerpoint/2010/main" val="903803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16826</TotalTime>
  <Words>2838</Words>
  <Application>Microsoft Macintosh PowerPoint</Application>
  <PresentationFormat>Custom</PresentationFormat>
  <Paragraphs>888</Paragraphs>
  <Slides>76</Slides>
  <Notes>1</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SE 181    White Box Testing Part 1: Control-Flow Testing</vt:lpstr>
      <vt:lpstr>Control-Flow Testing</vt:lpstr>
      <vt:lpstr>Motivation</vt:lpstr>
      <vt:lpstr> Program Representation  </vt:lpstr>
      <vt:lpstr>Control Flow Graphs</vt:lpstr>
      <vt:lpstr>Example of a CFG</vt:lpstr>
      <vt:lpstr>CFG: The For Loop</vt:lpstr>
      <vt:lpstr>CFG: The For Loop (cont’d)</vt:lpstr>
      <vt:lpstr>CFGs: Switch-Case</vt:lpstr>
      <vt:lpstr>CFGs: Switch-Case (cont’d)</vt:lpstr>
      <vt:lpstr>CFGs: Switch-Case (cont’d) </vt:lpstr>
      <vt:lpstr>CFGs: Switch-Case (cont’d) </vt:lpstr>
      <vt:lpstr>CFGs: Switch-Case (cont’d)</vt:lpstr>
      <vt:lpstr>Program Paths </vt:lpstr>
      <vt:lpstr>Path Condition</vt:lpstr>
      <vt:lpstr>Path Condition (cont’d)</vt:lpstr>
      <vt:lpstr>Number of Paths </vt:lpstr>
      <vt:lpstr>Number of Paths (cont’d)</vt:lpstr>
      <vt:lpstr>Number of Paths (cont’d)</vt:lpstr>
      <vt:lpstr>Number of Paths (cont’d)</vt:lpstr>
      <vt:lpstr>Number of Paths (cont’d)</vt:lpstr>
      <vt:lpstr>Number of Paths (cont’d)</vt:lpstr>
      <vt:lpstr>Number of Paths (cont’d)</vt:lpstr>
      <vt:lpstr>“Infinite” Paths</vt:lpstr>
      <vt:lpstr>Infeasible Paths  </vt:lpstr>
      <vt:lpstr>Infeasible Paths (cont’d)</vt:lpstr>
      <vt:lpstr> Infeasible Paths (cont’d)</vt:lpstr>
      <vt:lpstr>Infeasible Paths (cont’d)</vt:lpstr>
      <vt:lpstr> Control-Flow Criteria</vt:lpstr>
      <vt:lpstr>Overview</vt:lpstr>
      <vt:lpstr>Statement Coverage </vt:lpstr>
      <vt:lpstr>Statement Coverage (cont’d)</vt:lpstr>
      <vt:lpstr>Statement Coverage (cont’d)</vt:lpstr>
      <vt:lpstr>Statement Coverage (cont’d)</vt:lpstr>
      <vt:lpstr>Statement Coverage (cont’d)</vt:lpstr>
      <vt:lpstr>Possible Predicate Faults</vt:lpstr>
      <vt:lpstr>Branch Coverage</vt:lpstr>
      <vt:lpstr>Branch Coverage (cont’d)</vt:lpstr>
      <vt:lpstr>Branch Coverage (cont’d)</vt:lpstr>
      <vt:lpstr>Condition Coverage </vt:lpstr>
      <vt:lpstr>Condition Coverage (cont’d)</vt:lpstr>
      <vt:lpstr>Condition/Decision Coverage  </vt:lpstr>
      <vt:lpstr>Condition / Decision Coverage (cont’d)</vt:lpstr>
      <vt:lpstr>Multiple Condition Coverage</vt:lpstr>
      <vt:lpstr>Multiple Condition Coverage (cont’d)</vt:lpstr>
      <vt:lpstr>Multiple Condition Coverage (cont’d)</vt:lpstr>
      <vt:lpstr>Multiple Condition Coverage (cont’d)</vt:lpstr>
      <vt:lpstr>Modified Condition/Decision Coverage </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Modified Condition/Decision Coverage (cont’d)</vt:lpstr>
      <vt:lpstr>Subsumption</vt:lpstr>
      <vt:lpstr>Subsumption Hierarchy</vt:lpstr>
      <vt:lpstr>Summary</vt:lpstr>
      <vt:lpstr>Exhaustive Path Testing</vt:lpstr>
      <vt:lpstr>A “real” Example</vt:lpstr>
      <vt:lpstr>The COUNT  Program</vt:lpstr>
      <vt:lpstr>The COUNT  Program</vt:lpstr>
      <vt:lpstr>The COUNT  Program</vt:lpstr>
      <vt:lpstr>Test Cases</vt:lpstr>
      <vt:lpstr>Outcome</vt:lpstr>
      <vt:lpstr>Debugging the COUNT Program</vt:lpstr>
      <vt:lpstr>Debugging the COUNT Program (cont’d)</vt:lpstr>
      <vt:lpstr>feof</vt:lpstr>
      <vt:lpstr>Debugging the COUNT Program (cont’d)</vt:lpstr>
      <vt:lpstr>Lessons...</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Filippos Vokolos</cp:lastModifiedBy>
  <cp:revision>639</cp:revision>
  <cp:lastPrinted>2014-10-22T20:03:38Z</cp:lastPrinted>
  <dcterms:created xsi:type="dcterms:W3CDTF">2000-03-07T00:57:40Z</dcterms:created>
  <dcterms:modified xsi:type="dcterms:W3CDTF">2020-02-24T03:04:23Z</dcterms:modified>
</cp:coreProperties>
</file>