
<file path=[Content_Types].xml><?xml version="1.0" encoding="utf-8"?>
<Types xmlns="http://schemas.openxmlformats.org/package/2006/content-types">
  <Default Extension="xml" ContentType="application/xml"/>
  <Default Extension="rels" ContentType="application/vnd.openxmlformats-package.relationships+xml"/>
  <Default Extension="emf" ContentType="image/x-emf"/>
  <Default Extension="vml" ContentType="application/vnd.openxmlformats-officedocument.vmlDrawing"/>
  <Default Extension="docx" ContentType="application/vnd.openxmlformats-officedocument.wordprocessingml.document"/>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embeddings/oleObject1.bin" ContentType="application/vnd.openxmlformats-officedocument.oleObject"/>
  <Override PartName="/ppt/notesSlides/notesSlide16.xml" ContentType="application/vnd.openxmlformats-officedocument.presentationml.notesSlide+xml"/>
  <Override PartName="/ppt/embeddings/oleObject2.bin" ContentType="application/vnd.openxmlformats-officedocument.oleObject"/>
  <Override PartName="/ppt/notesSlides/notesSlide17.xml" ContentType="application/vnd.openxmlformats-officedocument.presentationml.notesSlide+xml"/>
  <Override PartName="/ppt/embeddings/oleObject3.bin" ContentType="application/vnd.openxmlformats-officedocument.oleObject"/>
  <Override PartName="/ppt/notesSlides/notesSlide18.xml" ContentType="application/vnd.openxmlformats-officedocument.presentationml.notesSlide+xml"/>
  <Override PartName="/ppt/embeddings/oleObject4.bin" ContentType="application/vnd.openxmlformats-officedocument.oleObject"/>
  <Override PartName="/ppt/notesSlides/notesSlide19.xml" ContentType="application/vnd.openxmlformats-officedocument.presentationml.notesSlide+xml"/>
  <Override PartName="/ppt/embeddings/oleObject5.bin" ContentType="application/vnd.openxmlformats-officedocument.oleObject"/>
  <Override PartName="/ppt/notesSlides/notesSlide20.xml" ContentType="application/vnd.openxmlformats-officedocument.presentationml.notesSlide+xml"/>
  <Override PartName="/ppt/embeddings/oleObject6.bin" ContentType="application/vnd.openxmlformats-officedocument.oleObject"/>
  <Override PartName="/ppt/notesSlides/notesSlide21.xml" ContentType="application/vnd.openxmlformats-officedocument.presentationml.notesSlide+xml"/>
  <Override PartName="/ppt/embeddings/oleObject7.bin" ContentType="application/vnd.openxmlformats-officedocument.oleObject"/>
  <Override PartName="/ppt/notesSlides/notesSlide22.xml" ContentType="application/vnd.openxmlformats-officedocument.presentationml.notesSlide+xml"/>
  <Override PartName="/ppt/embeddings/oleObject8.bin" ContentType="application/vnd.openxmlformats-officedocument.oleObject"/>
  <Override PartName="/ppt/notesSlides/notesSlide23.xml" ContentType="application/vnd.openxmlformats-officedocument.presentationml.notesSlide+xml"/>
  <Override PartName="/ppt/embeddings/oleObject9.bin" ContentType="application/vnd.openxmlformats-officedocument.oleObject"/>
  <Override PartName="/ppt/notesSlides/notesSlide24.xml" ContentType="application/vnd.openxmlformats-officedocument.presentationml.notesSlide+xml"/>
  <Override PartName="/ppt/embeddings/oleObject10.bin" ContentType="application/vnd.openxmlformats-officedocument.oleObject"/>
  <Override PartName="/ppt/notesSlides/notesSlide25.xml" ContentType="application/vnd.openxmlformats-officedocument.presentationml.notesSlide+xml"/>
  <Override PartName="/ppt/embeddings/oleObject11.bin" ContentType="application/vnd.openxmlformats-officedocument.oleObject"/>
  <Override PartName="/ppt/notesSlides/notesSlide26.xml" ContentType="application/vnd.openxmlformats-officedocument.presentationml.notesSlide+xml"/>
  <Override PartName="/ppt/embeddings/oleObject12.bin" ContentType="application/vnd.openxmlformats-officedocument.oleObject"/>
  <Override PartName="/ppt/notesSlides/notesSlide27.xml" ContentType="application/vnd.openxmlformats-officedocument.presentationml.notesSlide+xml"/>
  <Override PartName="/ppt/embeddings/oleObject13.bin" ContentType="application/vnd.openxmlformats-officedocument.oleObject"/>
  <Override PartName="/ppt/notesSlides/notesSlide28.xml" ContentType="application/vnd.openxmlformats-officedocument.presentationml.notesSlide+xml"/>
  <Override PartName="/ppt/embeddings/oleObject14.bin" ContentType="application/vnd.openxmlformats-officedocument.oleObject"/>
  <Override PartName="/ppt/notesSlides/notesSlide29.xml" ContentType="application/vnd.openxmlformats-officedocument.presentationml.notesSlide+xml"/>
  <Override PartName="/ppt/embeddings/oleObject15.bin" ContentType="application/vnd.openxmlformats-officedocument.oleObject"/>
  <Override PartName="/ppt/notesSlides/notesSlide30.xml" ContentType="application/vnd.openxmlformats-officedocument.presentationml.notesSlide+xml"/>
  <Override PartName="/ppt/embeddings/oleObject16.bin" ContentType="application/vnd.openxmlformats-officedocument.oleObject"/>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7"/>
  </p:notesMasterIdLst>
  <p:sldIdLst>
    <p:sldId id="256" r:id="rId2"/>
    <p:sldId id="257" r:id="rId3"/>
    <p:sldId id="317" r:id="rId4"/>
    <p:sldId id="331" r:id="rId5"/>
    <p:sldId id="387" r:id="rId6"/>
    <p:sldId id="330" r:id="rId7"/>
    <p:sldId id="395" r:id="rId8"/>
    <p:sldId id="388" r:id="rId9"/>
    <p:sldId id="333" r:id="rId10"/>
    <p:sldId id="396" r:id="rId11"/>
    <p:sldId id="339" r:id="rId12"/>
    <p:sldId id="341" r:id="rId13"/>
    <p:sldId id="343" r:id="rId14"/>
    <p:sldId id="397" r:id="rId15"/>
    <p:sldId id="345" r:id="rId16"/>
    <p:sldId id="400" r:id="rId17"/>
    <p:sldId id="398" r:id="rId18"/>
    <p:sldId id="399" r:id="rId19"/>
    <p:sldId id="362" r:id="rId20"/>
    <p:sldId id="390" r:id="rId21"/>
    <p:sldId id="391" r:id="rId22"/>
    <p:sldId id="392" r:id="rId23"/>
    <p:sldId id="393" r:id="rId24"/>
    <p:sldId id="389" r:id="rId25"/>
    <p:sldId id="340" r:id="rId26"/>
    <p:sldId id="365" r:id="rId27"/>
    <p:sldId id="366" r:id="rId28"/>
    <p:sldId id="367" r:id="rId29"/>
    <p:sldId id="368" r:id="rId30"/>
    <p:sldId id="369" r:id="rId31"/>
    <p:sldId id="370" r:id="rId32"/>
    <p:sldId id="371" r:id="rId33"/>
    <p:sldId id="372" r:id="rId34"/>
    <p:sldId id="373" r:id="rId35"/>
    <p:sldId id="374" r:id="rId36"/>
    <p:sldId id="375" r:id="rId37"/>
    <p:sldId id="376" r:id="rId38"/>
    <p:sldId id="377" r:id="rId39"/>
    <p:sldId id="378" r:id="rId40"/>
    <p:sldId id="379" r:id="rId41"/>
    <p:sldId id="380" r:id="rId42"/>
    <p:sldId id="384" r:id="rId43"/>
    <p:sldId id="385" r:id="rId44"/>
    <p:sldId id="386" r:id="rId45"/>
    <p:sldId id="401" r:id="rId4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ilman" initials="T"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CBCB"/>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21" autoAdjust="0"/>
    <p:restoredTop sz="95281" autoAdjust="0"/>
  </p:normalViewPr>
  <p:slideViewPr>
    <p:cSldViewPr snapToGrid="0" snapToObjects="1">
      <p:cViewPr>
        <p:scale>
          <a:sx n="94" d="100"/>
          <a:sy n="94" d="100"/>
        </p:scale>
        <p:origin x="-160" y="184"/>
      </p:cViewPr>
      <p:guideLst>
        <p:guide orient="horz" pos="2160"/>
        <p:guide pos="2880"/>
      </p:guideLst>
    </p:cSldViewPr>
  </p:slideViewPr>
  <p:outlineViewPr>
    <p:cViewPr>
      <p:scale>
        <a:sx n="33" d="100"/>
        <a:sy n="33" d="100"/>
      </p:scale>
      <p:origin x="8" y="0"/>
    </p:cViewPr>
  </p:outlineViewPr>
  <p:notesTextViewPr>
    <p:cViewPr>
      <p:scale>
        <a:sx n="100" d="100"/>
        <a:sy n="100" d="100"/>
      </p:scale>
      <p:origin x="0" y="56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presProps" Target="presProps.xml"/><Relationship Id="rId51" Type="http://schemas.openxmlformats.org/officeDocument/2006/relationships/viewProps" Target="viewProps.xml"/><Relationship Id="rId52" Type="http://schemas.openxmlformats.org/officeDocument/2006/relationships/theme" Target="theme/theme1.xml"/><Relationship Id="rId53"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notesMaster" Target="notesMasters/notesMaster1.xml"/><Relationship Id="rId48" Type="http://schemas.openxmlformats.org/officeDocument/2006/relationships/printerSettings" Target="printerSettings/printerSettings1.bin"/><Relationship Id="rId49" Type="http://schemas.openxmlformats.org/officeDocument/2006/relationships/commentAuthors" Target="commentAuthor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20C6F94-3846-8D47-9782-828B30EEA0D5}" type="datetimeFigureOut">
              <a:rPr lang="en-US" smtClean="0"/>
              <a:t>7/1/15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BBA6B7E-E3DB-9849-9994-78FB990FFC07}" type="slidenum">
              <a:rPr lang="en-US" smtClean="0"/>
              <a:t>‹#›</a:t>
            </a:fld>
            <a:endParaRPr lang="en-US"/>
          </a:p>
        </p:txBody>
      </p:sp>
    </p:spTree>
    <p:extLst>
      <p:ext uri="{BB962C8B-B14F-4D97-AF65-F5344CB8AC3E}">
        <p14:creationId xmlns:p14="http://schemas.microsoft.com/office/powerpoint/2010/main" val="346366794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BA6B7E-E3DB-9849-9994-78FB990FFC07}" type="slidenum">
              <a:rPr lang="en-US" smtClean="0"/>
              <a:t>6</a:t>
            </a:fld>
            <a:endParaRPr lang="en-US"/>
          </a:p>
        </p:txBody>
      </p:sp>
    </p:spTree>
    <p:extLst>
      <p:ext uri="{BB962C8B-B14F-4D97-AF65-F5344CB8AC3E}">
        <p14:creationId xmlns:p14="http://schemas.microsoft.com/office/powerpoint/2010/main" val="42232993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BA6B7E-E3DB-9849-9994-78FB990FFC07}" type="slidenum">
              <a:rPr lang="en-US" smtClean="0"/>
              <a:t>20</a:t>
            </a:fld>
            <a:endParaRPr lang="en-US"/>
          </a:p>
        </p:txBody>
      </p:sp>
    </p:spTree>
    <p:extLst>
      <p:ext uri="{BB962C8B-B14F-4D97-AF65-F5344CB8AC3E}">
        <p14:creationId xmlns:p14="http://schemas.microsoft.com/office/powerpoint/2010/main" val="33578361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BA6B7E-E3DB-9849-9994-78FB990FFC07}" type="slidenum">
              <a:rPr lang="en-US" smtClean="0"/>
              <a:t>21</a:t>
            </a:fld>
            <a:endParaRPr lang="en-US"/>
          </a:p>
        </p:txBody>
      </p:sp>
    </p:spTree>
    <p:extLst>
      <p:ext uri="{BB962C8B-B14F-4D97-AF65-F5344CB8AC3E}">
        <p14:creationId xmlns:p14="http://schemas.microsoft.com/office/powerpoint/2010/main" val="33578361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BA6B7E-E3DB-9849-9994-78FB990FFC07}" type="slidenum">
              <a:rPr lang="en-US" smtClean="0"/>
              <a:t>22</a:t>
            </a:fld>
            <a:endParaRPr lang="en-US"/>
          </a:p>
        </p:txBody>
      </p:sp>
    </p:spTree>
    <p:extLst>
      <p:ext uri="{BB962C8B-B14F-4D97-AF65-F5344CB8AC3E}">
        <p14:creationId xmlns:p14="http://schemas.microsoft.com/office/powerpoint/2010/main" val="33578361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BA6B7E-E3DB-9849-9994-78FB990FFC07}" type="slidenum">
              <a:rPr lang="en-US" smtClean="0"/>
              <a:t>23</a:t>
            </a:fld>
            <a:endParaRPr lang="en-US"/>
          </a:p>
        </p:txBody>
      </p:sp>
    </p:spTree>
    <p:extLst>
      <p:ext uri="{BB962C8B-B14F-4D97-AF65-F5344CB8AC3E}">
        <p14:creationId xmlns:p14="http://schemas.microsoft.com/office/powerpoint/2010/main" val="33578361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BA6B7E-E3DB-9849-9994-78FB990FFC07}" type="slidenum">
              <a:rPr lang="en-US" smtClean="0"/>
              <a:t>24</a:t>
            </a:fld>
            <a:endParaRPr lang="en-US"/>
          </a:p>
        </p:txBody>
      </p:sp>
    </p:spTree>
    <p:extLst>
      <p:ext uri="{BB962C8B-B14F-4D97-AF65-F5344CB8AC3E}">
        <p14:creationId xmlns:p14="http://schemas.microsoft.com/office/powerpoint/2010/main" val="33578361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Under the general linear model, Extraversion is expected to be positively related only to OCB. This linear effect was observed (β = .28, </a:t>
            </a:r>
            <a:r>
              <a:rPr lang="en-US" sz="1200" i="1" kern="1200" dirty="0" smtClean="0">
                <a:solidFill>
                  <a:schemeClr val="tx1"/>
                </a:solidFill>
                <a:effectLst/>
                <a:latin typeface="+mn-lt"/>
                <a:ea typeface="+mn-ea"/>
                <a:cs typeface="+mn-cs"/>
              </a:rPr>
              <a:t>p</a:t>
            </a:r>
            <a:r>
              <a:rPr lang="en-US" sz="1200" kern="1200" dirty="0" smtClean="0">
                <a:solidFill>
                  <a:schemeClr val="tx1"/>
                </a:solidFill>
                <a:effectLst/>
                <a:latin typeface="+mn-lt"/>
                <a:ea typeface="+mn-ea"/>
                <a:cs typeface="+mn-cs"/>
              </a:rPr>
              <a:t> &lt; .001); thus, Hypothesis 1b was supported. Additionally, effects of Extraversion on task performance (β = .11, </a:t>
            </a:r>
            <a:r>
              <a:rPr lang="en-US" sz="1200" i="1" kern="1200" dirty="0" smtClean="0">
                <a:solidFill>
                  <a:schemeClr val="tx1"/>
                </a:solidFill>
                <a:effectLst/>
                <a:latin typeface="+mn-lt"/>
                <a:ea typeface="+mn-ea"/>
                <a:cs typeface="+mn-cs"/>
              </a:rPr>
              <a:t>p</a:t>
            </a:r>
            <a:r>
              <a:rPr lang="en-US" sz="1200" kern="1200" dirty="0" smtClean="0">
                <a:solidFill>
                  <a:schemeClr val="tx1"/>
                </a:solidFill>
                <a:effectLst/>
                <a:latin typeface="+mn-lt"/>
                <a:ea typeface="+mn-ea"/>
                <a:cs typeface="+mn-cs"/>
              </a:rPr>
              <a:t> &lt; .01) and CWB (β = -.17, </a:t>
            </a:r>
            <a:r>
              <a:rPr lang="en-US" sz="1200" i="1" kern="1200" dirty="0" smtClean="0">
                <a:solidFill>
                  <a:schemeClr val="tx1"/>
                </a:solidFill>
                <a:effectLst/>
                <a:latin typeface="+mn-lt"/>
                <a:ea typeface="+mn-ea"/>
                <a:cs typeface="+mn-cs"/>
              </a:rPr>
              <a:t>p</a:t>
            </a:r>
            <a:r>
              <a:rPr lang="en-US" sz="1200" kern="1200" dirty="0" smtClean="0">
                <a:solidFill>
                  <a:schemeClr val="tx1"/>
                </a:solidFill>
                <a:effectLst/>
                <a:latin typeface="+mn-lt"/>
                <a:ea typeface="+mn-ea"/>
                <a:cs typeface="+mn-cs"/>
              </a:rPr>
              <a:t> &lt; .001), though not hypothesized, were also detected; thus, (null) Hypotheses 1a and 1c were rejected.</a:t>
            </a:r>
          </a:p>
          <a:p>
            <a:endParaRPr lang="en-US" dirty="0"/>
          </a:p>
        </p:txBody>
      </p:sp>
      <p:sp>
        <p:nvSpPr>
          <p:cNvPr id="4" name="Slide Number Placeholder 3"/>
          <p:cNvSpPr>
            <a:spLocks noGrp="1"/>
          </p:cNvSpPr>
          <p:nvPr>
            <p:ph type="sldNum" sz="quarter" idx="10"/>
          </p:nvPr>
        </p:nvSpPr>
        <p:spPr/>
        <p:txBody>
          <a:bodyPr/>
          <a:lstStyle/>
          <a:p>
            <a:fld id="{4BBA6B7E-E3DB-9849-9994-78FB990FFC07}" type="slidenum">
              <a:rPr lang="en-US" smtClean="0"/>
              <a:t>25</a:t>
            </a:fld>
            <a:endParaRPr lang="en-US"/>
          </a:p>
        </p:txBody>
      </p:sp>
    </p:spTree>
    <p:extLst>
      <p:ext uri="{BB962C8B-B14F-4D97-AF65-F5344CB8AC3E}">
        <p14:creationId xmlns:p14="http://schemas.microsoft.com/office/powerpoint/2010/main" val="33578361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BA6B7E-E3DB-9849-9994-78FB990FFC07}" type="slidenum">
              <a:rPr lang="en-US" smtClean="0"/>
              <a:t>26</a:t>
            </a:fld>
            <a:endParaRPr lang="en-US"/>
          </a:p>
        </p:txBody>
      </p:sp>
    </p:spTree>
    <p:extLst>
      <p:ext uri="{BB962C8B-B14F-4D97-AF65-F5344CB8AC3E}">
        <p14:creationId xmlns:p14="http://schemas.microsoft.com/office/powerpoint/2010/main" val="33578361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BA6B7E-E3DB-9849-9994-78FB990FFC07}" type="slidenum">
              <a:rPr lang="en-US" smtClean="0"/>
              <a:t>27</a:t>
            </a:fld>
            <a:endParaRPr lang="en-US"/>
          </a:p>
        </p:txBody>
      </p:sp>
    </p:spTree>
    <p:extLst>
      <p:ext uri="{BB962C8B-B14F-4D97-AF65-F5344CB8AC3E}">
        <p14:creationId xmlns:p14="http://schemas.microsoft.com/office/powerpoint/2010/main" val="33578361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BA6B7E-E3DB-9849-9994-78FB990FFC07}" type="slidenum">
              <a:rPr lang="en-US" smtClean="0"/>
              <a:t>28</a:t>
            </a:fld>
            <a:endParaRPr lang="en-US"/>
          </a:p>
        </p:txBody>
      </p:sp>
    </p:spTree>
    <p:extLst>
      <p:ext uri="{BB962C8B-B14F-4D97-AF65-F5344CB8AC3E}">
        <p14:creationId xmlns:p14="http://schemas.microsoft.com/office/powerpoint/2010/main" val="33578361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BA6B7E-E3DB-9849-9994-78FB990FFC07}" type="slidenum">
              <a:rPr lang="en-US" smtClean="0"/>
              <a:t>29</a:t>
            </a:fld>
            <a:endParaRPr lang="en-US"/>
          </a:p>
        </p:txBody>
      </p:sp>
    </p:spTree>
    <p:extLst>
      <p:ext uri="{BB962C8B-B14F-4D97-AF65-F5344CB8AC3E}">
        <p14:creationId xmlns:p14="http://schemas.microsoft.com/office/powerpoint/2010/main" val="33578361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BA6B7E-E3DB-9849-9994-78FB990FFC07}" type="slidenum">
              <a:rPr lang="en-US" smtClean="0"/>
              <a:t>7</a:t>
            </a:fld>
            <a:endParaRPr lang="en-US"/>
          </a:p>
        </p:txBody>
      </p:sp>
    </p:spTree>
    <p:extLst>
      <p:ext uri="{BB962C8B-B14F-4D97-AF65-F5344CB8AC3E}">
        <p14:creationId xmlns:p14="http://schemas.microsoft.com/office/powerpoint/2010/main" val="42232993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BA6B7E-E3DB-9849-9994-78FB990FFC07}" type="slidenum">
              <a:rPr lang="en-US" smtClean="0"/>
              <a:t>30</a:t>
            </a:fld>
            <a:endParaRPr lang="en-US"/>
          </a:p>
        </p:txBody>
      </p:sp>
    </p:spTree>
    <p:extLst>
      <p:ext uri="{BB962C8B-B14F-4D97-AF65-F5344CB8AC3E}">
        <p14:creationId xmlns:p14="http://schemas.microsoft.com/office/powerpoint/2010/main" val="33578361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BA6B7E-E3DB-9849-9994-78FB990FFC07}" type="slidenum">
              <a:rPr lang="en-US" smtClean="0"/>
              <a:t>31</a:t>
            </a:fld>
            <a:endParaRPr lang="en-US"/>
          </a:p>
        </p:txBody>
      </p:sp>
    </p:spTree>
    <p:extLst>
      <p:ext uri="{BB962C8B-B14F-4D97-AF65-F5344CB8AC3E}">
        <p14:creationId xmlns:p14="http://schemas.microsoft.com/office/powerpoint/2010/main" val="33578361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BA6B7E-E3DB-9849-9994-78FB990FFC07}" type="slidenum">
              <a:rPr lang="en-US" smtClean="0"/>
              <a:t>32</a:t>
            </a:fld>
            <a:endParaRPr lang="en-US"/>
          </a:p>
        </p:txBody>
      </p:sp>
    </p:spTree>
    <p:extLst>
      <p:ext uri="{BB962C8B-B14F-4D97-AF65-F5344CB8AC3E}">
        <p14:creationId xmlns:p14="http://schemas.microsoft.com/office/powerpoint/2010/main" val="33578361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BA6B7E-E3DB-9849-9994-78FB990FFC07}" type="slidenum">
              <a:rPr lang="en-US" smtClean="0"/>
              <a:t>33</a:t>
            </a:fld>
            <a:endParaRPr lang="en-US"/>
          </a:p>
        </p:txBody>
      </p:sp>
    </p:spTree>
    <p:extLst>
      <p:ext uri="{BB962C8B-B14F-4D97-AF65-F5344CB8AC3E}">
        <p14:creationId xmlns:p14="http://schemas.microsoft.com/office/powerpoint/2010/main" val="33578361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BA6B7E-E3DB-9849-9994-78FB990FFC07}" type="slidenum">
              <a:rPr lang="en-US" smtClean="0"/>
              <a:t>34</a:t>
            </a:fld>
            <a:endParaRPr lang="en-US"/>
          </a:p>
        </p:txBody>
      </p:sp>
    </p:spTree>
    <p:extLst>
      <p:ext uri="{BB962C8B-B14F-4D97-AF65-F5344CB8AC3E}">
        <p14:creationId xmlns:p14="http://schemas.microsoft.com/office/powerpoint/2010/main" val="33578361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BA6B7E-E3DB-9849-9994-78FB990FFC07}" type="slidenum">
              <a:rPr lang="en-US" smtClean="0"/>
              <a:t>35</a:t>
            </a:fld>
            <a:endParaRPr lang="en-US"/>
          </a:p>
        </p:txBody>
      </p:sp>
    </p:spTree>
    <p:extLst>
      <p:ext uri="{BB962C8B-B14F-4D97-AF65-F5344CB8AC3E}">
        <p14:creationId xmlns:p14="http://schemas.microsoft.com/office/powerpoint/2010/main" val="335783615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BA6B7E-E3DB-9849-9994-78FB990FFC07}" type="slidenum">
              <a:rPr lang="en-US" smtClean="0"/>
              <a:t>36</a:t>
            </a:fld>
            <a:endParaRPr lang="en-US"/>
          </a:p>
        </p:txBody>
      </p:sp>
    </p:spTree>
    <p:extLst>
      <p:ext uri="{BB962C8B-B14F-4D97-AF65-F5344CB8AC3E}">
        <p14:creationId xmlns:p14="http://schemas.microsoft.com/office/powerpoint/2010/main" val="335783615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BA6B7E-E3DB-9849-9994-78FB990FFC07}" type="slidenum">
              <a:rPr lang="en-US" smtClean="0"/>
              <a:t>37</a:t>
            </a:fld>
            <a:endParaRPr lang="en-US"/>
          </a:p>
        </p:txBody>
      </p:sp>
    </p:spTree>
    <p:extLst>
      <p:ext uri="{BB962C8B-B14F-4D97-AF65-F5344CB8AC3E}">
        <p14:creationId xmlns:p14="http://schemas.microsoft.com/office/powerpoint/2010/main" val="335783615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Under the general linear model, Extraversion is expected to be positively related only to OCB. This linear effect was observed (β = .28, </a:t>
            </a:r>
            <a:r>
              <a:rPr lang="en-US" sz="1200" i="1" kern="1200" dirty="0" smtClean="0">
                <a:solidFill>
                  <a:schemeClr val="tx1"/>
                </a:solidFill>
                <a:effectLst/>
                <a:latin typeface="+mn-lt"/>
                <a:ea typeface="+mn-ea"/>
                <a:cs typeface="+mn-cs"/>
              </a:rPr>
              <a:t>p</a:t>
            </a:r>
            <a:r>
              <a:rPr lang="en-US" sz="1200" kern="1200" dirty="0" smtClean="0">
                <a:solidFill>
                  <a:schemeClr val="tx1"/>
                </a:solidFill>
                <a:effectLst/>
                <a:latin typeface="+mn-lt"/>
                <a:ea typeface="+mn-ea"/>
                <a:cs typeface="+mn-cs"/>
              </a:rPr>
              <a:t> &lt; .001); thus, Hypothesis 1b was supported. Additionally, effects of Extraversion on task performance (β = .11, </a:t>
            </a:r>
            <a:r>
              <a:rPr lang="en-US" sz="1200" i="1" kern="1200" dirty="0" smtClean="0">
                <a:solidFill>
                  <a:schemeClr val="tx1"/>
                </a:solidFill>
                <a:effectLst/>
                <a:latin typeface="+mn-lt"/>
                <a:ea typeface="+mn-ea"/>
                <a:cs typeface="+mn-cs"/>
              </a:rPr>
              <a:t>p</a:t>
            </a:r>
            <a:r>
              <a:rPr lang="en-US" sz="1200" kern="1200" dirty="0" smtClean="0">
                <a:solidFill>
                  <a:schemeClr val="tx1"/>
                </a:solidFill>
                <a:effectLst/>
                <a:latin typeface="+mn-lt"/>
                <a:ea typeface="+mn-ea"/>
                <a:cs typeface="+mn-cs"/>
              </a:rPr>
              <a:t> &lt; .01) and CWB (β = -.17, </a:t>
            </a:r>
            <a:r>
              <a:rPr lang="en-US" sz="1200" i="1" kern="1200" dirty="0" smtClean="0">
                <a:solidFill>
                  <a:schemeClr val="tx1"/>
                </a:solidFill>
                <a:effectLst/>
                <a:latin typeface="+mn-lt"/>
                <a:ea typeface="+mn-ea"/>
                <a:cs typeface="+mn-cs"/>
              </a:rPr>
              <a:t>p</a:t>
            </a:r>
            <a:r>
              <a:rPr lang="en-US" sz="1200" kern="1200" dirty="0" smtClean="0">
                <a:solidFill>
                  <a:schemeClr val="tx1"/>
                </a:solidFill>
                <a:effectLst/>
                <a:latin typeface="+mn-lt"/>
                <a:ea typeface="+mn-ea"/>
                <a:cs typeface="+mn-cs"/>
              </a:rPr>
              <a:t> &lt; .001), though not hypothesized, were also detected; thus, (null) Hypotheses 1a and 1c were rejected.</a:t>
            </a:r>
          </a:p>
          <a:p>
            <a:endParaRPr lang="en-US" dirty="0"/>
          </a:p>
        </p:txBody>
      </p:sp>
      <p:sp>
        <p:nvSpPr>
          <p:cNvPr id="4" name="Slide Number Placeholder 3"/>
          <p:cNvSpPr>
            <a:spLocks noGrp="1"/>
          </p:cNvSpPr>
          <p:nvPr>
            <p:ph type="sldNum" sz="quarter" idx="10"/>
          </p:nvPr>
        </p:nvSpPr>
        <p:spPr/>
        <p:txBody>
          <a:bodyPr/>
          <a:lstStyle/>
          <a:p>
            <a:fld id="{4BBA6B7E-E3DB-9849-9994-78FB990FFC07}" type="slidenum">
              <a:rPr lang="en-US" smtClean="0"/>
              <a:t>38</a:t>
            </a:fld>
            <a:endParaRPr lang="en-US"/>
          </a:p>
        </p:txBody>
      </p:sp>
    </p:spTree>
    <p:extLst>
      <p:ext uri="{BB962C8B-B14F-4D97-AF65-F5344CB8AC3E}">
        <p14:creationId xmlns:p14="http://schemas.microsoft.com/office/powerpoint/2010/main" val="335783615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Under the general linear model, Extraversion is expected to be positively related only to OCB. This linear effect was observed (β = .28, </a:t>
            </a:r>
            <a:r>
              <a:rPr lang="en-US" sz="1200" i="1" kern="1200" dirty="0" smtClean="0">
                <a:solidFill>
                  <a:schemeClr val="tx1"/>
                </a:solidFill>
                <a:effectLst/>
                <a:latin typeface="+mn-lt"/>
                <a:ea typeface="+mn-ea"/>
                <a:cs typeface="+mn-cs"/>
              </a:rPr>
              <a:t>p</a:t>
            </a:r>
            <a:r>
              <a:rPr lang="en-US" sz="1200" kern="1200" dirty="0" smtClean="0">
                <a:solidFill>
                  <a:schemeClr val="tx1"/>
                </a:solidFill>
                <a:effectLst/>
                <a:latin typeface="+mn-lt"/>
                <a:ea typeface="+mn-ea"/>
                <a:cs typeface="+mn-cs"/>
              </a:rPr>
              <a:t> &lt; .001); thus, Hypothesis 1b was supported. Additionally, effects of Extraversion on task performance (β = .11, </a:t>
            </a:r>
            <a:r>
              <a:rPr lang="en-US" sz="1200" i="1" kern="1200" dirty="0" smtClean="0">
                <a:solidFill>
                  <a:schemeClr val="tx1"/>
                </a:solidFill>
                <a:effectLst/>
                <a:latin typeface="+mn-lt"/>
                <a:ea typeface="+mn-ea"/>
                <a:cs typeface="+mn-cs"/>
              </a:rPr>
              <a:t>p</a:t>
            </a:r>
            <a:r>
              <a:rPr lang="en-US" sz="1200" kern="1200" dirty="0" smtClean="0">
                <a:solidFill>
                  <a:schemeClr val="tx1"/>
                </a:solidFill>
                <a:effectLst/>
                <a:latin typeface="+mn-lt"/>
                <a:ea typeface="+mn-ea"/>
                <a:cs typeface="+mn-cs"/>
              </a:rPr>
              <a:t> &lt; .01) and CWB (β = -.17, </a:t>
            </a:r>
            <a:r>
              <a:rPr lang="en-US" sz="1200" i="1" kern="1200" dirty="0" smtClean="0">
                <a:solidFill>
                  <a:schemeClr val="tx1"/>
                </a:solidFill>
                <a:effectLst/>
                <a:latin typeface="+mn-lt"/>
                <a:ea typeface="+mn-ea"/>
                <a:cs typeface="+mn-cs"/>
              </a:rPr>
              <a:t>p</a:t>
            </a:r>
            <a:r>
              <a:rPr lang="en-US" sz="1200" kern="1200" dirty="0" smtClean="0">
                <a:solidFill>
                  <a:schemeClr val="tx1"/>
                </a:solidFill>
                <a:effectLst/>
                <a:latin typeface="+mn-lt"/>
                <a:ea typeface="+mn-ea"/>
                <a:cs typeface="+mn-cs"/>
              </a:rPr>
              <a:t> &lt; .001), though not hypothesized, were also detected; thus, (null) Hypotheses 1a and 1c were rejected.</a:t>
            </a:r>
          </a:p>
          <a:p>
            <a:endParaRPr lang="en-US" dirty="0"/>
          </a:p>
        </p:txBody>
      </p:sp>
      <p:sp>
        <p:nvSpPr>
          <p:cNvPr id="4" name="Slide Number Placeholder 3"/>
          <p:cNvSpPr>
            <a:spLocks noGrp="1"/>
          </p:cNvSpPr>
          <p:nvPr>
            <p:ph type="sldNum" sz="quarter" idx="10"/>
          </p:nvPr>
        </p:nvSpPr>
        <p:spPr/>
        <p:txBody>
          <a:bodyPr/>
          <a:lstStyle/>
          <a:p>
            <a:fld id="{4BBA6B7E-E3DB-9849-9994-78FB990FFC07}" type="slidenum">
              <a:rPr lang="en-US" smtClean="0"/>
              <a:t>39</a:t>
            </a:fld>
            <a:endParaRPr lang="en-US"/>
          </a:p>
        </p:txBody>
      </p:sp>
    </p:spTree>
    <p:extLst>
      <p:ext uri="{BB962C8B-B14F-4D97-AF65-F5344CB8AC3E}">
        <p14:creationId xmlns:p14="http://schemas.microsoft.com/office/powerpoint/2010/main" val="33578361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Scanning the modification indices indicated that the residuals for items five (“Lent a compassionate ear when someone had a work problem.”) and six (“Lent a compassionate ear when someone had a personal problem.”) correlated very strongly</a:t>
            </a:r>
          </a:p>
          <a:p>
            <a:pPr lvl="2"/>
            <a:r>
              <a:rPr lang="en-US" dirty="0" smtClean="0"/>
              <a:t>I observed a similar problem with the residuals from item eight (“Offered suggestions to improve how work is done.”) and item nine (“Offered suggestions for improving the work environment.”)</a:t>
            </a:r>
          </a:p>
          <a:p>
            <a:pPr lvl="2"/>
            <a:r>
              <a:rPr lang="en-US" dirty="0" smtClean="0"/>
              <a:t>Rather than allowing these residuals to correlate, I followed the advice of Landis et al. (2006) who noted that such problematic items should be dropped</a:t>
            </a:r>
          </a:p>
          <a:p>
            <a:pPr lvl="2"/>
            <a:r>
              <a:rPr lang="en-US" dirty="0" smtClean="0"/>
              <a:t>I decided to randomly drop one item from each overlapping pair (5 &amp; 9)</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4BBA6B7E-E3DB-9849-9994-78FB990FFC07}" type="slidenum">
              <a:rPr lang="en-US" smtClean="0"/>
              <a:t>12</a:t>
            </a:fld>
            <a:endParaRPr lang="en-US"/>
          </a:p>
        </p:txBody>
      </p:sp>
    </p:spTree>
    <p:extLst>
      <p:ext uri="{BB962C8B-B14F-4D97-AF65-F5344CB8AC3E}">
        <p14:creationId xmlns:p14="http://schemas.microsoft.com/office/powerpoint/2010/main" val="378533456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BA6B7E-E3DB-9849-9994-78FB990FFC07}" type="slidenum">
              <a:rPr lang="en-US" smtClean="0"/>
              <a:t>40</a:t>
            </a:fld>
            <a:endParaRPr lang="en-US"/>
          </a:p>
        </p:txBody>
      </p:sp>
    </p:spTree>
    <p:extLst>
      <p:ext uri="{BB962C8B-B14F-4D97-AF65-F5344CB8AC3E}">
        <p14:creationId xmlns:p14="http://schemas.microsoft.com/office/powerpoint/2010/main" val="335783615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Theoretically, understanding the functional form of the relationship between personality traits and job performance allow for more nuanced theory development by specifying boundary conditions for proposed effects</a:t>
            </a:r>
          </a:p>
          <a:p>
            <a:pPr lvl="1"/>
            <a:r>
              <a:rPr lang="en-US" dirty="0" smtClean="0"/>
              <a:t>Practically, the existence of</a:t>
            </a:r>
            <a:r>
              <a:rPr lang="en-US" baseline="0" dirty="0" smtClean="0"/>
              <a:t> nonlinear </a:t>
            </a:r>
            <a:r>
              <a:rPr lang="en-US" dirty="0" smtClean="0"/>
              <a:t>effects might call into question the use of top-down selection models with regard to personality traits and suggest that more sophisticated selection methods are needed</a:t>
            </a:r>
          </a:p>
          <a:p>
            <a:endParaRPr lang="en-US" dirty="0"/>
          </a:p>
        </p:txBody>
      </p:sp>
      <p:sp>
        <p:nvSpPr>
          <p:cNvPr id="4" name="Slide Number Placeholder 3"/>
          <p:cNvSpPr>
            <a:spLocks noGrp="1"/>
          </p:cNvSpPr>
          <p:nvPr>
            <p:ph type="sldNum" sz="quarter" idx="10"/>
          </p:nvPr>
        </p:nvSpPr>
        <p:spPr/>
        <p:txBody>
          <a:bodyPr/>
          <a:lstStyle/>
          <a:p>
            <a:fld id="{4BBA6B7E-E3DB-9849-9994-78FB990FFC07}" type="slidenum">
              <a:rPr lang="en-US" smtClean="0"/>
              <a:t>41</a:t>
            </a:fld>
            <a:endParaRPr lang="en-US"/>
          </a:p>
        </p:txBody>
      </p:sp>
    </p:spTree>
    <p:extLst>
      <p:ext uri="{BB962C8B-B14F-4D97-AF65-F5344CB8AC3E}">
        <p14:creationId xmlns:p14="http://schemas.microsoft.com/office/powerpoint/2010/main" val="149874023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dirty="0" smtClean="0"/>
              <a:t>However should clinicians develop a library of trait levels that reflect maladaptive personality functioning and such trait levels can be estimated reliably with broadened assessments such as the one devised here, then collaborative work would be needed to establish the boundary conditions for personality assessment in organizational settings </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BBA6B7E-E3DB-9849-9994-78FB990FFC07}" type="slidenum">
              <a:rPr lang="en-US" smtClean="0"/>
              <a:t>42</a:t>
            </a:fld>
            <a:endParaRPr lang="en-US"/>
          </a:p>
        </p:txBody>
      </p:sp>
    </p:spTree>
    <p:extLst>
      <p:ext uri="{BB962C8B-B14F-4D97-AF65-F5344CB8AC3E}">
        <p14:creationId xmlns:p14="http://schemas.microsoft.com/office/powerpoint/2010/main" val="241796330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These results suggest that even small effects, such as nonlinear effects, can have practical importance (Cortina &amp; Landis, 2006) even in small sample settings by producing cohorts of workers who will achieve higher levels of task performance relative to cohorts produced by simple linear models. This finding corroborates the results of Carter et al. (2013), who also observed practically significant outcomes for small sample selection when modeling nonlinearities between Conscientiousness and job performance. However, the models yielded equivalent results for predicting CWB, which suggests that quadratic models, though providing better fit to the data (in terms of </a:t>
            </a:r>
            <a:r>
              <a:rPr lang="en-US" sz="1200" i="1" kern="1200" dirty="0" smtClean="0">
                <a:solidFill>
                  <a:schemeClr val="tx1"/>
                </a:solidFill>
                <a:effectLst/>
                <a:latin typeface="+mn-lt"/>
                <a:ea typeface="+mn-ea"/>
                <a:cs typeface="+mn-cs"/>
              </a:rPr>
              <a:t>R</a:t>
            </a:r>
            <a:r>
              <a:rPr lang="en-US" sz="1200" kern="1200" baseline="30000" dirty="0" smtClean="0">
                <a:solidFill>
                  <a:schemeClr val="tx1"/>
                </a:solidFill>
                <a:effectLst/>
                <a:latin typeface="+mn-lt"/>
                <a:ea typeface="+mn-ea"/>
                <a:cs typeface="+mn-cs"/>
              </a:rPr>
              <a:t>2</a:t>
            </a:r>
            <a:r>
              <a:rPr lang="en-US" sz="1200" kern="1200" dirty="0" smtClean="0">
                <a:solidFill>
                  <a:schemeClr val="tx1"/>
                </a:solidFill>
                <a:effectLst/>
                <a:latin typeface="+mn-lt"/>
                <a:ea typeface="+mn-ea"/>
                <a:cs typeface="+mn-cs"/>
              </a:rPr>
              <a:t>) may not consistently be of practical importance. The same pattern emerged for the nonlinear relationship linking Extraversion to task performance. Interestingly, the linear relationship linking Emotional Stability to task performance produced cohorts evidencing higher task performance than the quadratic model. Thus, it might be argued that quadratic models may not necessarily consistently be of practical importance and could even produce counterproductive outcomes (e.g., cohorts of individuals performing at lower levels). </a:t>
            </a:r>
          </a:p>
          <a:p>
            <a:endParaRPr lang="en-US" sz="1200" kern="1200" dirty="0" smtClean="0">
              <a:solidFill>
                <a:schemeClr val="tx1"/>
              </a:solidFill>
              <a:effectLst/>
              <a:latin typeface="+mn-lt"/>
              <a:ea typeface="+mn-ea"/>
              <a:cs typeface="+mn-cs"/>
            </a:endParaRPr>
          </a:p>
          <a:p>
            <a:pPr marL="0" marR="0" lvl="1" indent="0" algn="l" defTabSz="457200" rtl="0" eaLnBrk="1" fontAlgn="auto" latinLnBrk="0" hangingPunct="1">
              <a:lnSpc>
                <a:spcPct val="100000"/>
              </a:lnSpc>
              <a:spcBef>
                <a:spcPts val="0"/>
              </a:spcBef>
              <a:spcAft>
                <a:spcPts val="0"/>
              </a:spcAft>
              <a:buClrTx/>
              <a:buSzTx/>
              <a:buFontTx/>
              <a:buNone/>
              <a:tabLst/>
              <a:defRPr/>
            </a:pPr>
            <a:r>
              <a:rPr lang="en-US" dirty="0" smtClean="0"/>
              <a:t>Single-source designs, though commonly viewed as inferior to distinct-source designs, can allow for more reliable approximations to true score counterparts (Lance &amp; </a:t>
            </a:r>
            <a:r>
              <a:rPr lang="en-US" dirty="0" err="1" smtClean="0"/>
              <a:t>Siminovsky</a:t>
            </a:r>
            <a:r>
              <a:rPr lang="en-US" dirty="0" smtClean="0"/>
              <a:t>, 2015), Research suggests that distinct-source designs tend to produce findings that may be partly explained as halo effects (C. M. Berry et al., 2012; Carpenter et al., 2014; </a:t>
            </a:r>
            <a:r>
              <a:rPr lang="en-US" dirty="0" err="1" smtClean="0"/>
              <a:t>Viswesvaran</a:t>
            </a:r>
            <a:r>
              <a:rPr lang="en-US" dirty="0" smtClean="0"/>
              <a:t>, Schmidt, &amp; Ones, 2005) </a:t>
            </a:r>
          </a:p>
          <a:p>
            <a:pPr marL="0" marR="0" lvl="1" indent="0" algn="l" defTabSz="457200" rtl="0" eaLnBrk="1" fontAlgn="auto" latinLnBrk="0" hangingPunct="1">
              <a:lnSpc>
                <a:spcPct val="100000"/>
              </a:lnSpc>
              <a:spcBef>
                <a:spcPts val="0"/>
              </a:spcBef>
              <a:spcAft>
                <a:spcPts val="0"/>
              </a:spcAft>
              <a:buClrTx/>
              <a:buSzTx/>
              <a:buFontTx/>
              <a:buNone/>
              <a:tabLst/>
              <a:defRPr/>
            </a:pPr>
            <a:endParaRPr lang="en-US" dirty="0" smtClean="0"/>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BBA6B7E-E3DB-9849-9994-78FB990FFC07}" type="slidenum">
              <a:rPr lang="en-US" smtClean="0"/>
              <a:t>43</a:t>
            </a:fld>
            <a:endParaRPr lang="en-US"/>
          </a:p>
        </p:txBody>
      </p:sp>
    </p:spTree>
    <p:extLst>
      <p:ext uri="{BB962C8B-B14F-4D97-AF65-F5344CB8AC3E}">
        <p14:creationId xmlns:p14="http://schemas.microsoft.com/office/powerpoint/2010/main" val="241796330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BBA6B7E-E3DB-9849-9994-78FB990FFC07}" type="slidenum">
              <a:rPr lang="en-US" smtClean="0"/>
              <a:t>44</a:t>
            </a:fld>
            <a:endParaRPr lang="en-US"/>
          </a:p>
        </p:txBody>
      </p:sp>
    </p:spTree>
    <p:extLst>
      <p:ext uri="{BB962C8B-B14F-4D97-AF65-F5344CB8AC3E}">
        <p14:creationId xmlns:p14="http://schemas.microsoft.com/office/powerpoint/2010/main" val="24179633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ϕ</a:t>
            </a:r>
            <a:r>
              <a:rPr lang="en-US" dirty="0" smtClean="0"/>
              <a:t> =</a:t>
            </a:r>
            <a:r>
              <a:rPr lang="en-US" baseline="0" dirty="0" smtClean="0"/>
              <a:t> latent construct correlations</a:t>
            </a:r>
            <a:endParaRPr lang="en-US" dirty="0"/>
          </a:p>
        </p:txBody>
      </p:sp>
      <p:sp>
        <p:nvSpPr>
          <p:cNvPr id="4" name="Slide Number Placeholder 3"/>
          <p:cNvSpPr>
            <a:spLocks noGrp="1"/>
          </p:cNvSpPr>
          <p:nvPr>
            <p:ph type="sldNum" sz="quarter" idx="10"/>
          </p:nvPr>
        </p:nvSpPr>
        <p:spPr/>
        <p:txBody>
          <a:bodyPr/>
          <a:lstStyle/>
          <a:p>
            <a:fld id="{4BBA6B7E-E3DB-9849-9994-78FB990FFC07}" type="slidenum">
              <a:rPr lang="en-US" smtClean="0"/>
              <a:t>14</a:t>
            </a:fld>
            <a:endParaRPr lang="en-US"/>
          </a:p>
        </p:txBody>
      </p:sp>
    </p:spTree>
    <p:extLst>
      <p:ext uri="{BB962C8B-B14F-4D97-AF65-F5344CB8AC3E}">
        <p14:creationId xmlns:p14="http://schemas.microsoft.com/office/powerpoint/2010/main" val="38432878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Graphical analysis depicting the expected and observed scores are shown below to allow a more transparent examination of model-data fit</a:t>
            </a:r>
          </a:p>
          <a:p>
            <a:r>
              <a:rPr lang="en-US" dirty="0" smtClean="0"/>
              <a:t>Acceptable model-data fit has been achieved when the observed theta-delta values (depicted as dots) do not deviate far from the predicted theta-delta values</a:t>
            </a:r>
          </a:p>
          <a:p>
            <a:r>
              <a:rPr lang="en-US" dirty="0" smtClean="0"/>
              <a:t>A truly unfolding scale would uncover nonlinear response functions that are graphically depicted by a nonlinear TCC</a:t>
            </a:r>
          </a:p>
          <a:p>
            <a:pPr lvl="1"/>
            <a:r>
              <a:rPr lang="en-US" dirty="0" smtClean="0"/>
              <a:t>If the TCC (which depicts the relationship between trait and true scores) is bell shaped with an inflexion point occurring near the mean, then the scale reflects an ideal-point response process (Carter et al., 2014)</a:t>
            </a:r>
          </a:p>
          <a:p>
            <a:pPr marL="457200" marR="0" lvl="1" indent="0" algn="l" defTabSz="457200" rtl="0" eaLnBrk="1" fontAlgn="auto" latinLnBrk="0" hangingPunct="1">
              <a:lnSpc>
                <a:spcPct val="100000"/>
              </a:lnSpc>
              <a:spcBef>
                <a:spcPts val="0"/>
              </a:spcBef>
              <a:spcAft>
                <a:spcPts val="0"/>
              </a:spcAft>
              <a:buClrTx/>
              <a:buSzTx/>
              <a:buFontTx/>
              <a:buNone/>
              <a:tabLst/>
              <a:defRPr/>
            </a:pPr>
            <a:r>
              <a:rPr lang="en-US" dirty="0" smtClean="0"/>
              <a:t>Lastly, in order to show that the assessments reliably estimate different trait levels, the test information curves (TICs), which should be relatively flat across the latent dimension, are shown</a:t>
            </a:r>
          </a:p>
          <a:p>
            <a:pPr lvl="1"/>
            <a:endParaRPr lang="en-US" dirty="0" smtClean="0"/>
          </a:p>
          <a:p>
            <a:endParaRPr lang="en-US" dirty="0"/>
          </a:p>
        </p:txBody>
      </p:sp>
      <p:sp>
        <p:nvSpPr>
          <p:cNvPr id="4" name="Slide Number Placeholder 3"/>
          <p:cNvSpPr>
            <a:spLocks noGrp="1"/>
          </p:cNvSpPr>
          <p:nvPr>
            <p:ph type="sldNum" sz="quarter" idx="10"/>
          </p:nvPr>
        </p:nvSpPr>
        <p:spPr/>
        <p:txBody>
          <a:bodyPr/>
          <a:lstStyle/>
          <a:p>
            <a:fld id="{4BBA6B7E-E3DB-9849-9994-78FB990FFC07}" type="slidenum">
              <a:rPr lang="en-US" smtClean="0"/>
              <a:t>15</a:t>
            </a:fld>
            <a:endParaRPr lang="en-US"/>
          </a:p>
        </p:txBody>
      </p:sp>
    </p:spTree>
    <p:extLst>
      <p:ext uri="{BB962C8B-B14F-4D97-AF65-F5344CB8AC3E}">
        <p14:creationId xmlns:p14="http://schemas.microsoft.com/office/powerpoint/2010/main" val="36045068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Graphical analysis depicting the expected and observed scores are shown below to allow a more transparent examination of model-data fit</a:t>
            </a:r>
          </a:p>
          <a:p>
            <a:r>
              <a:rPr lang="en-US" dirty="0" smtClean="0"/>
              <a:t>Acceptable model-data fit has been achieved when the observed theta-delta values (depicted as dots) do not deviate far from the predicted theta-delta values</a:t>
            </a:r>
          </a:p>
          <a:p>
            <a:r>
              <a:rPr lang="en-US" dirty="0" smtClean="0"/>
              <a:t>A truly unfolding scale would uncover nonlinear response functions that are graphically depicted by a nonlinear TCC</a:t>
            </a:r>
          </a:p>
          <a:p>
            <a:pPr lvl="1"/>
            <a:r>
              <a:rPr lang="en-US" dirty="0" smtClean="0"/>
              <a:t>If the TCC (which depicts the relationship between trait and true scores) is bell shaped with an inflexion point occurring near the mean, then the scale reflects an ideal-point response process (Carter et al., 2014)</a:t>
            </a:r>
          </a:p>
          <a:p>
            <a:pPr marL="457200" marR="0" lvl="1" indent="0" algn="l" defTabSz="457200" rtl="0" eaLnBrk="1" fontAlgn="auto" latinLnBrk="0" hangingPunct="1">
              <a:lnSpc>
                <a:spcPct val="100000"/>
              </a:lnSpc>
              <a:spcBef>
                <a:spcPts val="0"/>
              </a:spcBef>
              <a:spcAft>
                <a:spcPts val="0"/>
              </a:spcAft>
              <a:buClrTx/>
              <a:buSzTx/>
              <a:buFontTx/>
              <a:buNone/>
              <a:tabLst/>
              <a:defRPr/>
            </a:pPr>
            <a:r>
              <a:rPr lang="en-US" dirty="0" smtClean="0"/>
              <a:t>Lastly, in order to show that the assessments reliably estimate different trait levels, the test information curves (TICs), which should be relatively flat across the latent dimension, are shown</a:t>
            </a:r>
          </a:p>
          <a:p>
            <a:pPr lvl="1"/>
            <a:endParaRPr lang="en-US" dirty="0" smtClean="0"/>
          </a:p>
          <a:p>
            <a:endParaRPr lang="en-US" dirty="0"/>
          </a:p>
        </p:txBody>
      </p:sp>
      <p:sp>
        <p:nvSpPr>
          <p:cNvPr id="4" name="Slide Number Placeholder 3"/>
          <p:cNvSpPr>
            <a:spLocks noGrp="1"/>
          </p:cNvSpPr>
          <p:nvPr>
            <p:ph type="sldNum" sz="quarter" idx="10"/>
          </p:nvPr>
        </p:nvSpPr>
        <p:spPr/>
        <p:txBody>
          <a:bodyPr/>
          <a:lstStyle/>
          <a:p>
            <a:fld id="{4BBA6B7E-E3DB-9849-9994-78FB990FFC07}" type="slidenum">
              <a:rPr lang="en-US" smtClean="0"/>
              <a:t>16</a:t>
            </a:fld>
            <a:endParaRPr lang="en-US"/>
          </a:p>
        </p:txBody>
      </p:sp>
    </p:spTree>
    <p:extLst>
      <p:ext uri="{BB962C8B-B14F-4D97-AF65-F5344CB8AC3E}">
        <p14:creationId xmlns:p14="http://schemas.microsoft.com/office/powerpoint/2010/main" val="36045068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1" i="0" dirty="0" smtClean="0">
                <a:latin typeface="Lucida Grande"/>
                <a:ea typeface="Lucida Grande"/>
                <a:cs typeface="Lucida Grande"/>
              </a:rPr>
              <a:t>α</a:t>
            </a:r>
            <a:r>
              <a:rPr lang="en-US" b="1" i="0" baseline="-25000" dirty="0" smtClean="0">
                <a:latin typeface="Lucida Grande"/>
                <a:ea typeface="Lucida Grande"/>
                <a:cs typeface="Lucida Grande"/>
              </a:rPr>
              <a:t>average </a:t>
            </a:r>
            <a:r>
              <a:rPr lang="en-US" b="1" i="0" baseline="0" dirty="0" smtClean="0">
                <a:latin typeface="Lucida Grande"/>
                <a:ea typeface="Lucida Grande"/>
                <a:cs typeface="Lucida Grande"/>
              </a:rPr>
              <a:t>(alpha) is the discrimination parameter, which describes how well the item is able to discriminate among respondents who possess different levels of the trait of interest. </a:t>
            </a:r>
            <a:endParaRPr lang="en-US" dirty="0" smtClean="0"/>
          </a:p>
          <a:p>
            <a:r>
              <a:rPr lang="el-GR" dirty="0" smtClean="0"/>
              <a:t>δ</a:t>
            </a:r>
            <a:r>
              <a:rPr lang="en-US" dirty="0" smtClean="0"/>
              <a:t> (delta)</a:t>
            </a:r>
            <a:r>
              <a:rPr lang="en-US" baseline="0" dirty="0" smtClean="0"/>
              <a:t> refers to the item location estimate; in other words, the level of a trait that an individual must possess in order to fully endorse the item.</a:t>
            </a:r>
          </a:p>
          <a:p>
            <a:endParaRPr lang="en-US" baseline="0" dirty="0" smtClean="0"/>
          </a:p>
          <a:p>
            <a:r>
              <a:rPr lang="en-US" baseline="0" dirty="0" smtClean="0"/>
              <a:t>Compared to Carter et al.’s (2014) conscientiousness measure:</a:t>
            </a:r>
          </a:p>
          <a:p>
            <a:r>
              <a:rPr lang="en-US" b="1" i="0" dirty="0" smtClean="0">
                <a:latin typeface="Lucida Grande"/>
                <a:ea typeface="Lucida Grande"/>
                <a:cs typeface="Lucida Grande"/>
              </a:rPr>
              <a:t>α</a:t>
            </a:r>
            <a:r>
              <a:rPr lang="en-US" b="1" i="0" baseline="-25000" dirty="0" smtClean="0">
                <a:latin typeface="Lucida Grande"/>
                <a:ea typeface="Lucida Grande"/>
                <a:cs typeface="Lucida Grande"/>
              </a:rPr>
              <a:t>average</a:t>
            </a:r>
            <a:r>
              <a:rPr lang="en-US" b="1" i="0" baseline="0" dirty="0" smtClean="0">
                <a:latin typeface="Lucida Grande"/>
                <a:ea typeface="Lucida Grande"/>
                <a:cs typeface="Lucida Grande"/>
              </a:rPr>
              <a:t> = </a:t>
            </a:r>
            <a:endParaRPr lang="en-US" baseline="0" dirty="0" smtClean="0"/>
          </a:p>
        </p:txBody>
      </p:sp>
      <p:sp>
        <p:nvSpPr>
          <p:cNvPr id="4" name="Slide Number Placeholder 3"/>
          <p:cNvSpPr>
            <a:spLocks noGrp="1"/>
          </p:cNvSpPr>
          <p:nvPr>
            <p:ph type="sldNum" sz="quarter" idx="10"/>
          </p:nvPr>
        </p:nvSpPr>
        <p:spPr/>
        <p:txBody>
          <a:bodyPr/>
          <a:lstStyle/>
          <a:p>
            <a:fld id="{4BBA6B7E-E3DB-9849-9994-78FB990FFC07}" type="slidenum">
              <a:rPr lang="en-US" smtClean="0"/>
              <a:t>17</a:t>
            </a:fld>
            <a:endParaRPr lang="en-US"/>
          </a:p>
        </p:txBody>
      </p:sp>
    </p:spTree>
    <p:extLst>
      <p:ext uri="{BB962C8B-B14F-4D97-AF65-F5344CB8AC3E}">
        <p14:creationId xmlns:p14="http://schemas.microsoft.com/office/powerpoint/2010/main" val="32665243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1" i="0" dirty="0" smtClean="0">
                <a:latin typeface="Lucida Grande"/>
                <a:ea typeface="Lucida Grande"/>
                <a:cs typeface="Lucida Grande"/>
              </a:rPr>
              <a:t>α</a:t>
            </a:r>
            <a:r>
              <a:rPr lang="en-US" b="1" i="0" baseline="-25000" dirty="0" smtClean="0">
                <a:latin typeface="Lucida Grande"/>
                <a:ea typeface="Lucida Grande"/>
                <a:cs typeface="Lucida Grande"/>
              </a:rPr>
              <a:t>average </a:t>
            </a:r>
            <a:r>
              <a:rPr lang="en-US" b="1" i="0" baseline="0" dirty="0" smtClean="0">
                <a:latin typeface="Lucida Grande"/>
                <a:ea typeface="Lucida Grande"/>
                <a:cs typeface="Lucida Grande"/>
              </a:rPr>
              <a:t>(alpha) is the discrimination parameter, which describes how well the item is able to discriminate among respondents who possess different levels of the trait of interest. </a:t>
            </a:r>
            <a:endParaRPr lang="en-US" dirty="0" smtClean="0"/>
          </a:p>
          <a:p>
            <a:r>
              <a:rPr lang="el-GR" dirty="0" smtClean="0"/>
              <a:t>δ</a:t>
            </a:r>
            <a:r>
              <a:rPr lang="en-US" dirty="0" smtClean="0"/>
              <a:t> (delta)</a:t>
            </a:r>
            <a:r>
              <a:rPr lang="en-US" baseline="0" dirty="0" smtClean="0"/>
              <a:t> refers to the item location estimate; in other words, the level of a trait that an individual must possess in order to fully endorse the item.</a:t>
            </a:r>
            <a:endParaRPr lang="en-US" dirty="0"/>
          </a:p>
        </p:txBody>
      </p:sp>
      <p:sp>
        <p:nvSpPr>
          <p:cNvPr id="4" name="Slide Number Placeholder 3"/>
          <p:cNvSpPr>
            <a:spLocks noGrp="1"/>
          </p:cNvSpPr>
          <p:nvPr>
            <p:ph type="sldNum" sz="quarter" idx="10"/>
          </p:nvPr>
        </p:nvSpPr>
        <p:spPr/>
        <p:txBody>
          <a:bodyPr/>
          <a:lstStyle/>
          <a:p>
            <a:fld id="{4BBA6B7E-E3DB-9849-9994-78FB990FFC07}" type="slidenum">
              <a:rPr lang="en-US" smtClean="0"/>
              <a:t>18</a:t>
            </a:fld>
            <a:endParaRPr lang="en-US"/>
          </a:p>
        </p:txBody>
      </p:sp>
    </p:spTree>
    <p:extLst>
      <p:ext uri="{BB962C8B-B14F-4D97-AF65-F5344CB8AC3E}">
        <p14:creationId xmlns:p14="http://schemas.microsoft.com/office/powerpoint/2010/main" val="32665243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BA6B7E-E3DB-9849-9994-78FB990FFC07}" type="slidenum">
              <a:rPr lang="en-US" smtClean="0"/>
              <a:t>19</a:t>
            </a:fld>
            <a:endParaRPr lang="en-US"/>
          </a:p>
        </p:txBody>
      </p:sp>
    </p:spTree>
    <p:extLst>
      <p:ext uri="{BB962C8B-B14F-4D97-AF65-F5344CB8AC3E}">
        <p14:creationId xmlns:p14="http://schemas.microsoft.com/office/powerpoint/2010/main" val="33578361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7/1/15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0" y="0"/>
            <a:ext cx="9157093"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1" y="1468438"/>
            <a:ext cx="9144001" cy="193290"/>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21341" y="28842"/>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en-US" smtClean="0"/>
              <a:t>Click to edit Master title style</a:t>
            </a:r>
            <a:endParaRPr/>
          </a:p>
        </p:txBody>
      </p:sp>
      <p:sp>
        <p:nvSpPr>
          <p:cNvPr id="3" name="Subtitle 2"/>
          <p:cNvSpPr>
            <a:spLocks noGrp="1"/>
          </p:cNvSpPr>
          <p:nvPr>
            <p:ph type="subTitle" idx="1"/>
          </p:nvPr>
        </p:nvSpPr>
        <p:spPr>
          <a:xfrm>
            <a:off x="476205" y="972535"/>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en-US" smtClean="0"/>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7/1/15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7/1/15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en-US" smtClean="0"/>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7/1/15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7/1/15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en-US" smtClean="0"/>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en-US" smtClean="0"/>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7/1/15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0" y="94464"/>
            <a:ext cx="9144000"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12358" y="1228413"/>
            <a:ext cx="9156358"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0" y="-28147"/>
            <a:ext cx="9144000" cy="967840"/>
          </a:xfrm>
        </p:spPr>
        <p:txBody>
          <a:bodyPr/>
          <a:lstStyle/>
          <a:p>
            <a:r>
              <a:rPr lang="en-US" smtClean="0"/>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7/1/15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en-US" smtClean="0"/>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7/1/15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0" y="118023"/>
            <a:ext cx="9144000"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0" y="1251972"/>
            <a:ext cx="9144000"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0" y="-4588"/>
            <a:ext cx="9144000" cy="967840"/>
          </a:xfrm>
        </p:spPr>
        <p:txBody>
          <a:bodyPr/>
          <a:lstStyle/>
          <a:p>
            <a:r>
              <a:rPr lang="en-US" smtClean="0"/>
              <a:t>Click to edit Master title style</a:t>
            </a:r>
            <a:endParaRPr/>
          </a:p>
        </p:txBody>
      </p:sp>
      <p:sp>
        <p:nvSpPr>
          <p:cNvPr id="3" name="Content Placeholder 2"/>
          <p:cNvSpPr>
            <a:spLocks noGrp="1"/>
          </p:cNvSpPr>
          <p:nvPr>
            <p:ph idx="1"/>
          </p:nvPr>
        </p:nvSpPr>
        <p:spPr>
          <a:xfrm>
            <a:off x="0" y="1389383"/>
            <a:ext cx="9144000" cy="5468617"/>
          </a:xfrm>
        </p:spPr>
        <p:txBody>
          <a:bodyPr/>
          <a:lstStyle>
            <a:lvl1pPr>
              <a:defRPr sz="2800"/>
            </a:lvl1pPr>
            <a:lvl5pP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7/1/15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0" y="0"/>
            <a:ext cx="9144000"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7/1/15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en-US" smtClean="0"/>
              <a:t>Drag picture to placeholder or click icon to add</a:t>
            </a:r>
            <a:endParaRPr/>
          </a:p>
        </p:txBody>
      </p:sp>
      <p:sp>
        <p:nvSpPr>
          <p:cNvPr id="3" name="Subtitle 2"/>
          <p:cNvSpPr>
            <a:spLocks noGrp="1"/>
          </p:cNvSpPr>
          <p:nvPr>
            <p:ph type="subTitle" idx="1"/>
          </p:nvPr>
        </p:nvSpPr>
        <p:spPr>
          <a:xfrm>
            <a:off x="430262" y="1048871"/>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grpSp>
        <p:nvGrpSpPr>
          <p:cNvPr id="7" name="Group 16"/>
          <p:cNvGrpSpPr/>
          <p:nvPr/>
        </p:nvGrpSpPr>
        <p:grpSpPr>
          <a:xfrm>
            <a:off x="0" y="1468437"/>
            <a:ext cx="9144000"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2822"/>
            <a:ext cx="7810967" cy="1088237"/>
          </a:xfrm>
          <a:noFill/>
        </p:spPr>
        <p:txBody>
          <a:bodyPr bIns="45720" anchor="b" anchorCtr="0">
            <a:normAutofit/>
          </a:bodyPr>
          <a:lstStyle>
            <a:lvl1pPr algn="l">
              <a:lnSpc>
                <a:spcPts val="4600"/>
              </a:lnSpc>
              <a:defRPr/>
            </a:lvl1pPr>
          </a:lstStyle>
          <a:p>
            <a:r>
              <a:rPr lang="en-US" smtClean="0"/>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en-US" smtClean="0"/>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en-US" smtClean="0"/>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7/1/15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en-US" smtClean="0"/>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7/1/15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en-US" smtClean="0"/>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7/1/15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7/1/15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0" y="122611"/>
            <a:ext cx="9144000"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0" y="1256560"/>
            <a:ext cx="9144000"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0" y="0"/>
            <a:ext cx="9144000" cy="967840"/>
          </a:xfrm>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7/1/15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7/1/15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FD889E0-CAB2-4699-909D-B9A88D47ACBE}" type="slidenum">
              <a:rPr lang="en-US" smtClean="0"/>
              <a:t>‹#›</a:t>
            </a:fld>
            <a:endParaRPr lang="en-US"/>
          </a:p>
        </p:txBody>
      </p:sp>
      <p:grpSp>
        <p:nvGrpSpPr>
          <p:cNvPr id="5" name="Group 4"/>
          <p:cNvGrpSpPr/>
          <p:nvPr/>
        </p:nvGrpSpPr>
        <p:grpSpPr>
          <a:xfrm>
            <a:off x="284163" y="452718"/>
            <a:ext cx="8576373"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7/1/15</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33316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en-US" smtClean="0"/>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iming>
    <p:tnLst>
      <p:par>
        <p:cTn xmlns:p14="http://schemas.microsoft.com/office/powerpoint/2010/main" id="1" dur="indefinite" restart="never" nodeType="tmRoot"/>
      </p:par>
    </p:tnLst>
  </p:timing>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5.xml"/><Relationship Id="rId4" Type="http://schemas.openxmlformats.org/officeDocument/2006/relationships/oleObject" Target="../embeddings/oleObject1.bin"/><Relationship Id="rId5" Type="http://schemas.openxmlformats.org/officeDocument/2006/relationships/package" Target="../embeddings/Microsoft_Word_Document1.docx"/><Relationship Id="rId6" Type="http://schemas.openxmlformats.org/officeDocument/2006/relationships/image" Target="../media/image1.e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6.xml"/><Relationship Id="rId4" Type="http://schemas.openxmlformats.org/officeDocument/2006/relationships/image" Target="../media/image3.png"/><Relationship Id="rId5" Type="http://schemas.openxmlformats.org/officeDocument/2006/relationships/oleObject" Target="../embeddings/oleObject2.bin"/><Relationship Id="rId6" Type="http://schemas.openxmlformats.org/officeDocument/2006/relationships/package" Target="../embeddings/Microsoft_Word_Document2.docx"/><Relationship Id="rId7" Type="http://schemas.openxmlformats.org/officeDocument/2006/relationships/image" Target="../media/image2.e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7.xml"/><Relationship Id="rId4" Type="http://schemas.openxmlformats.org/officeDocument/2006/relationships/oleObject" Target="../embeddings/oleObject3.bin"/><Relationship Id="rId5" Type="http://schemas.openxmlformats.org/officeDocument/2006/relationships/package" Target="../embeddings/Microsoft_Word_Document3.docx"/><Relationship Id="rId6" Type="http://schemas.openxmlformats.org/officeDocument/2006/relationships/image" Target="../media/image4.emf"/><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8.xml"/><Relationship Id="rId4" Type="http://schemas.openxmlformats.org/officeDocument/2006/relationships/oleObject" Target="../embeddings/oleObject4.bin"/><Relationship Id="rId5" Type="http://schemas.openxmlformats.org/officeDocument/2006/relationships/package" Target="../embeddings/Microsoft_Word_Document4.docx"/><Relationship Id="rId6" Type="http://schemas.openxmlformats.org/officeDocument/2006/relationships/image" Target="../media/image5.emf"/><Relationship Id="rId1" Type="http://schemas.openxmlformats.org/officeDocument/2006/relationships/vmlDrawing" Target="../drawings/vmlDrawing4.vml"/><Relationship Id="rId2"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9.xml"/><Relationship Id="rId4" Type="http://schemas.openxmlformats.org/officeDocument/2006/relationships/oleObject" Target="../embeddings/oleObject5.bin"/><Relationship Id="rId5" Type="http://schemas.openxmlformats.org/officeDocument/2006/relationships/package" Target="../embeddings/Microsoft_Word_Document5.docx"/><Relationship Id="rId6" Type="http://schemas.openxmlformats.org/officeDocument/2006/relationships/image" Target="../media/image6.emf"/><Relationship Id="rId7" Type="http://schemas.openxmlformats.org/officeDocument/2006/relationships/image" Target="../media/image7.png"/><Relationship Id="rId1" Type="http://schemas.openxmlformats.org/officeDocument/2006/relationships/vmlDrawing" Target="../drawings/vmlDrawing5.vml"/><Relationship Id="rId2"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0.xml"/><Relationship Id="rId4" Type="http://schemas.openxmlformats.org/officeDocument/2006/relationships/oleObject" Target="../embeddings/oleObject6.bin"/><Relationship Id="rId5" Type="http://schemas.openxmlformats.org/officeDocument/2006/relationships/package" Target="../embeddings/Microsoft_Word_Document6.docx"/><Relationship Id="rId6" Type="http://schemas.openxmlformats.org/officeDocument/2006/relationships/image" Target="../media/image8.emf"/><Relationship Id="rId1" Type="http://schemas.openxmlformats.org/officeDocument/2006/relationships/vmlDrawing" Target="../drawings/vmlDrawing6.vml"/><Relationship Id="rId2"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1.xml"/><Relationship Id="rId4" Type="http://schemas.openxmlformats.org/officeDocument/2006/relationships/oleObject" Target="../embeddings/oleObject7.bin"/><Relationship Id="rId5" Type="http://schemas.openxmlformats.org/officeDocument/2006/relationships/package" Target="../embeddings/Microsoft_Word_Document7.docx"/><Relationship Id="rId6" Type="http://schemas.openxmlformats.org/officeDocument/2006/relationships/image" Target="../media/image9.emf"/><Relationship Id="rId7" Type="http://schemas.openxmlformats.org/officeDocument/2006/relationships/image" Target="../media/image10.png"/><Relationship Id="rId1" Type="http://schemas.openxmlformats.org/officeDocument/2006/relationships/vmlDrawing" Target="../drawings/vmlDrawing7.vml"/><Relationship Id="rId2"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2.xml"/><Relationship Id="rId4" Type="http://schemas.openxmlformats.org/officeDocument/2006/relationships/oleObject" Target="../embeddings/oleObject8.bin"/><Relationship Id="rId5" Type="http://schemas.openxmlformats.org/officeDocument/2006/relationships/package" Target="../embeddings/Microsoft_Word_Document8.docx"/><Relationship Id="rId6" Type="http://schemas.openxmlformats.org/officeDocument/2006/relationships/image" Target="../media/image11.emf"/><Relationship Id="rId1" Type="http://schemas.openxmlformats.org/officeDocument/2006/relationships/vmlDrawing" Target="../drawings/vmlDrawing8.vml"/><Relationship Id="rId2"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3.xml"/><Relationship Id="rId4" Type="http://schemas.openxmlformats.org/officeDocument/2006/relationships/oleObject" Target="../embeddings/oleObject9.bin"/><Relationship Id="rId5" Type="http://schemas.openxmlformats.org/officeDocument/2006/relationships/package" Target="../embeddings/Microsoft_Word_Document9.docx"/><Relationship Id="rId6" Type="http://schemas.openxmlformats.org/officeDocument/2006/relationships/image" Target="../media/image12.emf"/><Relationship Id="rId1" Type="http://schemas.openxmlformats.org/officeDocument/2006/relationships/vmlDrawing" Target="../drawings/vmlDrawing9.vml"/><Relationship Id="rId2"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4.xml"/><Relationship Id="rId4" Type="http://schemas.openxmlformats.org/officeDocument/2006/relationships/oleObject" Target="../embeddings/oleObject10.bin"/><Relationship Id="rId5" Type="http://schemas.openxmlformats.org/officeDocument/2006/relationships/package" Target="../embeddings/Microsoft_Word_Document10.docx"/><Relationship Id="rId6" Type="http://schemas.openxmlformats.org/officeDocument/2006/relationships/image" Target="../media/image13.emf"/><Relationship Id="rId1" Type="http://schemas.openxmlformats.org/officeDocument/2006/relationships/vmlDrawing" Target="../drawings/vmlDrawing10.vml"/><Relationship Id="rId2"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5.xml"/><Relationship Id="rId4" Type="http://schemas.openxmlformats.org/officeDocument/2006/relationships/image" Target="../media/image15.png"/><Relationship Id="rId5" Type="http://schemas.openxmlformats.org/officeDocument/2006/relationships/oleObject" Target="../embeddings/oleObject11.bin"/><Relationship Id="rId6" Type="http://schemas.openxmlformats.org/officeDocument/2006/relationships/package" Target="../embeddings/Microsoft_Word_Document11.docx"/><Relationship Id="rId7" Type="http://schemas.openxmlformats.org/officeDocument/2006/relationships/image" Target="../media/image14.emf"/><Relationship Id="rId1" Type="http://schemas.openxmlformats.org/officeDocument/2006/relationships/vmlDrawing" Target="../drawings/vmlDrawing11.vml"/><Relationship Id="rId2"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26.xml"/><Relationship Id="rId4" Type="http://schemas.openxmlformats.org/officeDocument/2006/relationships/oleObject" Target="../embeddings/oleObject12.bin"/><Relationship Id="rId5" Type="http://schemas.openxmlformats.org/officeDocument/2006/relationships/package" Target="../embeddings/Microsoft_Word_Document12.docx"/><Relationship Id="rId6" Type="http://schemas.openxmlformats.org/officeDocument/2006/relationships/image" Target="../media/image16.emf"/><Relationship Id="rId1" Type="http://schemas.openxmlformats.org/officeDocument/2006/relationships/vmlDrawing" Target="../drawings/vmlDrawing12.vml"/><Relationship Id="rId2"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27.xml"/><Relationship Id="rId4" Type="http://schemas.openxmlformats.org/officeDocument/2006/relationships/oleObject" Target="../embeddings/oleObject13.bin"/><Relationship Id="rId5" Type="http://schemas.openxmlformats.org/officeDocument/2006/relationships/package" Target="../embeddings/Microsoft_Word_Document13.docx"/><Relationship Id="rId6" Type="http://schemas.openxmlformats.org/officeDocument/2006/relationships/image" Target="../media/image17.emf"/><Relationship Id="rId7" Type="http://schemas.openxmlformats.org/officeDocument/2006/relationships/image" Target="../media/image18.png"/><Relationship Id="rId1" Type="http://schemas.openxmlformats.org/officeDocument/2006/relationships/vmlDrawing" Target="../drawings/vmlDrawing13.vml"/><Relationship Id="rId2"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28.xml"/><Relationship Id="rId4" Type="http://schemas.openxmlformats.org/officeDocument/2006/relationships/oleObject" Target="../embeddings/oleObject14.bin"/><Relationship Id="rId5" Type="http://schemas.openxmlformats.org/officeDocument/2006/relationships/package" Target="../embeddings/Microsoft_Word_Document14.docx"/><Relationship Id="rId6" Type="http://schemas.openxmlformats.org/officeDocument/2006/relationships/image" Target="../media/image19.emf"/><Relationship Id="rId1" Type="http://schemas.openxmlformats.org/officeDocument/2006/relationships/vmlDrawing" Target="../drawings/vmlDrawing14.vml"/><Relationship Id="rId2"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29.xml"/><Relationship Id="rId4" Type="http://schemas.openxmlformats.org/officeDocument/2006/relationships/image" Target="../media/image21.png"/><Relationship Id="rId5" Type="http://schemas.openxmlformats.org/officeDocument/2006/relationships/oleObject" Target="../embeddings/oleObject15.bin"/><Relationship Id="rId6" Type="http://schemas.openxmlformats.org/officeDocument/2006/relationships/package" Target="../embeddings/Microsoft_Word_Document15.docx"/><Relationship Id="rId7" Type="http://schemas.openxmlformats.org/officeDocument/2006/relationships/image" Target="../media/image20.emf"/><Relationship Id="rId1" Type="http://schemas.openxmlformats.org/officeDocument/2006/relationships/vmlDrawing" Target="../drawings/vmlDrawing15.vml"/><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0.xml"/><Relationship Id="rId4" Type="http://schemas.openxmlformats.org/officeDocument/2006/relationships/oleObject" Target="../embeddings/oleObject16.bin"/><Relationship Id="rId5" Type="http://schemas.openxmlformats.org/officeDocument/2006/relationships/package" Target="../embeddings/Microsoft_Word_Document16.docx"/><Relationship Id="rId6" Type="http://schemas.openxmlformats.org/officeDocument/2006/relationships/image" Target="../media/image22.emf"/><Relationship Id="rId1" Type="http://schemas.openxmlformats.org/officeDocument/2006/relationships/vmlDrawing" Target="../drawings/vmlDrawing16.vml"/><Relationship Id="rId2"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Bright or Dark, or Virtues and Vices?</a:t>
            </a:r>
            <a:endParaRPr lang="en-US" dirty="0"/>
          </a:p>
        </p:txBody>
      </p:sp>
      <p:sp>
        <p:nvSpPr>
          <p:cNvPr id="3" name="Subtitle 2"/>
          <p:cNvSpPr>
            <a:spLocks noGrp="1"/>
          </p:cNvSpPr>
          <p:nvPr>
            <p:ph type="subTitle" idx="1"/>
          </p:nvPr>
        </p:nvSpPr>
        <p:spPr/>
        <p:txBody>
          <a:bodyPr/>
          <a:lstStyle/>
          <a:p>
            <a:r>
              <a:rPr lang="en-US" dirty="0" smtClean="0"/>
              <a:t>A Reexamination of the Big Five and Job Performance</a:t>
            </a:r>
            <a:endParaRPr lang="en-US" dirty="0"/>
          </a:p>
        </p:txBody>
      </p:sp>
      <p:sp>
        <p:nvSpPr>
          <p:cNvPr id="4" name="TextBox 3"/>
          <p:cNvSpPr txBox="1"/>
          <p:nvPr/>
        </p:nvSpPr>
        <p:spPr>
          <a:xfrm>
            <a:off x="922338" y="1785418"/>
            <a:ext cx="7091419" cy="2739211"/>
          </a:xfrm>
          <a:prstGeom prst="rect">
            <a:avLst/>
          </a:prstGeom>
          <a:noFill/>
        </p:spPr>
        <p:txBody>
          <a:bodyPr wrap="square" rtlCol="0">
            <a:spAutoFit/>
          </a:bodyPr>
          <a:lstStyle/>
          <a:p>
            <a:pPr algn="ctr"/>
            <a:r>
              <a:rPr lang="en-US" sz="1600" dirty="0" smtClean="0"/>
              <a:t>A Dissertation Defense by:</a:t>
            </a:r>
          </a:p>
          <a:p>
            <a:pPr algn="ctr"/>
            <a:endParaRPr lang="en-US" sz="1600" dirty="0" smtClean="0"/>
          </a:p>
          <a:p>
            <a:pPr algn="ctr"/>
            <a:r>
              <a:rPr lang="en-US" dirty="0" smtClean="0"/>
              <a:t>Christopher M. Castille, ABD</a:t>
            </a:r>
          </a:p>
          <a:p>
            <a:pPr algn="ctr"/>
            <a:r>
              <a:rPr lang="en-US" sz="1600" dirty="0" smtClean="0"/>
              <a:t>Visiting Assistant Professor of Human Resources Development</a:t>
            </a:r>
          </a:p>
          <a:p>
            <a:pPr algn="ctr"/>
            <a:r>
              <a:rPr lang="en-US" sz="1600" dirty="0" smtClean="0"/>
              <a:t>Villanova University</a:t>
            </a:r>
          </a:p>
          <a:p>
            <a:pPr algn="ctr"/>
            <a:endParaRPr lang="en-US" dirty="0" smtClean="0"/>
          </a:p>
          <a:p>
            <a:pPr algn="ctr"/>
            <a:r>
              <a:rPr lang="en-US" sz="1600" dirty="0" smtClean="0"/>
              <a:t>For the Degree of: </a:t>
            </a:r>
          </a:p>
          <a:p>
            <a:pPr algn="ctr"/>
            <a:r>
              <a:rPr lang="en-US" dirty="0" smtClean="0"/>
              <a:t>Doctorate of Philosophy</a:t>
            </a:r>
          </a:p>
          <a:p>
            <a:pPr algn="ctr"/>
            <a:endParaRPr lang="en-US" dirty="0"/>
          </a:p>
          <a:p>
            <a:pPr algn="ctr"/>
            <a:r>
              <a:rPr lang="en-US" dirty="0" smtClean="0"/>
              <a:t>Committee Members:</a:t>
            </a:r>
            <a:endParaRPr lang="en-US" dirty="0"/>
          </a:p>
        </p:txBody>
      </p:sp>
      <p:sp>
        <p:nvSpPr>
          <p:cNvPr id="5" name="TextBox 4"/>
          <p:cNvSpPr txBox="1"/>
          <p:nvPr/>
        </p:nvSpPr>
        <p:spPr>
          <a:xfrm>
            <a:off x="195982" y="4518316"/>
            <a:ext cx="2859211" cy="1631216"/>
          </a:xfrm>
          <a:prstGeom prst="rect">
            <a:avLst/>
          </a:prstGeom>
          <a:noFill/>
        </p:spPr>
        <p:txBody>
          <a:bodyPr wrap="square" rtlCol="0">
            <a:spAutoFit/>
          </a:bodyPr>
          <a:lstStyle/>
          <a:p>
            <a:r>
              <a:rPr lang="en-US" dirty="0" smtClean="0"/>
              <a:t>Dr. Tilman L. Sheets (chair)</a:t>
            </a:r>
          </a:p>
          <a:p>
            <a:r>
              <a:rPr lang="en-US" sz="1600" dirty="0" smtClean="0"/>
              <a:t>Associate Professor of Psychology</a:t>
            </a:r>
          </a:p>
          <a:p>
            <a:r>
              <a:rPr lang="en-US" sz="1600" dirty="0" smtClean="0"/>
              <a:t>Department of Psychology and Behavioral Sciences</a:t>
            </a:r>
          </a:p>
          <a:p>
            <a:endParaRPr lang="en-US" dirty="0"/>
          </a:p>
        </p:txBody>
      </p:sp>
      <p:sp>
        <p:nvSpPr>
          <p:cNvPr id="7" name="TextBox 6"/>
          <p:cNvSpPr txBox="1"/>
          <p:nvPr/>
        </p:nvSpPr>
        <p:spPr>
          <a:xfrm>
            <a:off x="3157102" y="4505140"/>
            <a:ext cx="2859211" cy="1631216"/>
          </a:xfrm>
          <a:prstGeom prst="rect">
            <a:avLst/>
          </a:prstGeom>
          <a:noFill/>
        </p:spPr>
        <p:txBody>
          <a:bodyPr wrap="square" rtlCol="0">
            <a:spAutoFit/>
          </a:bodyPr>
          <a:lstStyle/>
          <a:p>
            <a:r>
              <a:rPr lang="en-US" dirty="0" smtClean="0"/>
              <a:t>Dr. </a:t>
            </a:r>
            <a:r>
              <a:rPr lang="en-US" dirty="0"/>
              <a:t>Steven Toaddy</a:t>
            </a:r>
          </a:p>
          <a:p>
            <a:r>
              <a:rPr lang="en-US" sz="1600" dirty="0"/>
              <a:t>Assistant Professor of Psychology</a:t>
            </a:r>
          </a:p>
          <a:p>
            <a:r>
              <a:rPr lang="en-US" sz="1600" dirty="0"/>
              <a:t>Department of Psychology and Behavioral Sciences</a:t>
            </a:r>
          </a:p>
          <a:p>
            <a:endParaRPr lang="en-US" dirty="0"/>
          </a:p>
        </p:txBody>
      </p:sp>
      <p:sp>
        <p:nvSpPr>
          <p:cNvPr id="8" name="TextBox 7"/>
          <p:cNvSpPr txBox="1"/>
          <p:nvPr/>
        </p:nvSpPr>
        <p:spPr>
          <a:xfrm>
            <a:off x="6049619" y="4518316"/>
            <a:ext cx="2859211" cy="1138773"/>
          </a:xfrm>
          <a:prstGeom prst="rect">
            <a:avLst/>
          </a:prstGeom>
          <a:noFill/>
        </p:spPr>
        <p:txBody>
          <a:bodyPr wrap="square" rtlCol="0">
            <a:spAutoFit/>
          </a:bodyPr>
          <a:lstStyle/>
          <a:p>
            <a:r>
              <a:rPr lang="en-US" dirty="0" smtClean="0"/>
              <a:t>Dr. Rebecca J. Bennett</a:t>
            </a:r>
          </a:p>
          <a:p>
            <a:r>
              <a:rPr lang="en-US" sz="1600" dirty="0" smtClean="0"/>
              <a:t>Professor of Management</a:t>
            </a:r>
          </a:p>
          <a:p>
            <a:r>
              <a:rPr lang="en-US" sz="1600" dirty="0" smtClean="0"/>
              <a:t>Department of Management</a:t>
            </a:r>
            <a:endParaRPr lang="en-US" sz="1600" dirty="0"/>
          </a:p>
          <a:p>
            <a:endParaRPr lang="en-US" dirty="0"/>
          </a:p>
        </p:txBody>
      </p:sp>
    </p:spTree>
    <p:extLst>
      <p:ext uri="{BB962C8B-B14F-4D97-AF65-F5344CB8AC3E}">
        <p14:creationId xmlns:p14="http://schemas.microsoft.com/office/powerpoint/2010/main" val="4066838622"/>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Analyses</a:t>
            </a:r>
            <a:endParaRPr lang="en-US" dirty="0"/>
          </a:p>
        </p:txBody>
      </p:sp>
      <p:sp>
        <p:nvSpPr>
          <p:cNvPr id="5" name="Content Placeholder 4"/>
          <p:cNvSpPr>
            <a:spLocks noGrp="1"/>
          </p:cNvSpPr>
          <p:nvPr>
            <p:ph idx="1"/>
          </p:nvPr>
        </p:nvSpPr>
        <p:spPr>
          <a:xfrm>
            <a:off x="199699" y="1889760"/>
            <a:ext cx="8658552" cy="4968240"/>
          </a:xfrm>
        </p:spPr>
        <p:txBody>
          <a:bodyPr>
            <a:normAutofit/>
          </a:bodyPr>
          <a:lstStyle/>
          <a:p>
            <a:r>
              <a:rPr lang="en-US" dirty="0" smtClean="0">
                <a:solidFill>
                  <a:schemeClr val="accent2">
                    <a:lumMod val="75000"/>
                  </a:schemeClr>
                </a:solidFill>
                <a:effectLst>
                  <a:outerShdw blurRad="38100" dist="38100" dir="2700000" algn="tl">
                    <a:srgbClr val="000000">
                      <a:alpha val="43137"/>
                    </a:srgbClr>
                  </a:outerShdw>
                </a:effectLst>
              </a:rPr>
              <a:t>Hierarchical Polynomial Regression Analyses</a:t>
            </a:r>
            <a:endParaRPr lang="en-US" dirty="0" smtClean="0"/>
          </a:p>
          <a:p>
            <a:pPr lvl="1"/>
            <a:r>
              <a:rPr lang="en-US" dirty="0" smtClean="0"/>
              <a:t>A conservative Type I error rate was chosen (</a:t>
            </a:r>
            <a:r>
              <a:rPr lang="en-US" i="1" dirty="0" smtClean="0"/>
              <a:t>p</a:t>
            </a:r>
            <a:r>
              <a:rPr lang="en-US" dirty="0" smtClean="0"/>
              <a:t> &lt; .01) due to number of regressions</a:t>
            </a:r>
          </a:p>
          <a:p>
            <a:pPr lvl="1"/>
            <a:r>
              <a:rPr lang="en-US" dirty="0" smtClean="0"/>
              <a:t>All scores were standardized and the polynomial (i.e.</a:t>
            </a:r>
            <a:r>
              <a:rPr lang="en-US" dirty="0"/>
              <a:t>, curvilinear) term </a:t>
            </a:r>
            <a:r>
              <a:rPr lang="en-US" dirty="0" smtClean="0"/>
              <a:t>was calculated from that standardized value to avoid </a:t>
            </a:r>
            <a:r>
              <a:rPr lang="en-US" dirty="0" err="1" smtClean="0"/>
              <a:t>multicollinearity</a:t>
            </a:r>
            <a:r>
              <a:rPr lang="en-US" dirty="0" smtClean="0"/>
              <a:t> (Aiken &amp; West, 1991)</a:t>
            </a:r>
          </a:p>
          <a:p>
            <a:pPr lvl="1"/>
            <a:r>
              <a:rPr lang="en-US" dirty="0" smtClean="0"/>
              <a:t>A significant (</a:t>
            </a:r>
            <a:r>
              <a:rPr lang="en-US" i="1" dirty="0" smtClean="0"/>
              <a:t>p</a:t>
            </a:r>
            <a:r>
              <a:rPr lang="en-US" dirty="0" smtClean="0"/>
              <a:t> &lt; .01) change in the incremental </a:t>
            </a:r>
            <a:r>
              <a:rPr lang="en-US" i="1" dirty="0" smtClean="0"/>
              <a:t>R</a:t>
            </a:r>
            <a:r>
              <a:rPr lang="en-US" baseline="30000" dirty="0" smtClean="0"/>
              <a:t>2</a:t>
            </a:r>
            <a:r>
              <a:rPr lang="en-US" dirty="0" smtClean="0"/>
              <a:t> for the inclusion of the polynomial terms supports a nonlinear relationship</a:t>
            </a:r>
          </a:p>
        </p:txBody>
      </p:sp>
    </p:spTree>
    <p:extLst>
      <p:ext uri="{BB962C8B-B14F-4D97-AF65-F5344CB8AC3E}">
        <p14:creationId xmlns:p14="http://schemas.microsoft.com/office/powerpoint/2010/main" val="279060005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Descriptive Statistics of Study Participants</a:t>
            </a:r>
            <a:endParaRPr lang="en-US" dirty="0"/>
          </a:p>
        </p:txBody>
      </p:sp>
      <p:sp>
        <p:nvSpPr>
          <p:cNvPr id="5" name="Content Placeholder 4"/>
          <p:cNvSpPr>
            <a:spLocks noGrp="1"/>
          </p:cNvSpPr>
          <p:nvPr>
            <p:ph idx="1"/>
          </p:nvPr>
        </p:nvSpPr>
        <p:spPr>
          <a:xfrm>
            <a:off x="0" y="1389384"/>
            <a:ext cx="9143999" cy="5468616"/>
          </a:xfrm>
        </p:spPr>
        <p:txBody>
          <a:bodyPr>
            <a:normAutofit/>
          </a:bodyPr>
          <a:lstStyle/>
          <a:p>
            <a:r>
              <a:rPr lang="en-US" sz="2800" i="1" dirty="0" smtClean="0">
                <a:solidFill>
                  <a:schemeClr val="accent2">
                    <a:lumMod val="75000"/>
                  </a:schemeClr>
                </a:solidFill>
                <a:effectLst>
                  <a:outerShdw blurRad="38100" dist="38100" dir="2700000" algn="tl">
                    <a:srgbClr val="000000">
                      <a:alpha val="43137"/>
                    </a:srgbClr>
                  </a:outerShdw>
                </a:effectLst>
              </a:rPr>
              <a:t>N</a:t>
            </a:r>
            <a:r>
              <a:rPr lang="en-US" sz="2800" dirty="0" smtClean="0">
                <a:solidFill>
                  <a:schemeClr val="accent2">
                    <a:lumMod val="75000"/>
                  </a:schemeClr>
                </a:solidFill>
                <a:effectLst>
                  <a:outerShdw blurRad="38100" dist="38100" dir="2700000" algn="tl">
                    <a:srgbClr val="000000">
                      <a:alpha val="43137"/>
                    </a:srgbClr>
                  </a:outerShdw>
                </a:effectLst>
              </a:rPr>
              <a:t> = 727 </a:t>
            </a:r>
          </a:p>
          <a:p>
            <a:pPr lvl="1"/>
            <a:r>
              <a:rPr lang="en-US" dirty="0" smtClean="0"/>
              <a:t>Age (</a:t>
            </a:r>
            <a:r>
              <a:rPr lang="en-US" i="1" dirty="0" smtClean="0"/>
              <a:t>M</a:t>
            </a:r>
            <a:r>
              <a:rPr lang="en-US" dirty="0" smtClean="0"/>
              <a:t> = </a:t>
            </a:r>
            <a:r>
              <a:rPr lang="en-US" b="1" dirty="0" smtClean="0"/>
              <a:t>34.34</a:t>
            </a:r>
            <a:r>
              <a:rPr lang="en-US" dirty="0" smtClean="0"/>
              <a:t>, </a:t>
            </a:r>
            <a:r>
              <a:rPr lang="en-US" i="1" dirty="0" smtClean="0"/>
              <a:t>SD</a:t>
            </a:r>
            <a:r>
              <a:rPr lang="en-US" dirty="0" smtClean="0"/>
              <a:t> = 10.46)</a:t>
            </a:r>
          </a:p>
          <a:p>
            <a:pPr lvl="1"/>
            <a:r>
              <a:rPr lang="en-US" dirty="0"/>
              <a:t>Majority were Caucasian (</a:t>
            </a:r>
            <a:r>
              <a:rPr lang="en-US" i="1" dirty="0"/>
              <a:t>n</a:t>
            </a:r>
            <a:r>
              <a:rPr lang="en-US" dirty="0"/>
              <a:t> = 584, or </a:t>
            </a:r>
            <a:r>
              <a:rPr lang="en-US" b="1" dirty="0"/>
              <a:t>80.3%</a:t>
            </a:r>
            <a:r>
              <a:rPr lang="en-US" dirty="0"/>
              <a:t>)</a:t>
            </a:r>
            <a:endParaRPr lang="en-US" dirty="0" smtClean="0"/>
          </a:p>
          <a:p>
            <a:pPr lvl="1"/>
            <a:r>
              <a:rPr lang="en-US" dirty="0" smtClean="0"/>
              <a:t>Female dominated sample (</a:t>
            </a:r>
            <a:r>
              <a:rPr lang="en-US" i="1" dirty="0" smtClean="0"/>
              <a:t>n </a:t>
            </a:r>
            <a:r>
              <a:rPr lang="en-US" dirty="0" smtClean="0"/>
              <a:t>= 421, or </a:t>
            </a:r>
            <a:r>
              <a:rPr lang="en-US" b="1" dirty="0" smtClean="0"/>
              <a:t>57.9%</a:t>
            </a:r>
            <a:r>
              <a:rPr lang="en-US" dirty="0" smtClean="0"/>
              <a:t>)</a:t>
            </a:r>
          </a:p>
          <a:p>
            <a:pPr lvl="1"/>
            <a:r>
              <a:rPr lang="en-US" dirty="0"/>
              <a:t>Generally well educated (</a:t>
            </a:r>
            <a:r>
              <a:rPr lang="en-US" i="1" dirty="0"/>
              <a:t>n</a:t>
            </a:r>
            <a:r>
              <a:rPr lang="en-US" dirty="0"/>
              <a:t> = 554, </a:t>
            </a:r>
            <a:r>
              <a:rPr lang="en-US" b="1" dirty="0"/>
              <a:t>76.2%</a:t>
            </a:r>
            <a:r>
              <a:rPr lang="en-US" dirty="0"/>
              <a:t>, achieved at least a 2-year degree)</a:t>
            </a:r>
            <a:endParaRPr lang="en-US" dirty="0" smtClean="0"/>
          </a:p>
          <a:p>
            <a:pPr lvl="1"/>
            <a:r>
              <a:rPr lang="en-US" dirty="0"/>
              <a:t>An overwhelming majority noted that Mechanical Turk was not their primary source of income (</a:t>
            </a:r>
            <a:r>
              <a:rPr lang="en-US" i="1" dirty="0"/>
              <a:t>n</a:t>
            </a:r>
            <a:r>
              <a:rPr lang="en-US" dirty="0"/>
              <a:t> = 701, or </a:t>
            </a:r>
            <a:r>
              <a:rPr lang="en-US" b="1" dirty="0"/>
              <a:t>96.4%</a:t>
            </a:r>
            <a:r>
              <a:rPr lang="en-US" dirty="0" smtClean="0"/>
              <a:t>)</a:t>
            </a:r>
          </a:p>
          <a:p>
            <a:pPr lvl="2"/>
            <a:r>
              <a:rPr lang="en-US" dirty="0" smtClean="0"/>
              <a:t>Median tenure of </a:t>
            </a:r>
            <a:r>
              <a:rPr lang="en-US" b="1" dirty="0" smtClean="0"/>
              <a:t>3.75</a:t>
            </a:r>
            <a:r>
              <a:rPr lang="en-US" dirty="0" smtClean="0"/>
              <a:t> years (range = 0 to 38)</a:t>
            </a:r>
          </a:p>
          <a:p>
            <a:pPr lvl="2"/>
            <a:r>
              <a:rPr lang="en-US" dirty="0" smtClean="0"/>
              <a:t>Majority worked as full-time (</a:t>
            </a:r>
            <a:r>
              <a:rPr lang="en-US" i="1" dirty="0" smtClean="0"/>
              <a:t>n </a:t>
            </a:r>
            <a:r>
              <a:rPr lang="en-US" dirty="0" smtClean="0"/>
              <a:t>= 562, or </a:t>
            </a:r>
            <a:r>
              <a:rPr lang="en-US" b="1" dirty="0" smtClean="0"/>
              <a:t>77.3%</a:t>
            </a:r>
            <a:r>
              <a:rPr lang="en-US" dirty="0" smtClean="0"/>
              <a:t>)</a:t>
            </a:r>
          </a:p>
          <a:p>
            <a:pPr lvl="2"/>
            <a:r>
              <a:rPr lang="en-US" dirty="0" smtClean="0"/>
              <a:t>Majority worked in the private sector (</a:t>
            </a:r>
            <a:r>
              <a:rPr lang="en-US" i="1" dirty="0" smtClean="0"/>
              <a:t>n</a:t>
            </a:r>
            <a:r>
              <a:rPr lang="en-US" dirty="0" smtClean="0"/>
              <a:t> = 498, </a:t>
            </a:r>
            <a:r>
              <a:rPr lang="en-US" b="1" dirty="0" smtClean="0"/>
              <a:t>68.5%</a:t>
            </a:r>
            <a:r>
              <a:rPr lang="en-US" dirty="0" smtClean="0"/>
              <a:t>)</a:t>
            </a:r>
          </a:p>
          <a:p>
            <a:pPr lvl="2"/>
            <a:r>
              <a:rPr lang="en-US" dirty="0" smtClean="0"/>
              <a:t>Median reported income was </a:t>
            </a:r>
            <a:r>
              <a:rPr lang="en-US" b="1" dirty="0" smtClean="0"/>
              <a:t>$38,000 </a:t>
            </a:r>
            <a:r>
              <a:rPr lang="en-US" dirty="0" smtClean="0"/>
              <a:t>(interquartile range of $32,500)</a:t>
            </a:r>
          </a:p>
          <a:p>
            <a:pPr lvl="1"/>
            <a:endParaRPr lang="en-US" dirty="0" smtClean="0"/>
          </a:p>
          <a:p>
            <a:endParaRPr lang="en-US" dirty="0"/>
          </a:p>
        </p:txBody>
      </p:sp>
    </p:spTree>
    <p:extLst>
      <p:ext uri="{BB962C8B-B14F-4D97-AF65-F5344CB8AC3E}">
        <p14:creationId xmlns:p14="http://schemas.microsoft.com/office/powerpoint/2010/main" val="115957158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Convergent and Discriminant Validity of Job Performance Measures</a:t>
            </a:r>
            <a:endParaRPr lang="en-US" dirty="0"/>
          </a:p>
        </p:txBody>
      </p:sp>
      <p:sp>
        <p:nvSpPr>
          <p:cNvPr id="5" name="Content Placeholder 4"/>
          <p:cNvSpPr>
            <a:spLocks noGrp="1"/>
          </p:cNvSpPr>
          <p:nvPr>
            <p:ph idx="1"/>
          </p:nvPr>
        </p:nvSpPr>
        <p:spPr>
          <a:xfrm>
            <a:off x="0" y="1666240"/>
            <a:ext cx="9144000" cy="5191760"/>
          </a:xfrm>
        </p:spPr>
        <p:txBody>
          <a:bodyPr>
            <a:normAutofit/>
          </a:bodyPr>
          <a:lstStyle/>
          <a:p>
            <a:r>
              <a:rPr lang="en-US" dirty="0" smtClean="0"/>
              <a:t>Task Performance</a:t>
            </a:r>
          </a:p>
          <a:p>
            <a:pPr lvl="1"/>
            <a:r>
              <a:rPr lang="en-US" dirty="0" smtClean="0">
                <a:solidFill>
                  <a:schemeClr val="accent2">
                    <a:lumMod val="75000"/>
                  </a:schemeClr>
                </a:solidFill>
              </a:rPr>
              <a:t>The fit of the 5-item model was acceptable </a:t>
            </a:r>
            <a:r>
              <a:rPr lang="en-US" dirty="0" smtClean="0"/>
              <a:t>[χ</a:t>
            </a:r>
            <a:r>
              <a:rPr lang="en-US" baseline="30000" dirty="0" smtClean="0"/>
              <a:t>2</a:t>
            </a:r>
            <a:r>
              <a:rPr lang="en-US" dirty="0" smtClean="0"/>
              <a:t>(5) </a:t>
            </a:r>
            <a:r>
              <a:rPr lang="en-US" dirty="0"/>
              <a:t>= 20.92, </a:t>
            </a:r>
            <a:r>
              <a:rPr lang="en-US" i="1" dirty="0"/>
              <a:t>p</a:t>
            </a:r>
            <a:r>
              <a:rPr lang="en-US" dirty="0"/>
              <a:t> &lt; 0.001; CFI = 0.99; TLI = 0.98; RMSEA = </a:t>
            </a:r>
            <a:r>
              <a:rPr lang="en-US" dirty="0" smtClean="0"/>
              <a:t>0.07] as were all standardized loadings were acceptable </a:t>
            </a:r>
            <a:r>
              <a:rPr lang="en-US" dirty="0"/>
              <a:t>(standardized </a:t>
            </a:r>
            <a:r>
              <a:rPr lang="en-US" dirty="0" err="1"/>
              <a:t>λs</a:t>
            </a:r>
            <a:r>
              <a:rPr lang="en-US" dirty="0"/>
              <a:t> &gt; 0.56, </a:t>
            </a:r>
            <a:r>
              <a:rPr lang="en-US" i="1" dirty="0"/>
              <a:t>p</a:t>
            </a:r>
            <a:r>
              <a:rPr lang="en-US" dirty="0"/>
              <a:t> &lt; 0.001</a:t>
            </a:r>
            <a:r>
              <a:rPr lang="en-US" dirty="0" smtClean="0"/>
              <a:t>)</a:t>
            </a:r>
          </a:p>
          <a:p>
            <a:r>
              <a:rPr lang="en-US" dirty="0"/>
              <a:t>OCB</a:t>
            </a:r>
          </a:p>
          <a:p>
            <a:pPr lvl="1"/>
            <a:r>
              <a:rPr lang="en-US" dirty="0">
                <a:solidFill>
                  <a:schemeClr val="accent2">
                    <a:lumMod val="75000"/>
                  </a:schemeClr>
                </a:solidFill>
              </a:rPr>
              <a:t>Initial testing indicated poor </a:t>
            </a:r>
            <a:r>
              <a:rPr lang="en-US" dirty="0" smtClean="0">
                <a:solidFill>
                  <a:schemeClr val="accent2">
                    <a:lumMod val="75000"/>
                  </a:schemeClr>
                </a:solidFill>
              </a:rPr>
              <a:t>fit </a:t>
            </a:r>
            <a:r>
              <a:rPr lang="en-US" dirty="0" smtClean="0"/>
              <a:t>due to a highly correlated residual </a:t>
            </a:r>
            <a:r>
              <a:rPr lang="en-US" dirty="0"/>
              <a:t>[</a:t>
            </a:r>
            <a:r>
              <a:rPr lang="en-US" dirty="0" smtClean="0"/>
              <a:t>χ</a:t>
            </a:r>
            <a:r>
              <a:rPr lang="en-US" baseline="30000" dirty="0" smtClean="0"/>
              <a:t>2</a:t>
            </a:r>
            <a:r>
              <a:rPr lang="en-US" dirty="0" smtClean="0"/>
              <a:t>(170) </a:t>
            </a:r>
            <a:r>
              <a:rPr lang="en-US" dirty="0"/>
              <a:t>= 1258.53, </a:t>
            </a:r>
            <a:r>
              <a:rPr lang="en-US" i="1" dirty="0"/>
              <a:t>p</a:t>
            </a:r>
            <a:r>
              <a:rPr lang="en-US" dirty="0"/>
              <a:t> &lt; 0.001; CFI = 0.85; TLI = 0.83; RMSEA = 0.09]</a:t>
            </a:r>
          </a:p>
          <a:p>
            <a:pPr lvl="1"/>
            <a:r>
              <a:rPr lang="en-US" dirty="0" smtClean="0">
                <a:solidFill>
                  <a:schemeClr val="accent2">
                    <a:lumMod val="75000"/>
                  </a:schemeClr>
                </a:solidFill>
              </a:rPr>
              <a:t>A revised </a:t>
            </a:r>
            <a:r>
              <a:rPr lang="en-US" dirty="0">
                <a:solidFill>
                  <a:schemeClr val="accent2">
                    <a:lumMod val="75000"/>
                  </a:schemeClr>
                </a:solidFill>
              </a:rPr>
              <a:t>model </a:t>
            </a:r>
            <a:r>
              <a:rPr lang="en-US" dirty="0" smtClean="0">
                <a:solidFill>
                  <a:schemeClr val="accent2">
                    <a:lumMod val="75000"/>
                  </a:schemeClr>
                </a:solidFill>
              </a:rPr>
              <a:t>(one item dropped) yielded </a:t>
            </a:r>
            <a:r>
              <a:rPr lang="en-US" dirty="0">
                <a:solidFill>
                  <a:schemeClr val="accent2">
                    <a:lumMod val="75000"/>
                  </a:schemeClr>
                </a:solidFill>
              </a:rPr>
              <a:t>acceptable fit</a:t>
            </a:r>
            <a:r>
              <a:rPr lang="en-US" dirty="0"/>
              <a:t> [χ</a:t>
            </a:r>
            <a:r>
              <a:rPr lang="en-US" baseline="30000" dirty="0"/>
              <a:t>2</a:t>
            </a:r>
            <a:r>
              <a:rPr lang="en-US" dirty="0"/>
              <a:t>(152) = 592.40, </a:t>
            </a:r>
            <a:r>
              <a:rPr lang="en-US" i="1" dirty="0"/>
              <a:t>p</a:t>
            </a:r>
            <a:r>
              <a:rPr lang="en-US" dirty="0"/>
              <a:t> &lt; 0.001; CFI = 0.92; TLI = 0.91; RMSEA = 0.07] and all items significantly reflected OCB (standardized </a:t>
            </a:r>
            <a:r>
              <a:rPr lang="en-US" dirty="0" err="1"/>
              <a:t>λs</a:t>
            </a:r>
            <a:r>
              <a:rPr lang="en-US" dirty="0"/>
              <a:t> &gt; 0.50, </a:t>
            </a:r>
            <a:r>
              <a:rPr lang="en-US" i="1" dirty="0"/>
              <a:t>p</a:t>
            </a:r>
            <a:r>
              <a:rPr lang="en-US" dirty="0"/>
              <a:t> &lt; 0.001)</a:t>
            </a:r>
          </a:p>
          <a:p>
            <a:pPr lvl="1"/>
            <a:endParaRPr lang="en-US" dirty="0" smtClean="0"/>
          </a:p>
        </p:txBody>
      </p:sp>
    </p:spTree>
    <p:extLst>
      <p:ext uri="{BB962C8B-B14F-4D97-AF65-F5344CB8AC3E}">
        <p14:creationId xmlns:p14="http://schemas.microsoft.com/office/powerpoint/2010/main" val="173159355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Convergent and Discriminant Validity of Job Performance Measures</a:t>
            </a:r>
            <a:endParaRPr lang="en-US" dirty="0"/>
          </a:p>
        </p:txBody>
      </p:sp>
      <p:sp>
        <p:nvSpPr>
          <p:cNvPr id="5" name="Content Placeholder 4"/>
          <p:cNvSpPr>
            <a:spLocks noGrp="1"/>
          </p:cNvSpPr>
          <p:nvPr>
            <p:ph idx="1"/>
          </p:nvPr>
        </p:nvSpPr>
        <p:spPr>
          <a:xfrm>
            <a:off x="0" y="1798320"/>
            <a:ext cx="9144000" cy="5059680"/>
          </a:xfrm>
        </p:spPr>
        <p:txBody>
          <a:bodyPr>
            <a:normAutofit/>
          </a:bodyPr>
          <a:lstStyle/>
          <a:p>
            <a:r>
              <a:rPr lang="en-US" dirty="0" smtClean="0"/>
              <a:t>CWB</a:t>
            </a:r>
          </a:p>
          <a:p>
            <a:pPr lvl="1"/>
            <a:r>
              <a:rPr lang="en-US" dirty="0" smtClean="0"/>
              <a:t>A </a:t>
            </a:r>
            <a:r>
              <a:rPr lang="en-US" dirty="0" err="1" smtClean="0">
                <a:solidFill>
                  <a:schemeClr val="accent2">
                    <a:lumMod val="75000"/>
                  </a:schemeClr>
                </a:solidFill>
              </a:rPr>
              <a:t>bifactor</a:t>
            </a:r>
            <a:r>
              <a:rPr lang="en-US" dirty="0" smtClean="0">
                <a:solidFill>
                  <a:schemeClr val="accent2">
                    <a:lumMod val="75000"/>
                  </a:schemeClr>
                </a:solidFill>
              </a:rPr>
              <a:t> </a:t>
            </a:r>
            <a:r>
              <a:rPr lang="en-US" dirty="0">
                <a:solidFill>
                  <a:schemeClr val="accent2">
                    <a:lumMod val="75000"/>
                  </a:schemeClr>
                </a:solidFill>
              </a:rPr>
              <a:t>model </a:t>
            </a:r>
            <a:r>
              <a:rPr lang="en-US" dirty="0"/>
              <a:t>was specified in which all items </a:t>
            </a:r>
            <a:r>
              <a:rPr lang="en-US" dirty="0" smtClean="0"/>
              <a:t>reflected both the </a:t>
            </a:r>
            <a:r>
              <a:rPr lang="en-US" dirty="0"/>
              <a:t>general CWB factor </a:t>
            </a:r>
            <a:r>
              <a:rPr lang="en-US" dirty="0" smtClean="0"/>
              <a:t>and one of two latent </a:t>
            </a:r>
            <a:r>
              <a:rPr lang="en-US" dirty="0"/>
              <a:t>target factors (</a:t>
            </a:r>
            <a:r>
              <a:rPr lang="en-US" dirty="0" smtClean="0"/>
              <a:t>interpersonal</a:t>
            </a:r>
            <a:r>
              <a:rPr lang="en-US" dirty="0"/>
              <a:t> </a:t>
            </a:r>
            <a:r>
              <a:rPr lang="en-US" dirty="0" smtClean="0"/>
              <a:t>or organizational) </a:t>
            </a:r>
          </a:p>
          <a:p>
            <a:pPr lvl="1"/>
            <a:r>
              <a:rPr lang="en-US" dirty="0" smtClean="0"/>
              <a:t>One item dropped due to an administrative error</a:t>
            </a:r>
          </a:p>
          <a:p>
            <a:pPr lvl="1"/>
            <a:r>
              <a:rPr lang="en-US" dirty="0" smtClean="0">
                <a:solidFill>
                  <a:schemeClr val="accent2">
                    <a:lumMod val="75000"/>
                  </a:schemeClr>
                </a:solidFill>
              </a:rPr>
              <a:t>This </a:t>
            </a:r>
            <a:r>
              <a:rPr lang="en-US" dirty="0">
                <a:solidFill>
                  <a:schemeClr val="accent2">
                    <a:lumMod val="75000"/>
                  </a:schemeClr>
                </a:solidFill>
              </a:rPr>
              <a:t>model evidenced adequate model-data fit </a:t>
            </a:r>
            <a:r>
              <a:rPr lang="en-US" dirty="0"/>
              <a:t>[χ</a:t>
            </a:r>
            <a:r>
              <a:rPr lang="en-US" baseline="30000" dirty="0"/>
              <a:t>2</a:t>
            </a:r>
            <a:r>
              <a:rPr lang="en-US" dirty="0"/>
              <a:t>(119) = 367.15, </a:t>
            </a:r>
            <a:r>
              <a:rPr lang="en-US" i="1" dirty="0"/>
              <a:t>p</a:t>
            </a:r>
            <a:r>
              <a:rPr lang="en-US" dirty="0"/>
              <a:t> &lt; 0.001; CFI = 0.95; TLI = 0.94; RMSEA = 0.05</a:t>
            </a:r>
            <a:r>
              <a:rPr lang="en-US" dirty="0" smtClean="0"/>
              <a:t>]</a:t>
            </a:r>
          </a:p>
          <a:p>
            <a:pPr lvl="1"/>
            <a:r>
              <a:rPr lang="en-US" dirty="0" smtClean="0">
                <a:solidFill>
                  <a:schemeClr val="accent2">
                    <a:lumMod val="75000"/>
                  </a:schemeClr>
                </a:solidFill>
              </a:rPr>
              <a:t>All items significantly reflected a general factor</a:t>
            </a:r>
            <a:r>
              <a:rPr lang="en-US" dirty="0" smtClean="0"/>
              <a:t> (</a:t>
            </a:r>
            <a:r>
              <a:rPr lang="en-US" dirty="0"/>
              <a:t>standardized </a:t>
            </a:r>
            <a:r>
              <a:rPr lang="en-US" dirty="0" err="1"/>
              <a:t>λs</a:t>
            </a:r>
            <a:r>
              <a:rPr lang="en-US" dirty="0"/>
              <a:t> &gt; 0.26, </a:t>
            </a:r>
            <a:r>
              <a:rPr lang="en-US" i="1" dirty="0"/>
              <a:t>p</a:t>
            </a:r>
            <a:r>
              <a:rPr lang="en-US" dirty="0"/>
              <a:t> &lt; 0.001</a:t>
            </a:r>
            <a:r>
              <a:rPr lang="en-US" dirty="0" smtClean="0"/>
              <a:t>)</a:t>
            </a:r>
          </a:p>
          <a:p>
            <a:pPr lvl="1"/>
            <a:endParaRPr lang="en-US" dirty="0" smtClean="0"/>
          </a:p>
        </p:txBody>
      </p:sp>
    </p:spTree>
    <p:extLst>
      <p:ext uri="{BB962C8B-B14F-4D97-AF65-F5344CB8AC3E}">
        <p14:creationId xmlns:p14="http://schemas.microsoft.com/office/powerpoint/2010/main" val="81422043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Convergent and Discriminant Validity of Job Performance Measures</a:t>
            </a:r>
            <a:endParaRPr lang="en-US" dirty="0"/>
          </a:p>
        </p:txBody>
      </p:sp>
      <p:sp>
        <p:nvSpPr>
          <p:cNvPr id="5" name="Content Placeholder 4"/>
          <p:cNvSpPr>
            <a:spLocks noGrp="1"/>
          </p:cNvSpPr>
          <p:nvPr>
            <p:ph idx="1"/>
          </p:nvPr>
        </p:nvSpPr>
        <p:spPr>
          <a:xfrm>
            <a:off x="0" y="1767840"/>
            <a:ext cx="8981440" cy="5090160"/>
          </a:xfrm>
        </p:spPr>
        <p:txBody>
          <a:bodyPr>
            <a:normAutofit/>
          </a:bodyPr>
          <a:lstStyle/>
          <a:p>
            <a:r>
              <a:rPr lang="en-US" dirty="0" smtClean="0"/>
              <a:t>An overall model with all criteria assessed simultaneously indicated </a:t>
            </a:r>
            <a:r>
              <a:rPr lang="en-US" dirty="0" smtClean="0">
                <a:solidFill>
                  <a:schemeClr val="accent2">
                    <a:lumMod val="75000"/>
                  </a:schemeClr>
                </a:solidFill>
                <a:effectLst>
                  <a:outerShdw blurRad="38100" dist="38100" dir="2700000" algn="tl">
                    <a:srgbClr val="000000">
                      <a:alpha val="43137"/>
                    </a:srgbClr>
                  </a:outerShdw>
                </a:effectLst>
              </a:rPr>
              <a:t>acceptable </a:t>
            </a:r>
            <a:r>
              <a:rPr lang="en-US" dirty="0">
                <a:solidFill>
                  <a:schemeClr val="accent2">
                    <a:lumMod val="75000"/>
                  </a:schemeClr>
                </a:solidFill>
                <a:effectLst>
                  <a:outerShdw blurRad="38100" dist="38100" dir="2700000" algn="tl">
                    <a:srgbClr val="000000">
                      <a:alpha val="43137"/>
                    </a:srgbClr>
                  </a:outerShdw>
                </a:effectLst>
              </a:rPr>
              <a:t>fit </a:t>
            </a:r>
            <a:endParaRPr lang="en-US" dirty="0" smtClean="0">
              <a:solidFill>
                <a:schemeClr val="accent2">
                  <a:lumMod val="75000"/>
                </a:schemeClr>
              </a:solidFill>
              <a:effectLst>
                <a:outerShdw blurRad="38100" dist="38100" dir="2700000" algn="tl">
                  <a:srgbClr val="000000">
                    <a:alpha val="43137"/>
                  </a:srgbClr>
                </a:outerShdw>
              </a:effectLst>
            </a:endParaRPr>
          </a:p>
          <a:p>
            <a:pPr marL="0" indent="0">
              <a:buNone/>
              <a:tabLst>
                <a:tab pos="173038" algn="l"/>
              </a:tabLst>
            </a:pPr>
            <a:r>
              <a:rPr lang="en-US" dirty="0">
                <a:solidFill>
                  <a:schemeClr val="accent2">
                    <a:lumMod val="75000"/>
                  </a:schemeClr>
                </a:solidFill>
                <a:effectLst>
                  <a:outerShdw blurRad="38100" dist="38100" dir="2700000" algn="tl">
                    <a:srgbClr val="000000">
                      <a:alpha val="43137"/>
                    </a:srgbClr>
                  </a:outerShdw>
                </a:effectLst>
              </a:rPr>
              <a:t>	</a:t>
            </a:r>
            <a:r>
              <a:rPr lang="en-US" sz="2400" dirty="0" smtClean="0"/>
              <a:t>[</a:t>
            </a:r>
            <a:r>
              <a:rPr lang="en-US" sz="2400" dirty="0"/>
              <a:t>χ</a:t>
            </a:r>
            <a:r>
              <a:rPr lang="en-US" sz="2400" baseline="30000" dirty="0"/>
              <a:t>2</a:t>
            </a:r>
            <a:r>
              <a:rPr lang="en-US" sz="2400" dirty="0"/>
              <a:t>(756) = 1789.38, </a:t>
            </a:r>
            <a:r>
              <a:rPr lang="en-US" sz="2400" i="1" dirty="0"/>
              <a:t>p</a:t>
            </a:r>
            <a:r>
              <a:rPr lang="en-US" sz="2400" dirty="0"/>
              <a:t> &lt; 0.001; CFI = 0.92; TLI = 0.92; RMSEA = 0.04] </a:t>
            </a:r>
            <a:endParaRPr lang="en-US" sz="2400" dirty="0" smtClean="0"/>
          </a:p>
          <a:p>
            <a:pPr marL="457200" lvl="1" indent="0">
              <a:buNone/>
            </a:pPr>
            <a:endParaRPr lang="en-US" dirty="0" smtClean="0"/>
          </a:p>
          <a:p>
            <a:pPr lvl="1"/>
            <a:r>
              <a:rPr lang="en-US" dirty="0" smtClean="0"/>
              <a:t>Latent </a:t>
            </a:r>
            <a:r>
              <a:rPr lang="en-US" dirty="0"/>
              <a:t>construct correlations between task performance and CWB (ϕ = -0.42, </a:t>
            </a:r>
            <a:r>
              <a:rPr lang="en-US" i="1" dirty="0"/>
              <a:t>p</a:t>
            </a:r>
            <a:r>
              <a:rPr lang="en-US" dirty="0"/>
              <a:t> &lt; .001), task performance and OCB (ϕ = 0.26, </a:t>
            </a:r>
            <a:r>
              <a:rPr lang="en-US" i="1" dirty="0"/>
              <a:t>p</a:t>
            </a:r>
            <a:r>
              <a:rPr lang="en-US" dirty="0"/>
              <a:t> &lt; 0.001), and CWB and OCB (ϕ = 0.02, </a:t>
            </a:r>
            <a:r>
              <a:rPr lang="en-US" i="1" dirty="0"/>
              <a:t>p</a:t>
            </a:r>
            <a:r>
              <a:rPr lang="en-US" dirty="0"/>
              <a:t> = ns) were </a:t>
            </a:r>
            <a:r>
              <a:rPr lang="en-US" dirty="0">
                <a:solidFill>
                  <a:schemeClr val="accent2">
                    <a:lumMod val="75000"/>
                  </a:schemeClr>
                </a:solidFill>
                <a:effectLst>
                  <a:outerShdw blurRad="38100" dist="38100" dir="2700000" algn="tl">
                    <a:srgbClr val="000000">
                      <a:alpha val="43137"/>
                    </a:srgbClr>
                  </a:outerShdw>
                </a:effectLst>
              </a:rPr>
              <a:t>consistent</a:t>
            </a:r>
            <a:r>
              <a:rPr lang="en-US" dirty="0"/>
              <a:t> </a:t>
            </a:r>
            <a:r>
              <a:rPr lang="en-US" dirty="0">
                <a:solidFill>
                  <a:schemeClr val="accent2">
                    <a:lumMod val="75000"/>
                  </a:schemeClr>
                </a:solidFill>
                <a:effectLst>
                  <a:outerShdw blurRad="38100" dist="38100" dir="2700000" algn="tl">
                    <a:srgbClr val="000000">
                      <a:alpha val="43137"/>
                    </a:srgbClr>
                  </a:outerShdw>
                </a:effectLst>
              </a:rPr>
              <a:t>with </a:t>
            </a:r>
            <a:r>
              <a:rPr lang="en-US" dirty="0" smtClean="0">
                <a:solidFill>
                  <a:schemeClr val="accent2">
                    <a:lumMod val="75000"/>
                  </a:schemeClr>
                </a:solidFill>
                <a:effectLst>
                  <a:outerShdw blurRad="38100" dist="38100" dir="2700000" algn="tl">
                    <a:srgbClr val="000000">
                      <a:alpha val="43137"/>
                    </a:srgbClr>
                  </a:outerShdw>
                </a:effectLst>
              </a:rPr>
              <a:t>expectations</a:t>
            </a:r>
            <a:endParaRPr lang="en-US" dirty="0">
              <a:solidFill>
                <a:schemeClr val="accent2">
                  <a:lumMod val="75000"/>
                </a:schemeClr>
              </a:solidFill>
              <a:effectLst>
                <a:outerShdw blurRad="38100" dist="38100" dir="2700000" algn="tl">
                  <a:srgbClr val="000000">
                    <a:alpha val="43137"/>
                  </a:srgbClr>
                </a:outerShdw>
              </a:effectLst>
            </a:endParaRPr>
          </a:p>
          <a:p>
            <a:pPr lvl="1"/>
            <a:endParaRPr lang="en-US" dirty="0" smtClean="0"/>
          </a:p>
        </p:txBody>
      </p:sp>
    </p:spTree>
    <p:extLst>
      <p:ext uri="{BB962C8B-B14F-4D97-AF65-F5344CB8AC3E}">
        <p14:creationId xmlns:p14="http://schemas.microsoft.com/office/powerpoint/2010/main" val="160699696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Scale Development of Unfolding Big Five Assessments</a:t>
            </a:r>
            <a:endParaRPr lang="en-US" dirty="0"/>
          </a:p>
        </p:txBody>
      </p:sp>
      <p:sp>
        <p:nvSpPr>
          <p:cNvPr id="5" name="Content Placeholder 4"/>
          <p:cNvSpPr>
            <a:spLocks noGrp="1"/>
          </p:cNvSpPr>
          <p:nvPr>
            <p:ph idx="1"/>
          </p:nvPr>
        </p:nvSpPr>
        <p:spPr>
          <a:xfrm>
            <a:off x="284480" y="1656080"/>
            <a:ext cx="8188960" cy="5201920"/>
          </a:xfrm>
        </p:spPr>
        <p:txBody>
          <a:bodyPr>
            <a:normAutofit/>
          </a:bodyPr>
          <a:lstStyle/>
          <a:p>
            <a:r>
              <a:rPr lang="en-US" dirty="0" smtClean="0"/>
              <a:t>Items for each unfolding Big Five measure were analyzed using the </a:t>
            </a:r>
            <a:r>
              <a:rPr lang="en-US" b="1" dirty="0" smtClean="0">
                <a:solidFill>
                  <a:schemeClr val="accent2">
                    <a:lumMod val="75000"/>
                  </a:schemeClr>
                </a:solidFill>
              </a:rPr>
              <a:t>GGUM 2004 </a:t>
            </a:r>
            <a:r>
              <a:rPr lang="en-US" dirty="0" smtClean="0"/>
              <a:t>software (Roberts, 2000)</a:t>
            </a:r>
          </a:p>
          <a:p>
            <a:r>
              <a:rPr lang="en-US" b="1" dirty="0" smtClean="0">
                <a:solidFill>
                  <a:schemeClr val="accent2">
                    <a:lumMod val="75000"/>
                  </a:schemeClr>
                </a:solidFill>
              </a:rPr>
              <a:t>Graphical depictions </a:t>
            </a:r>
            <a:r>
              <a:rPr lang="en-US" dirty="0" smtClean="0"/>
              <a:t>were used to evaluate model-data fit</a:t>
            </a:r>
          </a:p>
          <a:p>
            <a:r>
              <a:rPr lang="en-US" b="1" dirty="0" smtClean="0">
                <a:solidFill>
                  <a:schemeClr val="accent2">
                    <a:lumMod val="75000"/>
                  </a:schemeClr>
                </a:solidFill>
              </a:rPr>
              <a:t>Bottom-up </a:t>
            </a:r>
            <a:r>
              <a:rPr lang="en-US" dirty="0" smtClean="0"/>
              <a:t>approach to scale construction (Carter et al., 2014) adopted following the </a:t>
            </a:r>
            <a:r>
              <a:rPr lang="en-US" dirty="0" err="1" smtClean="0"/>
              <a:t>DeYoung</a:t>
            </a:r>
            <a:r>
              <a:rPr lang="en-US" dirty="0" smtClean="0"/>
              <a:t> et al. (2007) model for all Big Five scales except Agreeableness, because the models would not converge</a:t>
            </a:r>
          </a:p>
        </p:txBody>
      </p:sp>
    </p:spTree>
    <p:extLst>
      <p:ext uri="{BB962C8B-B14F-4D97-AF65-F5344CB8AC3E}">
        <p14:creationId xmlns:p14="http://schemas.microsoft.com/office/powerpoint/2010/main" val="166715438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Scale Development of Unfolding Big Five Assessments</a:t>
            </a:r>
            <a:endParaRPr lang="en-US" dirty="0"/>
          </a:p>
        </p:txBody>
      </p:sp>
      <p:sp>
        <p:nvSpPr>
          <p:cNvPr id="3" name="Oval 2"/>
          <p:cNvSpPr/>
          <p:nvPr/>
        </p:nvSpPr>
        <p:spPr>
          <a:xfrm>
            <a:off x="1567354" y="1445567"/>
            <a:ext cx="3621118" cy="716029"/>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Neuroticism</a:t>
            </a:r>
            <a:endParaRPr lang="en-US" dirty="0"/>
          </a:p>
        </p:txBody>
      </p:sp>
      <p:sp>
        <p:nvSpPr>
          <p:cNvPr id="6" name="Oval 5"/>
          <p:cNvSpPr/>
          <p:nvPr/>
        </p:nvSpPr>
        <p:spPr>
          <a:xfrm>
            <a:off x="27024" y="5615082"/>
            <a:ext cx="1391698" cy="121589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t>Angry Hostility</a:t>
            </a:r>
            <a:endParaRPr lang="en-US" sz="1100" dirty="0"/>
          </a:p>
        </p:txBody>
      </p:sp>
      <p:sp>
        <p:nvSpPr>
          <p:cNvPr id="8" name="Oval 7"/>
          <p:cNvSpPr/>
          <p:nvPr/>
        </p:nvSpPr>
        <p:spPr>
          <a:xfrm>
            <a:off x="1567354" y="5642102"/>
            <a:ext cx="1391698" cy="121589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t>Impulsiveness</a:t>
            </a:r>
            <a:endParaRPr lang="en-US" sz="1100" dirty="0"/>
          </a:p>
        </p:txBody>
      </p:sp>
      <p:sp>
        <p:nvSpPr>
          <p:cNvPr id="9" name="Oval 8"/>
          <p:cNvSpPr/>
          <p:nvPr/>
        </p:nvSpPr>
        <p:spPr>
          <a:xfrm>
            <a:off x="3124965" y="5628592"/>
            <a:ext cx="1391698" cy="121589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t>Anxiety</a:t>
            </a:r>
            <a:endParaRPr lang="en-US" sz="1100" dirty="0"/>
          </a:p>
        </p:txBody>
      </p:sp>
      <p:sp>
        <p:nvSpPr>
          <p:cNvPr id="10" name="Oval 9"/>
          <p:cNvSpPr/>
          <p:nvPr/>
        </p:nvSpPr>
        <p:spPr>
          <a:xfrm>
            <a:off x="4682577" y="5642102"/>
            <a:ext cx="1391698" cy="121589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t>Depression</a:t>
            </a:r>
            <a:endParaRPr lang="en-US" sz="1100" dirty="0"/>
          </a:p>
        </p:txBody>
      </p:sp>
      <p:sp>
        <p:nvSpPr>
          <p:cNvPr id="11" name="Oval 10"/>
          <p:cNvSpPr/>
          <p:nvPr/>
        </p:nvSpPr>
        <p:spPr>
          <a:xfrm>
            <a:off x="6128323" y="5642102"/>
            <a:ext cx="1553839" cy="121589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t>Self-Consciousness</a:t>
            </a:r>
            <a:endParaRPr lang="en-US" sz="1100" dirty="0"/>
          </a:p>
        </p:txBody>
      </p:sp>
      <p:sp>
        <p:nvSpPr>
          <p:cNvPr id="12" name="Oval 11"/>
          <p:cNvSpPr/>
          <p:nvPr/>
        </p:nvSpPr>
        <p:spPr>
          <a:xfrm>
            <a:off x="7752302" y="5642102"/>
            <a:ext cx="1391698" cy="121589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t>Vulnerability</a:t>
            </a:r>
            <a:endParaRPr lang="en-US" sz="1100" dirty="0"/>
          </a:p>
        </p:txBody>
      </p:sp>
      <p:cxnSp>
        <p:nvCxnSpPr>
          <p:cNvPr id="13" name="Straight Connector 12"/>
          <p:cNvCxnSpPr/>
          <p:nvPr/>
        </p:nvCxnSpPr>
        <p:spPr>
          <a:xfrm>
            <a:off x="722871" y="4971670"/>
            <a:ext cx="1540332"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a:endCxn id="6" idx="0"/>
          </p:cNvCxnSpPr>
          <p:nvPr/>
        </p:nvCxnSpPr>
        <p:spPr>
          <a:xfrm>
            <a:off x="722873" y="4971670"/>
            <a:ext cx="0" cy="643412"/>
          </a:xfrm>
          <a:prstGeom prst="line">
            <a:avLst/>
          </a:prstGeom>
          <a:ln w="0">
            <a:headEnd type="none"/>
            <a:tailEnd type="arrow"/>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a:endCxn id="8" idx="0"/>
          </p:cNvCxnSpPr>
          <p:nvPr/>
        </p:nvCxnSpPr>
        <p:spPr>
          <a:xfrm>
            <a:off x="2263203" y="4985180"/>
            <a:ext cx="0" cy="656922"/>
          </a:xfrm>
          <a:prstGeom prst="line">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3820814" y="4948440"/>
            <a:ext cx="4627337"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Straight Connector 24"/>
          <p:cNvCxnSpPr>
            <a:endCxn id="9" idx="0"/>
          </p:cNvCxnSpPr>
          <p:nvPr/>
        </p:nvCxnSpPr>
        <p:spPr>
          <a:xfrm>
            <a:off x="3820814" y="4948440"/>
            <a:ext cx="0" cy="680152"/>
          </a:xfrm>
          <a:prstGeom prst="line">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a:endCxn id="12" idx="0"/>
          </p:cNvCxnSpPr>
          <p:nvPr/>
        </p:nvCxnSpPr>
        <p:spPr>
          <a:xfrm>
            <a:off x="8448151" y="4948440"/>
            <a:ext cx="0" cy="693662"/>
          </a:xfrm>
          <a:prstGeom prst="line">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4" name="Straight Connector 33"/>
          <p:cNvCxnSpPr>
            <a:endCxn id="10" idx="0"/>
          </p:cNvCxnSpPr>
          <p:nvPr/>
        </p:nvCxnSpPr>
        <p:spPr>
          <a:xfrm>
            <a:off x="5378426" y="4948440"/>
            <a:ext cx="0" cy="693662"/>
          </a:xfrm>
          <a:prstGeom prst="line">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 name="Straight Connector 36"/>
          <p:cNvCxnSpPr>
            <a:endCxn id="11" idx="0"/>
          </p:cNvCxnSpPr>
          <p:nvPr/>
        </p:nvCxnSpPr>
        <p:spPr>
          <a:xfrm flipH="1">
            <a:off x="6905243" y="4948440"/>
            <a:ext cx="3770" cy="693662"/>
          </a:xfrm>
          <a:prstGeom prst="line">
            <a:avLst/>
          </a:prstGeom>
          <a:ln>
            <a:tailEnd type="arrow"/>
          </a:ln>
        </p:spPr>
        <p:style>
          <a:lnRef idx="2">
            <a:schemeClr val="accent1"/>
          </a:lnRef>
          <a:fillRef idx="0">
            <a:schemeClr val="accent1"/>
          </a:fillRef>
          <a:effectRef idx="1">
            <a:schemeClr val="accent1"/>
          </a:effectRef>
          <a:fontRef idx="minor">
            <a:schemeClr val="tx1"/>
          </a:fontRef>
        </p:style>
      </p:cxnSp>
      <p:sp>
        <p:nvSpPr>
          <p:cNvPr id="40" name="Oval 39"/>
          <p:cNvSpPr/>
          <p:nvPr/>
        </p:nvSpPr>
        <p:spPr>
          <a:xfrm>
            <a:off x="503703" y="3227608"/>
            <a:ext cx="1928392" cy="1215898"/>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dirty="0" smtClean="0"/>
              <a:t>Volatility</a:t>
            </a:r>
            <a:endParaRPr lang="en-US" sz="2000" dirty="0"/>
          </a:p>
        </p:txBody>
      </p:sp>
      <p:sp>
        <p:nvSpPr>
          <p:cNvPr id="41" name="Oval 40"/>
          <p:cNvSpPr/>
          <p:nvPr/>
        </p:nvSpPr>
        <p:spPr>
          <a:xfrm>
            <a:off x="4414230" y="3227608"/>
            <a:ext cx="3267932" cy="1215898"/>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dirty="0" smtClean="0"/>
              <a:t>Withdrawal</a:t>
            </a:r>
            <a:endParaRPr lang="en-US" sz="2000" dirty="0"/>
          </a:p>
        </p:txBody>
      </p:sp>
      <p:cxnSp>
        <p:nvCxnSpPr>
          <p:cNvPr id="42" name="Straight Connector 41"/>
          <p:cNvCxnSpPr>
            <a:stCxn id="40" idx="4"/>
          </p:cNvCxnSpPr>
          <p:nvPr/>
        </p:nvCxnSpPr>
        <p:spPr>
          <a:xfrm>
            <a:off x="1467899" y="4443506"/>
            <a:ext cx="0" cy="528164"/>
          </a:xfrm>
          <a:prstGeom prst="line">
            <a:avLst/>
          </a:prstGeom>
        </p:spPr>
        <p:style>
          <a:lnRef idx="2">
            <a:schemeClr val="accent1"/>
          </a:lnRef>
          <a:fillRef idx="0">
            <a:schemeClr val="accent1"/>
          </a:fillRef>
          <a:effectRef idx="1">
            <a:schemeClr val="accent1"/>
          </a:effectRef>
          <a:fontRef idx="minor">
            <a:schemeClr val="tx1"/>
          </a:fontRef>
        </p:style>
      </p:cxnSp>
      <p:cxnSp>
        <p:nvCxnSpPr>
          <p:cNvPr id="45" name="Straight Connector 44"/>
          <p:cNvCxnSpPr>
            <a:stCxn id="41" idx="4"/>
          </p:cNvCxnSpPr>
          <p:nvPr/>
        </p:nvCxnSpPr>
        <p:spPr>
          <a:xfrm>
            <a:off x="6048196" y="4443506"/>
            <a:ext cx="0" cy="504934"/>
          </a:xfrm>
          <a:prstGeom prst="line">
            <a:avLst/>
          </a:prstGeom>
        </p:spPr>
        <p:style>
          <a:lnRef idx="2">
            <a:schemeClr val="accent1"/>
          </a:lnRef>
          <a:fillRef idx="0">
            <a:schemeClr val="accent1"/>
          </a:fillRef>
          <a:effectRef idx="1">
            <a:schemeClr val="accent1"/>
          </a:effectRef>
          <a:fontRef idx="minor">
            <a:schemeClr val="tx1"/>
          </a:fontRef>
        </p:style>
      </p:cxnSp>
      <p:cxnSp>
        <p:nvCxnSpPr>
          <p:cNvPr id="48" name="Straight Connector 47"/>
          <p:cNvCxnSpPr>
            <a:stCxn id="3" idx="4"/>
          </p:cNvCxnSpPr>
          <p:nvPr/>
        </p:nvCxnSpPr>
        <p:spPr>
          <a:xfrm>
            <a:off x="3377913" y="2161596"/>
            <a:ext cx="0" cy="372350"/>
          </a:xfrm>
          <a:prstGeom prst="line">
            <a:avLst/>
          </a:prstGeom>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a:off x="1459258" y="2533946"/>
            <a:ext cx="4583031"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flipH="1">
            <a:off x="6042289" y="2533946"/>
            <a:ext cx="3770" cy="693662"/>
          </a:xfrm>
          <a:prstGeom prst="line">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4" name="Straight Connector 53"/>
          <p:cNvCxnSpPr>
            <a:endCxn id="40" idx="0"/>
          </p:cNvCxnSpPr>
          <p:nvPr/>
        </p:nvCxnSpPr>
        <p:spPr>
          <a:xfrm>
            <a:off x="1467899" y="2533946"/>
            <a:ext cx="0" cy="693662"/>
          </a:xfrm>
          <a:prstGeom prst="line">
            <a:avLst/>
          </a:prstGeom>
          <a:ln>
            <a:tailEnd type="arrow"/>
          </a:ln>
        </p:spPr>
        <p:style>
          <a:lnRef idx="2">
            <a:schemeClr val="accent1"/>
          </a:lnRef>
          <a:fillRef idx="0">
            <a:schemeClr val="accent1"/>
          </a:fillRef>
          <a:effectRef idx="1">
            <a:schemeClr val="accent1"/>
          </a:effectRef>
          <a:fontRef idx="minor">
            <a:schemeClr val="tx1"/>
          </a:fontRef>
        </p:style>
      </p:cxnSp>
      <p:sp>
        <p:nvSpPr>
          <p:cNvPr id="58" name="Rectangle 57"/>
          <p:cNvSpPr/>
          <p:nvPr/>
        </p:nvSpPr>
        <p:spPr>
          <a:xfrm>
            <a:off x="8242098" y="4539351"/>
            <a:ext cx="783675" cy="29721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Step 1</a:t>
            </a:r>
            <a:endParaRPr lang="en-US" dirty="0"/>
          </a:p>
        </p:txBody>
      </p:sp>
      <p:sp>
        <p:nvSpPr>
          <p:cNvPr id="59" name="Rectangle 58"/>
          <p:cNvSpPr/>
          <p:nvPr/>
        </p:nvSpPr>
        <p:spPr>
          <a:xfrm>
            <a:off x="8242098" y="2732805"/>
            <a:ext cx="783675" cy="29721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Step 2</a:t>
            </a:r>
            <a:endParaRPr lang="en-US" dirty="0"/>
          </a:p>
        </p:txBody>
      </p:sp>
      <p:sp>
        <p:nvSpPr>
          <p:cNvPr id="60" name="Rectangle 59"/>
          <p:cNvSpPr/>
          <p:nvPr/>
        </p:nvSpPr>
        <p:spPr>
          <a:xfrm>
            <a:off x="8242098" y="1706047"/>
            <a:ext cx="783675" cy="29721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Step 3</a:t>
            </a:r>
            <a:endParaRPr lang="en-US" dirty="0"/>
          </a:p>
        </p:txBody>
      </p:sp>
    </p:spTree>
    <p:extLst>
      <p:ext uri="{BB962C8B-B14F-4D97-AF65-F5344CB8AC3E}">
        <p14:creationId xmlns:p14="http://schemas.microsoft.com/office/powerpoint/2010/main" val="115682541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5"/>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5"/>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7"/>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6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8"/>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1"/>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4"/>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8" grpId="0" animBg="1"/>
      <p:bldP spid="9" grpId="0" animBg="1"/>
      <p:bldP spid="10" grpId="0" animBg="1"/>
      <p:bldP spid="11" grpId="0" animBg="1"/>
      <p:bldP spid="12" grpId="0" animBg="1"/>
      <p:bldP spid="40" grpId="0" animBg="1"/>
      <p:bldP spid="41" grpId="0" animBg="1"/>
      <p:bldP spid="58" grpId="0" animBg="1"/>
      <p:bldP spid="59" grpId="0" animBg="1"/>
      <p:bldP spid="6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IRT Assessments Summary Results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954623648"/>
              </p:ext>
            </p:extLst>
          </p:nvPr>
        </p:nvGraphicFramePr>
        <p:xfrm>
          <a:off x="-1" y="1005841"/>
          <a:ext cx="9144001" cy="5852159"/>
        </p:xfrm>
        <a:graphic>
          <a:graphicData uri="http://schemas.openxmlformats.org/drawingml/2006/table">
            <a:tbl>
              <a:tblPr firstRow="1" bandRow="1">
                <a:tableStyleId>{5C22544A-7EE6-4342-B048-85BDC9FD1C3A}</a:tableStyleId>
              </a:tblPr>
              <a:tblGrid>
                <a:gridCol w="1967093"/>
                <a:gridCol w="748746"/>
                <a:gridCol w="1391698"/>
                <a:gridCol w="1675443"/>
                <a:gridCol w="1945676"/>
                <a:gridCol w="1415345"/>
              </a:tblGrid>
              <a:tr h="862656">
                <a:tc>
                  <a:txBody>
                    <a:bodyPr/>
                    <a:lstStyle/>
                    <a:p>
                      <a:pPr algn="ctr"/>
                      <a:r>
                        <a:rPr lang="en-US" dirty="0" smtClean="0"/>
                        <a:t>Big Five Trait</a:t>
                      </a:r>
                      <a:endParaRPr lang="en-US" dirty="0"/>
                    </a:p>
                  </a:txBody>
                  <a:tcPr/>
                </a:tc>
                <a:tc>
                  <a:txBody>
                    <a:bodyPr/>
                    <a:lstStyle/>
                    <a:p>
                      <a:pPr algn="ctr"/>
                      <a:r>
                        <a:rPr lang="en-US" i="1" dirty="0" smtClean="0"/>
                        <a:t>k</a:t>
                      </a:r>
                      <a:endParaRPr lang="en-US" i="1" dirty="0"/>
                    </a:p>
                  </a:txBody>
                  <a:tcPr/>
                </a:tc>
                <a:tc>
                  <a:txBody>
                    <a:bodyPr/>
                    <a:lstStyle/>
                    <a:p>
                      <a:pPr algn="ctr"/>
                      <a:r>
                        <a:rPr lang="en-US" b="1" i="0" dirty="0" smtClean="0">
                          <a:latin typeface="Lucida Grande"/>
                          <a:ea typeface="Lucida Grande"/>
                          <a:cs typeface="Lucida Grande"/>
                        </a:rPr>
                        <a:t>α</a:t>
                      </a:r>
                      <a:r>
                        <a:rPr lang="en-US" b="1" i="0" baseline="-25000" dirty="0" smtClean="0">
                          <a:latin typeface="Lucida Grande"/>
                          <a:ea typeface="Lucida Grande"/>
                          <a:cs typeface="Lucida Grande"/>
                        </a:rPr>
                        <a:t>average</a:t>
                      </a:r>
                      <a:endParaRPr lang="en-US" dirty="0"/>
                    </a:p>
                  </a:txBody>
                  <a:tcPr/>
                </a:tc>
                <a:tc>
                  <a:txBody>
                    <a:bodyPr/>
                    <a:lstStyle/>
                    <a:p>
                      <a:pPr algn="ctr"/>
                      <a:r>
                        <a:rPr lang="en-US" dirty="0" smtClean="0"/>
                        <a:t>Extremely </a:t>
                      </a:r>
                    </a:p>
                    <a:p>
                      <a:pPr algn="ctr"/>
                      <a:r>
                        <a:rPr lang="en-US" dirty="0" smtClean="0"/>
                        <a:t>Low</a:t>
                      </a:r>
                    </a:p>
                    <a:p>
                      <a:pPr algn="ctr"/>
                      <a:r>
                        <a:rPr lang="el-GR" dirty="0" smtClean="0"/>
                        <a:t>δ</a:t>
                      </a:r>
                      <a:r>
                        <a:rPr lang="en-US" baseline="0" dirty="0" smtClean="0"/>
                        <a:t> ≥ -2.0</a:t>
                      </a:r>
                      <a:endParaRPr lang="en-US" dirty="0"/>
                    </a:p>
                  </a:txBody>
                  <a:tcPr/>
                </a:tc>
                <a:tc>
                  <a:txBody>
                    <a:bodyPr/>
                    <a:lstStyle/>
                    <a:p>
                      <a:pPr algn="ctr"/>
                      <a:r>
                        <a:rPr lang="en-US" dirty="0" smtClean="0"/>
                        <a:t>Moderate Level</a:t>
                      </a:r>
                    </a:p>
                    <a:p>
                      <a:pPr algn="ctr"/>
                      <a:r>
                        <a:rPr lang="en-US" dirty="0" smtClean="0"/>
                        <a:t>(unfolding)</a:t>
                      </a:r>
                    </a:p>
                    <a:p>
                      <a:pPr marL="0" marR="0" indent="0" algn="ctr" defTabSz="914400" rtl="0" eaLnBrk="1" fontAlgn="auto" latinLnBrk="0" hangingPunct="1">
                        <a:lnSpc>
                          <a:spcPct val="100000"/>
                        </a:lnSpc>
                        <a:spcBef>
                          <a:spcPts val="0"/>
                        </a:spcBef>
                        <a:spcAft>
                          <a:spcPts val="0"/>
                        </a:spcAft>
                        <a:buClrTx/>
                        <a:buSzTx/>
                        <a:buFontTx/>
                        <a:buNone/>
                        <a:tabLst/>
                        <a:defRPr/>
                      </a:pPr>
                      <a:r>
                        <a:rPr lang="en-US" baseline="0" dirty="0" smtClean="0"/>
                        <a:t>-2.0 ≥ </a:t>
                      </a:r>
                      <a:r>
                        <a:rPr lang="el-GR" dirty="0" smtClean="0"/>
                        <a:t>δ</a:t>
                      </a:r>
                      <a:r>
                        <a:rPr lang="en-US" baseline="0" dirty="0" smtClean="0"/>
                        <a:t> ≤ 2.0</a:t>
                      </a:r>
                      <a:endParaRPr lang="en-US" dirty="0" smtClean="0"/>
                    </a:p>
                  </a:txBody>
                  <a:tcPr/>
                </a:tc>
                <a:tc>
                  <a:txBody>
                    <a:bodyPr/>
                    <a:lstStyle/>
                    <a:p>
                      <a:pPr algn="ctr"/>
                      <a:r>
                        <a:rPr lang="en-US" dirty="0" smtClean="0"/>
                        <a:t>Extremely High</a:t>
                      </a:r>
                    </a:p>
                    <a:p>
                      <a:pPr marL="0" marR="0" indent="0" algn="ctr" defTabSz="914400" rtl="0" eaLnBrk="1" fontAlgn="auto" latinLnBrk="0" hangingPunct="1">
                        <a:lnSpc>
                          <a:spcPct val="100000"/>
                        </a:lnSpc>
                        <a:spcBef>
                          <a:spcPts val="0"/>
                        </a:spcBef>
                        <a:spcAft>
                          <a:spcPts val="0"/>
                        </a:spcAft>
                        <a:buClrTx/>
                        <a:buSzTx/>
                        <a:buFontTx/>
                        <a:buNone/>
                        <a:tabLst/>
                        <a:defRPr/>
                      </a:pPr>
                      <a:r>
                        <a:rPr lang="el-GR" dirty="0" smtClean="0"/>
                        <a:t>δ</a:t>
                      </a:r>
                      <a:r>
                        <a:rPr lang="en-US" baseline="0" dirty="0" smtClean="0"/>
                        <a:t> ≤ 2.0</a:t>
                      </a:r>
                      <a:endParaRPr lang="en-US" dirty="0" smtClean="0"/>
                    </a:p>
                  </a:txBody>
                  <a:tcPr/>
                </a:tc>
              </a:tr>
              <a:tr h="1612427">
                <a:tc>
                  <a:txBody>
                    <a:bodyPr/>
                    <a:lstStyle/>
                    <a:p>
                      <a:r>
                        <a:rPr lang="en-US" dirty="0" smtClean="0"/>
                        <a:t>Extraversion</a:t>
                      </a:r>
                      <a:endParaRPr lang="en-US" dirty="0"/>
                    </a:p>
                  </a:txBody>
                  <a:tcPr/>
                </a:tc>
                <a:tc>
                  <a:txBody>
                    <a:bodyPr/>
                    <a:lstStyle/>
                    <a:p>
                      <a:pPr algn="ctr"/>
                      <a:r>
                        <a:rPr lang="en-US" i="0" smtClean="0"/>
                        <a:t>33</a:t>
                      </a:r>
                      <a:endParaRPr lang="en-US" i="0" dirty="0"/>
                    </a:p>
                  </a:txBody>
                  <a:tcPr/>
                </a:tc>
                <a:tc>
                  <a:txBody>
                    <a:bodyPr/>
                    <a:lstStyle/>
                    <a:p>
                      <a:pPr algn="ctr"/>
                      <a:r>
                        <a:rPr lang="en-US" dirty="0" smtClean="0"/>
                        <a:t>0.66</a:t>
                      </a:r>
                    </a:p>
                    <a:p>
                      <a:pPr algn="ctr"/>
                      <a:r>
                        <a:rPr lang="en-US" dirty="0" smtClean="0"/>
                        <a:t>[0.19—1.45]</a:t>
                      </a:r>
                      <a:endParaRPr lang="en-US" dirty="0"/>
                    </a:p>
                  </a:txBody>
                  <a:tcPr/>
                </a:tc>
                <a:tc>
                  <a:txBody>
                    <a:bodyPr/>
                    <a:lstStyle/>
                    <a:p>
                      <a:pPr algn="ctr"/>
                      <a:r>
                        <a:rPr lang="en-US" dirty="0" smtClean="0"/>
                        <a:t>“I hate leading groups”</a:t>
                      </a:r>
                      <a:endParaRPr lang="en-US" dirty="0"/>
                    </a:p>
                  </a:txBody>
                  <a:tcPr/>
                </a:tc>
                <a:tc>
                  <a:txBody>
                    <a:bodyPr/>
                    <a:lstStyle/>
                    <a:p>
                      <a:pPr algn="ctr"/>
                      <a:r>
                        <a:rPr lang="en-US" dirty="0" smtClean="0"/>
                        <a:t>“Half of the time I prefer leisurely activities and half of the time I prefer activities to be fast-paced”</a:t>
                      </a:r>
                      <a:endParaRPr lang="en-US" dirty="0"/>
                    </a:p>
                  </a:txBody>
                  <a:tcPr/>
                </a:tc>
                <a:tc>
                  <a:txBody>
                    <a:bodyPr/>
                    <a:lstStyle/>
                    <a:p>
                      <a:pPr algn="ctr"/>
                      <a:r>
                        <a:rPr lang="en-US" dirty="0" smtClean="0"/>
                        <a:t>“I always</a:t>
                      </a:r>
                      <a:r>
                        <a:rPr lang="en-US" baseline="0" dirty="0" smtClean="0"/>
                        <a:t> try to live life to the fullest extent that I possibly can”</a:t>
                      </a:r>
                      <a:endParaRPr lang="en-US" dirty="0"/>
                    </a:p>
                  </a:txBody>
                  <a:tcPr/>
                </a:tc>
              </a:tr>
              <a:tr h="1612427">
                <a:tc>
                  <a:txBody>
                    <a:bodyPr/>
                    <a:lstStyle/>
                    <a:p>
                      <a:r>
                        <a:rPr lang="en-US" dirty="0" smtClean="0"/>
                        <a:t>Conscientiousness</a:t>
                      </a:r>
                      <a:endParaRPr lang="en-US" dirty="0"/>
                    </a:p>
                  </a:txBody>
                  <a:tcPr/>
                </a:tc>
                <a:tc>
                  <a:txBody>
                    <a:bodyPr/>
                    <a:lstStyle/>
                    <a:p>
                      <a:pPr algn="ctr"/>
                      <a:r>
                        <a:rPr lang="en-US" i="0" dirty="0" smtClean="0"/>
                        <a:t>30</a:t>
                      </a:r>
                      <a:endParaRPr lang="en-US" i="0" dirty="0"/>
                    </a:p>
                  </a:txBody>
                  <a:tcPr/>
                </a:tc>
                <a:tc>
                  <a:txBody>
                    <a:bodyPr/>
                    <a:lstStyle/>
                    <a:p>
                      <a:pPr algn="ctr"/>
                      <a:r>
                        <a:rPr lang="en-US" dirty="0" smtClean="0"/>
                        <a:t>0.66</a:t>
                      </a:r>
                      <a:r>
                        <a:rPr lang="en-US" baseline="0" dirty="0" smtClean="0"/>
                        <a:t> </a:t>
                      </a:r>
                    </a:p>
                    <a:p>
                      <a:pPr algn="ctr"/>
                      <a:r>
                        <a:rPr lang="en-US" baseline="0" dirty="0" smtClean="0"/>
                        <a:t>[0.24—1.19]</a:t>
                      </a:r>
                      <a:endParaRPr lang="en-US" dirty="0"/>
                    </a:p>
                  </a:txBody>
                  <a:tcPr/>
                </a:tc>
                <a:tc>
                  <a:txBody>
                    <a:bodyPr/>
                    <a:lstStyle/>
                    <a:p>
                      <a:pPr algn="ctr"/>
                      <a:r>
                        <a:rPr lang="en-US" dirty="0" smtClean="0"/>
                        <a:t>“I avoid setting goals, but when I do, I set extremely easy goals”</a:t>
                      </a:r>
                      <a:endParaRPr lang="en-US" dirty="0"/>
                    </a:p>
                  </a:txBody>
                  <a:tcPr/>
                </a:tc>
                <a:tc>
                  <a:txBody>
                    <a:bodyPr/>
                    <a:lstStyle/>
                    <a:p>
                      <a:pPr algn="ctr"/>
                      <a:r>
                        <a:rPr lang="en-US" dirty="0" smtClean="0"/>
                        <a:t>“I sometimes make decisions based on instinct</a:t>
                      </a:r>
                      <a:r>
                        <a:rPr lang="en-US" baseline="0" dirty="0" smtClean="0"/>
                        <a:t> rather facts; and sometimes I prefer facts”</a:t>
                      </a:r>
                      <a:endParaRPr lang="en-US" dirty="0"/>
                    </a:p>
                  </a:txBody>
                  <a:tcPr/>
                </a:tc>
                <a:tc>
                  <a:txBody>
                    <a:bodyPr/>
                    <a:lstStyle/>
                    <a:p>
                      <a:pPr algn="ctr"/>
                      <a:r>
                        <a:rPr lang="en-US" dirty="0" smtClean="0"/>
                        <a:t>“Regardless of the situation,</a:t>
                      </a:r>
                      <a:r>
                        <a:rPr lang="en-US" baseline="0" dirty="0" smtClean="0"/>
                        <a:t> I always tell the truth”</a:t>
                      </a:r>
                      <a:endParaRPr lang="en-US" dirty="0"/>
                    </a:p>
                  </a:txBody>
                  <a:tcPr/>
                </a:tc>
              </a:tr>
              <a:tr h="1373756">
                <a:tc>
                  <a:txBody>
                    <a:bodyPr/>
                    <a:lstStyle/>
                    <a:p>
                      <a:r>
                        <a:rPr lang="en-US" dirty="0" smtClean="0"/>
                        <a:t>Agreeableness</a:t>
                      </a:r>
                      <a:endParaRPr lang="en-US" dirty="0"/>
                    </a:p>
                  </a:txBody>
                  <a:tcPr/>
                </a:tc>
                <a:tc>
                  <a:txBody>
                    <a:bodyPr/>
                    <a:lstStyle/>
                    <a:p>
                      <a:pPr algn="ctr"/>
                      <a:r>
                        <a:rPr lang="en-US" i="0" dirty="0" smtClean="0"/>
                        <a:t>39</a:t>
                      </a:r>
                      <a:endParaRPr lang="en-US" i="0" dirty="0"/>
                    </a:p>
                  </a:txBody>
                  <a:tcPr/>
                </a:tc>
                <a:tc>
                  <a:txBody>
                    <a:bodyPr/>
                    <a:lstStyle/>
                    <a:p>
                      <a:pPr algn="ctr"/>
                      <a:r>
                        <a:rPr lang="en-US" dirty="0" smtClean="0"/>
                        <a:t>0.70 </a:t>
                      </a:r>
                    </a:p>
                    <a:p>
                      <a:pPr algn="ctr"/>
                      <a:r>
                        <a:rPr lang="en-US" dirty="0" smtClean="0"/>
                        <a:t>[0.26—1.44]</a:t>
                      </a:r>
                      <a:endParaRPr lang="en-US" dirty="0"/>
                    </a:p>
                  </a:txBody>
                  <a:tcPr/>
                </a:tc>
                <a:tc>
                  <a:txBody>
                    <a:bodyPr/>
                    <a:lstStyle/>
                    <a:p>
                      <a:pPr algn="ctr"/>
                      <a:r>
                        <a:rPr lang="en-US" dirty="0" smtClean="0"/>
                        <a:t>“I always</a:t>
                      </a:r>
                      <a:r>
                        <a:rPr lang="en-US" baseline="0" dirty="0" smtClean="0"/>
                        <a:t> hide my motives to get what I want”</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“I shy away from credit sometimes, but other times it is nice</a:t>
                      </a:r>
                      <a:r>
                        <a:rPr lang="en-US" baseline="0" dirty="0" smtClean="0"/>
                        <a:t> to be recognized”</a:t>
                      </a:r>
                      <a:endParaRPr lang="en-US" dirty="0" smtClean="0"/>
                    </a:p>
                  </a:txBody>
                  <a:tcPr/>
                </a:tc>
                <a:tc>
                  <a:txBody>
                    <a:bodyPr/>
                    <a:lstStyle/>
                    <a:p>
                      <a:pPr algn="ctr"/>
                      <a:r>
                        <a:rPr lang="en-US" baseline="0" dirty="0" smtClean="0"/>
                        <a:t>“I always put the needs of others before my own”</a:t>
                      </a:r>
                      <a:endParaRPr lang="en-US" dirty="0" smtClean="0"/>
                    </a:p>
                  </a:txBody>
                  <a:tcPr/>
                </a:tc>
              </a:tr>
            </a:tbl>
          </a:graphicData>
        </a:graphic>
      </p:graphicFrame>
      <p:sp>
        <p:nvSpPr>
          <p:cNvPr id="5" name="Rectangle 4"/>
          <p:cNvSpPr/>
          <p:nvPr/>
        </p:nvSpPr>
        <p:spPr>
          <a:xfrm>
            <a:off x="13511" y="2551687"/>
            <a:ext cx="3675166" cy="110781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b="1" u="sng" dirty="0" smtClean="0">
                <a:latin typeface="Calibri (body)"/>
                <a:cs typeface="Calibri (body)"/>
              </a:rPr>
              <a:t>Benchmark </a:t>
            </a:r>
            <a:r>
              <a:rPr lang="en-US" sz="1200" b="1" u="sng" dirty="0" smtClean="0">
                <a:latin typeface="Calibri (body)"/>
                <a:cs typeface="Calibri (body)"/>
              </a:rPr>
              <a:t>for </a:t>
            </a:r>
            <a:r>
              <a:rPr lang="en-US" sz="1200" b="1" u="sng" dirty="0" smtClean="0">
                <a:latin typeface="Calibri (body)"/>
                <a:ea typeface="Lucida Grande"/>
                <a:cs typeface="Calibri (body)"/>
              </a:rPr>
              <a:t>α</a:t>
            </a:r>
          </a:p>
          <a:p>
            <a:endParaRPr lang="en-US" sz="1200" dirty="0" smtClean="0">
              <a:latin typeface="Calibri (body)"/>
              <a:cs typeface="Calibri (body)"/>
            </a:endParaRPr>
          </a:p>
          <a:p>
            <a:r>
              <a:rPr lang="en-US" sz="1200" dirty="0" smtClean="0">
                <a:latin typeface="Calibri (body)"/>
                <a:cs typeface="Calibri (body)"/>
              </a:rPr>
              <a:t>Low to Moderate </a:t>
            </a:r>
            <a:r>
              <a:rPr lang="en-US" sz="1200" dirty="0" smtClean="0">
                <a:latin typeface="Calibri (body)"/>
                <a:ea typeface="Lucida Grande"/>
                <a:cs typeface="Calibri (body)"/>
              </a:rPr>
              <a:t>α</a:t>
            </a:r>
            <a:r>
              <a:rPr lang="en-US" sz="1200" dirty="0" smtClean="0">
                <a:latin typeface="Calibri (body)"/>
                <a:cs typeface="Calibri (body)"/>
              </a:rPr>
              <a:t> </a:t>
            </a:r>
            <a:r>
              <a:rPr lang="en-US" sz="1200" dirty="0" smtClean="0">
                <a:latin typeface="Calibri (body)"/>
                <a:ea typeface="Lucida Grande"/>
                <a:cs typeface="Calibri (body)"/>
              </a:rPr>
              <a:t>[.25–1.34] (Baker, 2001)</a:t>
            </a:r>
            <a:endParaRPr lang="en-US" sz="1200" dirty="0">
              <a:latin typeface="Calibri (body)"/>
              <a:cs typeface="Calibri (body)"/>
            </a:endParaRPr>
          </a:p>
        </p:txBody>
      </p:sp>
    </p:spTree>
    <p:extLst>
      <p:ext uri="{BB962C8B-B14F-4D97-AF65-F5344CB8AC3E}">
        <p14:creationId xmlns:p14="http://schemas.microsoft.com/office/powerpoint/2010/main" val="1769823092"/>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IRT Assessments Summary Results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930801265"/>
              </p:ext>
            </p:extLst>
          </p:nvPr>
        </p:nvGraphicFramePr>
        <p:xfrm>
          <a:off x="-1" y="1003782"/>
          <a:ext cx="9144001" cy="4114799"/>
        </p:xfrm>
        <a:graphic>
          <a:graphicData uri="http://schemas.openxmlformats.org/drawingml/2006/table">
            <a:tbl>
              <a:tblPr firstRow="1" bandRow="1">
                <a:tableStyleId>{5C22544A-7EE6-4342-B048-85BDC9FD1C3A}</a:tableStyleId>
              </a:tblPr>
              <a:tblGrid>
                <a:gridCol w="1967093"/>
                <a:gridCol w="748746"/>
                <a:gridCol w="1391698"/>
                <a:gridCol w="1675443"/>
                <a:gridCol w="1945676"/>
                <a:gridCol w="1415345"/>
              </a:tblGrid>
              <a:tr h="904524">
                <a:tc>
                  <a:txBody>
                    <a:bodyPr/>
                    <a:lstStyle/>
                    <a:p>
                      <a:pPr algn="ctr"/>
                      <a:r>
                        <a:rPr lang="en-US" dirty="0" smtClean="0"/>
                        <a:t>Big Five Trait</a:t>
                      </a:r>
                      <a:endParaRPr lang="en-US" dirty="0"/>
                    </a:p>
                  </a:txBody>
                  <a:tcPr/>
                </a:tc>
                <a:tc>
                  <a:txBody>
                    <a:bodyPr/>
                    <a:lstStyle/>
                    <a:p>
                      <a:pPr algn="ctr"/>
                      <a:r>
                        <a:rPr lang="en-US" i="1" dirty="0" smtClean="0"/>
                        <a:t>k</a:t>
                      </a:r>
                      <a:endParaRPr lang="en-US" i="1" dirty="0"/>
                    </a:p>
                  </a:txBody>
                  <a:tcPr/>
                </a:tc>
                <a:tc>
                  <a:txBody>
                    <a:bodyPr/>
                    <a:lstStyle/>
                    <a:p>
                      <a:pPr algn="ctr"/>
                      <a:r>
                        <a:rPr lang="en-US" b="1" i="0" dirty="0" smtClean="0">
                          <a:latin typeface="Lucida Grande"/>
                          <a:ea typeface="Lucida Grande"/>
                          <a:cs typeface="Lucida Grande"/>
                        </a:rPr>
                        <a:t>α</a:t>
                      </a:r>
                      <a:r>
                        <a:rPr lang="en-US" b="1" i="0" baseline="-25000" dirty="0" smtClean="0">
                          <a:latin typeface="Lucida Grande"/>
                          <a:ea typeface="Lucida Grande"/>
                          <a:cs typeface="Lucida Grande"/>
                        </a:rPr>
                        <a:t>average</a:t>
                      </a:r>
                      <a:endParaRPr lang="en-US" dirty="0"/>
                    </a:p>
                  </a:txBody>
                  <a:tcPr/>
                </a:tc>
                <a:tc>
                  <a:txBody>
                    <a:bodyPr/>
                    <a:lstStyle/>
                    <a:p>
                      <a:pPr algn="ctr"/>
                      <a:r>
                        <a:rPr lang="en-US" dirty="0" smtClean="0"/>
                        <a:t>Extremely </a:t>
                      </a:r>
                    </a:p>
                    <a:p>
                      <a:pPr algn="ctr"/>
                      <a:r>
                        <a:rPr lang="en-US" dirty="0" smtClean="0"/>
                        <a:t>Low</a:t>
                      </a:r>
                    </a:p>
                    <a:p>
                      <a:pPr algn="ctr"/>
                      <a:r>
                        <a:rPr lang="el-GR" dirty="0" smtClean="0"/>
                        <a:t>δ</a:t>
                      </a:r>
                      <a:r>
                        <a:rPr lang="en-US" baseline="0" dirty="0" smtClean="0"/>
                        <a:t> ≥ -2.0</a:t>
                      </a:r>
                      <a:endParaRPr lang="en-US" dirty="0"/>
                    </a:p>
                  </a:txBody>
                  <a:tcPr/>
                </a:tc>
                <a:tc>
                  <a:txBody>
                    <a:bodyPr/>
                    <a:lstStyle/>
                    <a:p>
                      <a:pPr algn="ctr"/>
                      <a:r>
                        <a:rPr lang="en-US" dirty="0" smtClean="0"/>
                        <a:t>Moderate Level</a:t>
                      </a:r>
                    </a:p>
                    <a:p>
                      <a:pPr algn="ctr"/>
                      <a:r>
                        <a:rPr lang="en-US" dirty="0" smtClean="0"/>
                        <a:t>(unfolding)</a:t>
                      </a:r>
                    </a:p>
                    <a:p>
                      <a:pPr marL="0" marR="0" indent="0" algn="ctr" defTabSz="914400" rtl="0" eaLnBrk="1" fontAlgn="auto" latinLnBrk="0" hangingPunct="1">
                        <a:lnSpc>
                          <a:spcPct val="100000"/>
                        </a:lnSpc>
                        <a:spcBef>
                          <a:spcPts val="0"/>
                        </a:spcBef>
                        <a:spcAft>
                          <a:spcPts val="0"/>
                        </a:spcAft>
                        <a:buClrTx/>
                        <a:buSzTx/>
                        <a:buFontTx/>
                        <a:buNone/>
                        <a:tabLst/>
                        <a:defRPr/>
                      </a:pPr>
                      <a:r>
                        <a:rPr lang="en-US" baseline="0" dirty="0" smtClean="0"/>
                        <a:t>-2.0 ≥ </a:t>
                      </a:r>
                      <a:r>
                        <a:rPr lang="el-GR" dirty="0" smtClean="0"/>
                        <a:t>δ</a:t>
                      </a:r>
                      <a:r>
                        <a:rPr lang="en-US" baseline="0" dirty="0" smtClean="0"/>
                        <a:t> ≤ 2.0</a:t>
                      </a:r>
                      <a:endParaRPr lang="en-US" dirty="0" smtClean="0"/>
                    </a:p>
                  </a:txBody>
                  <a:tcPr/>
                </a:tc>
                <a:tc>
                  <a:txBody>
                    <a:bodyPr/>
                    <a:lstStyle/>
                    <a:p>
                      <a:pPr algn="ctr"/>
                      <a:r>
                        <a:rPr lang="en-US" dirty="0" smtClean="0"/>
                        <a:t>Extremely High</a:t>
                      </a:r>
                    </a:p>
                    <a:p>
                      <a:pPr marL="0" marR="0" indent="0" algn="ctr" defTabSz="914400" rtl="0" eaLnBrk="1" fontAlgn="auto" latinLnBrk="0" hangingPunct="1">
                        <a:lnSpc>
                          <a:spcPct val="100000"/>
                        </a:lnSpc>
                        <a:spcBef>
                          <a:spcPts val="0"/>
                        </a:spcBef>
                        <a:spcAft>
                          <a:spcPts val="0"/>
                        </a:spcAft>
                        <a:buClrTx/>
                        <a:buSzTx/>
                        <a:buFontTx/>
                        <a:buNone/>
                        <a:tabLst/>
                        <a:defRPr/>
                      </a:pPr>
                      <a:r>
                        <a:rPr lang="el-GR" dirty="0" smtClean="0"/>
                        <a:t>δ</a:t>
                      </a:r>
                      <a:r>
                        <a:rPr lang="en-US" baseline="0" dirty="0" smtClean="0"/>
                        <a:t> ≤ 2.0</a:t>
                      </a:r>
                      <a:endParaRPr lang="en-US" dirty="0" smtClean="0"/>
                    </a:p>
                  </a:txBody>
                  <a:tcPr/>
                </a:tc>
              </a:tr>
              <a:tr h="1889605">
                <a:tc>
                  <a:txBody>
                    <a:bodyPr/>
                    <a:lstStyle/>
                    <a:p>
                      <a:r>
                        <a:rPr lang="en-US" dirty="0" smtClean="0"/>
                        <a:t>Openness</a:t>
                      </a:r>
                      <a:endParaRPr lang="en-US" dirty="0"/>
                    </a:p>
                  </a:txBody>
                  <a:tcPr/>
                </a:tc>
                <a:tc>
                  <a:txBody>
                    <a:bodyPr/>
                    <a:lstStyle/>
                    <a:p>
                      <a:pPr algn="ctr"/>
                      <a:r>
                        <a:rPr lang="en-US" dirty="0" smtClean="0"/>
                        <a:t>26</a:t>
                      </a:r>
                      <a:endParaRPr lang="en-US" dirty="0"/>
                    </a:p>
                  </a:txBody>
                  <a:tcPr/>
                </a:tc>
                <a:tc>
                  <a:txBody>
                    <a:bodyPr/>
                    <a:lstStyle/>
                    <a:p>
                      <a:pPr algn="ctr"/>
                      <a:r>
                        <a:rPr lang="en-US" dirty="0" smtClean="0"/>
                        <a:t>0.67</a:t>
                      </a:r>
                    </a:p>
                    <a:p>
                      <a:pPr algn="ctr"/>
                      <a:r>
                        <a:rPr lang="en-US" dirty="0" smtClean="0"/>
                        <a:t>[0.17–1.42]</a:t>
                      </a:r>
                      <a:endParaRPr lang="en-US" dirty="0"/>
                    </a:p>
                  </a:txBody>
                  <a:tcPr/>
                </a:tc>
                <a:tc>
                  <a:txBody>
                    <a:bodyPr/>
                    <a:lstStyle/>
                    <a:p>
                      <a:pPr algn="ctr"/>
                      <a:r>
                        <a:rPr lang="en-US" dirty="0" smtClean="0"/>
                        <a:t>“I have no desire to visit new places”</a:t>
                      </a:r>
                      <a:endParaRPr lang="en-US" dirty="0"/>
                    </a:p>
                  </a:txBody>
                  <a:tcPr/>
                </a:tc>
                <a:tc>
                  <a:txBody>
                    <a:bodyPr/>
                    <a:lstStyle/>
                    <a:p>
                      <a:pPr algn="ctr"/>
                      <a:r>
                        <a:rPr lang="en-US" dirty="0" smtClean="0"/>
                        <a:t>“I</a:t>
                      </a:r>
                      <a:r>
                        <a:rPr lang="en-US" baseline="0" dirty="0" smtClean="0"/>
                        <a:t> like change, but I also need stability”</a:t>
                      </a:r>
                      <a:endParaRPr lang="en-US" dirty="0"/>
                    </a:p>
                  </a:txBody>
                  <a:tcPr/>
                </a:tc>
                <a:tc>
                  <a:txBody>
                    <a:bodyPr/>
                    <a:lstStyle/>
                    <a:p>
                      <a:pPr algn="ctr"/>
                      <a:r>
                        <a:rPr lang="en-US" dirty="0" smtClean="0"/>
                        <a:t>“I really enjoy trying</a:t>
                      </a:r>
                      <a:r>
                        <a:rPr lang="en-US" baseline="0" dirty="0" smtClean="0"/>
                        <a:t> to tackle the most complex problems imaginable”</a:t>
                      </a:r>
                      <a:endParaRPr lang="en-US" dirty="0"/>
                    </a:p>
                  </a:txBody>
                  <a:tcPr/>
                </a:tc>
              </a:tr>
              <a:tr h="1116585">
                <a:tc>
                  <a:txBody>
                    <a:bodyPr/>
                    <a:lstStyle/>
                    <a:p>
                      <a:r>
                        <a:rPr lang="en-US" dirty="0" smtClean="0"/>
                        <a:t>Neuroticism</a:t>
                      </a:r>
                      <a:endParaRPr lang="en-US" dirty="0"/>
                    </a:p>
                  </a:txBody>
                  <a:tcPr/>
                </a:tc>
                <a:tc>
                  <a:txBody>
                    <a:bodyPr/>
                    <a:lstStyle/>
                    <a:p>
                      <a:pPr algn="ctr"/>
                      <a:r>
                        <a:rPr lang="en-US" dirty="0" smtClean="0"/>
                        <a:t>33</a:t>
                      </a:r>
                      <a:endParaRPr lang="en-US" dirty="0"/>
                    </a:p>
                  </a:txBody>
                  <a:tcPr/>
                </a:tc>
                <a:tc>
                  <a:txBody>
                    <a:bodyPr/>
                    <a:lstStyle/>
                    <a:p>
                      <a:pPr algn="ctr"/>
                      <a:r>
                        <a:rPr lang="en-US" dirty="0" smtClean="0"/>
                        <a:t>0.81</a:t>
                      </a:r>
                    </a:p>
                    <a:p>
                      <a:pPr algn="ctr"/>
                      <a:r>
                        <a:rPr lang="en-US" dirty="0" smtClean="0"/>
                        <a:t>[0.23–1.42]</a:t>
                      </a:r>
                    </a:p>
                  </a:txBody>
                  <a:tcPr/>
                </a:tc>
                <a:tc>
                  <a:txBody>
                    <a:bodyPr/>
                    <a:lstStyle/>
                    <a:p>
                      <a:pPr algn="ctr"/>
                      <a:r>
                        <a:rPr lang="en-US" dirty="0" smtClean="0"/>
                        <a:t>“I never worry about anything”</a:t>
                      </a:r>
                      <a:endParaRPr lang="en-US" dirty="0"/>
                    </a:p>
                  </a:txBody>
                  <a:tcPr/>
                </a:tc>
                <a:tc>
                  <a:txBody>
                    <a:bodyPr/>
                    <a:lstStyle/>
                    <a:p>
                      <a:pPr algn="ctr"/>
                      <a:r>
                        <a:rPr lang="en-US" dirty="0" smtClean="0"/>
                        <a:t>“On occasion</a:t>
                      </a:r>
                      <a:r>
                        <a:rPr lang="en-US" baseline="0" dirty="0" smtClean="0"/>
                        <a:t> I feel blue, but most of the time I don’t feel blue”</a:t>
                      </a:r>
                      <a:endParaRPr lang="en-US" dirty="0"/>
                    </a:p>
                  </a:txBody>
                  <a:tcPr/>
                </a:tc>
                <a:tc>
                  <a:txBody>
                    <a:bodyPr/>
                    <a:lstStyle/>
                    <a:p>
                      <a:pPr algn="ctr"/>
                      <a:r>
                        <a:rPr lang="en-US" dirty="0" smtClean="0"/>
                        <a:t>“I can panic extremely</a:t>
                      </a:r>
                      <a:r>
                        <a:rPr lang="en-US" baseline="0" dirty="0" smtClean="0"/>
                        <a:t> easily”</a:t>
                      </a:r>
                      <a:endParaRPr lang="en-US" dirty="0"/>
                    </a:p>
                  </a:txBody>
                  <a:tcPr/>
                </a:tc>
              </a:tr>
            </a:tbl>
          </a:graphicData>
        </a:graphic>
      </p:graphicFrame>
      <p:sp>
        <p:nvSpPr>
          <p:cNvPr id="6" name="Rectangle 5"/>
          <p:cNvSpPr/>
          <p:nvPr/>
        </p:nvSpPr>
        <p:spPr>
          <a:xfrm>
            <a:off x="13511" y="2754336"/>
            <a:ext cx="3675166" cy="110781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b="1" u="sng" dirty="0" smtClean="0">
                <a:latin typeface="Calibri (body)"/>
                <a:cs typeface="Calibri (body)"/>
              </a:rPr>
              <a:t>Benchmark </a:t>
            </a:r>
            <a:r>
              <a:rPr lang="en-US" sz="1200" b="1" u="sng" dirty="0" smtClean="0">
                <a:latin typeface="Calibri (body)"/>
                <a:cs typeface="Calibri (body)"/>
              </a:rPr>
              <a:t>for </a:t>
            </a:r>
            <a:r>
              <a:rPr lang="en-US" sz="1200" b="1" u="sng" dirty="0" smtClean="0">
                <a:latin typeface="Calibri (body)"/>
                <a:ea typeface="Lucida Grande"/>
                <a:cs typeface="Calibri (body)"/>
              </a:rPr>
              <a:t>α</a:t>
            </a:r>
          </a:p>
          <a:p>
            <a:endParaRPr lang="en-US" sz="1200" dirty="0" smtClean="0">
              <a:latin typeface="Calibri (body)"/>
              <a:cs typeface="Calibri (body)"/>
            </a:endParaRPr>
          </a:p>
          <a:p>
            <a:r>
              <a:rPr lang="en-US" sz="1200" dirty="0" smtClean="0">
                <a:latin typeface="Calibri (body)"/>
                <a:cs typeface="Calibri (body)"/>
              </a:rPr>
              <a:t>Low to Moderate </a:t>
            </a:r>
            <a:r>
              <a:rPr lang="en-US" sz="1200" dirty="0" smtClean="0">
                <a:latin typeface="Calibri (body)"/>
                <a:ea typeface="Lucida Grande"/>
                <a:cs typeface="Calibri (body)"/>
              </a:rPr>
              <a:t>α</a:t>
            </a:r>
            <a:r>
              <a:rPr lang="en-US" sz="1200" dirty="0" smtClean="0">
                <a:latin typeface="Calibri (body)"/>
                <a:cs typeface="Calibri (body)"/>
              </a:rPr>
              <a:t> </a:t>
            </a:r>
            <a:r>
              <a:rPr lang="en-US" sz="1200" dirty="0" smtClean="0">
                <a:latin typeface="Calibri (body)"/>
                <a:ea typeface="Lucida Grande"/>
                <a:cs typeface="Calibri (body)"/>
              </a:rPr>
              <a:t>[.25–1.34] (Baker, 2001)</a:t>
            </a:r>
            <a:endParaRPr lang="en-US" sz="1200" dirty="0">
              <a:latin typeface="Calibri (body)"/>
              <a:cs typeface="Calibri (body)"/>
            </a:endParaRPr>
          </a:p>
        </p:txBody>
      </p:sp>
    </p:spTree>
    <p:extLst>
      <p:ext uri="{BB962C8B-B14F-4D97-AF65-F5344CB8AC3E}">
        <p14:creationId xmlns:p14="http://schemas.microsoft.com/office/powerpoint/2010/main" val="174082003"/>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Convergent-Discriminant Validity of Big Five Measures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977511647"/>
              </p:ext>
            </p:extLst>
          </p:nvPr>
        </p:nvGraphicFramePr>
        <p:xfrm>
          <a:off x="4" y="1391528"/>
          <a:ext cx="9143995" cy="5281085"/>
        </p:xfrm>
        <a:graphic>
          <a:graphicData uri="http://schemas.openxmlformats.org/drawingml/2006/table">
            <a:tbl>
              <a:tblPr firstRow="1" bandRow="1">
                <a:tableStyleId>{5C22544A-7EE6-4342-B048-85BDC9FD1C3A}</a:tableStyleId>
              </a:tblPr>
              <a:tblGrid>
                <a:gridCol w="1148485"/>
                <a:gridCol w="799551"/>
                <a:gridCol w="799551"/>
                <a:gridCol w="799551"/>
                <a:gridCol w="799551"/>
                <a:gridCol w="799551"/>
                <a:gridCol w="799551"/>
                <a:gridCol w="799551"/>
                <a:gridCol w="799551"/>
                <a:gridCol w="799551"/>
                <a:gridCol w="799551"/>
              </a:tblGrid>
              <a:tr h="367172">
                <a:tc>
                  <a:txBody>
                    <a:bodyPr/>
                    <a:lstStyle/>
                    <a:p>
                      <a:r>
                        <a:rPr lang="en-US" sz="1600" dirty="0" smtClean="0">
                          <a:latin typeface="Corbel"/>
                          <a:cs typeface="Corbel"/>
                        </a:rPr>
                        <a:t>Variable</a:t>
                      </a:r>
                      <a:endParaRPr lang="en-US" sz="1600" dirty="0">
                        <a:latin typeface="Corbel"/>
                        <a:cs typeface="Corbel"/>
                      </a:endParaRPr>
                    </a:p>
                  </a:txBody>
                  <a:tcPr/>
                </a:tc>
                <a:tc>
                  <a:txBody>
                    <a:bodyPr/>
                    <a:lstStyle/>
                    <a:p>
                      <a:pPr algn="ctr"/>
                      <a:r>
                        <a:rPr lang="en-US" sz="1600" dirty="0" smtClean="0">
                          <a:latin typeface="Corbel"/>
                          <a:cs typeface="Corbel"/>
                        </a:rPr>
                        <a:t>1</a:t>
                      </a:r>
                      <a:endParaRPr lang="en-US" sz="1600" dirty="0">
                        <a:latin typeface="Corbel"/>
                        <a:cs typeface="Corbel"/>
                      </a:endParaRPr>
                    </a:p>
                  </a:txBody>
                  <a:tcPr/>
                </a:tc>
                <a:tc>
                  <a:txBody>
                    <a:bodyPr/>
                    <a:lstStyle/>
                    <a:p>
                      <a:pPr algn="ctr"/>
                      <a:r>
                        <a:rPr lang="en-US" sz="1600" dirty="0" smtClean="0">
                          <a:latin typeface="Corbel"/>
                          <a:cs typeface="Corbel"/>
                        </a:rPr>
                        <a:t>2</a:t>
                      </a:r>
                      <a:endParaRPr lang="en-US" sz="1600" dirty="0">
                        <a:latin typeface="Corbel"/>
                        <a:cs typeface="Corbel"/>
                      </a:endParaRPr>
                    </a:p>
                  </a:txBody>
                  <a:tcPr/>
                </a:tc>
                <a:tc>
                  <a:txBody>
                    <a:bodyPr/>
                    <a:lstStyle/>
                    <a:p>
                      <a:pPr algn="ctr"/>
                      <a:r>
                        <a:rPr lang="en-US" sz="1600" dirty="0" smtClean="0">
                          <a:latin typeface="Corbel"/>
                          <a:cs typeface="Corbel"/>
                        </a:rPr>
                        <a:t>3</a:t>
                      </a:r>
                      <a:endParaRPr lang="en-US" sz="1600" dirty="0">
                        <a:latin typeface="Corbel"/>
                        <a:cs typeface="Corbel"/>
                      </a:endParaRPr>
                    </a:p>
                  </a:txBody>
                  <a:tcPr/>
                </a:tc>
                <a:tc>
                  <a:txBody>
                    <a:bodyPr/>
                    <a:lstStyle/>
                    <a:p>
                      <a:pPr algn="ctr"/>
                      <a:r>
                        <a:rPr lang="en-US" sz="1600" dirty="0" smtClean="0">
                          <a:latin typeface="Corbel"/>
                          <a:cs typeface="Corbel"/>
                        </a:rPr>
                        <a:t>4</a:t>
                      </a:r>
                      <a:endParaRPr lang="en-US" sz="1600" dirty="0">
                        <a:latin typeface="Corbel"/>
                        <a:cs typeface="Corbel"/>
                      </a:endParaRPr>
                    </a:p>
                  </a:txBody>
                  <a:tcPr/>
                </a:tc>
                <a:tc>
                  <a:txBody>
                    <a:bodyPr/>
                    <a:lstStyle/>
                    <a:p>
                      <a:pPr algn="ctr"/>
                      <a:r>
                        <a:rPr lang="en-US" sz="1600" dirty="0" smtClean="0">
                          <a:latin typeface="Corbel"/>
                          <a:cs typeface="Corbel"/>
                        </a:rPr>
                        <a:t>5</a:t>
                      </a:r>
                      <a:endParaRPr lang="en-US" sz="1600" dirty="0">
                        <a:latin typeface="Corbel"/>
                        <a:cs typeface="Corbel"/>
                      </a:endParaRPr>
                    </a:p>
                  </a:txBody>
                  <a:tcPr/>
                </a:tc>
                <a:tc>
                  <a:txBody>
                    <a:bodyPr/>
                    <a:lstStyle/>
                    <a:p>
                      <a:pPr algn="ctr"/>
                      <a:r>
                        <a:rPr lang="en-US" sz="1600" dirty="0" smtClean="0">
                          <a:latin typeface="Corbel"/>
                          <a:cs typeface="Corbel"/>
                        </a:rPr>
                        <a:t>6</a:t>
                      </a:r>
                      <a:endParaRPr lang="en-US" sz="1600" dirty="0">
                        <a:latin typeface="Corbel"/>
                        <a:cs typeface="Corbel"/>
                      </a:endParaRPr>
                    </a:p>
                  </a:txBody>
                  <a:tcPr/>
                </a:tc>
                <a:tc>
                  <a:txBody>
                    <a:bodyPr/>
                    <a:lstStyle/>
                    <a:p>
                      <a:pPr algn="ctr"/>
                      <a:r>
                        <a:rPr lang="en-US" sz="1600" dirty="0" smtClean="0">
                          <a:latin typeface="Corbel"/>
                          <a:cs typeface="Corbel"/>
                        </a:rPr>
                        <a:t>7</a:t>
                      </a:r>
                      <a:endParaRPr lang="en-US" sz="1600" dirty="0">
                        <a:latin typeface="Corbel"/>
                        <a:cs typeface="Corbel"/>
                      </a:endParaRPr>
                    </a:p>
                  </a:txBody>
                  <a:tcPr/>
                </a:tc>
                <a:tc>
                  <a:txBody>
                    <a:bodyPr/>
                    <a:lstStyle/>
                    <a:p>
                      <a:pPr algn="ctr"/>
                      <a:r>
                        <a:rPr lang="en-US" sz="1600" dirty="0" smtClean="0">
                          <a:latin typeface="Corbel"/>
                          <a:cs typeface="Corbel"/>
                        </a:rPr>
                        <a:t>8</a:t>
                      </a:r>
                      <a:endParaRPr lang="en-US" sz="1600" dirty="0">
                        <a:latin typeface="Corbel"/>
                        <a:cs typeface="Corbel"/>
                      </a:endParaRPr>
                    </a:p>
                  </a:txBody>
                  <a:tcPr/>
                </a:tc>
                <a:tc>
                  <a:txBody>
                    <a:bodyPr/>
                    <a:lstStyle/>
                    <a:p>
                      <a:pPr algn="ctr"/>
                      <a:r>
                        <a:rPr lang="en-US" sz="1600" dirty="0" smtClean="0">
                          <a:latin typeface="Corbel"/>
                          <a:cs typeface="Corbel"/>
                        </a:rPr>
                        <a:t>9</a:t>
                      </a:r>
                      <a:endParaRPr lang="en-US" sz="1600" dirty="0">
                        <a:latin typeface="Corbel"/>
                        <a:cs typeface="Corbel"/>
                      </a:endParaRPr>
                    </a:p>
                  </a:txBody>
                  <a:tcPr/>
                </a:tc>
                <a:tc>
                  <a:txBody>
                    <a:bodyPr/>
                    <a:lstStyle/>
                    <a:p>
                      <a:pPr algn="ctr"/>
                      <a:r>
                        <a:rPr lang="en-US" sz="1600" dirty="0" smtClean="0">
                          <a:latin typeface="Corbel"/>
                          <a:cs typeface="Corbel"/>
                        </a:rPr>
                        <a:t>10</a:t>
                      </a:r>
                      <a:endParaRPr lang="en-US" sz="1600" dirty="0">
                        <a:latin typeface="Corbel"/>
                        <a:cs typeface="Corbel"/>
                      </a:endParaRPr>
                    </a:p>
                  </a:txBody>
                  <a:tcPr/>
                </a:tc>
              </a:tr>
              <a:tr h="367172">
                <a:tc>
                  <a:txBody>
                    <a:bodyPr/>
                    <a:lstStyle/>
                    <a:p>
                      <a:r>
                        <a:rPr lang="en-US" sz="1600" dirty="0" smtClean="0">
                          <a:latin typeface="Corbel"/>
                          <a:cs typeface="Corbel"/>
                        </a:rPr>
                        <a:t>1 U-E</a:t>
                      </a:r>
                      <a:endParaRPr lang="en-US" sz="1600" dirty="0">
                        <a:latin typeface="Corbel"/>
                        <a:cs typeface="Corbel"/>
                      </a:endParaRPr>
                    </a:p>
                  </a:txBody>
                  <a:tcPr/>
                </a:tc>
                <a:tc>
                  <a:txBody>
                    <a:bodyPr/>
                    <a:lstStyle/>
                    <a:p>
                      <a:pPr algn="ctr"/>
                      <a:r>
                        <a:rPr lang="en-US" sz="1600" b="1" dirty="0" smtClean="0">
                          <a:latin typeface="Corbel"/>
                          <a:cs typeface="Corbel"/>
                        </a:rPr>
                        <a:t>.86</a:t>
                      </a:r>
                      <a:endParaRPr lang="en-US" sz="1600" b="1" dirty="0">
                        <a:latin typeface="Corbel"/>
                        <a:cs typeface="Corbel"/>
                      </a:endParaRPr>
                    </a:p>
                  </a:txBody>
                  <a:tcPr/>
                </a:tc>
                <a:tc>
                  <a:txBody>
                    <a:bodyPr/>
                    <a:lstStyle/>
                    <a:p>
                      <a:pPr algn="ctr"/>
                      <a:endParaRPr lang="en-US" sz="1600">
                        <a:latin typeface="Corbel"/>
                        <a:cs typeface="Corbel"/>
                      </a:endParaRPr>
                    </a:p>
                  </a:txBody>
                  <a:tcPr/>
                </a:tc>
                <a:tc>
                  <a:txBody>
                    <a:bodyPr/>
                    <a:lstStyle/>
                    <a:p>
                      <a:pPr algn="ctr"/>
                      <a:endParaRPr lang="en-US" sz="1600">
                        <a:latin typeface="Corbel"/>
                        <a:cs typeface="Corbel"/>
                      </a:endParaRPr>
                    </a:p>
                  </a:txBody>
                  <a:tcPr/>
                </a:tc>
                <a:tc>
                  <a:txBody>
                    <a:bodyPr/>
                    <a:lstStyle/>
                    <a:p>
                      <a:pPr algn="ctr"/>
                      <a:endParaRPr lang="en-US" sz="1600">
                        <a:latin typeface="Corbel"/>
                        <a:cs typeface="Corbel"/>
                      </a:endParaRPr>
                    </a:p>
                  </a:txBody>
                  <a:tcPr/>
                </a:tc>
                <a:tc>
                  <a:txBody>
                    <a:bodyPr/>
                    <a:lstStyle/>
                    <a:p>
                      <a:pPr algn="ctr"/>
                      <a:endParaRPr lang="en-US" sz="1600">
                        <a:latin typeface="Corbel"/>
                        <a:cs typeface="Corbel"/>
                      </a:endParaRPr>
                    </a:p>
                  </a:txBody>
                  <a:tcPr/>
                </a:tc>
                <a:tc>
                  <a:txBody>
                    <a:bodyPr/>
                    <a:lstStyle/>
                    <a:p>
                      <a:pPr algn="ctr"/>
                      <a:endParaRPr lang="en-US" sz="1600" dirty="0">
                        <a:latin typeface="Corbel"/>
                        <a:cs typeface="Corbel"/>
                      </a:endParaRPr>
                    </a:p>
                  </a:txBody>
                  <a:tcPr/>
                </a:tc>
                <a:tc>
                  <a:txBody>
                    <a:bodyPr/>
                    <a:lstStyle/>
                    <a:p>
                      <a:pPr algn="ctr"/>
                      <a:endParaRPr lang="en-US" sz="1600">
                        <a:latin typeface="Corbel"/>
                        <a:cs typeface="Corbel"/>
                      </a:endParaRPr>
                    </a:p>
                  </a:txBody>
                  <a:tcPr/>
                </a:tc>
                <a:tc>
                  <a:txBody>
                    <a:bodyPr/>
                    <a:lstStyle/>
                    <a:p>
                      <a:pPr algn="ctr"/>
                      <a:endParaRPr lang="en-US" sz="1600">
                        <a:latin typeface="Corbel"/>
                        <a:cs typeface="Corbel"/>
                      </a:endParaRPr>
                    </a:p>
                  </a:txBody>
                  <a:tcPr/>
                </a:tc>
                <a:tc>
                  <a:txBody>
                    <a:bodyPr/>
                    <a:lstStyle/>
                    <a:p>
                      <a:pPr algn="ctr"/>
                      <a:endParaRPr lang="en-US" sz="1600">
                        <a:latin typeface="Corbel"/>
                        <a:cs typeface="Corbel"/>
                      </a:endParaRPr>
                    </a:p>
                  </a:txBody>
                  <a:tcPr/>
                </a:tc>
                <a:tc>
                  <a:txBody>
                    <a:bodyPr/>
                    <a:lstStyle/>
                    <a:p>
                      <a:pPr algn="ctr"/>
                      <a:endParaRPr lang="en-US" sz="1600">
                        <a:latin typeface="Corbel"/>
                        <a:cs typeface="Corbel"/>
                      </a:endParaRPr>
                    </a:p>
                  </a:txBody>
                  <a:tcPr/>
                </a:tc>
              </a:tr>
              <a:tr h="367172">
                <a:tc>
                  <a:txBody>
                    <a:bodyPr/>
                    <a:lstStyle/>
                    <a:p>
                      <a:r>
                        <a:rPr lang="en-US" sz="1600" dirty="0" smtClean="0">
                          <a:latin typeface="Corbel"/>
                          <a:cs typeface="Corbel"/>
                        </a:rPr>
                        <a:t>2 U-C</a:t>
                      </a:r>
                      <a:endParaRPr lang="en-US" sz="1600" dirty="0">
                        <a:latin typeface="Corbel"/>
                        <a:cs typeface="Corbel"/>
                      </a:endParaRPr>
                    </a:p>
                  </a:txBody>
                  <a:tcPr/>
                </a:tc>
                <a:tc>
                  <a:txBody>
                    <a:bodyPr/>
                    <a:lstStyle/>
                    <a:p>
                      <a:pPr algn="ctr"/>
                      <a:r>
                        <a:rPr lang="en-US" sz="1600" dirty="0" smtClean="0">
                          <a:latin typeface="Corbel"/>
                          <a:cs typeface="Corbel"/>
                        </a:rPr>
                        <a:t>.33</a:t>
                      </a:r>
                      <a:r>
                        <a:rPr lang="en-US" sz="1600" baseline="30000" dirty="0" smtClean="0">
                          <a:latin typeface="Corbel"/>
                          <a:cs typeface="Corbel"/>
                        </a:rPr>
                        <a:t>***</a:t>
                      </a:r>
                      <a:endParaRPr lang="en-US" sz="1600" baseline="30000" dirty="0">
                        <a:latin typeface="Corbel"/>
                        <a:cs typeface="Corbel"/>
                      </a:endParaRPr>
                    </a:p>
                  </a:txBody>
                  <a:tcPr/>
                </a:tc>
                <a:tc>
                  <a:txBody>
                    <a:bodyPr/>
                    <a:lstStyle/>
                    <a:p>
                      <a:pPr algn="ctr"/>
                      <a:r>
                        <a:rPr lang="en-US" sz="1600" b="1" dirty="0" smtClean="0">
                          <a:latin typeface="Corbel"/>
                          <a:cs typeface="Corbel"/>
                        </a:rPr>
                        <a:t>.88</a:t>
                      </a:r>
                      <a:endParaRPr lang="en-US" sz="1600" b="1" dirty="0">
                        <a:latin typeface="Corbel"/>
                        <a:cs typeface="Corbel"/>
                      </a:endParaRPr>
                    </a:p>
                  </a:txBody>
                  <a:tcPr/>
                </a:tc>
                <a:tc>
                  <a:txBody>
                    <a:bodyPr/>
                    <a:lstStyle/>
                    <a:p>
                      <a:pPr algn="ctr"/>
                      <a:endParaRPr lang="en-US" sz="1600">
                        <a:latin typeface="Corbel"/>
                        <a:cs typeface="Corbel"/>
                      </a:endParaRPr>
                    </a:p>
                  </a:txBody>
                  <a:tcPr/>
                </a:tc>
                <a:tc>
                  <a:txBody>
                    <a:bodyPr/>
                    <a:lstStyle/>
                    <a:p>
                      <a:pPr algn="ctr"/>
                      <a:endParaRPr lang="en-US" sz="1600">
                        <a:latin typeface="Corbel"/>
                        <a:cs typeface="Corbel"/>
                      </a:endParaRPr>
                    </a:p>
                  </a:txBody>
                  <a:tcPr/>
                </a:tc>
                <a:tc>
                  <a:txBody>
                    <a:bodyPr/>
                    <a:lstStyle/>
                    <a:p>
                      <a:pPr algn="ctr"/>
                      <a:endParaRPr lang="en-US" sz="1600">
                        <a:latin typeface="Corbel"/>
                        <a:cs typeface="Corbel"/>
                      </a:endParaRPr>
                    </a:p>
                  </a:txBody>
                  <a:tcPr/>
                </a:tc>
                <a:tc>
                  <a:txBody>
                    <a:bodyPr/>
                    <a:lstStyle/>
                    <a:p>
                      <a:pPr algn="ctr"/>
                      <a:endParaRPr lang="en-US" sz="1600">
                        <a:latin typeface="Corbel"/>
                        <a:cs typeface="Corbel"/>
                      </a:endParaRPr>
                    </a:p>
                  </a:txBody>
                  <a:tcPr/>
                </a:tc>
                <a:tc>
                  <a:txBody>
                    <a:bodyPr/>
                    <a:lstStyle/>
                    <a:p>
                      <a:pPr algn="ctr"/>
                      <a:endParaRPr lang="en-US" sz="1600" dirty="0">
                        <a:latin typeface="Corbel"/>
                        <a:cs typeface="Corbel"/>
                      </a:endParaRPr>
                    </a:p>
                  </a:txBody>
                  <a:tcPr/>
                </a:tc>
                <a:tc>
                  <a:txBody>
                    <a:bodyPr/>
                    <a:lstStyle/>
                    <a:p>
                      <a:pPr algn="ctr"/>
                      <a:endParaRPr lang="en-US" sz="1600" dirty="0">
                        <a:latin typeface="Corbel"/>
                        <a:cs typeface="Corbel"/>
                      </a:endParaRPr>
                    </a:p>
                  </a:txBody>
                  <a:tcPr/>
                </a:tc>
                <a:tc>
                  <a:txBody>
                    <a:bodyPr/>
                    <a:lstStyle/>
                    <a:p>
                      <a:pPr algn="ctr"/>
                      <a:endParaRPr lang="en-US" sz="1600" dirty="0">
                        <a:latin typeface="Corbel"/>
                        <a:cs typeface="Corbel"/>
                      </a:endParaRPr>
                    </a:p>
                  </a:txBody>
                  <a:tcPr/>
                </a:tc>
                <a:tc>
                  <a:txBody>
                    <a:bodyPr/>
                    <a:lstStyle/>
                    <a:p>
                      <a:pPr algn="ctr"/>
                      <a:endParaRPr lang="en-US" sz="1600" dirty="0">
                        <a:latin typeface="Corbel"/>
                        <a:cs typeface="Corbel"/>
                      </a:endParaRPr>
                    </a:p>
                  </a:txBody>
                  <a:tcPr/>
                </a:tc>
              </a:tr>
              <a:tr h="367172">
                <a:tc>
                  <a:txBody>
                    <a:bodyPr/>
                    <a:lstStyle/>
                    <a:p>
                      <a:r>
                        <a:rPr lang="en-US" sz="1600" dirty="0" smtClean="0">
                          <a:latin typeface="Corbel"/>
                          <a:cs typeface="Corbel"/>
                        </a:rPr>
                        <a:t>3 U-A</a:t>
                      </a:r>
                      <a:endParaRPr lang="en-US" sz="1600" dirty="0">
                        <a:latin typeface="Corbel"/>
                        <a:cs typeface="Corbel"/>
                      </a:endParaRPr>
                    </a:p>
                  </a:txBody>
                  <a:tcPr/>
                </a:tc>
                <a:tc>
                  <a:txBody>
                    <a:bodyPr/>
                    <a:lstStyle/>
                    <a:p>
                      <a:pPr algn="ctr"/>
                      <a:r>
                        <a:rPr lang="en-US" sz="1600" dirty="0" smtClean="0">
                          <a:latin typeface="Corbel"/>
                          <a:cs typeface="Corbel"/>
                        </a:rPr>
                        <a:t>.24</a:t>
                      </a:r>
                      <a:r>
                        <a:rPr lang="en-US" sz="1600" baseline="30000" dirty="0" smtClean="0">
                          <a:latin typeface="Corbel"/>
                          <a:cs typeface="Corbel"/>
                        </a:rPr>
                        <a:t>***</a:t>
                      </a:r>
                      <a:endParaRPr lang="en-US" sz="1600" dirty="0">
                        <a:latin typeface="Corbel"/>
                        <a:cs typeface="Corbel"/>
                      </a:endParaRPr>
                    </a:p>
                  </a:txBody>
                  <a:tcPr/>
                </a:tc>
                <a:tc>
                  <a:txBody>
                    <a:bodyPr/>
                    <a:lstStyle/>
                    <a:p>
                      <a:pPr algn="ctr"/>
                      <a:r>
                        <a:rPr lang="en-US" sz="1600" dirty="0" smtClean="0">
                          <a:latin typeface="Corbel"/>
                          <a:cs typeface="Corbel"/>
                        </a:rPr>
                        <a:t>.48</a:t>
                      </a:r>
                      <a:r>
                        <a:rPr lang="en-US" sz="1600" baseline="30000" dirty="0" smtClean="0">
                          <a:latin typeface="Corbel"/>
                          <a:cs typeface="Corbel"/>
                        </a:rPr>
                        <a:t>***</a:t>
                      </a:r>
                      <a:endParaRPr lang="en-US" sz="1600" dirty="0">
                        <a:latin typeface="Corbel"/>
                        <a:cs typeface="Corbel"/>
                      </a:endParaRPr>
                    </a:p>
                  </a:txBody>
                  <a:tcPr/>
                </a:tc>
                <a:tc>
                  <a:txBody>
                    <a:bodyPr/>
                    <a:lstStyle/>
                    <a:p>
                      <a:pPr algn="ctr"/>
                      <a:r>
                        <a:rPr lang="en-US" sz="1600" b="1" dirty="0" smtClean="0">
                          <a:latin typeface="Corbel"/>
                          <a:cs typeface="Corbel"/>
                        </a:rPr>
                        <a:t>.87</a:t>
                      </a:r>
                      <a:endParaRPr lang="en-US" sz="1600" b="1" dirty="0">
                        <a:latin typeface="Corbel"/>
                        <a:cs typeface="Corbel"/>
                      </a:endParaRPr>
                    </a:p>
                  </a:txBody>
                  <a:tcPr/>
                </a:tc>
                <a:tc>
                  <a:txBody>
                    <a:bodyPr/>
                    <a:lstStyle/>
                    <a:p>
                      <a:pPr algn="ctr"/>
                      <a:endParaRPr lang="en-US" sz="1600">
                        <a:latin typeface="Corbel"/>
                        <a:cs typeface="Corbel"/>
                      </a:endParaRPr>
                    </a:p>
                  </a:txBody>
                  <a:tcPr/>
                </a:tc>
                <a:tc>
                  <a:txBody>
                    <a:bodyPr/>
                    <a:lstStyle/>
                    <a:p>
                      <a:pPr algn="ctr"/>
                      <a:endParaRPr lang="en-US" sz="1600">
                        <a:latin typeface="Corbel"/>
                        <a:cs typeface="Corbel"/>
                      </a:endParaRPr>
                    </a:p>
                  </a:txBody>
                  <a:tcPr/>
                </a:tc>
                <a:tc>
                  <a:txBody>
                    <a:bodyPr/>
                    <a:lstStyle/>
                    <a:p>
                      <a:pPr algn="ctr"/>
                      <a:endParaRPr lang="en-US" sz="1600">
                        <a:latin typeface="Corbel"/>
                        <a:cs typeface="Corbel"/>
                      </a:endParaRPr>
                    </a:p>
                  </a:txBody>
                  <a:tcPr/>
                </a:tc>
                <a:tc>
                  <a:txBody>
                    <a:bodyPr/>
                    <a:lstStyle/>
                    <a:p>
                      <a:pPr algn="ctr"/>
                      <a:endParaRPr lang="en-US" sz="1600">
                        <a:latin typeface="Corbel"/>
                        <a:cs typeface="Corbel"/>
                      </a:endParaRPr>
                    </a:p>
                  </a:txBody>
                  <a:tcPr/>
                </a:tc>
                <a:tc>
                  <a:txBody>
                    <a:bodyPr/>
                    <a:lstStyle/>
                    <a:p>
                      <a:pPr algn="ctr"/>
                      <a:endParaRPr lang="en-US" sz="1600">
                        <a:latin typeface="Corbel"/>
                        <a:cs typeface="Corbel"/>
                      </a:endParaRPr>
                    </a:p>
                  </a:txBody>
                  <a:tcPr/>
                </a:tc>
                <a:tc>
                  <a:txBody>
                    <a:bodyPr/>
                    <a:lstStyle/>
                    <a:p>
                      <a:pPr algn="ctr"/>
                      <a:endParaRPr lang="en-US" sz="1600">
                        <a:latin typeface="Corbel"/>
                        <a:cs typeface="Corbel"/>
                      </a:endParaRPr>
                    </a:p>
                  </a:txBody>
                  <a:tcPr/>
                </a:tc>
                <a:tc>
                  <a:txBody>
                    <a:bodyPr/>
                    <a:lstStyle/>
                    <a:p>
                      <a:pPr algn="ctr"/>
                      <a:endParaRPr lang="en-US" sz="1600">
                        <a:latin typeface="Corbel"/>
                        <a:cs typeface="Corbel"/>
                      </a:endParaRPr>
                    </a:p>
                  </a:txBody>
                  <a:tcPr/>
                </a:tc>
              </a:tr>
              <a:tr h="367172">
                <a:tc>
                  <a:txBody>
                    <a:bodyPr/>
                    <a:lstStyle/>
                    <a:p>
                      <a:r>
                        <a:rPr lang="en-US" sz="1600" dirty="0" smtClean="0">
                          <a:latin typeface="Corbel"/>
                          <a:cs typeface="Corbel"/>
                        </a:rPr>
                        <a:t>4 U-O</a:t>
                      </a:r>
                      <a:endParaRPr lang="en-US" sz="1600" dirty="0">
                        <a:latin typeface="Corbel"/>
                        <a:cs typeface="Corbel"/>
                      </a:endParaRPr>
                    </a:p>
                  </a:txBody>
                  <a:tcPr/>
                </a:tc>
                <a:tc>
                  <a:txBody>
                    <a:bodyPr/>
                    <a:lstStyle/>
                    <a:p>
                      <a:pPr algn="ctr"/>
                      <a:r>
                        <a:rPr lang="en-US" sz="1600" dirty="0" smtClean="0">
                          <a:latin typeface="Corbel"/>
                          <a:cs typeface="Corbel"/>
                        </a:rPr>
                        <a:t>.50</a:t>
                      </a:r>
                      <a:r>
                        <a:rPr lang="en-US" sz="1600" baseline="30000" dirty="0" smtClean="0">
                          <a:latin typeface="Corbel"/>
                          <a:cs typeface="Corbel"/>
                        </a:rPr>
                        <a:t>***</a:t>
                      </a:r>
                      <a:endParaRPr lang="en-US" sz="1600" dirty="0">
                        <a:latin typeface="Corbel"/>
                        <a:cs typeface="Corbel"/>
                      </a:endParaRPr>
                    </a:p>
                  </a:txBody>
                  <a:tcPr/>
                </a:tc>
                <a:tc>
                  <a:txBody>
                    <a:bodyPr/>
                    <a:lstStyle/>
                    <a:p>
                      <a:pPr algn="ctr"/>
                      <a:r>
                        <a:rPr lang="en-US" sz="1600" dirty="0" smtClean="0">
                          <a:latin typeface="Corbel"/>
                          <a:cs typeface="Corbel"/>
                        </a:rPr>
                        <a:t>.42</a:t>
                      </a:r>
                      <a:r>
                        <a:rPr lang="en-US" sz="1600" baseline="30000" dirty="0" smtClean="0">
                          <a:latin typeface="Corbel"/>
                          <a:cs typeface="Corbel"/>
                        </a:rPr>
                        <a:t>***</a:t>
                      </a:r>
                      <a:endParaRPr lang="en-US" sz="1600" dirty="0">
                        <a:latin typeface="Corbel"/>
                        <a:cs typeface="Corbel"/>
                      </a:endParaRPr>
                    </a:p>
                  </a:txBody>
                  <a:tcPr/>
                </a:tc>
                <a:tc>
                  <a:txBody>
                    <a:bodyPr/>
                    <a:lstStyle/>
                    <a:p>
                      <a:pPr algn="ctr"/>
                      <a:r>
                        <a:rPr lang="en-US" sz="1600" dirty="0" smtClean="0">
                          <a:latin typeface="Corbel"/>
                          <a:cs typeface="Corbel"/>
                        </a:rPr>
                        <a:t>.41</a:t>
                      </a:r>
                      <a:r>
                        <a:rPr lang="en-US" sz="1600" baseline="30000" dirty="0" smtClean="0">
                          <a:latin typeface="Corbel"/>
                          <a:cs typeface="Corbel"/>
                        </a:rPr>
                        <a:t>***</a:t>
                      </a:r>
                      <a:endParaRPr lang="en-US" sz="1600" dirty="0">
                        <a:latin typeface="Corbel"/>
                        <a:cs typeface="Corbel"/>
                      </a:endParaRPr>
                    </a:p>
                  </a:txBody>
                  <a:tcPr/>
                </a:tc>
                <a:tc>
                  <a:txBody>
                    <a:bodyPr/>
                    <a:lstStyle/>
                    <a:p>
                      <a:pPr algn="ctr"/>
                      <a:r>
                        <a:rPr lang="en-US" sz="1600" b="1" dirty="0" smtClean="0">
                          <a:latin typeface="Corbel"/>
                          <a:cs typeface="Corbel"/>
                        </a:rPr>
                        <a:t>.83</a:t>
                      </a:r>
                      <a:endParaRPr lang="en-US" sz="1600" b="1" dirty="0">
                        <a:latin typeface="Corbel"/>
                        <a:cs typeface="Corbel"/>
                      </a:endParaRPr>
                    </a:p>
                  </a:txBody>
                  <a:tcPr/>
                </a:tc>
                <a:tc>
                  <a:txBody>
                    <a:bodyPr/>
                    <a:lstStyle/>
                    <a:p>
                      <a:pPr algn="ctr"/>
                      <a:endParaRPr lang="en-US" sz="1600">
                        <a:latin typeface="Corbel"/>
                        <a:cs typeface="Corbel"/>
                      </a:endParaRPr>
                    </a:p>
                  </a:txBody>
                  <a:tcPr/>
                </a:tc>
                <a:tc>
                  <a:txBody>
                    <a:bodyPr/>
                    <a:lstStyle/>
                    <a:p>
                      <a:pPr algn="ctr"/>
                      <a:endParaRPr lang="en-US" sz="1600">
                        <a:latin typeface="Corbel"/>
                        <a:cs typeface="Corbel"/>
                      </a:endParaRPr>
                    </a:p>
                  </a:txBody>
                  <a:tcPr/>
                </a:tc>
                <a:tc>
                  <a:txBody>
                    <a:bodyPr/>
                    <a:lstStyle/>
                    <a:p>
                      <a:pPr algn="ctr"/>
                      <a:endParaRPr lang="en-US" sz="1600">
                        <a:latin typeface="Corbel"/>
                        <a:cs typeface="Corbel"/>
                      </a:endParaRPr>
                    </a:p>
                  </a:txBody>
                  <a:tcPr/>
                </a:tc>
                <a:tc>
                  <a:txBody>
                    <a:bodyPr/>
                    <a:lstStyle/>
                    <a:p>
                      <a:pPr algn="ctr"/>
                      <a:endParaRPr lang="en-US" sz="1600">
                        <a:latin typeface="Corbel"/>
                        <a:cs typeface="Corbel"/>
                      </a:endParaRPr>
                    </a:p>
                  </a:txBody>
                  <a:tcPr/>
                </a:tc>
                <a:tc>
                  <a:txBody>
                    <a:bodyPr/>
                    <a:lstStyle/>
                    <a:p>
                      <a:pPr algn="ctr"/>
                      <a:endParaRPr lang="en-US" sz="1600">
                        <a:latin typeface="Corbel"/>
                        <a:cs typeface="Corbel"/>
                      </a:endParaRPr>
                    </a:p>
                  </a:txBody>
                  <a:tcPr/>
                </a:tc>
                <a:tc>
                  <a:txBody>
                    <a:bodyPr/>
                    <a:lstStyle/>
                    <a:p>
                      <a:pPr algn="ctr"/>
                      <a:endParaRPr lang="en-US" sz="1600">
                        <a:latin typeface="Corbel"/>
                        <a:cs typeface="Corbel"/>
                      </a:endParaRPr>
                    </a:p>
                  </a:txBody>
                  <a:tcPr/>
                </a:tc>
              </a:tr>
              <a:tr h="367172">
                <a:tc>
                  <a:txBody>
                    <a:bodyPr/>
                    <a:lstStyle/>
                    <a:p>
                      <a:r>
                        <a:rPr lang="en-US" sz="1600" dirty="0" smtClean="0">
                          <a:latin typeface="Corbel"/>
                          <a:cs typeface="Corbel"/>
                        </a:rPr>
                        <a:t>5 U-N</a:t>
                      </a:r>
                      <a:endParaRPr lang="en-US" sz="1600" dirty="0">
                        <a:latin typeface="Corbel"/>
                        <a:cs typeface="Corbel"/>
                      </a:endParaRPr>
                    </a:p>
                  </a:txBody>
                  <a:tcPr/>
                </a:tc>
                <a:tc>
                  <a:txBody>
                    <a:bodyPr/>
                    <a:lstStyle/>
                    <a:p>
                      <a:pPr algn="ctr"/>
                      <a:r>
                        <a:rPr lang="en-US" sz="1600" dirty="0" smtClean="0">
                          <a:latin typeface="Corbel"/>
                          <a:cs typeface="Corbel"/>
                        </a:rPr>
                        <a:t>-.60</a:t>
                      </a:r>
                      <a:r>
                        <a:rPr lang="en-US" sz="1600" baseline="30000" dirty="0" smtClean="0">
                          <a:latin typeface="Corbel"/>
                          <a:cs typeface="Corbel"/>
                        </a:rPr>
                        <a:t>***</a:t>
                      </a:r>
                      <a:endParaRPr lang="en-US" sz="1600" dirty="0">
                        <a:latin typeface="Corbel"/>
                        <a:cs typeface="Corbel"/>
                      </a:endParaRPr>
                    </a:p>
                  </a:txBody>
                  <a:tcPr/>
                </a:tc>
                <a:tc>
                  <a:txBody>
                    <a:bodyPr/>
                    <a:lstStyle/>
                    <a:p>
                      <a:pPr algn="ctr"/>
                      <a:r>
                        <a:rPr lang="en-US" sz="1600" dirty="0" smtClean="0">
                          <a:latin typeface="Corbel"/>
                          <a:cs typeface="Corbel"/>
                        </a:rPr>
                        <a:t>-.49</a:t>
                      </a:r>
                      <a:r>
                        <a:rPr lang="en-US" sz="1600" baseline="30000" dirty="0" smtClean="0">
                          <a:latin typeface="Corbel"/>
                          <a:cs typeface="Corbel"/>
                        </a:rPr>
                        <a:t>***</a:t>
                      </a:r>
                      <a:endParaRPr lang="en-US" sz="1600" dirty="0">
                        <a:latin typeface="Corbel"/>
                        <a:cs typeface="Corbel"/>
                      </a:endParaRPr>
                    </a:p>
                  </a:txBody>
                  <a:tcPr/>
                </a:tc>
                <a:tc>
                  <a:txBody>
                    <a:bodyPr/>
                    <a:lstStyle/>
                    <a:p>
                      <a:pPr algn="ctr"/>
                      <a:r>
                        <a:rPr lang="en-US" sz="1600" dirty="0" smtClean="0">
                          <a:latin typeface="Corbel"/>
                          <a:cs typeface="Corbel"/>
                        </a:rPr>
                        <a:t>-.34</a:t>
                      </a:r>
                      <a:r>
                        <a:rPr lang="en-US" sz="1600" baseline="30000" dirty="0" smtClean="0">
                          <a:latin typeface="Corbel"/>
                          <a:cs typeface="Corbel"/>
                        </a:rPr>
                        <a:t>***</a:t>
                      </a:r>
                      <a:endParaRPr lang="en-US" sz="1600" dirty="0">
                        <a:latin typeface="Corbel"/>
                        <a:cs typeface="Corbel"/>
                      </a:endParaRPr>
                    </a:p>
                  </a:txBody>
                  <a:tcPr/>
                </a:tc>
                <a:tc>
                  <a:txBody>
                    <a:bodyPr/>
                    <a:lstStyle/>
                    <a:p>
                      <a:pPr algn="ctr"/>
                      <a:r>
                        <a:rPr lang="en-US" sz="1600" dirty="0" smtClean="0">
                          <a:latin typeface="Corbel"/>
                          <a:cs typeface="Corbel"/>
                        </a:rPr>
                        <a:t>-.26</a:t>
                      </a:r>
                      <a:r>
                        <a:rPr lang="en-US" sz="1600" baseline="30000" dirty="0" smtClean="0">
                          <a:latin typeface="Corbel"/>
                          <a:cs typeface="Corbel"/>
                        </a:rPr>
                        <a:t>***</a:t>
                      </a:r>
                      <a:endParaRPr lang="en-US" sz="1600" dirty="0">
                        <a:latin typeface="Corbel"/>
                        <a:cs typeface="Corbel"/>
                      </a:endParaRPr>
                    </a:p>
                  </a:txBody>
                  <a:tcPr/>
                </a:tc>
                <a:tc>
                  <a:txBody>
                    <a:bodyPr/>
                    <a:lstStyle/>
                    <a:p>
                      <a:pPr algn="ctr"/>
                      <a:r>
                        <a:rPr lang="en-US" sz="1600" b="1" dirty="0" smtClean="0">
                          <a:latin typeface="Corbel"/>
                          <a:cs typeface="Corbel"/>
                        </a:rPr>
                        <a:t>.91</a:t>
                      </a:r>
                      <a:endParaRPr lang="en-US" sz="1600" b="1" dirty="0">
                        <a:latin typeface="Corbel"/>
                        <a:cs typeface="Corbel"/>
                      </a:endParaRPr>
                    </a:p>
                  </a:txBody>
                  <a:tcPr/>
                </a:tc>
                <a:tc>
                  <a:txBody>
                    <a:bodyPr/>
                    <a:lstStyle/>
                    <a:p>
                      <a:pPr algn="ctr"/>
                      <a:endParaRPr lang="en-US" sz="1600">
                        <a:latin typeface="Corbel"/>
                        <a:cs typeface="Corbel"/>
                      </a:endParaRPr>
                    </a:p>
                  </a:txBody>
                  <a:tcPr/>
                </a:tc>
                <a:tc>
                  <a:txBody>
                    <a:bodyPr/>
                    <a:lstStyle/>
                    <a:p>
                      <a:pPr algn="ctr"/>
                      <a:endParaRPr lang="en-US" sz="1600" dirty="0">
                        <a:latin typeface="Corbel"/>
                        <a:cs typeface="Corbel"/>
                      </a:endParaRPr>
                    </a:p>
                  </a:txBody>
                  <a:tcPr/>
                </a:tc>
                <a:tc>
                  <a:txBody>
                    <a:bodyPr/>
                    <a:lstStyle/>
                    <a:p>
                      <a:pPr algn="ctr"/>
                      <a:endParaRPr lang="en-US" sz="1600" dirty="0">
                        <a:latin typeface="Corbel"/>
                        <a:cs typeface="Corbel"/>
                      </a:endParaRPr>
                    </a:p>
                  </a:txBody>
                  <a:tcPr/>
                </a:tc>
                <a:tc>
                  <a:txBody>
                    <a:bodyPr/>
                    <a:lstStyle/>
                    <a:p>
                      <a:pPr algn="ctr"/>
                      <a:endParaRPr lang="en-US" sz="1600" dirty="0">
                        <a:latin typeface="Corbel"/>
                        <a:cs typeface="Corbel"/>
                      </a:endParaRPr>
                    </a:p>
                  </a:txBody>
                  <a:tcPr/>
                </a:tc>
                <a:tc>
                  <a:txBody>
                    <a:bodyPr/>
                    <a:lstStyle/>
                    <a:p>
                      <a:pPr algn="ctr"/>
                      <a:endParaRPr lang="en-US" sz="1600" dirty="0">
                        <a:latin typeface="Corbel"/>
                        <a:cs typeface="Corbel"/>
                      </a:endParaRPr>
                    </a:p>
                  </a:txBody>
                  <a:tcPr/>
                </a:tc>
              </a:tr>
              <a:tr h="367172">
                <a:tc>
                  <a:txBody>
                    <a:bodyPr/>
                    <a:lstStyle/>
                    <a:p>
                      <a:r>
                        <a:rPr lang="en-US" sz="1600" dirty="0" smtClean="0">
                          <a:latin typeface="Corbel"/>
                          <a:cs typeface="Corbel"/>
                        </a:rPr>
                        <a:t>6 BF10-E</a:t>
                      </a:r>
                      <a:endParaRPr lang="en-US" sz="1600" dirty="0">
                        <a:latin typeface="Corbel"/>
                        <a:cs typeface="Corbel"/>
                      </a:endParaRPr>
                    </a:p>
                  </a:txBody>
                  <a:tcPr/>
                </a:tc>
                <a:tc>
                  <a:txBody>
                    <a:bodyPr/>
                    <a:lstStyle/>
                    <a:p>
                      <a:pPr algn="ctr"/>
                      <a:r>
                        <a:rPr lang="en-US" sz="1600" dirty="0" smtClean="0">
                          <a:latin typeface="Corbel"/>
                          <a:cs typeface="Corbel"/>
                        </a:rPr>
                        <a:t>.68</a:t>
                      </a:r>
                      <a:r>
                        <a:rPr lang="en-US" sz="1600" baseline="30000" dirty="0" smtClean="0">
                          <a:latin typeface="Corbel"/>
                          <a:cs typeface="Corbel"/>
                        </a:rPr>
                        <a:t>***</a:t>
                      </a:r>
                      <a:endParaRPr lang="en-US" sz="1600" dirty="0">
                        <a:latin typeface="Corbel"/>
                        <a:cs typeface="Corbel"/>
                      </a:endParaRPr>
                    </a:p>
                  </a:txBody>
                  <a:tcPr/>
                </a:tc>
                <a:tc>
                  <a:txBody>
                    <a:bodyPr/>
                    <a:lstStyle/>
                    <a:p>
                      <a:pPr algn="ctr"/>
                      <a:r>
                        <a:rPr lang="en-US" sz="1600" dirty="0" smtClean="0">
                          <a:latin typeface="Corbel"/>
                          <a:cs typeface="Corbel"/>
                        </a:rPr>
                        <a:t>.09</a:t>
                      </a:r>
                      <a:r>
                        <a:rPr lang="en-US" sz="1600" baseline="30000" dirty="0" smtClean="0">
                          <a:latin typeface="Corbel"/>
                          <a:cs typeface="Corbel"/>
                        </a:rPr>
                        <a:t>*</a:t>
                      </a:r>
                      <a:endParaRPr lang="en-US" sz="1600" dirty="0">
                        <a:latin typeface="Corbel"/>
                        <a:cs typeface="Corbel"/>
                      </a:endParaRPr>
                    </a:p>
                  </a:txBody>
                  <a:tcPr/>
                </a:tc>
                <a:tc>
                  <a:txBody>
                    <a:bodyPr/>
                    <a:lstStyle/>
                    <a:p>
                      <a:pPr algn="ctr"/>
                      <a:r>
                        <a:rPr lang="en-US" sz="1600" dirty="0" smtClean="0">
                          <a:latin typeface="Corbel"/>
                          <a:cs typeface="Corbel"/>
                        </a:rPr>
                        <a:t>.07</a:t>
                      </a:r>
                      <a:r>
                        <a:rPr lang="en-US" sz="1600" baseline="30000" dirty="0" smtClean="0">
                          <a:latin typeface="Corbel"/>
                          <a:cs typeface="Corbel"/>
                        </a:rPr>
                        <a:t>*</a:t>
                      </a:r>
                      <a:endParaRPr lang="en-US" sz="1600" dirty="0">
                        <a:latin typeface="Corbel"/>
                        <a:cs typeface="Corbel"/>
                      </a:endParaRPr>
                    </a:p>
                  </a:txBody>
                  <a:tcPr/>
                </a:tc>
                <a:tc>
                  <a:txBody>
                    <a:bodyPr/>
                    <a:lstStyle/>
                    <a:p>
                      <a:pPr algn="ctr"/>
                      <a:r>
                        <a:rPr lang="en-US" sz="1600" dirty="0" smtClean="0">
                          <a:latin typeface="Corbel"/>
                          <a:cs typeface="Corbel"/>
                        </a:rPr>
                        <a:t>.27</a:t>
                      </a:r>
                      <a:r>
                        <a:rPr lang="en-US" sz="1600" baseline="30000" dirty="0" smtClean="0">
                          <a:latin typeface="Corbel"/>
                          <a:cs typeface="Corbel"/>
                        </a:rPr>
                        <a:t>***</a:t>
                      </a:r>
                      <a:endParaRPr lang="en-US" sz="1600" dirty="0">
                        <a:latin typeface="Corbel"/>
                        <a:cs typeface="Corbel"/>
                      </a:endParaRPr>
                    </a:p>
                  </a:txBody>
                  <a:tcPr/>
                </a:tc>
                <a:tc>
                  <a:txBody>
                    <a:bodyPr/>
                    <a:lstStyle/>
                    <a:p>
                      <a:pPr algn="ctr"/>
                      <a:r>
                        <a:rPr lang="en-US" sz="1600" dirty="0" smtClean="0">
                          <a:latin typeface="Corbel"/>
                          <a:cs typeface="Corbel"/>
                        </a:rPr>
                        <a:t>-.34</a:t>
                      </a:r>
                      <a:r>
                        <a:rPr lang="en-US" sz="1600" baseline="30000" dirty="0" smtClean="0">
                          <a:latin typeface="Corbel"/>
                          <a:cs typeface="Corbel"/>
                        </a:rPr>
                        <a:t>***</a:t>
                      </a:r>
                      <a:endParaRPr lang="en-US" sz="1600" dirty="0">
                        <a:latin typeface="Corbel"/>
                        <a:cs typeface="Corbel"/>
                      </a:endParaRPr>
                    </a:p>
                  </a:txBody>
                  <a:tcPr/>
                </a:tc>
                <a:tc>
                  <a:txBody>
                    <a:bodyPr/>
                    <a:lstStyle/>
                    <a:p>
                      <a:pPr algn="ctr"/>
                      <a:r>
                        <a:rPr lang="en-US" sz="1600" b="1" dirty="0" smtClean="0">
                          <a:latin typeface="Corbel"/>
                          <a:cs typeface="Corbel"/>
                        </a:rPr>
                        <a:t>.69</a:t>
                      </a:r>
                      <a:endParaRPr lang="en-US" sz="1600" b="1" dirty="0">
                        <a:latin typeface="Corbel"/>
                        <a:cs typeface="Corbel"/>
                      </a:endParaRPr>
                    </a:p>
                  </a:txBody>
                  <a:tcPr/>
                </a:tc>
                <a:tc>
                  <a:txBody>
                    <a:bodyPr/>
                    <a:lstStyle/>
                    <a:p>
                      <a:pPr algn="ctr"/>
                      <a:endParaRPr lang="en-US" sz="1600" dirty="0">
                        <a:latin typeface="Corbel"/>
                        <a:cs typeface="Corbel"/>
                      </a:endParaRPr>
                    </a:p>
                  </a:txBody>
                  <a:tcPr/>
                </a:tc>
                <a:tc>
                  <a:txBody>
                    <a:bodyPr/>
                    <a:lstStyle/>
                    <a:p>
                      <a:pPr algn="ctr"/>
                      <a:endParaRPr lang="en-US" sz="1600" dirty="0">
                        <a:latin typeface="Corbel"/>
                        <a:cs typeface="Corbel"/>
                      </a:endParaRPr>
                    </a:p>
                  </a:txBody>
                  <a:tcPr/>
                </a:tc>
                <a:tc>
                  <a:txBody>
                    <a:bodyPr/>
                    <a:lstStyle/>
                    <a:p>
                      <a:pPr algn="ctr"/>
                      <a:endParaRPr lang="en-US" sz="1600" dirty="0">
                        <a:latin typeface="Corbel"/>
                        <a:cs typeface="Corbel"/>
                      </a:endParaRPr>
                    </a:p>
                  </a:txBody>
                  <a:tcPr/>
                </a:tc>
                <a:tc>
                  <a:txBody>
                    <a:bodyPr/>
                    <a:lstStyle/>
                    <a:p>
                      <a:pPr algn="ctr"/>
                      <a:endParaRPr lang="en-US" sz="1600" dirty="0">
                        <a:latin typeface="Corbel"/>
                        <a:cs typeface="Corbel"/>
                      </a:endParaRPr>
                    </a:p>
                  </a:txBody>
                  <a:tcPr/>
                </a:tc>
              </a:tr>
              <a:tr h="367172">
                <a:tc>
                  <a:txBody>
                    <a:bodyPr/>
                    <a:lstStyle/>
                    <a:p>
                      <a:r>
                        <a:rPr lang="en-US" sz="1600" dirty="0" smtClean="0">
                          <a:latin typeface="Corbel"/>
                          <a:cs typeface="Corbel"/>
                        </a:rPr>
                        <a:t>7 BF10-C</a:t>
                      </a:r>
                      <a:endParaRPr lang="en-US" sz="1600" dirty="0">
                        <a:latin typeface="Corbel"/>
                        <a:cs typeface="Corbel"/>
                      </a:endParaRPr>
                    </a:p>
                  </a:txBody>
                  <a:tcPr/>
                </a:tc>
                <a:tc>
                  <a:txBody>
                    <a:bodyPr/>
                    <a:lstStyle/>
                    <a:p>
                      <a:pPr algn="ctr"/>
                      <a:r>
                        <a:rPr lang="en-US" sz="1600" dirty="0" smtClean="0">
                          <a:latin typeface="Corbel"/>
                          <a:cs typeface="Corbel"/>
                        </a:rPr>
                        <a:t>.33</a:t>
                      </a:r>
                      <a:r>
                        <a:rPr lang="en-US" sz="1600" baseline="30000" dirty="0" smtClean="0">
                          <a:latin typeface="Corbel"/>
                          <a:cs typeface="Corbel"/>
                        </a:rPr>
                        <a:t>***</a:t>
                      </a:r>
                      <a:endParaRPr lang="en-US" sz="1600" dirty="0">
                        <a:latin typeface="Corbel"/>
                        <a:cs typeface="Corbel"/>
                      </a:endParaRPr>
                    </a:p>
                  </a:txBody>
                  <a:tcPr/>
                </a:tc>
                <a:tc>
                  <a:txBody>
                    <a:bodyPr/>
                    <a:lstStyle/>
                    <a:p>
                      <a:pPr algn="ctr"/>
                      <a:r>
                        <a:rPr lang="en-US" sz="1600" dirty="0" smtClean="0">
                          <a:latin typeface="Corbel"/>
                          <a:cs typeface="Corbel"/>
                        </a:rPr>
                        <a:t>.61</a:t>
                      </a:r>
                      <a:r>
                        <a:rPr lang="en-US" sz="1600" baseline="30000" dirty="0" smtClean="0">
                          <a:latin typeface="Corbel"/>
                          <a:cs typeface="Corbel"/>
                        </a:rPr>
                        <a:t>***</a:t>
                      </a:r>
                      <a:endParaRPr lang="en-US" sz="1600" dirty="0">
                        <a:latin typeface="Corbel"/>
                        <a:cs typeface="Corbel"/>
                      </a:endParaRPr>
                    </a:p>
                  </a:txBody>
                  <a:tcPr/>
                </a:tc>
                <a:tc>
                  <a:txBody>
                    <a:bodyPr/>
                    <a:lstStyle/>
                    <a:p>
                      <a:pPr algn="ctr"/>
                      <a:r>
                        <a:rPr lang="en-US" sz="1600" dirty="0" smtClean="0">
                          <a:latin typeface="Corbel"/>
                          <a:cs typeface="Corbel"/>
                        </a:rPr>
                        <a:t>.26</a:t>
                      </a:r>
                      <a:r>
                        <a:rPr lang="en-US" sz="1600" baseline="30000" dirty="0" smtClean="0">
                          <a:latin typeface="Corbel"/>
                          <a:cs typeface="Corbel"/>
                        </a:rPr>
                        <a:t>***</a:t>
                      </a:r>
                      <a:endParaRPr lang="en-US" sz="1600" dirty="0">
                        <a:latin typeface="Corbel"/>
                        <a:cs typeface="Corbel"/>
                      </a:endParaRPr>
                    </a:p>
                  </a:txBody>
                  <a:tcPr/>
                </a:tc>
                <a:tc>
                  <a:txBody>
                    <a:bodyPr/>
                    <a:lstStyle/>
                    <a:p>
                      <a:pPr algn="ctr"/>
                      <a:r>
                        <a:rPr lang="en-US" sz="1600" dirty="0" smtClean="0">
                          <a:latin typeface="Corbel"/>
                          <a:cs typeface="Corbel"/>
                        </a:rPr>
                        <a:t>.21</a:t>
                      </a:r>
                      <a:r>
                        <a:rPr lang="en-US" sz="1600" baseline="30000" dirty="0" smtClean="0">
                          <a:latin typeface="Corbel"/>
                          <a:cs typeface="Corbel"/>
                        </a:rPr>
                        <a:t>***</a:t>
                      </a:r>
                      <a:endParaRPr lang="en-US" sz="1600" dirty="0">
                        <a:latin typeface="Corbel"/>
                        <a:cs typeface="Corbel"/>
                      </a:endParaRPr>
                    </a:p>
                  </a:txBody>
                  <a:tcPr/>
                </a:tc>
                <a:tc>
                  <a:txBody>
                    <a:bodyPr/>
                    <a:lstStyle/>
                    <a:p>
                      <a:pPr algn="ctr"/>
                      <a:r>
                        <a:rPr lang="en-US" sz="1600" dirty="0" smtClean="0">
                          <a:latin typeface="Corbel"/>
                          <a:cs typeface="Corbel"/>
                        </a:rPr>
                        <a:t>-.47</a:t>
                      </a:r>
                      <a:r>
                        <a:rPr lang="en-US" sz="1600" baseline="30000" dirty="0" smtClean="0">
                          <a:latin typeface="Corbel"/>
                          <a:cs typeface="Corbel"/>
                        </a:rPr>
                        <a:t>***</a:t>
                      </a:r>
                      <a:endParaRPr lang="en-US" sz="1600" dirty="0">
                        <a:latin typeface="Corbel"/>
                        <a:cs typeface="Corbel"/>
                      </a:endParaRPr>
                    </a:p>
                  </a:txBody>
                  <a:tcPr/>
                </a:tc>
                <a:tc>
                  <a:txBody>
                    <a:bodyPr/>
                    <a:lstStyle/>
                    <a:p>
                      <a:pPr algn="ctr"/>
                      <a:r>
                        <a:rPr lang="en-US" sz="1600" dirty="0" smtClean="0">
                          <a:latin typeface="Corbel"/>
                          <a:cs typeface="Corbel"/>
                        </a:rPr>
                        <a:t>.18</a:t>
                      </a:r>
                      <a:r>
                        <a:rPr lang="en-US" sz="1600" baseline="30000" dirty="0" smtClean="0">
                          <a:latin typeface="Corbel"/>
                          <a:cs typeface="Corbel"/>
                        </a:rPr>
                        <a:t>***</a:t>
                      </a:r>
                      <a:endParaRPr lang="en-US" sz="1600" dirty="0">
                        <a:latin typeface="Corbel"/>
                        <a:cs typeface="Corbel"/>
                      </a:endParaRPr>
                    </a:p>
                  </a:txBody>
                  <a:tcPr/>
                </a:tc>
                <a:tc>
                  <a:txBody>
                    <a:bodyPr/>
                    <a:lstStyle/>
                    <a:p>
                      <a:pPr algn="ctr"/>
                      <a:r>
                        <a:rPr lang="en-US" sz="1600" b="1" dirty="0" smtClean="0">
                          <a:latin typeface="Corbel"/>
                          <a:cs typeface="Corbel"/>
                        </a:rPr>
                        <a:t>.49</a:t>
                      </a:r>
                      <a:endParaRPr lang="en-US" sz="1600" b="1" dirty="0">
                        <a:latin typeface="Corbel"/>
                        <a:cs typeface="Corbel"/>
                      </a:endParaRPr>
                    </a:p>
                  </a:txBody>
                  <a:tcPr/>
                </a:tc>
                <a:tc>
                  <a:txBody>
                    <a:bodyPr/>
                    <a:lstStyle/>
                    <a:p>
                      <a:pPr algn="ctr"/>
                      <a:endParaRPr lang="en-US" sz="1600" dirty="0">
                        <a:latin typeface="Corbel"/>
                        <a:cs typeface="Corbel"/>
                      </a:endParaRPr>
                    </a:p>
                  </a:txBody>
                  <a:tcPr/>
                </a:tc>
                <a:tc>
                  <a:txBody>
                    <a:bodyPr/>
                    <a:lstStyle/>
                    <a:p>
                      <a:pPr algn="ctr"/>
                      <a:endParaRPr lang="en-US" sz="1600" dirty="0">
                        <a:latin typeface="Corbel"/>
                        <a:cs typeface="Corbel"/>
                      </a:endParaRPr>
                    </a:p>
                  </a:txBody>
                  <a:tcPr/>
                </a:tc>
                <a:tc>
                  <a:txBody>
                    <a:bodyPr/>
                    <a:lstStyle/>
                    <a:p>
                      <a:pPr algn="ctr"/>
                      <a:endParaRPr lang="en-US" sz="1600" dirty="0">
                        <a:latin typeface="Corbel"/>
                        <a:cs typeface="Corbel"/>
                      </a:endParaRPr>
                    </a:p>
                  </a:txBody>
                  <a:tcPr/>
                </a:tc>
              </a:tr>
              <a:tr h="367172">
                <a:tc>
                  <a:txBody>
                    <a:bodyPr/>
                    <a:lstStyle/>
                    <a:p>
                      <a:r>
                        <a:rPr lang="en-US" sz="1600" dirty="0" smtClean="0">
                          <a:latin typeface="Corbel"/>
                          <a:cs typeface="Corbel"/>
                        </a:rPr>
                        <a:t>8 BF10-A</a:t>
                      </a:r>
                      <a:endParaRPr lang="en-US" sz="1600" dirty="0">
                        <a:latin typeface="Corbel"/>
                        <a:cs typeface="Corbel"/>
                      </a:endParaRPr>
                    </a:p>
                  </a:txBody>
                  <a:tcPr/>
                </a:tc>
                <a:tc>
                  <a:txBody>
                    <a:bodyPr/>
                    <a:lstStyle/>
                    <a:p>
                      <a:pPr algn="ctr"/>
                      <a:r>
                        <a:rPr lang="en-US" sz="1600" dirty="0" smtClean="0">
                          <a:latin typeface="Corbel"/>
                          <a:cs typeface="Corbel"/>
                        </a:rPr>
                        <a:t>.31</a:t>
                      </a:r>
                      <a:r>
                        <a:rPr lang="en-US" sz="1600" baseline="30000" dirty="0" smtClean="0">
                          <a:latin typeface="Corbel"/>
                          <a:cs typeface="Corbel"/>
                        </a:rPr>
                        <a:t>***</a:t>
                      </a:r>
                      <a:endParaRPr lang="en-US" sz="1600" dirty="0">
                        <a:latin typeface="Corbel"/>
                        <a:cs typeface="Corbel"/>
                      </a:endParaRPr>
                    </a:p>
                  </a:txBody>
                  <a:tcPr/>
                </a:tc>
                <a:tc>
                  <a:txBody>
                    <a:bodyPr/>
                    <a:lstStyle/>
                    <a:p>
                      <a:pPr algn="ctr"/>
                      <a:r>
                        <a:rPr lang="en-US" sz="1600" dirty="0" smtClean="0">
                          <a:latin typeface="Corbel"/>
                          <a:cs typeface="Corbel"/>
                        </a:rPr>
                        <a:t>.16</a:t>
                      </a:r>
                      <a:r>
                        <a:rPr lang="en-US" sz="1600" baseline="30000" dirty="0" smtClean="0">
                          <a:latin typeface="Corbel"/>
                          <a:cs typeface="Corbel"/>
                        </a:rPr>
                        <a:t>***</a:t>
                      </a:r>
                      <a:endParaRPr lang="en-US" sz="1600" dirty="0">
                        <a:latin typeface="Corbel"/>
                        <a:cs typeface="Corbel"/>
                      </a:endParaRPr>
                    </a:p>
                  </a:txBody>
                  <a:tcPr/>
                </a:tc>
                <a:tc>
                  <a:txBody>
                    <a:bodyPr/>
                    <a:lstStyle/>
                    <a:p>
                      <a:pPr algn="ctr"/>
                      <a:r>
                        <a:rPr lang="en-US" sz="1600" dirty="0" smtClean="0">
                          <a:latin typeface="Corbel"/>
                          <a:cs typeface="Corbel"/>
                        </a:rPr>
                        <a:t>.53</a:t>
                      </a:r>
                      <a:r>
                        <a:rPr lang="en-US" sz="1600" baseline="30000" dirty="0" smtClean="0">
                          <a:latin typeface="Corbel"/>
                          <a:cs typeface="Corbel"/>
                        </a:rPr>
                        <a:t>***</a:t>
                      </a:r>
                      <a:endParaRPr lang="en-US" sz="1600" dirty="0">
                        <a:latin typeface="Corbel"/>
                        <a:cs typeface="Corbel"/>
                      </a:endParaRPr>
                    </a:p>
                  </a:txBody>
                  <a:tcPr/>
                </a:tc>
                <a:tc>
                  <a:txBody>
                    <a:bodyPr/>
                    <a:lstStyle/>
                    <a:p>
                      <a:pPr algn="ctr"/>
                      <a:r>
                        <a:rPr lang="en-US" sz="1600" dirty="0" smtClean="0">
                          <a:latin typeface="Corbel"/>
                          <a:cs typeface="Corbel"/>
                        </a:rPr>
                        <a:t>.23</a:t>
                      </a:r>
                      <a:r>
                        <a:rPr lang="en-US" sz="1600" baseline="30000" dirty="0" smtClean="0">
                          <a:latin typeface="Corbel"/>
                          <a:cs typeface="Corbel"/>
                        </a:rPr>
                        <a:t>***</a:t>
                      </a:r>
                      <a:endParaRPr lang="en-US" sz="1600" dirty="0">
                        <a:latin typeface="Corbel"/>
                        <a:cs typeface="Corbel"/>
                      </a:endParaRPr>
                    </a:p>
                  </a:txBody>
                  <a:tcPr/>
                </a:tc>
                <a:tc>
                  <a:txBody>
                    <a:bodyPr/>
                    <a:lstStyle/>
                    <a:p>
                      <a:pPr algn="ctr"/>
                      <a:r>
                        <a:rPr lang="en-US" sz="1600" dirty="0" smtClean="0">
                          <a:latin typeface="Corbel"/>
                          <a:cs typeface="Corbel"/>
                        </a:rPr>
                        <a:t>-.36</a:t>
                      </a:r>
                      <a:r>
                        <a:rPr lang="en-US" sz="1600" baseline="30000" dirty="0" smtClean="0">
                          <a:latin typeface="Corbel"/>
                          <a:cs typeface="Corbel"/>
                        </a:rPr>
                        <a:t>***</a:t>
                      </a:r>
                      <a:endParaRPr lang="en-US" sz="1600" dirty="0">
                        <a:latin typeface="Corbel"/>
                        <a:cs typeface="Corbel"/>
                      </a:endParaRPr>
                    </a:p>
                  </a:txBody>
                  <a:tcPr/>
                </a:tc>
                <a:tc>
                  <a:txBody>
                    <a:bodyPr/>
                    <a:lstStyle/>
                    <a:p>
                      <a:pPr algn="ctr"/>
                      <a:r>
                        <a:rPr lang="en-US" sz="1600" dirty="0" smtClean="0">
                          <a:latin typeface="Corbel"/>
                          <a:cs typeface="Corbel"/>
                        </a:rPr>
                        <a:t>.22</a:t>
                      </a:r>
                      <a:r>
                        <a:rPr lang="en-US" sz="1600" baseline="30000" dirty="0" smtClean="0">
                          <a:latin typeface="Corbel"/>
                          <a:cs typeface="Corbel"/>
                        </a:rPr>
                        <a:t>***</a:t>
                      </a:r>
                      <a:endParaRPr lang="en-US" sz="1600" dirty="0">
                        <a:latin typeface="Corbel"/>
                        <a:cs typeface="Corbel"/>
                      </a:endParaRPr>
                    </a:p>
                  </a:txBody>
                  <a:tcPr/>
                </a:tc>
                <a:tc>
                  <a:txBody>
                    <a:bodyPr/>
                    <a:lstStyle/>
                    <a:p>
                      <a:pPr algn="ctr"/>
                      <a:r>
                        <a:rPr lang="en-US" sz="1600" dirty="0" smtClean="0">
                          <a:latin typeface="Corbel"/>
                          <a:cs typeface="Corbel"/>
                        </a:rPr>
                        <a:t>.16</a:t>
                      </a:r>
                      <a:r>
                        <a:rPr lang="en-US" sz="1600" baseline="30000" dirty="0" smtClean="0">
                          <a:latin typeface="Corbel"/>
                          <a:cs typeface="Corbel"/>
                        </a:rPr>
                        <a:t>***</a:t>
                      </a:r>
                      <a:endParaRPr lang="en-US" sz="1600" dirty="0">
                        <a:latin typeface="Corbel"/>
                        <a:cs typeface="Corbel"/>
                      </a:endParaRPr>
                    </a:p>
                  </a:txBody>
                  <a:tcPr/>
                </a:tc>
                <a:tc>
                  <a:txBody>
                    <a:bodyPr/>
                    <a:lstStyle/>
                    <a:p>
                      <a:pPr algn="ctr"/>
                      <a:r>
                        <a:rPr lang="en-US" sz="1600" b="1" dirty="0" smtClean="0">
                          <a:latin typeface="Corbel"/>
                          <a:cs typeface="Corbel"/>
                        </a:rPr>
                        <a:t>.53</a:t>
                      </a:r>
                      <a:endParaRPr lang="en-US" sz="1600" b="1" dirty="0">
                        <a:latin typeface="Corbel"/>
                        <a:cs typeface="Corbel"/>
                      </a:endParaRPr>
                    </a:p>
                  </a:txBody>
                  <a:tcPr/>
                </a:tc>
                <a:tc>
                  <a:txBody>
                    <a:bodyPr/>
                    <a:lstStyle/>
                    <a:p>
                      <a:pPr algn="ctr"/>
                      <a:endParaRPr lang="en-US" sz="1600" dirty="0">
                        <a:latin typeface="Corbel"/>
                        <a:cs typeface="Corbel"/>
                      </a:endParaRPr>
                    </a:p>
                  </a:txBody>
                  <a:tcPr/>
                </a:tc>
                <a:tc>
                  <a:txBody>
                    <a:bodyPr/>
                    <a:lstStyle/>
                    <a:p>
                      <a:pPr algn="ctr"/>
                      <a:endParaRPr lang="en-US" sz="1600" dirty="0">
                        <a:latin typeface="Corbel"/>
                        <a:cs typeface="Corbel"/>
                      </a:endParaRPr>
                    </a:p>
                  </a:txBody>
                  <a:tcPr/>
                </a:tc>
              </a:tr>
              <a:tr h="367172">
                <a:tc>
                  <a:txBody>
                    <a:bodyPr/>
                    <a:lstStyle/>
                    <a:p>
                      <a:r>
                        <a:rPr lang="en-US" sz="1600" dirty="0" smtClean="0">
                          <a:latin typeface="Corbel"/>
                          <a:cs typeface="Corbel"/>
                        </a:rPr>
                        <a:t>9 BF10-O</a:t>
                      </a:r>
                      <a:endParaRPr lang="en-US" sz="1600" dirty="0">
                        <a:latin typeface="Corbel"/>
                        <a:cs typeface="Corbel"/>
                      </a:endParaRPr>
                    </a:p>
                  </a:txBody>
                  <a:tcPr/>
                </a:tc>
                <a:tc>
                  <a:txBody>
                    <a:bodyPr/>
                    <a:lstStyle/>
                    <a:p>
                      <a:pPr algn="ctr"/>
                      <a:r>
                        <a:rPr lang="en-US" sz="1600" dirty="0" smtClean="0">
                          <a:latin typeface="Corbel"/>
                          <a:cs typeface="Corbel"/>
                        </a:rPr>
                        <a:t>.26</a:t>
                      </a:r>
                      <a:r>
                        <a:rPr lang="en-US" sz="1600" baseline="30000" dirty="0" smtClean="0">
                          <a:latin typeface="Corbel"/>
                          <a:cs typeface="Corbel"/>
                        </a:rPr>
                        <a:t>***</a:t>
                      </a:r>
                      <a:endParaRPr lang="en-US" sz="1600" dirty="0">
                        <a:latin typeface="Corbel"/>
                        <a:cs typeface="Corbel"/>
                      </a:endParaRPr>
                    </a:p>
                  </a:txBody>
                  <a:tcPr/>
                </a:tc>
                <a:tc>
                  <a:txBody>
                    <a:bodyPr/>
                    <a:lstStyle/>
                    <a:p>
                      <a:pPr algn="ctr"/>
                      <a:r>
                        <a:rPr lang="en-US" sz="1600" dirty="0" smtClean="0">
                          <a:latin typeface="Corbel"/>
                          <a:cs typeface="Corbel"/>
                        </a:rPr>
                        <a:t>.11</a:t>
                      </a:r>
                      <a:r>
                        <a:rPr lang="en-US" sz="1600" baseline="30000" dirty="0" smtClean="0">
                          <a:latin typeface="Corbel"/>
                          <a:cs typeface="Corbel"/>
                        </a:rPr>
                        <a:t>**</a:t>
                      </a:r>
                      <a:endParaRPr lang="en-US" sz="1600" dirty="0">
                        <a:latin typeface="Corbel"/>
                        <a:cs typeface="Corbel"/>
                      </a:endParaRPr>
                    </a:p>
                  </a:txBody>
                  <a:tcPr/>
                </a:tc>
                <a:tc>
                  <a:txBody>
                    <a:bodyPr/>
                    <a:lstStyle/>
                    <a:p>
                      <a:pPr algn="ctr"/>
                      <a:r>
                        <a:rPr lang="en-US" sz="1600" dirty="0" smtClean="0">
                          <a:latin typeface="Corbel"/>
                          <a:cs typeface="Corbel"/>
                        </a:rPr>
                        <a:t>.10</a:t>
                      </a:r>
                      <a:r>
                        <a:rPr lang="en-US" sz="1600" baseline="30000" dirty="0" smtClean="0">
                          <a:latin typeface="Corbel"/>
                          <a:cs typeface="Corbel"/>
                        </a:rPr>
                        <a:t>**</a:t>
                      </a:r>
                      <a:endParaRPr lang="en-US" sz="1600" dirty="0">
                        <a:latin typeface="Corbel"/>
                        <a:cs typeface="Corbel"/>
                      </a:endParaRPr>
                    </a:p>
                  </a:txBody>
                  <a:tcPr/>
                </a:tc>
                <a:tc>
                  <a:txBody>
                    <a:bodyPr/>
                    <a:lstStyle/>
                    <a:p>
                      <a:pPr algn="ctr"/>
                      <a:r>
                        <a:rPr lang="en-US" sz="1600" dirty="0" smtClean="0">
                          <a:latin typeface="Corbel"/>
                          <a:cs typeface="Corbel"/>
                        </a:rPr>
                        <a:t>.45</a:t>
                      </a:r>
                      <a:r>
                        <a:rPr lang="en-US" sz="1600" baseline="30000" dirty="0" smtClean="0">
                          <a:latin typeface="Corbel"/>
                          <a:cs typeface="Corbel"/>
                        </a:rPr>
                        <a:t>***</a:t>
                      </a:r>
                      <a:endParaRPr lang="en-US" sz="1600" dirty="0">
                        <a:latin typeface="Corbel"/>
                        <a:cs typeface="Corbel"/>
                      </a:endParaRPr>
                    </a:p>
                  </a:txBody>
                  <a:tcPr/>
                </a:tc>
                <a:tc>
                  <a:txBody>
                    <a:bodyPr/>
                    <a:lstStyle/>
                    <a:p>
                      <a:pPr algn="ctr"/>
                      <a:r>
                        <a:rPr lang="en-US" sz="1600" dirty="0" smtClean="0">
                          <a:latin typeface="Corbel"/>
                          <a:cs typeface="Corbel"/>
                        </a:rPr>
                        <a:t>-.09</a:t>
                      </a:r>
                      <a:r>
                        <a:rPr lang="en-US" sz="1600" baseline="30000" dirty="0" smtClean="0">
                          <a:latin typeface="Corbel"/>
                          <a:cs typeface="Corbel"/>
                        </a:rPr>
                        <a:t>*</a:t>
                      </a:r>
                      <a:endParaRPr lang="en-US" sz="1600" dirty="0">
                        <a:latin typeface="Corbel"/>
                        <a:cs typeface="Corbel"/>
                      </a:endParaRPr>
                    </a:p>
                  </a:txBody>
                  <a:tcPr/>
                </a:tc>
                <a:tc>
                  <a:txBody>
                    <a:bodyPr/>
                    <a:lstStyle/>
                    <a:p>
                      <a:pPr algn="ctr"/>
                      <a:r>
                        <a:rPr lang="en-US" sz="1600" dirty="0" smtClean="0">
                          <a:latin typeface="Corbel"/>
                          <a:cs typeface="Corbel"/>
                        </a:rPr>
                        <a:t>.19</a:t>
                      </a:r>
                      <a:r>
                        <a:rPr lang="en-US" sz="1600" baseline="30000" dirty="0" smtClean="0">
                          <a:latin typeface="Corbel"/>
                          <a:cs typeface="Corbel"/>
                        </a:rPr>
                        <a:t>***</a:t>
                      </a:r>
                      <a:endParaRPr lang="en-US" sz="1600" dirty="0">
                        <a:latin typeface="Corbel"/>
                        <a:cs typeface="Corbel"/>
                      </a:endParaRPr>
                    </a:p>
                  </a:txBody>
                  <a:tcPr/>
                </a:tc>
                <a:tc>
                  <a:txBody>
                    <a:bodyPr/>
                    <a:lstStyle/>
                    <a:p>
                      <a:pPr algn="ctr"/>
                      <a:r>
                        <a:rPr lang="en-US" sz="1600" dirty="0" smtClean="0">
                          <a:latin typeface="Corbel"/>
                          <a:cs typeface="Corbel"/>
                        </a:rPr>
                        <a:t>.05</a:t>
                      </a:r>
                      <a:endParaRPr lang="en-US" sz="1600" dirty="0">
                        <a:latin typeface="Corbel"/>
                        <a:cs typeface="Corbel"/>
                      </a:endParaRPr>
                    </a:p>
                  </a:txBody>
                  <a:tcPr/>
                </a:tc>
                <a:tc>
                  <a:txBody>
                    <a:bodyPr/>
                    <a:lstStyle/>
                    <a:p>
                      <a:pPr algn="ctr"/>
                      <a:r>
                        <a:rPr lang="en-US" sz="1600" dirty="0" smtClean="0">
                          <a:latin typeface="Corbel"/>
                          <a:cs typeface="Corbel"/>
                        </a:rPr>
                        <a:t>.05</a:t>
                      </a:r>
                      <a:endParaRPr lang="en-US" sz="1600" dirty="0">
                        <a:latin typeface="Corbel"/>
                        <a:cs typeface="Corbel"/>
                      </a:endParaRPr>
                    </a:p>
                  </a:txBody>
                  <a:tcPr/>
                </a:tc>
                <a:tc>
                  <a:txBody>
                    <a:bodyPr/>
                    <a:lstStyle/>
                    <a:p>
                      <a:pPr algn="ctr"/>
                      <a:r>
                        <a:rPr lang="en-US" sz="1600" b="1" dirty="0" smtClean="0">
                          <a:latin typeface="Corbel"/>
                          <a:cs typeface="Corbel"/>
                        </a:rPr>
                        <a:t>.49</a:t>
                      </a:r>
                      <a:endParaRPr lang="en-US" sz="1600" b="1" dirty="0">
                        <a:latin typeface="Corbel"/>
                        <a:cs typeface="Corbel"/>
                      </a:endParaRPr>
                    </a:p>
                  </a:txBody>
                  <a:tcPr/>
                </a:tc>
                <a:tc>
                  <a:txBody>
                    <a:bodyPr/>
                    <a:lstStyle/>
                    <a:p>
                      <a:pPr algn="ctr"/>
                      <a:endParaRPr lang="en-US" sz="1600" dirty="0">
                        <a:latin typeface="Corbel"/>
                        <a:cs typeface="Corbel"/>
                      </a:endParaRPr>
                    </a:p>
                  </a:txBody>
                  <a:tcPr/>
                </a:tc>
              </a:tr>
              <a:tr h="448821">
                <a:tc>
                  <a:txBody>
                    <a:bodyPr/>
                    <a:lstStyle/>
                    <a:p>
                      <a:r>
                        <a:rPr lang="en-US" sz="1600" dirty="0" smtClean="0">
                          <a:latin typeface="Corbel"/>
                          <a:cs typeface="Corbel"/>
                        </a:rPr>
                        <a:t>10 BF10-ES</a:t>
                      </a:r>
                      <a:endParaRPr lang="en-US" sz="1600" dirty="0">
                        <a:latin typeface="Corbel"/>
                        <a:cs typeface="Corbel"/>
                      </a:endParaRPr>
                    </a:p>
                  </a:txBody>
                  <a:tcPr/>
                </a:tc>
                <a:tc>
                  <a:txBody>
                    <a:bodyPr/>
                    <a:lstStyle/>
                    <a:p>
                      <a:pPr algn="ctr"/>
                      <a:r>
                        <a:rPr lang="en-US" sz="1600" dirty="0" smtClean="0">
                          <a:latin typeface="Corbel"/>
                          <a:cs typeface="Corbel"/>
                        </a:rPr>
                        <a:t>.47</a:t>
                      </a:r>
                      <a:r>
                        <a:rPr lang="en-US" sz="1600" baseline="30000" dirty="0" smtClean="0">
                          <a:latin typeface="Corbel"/>
                          <a:cs typeface="Corbel"/>
                        </a:rPr>
                        <a:t>***</a:t>
                      </a:r>
                      <a:endParaRPr lang="en-US" sz="1600" dirty="0">
                        <a:latin typeface="Corbel"/>
                        <a:cs typeface="Corbel"/>
                      </a:endParaRPr>
                    </a:p>
                  </a:txBody>
                  <a:tcPr/>
                </a:tc>
                <a:tc>
                  <a:txBody>
                    <a:bodyPr/>
                    <a:lstStyle/>
                    <a:p>
                      <a:pPr algn="ctr"/>
                      <a:r>
                        <a:rPr lang="en-US" sz="1600" dirty="0" smtClean="0">
                          <a:latin typeface="Corbel"/>
                          <a:cs typeface="Corbel"/>
                        </a:rPr>
                        <a:t>.29</a:t>
                      </a:r>
                      <a:r>
                        <a:rPr lang="en-US" sz="1600" baseline="30000" dirty="0" smtClean="0">
                          <a:latin typeface="Corbel"/>
                          <a:cs typeface="Corbel"/>
                        </a:rPr>
                        <a:t>***</a:t>
                      </a:r>
                      <a:endParaRPr lang="en-US" sz="1600" dirty="0">
                        <a:latin typeface="Corbel"/>
                        <a:cs typeface="Corbel"/>
                      </a:endParaRPr>
                    </a:p>
                  </a:txBody>
                  <a:tcPr/>
                </a:tc>
                <a:tc>
                  <a:txBody>
                    <a:bodyPr/>
                    <a:lstStyle/>
                    <a:p>
                      <a:pPr algn="ctr"/>
                      <a:r>
                        <a:rPr lang="en-US" sz="1600" dirty="0" smtClean="0">
                          <a:latin typeface="Corbel"/>
                          <a:cs typeface="Corbel"/>
                        </a:rPr>
                        <a:t>.20</a:t>
                      </a:r>
                      <a:r>
                        <a:rPr lang="en-US" sz="1600" baseline="30000" dirty="0" smtClean="0">
                          <a:latin typeface="Corbel"/>
                          <a:cs typeface="Corbel"/>
                        </a:rPr>
                        <a:t>***</a:t>
                      </a:r>
                      <a:endParaRPr lang="en-US" sz="1600" dirty="0">
                        <a:latin typeface="Corbel"/>
                        <a:cs typeface="Corbel"/>
                      </a:endParaRPr>
                    </a:p>
                  </a:txBody>
                  <a:tcPr/>
                </a:tc>
                <a:tc>
                  <a:txBody>
                    <a:bodyPr/>
                    <a:lstStyle/>
                    <a:p>
                      <a:pPr algn="ctr"/>
                      <a:r>
                        <a:rPr lang="en-US" sz="1600" dirty="0" smtClean="0">
                          <a:latin typeface="Corbel"/>
                          <a:cs typeface="Corbel"/>
                        </a:rPr>
                        <a:t>.20</a:t>
                      </a:r>
                      <a:r>
                        <a:rPr lang="en-US" sz="1600" baseline="30000" dirty="0" smtClean="0">
                          <a:latin typeface="Corbel"/>
                          <a:cs typeface="Corbel"/>
                        </a:rPr>
                        <a:t>***</a:t>
                      </a:r>
                      <a:endParaRPr lang="en-US" sz="1600" dirty="0">
                        <a:latin typeface="Corbel"/>
                        <a:cs typeface="Corbel"/>
                      </a:endParaRPr>
                    </a:p>
                  </a:txBody>
                  <a:tcPr/>
                </a:tc>
                <a:tc>
                  <a:txBody>
                    <a:bodyPr/>
                    <a:lstStyle/>
                    <a:p>
                      <a:pPr algn="ctr"/>
                      <a:r>
                        <a:rPr lang="en-US" sz="1600" dirty="0" smtClean="0">
                          <a:latin typeface="Corbel"/>
                          <a:cs typeface="Corbel"/>
                        </a:rPr>
                        <a:t>-.75</a:t>
                      </a:r>
                      <a:r>
                        <a:rPr lang="en-US" sz="1600" baseline="30000" dirty="0" smtClean="0">
                          <a:latin typeface="Corbel"/>
                          <a:cs typeface="Corbel"/>
                        </a:rPr>
                        <a:t>***</a:t>
                      </a:r>
                      <a:endParaRPr lang="en-US" sz="1600" dirty="0">
                        <a:latin typeface="Corbel"/>
                        <a:cs typeface="Corbel"/>
                      </a:endParaRPr>
                    </a:p>
                  </a:txBody>
                  <a:tcPr/>
                </a:tc>
                <a:tc>
                  <a:txBody>
                    <a:bodyPr/>
                    <a:lstStyle/>
                    <a:p>
                      <a:pPr algn="ctr"/>
                      <a:r>
                        <a:rPr lang="en-US" sz="1600" dirty="0" smtClean="0">
                          <a:latin typeface="Corbel"/>
                          <a:cs typeface="Corbel"/>
                        </a:rPr>
                        <a:t>.27</a:t>
                      </a:r>
                      <a:r>
                        <a:rPr lang="en-US" sz="1600" baseline="30000" dirty="0" smtClean="0">
                          <a:latin typeface="Corbel"/>
                          <a:cs typeface="Corbel"/>
                        </a:rPr>
                        <a:t>***</a:t>
                      </a:r>
                      <a:endParaRPr lang="en-US" sz="1600" dirty="0">
                        <a:latin typeface="Corbel"/>
                        <a:cs typeface="Corbel"/>
                      </a:endParaRPr>
                    </a:p>
                  </a:txBody>
                  <a:tcPr/>
                </a:tc>
                <a:tc>
                  <a:txBody>
                    <a:bodyPr/>
                    <a:lstStyle/>
                    <a:p>
                      <a:pPr algn="ctr"/>
                      <a:r>
                        <a:rPr lang="en-US" sz="1600" dirty="0" smtClean="0">
                          <a:latin typeface="Corbel"/>
                          <a:cs typeface="Corbel"/>
                        </a:rPr>
                        <a:t>.35</a:t>
                      </a:r>
                      <a:r>
                        <a:rPr lang="en-US" sz="1600" baseline="30000" dirty="0" smtClean="0">
                          <a:latin typeface="Corbel"/>
                          <a:cs typeface="Corbel"/>
                        </a:rPr>
                        <a:t>***</a:t>
                      </a:r>
                      <a:endParaRPr lang="en-US" sz="1600" dirty="0">
                        <a:latin typeface="Corbel"/>
                        <a:cs typeface="Corbel"/>
                      </a:endParaRPr>
                    </a:p>
                  </a:txBody>
                  <a:tcPr/>
                </a:tc>
                <a:tc>
                  <a:txBody>
                    <a:bodyPr/>
                    <a:lstStyle/>
                    <a:p>
                      <a:pPr algn="ctr"/>
                      <a:r>
                        <a:rPr lang="en-US" sz="1600" dirty="0" smtClean="0">
                          <a:latin typeface="Corbel"/>
                          <a:cs typeface="Corbel"/>
                        </a:rPr>
                        <a:t>.30</a:t>
                      </a:r>
                      <a:r>
                        <a:rPr lang="en-US" sz="1600" baseline="30000" dirty="0" smtClean="0">
                          <a:latin typeface="Corbel"/>
                          <a:cs typeface="Corbel"/>
                        </a:rPr>
                        <a:t>***</a:t>
                      </a:r>
                      <a:endParaRPr lang="en-US" sz="1600" dirty="0">
                        <a:latin typeface="Corbel"/>
                        <a:cs typeface="Corbel"/>
                      </a:endParaRPr>
                    </a:p>
                  </a:txBody>
                  <a:tcPr/>
                </a:tc>
                <a:tc>
                  <a:txBody>
                    <a:bodyPr/>
                    <a:lstStyle/>
                    <a:p>
                      <a:pPr algn="ctr"/>
                      <a:r>
                        <a:rPr lang="en-US" sz="1600" b="0" dirty="0" smtClean="0">
                          <a:latin typeface="Corbel"/>
                          <a:cs typeface="Corbel"/>
                        </a:rPr>
                        <a:t>.03</a:t>
                      </a:r>
                      <a:endParaRPr lang="en-US" sz="1600" b="0" dirty="0">
                        <a:latin typeface="Corbel"/>
                        <a:cs typeface="Corbel"/>
                      </a:endParaRPr>
                    </a:p>
                  </a:txBody>
                  <a:tcPr/>
                </a:tc>
                <a:tc>
                  <a:txBody>
                    <a:bodyPr/>
                    <a:lstStyle/>
                    <a:p>
                      <a:pPr algn="ctr"/>
                      <a:r>
                        <a:rPr lang="en-US" sz="1600" b="1" dirty="0" smtClean="0">
                          <a:latin typeface="Corbel"/>
                          <a:cs typeface="Corbel"/>
                        </a:rPr>
                        <a:t>.69</a:t>
                      </a:r>
                      <a:endParaRPr lang="en-US" sz="1600" b="1" dirty="0">
                        <a:latin typeface="Corbel"/>
                        <a:cs typeface="Corbel"/>
                      </a:endParaRPr>
                    </a:p>
                  </a:txBody>
                  <a:tcPr/>
                </a:tc>
              </a:tr>
              <a:tr h="1160544">
                <a:tc gridSpan="11">
                  <a:txBody>
                    <a:bodyPr/>
                    <a:lstStyle/>
                    <a:p>
                      <a:r>
                        <a:rPr lang="en-US" sz="1600" dirty="0" smtClean="0">
                          <a:latin typeface="Corbel"/>
                          <a:cs typeface="Corbel"/>
                        </a:rPr>
                        <a:t>Note.</a:t>
                      </a:r>
                      <a:r>
                        <a:rPr lang="en-US" sz="1600" baseline="0" dirty="0" smtClean="0">
                          <a:latin typeface="Corbel"/>
                          <a:cs typeface="Corbel"/>
                        </a:rPr>
                        <a:t> </a:t>
                      </a:r>
                      <a:r>
                        <a:rPr lang="en-US" sz="1600" i="1" baseline="0" dirty="0" smtClean="0">
                          <a:latin typeface="Corbel"/>
                          <a:cs typeface="Corbel"/>
                        </a:rPr>
                        <a:t>N</a:t>
                      </a:r>
                      <a:r>
                        <a:rPr lang="en-US" sz="1600" i="0" baseline="0" dirty="0" smtClean="0">
                          <a:latin typeface="Corbel"/>
                          <a:cs typeface="Corbel"/>
                        </a:rPr>
                        <a:t> = 701 to 727. The “U-” corresponds to the unfolding measures while the BF10 corresponds to the BF10 measures. </a:t>
                      </a:r>
                      <a:r>
                        <a:rPr lang="en-US" sz="1600" i="0" baseline="0" dirty="0" err="1" smtClean="0">
                          <a:latin typeface="Corbel"/>
                          <a:cs typeface="Corbel"/>
                        </a:rPr>
                        <a:t>Cronbach</a:t>
                      </a:r>
                      <a:r>
                        <a:rPr lang="en-US" sz="1600" i="0" baseline="0" dirty="0" smtClean="0">
                          <a:latin typeface="Corbel"/>
                          <a:cs typeface="Corbel"/>
                        </a:rPr>
                        <a:t> alphas bolded and placed on the diagonal.  </a:t>
                      </a:r>
                      <a:r>
                        <a:rPr lang="en-US" sz="1600" i="0" baseline="30000" dirty="0" smtClean="0">
                          <a:latin typeface="Corbel"/>
                          <a:cs typeface="Corbel"/>
                        </a:rPr>
                        <a:t>*</a:t>
                      </a:r>
                      <a:r>
                        <a:rPr lang="en-US" sz="1600" i="0" baseline="0" dirty="0" smtClean="0">
                          <a:latin typeface="Corbel"/>
                          <a:cs typeface="Corbel"/>
                        </a:rPr>
                        <a:t> </a:t>
                      </a:r>
                      <a:r>
                        <a:rPr lang="en-US" sz="1600" i="1" baseline="0" dirty="0" smtClean="0">
                          <a:latin typeface="Corbel"/>
                          <a:cs typeface="Corbel"/>
                        </a:rPr>
                        <a:t>p</a:t>
                      </a:r>
                      <a:r>
                        <a:rPr lang="en-US" sz="1600" i="0" baseline="0" dirty="0" smtClean="0">
                          <a:latin typeface="Corbel"/>
                          <a:cs typeface="Corbel"/>
                        </a:rPr>
                        <a:t> &lt; .05 </a:t>
                      </a:r>
                      <a:r>
                        <a:rPr lang="en-US" sz="1600" i="0" baseline="30000" dirty="0" smtClean="0">
                          <a:latin typeface="Corbel"/>
                          <a:cs typeface="Corbel"/>
                        </a:rPr>
                        <a:t>** </a:t>
                      </a:r>
                      <a:r>
                        <a:rPr lang="en-US" sz="1600" i="1" baseline="0" dirty="0" smtClean="0">
                          <a:latin typeface="Corbel"/>
                          <a:cs typeface="Corbel"/>
                        </a:rPr>
                        <a:t>p &lt;</a:t>
                      </a:r>
                      <a:r>
                        <a:rPr lang="en-US" sz="1600" i="0" baseline="0" dirty="0" smtClean="0">
                          <a:latin typeface="Corbel"/>
                          <a:cs typeface="Corbel"/>
                        </a:rPr>
                        <a:t> .01</a:t>
                      </a:r>
                      <a:r>
                        <a:rPr lang="en-US" sz="1600" i="0" baseline="30000" dirty="0" smtClean="0">
                          <a:latin typeface="Corbel"/>
                          <a:cs typeface="Corbel"/>
                        </a:rPr>
                        <a:t> *** </a:t>
                      </a:r>
                      <a:r>
                        <a:rPr lang="en-US" sz="1600" i="1" baseline="0" dirty="0" smtClean="0">
                          <a:latin typeface="Corbel"/>
                          <a:cs typeface="Corbel"/>
                        </a:rPr>
                        <a:t>p</a:t>
                      </a:r>
                      <a:r>
                        <a:rPr lang="en-US" sz="1600" i="0" baseline="0" dirty="0" smtClean="0">
                          <a:latin typeface="Corbel"/>
                          <a:cs typeface="Corbel"/>
                        </a:rPr>
                        <a:t> &lt; .001.</a:t>
                      </a:r>
                      <a:endParaRPr lang="en-US" sz="1600" baseline="30000" dirty="0" smtClean="0">
                        <a:latin typeface="Corbel"/>
                        <a:cs typeface="Corbel"/>
                      </a:endParaRPr>
                    </a:p>
                  </a:txBody>
                  <a:tcPr/>
                </a:tc>
                <a:tc hMerge="1">
                  <a:txBody>
                    <a:bodyPr/>
                    <a:lstStyle/>
                    <a:p>
                      <a:endParaRPr lang="en-US" sz="1600">
                        <a:latin typeface="Corbel"/>
                        <a:cs typeface="Corbel"/>
                      </a:endParaRPr>
                    </a:p>
                  </a:txBody>
                  <a:tcPr/>
                </a:tc>
                <a:tc hMerge="1">
                  <a:txBody>
                    <a:bodyPr/>
                    <a:lstStyle/>
                    <a:p>
                      <a:endParaRPr lang="en-US" sz="1600">
                        <a:latin typeface="Corbel"/>
                        <a:cs typeface="Corbel"/>
                      </a:endParaRPr>
                    </a:p>
                  </a:txBody>
                  <a:tcPr/>
                </a:tc>
                <a:tc hMerge="1">
                  <a:txBody>
                    <a:bodyPr/>
                    <a:lstStyle/>
                    <a:p>
                      <a:endParaRPr lang="en-US" sz="1600">
                        <a:latin typeface="Corbel"/>
                        <a:cs typeface="Corbel"/>
                      </a:endParaRPr>
                    </a:p>
                  </a:txBody>
                  <a:tcPr/>
                </a:tc>
                <a:tc hMerge="1">
                  <a:txBody>
                    <a:bodyPr/>
                    <a:lstStyle/>
                    <a:p>
                      <a:endParaRPr lang="en-US" sz="1600">
                        <a:latin typeface="Corbel"/>
                        <a:cs typeface="Corbel"/>
                      </a:endParaRPr>
                    </a:p>
                  </a:txBody>
                  <a:tcPr/>
                </a:tc>
                <a:tc hMerge="1">
                  <a:txBody>
                    <a:bodyPr/>
                    <a:lstStyle/>
                    <a:p>
                      <a:endParaRPr lang="en-US" sz="1600">
                        <a:latin typeface="Corbel"/>
                        <a:cs typeface="Corbel"/>
                      </a:endParaRPr>
                    </a:p>
                  </a:txBody>
                  <a:tcPr/>
                </a:tc>
                <a:tc hMerge="1">
                  <a:txBody>
                    <a:bodyPr/>
                    <a:lstStyle/>
                    <a:p>
                      <a:endParaRPr lang="en-US" sz="1600">
                        <a:latin typeface="Corbel"/>
                        <a:cs typeface="Corbel"/>
                      </a:endParaRPr>
                    </a:p>
                  </a:txBody>
                  <a:tcPr/>
                </a:tc>
                <a:tc hMerge="1">
                  <a:txBody>
                    <a:bodyPr/>
                    <a:lstStyle/>
                    <a:p>
                      <a:endParaRPr lang="en-US" sz="1600" dirty="0">
                        <a:latin typeface="Corbel"/>
                        <a:cs typeface="Corbel"/>
                      </a:endParaRPr>
                    </a:p>
                  </a:txBody>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600" baseline="30000" dirty="0" smtClean="0">
                        <a:latin typeface="Corbel"/>
                        <a:cs typeface="Corbel"/>
                      </a:endParaRPr>
                    </a:p>
                  </a:txBody>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600" baseline="30000" dirty="0" smtClean="0">
                        <a:latin typeface="Corbel"/>
                        <a:cs typeface="Corbel"/>
                      </a:endParaRPr>
                    </a:p>
                  </a:txBody>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600" baseline="30000" dirty="0" smtClean="0">
                        <a:latin typeface="Corbel"/>
                        <a:cs typeface="Corbel"/>
                      </a:endParaRPr>
                    </a:p>
                  </a:txBody>
                  <a:tcPr/>
                </a:tc>
              </a:tr>
            </a:tbl>
          </a:graphicData>
        </a:graphic>
      </p:graphicFrame>
      <p:sp>
        <p:nvSpPr>
          <p:cNvPr id="8" name="Rectangle 7"/>
          <p:cNvSpPr/>
          <p:nvPr/>
        </p:nvSpPr>
        <p:spPr>
          <a:xfrm>
            <a:off x="5192233" y="3614744"/>
            <a:ext cx="581001" cy="304800"/>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0000"/>
              </a:solidFill>
            </a:endParaRPr>
          </a:p>
        </p:txBody>
      </p:sp>
      <p:sp>
        <p:nvSpPr>
          <p:cNvPr id="9" name="Rectangle 8"/>
          <p:cNvSpPr/>
          <p:nvPr/>
        </p:nvSpPr>
        <p:spPr>
          <a:xfrm>
            <a:off x="1223584" y="1767668"/>
            <a:ext cx="581001" cy="304800"/>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0000"/>
              </a:solidFill>
            </a:endParaRPr>
          </a:p>
        </p:txBody>
      </p:sp>
      <p:sp>
        <p:nvSpPr>
          <p:cNvPr id="10" name="Rectangle 9"/>
          <p:cNvSpPr/>
          <p:nvPr/>
        </p:nvSpPr>
        <p:spPr>
          <a:xfrm>
            <a:off x="1223584" y="3614744"/>
            <a:ext cx="581001" cy="304800"/>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0000"/>
              </a:solidFill>
            </a:endParaRPr>
          </a:p>
        </p:txBody>
      </p:sp>
      <p:sp>
        <p:nvSpPr>
          <p:cNvPr id="11" name="Rectangle 10"/>
          <p:cNvSpPr/>
          <p:nvPr/>
        </p:nvSpPr>
        <p:spPr>
          <a:xfrm>
            <a:off x="1223584" y="2188615"/>
            <a:ext cx="581001" cy="1310468"/>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1956985" y="3614744"/>
            <a:ext cx="3123390" cy="30480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223584" y="3965515"/>
            <a:ext cx="581001" cy="1424963"/>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5192233" y="3965515"/>
            <a:ext cx="581001" cy="1424963"/>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ounded Rectangle 14"/>
          <p:cNvSpPr/>
          <p:nvPr/>
        </p:nvSpPr>
        <p:spPr>
          <a:xfrm>
            <a:off x="5192233" y="1767668"/>
            <a:ext cx="3414679" cy="1623335"/>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dirty="0" smtClean="0"/>
              <a:t>Extraversion scales converged most strongly with one another and to a lesser extent with the other Big Five scales. </a:t>
            </a:r>
            <a:endParaRPr lang="en-US" dirty="0"/>
          </a:p>
        </p:txBody>
      </p:sp>
    </p:spTree>
    <p:extLst>
      <p:ext uri="{BB962C8B-B14F-4D97-AF65-F5344CB8AC3E}">
        <p14:creationId xmlns:p14="http://schemas.microsoft.com/office/powerpoint/2010/main" val="117601792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P spid="14" grpId="0" animBg="1"/>
      <p:bldP spid="1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a:xfrm>
            <a:off x="294089" y="2493105"/>
            <a:ext cx="8564161" cy="3146980"/>
          </a:xfrm>
        </p:spPr>
        <p:txBody>
          <a:bodyPr/>
          <a:lstStyle/>
          <a:p>
            <a:r>
              <a:rPr lang="en-US" dirty="0" smtClean="0"/>
              <a:t>Study Purpose</a:t>
            </a:r>
          </a:p>
          <a:p>
            <a:r>
              <a:rPr lang="en-US" dirty="0" smtClean="0"/>
              <a:t>Methodology Refresh</a:t>
            </a:r>
          </a:p>
          <a:p>
            <a:r>
              <a:rPr lang="en-US" dirty="0" smtClean="0"/>
              <a:t>Results</a:t>
            </a:r>
          </a:p>
          <a:p>
            <a:r>
              <a:rPr lang="en-US" dirty="0" smtClean="0"/>
              <a:t>Discussion</a:t>
            </a:r>
            <a:endParaRPr lang="en-US" dirty="0"/>
          </a:p>
        </p:txBody>
      </p:sp>
    </p:spTree>
    <p:extLst>
      <p:ext uri="{BB962C8B-B14F-4D97-AF65-F5344CB8AC3E}">
        <p14:creationId xmlns:p14="http://schemas.microsoft.com/office/powerpoint/2010/main" val="346706765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Convergent-Discriminant Validity of Big Five Measures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236723146"/>
              </p:ext>
            </p:extLst>
          </p:nvPr>
        </p:nvGraphicFramePr>
        <p:xfrm>
          <a:off x="4" y="1391528"/>
          <a:ext cx="9143995" cy="5281085"/>
        </p:xfrm>
        <a:graphic>
          <a:graphicData uri="http://schemas.openxmlformats.org/drawingml/2006/table">
            <a:tbl>
              <a:tblPr firstRow="1" bandRow="1">
                <a:tableStyleId>{5C22544A-7EE6-4342-B048-85BDC9FD1C3A}</a:tableStyleId>
              </a:tblPr>
              <a:tblGrid>
                <a:gridCol w="1148485"/>
                <a:gridCol w="799551"/>
                <a:gridCol w="799551"/>
                <a:gridCol w="799551"/>
                <a:gridCol w="799551"/>
                <a:gridCol w="799551"/>
                <a:gridCol w="799551"/>
                <a:gridCol w="799551"/>
                <a:gridCol w="799551"/>
                <a:gridCol w="799551"/>
                <a:gridCol w="799551"/>
              </a:tblGrid>
              <a:tr h="367172">
                <a:tc>
                  <a:txBody>
                    <a:bodyPr/>
                    <a:lstStyle/>
                    <a:p>
                      <a:r>
                        <a:rPr lang="en-US" sz="1600" dirty="0" smtClean="0">
                          <a:latin typeface="Corbel"/>
                          <a:cs typeface="Corbel"/>
                        </a:rPr>
                        <a:t>Variable</a:t>
                      </a:r>
                      <a:endParaRPr lang="en-US" sz="1600" dirty="0">
                        <a:latin typeface="Corbel"/>
                        <a:cs typeface="Corbel"/>
                      </a:endParaRPr>
                    </a:p>
                  </a:txBody>
                  <a:tcPr/>
                </a:tc>
                <a:tc>
                  <a:txBody>
                    <a:bodyPr/>
                    <a:lstStyle/>
                    <a:p>
                      <a:pPr algn="ctr"/>
                      <a:r>
                        <a:rPr lang="en-US" sz="1600" dirty="0" smtClean="0">
                          <a:latin typeface="Corbel"/>
                          <a:cs typeface="Corbel"/>
                        </a:rPr>
                        <a:t>1</a:t>
                      </a:r>
                      <a:endParaRPr lang="en-US" sz="1600" dirty="0">
                        <a:latin typeface="Corbel"/>
                        <a:cs typeface="Corbel"/>
                      </a:endParaRPr>
                    </a:p>
                  </a:txBody>
                  <a:tcPr/>
                </a:tc>
                <a:tc>
                  <a:txBody>
                    <a:bodyPr/>
                    <a:lstStyle/>
                    <a:p>
                      <a:pPr algn="ctr"/>
                      <a:r>
                        <a:rPr lang="en-US" sz="1600" dirty="0" smtClean="0">
                          <a:latin typeface="Corbel"/>
                          <a:cs typeface="Corbel"/>
                        </a:rPr>
                        <a:t>2</a:t>
                      </a:r>
                      <a:endParaRPr lang="en-US" sz="1600" dirty="0">
                        <a:latin typeface="Corbel"/>
                        <a:cs typeface="Corbel"/>
                      </a:endParaRPr>
                    </a:p>
                  </a:txBody>
                  <a:tcPr/>
                </a:tc>
                <a:tc>
                  <a:txBody>
                    <a:bodyPr/>
                    <a:lstStyle/>
                    <a:p>
                      <a:pPr algn="ctr"/>
                      <a:r>
                        <a:rPr lang="en-US" sz="1600" dirty="0" smtClean="0">
                          <a:latin typeface="Corbel"/>
                          <a:cs typeface="Corbel"/>
                        </a:rPr>
                        <a:t>3</a:t>
                      </a:r>
                      <a:endParaRPr lang="en-US" sz="1600" dirty="0">
                        <a:latin typeface="Corbel"/>
                        <a:cs typeface="Corbel"/>
                      </a:endParaRPr>
                    </a:p>
                  </a:txBody>
                  <a:tcPr/>
                </a:tc>
                <a:tc>
                  <a:txBody>
                    <a:bodyPr/>
                    <a:lstStyle/>
                    <a:p>
                      <a:pPr algn="ctr"/>
                      <a:r>
                        <a:rPr lang="en-US" sz="1600" dirty="0" smtClean="0">
                          <a:latin typeface="Corbel"/>
                          <a:cs typeface="Corbel"/>
                        </a:rPr>
                        <a:t>4</a:t>
                      </a:r>
                      <a:endParaRPr lang="en-US" sz="1600" dirty="0">
                        <a:latin typeface="Corbel"/>
                        <a:cs typeface="Corbel"/>
                      </a:endParaRPr>
                    </a:p>
                  </a:txBody>
                  <a:tcPr/>
                </a:tc>
                <a:tc>
                  <a:txBody>
                    <a:bodyPr/>
                    <a:lstStyle/>
                    <a:p>
                      <a:pPr algn="ctr"/>
                      <a:r>
                        <a:rPr lang="en-US" sz="1600" dirty="0" smtClean="0">
                          <a:latin typeface="Corbel"/>
                          <a:cs typeface="Corbel"/>
                        </a:rPr>
                        <a:t>5</a:t>
                      </a:r>
                      <a:endParaRPr lang="en-US" sz="1600" dirty="0">
                        <a:latin typeface="Corbel"/>
                        <a:cs typeface="Corbel"/>
                      </a:endParaRPr>
                    </a:p>
                  </a:txBody>
                  <a:tcPr/>
                </a:tc>
                <a:tc>
                  <a:txBody>
                    <a:bodyPr/>
                    <a:lstStyle/>
                    <a:p>
                      <a:pPr algn="ctr"/>
                      <a:r>
                        <a:rPr lang="en-US" sz="1600" dirty="0" smtClean="0">
                          <a:latin typeface="Corbel"/>
                          <a:cs typeface="Corbel"/>
                        </a:rPr>
                        <a:t>6</a:t>
                      </a:r>
                      <a:endParaRPr lang="en-US" sz="1600" dirty="0">
                        <a:latin typeface="Corbel"/>
                        <a:cs typeface="Corbel"/>
                      </a:endParaRPr>
                    </a:p>
                  </a:txBody>
                  <a:tcPr/>
                </a:tc>
                <a:tc>
                  <a:txBody>
                    <a:bodyPr/>
                    <a:lstStyle/>
                    <a:p>
                      <a:pPr algn="ctr"/>
                      <a:r>
                        <a:rPr lang="en-US" sz="1600" dirty="0" smtClean="0">
                          <a:latin typeface="Corbel"/>
                          <a:cs typeface="Corbel"/>
                        </a:rPr>
                        <a:t>7</a:t>
                      </a:r>
                      <a:endParaRPr lang="en-US" sz="1600" dirty="0">
                        <a:latin typeface="Corbel"/>
                        <a:cs typeface="Corbel"/>
                      </a:endParaRPr>
                    </a:p>
                  </a:txBody>
                  <a:tcPr/>
                </a:tc>
                <a:tc>
                  <a:txBody>
                    <a:bodyPr/>
                    <a:lstStyle/>
                    <a:p>
                      <a:pPr algn="ctr"/>
                      <a:r>
                        <a:rPr lang="en-US" sz="1600" dirty="0" smtClean="0">
                          <a:latin typeface="Corbel"/>
                          <a:cs typeface="Corbel"/>
                        </a:rPr>
                        <a:t>8</a:t>
                      </a:r>
                      <a:endParaRPr lang="en-US" sz="1600" dirty="0">
                        <a:latin typeface="Corbel"/>
                        <a:cs typeface="Corbel"/>
                      </a:endParaRPr>
                    </a:p>
                  </a:txBody>
                  <a:tcPr/>
                </a:tc>
                <a:tc>
                  <a:txBody>
                    <a:bodyPr/>
                    <a:lstStyle/>
                    <a:p>
                      <a:pPr algn="ctr"/>
                      <a:r>
                        <a:rPr lang="en-US" sz="1600" dirty="0" smtClean="0">
                          <a:latin typeface="Corbel"/>
                          <a:cs typeface="Corbel"/>
                        </a:rPr>
                        <a:t>9</a:t>
                      </a:r>
                      <a:endParaRPr lang="en-US" sz="1600" dirty="0">
                        <a:latin typeface="Corbel"/>
                        <a:cs typeface="Corbel"/>
                      </a:endParaRPr>
                    </a:p>
                  </a:txBody>
                  <a:tcPr/>
                </a:tc>
                <a:tc>
                  <a:txBody>
                    <a:bodyPr/>
                    <a:lstStyle/>
                    <a:p>
                      <a:pPr algn="ctr"/>
                      <a:r>
                        <a:rPr lang="en-US" sz="1600" dirty="0" smtClean="0">
                          <a:latin typeface="Corbel"/>
                          <a:cs typeface="Corbel"/>
                        </a:rPr>
                        <a:t>10</a:t>
                      </a:r>
                      <a:endParaRPr lang="en-US" sz="1600" dirty="0">
                        <a:latin typeface="Corbel"/>
                        <a:cs typeface="Corbel"/>
                      </a:endParaRPr>
                    </a:p>
                  </a:txBody>
                  <a:tcPr/>
                </a:tc>
              </a:tr>
              <a:tr h="367172">
                <a:tc>
                  <a:txBody>
                    <a:bodyPr/>
                    <a:lstStyle/>
                    <a:p>
                      <a:r>
                        <a:rPr lang="en-US" sz="1600" dirty="0" smtClean="0">
                          <a:latin typeface="Corbel"/>
                          <a:cs typeface="Corbel"/>
                        </a:rPr>
                        <a:t>1 U-E</a:t>
                      </a:r>
                      <a:endParaRPr lang="en-US" sz="1600" dirty="0">
                        <a:latin typeface="Corbel"/>
                        <a:cs typeface="Corbel"/>
                      </a:endParaRPr>
                    </a:p>
                  </a:txBody>
                  <a:tcPr/>
                </a:tc>
                <a:tc>
                  <a:txBody>
                    <a:bodyPr/>
                    <a:lstStyle/>
                    <a:p>
                      <a:pPr algn="ctr"/>
                      <a:r>
                        <a:rPr lang="en-US" sz="1600" b="1" dirty="0" smtClean="0">
                          <a:latin typeface="Corbel"/>
                          <a:cs typeface="Corbel"/>
                        </a:rPr>
                        <a:t>.86</a:t>
                      </a:r>
                      <a:endParaRPr lang="en-US" sz="1600" b="1" dirty="0">
                        <a:latin typeface="Corbel"/>
                        <a:cs typeface="Corbel"/>
                      </a:endParaRPr>
                    </a:p>
                  </a:txBody>
                  <a:tcPr/>
                </a:tc>
                <a:tc>
                  <a:txBody>
                    <a:bodyPr/>
                    <a:lstStyle/>
                    <a:p>
                      <a:pPr algn="ctr"/>
                      <a:endParaRPr lang="en-US" sz="1600">
                        <a:latin typeface="Corbel"/>
                        <a:cs typeface="Corbel"/>
                      </a:endParaRPr>
                    </a:p>
                  </a:txBody>
                  <a:tcPr/>
                </a:tc>
                <a:tc>
                  <a:txBody>
                    <a:bodyPr/>
                    <a:lstStyle/>
                    <a:p>
                      <a:pPr algn="ctr"/>
                      <a:endParaRPr lang="en-US" sz="1600">
                        <a:latin typeface="Corbel"/>
                        <a:cs typeface="Corbel"/>
                      </a:endParaRPr>
                    </a:p>
                  </a:txBody>
                  <a:tcPr/>
                </a:tc>
                <a:tc>
                  <a:txBody>
                    <a:bodyPr/>
                    <a:lstStyle/>
                    <a:p>
                      <a:pPr algn="ctr"/>
                      <a:endParaRPr lang="en-US" sz="1600">
                        <a:latin typeface="Corbel"/>
                        <a:cs typeface="Corbel"/>
                      </a:endParaRPr>
                    </a:p>
                  </a:txBody>
                  <a:tcPr/>
                </a:tc>
                <a:tc>
                  <a:txBody>
                    <a:bodyPr/>
                    <a:lstStyle/>
                    <a:p>
                      <a:pPr algn="ctr"/>
                      <a:endParaRPr lang="en-US" sz="1600">
                        <a:latin typeface="Corbel"/>
                        <a:cs typeface="Corbel"/>
                      </a:endParaRPr>
                    </a:p>
                  </a:txBody>
                  <a:tcPr/>
                </a:tc>
                <a:tc>
                  <a:txBody>
                    <a:bodyPr/>
                    <a:lstStyle/>
                    <a:p>
                      <a:pPr algn="ctr"/>
                      <a:endParaRPr lang="en-US" sz="1600" dirty="0">
                        <a:latin typeface="Corbel"/>
                        <a:cs typeface="Corbel"/>
                      </a:endParaRPr>
                    </a:p>
                  </a:txBody>
                  <a:tcPr/>
                </a:tc>
                <a:tc>
                  <a:txBody>
                    <a:bodyPr/>
                    <a:lstStyle/>
                    <a:p>
                      <a:pPr algn="ctr"/>
                      <a:endParaRPr lang="en-US" sz="1600">
                        <a:latin typeface="Corbel"/>
                        <a:cs typeface="Corbel"/>
                      </a:endParaRPr>
                    </a:p>
                  </a:txBody>
                  <a:tcPr/>
                </a:tc>
                <a:tc>
                  <a:txBody>
                    <a:bodyPr/>
                    <a:lstStyle/>
                    <a:p>
                      <a:pPr algn="ctr"/>
                      <a:endParaRPr lang="en-US" sz="1600">
                        <a:latin typeface="Corbel"/>
                        <a:cs typeface="Corbel"/>
                      </a:endParaRPr>
                    </a:p>
                  </a:txBody>
                  <a:tcPr/>
                </a:tc>
                <a:tc>
                  <a:txBody>
                    <a:bodyPr/>
                    <a:lstStyle/>
                    <a:p>
                      <a:pPr algn="ctr"/>
                      <a:endParaRPr lang="en-US" sz="1600">
                        <a:latin typeface="Corbel"/>
                        <a:cs typeface="Corbel"/>
                      </a:endParaRPr>
                    </a:p>
                  </a:txBody>
                  <a:tcPr/>
                </a:tc>
                <a:tc>
                  <a:txBody>
                    <a:bodyPr/>
                    <a:lstStyle/>
                    <a:p>
                      <a:pPr algn="ctr"/>
                      <a:endParaRPr lang="en-US" sz="1600">
                        <a:latin typeface="Corbel"/>
                        <a:cs typeface="Corbel"/>
                      </a:endParaRPr>
                    </a:p>
                  </a:txBody>
                  <a:tcPr/>
                </a:tc>
              </a:tr>
              <a:tr h="367172">
                <a:tc>
                  <a:txBody>
                    <a:bodyPr/>
                    <a:lstStyle/>
                    <a:p>
                      <a:r>
                        <a:rPr lang="en-US" sz="1600" dirty="0" smtClean="0">
                          <a:latin typeface="Corbel"/>
                          <a:cs typeface="Corbel"/>
                        </a:rPr>
                        <a:t>2 U-C</a:t>
                      </a:r>
                      <a:endParaRPr lang="en-US" sz="1600" dirty="0">
                        <a:latin typeface="Corbel"/>
                        <a:cs typeface="Corbel"/>
                      </a:endParaRPr>
                    </a:p>
                  </a:txBody>
                  <a:tcPr/>
                </a:tc>
                <a:tc>
                  <a:txBody>
                    <a:bodyPr/>
                    <a:lstStyle/>
                    <a:p>
                      <a:pPr algn="ctr"/>
                      <a:r>
                        <a:rPr lang="en-US" sz="1600" dirty="0" smtClean="0">
                          <a:latin typeface="Corbel"/>
                          <a:cs typeface="Corbel"/>
                        </a:rPr>
                        <a:t>.33</a:t>
                      </a:r>
                      <a:r>
                        <a:rPr lang="en-US" sz="1600" baseline="30000" dirty="0" smtClean="0">
                          <a:latin typeface="Corbel"/>
                          <a:cs typeface="Corbel"/>
                        </a:rPr>
                        <a:t>***</a:t>
                      </a:r>
                      <a:endParaRPr lang="en-US" sz="1600" baseline="30000" dirty="0">
                        <a:latin typeface="Corbel"/>
                        <a:cs typeface="Corbel"/>
                      </a:endParaRPr>
                    </a:p>
                  </a:txBody>
                  <a:tcPr/>
                </a:tc>
                <a:tc>
                  <a:txBody>
                    <a:bodyPr/>
                    <a:lstStyle/>
                    <a:p>
                      <a:pPr algn="ctr"/>
                      <a:r>
                        <a:rPr lang="en-US" sz="1600" b="1" dirty="0" smtClean="0">
                          <a:latin typeface="Corbel"/>
                          <a:cs typeface="Corbel"/>
                        </a:rPr>
                        <a:t>.88</a:t>
                      </a:r>
                      <a:endParaRPr lang="en-US" sz="1600" b="1" dirty="0">
                        <a:latin typeface="Corbel"/>
                        <a:cs typeface="Corbel"/>
                      </a:endParaRPr>
                    </a:p>
                  </a:txBody>
                  <a:tcPr/>
                </a:tc>
                <a:tc>
                  <a:txBody>
                    <a:bodyPr/>
                    <a:lstStyle/>
                    <a:p>
                      <a:pPr algn="ctr"/>
                      <a:endParaRPr lang="en-US" sz="1600">
                        <a:latin typeface="Corbel"/>
                        <a:cs typeface="Corbel"/>
                      </a:endParaRPr>
                    </a:p>
                  </a:txBody>
                  <a:tcPr/>
                </a:tc>
                <a:tc>
                  <a:txBody>
                    <a:bodyPr/>
                    <a:lstStyle/>
                    <a:p>
                      <a:pPr algn="ctr"/>
                      <a:endParaRPr lang="en-US" sz="1600">
                        <a:latin typeface="Corbel"/>
                        <a:cs typeface="Corbel"/>
                      </a:endParaRPr>
                    </a:p>
                  </a:txBody>
                  <a:tcPr/>
                </a:tc>
                <a:tc>
                  <a:txBody>
                    <a:bodyPr/>
                    <a:lstStyle/>
                    <a:p>
                      <a:pPr algn="ctr"/>
                      <a:endParaRPr lang="en-US" sz="1600">
                        <a:latin typeface="Corbel"/>
                        <a:cs typeface="Corbel"/>
                      </a:endParaRPr>
                    </a:p>
                  </a:txBody>
                  <a:tcPr/>
                </a:tc>
                <a:tc>
                  <a:txBody>
                    <a:bodyPr/>
                    <a:lstStyle/>
                    <a:p>
                      <a:pPr algn="ctr"/>
                      <a:endParaRPr lang="en-US" sz="1600">
                        <a:latin typeface="Corbel"/>
                        <a:cs typeface="Corbel"/>
                      </a:endParaRPr>
                    </a:p>
                  </a:txBody>
                  <a:tcPr/>
                </a:tc>
                <a:tc>
                  <a:txBody>
                    <a:bodyPr/>
                    <a:lstStyle/>
                    <a:p>
                      <a:pPr algn="ctr"/>
                      <a:endParaRPr lang="en-US" sz="1600" dirty="0">
                        <a:latin typeface="Corbel"/>
                        <a:cs typeface="Corbel"/>
                      </a:endParaRPr>
                    </a:p>
                  </a:txBody>
                  <a:tcPr/>
                </a:tc>
                <a:tc>
                  <a:txBody>
                    <a:bodyPr/>
                    <a:lstStyle/>
                    <a:p>
                      <a:pPr algn="ctr"/>
                      <a:endParaRPr lang="en-US" sz="1600" dirty="0">
                        <a:latin typeface="Corbel"/>
                        <a:cs typeface="Corbel"/>
                      </a:endParaRPr>
                    </a:p>
                  </a:txBody>
                  <a:tcPr/>
                </a:tc>
                <a:tc>
                  <a:txBody>
                    <a:bodyPr/>
                    <a:lstStyle/>
                    <a:p>
                      <a:pPr algn="ctr"/>
                      <a:endParaRPr lang="en-US" sz="1600" dirty="0">
                        <a:latin typeface="Corbel"/>
                        <a:cs typeface="Corbel"/>
                      </a:endParaRPr>
                    </a:p>
                  </a:txBody>
                  <a:tcPr/>
                </a:tc>
                <a:tc>
                  <a:txBody>
                    <a:bodyPr/>
                    <a:lstStyle/>
                    <a:p>
                      <a:pPr algn="ctr"/>
                      <a:endParaRPr lang="en-US" sz="1600" dirty="0">
                        <a:latin typeface="Corbel"/>
                        <a:cs typeface="Corbel"/>
                      </a:endParaRPr>
                    </a:p>
                  </a:txBody>
                  <a:tcPr/>
                </a:tc>
              </a:tr>
              <a:tr h="367172">
                <a:tc>
                  <a:txBody>
                    <a:bodyPr/>
                    <a:lstStyle/>
                    <a:p>
                      <a:r>
                        <a:rPr lang="en-US" sz="1600" dirty="0" smtClean="0">
                          <a:latin typeface="Corbel"/>
                          <a:cs typeface="Corbel"/>
                        </a:rPr>
                        <a:t>3 U-A</a:t>
                      </a:r>
                      <a:endParaRPr lang="en-US" sz="1600" dirty="0">
                        <a:latin typeface="Corbel"/>
                        <a:cs typeface="Corbel"/>
                      </a:endParaRPr>
                    </a:p>
                  </a:txBody>
                  <a:tcPr/>
                </a:tc>
                <a:tc>
                  <a:txBody>
                    <a:bodyPr/>
                    <a:lstStyle/>
                    <a:p>
                      <a:pPr algn="ctr"/>
                      <a:r>
                        <a:rPr lang="en-US" sz="1600" dirty="0" smtClean="0">
                          <a:latin typeface="Corbel"/>
                          <a:cs typeface="Corbel"/>
                        </a:rPr>
                        <a:t>.24</a:t>
                      </a:r>
                      <a:r>
                        <a:rPr lang="en-US" sz="1600" baseline="30000" dirty="0" smtClean="0">
                          <a:latin typeface="Corbel"/>
                          <a:cs typeface="Corbel"/>
                        </a:rPr>
                        <a:t>***</a:t>
                      </a:r>
                      <a:endParaRPr lang="en-US" sz="1600" dirty="0">
                        <a:latin typeface="Corbel"/>
                        <a:cs typeface="Corbel"/>
                      </a:endParaRPr>
                    </a:p>
                  </a:txBody>
                  <a:tcPr/>
                </a:tc>
                <a:tc>
                  <a:txBody>
                    <a:bodyPr/>
                    <a:lstStyle/>
                    <a:p>
                      <a:pPr algn="ctr"/>
                      <a:r>
                        <a:rPr lang="en-US" sz="1600" dirty="0" smtClean="0">
                          <a:latin typeface="Corbel"/>
                          <a:cs typeface="Corbel"/>
                        </a:rPr>
                        <a:t>.48</a:t>
                      </a:r>
                      <a:r>
                        <a:rPr lang="en-US" sz="1600" baseline="30000" dirty="0" smtClean="0">
                          <a:latin typeface="Corbel"/>
                          <a:cs typeface="Corbel"/>
                        </a:rPr>
                        <a:t>***</a:t>
                      </a:r>
                      <a:endParaRPr lang="en-US" sz="1600" dirty="0">
                        <a:latin typeface="Corbel"/>
                        <a:cs typeface="Corbel"/>
                      </a:endParaRPr>
                    </a:p>
                  </a:txBody>
                  <a:tcPr/>
                </a:tc>
                <a:tc>
                  <a:txBody>
                    <a:bodyPr/>
                    <a:lstStyle/>
                    <a:p>
                      <a:pPr algn="ctr"/>
                      <a:r>
                        <a:rPr lang="en-US" sz="1600" b="1" dirty="0" smtClean="0">
                          <a:latin typeface="Corbel"/>
                          <a:cs typeface="Corbel"/>
                        </a:rPr>
                        <a:t>.87</a:t>
                      </a:r>
                      <a:endParaRPr lang="en-US" sz="1600" b="1" dirty="0">
                        <a:latin typeface="Corbel"/>
                        <a:cs typeface="Corbel"/>
                      </a:endParaRPr>
                    </a:p>
                  </a:txBody>
                  <a:tcPr/>
                </a:tc>
                <a:tc>
                  <a:txBody>
                    <a:bodyPr/>
                    <a:lstStyle/>
                    <a:p>
                      <a:pPr algn="ctr"/>
                      <a:endParaRPr lang="en-US" sz="1600">
                        <a:latin typeface="Corbel"/>
                        <a:cs typeface="Corbel"/>
                      </a:endParaRPr>
                    </a:p>
                  </a:txBody>
                  <a:tcPr/>
                </a:tc>
                <a:tc>
                  <a:txBody>
                    <a:bodyPr/>
                    <a:lstStyle/>
                    <a:p>
                      <a:pPr algn="ctr"/>
                      <a:endParaRPr lang="en-US" sz="1600">
                        <a:latin typeface="Corbel"/>
                        <a:cs typeface="Corbel"/>
                      </a:endParaRPr>
                    </a:p>
                  </a:txBody>
                  <a:tcPr/>
                </a:tc>
                <a:tc>
                  <a:txBody>
                    <a:bodyPr/>
                    <a:lstStyle/>
                    <a:p>
                      <a:pPr algn="ctr"/>
                      <a:endParaRPr lang="en-US" sz="1600">
                        <a:latin typeface="Corbel"/>
                        <a:cs typeface="Corbel"/>
                      </a:endParaRPr>
                    </a:p>
                  </a:txBody>
                  <a:tcPr/>
                </a:tc>
                <a:tc>
                  <a:txBody>
                    <a:bodyPr/>
                    <a:lstStyle/>
                    <a:p>
                      <a:pPr algn="ctr"/>
                      <a:endParaRPr lang="en-US" sz="1600">
                        <a:latin typeface="Corbel"/>
                        <a:cs typeface="Corbel"/>
                      </a:endParaRPr>
                    </a:p>
                  </a:txBody>
                  <a:tcPr/>
                </a:tc>
                <a:tc>
                  <a:txBody>
                    <a:bodyPr/>
                    <a:lstStyle/>
                    <a:p>
                      <a:pPr algn="ctr"/>
                      <a:endParaRPr lang="en-US" sz="1600">
                        <a:latin typeface="Corbel"/>
                        <a:cs typeface="Corbel"/>
                      </a:endParaRPr>
                    </a:p>
                  </a:txBody>
                  <a:tcPr/>
                </a:tc>
                <a:tc>
                  <a:txBody>
                    <a:bodyPr/>
                    <a:lstStyle/>
                    <a:p>
                      <a:pPr algn="ctr"/>
                      <a:endParaRPr lang="en-US" sz="1600">
                        <a:latin typeface="Corbel"/>
                        <a:cs typeface="Corbel"/>
                      </a:endParaRPr>
                    </a:p>
                  </a:txBody>
                  <a:tcPr/>
                </a:tc>
                <a:tc>
                  <a:txBody>
                    <a:bodyPr/>
                    <a:lstStyle/>
                    <a:p>
                      <a:pPr algn="ctr"/>
                      <a:endParaRPr lang="en-US" sz="1600">
                        <a:latin typeface="Corbel"/>
                        <a:cs typeface="Corbel"/>
                      </a:endParaRPr>
                    </a:p>
                  </a:txBody>
                  <a:tcPr/>
                </a:tc>
              </a:tr>
              <a:tr h="367172">
                <a:tc>
                  <a:txBody>
                    <a:bodyPr/>
                    <a:lstStyle/>
                    <a:p>
                      <a:r>
                        <a:rPr lang="en-US" sz="1600" dirty="0" smtClean="0">
                          <a:latin typeface="Corbel"/>
                          <a:cs typeface="Corbel"/>
                        </a:rPr>
                        <a:t>4 U-O</a:t>
                      </a:r>
                      <a:endParaRPr lang="en-US" sz="1600" dirty="0">
                        <a:latin typeface="Corbel"/>
                        <a:cs typeface="Corbel"/>
                      </a:endParaRPr>
                    </a:p>
                  </a:txBody>
                  <a:tcPr/>
                </a:tc>
                <a:tc>
                  <a:txBody>
                    <a:bodyPr/>
                    <a:lstStyle/>
                    <a:p>
                      <a:pPr algn="ctr"/>
                      <a:r>
                        <a:rPr lang="en-US" sz="1600" dirty="0" smtClean="0">
                          <a:latin typeface="Corbel"/>
                          <a:cs typeface="Corbel"/>
                        </a:rPr>
                        <a:t>.50</a:t>
                      </a:r>
                      <a:r>
                        <a:rPr lang="en-US" sz="1600" baseline="30000" dirty="0" smtClean="0">
                          <a:latin typeface="Corbel"/>
                          <a:cs typeface="Corbel"/>
                        </a:rPr>
                        <a:t>***</a:t>
                      </a:r>
                      <a:endParaRPr lang="en-US" sz="1600" dirty="0">
                        <a:latin typeface="Corbel"/>
                        <a:cs typeface="Corbel"/>
                      </a:endParaRPr>
                    </a:p>
                  </a:txBody>
                  <a:tcPr/>
                </a:tc>
                <a:tc>
                  <a:txBody>
                    <a:bodyPr/>
                    <a:lstStyle/>
                    <a:p>
                      <a:pPr algn="ctr"/>
                      <a:r>
                        <a:rPr lang="en-US" sz="1600" dirty="0" smtClean="0">
                          <a:latin typeface="Corbel"/>
                          <a:cs typeface="Corbel"/>
                        </a:rPr>
                        <a:t>.42</a:t>
                      </a:r>
                      <a:r>
                        <a:rPr lang="en-US" sz="1600" baseline="30000" dirty="0" smtClean="0">
                          <a:latin typeface="Corbel"/>
                          <a:cs typeface="Corbel"/>
                        </a:rPr>
                        <a:t>***</a:t>
                      </a:r>
                      <a:endParaRPr lang="en-US" sz="1600" dirty="0">
                        <a:latin typeface="Corbel"/>
                        <a:cs typeface="Corbel"/>
                      </a:endParaRPr>
                    </a:p>
                  </a:txBody>
                  <a:tcPr/>
                </a:tc>
                <a:tc>
                  <a:txBody>
                    <a:bodyPr/>
                    <a:lstStyle/>
                    <a:p>
                      <a:pPr algn="ctr"/>
                      <a:r>
                        <a:rPr lang="en-US" sz="1600" dirty="0" smtClean="0">
                          <a:latin typeface="Corbel"/>
                          <a:cs typeface="Corbel"/>
                        </a:rPr>
                        <a:t>.41</a:t>
                      </a:r>
                      <a:r>
                        <a:rPr lang="en-US" sz="1600" baseline="30000" dirty="0" smtClean="0">
                          <a:latin typeface="Corbel"/>
                          <a:cs typeface="Corbel"/>
                        </a:rPr>
                        <a:t>***</a:t>
                      </a:r>
                      <a:endParaRPr lang="en-US" sz="1600" dirty="0">
                        <a:latin typeface="Corbel"/>
                        <a:cs typeface="Corbel"/>
                      </a:endParaRPr>
                    </a:p>
                  </a:txBody>
                  <a:tcPr/>
                </a:tc>
                <a:tc>
                  <a:txBody>
                    <a:bodyPr/>
                    <a:lstStyle/>
                    <a:p>
                      <a:pPr algn="ctr"/>
                      <a:r>
                        <a:rPr lang="en-US" sz="1600" b="1" dirty="0" smtClean="0">
                          <a:latin typeface="Corbel"/>
                          <a:cs typeface="Corbel"/>
                        </a:rPr>
                        <a:t>.83</a:t>
                      </a:r>
                      <a:endParaRPr lang="en-US" sz="1600" b="1" dirty="0">
                        <a:latin typeface="Corbel"/>
                        <a:cs typeface="Corbel"/>
                      </a:endParaRPr>
                    </a:p>
                  </a:txBody>
                  <a:tcPr/>
                </a:tc>
                <a:tc>
                  <a:txBody>
                    <a:bodyPr/>
                    <a:lstStyle/>
                    <a:p>
                      <a:pPr algn="ctr"/>
                      <a:endParaRPr lang="en-US" sz="1600">
                        <a:latin typeface="Corbel"/>
                        <a:cs typeface="Corbel"/>
                      </a:endParaRPr>
                    </a:p>
                  </a:txBody>
                  <a:tcPr/>
                </a:tc>
                <a:tc>
                  <a:txBody>
                    <a:bodyPr/>
                    <a:lstStyle/>
                    <a:p>
                      <a:pPr algn="ctr"/>
                      <a:endParaRPr lang="en-US" sz="1600">
                        <a:latin typeface="Corbel"/>
                        <a:cs typeface="Corbel"/>
                      </a:endParaRPr>
                    </a:p>
                  </a:txBody>
                  <a:tcPr/>
                </a:tc>
                <a:tc>
                  <a:txBody>
                    <a:bodyPr/>
                    <a:lstStyle/>
                    <a:p>
                      <a:pPr algn="ctr"/>
                      <a:endParaRPr lang="en-US" sz="1600">
                        <a:latin typeface="Corbel"/>
                        <a:cs typeface="Corbel"/>
                      </a:endParaRPr>
                    </a:p>
                  </a:txBody>
                  <a:tcPr/>
                </a:tc>
                <a:tc>
                  <a:txBody>
                    <a:bodyPr/>
                    <a:lstStyle/>
                    <a:p>
                      <a:pPr algn="ctr"/>
                      <a:endParaRPr lang="en-US" sz="1600">
                        <a:latin typeface="Corbel"/>
                        <a:cs typeface="Corbel"/>
                      </a:endParaRPr>
                    </a:p>
                  </a:txBody>
                  <a:tcPr/>
                </a:tc>
                <a:tc>
                  <a:txBody>
                    <a:bodyPr/>
                    <a:lstStyle/>
                    <a:p>
                      <a:pPr algn="ctr"/>
                      <a:endParaRPr lang="en-US" sz="1600">
                        <a:latin typeface="Corbel"/>
                        <a:cs typeface="Corbel"/>
                      </a:endParaRPr>
                    </a:p>
                  </a:txBody>
                  <a:tcPr/>
                </a:tc>
                <a:tc>
                  <a:txBody>
                    <a:bodyPr/>
                    <a:lstStyle/>
                    <a:p>
                      <a:pPr algn="ctr"/>
                      <a:endParaRPr lang="en-US" sz="1600">
                        <a:latin typeface="Corbel"/>
                        <a:cs typeface="Corbel"/>
                      </a:endParaRPr>
                    </a:p>
                  </a:txBody>
                  <a:tcPr/>
                </a:tc>
              </a:tr>
              <a:tr h="367172">
                <a:tc>
                  <a:txBody>
                    <a:bodyPr/>
                    <a:lstStyle/>
                    <a:p>
                      <a:r>
                        <a:rPr lang="en-US" sz="1600" dirty="0" smtClean="0">
                          <a:latin typeface="Corbel"/>
                          <a:cs typeface="Corbel"/>
                        </a:rPr>
                        <a:t>5 U-N</a:t>
                      </a:r>
                      <a:endParaRPr lang="en-US" sz="1600" dirty="0">
                        <a:latin typeface="Corbel"/>
                        <a:cs typeface="Corbel"/>
                      </a:endParaRPr>
                    </a:p>
                  </a:txBody>
                  <a:tcPr/>
                </a:tc>
                <a:tc>
                  <a:txBody>
                    <a:bodyPr/>
                    <a:lstStyle/>
                    <a:p>
                      <a:pPr algn="ctr"/>
                      <a:r>
                        <a:rPr lang="en-US" sz="1600" dirty="0" smtClean="0">
                          <a:latin typeface="Corbel"/>
                          <a:cs typeface="Corbel"/>
                        </a:rPr>
                        <a:t>-.60</a:t>
                      </a:r>
                      <a:r>
                        <a:rPr lang="en-US" sz="1600" baseline="30000" dirty="0" smtClean="0">
                          <a:latin typeface="Corbel"/>
                          <a:cs typeface="Corbel"/>
                        </a:rPr>
                        <a:t>***</a:t>
                      </a:r>
                      <a:endParaRPr lang="en-US" sz="1600" dirty="0">
                        <a:latin typeface="Corbel"/>
                        <a:cs typeface="Corbel"/>
                      </a:endParaRPr>
                    </a:p>
                  </a:txBody>
                  <a:tcPr/>
                </a:tc>
                <a:tc>
                  <a:txBody>
                    <a:bodyPr/>
                    <a:lstStyle/>
                    <a:p>
                      <a:pPr algn="ctr"/>
                      <a:r>
                        <a:rPr lang="en-US" sz="1600" dirty="0" smtClean="0">
                          <a:latin typeface="Corbel"/>
                          <a:cs typeface="Corbel"/>
                        </a:rPr>
                        <a:t>-.49</a:t>
                      </a:r>
                      <a:r>
                        <a:rPr lang="en-US" sz="1600" baseline="30000" dirty="0" smtClean="0">
                          <a:latin typeface="Corbel"/>
                          <a:cs typeface="Corbel"/>
                        </a:rPr>
                        <a:t>***</a:t>
                      </a:r>
                      <a:endParaRPr lang="en-US" sz="1600" dirty="0">
                        <a:latin typeface="Corbel"/>
                        <a:cs typeface="Corbel"/>
                      </a:endParaRPr>
                    </a:p>
                  </a:txBody>
                  <a:tcPr/>
                </a:tc>
                <a:tc>
                  <a:txBody>
                    <a:bodyPr/>
                    <a:lstStyle/>
                    <a:p>
                      <a:pPr algn="ctr"/>
                      <a:r>
                        <a:rPr lang="en-US" sz="1600" dirty="0" smtClean="0">
                          <a:latin typeface="Corbel"/>
                          <a:cs typeface="Corbel"/>
                        </a:rPr>
                        <a:t>-.34</a:t>
                      </a:r>
                      <a:r>
                        <a:rPr lang="en-US" sz="1600" baseline="30000" dirty="0" smtClean="0">
                          <a:latin typeface="Corbel"/>
                          <a:cs typeface="Corbel"/>
                        </a:rPr>
                        <a:t>***</a:t>
                      </a:r>
                      <a:endParaRPr lang="en-US" sz="1600" dirty="0">
                        <a:latin typeface="Corbel"/>
                        <a:cs typeface="Corbel"/>
                      </a:endParaRPr>
                    </a:p>
                  </a:txBody>
                  <a:tcPr/>
                </a:tc>
                <a:tc>
                  <a:txBody>
                    <a:bodyPr/>
                    <a:lstStyle/>
                    <a:p>
                      <a:pPr algn="ctr"/>
                      <a:r>
                        <a:rPr lang="en-US" sz="1600" dirty="0" smtClean="0">
                          <a:latin typeface="Corbel"/>
                          <a:cs typeface="Corbel"/>
                        </a:rPr>
                        <a:t>-.26</a:t>
                      </a:r>
                      <a:r>
                        <a:rPr lang="en-US" sz="1600" baseline="30000" dirty="0" smtClean="0">
                          <a:latin typeface="Corbel"/>
                          <a:cs typeface="Corbel"/>
                        </a:rPr>
                        <a:t>***</a:t>
                      </a:r>
                      <a:endParaRPr lang="en-US" sz="1600" dirty="0">
                        <a:latin typeface="Corbel"/>
                        <a:cs typeface="Corbel"/>
                      </a:endParaRPr>
                    </a:p>
                  </a:txBody>
                  <a:tcPr/>
                </a:tc>
                <a:tc>
                  <a:txBody>
                    <a:bodyPr/>
                    <a:lstStyle/>
                    <a:p>
                      <a:pPr algn="ctr"/>
                      <a:r>
                        <a:rPr lang="en-US" sz="1600" b="1" dirty="0" smtClean="0">
                          <a:latin typeface="Corbel"/>
                          <a:cs typeface="Corbel"/>
                        </a:rPr>
                        <a:t>.91</a:t>
                      </a:r>
                      <a:endParaRPr lang="en-US" sz="1600" b="1" dirty="0">
                        <a:latin typeface="Corbel"/>
                        <a:cs typeface="Corbel"/>
                      </a:endParaRPr>
                    </a:p>
                  </a:txBody>
                  <a:tcPr/>
                </a:tc>
                <a:tc>
                  <a:txBody>
                    <a:bodyPr/>
                    <a:lstStyle/>
                    <a:p>
                      <a:pPr algn="ctr"/>
                      <a:endParaRPr lang="en-US" sz="1600">
                        <a:latin typeface="Corbel"/>
                        <a:cs typeface="Corbel"/>
                      </a:endParaRPr>
                    </a:p>
                  </a:txBody>
                  <a:tcPr/>
                </a:tc>
                <a:tc>
                  <a:txBody>
                    <a:bodyPr/>
                    <a:lstStyle/>
                    <a:p>
                      <a:pPr algn="ctr"/>
                      <a:endParaRPr lang="en-US" sz="1600" dirty="0">
                        <a:latin typeface="Corbel"/>
                        <a:cs typeface="Corbel"/>
                      </a:endParaRPr>
                    </a:p>
                  </a:txBody>
                  <a:tcPr/>
                </a:tc>
                <a:tc>
                  <a:txBody>
                    <a:bodyPr/>
                    <a:lstStyle/>
                    <a:p>
                      <a:pPr algn="ctr"/>
                      <a:endParaRPr lang="en-US" sz="1600" dirty="0">
                        <a:latin typeface="Corbel"/>
                        <a:cs typeface="Corbel"/>
                      </a:endParaRPr>
                    </a:p>
                  </a:txBody>
                  <a:tcPr/>
                </a:tc>
                <a:tc>
                  <a:txBody>
                    <a:bodyPr/>
                    <a:lstStyle/>
                    <a:p>
                      <a:pPr algn="ctr"/>
                      <a:endParaRPr lang="en-US" sz="1600" dirty="0">
                        <a:latin typeface="Corbel"/>
                        <a:cs typeface="Corbel"/>
                      </a:endParaRPr>
                    </a:p>
                  </a:txBody>
                  <a:tcPr/>
                </a:tc>
                <a:tc>
                  <a:txBody>
                    <a:bodyPr/>
                    <a:lstStyle/>
                    <a:p>
                      <a:pPr algn="ctr"/>
                      <a:endParaRPr lang="en-US" sz="1600" dirty="0">
                        <a:latin typeface="Corbel"/>
                        <a:cs typeface="Corbel"/>
                      </a:endParaRPr>
                    </a:p>
                  </a:txBody>
                  <a:tcPr/>
                </a:tc>
              </a:tr>
              <a:tr h="367172">
                <a:tc>
                  <a:txBody>
                    <a:bodyPr/>
                    <a:lstStyle/>
                    <a:p>
                      <a:r>
                        <a:rPr lang="en-US" sz="1600" dirty="0" smtClean="0">
                          <a:latin typeface="Corbel"/>
                          <a:cs typeface="Corbel"/>
                        </a:rPr>
                        <a:t>6 BF10-E</a:t>
                      </a:r>
                      <a:endParaRPr lang="en-US" sz="1600" dirty="0">
                        <a:latin typeface="Corbel"/>
                        <a:cs typeface="Corbel"/>
                      </a:endParaRPr>
                    </a:p>
                  </a:txBody>
                  <a:tcPr/>
                </a:tc>
                <a:tc>
                  <a:txBody>
                    <a:bodyPr/>
                    <a:lstStyle/>
                    <a:p>
                      <a:pPr algn="ctr"/>
                      <a:r>
                        <a:rPr lang="en-US" sz="1600" dirty="0" smtClean="0">
                          <a:latin typeface="Corbel"/>
                          <a:cs typeface="Corbel"/>
                        </a:rPr>
                        <a:t>.68</a:t>
                      </a:r>
                      <a:r>
                        <a:rPr lang="en-US" sz="1600" baseline="30000" dirty="0" smtClean="0">
                          <a:latin typeface="Corbel"/>
                          <a:cs typeface="Corbel"/>
                        </a:rPr>
                        <a:t>***</a:t>
                      </a:r>
                      <a:endParaRPr lang="en-US" sz="1600" dirty="0">
                        <a:latin typeface="Corbel"/>
                        <a:cs typeface="Corbel"/>
                      </a:endParaRPr>
                    </a:p>
                  </a:txBody>
                  <a:tcPr/>
                </a:tc>
                <a:tc>
                  <a:txBody>
                    <a:bodyPr/>
                    <a:lstStyle/>
                    <a:p>
                      <a:pPr algn="ctr"/>
                      <a:r>
                        <a:rPr lang="en-US" sz="1600" dirty="0" smtClean="0">
                          <a:latin typeface="Corbel"/>
                          <a:cs typeface="Corbel"/>
                        </a:rPr>
                        <a:t>.09</a:t>
                      </a:r>
                      <a:r>
                        <a:rPr lang="en-US" sz="1600" baseline="30000" dirty="0" smtClean="0">
                          <a:latin typeface="Corbel"/>
                          <a:cs typeface="Corbel"/>
                        </a:rPr>
                        <a:t>*</a:t>
                      </a:r>
                      <a:endParaRPr lang="en-US" sz="1600" dirty="0">
                        <a:latin typeface="Corbel"/>
                        <a:cs typeface="Corbel"/>
                      </a:endParaRPr>
                    </a:p>
                  </a:txBody>
                  <a:tcPr/>
                </a:tc>
                <a:tc>
                  <a:txBody>
                    <a:bodyPr/>
                    <a:lstStyle/>
                    <a:p>
                      <a:pPr algn="ctr"/>
                      <a:r>
                        <a:rPr lang="en-US" sz="1600" dirty="0" smtClean="0">
                          <a:latin typeface="Corbel"/>
                          <a:cs typeface="Corbel"/>
                        </a:rPr>
                        <a:t>.07</a:t>
                      </a:r>
                      <a:r>
                        <a:rPr lang="en-US" sz="1600" baseline="30000" dirty="0" smtClean="0">
                          <a:latin typeface="Corbel"/>
                          <a:cs typeface="Corbel"/>
                        </a:rPr>
                        <a:t>*</a:t>
                      </a:r>
                      <a:endParaRPr lang="en-US" sz="1600" dirty="0">
                        <a:latin typeface="Corbel"/>
                        <a:cs typeface="Corbel"/>
                      </a:endParaRPr>
                    </a:p>
                  </a:txBody>
                  <a:tcPr/>
                </a:tc>
                <a:tc>
                  <a:txBody>
                    <a:bodyPr/>
                    <a:lstStyle/>
                    <a:p>
                      <a:pPr algn="ctr"/>
                      <a:r>
                        <a:rPr lang="en-US" sz="1600" dirty="0" smtClean="0">
                          <a:latin typeface="Corbel"/>
                          <a:cs typeface="Corbel"/>
                        </a:rPr>
                        <a:t>.27</a:t>
                      </a:r>
                      <a:r>
                        <a:rPr lang="en-US" sz="1600" baseline="30000" dirty="0" smtClean="0">
                          <a:latin typeface="Corbel"/>
                          <a:cs typeface="Corbel"/>
                        </a:rPr>
                        <a:t>***</a:t>
                      </a:r>
                      <a:endParaRPr lang="en-US" sz="1600" dirty="0">
                        <a:latin typeface="Corbel"/>
                        <a:cs typeface="Corbel"/>
                      </a:endParaRPr>
                    </a:p>
                  </a:txBody>
                  <a:tcPr/>
                </a:tc>
                <a:tc>
                  <a:txBody>
                    <a:bodyPr/>
                    <a:lstStyle/>
                    <a:p>
                      <a:pPr algn="ctr"/>
                      <a:r>
                        <a:rPr lang="en-US" sz="1600" dirty="0" smtClean="0">
                          <a:latin typeface="Corbel"/>
                          <a:cs typeface="Corbel"/>
                        </a:rPr>
                        <a:t>-.34</a:t>
                      </a:r>
                      <a:r>
                        <a:rPr lang="en-US" sz="1600" baseline="30000" dirty="0" smtClean="0">
                          <a:latin typeface="Corbel"/>
                          <a:cs typeface="Corbel"/>
                        </a:rPr>
                        <a:t>***</a:t>
                      </a:r>
                      <a:endParaRPr lang="en-US" sz="1600" dirty="0">
                        <a:latin typeface="Corbel"/>
                        <a:cs typeface="Corbel"/>
                      </a:endParaRPr>
                    </a:p>
                  </a:txBody>
                  <a:tcPr/>
                </a:tc>
                <a:tc>
                  <a:txBody>
                    <a:bodyPr/>
                    <a:lstStyle/>
                    <a:p>
                      <a:pPr algn="ctr"/>
                      <a:r>
                        <a:rPr lang="en-US" sz="1600" b="1" dirty="0" smtClean="0">
                          <a:latin typeface="Corbel"/>
                          <a:cs typeface="Corbel"/>
                        </a:rPr>
                        <a:t>.69</a:t>
                      </a:r>
                      <a:endParaRPr lang="en-US" sz="1600" b="1" dirty="0">
                        <a:latin typeface="Corbel"/>
                        <a:cs typeface="Corbel"/>
                      </a:endParaRPr>
                    </a:p>
                  </a:txBody>
                  <a:tcPr/>
                </a:tc>
                <a:tc>
                  <a:txBody>
                    <a:bodyPr/>
                    <a:lstStyle/>
                    <a:p>
                      <a:pPr algn="ctr"/>
                      <a:endParaRPr lang="en-US" sz="1600" dirty="0">
                        <a:latin typeface="Corbel"/>
                        <a:cs typeface="Corbel"/>
                      </a:endParaRPr>
                    </a:p>
                  </a:txBody>
                  <a:tcPr/>
                </a:tc>
                <a:tc>
                  <a:txBody>
                    <a:bodyPr/>
                    <a:lstStyle/>
                    <a:p>
                      <a:pPr algn="ctr"/>
                      <a:endParaRPr lang="en-US" sz="1600" dirty="0">
                        <a:latin typeface="Corbel"/>
                        <a:cs typeface="Corbel"/>
                      </a:endParaRPr>
                    </a:p>
                  </a:txBody>
                  <a:tcPr/>
                </a:tc>
                <a:tc>
                  <a:txBody>
                    <a:bodyPr/>
                    <a:lstStyle/>
                    <a:p>
                      <a:pPr algn="ctr"/>
                      <a:endParaRPr lang="en-US" sz="1600" dirty="0">
                        <a:latin typeface="Corbel"/>
                        <a:cs typeface="Corbel"/>
                      </a:endParaRPr>
                    </a:p>
                  </a:txBody>
                  <a:tcPr/>
                </a:tc>
                <a:tc>
                  <a:txBody>
                    <a:bodyPr/>
                    <a:lstStyle/>
                    <a:p>
                      <a:pPr algn="ctr"/>
                      <a:endParaRPr lang="en-US" sz="1600" dirty="0">
                        <a:latin typeface="Corbel"/>
                        <a:cs typeface="Corbel"/>
                      </a:endParaRPr>
                    </a:p>
                  </a:txBody>
                  <a:tcPr/>
                </a:tc>
              </a:tr>
              <a:tr h="367172">
                <a:tc>
                  <a:txBody>
                    <a:bodyPr/>
                    <a:lstStyle/>
                    <a:p>
                      <a:r>
                        <a:rPr lang="en-US" sz="1600" dirty="0" smtClean="0">
                          <a:latin typeface="Corbel"/>
                          <a:cs typeface="Corbel"/>
                        </a:rPr>
                        <a:t>7 BF10-C</a:t>
                      </a:r>
                      <a:endParaRPr lang="en-US" sz="1600" dirty="0">
                        <a:latin typeface="Corbel"/>
                        <a:cs typeface="Corbel"/>
                      </a:endParaRPr>
                    </a:p>
                  </a:txBody>
                  <a:tcPr/>
                </a:tc>
                <a:tc>
                  <a:txBody>
                    <a:bodyPr/>
                    <a:lstStyle/>
                    <a:p>
                      <a:pPr algn="ctr"/>
                      <a:r>
                        <a:rPr lang="en-US" sz="1600" dirty="0" smtClean="0">
                          <a:latin typeface="Corbel"/>
                          <a:cs typeface="Corbel"/>
                        </a:rPr>
                        <a:t>.33</a:t>
                      </a:r>
                      <a:r>
                        <a:rPr lang="en-US" sz="1600" baseline="30000" dirty="0" smtClean="0">
                          <a:latin typeface="Corbel"/>
                          <a:cs typeface="Corbel"/>
                        </a:rPr>
                        <a:t>***</a:t>
                      </a:r>
                      <a:endParaRPr lang="en-US" sz="1600" dirty="0">
                        <a:latin typeface="Corbel"/>
                        <a:cs typeface="Corbel"/>
                      </a:endParaRPr>
                    </a:p>
                  </a:txBody>
                  <a:tcPr/>
                </a:tc>
                <a:tc>
                  <a:txBody>
                    <a:bodyPr/>
                    <a:lstStyle/>
                    <a:p>
                      <a:pPr algn="ctr"/>
                      <a:r>
                        <a:rPr lang="en-US" sz="1600" dirty="0" smtClean="0">
                          <a:latin typeface="Corbel"/>
                          <a:cs typeface="Corbel"/>
                        </a:rPr>
                        <a:t>.61</a:t>
                      </a:r>
                      <a:r>
                        <a:rPr lang="en-US" sz="1600" baseline="30000" dirty="0" smtClean="0">
                          <a:latin typeface="Corbel"/>
                          <a:cs typeface="Corbel"/>
                        </a:rPr>
                        <a:t>***</a:t>
                      </a:r>
                      <a:endParaRPr lang="en-US" sz="1600" dirty="0">
                        <a:latin typeface="Corbel"/>
                        <a:cs typeface="Corbel"/>
                      </a:endParaRPr>
                    </a:p>
                  </a:txBody>
                  <a:tcPr/>
                </a:tc>
                <a:tc>
                  <a:txBody>
                    <a:bodyPr/>
                    <a:lstStyle/>
                    <a:p>
                      <a:pPr algn="ctr"/>
                      <a:r>
                        <a:rPr lang="en-US" sz="1600" dirty="0" smtClean="0">
                          <a:latin typeface="Corbel"/>
                          <a:cs typeface="Corbel"/>
                        </a:rPr>
                        <a:t>.26</a:t>
                      </a:r>
                      <a:r>
                        <a:rPr lang="en-US" sz="1600" baseline="30000" dirty="0" smtClean="0">
                          <a:latin typeface="Corbel"/>
                          <a:cs typeface="Corbel"/>
                        </a:rPr>
                        <a:t>***</a:t>
                      </a:r>
                      <a:endParaRPr lang="en-US" sz="1600" dirty="0">
                        <a:latin typeface="Corbel"/>
                        <a:cs typeface="Corbel"/>
                      </a:endParaRPr>
                    </a:p>
                  </a:txBody>
                  <a:tcPr/>
                </a:tc>
                <a:tc>
                  <a:txBody>
                    <a:bodyPr/>
                    <a:lstStyle/>
                    <a:p>
                      <a:pPr algn="ctr"/>
                      <a:r>
                        <a:rPr lang="en-US" sz="1600" dirty="0" smtClean="0">
                          <a:latin typeface="Corbel"/>
                          <a:cs typeface="Corbel"/>
                        </a:rPr>
                        <a:t>.21</a:t>
                      </a:r>
                      <a:r>
                        <a:rPr lang="en-US" sz="1600" baseline="30000" dirty="0" smtClean="0">
                          <a:latin typeface="Corbel"/>
                          <a:cs typeface="Corbel"/>
                        </a:rPr>
                        <a:t>***</a:t>
                      </a:r>
                      <a:endParaRPr lang="en-US" sz="1600" dirty="0">
                        <a:latin typeface="Corbel"/>
                        <a:cs typeface="Corbel"/>
                      </a:endParaRPr>
                    </a:p>
                  </a:txBody>
                  <a:tcPr/>
                </a:tc>
                <a:tc>
                  <a:txBody>
                    <a:bodyPr/>
                    <a:lstStyle/>
                    <a:p>
                      <a:pPr algn="ctr"/>
                      <a:r>
                        <a:rPr lang="en-US" sz="1600" dirty="0" smtClean="0">
                          <a:latin typeface="Corbel"/>
                          <a:cs typeface="Corbel"/>
                        </a:rPr>
                        <a:t>-.47</a:t>
                      </a:r>
                      <a:r>
                        <a:rPr lang="en-US" sz="1600" baseline="30000" dirty="0" smtClean="0">
                          <a:latin typeface="Corbel"/>
                          <a:cs typeface="Corbel"/>
                        </a:rPr>
                        <a:t>***</a:t>
                      </a:r>
                      <a:endParaRPr lang="en-US" sz="1600" dirty="0">
                        <a:latin typeface="Corbel"/>
                        <a:cs typeface="Corbel"/>
                      </a:endParaRPr>
                    </a:p>
                  </a:txBody>
                  <a:tcPr/>
                </a:tc>
                <a:tc>
                  <a:txBody>
                    <a:bodyPr/>
                    <a:lstStyle/>
                    <a:p>
                      <a:pPr algn="ctr"/>
                      <a:r>
                        <a:rPr lang="en-US" sz="1600" dirty="0" smtClean="0">
                          <a:latin typeface="Corbel"/>
                          <a:cs typeface="Corbel"/>
                        </a:rPr>
                        <a:t>.18</a:t>
                      </a:r>
                      <a:r>
                        <a:rPr lang="en-US" sz="1600" baseline="30000" dirty="0" smtClean="0">
                          <a:latin typeface="Corbel"/>
                          <a:cs typeface="Corbel"/>
                        </a:rPr>
                        <a:t>***</a:t>
                      </a:r>
                      <a:endParaRPr lang="en-US" sz="1600" dirty="0">
                        <a:latin typeface="Corbel"/>
                        <a:cs typeface="Corbel"/>
                      </a:endParaRPr>
                    </a:p>
                  </a:txBody>
                  <a:tcPr/>
                </a:tc>
                <a:tc>
                  <a:txBody>
                    <a:bodyPr/>
                    <a:lstStyle/>
                    <a:p>
                      <a:pPr algn="ctr"/>
                      <a:r>
                        <a:rPr lang="en-US" sz="1600" b="1" dirty="0" smtClean="0">
                          <a:latin typeface="Corbel"/>
                          <a:cs typeface="Corbel"/>
                        </a:rPr>
                        <a:t>.49</a:t>
                      </a:r>
                      <a:endParaRPr lang="en-US" sz="1600" b="1" dirty="0">
                        <a:latin typeface="Corbel"/>
                        <a:cs typeface="Corbel"/>
                      </a:endParaRPr>
                    </a:p>
                  </a:txBody>
                  <a:tcPr/>
                </a:tc>
                <a:tc>
                  <a:txBody>
                    <a:bodyPr/>
                    <a:lstStyle/>
                    <a:p>
                      <a:pPr algn="ctr"/>
                      <a:endParaRPr lang="en-US" sz="1600" dirty="0">
                        <a:latin typeface="Corbel"/>
                        <a:cs typeface="Corbel"/>
                      </a:endParaRPr>
                    </a:p>
                  </a:txBody>
                  <a:tcPr/>
                </a:tc>
                <a:tc>
                  <a:txBody>
                    <a:bodyPr/>
                    <a:lstStyle/>
                    <a:p>
                      <a:pPr algn="ctr"/>
                      <a:endParaRPr lang="en-US" sz="1600" dirty="0">
                        <a:latin typeface="Corbel"/>
                        <a:cs typeface="Corbel"/>
                      </a:endParaRPr>
                    </a:p>
                  </a:txBody>
                  <a:tcPr/>
                </a:tc>
                <a:tc>
                  <a:txBody>
                    <a:bodyPr/>
                    <a:lstStyle/>
                    <a:p>
                      <a:pPr algn="ctr"/>
                      <a:endParaRPr lang="en-US" sz="1600" dirty="0">
                        <a:latin typeface="Corbel"/>
                        <a:cs typeface="Corbel"/>
                      </a:endParaRPr>
                    </a:p>
                  </a:txBody>
                  <a:tcPr/>
                </a:tc>
              </a:tr>
              <a:tr h="367172">
                <a:tc>
                  <a:txBody>
                    <a:bodyPr/>
                    <a:lstStyle/>
                    <a:p>
                      <a:r>
                        <a:rPr lang="en-US" sz="1600" dirty="0" smtClean="0">
                          <a:latin typeface="Corbel"/>
                          <a:cs typeface="Corbel"/>
                        </a:rPr>
                        <a:t>8 BF10-A</a:t>
                      </a:r>
                      <a:endParaRPr lang="en-US" sz="1600" dirty="0">
                        <a:latin typeface="Corbel"/>
                        <a:cs typeface="Corbel"/>
                      </a:endParaRPr>
                    </a:p>
                  </a:txBody>
                  <a:tcPr/>
                </a:tc>
                <a:tc>
                  <a:txBody>
                    <a:bodyPr/>
                    <a:lstStyle/>
                    <a:p>
                      <a:pPr algn="ctr"/>
                      <a:r>
                        <a:rPr lang="en-US" sz="1600" dirty="0" smtClean="0">
                          <a:latin typeface="Corbel"/>
                          <a:cs typeface="Corbel"/>
                        </a:rPr>
                        <a:t>.31</a:t>
                      </a:r>
                      <a:r>
                        <a:rPr lang="en-US" sz="1600" baseline="30000" dirty="0" smtClean="0">
                          <a:latin typeface="Corbel"/>
                          <a:cs typeface="Corbel"/>
                        </a:rPr>
                        <a:t>***</a:t>
                      </a:r>
                      <a:endParaRPr lang="en-US" sz="1600" dirty="0">
                        <a:latin typeface="Corbel"/>
                        <a:cs typeface="Corbel"/>
                      </a:endParaRPr>
                    </a:p>
                  </a:txBody>
                  <a:tcPr/>
                </a:tc>
                <a:tc>
                  <a:txBody>
                    <a:bodyPr/>
                    <a:lstStyle/>
                    <a:p>
                      <a:pPr algn="ctr"/>
                      <a:r>
                        <a:rPr lang="en-US" sz="1600" dirty="0" smtClean="0">
                          <a:latin typeface="Corbel"/>
                          <a:cs typeface="Corbel"/>
                        </a:rPr>
                        <a:t>.16</a:t>
                      </a:r>
                      <a:r>
                        <a:rPr lang="en-US" sz="1600" baseline="30000" dirty="0" smtClean="0">
                          <a:latin typeface="Corbel"/>
                          <a:cs typeface="Corbel"/>
                        </a:rPr>
                        <a:t>***</a:t>
                      </a:r>
                      <a:endParaRPr lang="en-US" sz="1600" dirty="0">
                        <a:latin typeface="Corbel"/>
                        <a:cs typeface="Corbel"/>
                      </a:endParaRPr>
                    </a:p>
                  </a:txBody>
                  <a:tcPr/>
                </a:tc>
                <a:tc>
                  <a:txBody>
                    <a:bodyPr/>
                    <a:lstStyle/>
                    <a:p>
                      <a:pPr algn="ctr"/>
                      <a:r>
                        <a:rPr lang="en-US" sz="1600" dirty="0" smtClean="0">
                          <a:latin typeface="Corbel"/>
                          <a:cs typeface="Corbel"/>
                        </a:rPr>
                        <a:t>.53</a:t>
                      </a:r>
                      <a:r>
                        <a:rPr lang="en-US" sz="1600" baseline="30000" dirty="0" smtClean="0">
                          <a:latin typeface="Corbel"/>
                          <a:cs typeface="Corbel"/>
                        </a:rPr>
                        <a:t>***</a:t>
                      </a:r>
                      <a:endParaRPr lang="en-US" sz="1600" dirty="0">
                        <a:latin typeface="Corbel"/>
                        <a:cs typeface="Corbel"/>
                      </a:endParaRPr>
                    </a:p>
                  </a:txBody>
                  <a:tcPr/>
                </a:tc>
                <a:tc>
                  <a:txBody>
                    <a:bodyPr/>
                    <a:lstStyle/>
                    <a:p>
                      <a:pPr algn="ctr"/>
                      <a:r>
                        <a:rPr lang="en-US" sz="1600" dirty="0" smtClean="0">
                          <a:latin typeface="Corbel"/>
                          <a:cs typeface="Corbel"/>
                        </a:rPr>
                        <a:t>.23</a:t>
                      </a:r>
                      <a:r>
                        <a:rPr lang="en-US" sz="1600" baseline="30000" dirty="0" smtClean="0">
                          <a:latin typeface="Corbel"/>
                          <a:cs typeface="Corbel"/>
                        </a:rPr>
                        <a:t>***</a:t>
                      </a:r>
                      <a:endParaRPr lang="en-US" sz="1600" dirty="0">
                        <a:latin typeface="Corbel"/>
                        <a:cs typeface="Corbel"/>
                      </a:endParaRPr>
                    </a:p>
                  </a:txBody>
                  <a:tcPr/>
                </a:tc>
                <a:tc>
                  <a:txBody>
                    <a:bodyPr/>
                    <a:lstStyle/>
                    <a:p>
                      <a:pPr algn="ctr"/>
                      <a:r>
                        <a:rPr lang="en-US" sz="1600" dirty="0" smtClean="0">
                          <a:latin typeface="Corbel"/>
                          <a:cs typeface="Corbel"/>
                        </a:rPr>
                        <a:t>-.36</a:t>
                      </a:r>
                      <a:r>
                        <a:rPr lang="en-US" sz="1600" baseline="30000" dirty="0" smtClean="0">
                          <a:latin typeface="Corbel"/>
                          <a:cs typeface="Corbel"/>
                        </a:rPr>
                        <a:t>***</a:t>
                      </a:r>
                      <a:endParaRPr lang="en-US" sz="1600" dirty="0">
                        <a:latin typeface="Corbel"/>
                        <a:cs typeface="Corbel"/>
                      </a:endParaRPr>
                    </a:p>
                  </a:txBody>
                  <a:tcPr/>
                </a:tc>
                <a:tc>
                  <a:txBody>
                    <a:bodyPr/>
                    <a:lstStyle/>
                    <a:p>
                      <a:pPr algn="ctr"/>
                      <a:r>
                        <a:rPr lang="en-US" sz="1600" dirty="0" smtClean="0">
                          <a:latin typeface="Corbel"/>
                          <a:cs typeface="Corbel"/>
                        </a:rPr>
                        <a:t>.22</a:t>
                      </a:r>
                      <a:r>
                        <a:rPr lang="en-US" sz="1600" baseline="30000" dirty="0" smtClean="0">
                          <a:latin typeface="Corbel"/>
                          <a:cs typeface="Corbel"/>
                        </a:rPr>
                        <a:t>***</a:t>
                      </a:r>
                      <a:endParaRPr lang="en-US" sz="1600" dirty="0">
                        <a:latin typeface="Corbel"/>
                        <a:cs typeface="Corbel"/>
                      </a:endParaRPr>
                    </a:p>
                  </a:txBody>
                  <a:tcPr/>
                </a:tc>
                <a:tc>
                  <a:txBody>
                    <a:bodyPr/>
                    <a:lstStyle/>
                    <a:p>
                      <a:pPr algn="ctr"/>
                      <a:r>
                        <a:rPr lang="en-US" sz="1600" dirty="0" smtClean="0">
                          <a:latin typeface="Corbel"/>
                          <a:cs typeface="Corbel"/>
                        </a:rPr>
                        <a:t>.16</a:t>
                      </a:r>
                      <a:r>
                        <a:rPr lang="en-US" sz="1600" baseline="30000" dirty="0" smtClean="0">
                          <a:latin typeface="Corbel"/>
                          <a:cs typeface="Corbel"/>
                        </a:rPr>
                        <a:t>***</a:t>
                      </a:r>
                      <a:endParaRPr lang="en-US" sz="1600" dirty="0">
                        <a:latin typeface="Corbel"/>
                        <a:cs typeface="Corbel"/>
                      </a:endParaRPr>
                    </a:p>
                  </a:txBody>
                  <a:tcPr/>
                </a:tc>
                <a:tc>
                  <a:txBody>
                    <a:bodyPr/>
                    <a:lstStyle/>
                    <a:p>
                      <a:pPr algn="ctr"/>
                      <a:r>
                        <a:rPr lang="en-US" sz="1600" b="1" dirty="0" smtClean="0">
                          <a:latin typeface="Corbel"/>
                          <a:cs typeface="Corbel"/>
                        </a:rPr>
                        <a:t>.53</a:t>
                      </a:r>
                      <a:endParaRPr lang="en-US" sz="1600" b="1" dirty="0">
                        <a:latin typeface="Corbel"/>
                        <a:cs typeface="Corbel"/>
                      </a:endParaRPr>
                    </a:p>
                  </a:txBody>
                  <a:tcPr/>
                </a:tc>
                <a:tc>
                  <a:txBody>
                    <a:bodyPr/>
                    <a:lstStyle/>
                    <a:p>
                      <a:pPr algn="ctr"/>
                      <a:endParaRPr lang="en-US" sz="1600" dirty="0">
                        <a:latin typeface="Corbel"/>
                        <a:cs typeface="Corbel"/>
                      </a:endParaRPr>
                    </a:p>
                  </a:txBody>
                  <a:tcPr/>
                </a:tc>
                <a:tc>
                  <a:txBody>
                    <a:bodyPr/>
                    <a:lstStyle/>
                    <a:p>
                      <a:pPr algn="ctr"/>
                      <a:endParaRPr lang="en-US" sz="1600" dirty="0">
                        <a:latin typeface="Corbel"/>
                        <a:cs typeface="Corbel"/>
                      </a:endParaRPr>
                    </a:p>
                  </a:txBody>
                  <a:tcPr/>
                </a:tc>
              </a:tr>
              <a:tr h="367172">
                <a:tc>
                  <a:txBody>
                    <a:bodyPr/>
                    <a:lstStyle/>
                    <a:p>
                      <a:r>
                        <a:rPr lang="en-US" sz="1600" dirty="0" smtClean="0">
                          <a:latin typeface="Corbel"/>
                          <a:cs typeface="Corbel"/>
                        </a:rPr>
                        <a:t>9 BF10-O</a:t>
                      </a:r>
                      <a:endParaRPr lang="en-US" sz="1600" dirty="0">
                        <a:latin typeface="Corbel"/>
                        <a:cs typeface="Corbel"/>
                      </a:endParaRPr>
                    </a:p>
                  </a:txBody>
                  <a:tcPr/>
                </a:tc>
                <a:tc>
                  <a:txBody>
                    <a:bodyPr/>
                    <a:lstStyle/>
                    <a:p>
                      <a:pPr algn="ctr"/>
                      <a:r>
                        <a:rPr lang="en-US" sz="1600" dirty="0" smtClean="0">
                          <a:latin typeface="Corbel"/>
                          <a:cs typeface="Corbel"/>
                        </a:rPr>
                        <a:t>.26</a:t>
                      </a:r>
                      <a:r>
                        <a:rPr lang="en-US" sz="1600" baseline="30000" dirty="0" smtClean="0">
                          <a:latin typeface="Corbel"/>
                          <a:cs typeface="Corbel"/>
                        </a:rPr>
                        <a:t>***</a:t>
                      </a:r>
                      <a:endParaRPr lang="en-US" sz="1600" dirty="0">
                        <a:latin typeface="Corbel"/>
                        <a:cs typeface="Corbel"/>
                      </a:endParaRPr>
                    </a:p>
                  </a:txBody>
                  <a:tcPr/>
                </a:tc>
                <a:tc>
                  <a:txBody>
                    <a:bodyPr/>
                    <a:lstStyle/>
                    <a:p>
                      <a:pPr algn="ctr"/>
                      <a:r>
                        <a:rPr lang="en-US" sz="1600" dirty="0" smtClean="0">
                          <a:latin typeface="Corbel"/>
                          <a:cs typeface="Corbel"/>
                        </a:rPr>
                        <a:t>.11</a:t>
                      </a:r>
                      <a:r>
                        <a:rPr lang="en-US" sz="1600" baseline="30000" dirty="0" smtClean="0">
                          <a:latin typeface="Corbel"/>
                          <a:cs typeface="Corbel"/>
                        </a:rPr>
                        <a:t>**</a:t>
                      </a:r>
                      <a:endParaRPr lang="en-US" sz="1600" dirty="0">
                        <a:latin typeface="Corbel"/>
                        <a:cs typeface="Corbel"/>
                      </a:endParaRPr>
                    </a:p>
                  </a:txBody>
                  <a:tcPr/>
                </a:tc>
                <a:tc>
                  <a:txBody>
                    <a:bodyPr/>
                    <a:lstStyle/>
                    <a:p>
                      <a:pPr algn="ctr"/>
                      <a:r>
                        <a:rPr lang="en-US" sz="1600" dirty="0" smtClean="0">
                          <a:latin typeface="Corbel"/>
                          <a:cs typeface="Corbel"/>
                        </a:rPr>
                        <a:t>.10</a:t>
                      </a:r>
                      <a:r>
                        <a:rPr lang="en-US" sz="1600" baseline="30000" dirty="0" smtClean="0">
                          <a:latin typeface="Corbel"/>
                          <a:cs typeface="Corbel"/>
                        </a:rPr>
                        <a:t>**</a:t>
                      </a:r>
                      <a:endParaRPr lang="en-US" sz="1600" dirty="0">
                        <a:latin typeface="Corbel"/>
                        <a:cs typeface="Corbel"/>
                      </a:endParaRPr>
                    </a:p>
                  </a:txBody>
                  <a:tcPr/>
                </a:tc>
                <a:tc>
                  <a:txBody>
                    <a:bodyPr/>
                    <a:lstStyle/>
                    <a:p>
                      <a:pPr algn="ctr"/>
                      <a:r>
                        <a:rPr lang="en-US" sz="1600" dirty="0" smtClean="0">
                          <a:latin typeface="Corbel"/>
                          <a:cs typeface="Corbel"/>
                        </a:rPr>
                        <a:t>.45</a:t>
                      </a:r>
                      <a:r>
                        <a:rPr lang="en-US" sz="1600" baseline="30000" dirty="0" smtClean="0">
                          <a:latin typeface="Corbel"/>
                          <a:cs typeface="Corbel"/>
                        </a:rPr>
                        <a:t>***</a:t>
                      </a:r>
                      <a:endParaRPr lang="en-US" sz="1600" dirty="0">
                        <a:latin typeface="Corbel"/>
                        <a:cs typeface="Corbel"/>
                      </a:endParaRPr>
                    </a:p>
                  </a:txBody>
                  <a:tcPr/>
                </a:tc>
                <a:tc>
                  <a:txBody>
                    <a:bodyPr/>
                    <a:lstStyle/>
                    <a:p>
                      <a:pPr algn="ctr"/>
                      <a:r>
                        <a:rPr lang="en-US" sz="1600" dirty="0" smtClean="0">
                          <a:latin typeface="Corbel"/>
                          <a:cs typeface="Corbel"/>
                        </a:rPr>
                        <a:t>-.09</a:t>
                      </a:r>
                      <a:r>
                        <a:rPr lang="en-US" sz="1600" baseline="30000" dirty="0" smtClean="0">
                          <a:latin typeface="Corbel"/>
                          <a:cs typeface="Corbel"/>
                        </a:rPr>
                        <a:t>*</a:t>
                      </a:r>
                      <a:endParaRPr lang="en-US" sz="1600" dirty="0">
                        <a:latin typeface="Corbel"/>
                        <a:cs typeface="Corbel"/>
                      </a:endParaRPr>
                    </a:p>
                  </a:txBody>
                  <a:tcPr/>
                </a:tc>
                <a:tc>
                  <a:txBody>
                    <a:bodyPr/>
                    <a:lstStyle/>
                    <a:p>
                      <a:pPr algn="ctr"/>
                      <a:r>
                        <a:rPr lang="en-US" sz="1600" dirty="0" smtClean="0">
                          <a:latin typeface="Corbel"/>
                          <a:cs typeface="Corbel"/>
                        </a:rPr>
                        <a:t>.19</a:t>
                      </a:r>
                      <a:r>
                        <a:rPr lang="en-US" sz="1600" baseline="30000" dirty="0" smtClean="0">
                          <a:latin typeface="Corbel"/>
                          <a:cs typeface="Corbel"/>
                        </a:rPr>
                        <a:t>***</a:t>
                      </a:r>
                      <a:endParaRPr lang="en-US" sz="1600" dirty="0">
                        <a:latin typeface="Corbel"/>
                        <a:cs typeface="Corbel"/>
                      </a:endParaRPr>
                    </a:p>
                  </a:txBody>
                  <a:tcPr/>
                </a:tc>
                <a:tc>
                  <a:txBody>
                    <a:bodyPr/>
                    <a:lstStyle/>
                    <a:p>
                      <a:pPr algn="ctr"/>
                      <a:r>
                        <a:rPr lang="en-US" sz="1600" dirty="0" smtClean="0">
                          <a:latin typeface="Corbel"/>
                          <a:cs typeface="Corbel"/>
                        </a:rPr>
                        <a:t>.05</a:t>
                      </a:r>
                      <a:endParaRPr lang="en-US" sz="1600" dirty="0">
                        <a:latin typeface="Corbel"/>
                        <a:cs typeface="Corbel"/>
                      </a:endParaRPr>
                    </a:p>
                  </a:txBody>
                  <a:tcPr/>
                </a:tc>
                <a:tc>
                  <a:txBody>
                    <a:bodyPr/>
                    <a:lstStyle/>
                    <a:p>
                      <a:pPr algn="ctr"/>
                      <a:r>
                        <a:rPr lang="en-US" sz="1600" dirty="0" smtClean="0">
                          <a:latin typeface="Corbel"/>
                          <a:cs typeface="Corbel"/>
                        </a:rPr>
                        <a:t>.05</a:t>
                      </a:r>
                      <a:endParaRPr lang="en-US" sz="1600" dirty="0">
                        <a:latin typeface="Corbel"/>
                        <a:cs typeface="Corbel"/>
                      </a:endParaRPr>
                    </a:p>
                  </a:txBody>
                  <a:tcPr/>
                </a:tc>
                <a:tc>
                  <a:txBody>
                    <a:bodyPr/>
                    <a:lstStyle/>
                    <a:p>
                      <a:pPr algn="ctr"/>
                      <a:r>
                        <a:rPr lang="en-US" sz="1600" b="1" dirty="0" smtClean="0">
                          <a:latin typeface="Corbel"/>
                          <a:cs typeface="Corbel"/>
                        </a:rPr>
                        <a:t>.49</a:t>
                      </a:r>
                      <a:endParaRPr lang="en-US" sz="1600" b="1" dirty="0">
                        <a:latin typeface="Corbel"/>
                        <a:cs typeface="Corbel"/>
                      </a:endParaRPr>
                    </a:p>
                  </a:txBody>
                  <a:tcPr/>
                </a:tc>
                <a:tc>
                  <a:txBody>
                    <a:bodyPr/>
                    <a:lstStyle/>
                    <a:p>
                      <a:pPr algn="ctr"/>
                      <a:endParaRPr lang="en-US" sz="1600" dirty="0">
                        <a:latin typeface="Corbel"/>
                        <a:cs typeface="Corbel"/>
                      </a:endParaRPr>
                    </a:p>
                  </a:txBody>
                  <a:tcPr/>
                </a:tc>
              </a:tr>
              <a:tr h="448821">
                <a:tc>
                  <a:txBody>
                    <a:bodyPr/>
                    <a:lstStyle/>
                    <a:p>
                      <a:r>
                        <a:rPr lang="en-US" sz="1600" dirty="0" smtClean="0">
                          <a:latin typeface="Corbel"/>
                          <a:cs typeface="Corbel"/>
                        </a:rPr>
                        <a:t>10 BF10-ES</a:t>
                      </a:r>
                      <a:endParaRPr lang="en-US" sz="1600" dirty="0">
                        <a:latin typeface="Corbel"/>
                        <a:cs typeface="Corbel"/>
                      </a:endParaRPr>
                    </a:p>
                  </a:txBody>
                  <a:tcPr/>
                </a:tc>
                <a:tc>
                  <a:txBody>
                    <a:bodyPr/>
                    <a:lstStyle/>
                    <a:p>
                      <a:pPr algn="ctr"/>
                      <a:r>
                        <a:rPr lang="en-US" sz="1600" dirty="0" smtClean="0">
                          <a:latin typeface="Corbel"/>
                          <a:cs typeface="Corbel"/>
                        </a:rPr>
                        <a:t>.47</a:t>
                      </a:r>
                      <a:r>
                        <a:rPr lang="en-US" sz="1600" baseline="30000" dirty="0" smtClean="0">
                          <a:latin typeface="Corbel"/>
                          <a:cs typeface="Corbel"/>
                        </a:rPr>
                        <a:t>***</a:t>
                      </a:r>
                      <a:endParaRPr lang="en-US" sz="1600" dirty="0">
                        <a:latin typeface="Corbel"/>
                        <a:cs typeface="Corbel"/>
                      </a:endParaRPr>
                    </a:p>
                  </a:txBody>
                  <a:tcPr/>
                </a:tc>
                <a:tc>
                  <a:txBody>
                    <a:bodyPr/>
                    <a:lstStyle/>
                    <a:p>
                      <a:pPr algn="ctr"/>
                      <a:r>
                        <a:rPr lang="en-US" sz="1600" dirty="0" smtClean="0">
                          <a:latin typeface="Corbel"/>
                          <a:cs typeface="Corbel"/>
                        </a:rPr>
                        <a:t>.29</a:t>
                      </a:r>
                      <a:r>
                        <a:rPr lang="en-US" sz="1600" baseline="30000" dirty="0" smtClean="0">
                          <a:latin typeface="Corbel"/>
                          <a:cs typeface="Corbel"/>
                        </a:rPr>
                        <a:t>***</a:t>
                      </a:r>
                      <a:endParaRPr lang="en-US" sz="1600" dirty="0">
                        <a:latin typeface="Corbel"/>
                        <a:cs typeface="Corbel"/>
                      </a:endParaRPr>
                    </a:p>
                  </a:txBody>
                  <a:tcPr/>
                </a:tc>
                <a:tc>
                  <a:txBody>
                    <a:bodyPr/>
                    <a:lstStyle/>
                    <a:p>
                      <a:pPr algn="ctr"/>
                      <a:r>
                        <a:rPr lang="en-US" sz="1600" dirty="0" smtClean="0">
                          <a:latin typeface="Corbel"/>
                          <a:cs typeface="Corbel"/>
                        </a:rPr>
                        <a:t>.20</a:t>
                      </a:r>
                      <a:r>
                        <a:rPr lang="en-US" sz="1600" baseline="30000" dirty="0" smtClean="0">
                          <a:latin typeface="Corbel"/>
                          <a:cs typeface="Corbel"/>
                        </a:rPr>
                        <a:t>***</a:t>
                      </a:r>
                      <a:endParaRPr lang="en-US" sz="1600" dirty="0">
                        <a:latin typeface="Corbel"/>
                        <a:cs typeface="Corbel"/>
                      </a:endParaRPr>
                    </a:p>
                  </a:txBody>
                  <a:tcPr/>
                </a:tc>
                <a:tc>
                  <a:txBody>
                    <a:bodyPr/>
                    <a:lstStyle/>
                    <a:p>
                      <a:pPr algn="ctr"/>
                      <a:r>
                        <a:rPr lang="en-US" sz="1600" dirty="0" smtClean="0">
                          <a:latin typeface="Corbel"/>
                          <a:cs typeface="Corbel"/>
                        </a:rPr>
                        <a:t>.20</a:t>
                      </a:r>
                      <a:r>
                        <a:rPr lang="en-US" sz="1600" baseline="30000" dirty="0" smtClean="0">
                          <a:latin typeface="Corbel"/>
                          <a:cs typeface="Corbel"/>
                        </a:rPr>
                        <a:t>***</a:t>
                      </a:r>
                      <a:endParaRPr lang="en-US" sz="1600" dirty="0">
                        <a:latin typeface="Corbel"/>
                        <a:cs typeface="Corbel"/>
                      </a:endParaRPr>
                    </a:p>
                  </a:txBody>
                  <a:tcPr/>
                </a:tc>
                <a:tc>
                  <a:txBody>
                    <a:bodyPr/>
                    <a:lstStyle/>
                    <a:p>
                      <a:pPr algn="ctr"/>
                      <a:r>
                        <a:rPr lang="en-US" sz="1600" dirty="0" smtClean="0">
                          <a:latin typeface="Corbel"/>
                          <a:cs typeface="Corbel"/>
                        </a:rPr>
                        <a:t>-.75</a:t>
                      </a:r>
                      <a:r>
                        <a:rPr lang="en-US" sz="1600" baseline="30000" dirty="0" smtClean="0">
                          <a:latin typeface="Corbel"/>
                          <a:cs typeface="Corbel"/>
                        </a:rPr>
                        <a:t>***</a:t>
                      </a:r>
                      <a:endParaRPr lang="en-US" sz="1600" dirty="0">
                        <a:latin typeface="Corbel"/>
                        <a:cs typeface="Corbel"/>
                      </a:endParaRPr>
                    </a:p>
                  </a:txBody>
                  <a:tcPr/>
                </a:tc>
                <a:tc>
                  <a:txBody>
                    <a:bodyPr/>
                    <a:lstStyle/>
                    <a:p>
                      <a:pPr algn="ctr"/>
                      <a:r>
                        <a:rPr lang="en-US" sz="1600" dirty="0" smtClean="0">
                          <a:latin typeface="Corbel"/>
                          <a:cs typeface="Corbel"/>
                        </a:rPr>
                        <a:t>.27</a:t>
                      </a:r>
                      <a:r>
                        <a:rPr lang="en-US" sz="1600" baseline="30000" dirty="0" smtClean="0">
                          <a:latin typeface="Corbel"/>
                          <a:cs typeface="Corbel"/>
                        </a:rPr>
                        <a:t>***</a:t>
                      </a:r>
                      <a:endParaRPr lang="en-US" sz="1600" dirty="0">
                        <a:latin typeface="Corbel"/>
                        <a:cs typeface="Corbel"/>
                      </a:endParaRPr>
                    </a:p>
                  </a:txBody>
                  <a:tcPr/>
                </a:tc>
                <a:tc>
                  <a:txBody>
                    <a:bodyPr/>
                    <a:lstStyle/>
                    <a:p>
                      <a:pPr algn="ctr"/>
                      <a:r>
                        <a:rPr lang="en-US" sz="1600" dirty="0" smtClean="0">
                          <a:latin typeface="Corbel"/>
                          <a:cs typeface="Corbel"/>
                        </a:rPr>
                        <a:t>.35</a:t>
                      </a:r>
                      <a:r>
                        <a:rPr lang="en-US" sz="1600" baseline="30000" dirty="0" smtClean="0">
                          <a:latin typeface="Corbel"/>
                          <a:cs typeface="Corbel"/>
                        </a:rPr>
                        <a:t>***</a:t>
                      </a:r>
                      <a:endParaRPr lang="en-US" sz="1600" dirty="0">
                        <a:latin typeface="Corbel"/>
                        <a:cs typeface="Corbel"/>
                      </a:endParaRPr>
                    </a:p>
                  </a:txBody>
                  <a:tcPr/>
                </a:tc>
                <a:tc>
                  <a:txBody>
                    <a:bodyPr/>
                    <a:lstStyle/>
                    <a:p>
                      <a:pPr algn="ctr"/>
                      <a:r>
                        <a:rPr lang="en-US" sz="1600" dirty="0" smtClean="0">
                          <a:latin typeface="Corbel"/>
                          <a:cs typeface="Corbel"/>
                        </a:rPr>
                        <a:t>.30</a:t>
                      </a:r>
                      <a:r>
                        <a:rPr lang="en-US" sz="1600" baseline="30000" dirty="0" smtClean="0">
                          <a:latin typeface="Corbel"/>
                          <a:cs typeface="Corbel"/>
                        </a:rPr>
                        <a:t>***</a:t>
                      </a:r>
                      <a:endParaRPr lang="en-US" sz="1600" dirty="0">
                        <a:latin typeface="Corbel"/>
                        <a:cs typeface="Corbel"/>
                      </a:endParaRPr>
                    </a:p>
                  </a:txBody>
                  <a:tcPr/>
                </a:tc>
                <a:tc>
                  <a:txBody>
                    <a:bodyPr/>
                    <a:lstStyle/>
                    <a:p>
                      <a:pPr algn="ctr"/>
                      <a:r>
                        <a:rPr lang="en-US" sz="1600" b="0" dirty="0" smtClean="0">
                          <a:latin typeface="Corbel"/>
                          <a:cs typeface="Corbel"/>
                        </a:rPr>
                        <a:t>.03</a:t>
                      </a:r>
                      <a:endParaRPr lang="en-US" sz="1600" b="0" dirty="0">
                        <a:latin typeface="Corbel"/>
                        <a:cs typeface="Corbel"/>
                      </a:endParaRPr>
                    </a:p>
                  </a:txBody>
                  <a:tcPr/>
                </a:tc>
                <a:tc>
                  <a:txBody>
                    <a:bodyPr/>
                    <a:lstStyle/>
                    <a:p>
                      <a:pPr algn="ctr"/>
                      <a:r>
                        <a:rPr lang="en-US" sz="1600" b="1" dirty="0" smtClean="0">
                          <a:latin typeface="Corbel"/>
                          <a:cs typeface="Corbel"/>
                        </a:rPr>
                        <a:t>.69</a:t>
                      </a:r>
                      <a:endParaRPr lang="en-US" sz="1600" b="1" dirty="0">
                        <a:latin typeface="Corbel"/>
                        <a:cs typeface="Corbel"/>
                      </a:endParaRPr>
                    </a:p>
                  </a:txBody>
                  <a:tcPr/>
                </a:tc>
              </a:tr>
              <a:tr h="1160544">
                <a:tc gridSpan="11">
                  <a:txBody>
                    <a:bodyPr/>
                    <a:lstStyle/>
                    <a:p>
                      <a:r>
                        <a:rPr lang="en-US" sz="1600" dirty="0" smtClean="0">
                          <a:latin typeface="Corbel"/>
                          <a:cs typeface="Corbel"/>
                        </a:rPr>
                        <a:t>Note.</a:t>
                      </a:r>
                      <a:r>
                        <a:rPr lang="en-US" sz="1600" baseline="0" dirty="0" smtClean="0">
                          <a:latin typeface="Corbel"/>
                          <a:cs typeface="Corbel"/>
                        </a:rPr>
                        <a:t> </a:t>
                      </a:r>
                      <a:r>
                        <a:rPr lang="en-US" sz="1600" i="1" baseline="0" dirty="0" smtClean="0">
                          <a:latin typeface="Corbel"/>
                          <a:cs typeface="Corbel"/>
                        </a:rPr>
                        <a:t>N</a:t>
                      </a:r>
                      <a:r>
                        <a:rPr lang="en-US" sz="1600" i="0" baseline="0" dirty="0" smtClean="0">
                          <a:latin typeface="Corbel"/>
                          <a:cs typeface="Corbel"/>
                        </a:rPr>
                        <a:t> = 701 to 727. The “U-” corresponds to the unfolding measures while the BF10 corresponds to the BF10 measures. </a:t>
                      </a:r>
                      <a:r>
                        <a:rPr lang="en-US" sz="1600" i="0" baseline="0" dirty="0" err="1" smtClean="0">
                          <a:latin typeface="Corbel"/>
                          <a:cs typeface="Corbel"/>
                        </a:rPr>
                        <a:t>Cronbach</a:t>
                      </a:r>
                      <a:r>
                        <a:rPr lang="en-US" sz="1600" i="0" baseline="0" dirty="0" smtClean="0">
                          <a:latin typeface="Corbel"/>
                          <a:cs typeface="Corbel"/>
                        </a:rPr>
                        <a:t> alphas bolded and placed on the diagonal.  </a:t>
                      </a:r>
                      <a:r>
                        <a:rPr lang="en-US" sz="1600" i="0" baseline="30000" dirty="0" smtClean="0">
                          <a:latin typeface="Corbel"/>
                          <a:cs typeface="Corbel"/>
                        </a:rPr>
                        <a:t>*</a:t>
                      </a:r>
                      <a:r>
                        <a:rPr lang="en-US" sz="1600" i="0" baseline="0" dirty="0" smtClean="0">
                          <a:latin typeface="Corbel"/>
                          <a:cs typeface="Corbel"/>
                        </a:rPr>
                        <a:t> </a:t>
                      </a:r>
                      <a:r>
                        <a:rPr lang="en-US" sz="1600" i="1" baseline="0" dirty="0" smtClean="0">
                          <a:latin typeface="Corbel"/>
                          <a:cs typeface="Corbel"/>
                        </a:rPr>
                        <a:t>p</a:t>
                      </a:r>
                      <a:r>
                        <a:rPr lang="en-US" sz="1600" i="0" baseline="0" dirty="0" smtClean="0">
                          <a:latin typeface="Corbel"/>
                          <a:cs typeface="Corbel"/>
                        </a:rPr>
                        <a:t> &lt; .05 </a:t>
                      </a:r>
                      <a:r>
                        <a:rPr lang="en-US" sz="1600" i="0" baseline="30000" dirty="0" smtClean="0">
                          <a:latin typeface="Corbel"/>
                          <a:cs typeface="Corbel"/>
                        </a:rPr>
                        <a:t>** </a:t>
                      </a:r>
                      <a:r>
                        <a:rPr lang="en-US" sz="1600" i="1" baseline="0" dirty="0" smtClean="0">
                          <a:latin typeface="Corbel"/>
                          <a:cs typeface="Corbel"/>
                        </a:rPr>
                        <a:t>p &lt;</a:t>
                      </a:r>
                      <a:r>
                        <a:rPr lang="en-US" sz="1600" i="0" baseline="0" dirty="0" smtClean="0">
                          <a:latin typeface="Corbel"/>
                          <a:cs typeface="Corbel"/>
                        </a:rPr>
                        <a:t> .01</a:t>
                      </a:r>
                      <a:r>
                        <a:rPr lang="en-US" sz="1600" i="0" baseline="30000" dirty="0" smtClean="0">
                          <a:latin typeface="Corbel"/>
                          <a:cs typeface="Corbel"/>
                        </a:rPr>
                        <a:t> *** </a:t>
                      </a:r>
                      <a:r>
                        <a:rPr lang="en-US" sz="1600" i="1" baseline="0" dirty="0" smtClean="0">
                          <a:latin typeface="Corbel"/>
                          <a:cs typeface="Corbel"/>
                        </a:rPr>
                        <a:t>p</a:t>
                      </a:r>
                      <a:r>
                        <a:rPr lang="en-US" sz="1600" i="0" baseline="0" dirty="0" smtClean="0">
                          <a:latin typeface="Corbel"/>
                          <a:cs typeface="Corbel"/>
                        </a:rPr>
                        <a:t> &lt; .001.</a:t>
                      </a:r>
                      <a:endParaRPr lang="en-US" sz="1600" baseline="30000" dirty="0" smtClean="0">
                        <a:latin typeface="Corbel"/>
                        <a:cs typeface="Corbel"/>
                      </a:endParaRPr>
                    </a:p>
                  </a:txBody>
                  <a:tcPr/>
                </a:tc>
                <a:tc hMerge="1">
                  <a:txBody>
                    <a:bodyPr/>
                    <a:lstStyle/>
                    <a:p>
                      <a:endParaRPr lang="en-US" sz="1600">
                        <a:latin typeface="Corbel"/>
                        <a:cs typeface="Corbel"/>
                      </a:endParaRPr>
                    </a:p>
                  </a:txBody>
                  <a:tcPr/>
                </a:tc>
                <a:tc hMerge="1">
                  <a:txBody>
                    <a:bodyPr/>
                    <a:lstStyle/>
                    <a:p>
                      <a:endParaRPr lang="en-US" sz="1600">
                        <a:latin typeface="Corbel"/>
                        <a:cs typeface="Corbel"/>
                      </a:endParaRPr>
                    </a:p>
                  </a:txBody>
                  <a:tcPr/>
                </a:tc>
                <a:tc hMerge="1">
                  <a:txBody>
                    <a:bodyPr/>
                    <a:lstStyle/>
                    <a:p>
                      <a:endParaRPr lang="en-US" sz="1600">
                        <a:latin typeface="Corbel"/>
                        <a:cs typeface="Corbel"/>
                      </a:endParaRPr>
                    </a:p>
                  </a:txBody>
                  <a:tcPr/>
                </a:tc>
                <a:tc hMerge="1">
                  <a:txBody>
                    <a:bodyPr/>
                    <a:lstStyle/>
                    <a:p>
                      <a:endParaRPr lang="en-US" sz="1600">
                        <a:latin typeface="Corbel"/>
                        <a:cs typeface="Corbel"/>
                      </a:endParaRPr>
                    </a:p>
                  </a:txBody>
                  <a:tcPr/>
                </a:tc>
                <a:tc hMerge="1">
                  <a:txBody>
                    <a:bodyPr/>
                    <a:lstStyle/>
                    <a:p>
                      <a:endParaRPr lang="en-US" sz="1600">
                        <a:latin typeface="Corbel"/>
                        <a:cs typeface="Corbel"/>
                      </a:endParaRPr>
                    </a:p>
                  </a:txBody>
                  <a:tcPr/>
                </a:tc>
                <a:tc hMerge="1">
                  <a:txBody>
                    <a:bodyPr/>
                    <a:lstStyle/>
                    <a:p>
                      <a:endParaRPr lang="en-US" sz="1600">
                        <a:latin typeface="Corbel"/>
                        <a:cs typeface="Corbel"/>
                      </a:endParaRPr>
                    </a:p>
                  </a:txBody>
                  <a:tcPr/>
                </a:tc>
                <a:tc hMerge="1">
                  <a:txBody>
                    <a:bodyPr/>
                    <a:lstStyle/>
                    <a:p>
                      <a:endParaRPr lang="en-US" sz="1600" dirty="0">
                        <a:latin typeface="Corbel"/>
                        <a:cs typeface="Corbel"/>
                      </a:endParaRPr>
                    </a:p>
                  </a:txBody>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600" baseline="30000" dirty="0" smtClean="0">
                        <a:latin typeface="Corbel"/>
                        <a:cs typeface="Corbel"/>
                      </a:endParaRPr>
                    </a:p>
                  </a:txBody>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600" baseline="30000" dirty="0" smtClean="0">
                        <a:latin typeface="Corbel"/>
                        <a:cs typeface="Corbel"/>
                      </a:endParaRPr>
                    </a:p>
                  </a:txBody>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600" baseline="30000" dirty="0" smtClean="0">
                        <a:latin typeface="Corbel"/>
                        <a:cs typeface="Corbel"/>
                      </a:endParaRPr>
                    </a:p>
                  </a:txBody>
                  <a:tcPr/>
                </a:tc>
              </a:tr>
            </a:tbl>
          </a:graphicData>
        </a:graphic>
      </p:graphicFrame>
      <p:sp>
        <p:nvSpPr>
          <p:cNvPr id="8" name="Rectangle 7"/>
          <p:cNvSpPr/>
          <p:nvPr/>
        </p:nvSpPr>
        <p:spPr>
          <a:xfrm>
            <a:off x="6056978" y="3976398"/>
            <a:ext cx="581001" cy="304800"/>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0000"/>
              </a:solidFill>
            </a:endParaRPr>
          </a:p>
        </p:txBody>
      </p:sp>
      <p:sp>
        <p:nvSpPr>
          <p:cNvPr id="9" name="Rectangle 8"/>
          <p:cNvSpPr/>
          <p:nvPr/>
        </p:nvSpPr>
        <p:spPr>
          <a:xfrm>
            <a:off x="2061304" y="2148085"/>
            <a:ext cx="581001" cy="304800"/>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0000"/>
              </a:solidFill>
            </a:endParaRPr>
          </a:p>
        </p:txBody>
      </p:sp>
      <p:sp>
        <p:nvSpPr>
          <p:cNvPr id="10" name="Rectangle 9"/>
          <p:cNvSpPr/>
          <p:nvPr/>
        </p:nvSpPr>
        <p:spPr>
          <a:xfrm>
            <a:off x="2061304" y="3965515"/>
            <a:ext cx="581001" cy="304800"/>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0000"/>
              </a:solidFill>
            </a:endParaRPr>
          </a:p>
        </p:txBody>
      </p:sp>
      <p:sp>
        <p:nvSpPr>
          <p:cNvPr id="11" name="Rectangle 10"/>
          <p:cNvSpPr/>
          <p:nvPr/>
        </p:nvSpPr>
        <p:spPr>
          <a:xfrm>
            <a:off x="2061304" y="2520436"/>
            <a:ext cx="581001" cy="1399108"/>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2754172" y="3976398"/>
            <a:ext cx="3123390" cy="30480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2068841" y="4375768"/>
            <a:ext cx="581001" cy="105524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6047231" y="4335238"/>
            <a:ext cx="581001" cy="1149811"/>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ounded Rectangle 14"/>
          <p:cNvSpPr/>
          <p:nvPr/>
        </p:nvSpPr>
        <p:spPr>
          <a:xfrm>
            <a:off x="5192233" y="1767668"/>
            <a:ext cx="3414679" cy="1623335"/>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dirty="0" smtClean="0"/>
              <a:t>Conscientiousness scales converged most strongly with one another and to a lesser extent with the other Big Five scales. </a:t>
            </a:r>
            <a:endParaRPr lang="en-US" dirty="0"/>
          </a:p>
        </p:txBody>
      </p:sp>
    </p:spTree>
    <p:extLst>
      <p:ext uri="{BB962C8B-B14F-4D97-AF65-F5344CB8AC3E}">
        <p14:creationId xmlns:p14="http://schemas.microsoft.com/office/powerpoint/2010/main" val="3923585120"/>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Convergent-Discriminant Validity of Big Five Measures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259013151"/>
              </p:ext>
            </p:extLst>
          </p:nvPr>
        </p:nvGraphicFramePr>
        <p:xfrm>
          <a:off x="4" y="1391528"/>
          <a:ext cx="9143995" cy="5281085"/>
        </p:xfrm>
        <a:graphic>
          <a:graphicData uri="http://schemas.openxmlformats.org/drawingml/2006/table">
            <a:tbl>
              <a:tblPr firstRow="1" bandRow="1">
                <a:tableStyleId>{5C22544A-7EE6-4342-B048-85BDC9FD1C3A}</a:tableStyleId>
              </a:tblPr>
              <a:tblGrid>
                <a:gridCol w="1148485"/>
                <a:gridCol w="799551"/>
                <a:gridCol w="799551"/>
                <a:gridCol w="799551"/>
                <a:gridCol w="799551"/>
                <a:gridCol w="799551"/>
                <a:gridCol w="799551"/>
                <a:gridCol w="799551"/>
                <a:gridCol w="799551"/>
                <a:gridCol w="799551"/>
                <a:gridCol w="799551"/>
              </a:tblGrid>
              <a:tr h="367172">
                <a:tc>
                  <a:txBody>
                    <a:bodyPr/>
                    <a:lstStyle/>
                    <a:p>
                      <a:r>
                        <a:rPr lang="en-US" sz="1600" dirty="0" smtClean="0">
                          <a:latin typeface="Corbel"/>
                          <a:cs typeface="Corbel"/>
                        </a:rPr>
                        <a:t>Variable</a:t>
                      </a:r>
                      <a:endParaRPr lang="en-US" sz="1600" dirty="0">
                        <a:latin typeface="Corbel"/>
                        <a:cs typeface="Corbel"/>
                      </a:endParaRPr>
                    </a:p>
                  </a:txBody>
                  <a:tcPr/>
                </a:tc>
                <a:tc>
                  <a:txBody>
                    <a:bodyPr/>
                    <a:lstStyle/>
                    <a:p>
                      <a:pPr algn="ctr"/>
                      <a:r>
                        <a:rPr lang="en-US" sz="1600" dirty="0" smtClean="0">
                          <a:latin typeface="Corbel"/>
                          <a:cs typeface="Corbel"/>
                        </a:rPr>
                        <a:t>1</a:t>
                      </a:r>
                      <a:endParaRPr lang="en-US" sz="1600" dirty="0">
                        <a:latin typeface="Corbel"/>
                        <a:cs typeface="Corbel"/>
                      </a:endParaRPr>
                    </a:p>
                  </a:txBody>
                  <a:tcPr/>
                </a:tc>
                <a:tc>
                  <a:txBody>
                    <a:bodyPr/>
                    <a:lstStyle/>
                    <a:p>
                      <a:pPr algn="ctr"/>
                      <a:r>
                        <a:rPr lang="en-US" sz="1600" dirty="0" smtClean="0">
                          <a:latin typeface="Corbel"/>
                          <a:cs typeface="Corbel"/>
                        </a:rPr>
                        <a:t>2</a:t>
                      </a:r>
                      <a:endParaRPr lang="en-US" sz="1600" dirty="0">
                        <a:latin typeface="Corbel"/>
                        <a:cs typeface="Corbel"/>
                      </a:endParaRPr>
                    </a:p>
                  </a:txBody>
                  <a:tcPr/>
                </a:tc>
                <a:tc>
                  <a:txBody>
                    <a:bodyPr/>
                    <a:lstStyle/>
                    <a:p>
                      <a:pPr algn="ctr"/>
                      <a:r>
                        <a:rPr lang="en-US" sz="1600" dirty="0" smtClean="0">
                          <a:latin typeface="Corbel"/>
                          <a:cs typeface="Corbel"/>
                        </a:rPr>
                        <a:t>3</a:t>
                      </a:r>
                      <a:endParaRPr lang="en-US" sz="1600" dirty="0">
                        <a:latin typeface="Corbel"/>
                        <a:cs typeface="Corbel"/>
                      </a:endParaRPr>
                    </a:p>
                  </a:txBody>
                  <a:tcPr/>
                </a:tc>
                <a:tc>
                  <a:txBody>
                    <a:bodyPr/>
                    <a:lstStyle/>
                    <a:p>
                      <a:pPr algn="ctr"/>
                      <a:r>
                        <a:rPr lang="en-US" sz="1600" dirty="0" smtClean="0">
                          <a:latin typeface="Corbel"/>
                          <a:cs typeface="Corbel"/>
                        </a:rPr>
                        <a:t>4</a:t>
                      </a:r>
                      <a:endParaRPr lang="en-US" sz="1600" dirty="0">
                        <a:latin typeface="Corbel"/>
                        <a:cs typeface="Corbel"/>
                      </a:endParaRPr>
                    </a:p>
                  </a:txBody>
                  <a:tcPr/>
                </a:tc>
                <a:tc>
                  <a:txBody>
                    <a:bodyPr/>
                    <a:lstStyle/>
                    <a:p>
                      <a:pPr algn="ctr"/>
                      <a:r>
                        <a:rPr lang="en-US" sz="1600" dirty="0" smtClean="0">
                          <a:latin typeface="Corbel"/>
                          <a:cs typeface="Corbel"/>
                        </a:rPr>
                        <a:t>5</a:t>
                      </a:r>
                      <a:endParaRPr lang="en-US" sz="1600" dirty="0">
                        <a:latin typeface="Corbel"/>
                        <a:cs typeface="Corbel"/>
                      </a:endParaRPr>
                    </a:p>
                  </a:txBody>
                  <a:tcPr/>
                </a:tc>
                <a:tc>
                  <a:txBody>
                    <a:bodyPr/>
                    <a:lstStyle/>
                    <a:p>
                      <a:pPr algn="ctr"/>
                      <a:r>
                        <a:rPr lang="en-US" sz="1600" dirty="0" smtClean="0">
                          <a:latin typeface="Corbel"/>
                          <a:cs typeface="Corbel"/>
                        </a:rPr>
                        <a:t>6</a:t>
                      </a:r>
                      <a:endParaRPr lang="en-US" sz="1600" dirty="0">
                        <a:latin typeface="Corbel"/>
                        <a:cs typeface="Corbel"/>
                      </a:endParaRPr>
                    </a:p>
                  </a:txBody>
                  <a:tcPr/>
                </a:tc>
                <a:tc>
                  <a:txBody>
                    <a:bodyPr/>
                    <a:lstStyle/>
                    <a:p>
                      <a:pPr algn="ctr"/>
                      <a:r>
                        <a:rPr lang="en-US" sz="1600" dirty="0" smtClean="0">
                          <a:latin typeface="Corbel"/>
                          <a:cs typeface="Corbel"/>
                        </a:rPr>
                        <a:t>7</a:t>
                      </a:r>
                      <a:endParaRPr lang="en-US" sz="1600" dirty="0">
                        <a:latin typeface="Corbel"/>
                        <a:cs typeface="Corbel"/>
                      </a:endParaRPr>
                    </a:p>
                  </a:txBody>
                  <a:tcPr/>
                </a:tc>
                <a:tc>
                  <a:txBody>
                    <a:bodyPr/>
                    <a:lstStyle/>
                    <a:p>
                      <a:pPr algn="ctr"/>
                      <a:r>
                        <a:rPr lang="en-US" sz="1600" dirty="0" smtClean="0">
                          <a:latin typeface="Corbel"/>
                          <a:cs typeface="Corbel"/>
                        </a:rPr>
                        <a:t>8</a:t>
                      </a:r>
                      <a:endParaRPr lang="en-US" sz="1600" dirty="0">
                        <a:latin typeface="Corbel"/>
                        <a:cs typeface="Corbel"/>
                      </a:endParaRPr>
                    </a:p>
                  </a:txBody>
                  <a:tcPr/>
                </a:tc>
                <a:tc>
                  <a:txBody>
                    <a:bodyPr/>
                    <a:lstStyle/>
                    <a:p>
                      <a:pPr algn="ctr"/>
                      <a:r>
                        <a:rPr lang="en-US" sz="1600" dirty="0" smtClean="0">
                          <a:latin typeface="Corbel"/>
                          <a:cs typeface="Corbel"/>
                        </a:rPr>
                        <a:t>9</a:t>
                      </a:r>
                      <a:endParaRPr lang="en-US" sz="1600" dirty="0">
                        <a:latin typeface="Corbel"/>
                        <a:cs typeface="Corbel"/>
                      </a:endParaRPr>
                    </a:p>
                  </a:txBody>
                  <a:tcPr/>
                </a:tc>
                <a:tc>
                  <a:txBody>
                    <a:bodyPr/>
                    <a:lstStyle/>
                    <a:p>
                      <a:pPr algn="ctr"/>
                      <a:r>
                        <a:rPr lang="en-US" sz="1600" dirty="0" smtClean="0">
                          <a:latin typeface="Corbel"/>
                          <a:cs typeface="Corbel"/>
                        </a:rPr>
                        <a:t>10</a:t>
                      </a:r>
                      <a:endParaRPr lang="en-US" sz="1600" dirty="0">
                        <a:latin typeface="Corbel"/>
                        <a:cs typeface="Corbel"/>
                      </a:endParaRPr>
                    </a:p>
                  </a:txBody>
                  <a:tcPr/>
                </a:tc>
              </a:tr>
              <a:tr h="367172">
                <a:tc>
                  <a:txBody>
                    <a:bodyPr/>
                    <a:lstStyle/>
                    <a:p>
                      <a:r>
                        <a:rPr lang="en-US" sz="1600" dirty="0" smtClean="0">
                          <a:latin typeface="Corbel"/>
                          <a:cs typeface="Corbel"/>
                        </a:rPr>
                        <a:t>1 U-E</a:t>
                      </a:r>
                      <a:endParaRPr lang="en-US" sz="1600" dirty="0">
                        <a:latin typeface="Corbel"/>
                        <a:cs typeface="Corbel"/>
                      </a:endParaRPr>
                    </a:p>
                  </a:txBody>
                  <a:tcPr/>
                </a:tc>
                <a:tc>
                  <a:txBody>
                    <a:bodyPr/>
                    <a:lstStyle/>
                    <a:p>
                      <a:pPr algn="ctr"/>
                      <a:r>
                        <a:rPr lang="en-US" sz="1600" b="1" dirty="0" smtClean="0">
                          <a:latin typeface="Corbel"/>
                          <a:cs typeface="Corbel"/>
                        </a:rPr>
                        <a:t>.86</a:t>
                      </a:r>
                      <a:endParaRPr lang="en-US" sz="1600" b="1" dirty="0">
                        <a:latin typeface="Corbel"/>
                        <a:cs typeface="Corbel"/>
                      </a:endParaRPr>
                    </a:p>
                  </a:txBody>
                  <a:tcPr/>
                </a:tc>
                <a:tc>
                  <a:txBody>
                    <a:bodyPr/>
                    <a:lstStyle/>
                    <a:p>
                      <a:pPr algn="ctr"/>
                      <a:endParaRPr lang="en-US" sz="1600">
                        <a:latin typeface="Corbel"/>
                        <a:cs typeface="Corbel"/>
                      </a:endParaRPr>
                    </a:p>
                  </a:txBody>
                  <a:tcPr/>
                </a:tc>
                <a:tc>
                  <a:txBody>
                    <a:bodyPr/>
                    <a:lstStyle/>
                    <a:p>
                      <a:pPr algn="ctr"/>
                      <a:endParaRPr lang="en-US" sz="1600">
                        <a:latin typeface="Corbel"/>
                        <a:cs typeface="Corbel"/>
                      </a:endParaRPr>
                    </a:p>
                  </a:txBody>
                  <a:tcPr/>
                </a:tc>
                <a:tc>
                  <a:txBody>
                    <a:bodyPr/>
                    <a:lstStyle/>
                    <a:p>
                      <a:pPr algn="ctr"/>
                      <a:endParaRPr lang="en-US" sz="1600">
                        <a:latin typeface="Corbel"/>
                        <a:cs typeface="Corbel"/>
                      </a:endParaRPr>
                    </a:p>
                  </a:txBody>
                  <a:tcPr/>
                </a:tc>
                <a:tc>
                  <a:txBody>
                    <a:bodyPr/>
                    <a:lstStyle/>
                    <a:p>
                      <a:pPr algn="ctr"/>
                      <a:endParaRPr lang="en-US" sz="1600">
                        <a:latin typeface="Corbel"/>
                        <a:cs typeface="Corbel"/>
                      </a:endParaRPr>
                    </a:p>
                  </a:txBody>
                  <a:tcPr/>
                </a:tc>
                <a:tc>
                  <a:txBody>
                    <a:bodyPr/>
                    <a:lstStyle/>
                    <a:p>
                      <a:pPr algn="ctr"/>
                      <a:endParaRPr lang="en-US" sz="1600" dirty="0">
                        <a:latin typeface="Corbel"/>
                        <a:cs typeface="Corbel"/>
                      </a:endParaRPr>
                    </a:p>
                  </a:txBody>
                  <a:tcPr/>
                </a:tc>
                <a:tc>
                  <a:txBody>
                    <a:bodyPr/>
                    <a:lstStyle/>
                    <a:p>
                      <a:pPr algn="ctr"/>
                      <a:endParaRPr lang="en-US" sz="1600">
                        <a:latin typeface="Corbel"/>
                        <a:cs typeface="Corbel"/>
                      </a:endParaRPr>
                    </a:p>
                  </a:txBody>
                  <a:tcPr/>
                </a:tc>
                <a:tc>
                  <a:txBody>
                    <a:bodyPr/>
                    <a:lstStyle/>
                    <a:p>
                      <a:pPr algn="ctr"/>
                      <a:endParaRPr lang="en-US" sz="1600">
                        <a:latin typeface="Corbel"/>
                        <a:cs typeface="Corbel"/>
                      </a:endParaRPr>
                    </a:p>
                  </a:txBody>
                  <a:tcPr/>
                </a:tc>
                <a:tc>
                  <a:txBody>
                    <a:bodyPr/>
                    <a:lstStyle/>
                    <a:p>
                      <a:pPr algn="ctr"/>
                      <a:endParaRPr lang="en-US" sz="1600">
                        <a:latin typeface="Corbel"/>
                        <a:cs typeface="Corbel"/>
                      </a:endParaRPr>
                    </a:p>
                  </a:txBody>
                  <a:tcPr/>
                </a:tc>
                <a:tc>
                  <a:txBody>
                    <a:bodyPr/>
                    <a:lstStyle/>
                    <a:p>
                      <a:pPr algn="ctr"/>
                      <a:endParaRPr lang="en-US" sz="1600">
                        <a:latin typeface="Corbel"/>
                        <a:cs typeface="Corbel"/>
                      </a:endParaRPr>
                    </a:p>
                  </a:txBody>
                  <a:tcPr/>
                </a:tc>
              </a:tr>
              <a:tr h="367172">
                <a:tc>
                  <a:txBody>
                    <a:bodyPr/>
                    <a:lstStyle/>
                    <a:p>
                      <a:r>
                        <a:rPr lang="en-US" sz="1600" dirty="0" smtClean="0">
                          <a:latin typeface="Corbel"/>
                          <a:cs typeface="Corbel"/>
                        </a:rPr>
                        <a:t>2 U-C</a:t>
                      </a:r>
                      <a:endParaRPr lang="en-US" sz="1600" dirty="0">
                        <a:latin typeface="Corbel"/>
                        <a:cs typeface="Corbel"/>
                      </a:endParaRPr>
                    </a:p>
                  </a:txBody>
                  <a:tcPr/>
                </a:tc>
                <a:tc>
                  <a:txBody>
                    <a:bodyPr/>
                    <a:lstStyle/>
                    <a:p>
                      <a:pPr algn="ctr"/>
                      <a:r>
                        <a:rPr lang="en-US" sz="1600" dirty="0" smtClean="0">
                          <a:latin typeface="Corbel"/>
                          <a:cs typeface="Corbel"/>
                        </a:rPr>
                        <a:t>.33</a:t>
                      </a:r>
                      <a:r>
                        <a:rPr lang="en-US" sz="1600" baseline="30000" dirty="0" smtClean="0">
                          <a:latin typeface="Corbel"/>
                          <a:cs typeface="Corbel"/>
                        </a:rPr>
                        <a:t>***</a:t>
                      </a:r>
                      <a:endParaRPr lang="en-US" sz="1600" baseline="30000" dirty="0">
                        <a:latin typeface="Corbel"/>
                        <a:cs typeface="Corbel"/>
                      </a:endParaRPr>
                    </a:p>
                  </a:txBody>
                  <a:tcPr/>
                </a:tc>
                <a:tc>
                  <a:txBody>
                    <a:bodyPr/>
                    <a:lstStyle/>
                    <a:p>
                      <a:pPr algn="ctr"/>
                      <a:r>
                        <a:rPr lang="en-US" sz="1600" b="1" dirty="0" smtClean="0">
                          <a:latin typeface="Corbel"/>
                          <a:cs typeface="Corbel"/>
                        </a:rPr>
                        <a:t>.88</a:t>
                      </a:r>
                      <a:endParaRPr lang="en-US" sz="1600" b="1" dirty="0">
                        <a:latin typeface="Corbel"/>
                        <a:cs typeface="Corbel"/>
                      </a:endParaRPr>
                    </a:p>
                  </a:txBody>
                  <a:tcPr/>
                </a:tc>
                <a:tc>
                  <a:txBody>
                    <a:bodyPr/>
                    <a:lstStyle/>
                    <a:p>
                      <a:pPr algn="ctr"/>
                      <a:endParaRPr lang="en-US" sz="1600">
                        <a:latin typeface="Corbel"/>
                        <a:cs typeface="Corbel"/>
                      </a:endParaRPr>
                    </a:p>
                  </a:txBody>
                  <a:tcPr/>
                </a:tc>
                <a:tc>
                  <a:txBody>
                    <a:bodyPr/>
                    <a:lstStyle/>
                    <a:p>
                      <a:pPr algn="ctr"/>
                      <a:endParaRPr lang="en-US" sz="1600">
                        <a:latin typeface="Corbel"/>
                        <a:cs typeface="Corbel"/>
                      </a:endParaRPr>
                    </a:p>
                  </a:txBody>
                  <a:tcPr/>
                </a:tc>
                <a:tc>
                  <a:txBody>
                    <a:bodyPr/>
                    <a:lstStyle/>
                    <a:p>
                      <a:pPr algn="ctr"/>
                      <a:endParaRPr lang="en-US" sz="1600">
                        <a:latin typeface="Corbel"/>
                        <a:cs typeface="Corbel"/>
                      </a:endParaRPr>
                    </a:p>
                  </a:txBody>
                  <a:tcPr/>
                </a:tc>
                <a:tc>
                  <a:txBody>
                    <a:bodyPr/>
                    <a:lstStyle/>
                    <a:p>
                      <a:pPr algn="ctr"/>
                      <a:endParaRPr lang="en-US" sz="1600">
                        <a:latin typeface="Corbel"/>
                        <a:cs typeface="Corbel"/>
                      </a:endParaRPr>
                    </a:p>
                  </a:txBody>
                  <a:tcPr/>
                </a:tc>
                <a:tc>
                  <a:txBody>
                    <a:bodyPr/>
                    <a:lstStyle/>
                    <a:p>
                      <a:pPr algn="ctr"/>
                      <a:endParaRPr lang="en-US" sz="1600" dirty="0">
                        <a:latin typeface="Corbel"/>
                        <a:cs typeface="Corbel"/>
                      </a:endParaRPr>
                    </a:p>
                  </a:txBody>
                  <a:tcPr/>
                </a:tc>
                <a:tc>
                  <a:txBody>
                    <a:bodyPr/>
                    <a:lstStyle/>
                    <a:p>
                      <a:pPr algn="ctr"/>
                      <a:endParaRPr lang="en-US" sz="1600" dirty="0">
                        <a:latin typeface="Corbel"/>
                        <a:cs typeface="Corbel"/>
                      </a:endParaRPr>
                    </a:p>
                  </a:txBody>
                  <a:tcPr/>
                </a:tc>
                <a:tc>
                  <a:txBody>
                    <a:bodyPr/>
                    <a:lstStyle/>
                    <a:p>
                      <a:pPr algn="ctr"/>
                      <a:endParaRPr lang="en-US" sz="1600" dirty="0">
                        <a:latin typeface="Corbel"/>
                        <a:cs typeface="Corbel"/>
                      </a:endParaRPr>
                    </a:p>
                  </a:txBody>
                  <a:tcPr/>
                </a:tc>
                <a:tc>
                  <a:txBody>
                    <a:bodyPr/>
                    <a:lstStyle/>
                    <a:p>
                      <a:pPr algn="ctr"/>
                      <a:endParaRPr lang="en-US" sz="1600" dirty="0">
                        <a:latin typeface="Corbel"/>
                        <a:cs typeface="Corbel"/>
                      </a:endParaRPr>
                    </a:p>
                  </a:txBody>
                  <a:tcPr/>
                </a:tc>
              </a:tr>
              <a:tr h="367172">
                <a:tc>
                  <a:txBody>
                    <a:bodyPr/>
                    <a:lstStyle/>
                    <a:p>
                      <a:r>
                        <a:rPr lang="en-US" sz="1600" dirty="0" smtClean="0">
                          <a:latin typeface="Corbel"/>
                          <a:cs typeface="Corbel"/>
                        </a:rPr>
                        <a:t>3 U-A</a:t>
                      </a:r>
                      <a:endParaRPr lang="en-US" sz="1600" dirty="0">
                        <a:latin typeface="Corbel"/>
                        <a:cs typeface="Corbel"/>
                      </a:endParaRPr>
                    </a:p>
                  </a:txBody>
                  <a:tcPr/>
                </a:tc>
                <a:tc>
                  <a:txBody>
                    <a:bodyPr/>
                    <a:lstStyle/>
                    <a:p>
                      <a:pPr algn="ctr"/>
                      <a:r>
                        <a:rPr lang="en-US" sz="1600" dirty="0" smtClean="0">
                          <a:latin typeface="Corbel"/>
                          <a:cs typeface="Corbel"/>
                        </a:rPr>
                        <a:t>.24</a:t>
                      </a:r>
                      <a:r>
                        <a:rPr lang="en-US" sz="1600" baseline="30000" dirty="0" smtClean="0">
                          <a:latin typeface="Corbel"/>
                          <a:cs typeface="Corbel"/>
                        </a:rPr>
                        <a:t>***</a:t>
                      </a:r>
                      <a:endParaRPr lang="en-US" sz="1600" dirty="0">
                        <a:latin typeface="Corbel"/>
                        <a:cs typeface="Corbel"/>
                      </a:endParaRPr>
                    </a:p>
                  </a:txBody>
                  <a:tcPr/>
                </a:tc>
                <a:tc>
                  <a:txBody>
                    <a:bodyPr/>
                    <a:lstStyle/>
                    <a:p>
                      <a:pPr algn="ctr"/>
                      <a:r>
                        <a:rPr lang="en-US" sz="1600" dirty="0" smtClean="0">
                          <a:latin typeface="Corbel"/>
                          <a:cs typeface="Corbel"/>
                        </a:rPr>
                        <a:t>.48</a:t>
                      </a:r>
                      <a:r>
                        <a:rPr lang="en-US" sz="1600" baseline="30000" dirty="0" smtClean="0">
                          <a:latin typeface="Corbel"/>
                          <a:cs typeface="Corbel"/>
                        </a:rPr>
                        <a:t>***</a:t>
                      </a:r>
                      <a:endParaRPr lang="en-US" sz="1600" dirty="0">
                        <a:latin typeface="Corbel"/>
                        <a:cs typeface="Corbel"/>
                      </a:endParaRPr>
                    </a:p>
                  </a:txBody>
                  <a:tcPr/>
                </a:tc>
                <a:tc>
                  <a:txBody>
                    <a:bodyPr/>
                    <a:lstStyle/>
                    <a:p>
                      <a:pPr algn="ctr"/>
                      <a:r>
                        <a:rPr lang="en-US" sz="1600" b="1" dirty="0" smtClean="0">
                          <a:latin typeface="Corbel"/>
                          <a:cs typeface="Corbel"/>
                        </a:rPr>
                        <a:t>.87</a:t>
                      </a:r>
                      <a:endParaRPr lang="en-US" sz="1600" b="1" dirty="0">
                        <a:latin typeface="Corbel"/>
                        <a:cs typeface="Corbel"/>
                      </a:endParaRPr>
                    </a:p>
                  </a:txBody>
                  <a:tcPr/>
                </a:tc>
                <a:tc>
                  <a:txBody>
                    <a:bodyPr/>
                    <a:lstStyle/>
                    <a:p>
                      <a:pPr algn="ctr"/>
                      <a:endParaRPr lang="en-US" sz="1600">
                        <a:latin typeface="Corbel"/>
                        <a:cs typeface="Corbel"/>
                      </a:endParaRPr>
                    </a:p>
                  </a:txBody>
                  <a:tcPr/>
                </a:tc>
                <a:tc>
                  <a:txBody>
                    <a:bodyPr/>
                    <a:lstStyle/>
                    <a:p>
                      <a:pPr algn="ctr"/>
                      <a:endParaRPr lang="en-US" sz="1600">
                        <a:latin typeface="Corbel"/>
                        <a:cs typeface="Corbel"/>
                      </a:endParaRPr>
                    </a:p>
                  </a:txBody>
                  <a:tcPr/>
                </a:tc>
                <a:tc>
                  <a:txBody>
                    <a:bodyPr/>
                    <a:lstStyle/>
                    <a:p>
                      <a:pPr algn="ctr"/>
                      <a:endParaRPr lang="en-US" sz="1600">
                        <a:latin typeface="Corbel"/>
                        <a:cs typeface="Corbel"/>
                      </a:endParaRPr>
                    </a:p>
                  </a:txBody>
                  <a:tcPr/>
                </a:tc>
                <a:tc>
                  <a:txBody>
                    <a:bodyPr/>
                    <a:lstStyle/>
                    <a:p>
                      <a:pPr algn="ctr"/>
                      <a:endParaRPr lang="en-US" sz="1600">
                        <a:latin typeface="Corbel"/>
                        <a:cs typeface="Corbel"/>
                      </a:endParaRPr>
                    </a:p>
                  </a:txBody>
                  <a:tcPr/>
                </a:tc>
                <a:tc>
                  <a:txBody>
                    <a:bodyPr/>
                    <a:lstStyle/>
                    <a:p>
                      <a:pPr algn="ctr"/>
                      <a:endParaRPr lang="en-US" sz="1600">
                        <a:latin typeface="Corbel"/>
                        <a:cs typeface="Corbel"/>
                      </a:endParaRPr>
                    </a:p>
                  </a:txBody>
                  <a:tcPr/>
                </a:tc>
                <a:tc>
                  <a:txBody>
                    <a:bodyPr/>
                    <a:lstStyle/>
                    <a:p>
                      <a:pPr algn="ctr"/>
                      <a:endParaRPr lang="en-US" sz="1600">
                        <a:latin typeface="Corbel"/>
                        <a:cs typeface="Corbel"/>
                      </a:endParaRPr>
                    </a:p>
                  </a:txBody>
                  <a:tcPr/>
                </a:tc>
                <a:tc>
                  <a:txBody>
                    <a:bodyPr/>
                    <a:lstStyle/>
                    <a:p>
                      <a:pPr algn="ctr"/>
                      <a:endParaRPr lang="en-US" sz="1600">
                        <a:latin typeface="Corbel"/>
                        <a:cs typeface="Corbel"/>
                      </a:endParaRPr>
                    </a:p>
                  </a:txBody>
                  <a:tcPr/>
                </a:tc>
              </a:tr>
              <a:tr h="367172">
                <a:tc>
                  <a:txBody>
                    <a:bodyPr/>
                    <a:lstStyle/>
                    <a:p>
                      <a:r>
                        <a:rPr lang="en-US" sz="1600" dirty="0" smtClean="0">
                          <a:latin typeface="Corbel"/>
                          <a:cs typeface="Corbel"/>
                        </a:rPr>
                        <a:t>4 U-O</a:t>
                      </a:r>
                      <a:endParaRPr lang="en-US" sz="1600" dirty="0">
                        <a:latin typeface="Corbel"/>
                        <a:cs typeface="Corbel"/>
                      </a:endParaRPr>
                    </a:p>
                  </a:txBody>
                  <a:tcPr/>
                </a:tc>
                <a:tc>
                  <a:txBody>
                    <a:bodyPr/>
                    <a:lstStyle/>
                    <a:p>
                      <a:pPr algn="ctr"/>
                      <a:r>
                        <a:rPr lang="en-US" sz="1600" dirty="0" smtClean="0">
                          <a:latin typeface="Corbel"/>
                          <a:cs typeface="Corbel"/>
                        </a:rPr>
                        <a:t>.50</a:t>
                      </a:r>
                      <a:r>
                        <a:rPr lang="en-US" sz="1600" baseline="30000" dirty="0" smtClean="0">
                          <a:latin typeface="Corbel"/>
                          <a:cs typeface="Corbel"/>
                        </a:rPr>
                        <a:t>***</a:t>
                      </a:r>
                      <a:endParaRPr lang="en-US" sz="1600" dirty="0">
                        <a:latin typeface="Corbel"/>
                        <a:cs typeface="Corbel"/>
                      </a:endParaRPr>
                    </a:p>
                  </a:txBody>
                  <a:tcPr/>
                </a:tc>
                <a:tc>
                  <a:txBody>
                    <a:bodyPr/>
                    <a:lstStyle/>
                    <a:p>
                      <a:pPr algn="ctr"/>
                      <a:r>
                        <a:rPr lang="en-US" sz="1600" dirty="0" smtClean="0">
                          <a:latin typeface="Corbel"/>
                          <a:cs typeface="Corbel"/>
                        </a:rPr>
                        <a:t>.42</a:t>
                      </a:r>
                      <a:r>
                        <a:rPr lang="en-US" sz="1600" baseline="30000" dirty="0" smtClean="0">
                          <a:latin typeface="Corbel"/>
                          <a:cs typeface="Corbel"/>
                        </a:rPr>
                        <a:t>***</a:t>
                      </a:r>
                      <a:endParaRPr lang="en-US" sz="1600" dirty="0">
                        <a:latin typeface="Corbel"/>
                        <a:cs typeface="Corbel"/>
                      </a:endParaRPr>
                    </a:p>
                  </a:txBody>
                  <a:tcPr/>
                </a:tc>
                <a:tc>
                  <a:txBody>
                    <a:bodyPr/>
                    <a:lstStyle/>
                    <a:p>
                      <a:pPr algn="ctr"/>
                      <a:r>
                        <a:rPr lang="en-US" sz="1600" dirty="0" smtClean="0">
                          <a:latin typeface="Corbel"/>
                          <a:cs typeface="Corbel"/>
                        </a:rPr>
                        <a:t>.41</a:t>
                      </a:r>
                      <a:r>
                        <a:rPr lang="en-US" sz="1600" baseline="30000" dirty="0" smtClean="0">
                          <a:latin typeface="Corbel"/>
                          <a:cs typeface="Corbel"/>
                        </a:rPr>
                        <a:t>***</a:t>
                      </a:r>
                      <a:endParaRPr lang="en-US" sz="1600" dirty="0">
                        <a:latin typeface="Corbel"/>
                        <a:cs typeface="Corbel"/>
                      </a:endParaRPr>
                    </a:p>
                  </a:txBody>
                  <a:tcPr/>
                </a:tc>
                <a:tc>
                  <a:txBody>
                    <a:bodyPr/>
                    <a:lstStyle/>
                    <a:p>
                      <a:pPr algn="ctr"/>
                      <a:r>
                        <a:rPr lang="en-US" sz="1600" b="1" dirty="0" smtClean="0">
                          <a:latin typeface="Corbel"/>
                          <a:cs typeface="Corbel"/>
                        </a:rPr>
                        <a:t>.83</a:t>
                      </a:r>
                      <a:endParaRPr lang="en-US" sz="1600" b="1" dirty="0">
                        <a:latin typeface="Corbel"/>
                        <a:cs typeface="Corbel"/>
                      </a:endParaRPr>
                    </a:p>
                  </a:txBody>
                  <a:tcPr/>
                </a:tc>
                <a:tc>
                  <a:txBody>
                    <a:bodyPr/>
                    <a:lstStyle/>
                    <a:p>
                      <a:pPr algn="ctr"/>
                      <a:endParaRPr lang="en-US" sz="1600">
                        <a:latin typeface="Corbel"/>
                        <a:cs typeface="Corbel"/>
                      </a:endParaRPr>
                    </a:p>
                  </a:txBody>
                  <a:tcPr/>
                </a:tc>
                <a:tc>
                  <a:txBody>
                    <a:bodyPr/>
                    <a:lstStyle/>
                    <a:p>
                      <a:pPr algn="ctr"/>
                      <a:endParaRPr lang="en-US" sz="1600">
                        <a:latin typeface="Corbel"/>
                        <a:cs typeface="Corbel"/>
                      </a:endParaRPr>
                    </a:p>
                  </a:txBody>
                  <a:tcPr/>
                </a:tc>
                <a:tc>
                  <a:txBody>
                    <a:bodyPr/>
                    <a:lstStyle/>
                    <a:p>
                      <a:pPr algn="ctr"/>
                      <a:endParaRPr lang="en-US" sz="1600">
                        <a:latin typeface="Corbel"/>
                        <a:cs typeface="Corbel"/>
                      </a:endParaRPr>
                    </a:p>
                  </a:txBody>
                  <a:tcPr/>
                </a:tc>
                <a:tc>
                  <a:txBody>
                    <a:bodyPr/>
                    <a:lstStyle/>
                    <a:p>
                      <a:pPr algn="ctr"/>
                      <a:endParaRPr lang="en-US" sz="1600">
                        <a:latin typeface="Corbel"/>
                        <a:cs typeface="Corbel"/>
                      </a:endParaRPr>
                    </a:p>
                  </a:txBody>
                  <a:tcPr/>
                </a:tc>
                <a:tc>
                  <a:txBody>
                    <a:bodyPr/>
                    <a:lstStyle/>
                    <a:p>
                      <a:pPr algn="ctr"/>
                      <a:endParaRPr lang="en-US" sz="1600">
                        <a:latin typeface="Corbel"/>
                        <a:cs typeface="Corbel"/>
                      </a:endParaRPr>
                    </a:p>
                  </a:txBody>
                  <a:tcPr/>
                </a:tc>
                <a:tc>
                  <a:txBody>
                    <a:bodyPr/>
                    <a:lstStyle/>
                    <a:p>
                      <a:pPr algn="ctr"/>
                      <a:endParaRPr lang="en-US" sz="1600">
                        <a:latin typeface="Corbel"/>
                        <a:cs typeface="Corbel"/>
                      </a:endParaRPr>
                    </a:p>
                  </a:txBody>
                  <a:tcPr/>
                </a:tc>
              </a:tr>
              <a:tr h="367172">
                <a:tc>
                  <a:txBody>
                    <a:bodyPr/>
                    <a:lstStyle/>
                    <a:p>
                      <a:r>
                        <a:rPr lang="en-US" sz="1600" dirty="0" smtClean="0">
                          <a:latin typeface="Corbel"/>
                          <a:cs typeface="Corbel"/>
                        </a:rPr>
                        <a:t>5 U-N</a:t>
                      </a:r>
                      <a:endParaRPr lang="en-US" sz="1600" dirty="0">
                        <a:latin typeface="Corbel"/>
                        <a:cs typeface="Corbel"/>
                      </a:endParaRPr>
                    </a:p>
                  </a:txBody>
                  <a:tcPr/>
                </a:tc>
                <a:tc>
                  <a:txBody>
                    <a:bodyPr/>
                    <a:lstStyle/>
                    <a:p>
                      <a:pPr algn="ctr"/>
                      <a:r>
                        <a:rPr lang="en-US" sz="1600" dirty="0" smtClean="0">
                          <a:latin typeface="Corbel"/>
                          <a:cs typeface="Corbel"/>
                        </a:rPr>
                        <a:t>-.60</a:t>
                      </a:r>
                      <a:r>
                        <a:rPr lang="en-US" sz="1600" baseline="30000" dirty="0" smtClean="0">
                          <a:latin typeface="Corbel"/>
                          <a:cs typeface="Corbel"/>
                        </a:rPr>
                        <a:t>***</a:t>
                      </a:r>
                      <a:endParaRPr lang="en-US" sz="1600" dirty="0">
                        <a:latin typeface="Corbel"/>
                        <a:cs typeface="Corbel"/>
                      </a:endParaRPr>
                    </a:p>
                  </a:txBody>
                  <a:tcPr/>
                </a:tc>
                <a:tc>
                  <a:txBody>
                    <a:bodyPr/>
                    <a:lstStyle/>
                    <a:p>
                      <a:pPr algn="ctr"/>
                      <a:r>
                        <a:rPr lang="en-US" sz="1600" dirty="0" smtClean="0">
                          <a:latin typeface="Corbel"/>
                          <a:cs typeface="Corbel"/>
                        </a:rPr>
                        <a:t>-.49</a:t>
                      </a:r>
                      <a:r>
                        <a:rPr lang="en-US" sz="1600" baseline="30000" dirty="0" smtClean="0">
                          <a:latin typeface="Corbel"/>
                          <a:cs typeface="Corbel"/>
                        </a:rPr>
                        <a:t>***</a:t>
                      </a:r>
                      <a:endParaRPr lang="en-US" sz="1600" dirty="0">
                        <a:latin typeface="Corbel"/>
                        <a:cs typeface="Corbel"/>
                      </a:endParaRPr>
                    </a:p>
                  </a:txBody>
                  <a:tcPr/>
                </a:tc>
                <a:tc>
                  <a:txBody>
                    <a:bodyPr/>
                    <a:lstStyle/>
                    <a:p>
                      <a:pPr algn="ctr"/>
                      <a:r>
                        <a:rPr lang="en-US" sz="1600" dirty="0" smtClean="0">
                          <a:latin typeface="Corbel"/>
                          <a:cs typeface="Corbel"/>
                        </a:rPr>
                        <a:t>-.34</a:t>
                      </a:r>
                      <a:r>
                        <a:rPr lang="en-US" sz="1600" baseline="30000" dirty="0" smtClean="0">
                          <a:latin typeface="Corbel"/>
                          <a:cs typeface="Corbel"/>
                        </a:rPr>
                        <a:t>***</a:t>
                      </a:r>
                      <a:endParaRPr lang="en-US" sz="1600" dirty="0">
                        <a:latin typeface="Corbel"/>
                        <a:cs typeface="Corbel"/>
                      </a:endParaRPr>
                    </a:p>
                  </a:txBody>
                  <a:tcPr/>
                </a:tc>
                <a:tc>
                  <a:txBody>
                    <a:bodyPr/>
                    <a:lstStyle/>
                    <a:p>
                      <a:pPr algn="ctr"/>
                      <a:r>
                        <a:rPr lang="en-US" sz="1600" dirty="0" smtClean="0">
                          <a:latin typeface="Corbel"/>
                          <a:cs typeface="Corbel"/>
                        </a:rPr>
                        <a:t>-.26</a:t>
                      </a:r>
                      <a:r>
                        <a:rPr lang="en-US" sz="1600" baseline="30000" dirty="0" smtClean="0">
                          <a:latin typeface="Corbel"/>
                          <a:cs typeface="Corbel"/>
                        </a:rPr>
                        <a:t>***</a:t>
                      </a:r>
                      <a:endParaRPr lang="en-US" sz="1600" dirty="0">
                        <a:latin typeface="Corbel"/>
                        <a:cs typeface="Corbel"/>
                      </a:endParaRPr>
                    </a:p>
                  </a:txBody>
                  <a:tcPr/>
                </a:tc>
                <a:tc>
                  <a:txBody>
                    <a:bodyPr/>
                    <a:lstStyle/>
                    <a:p>
                      <a:pPr algn="ctr"/>
                      <a:r>
                        <a:rPr lang="en-US" sz="1600" b="1" dirty="0" smtClean="0">
                          <a:latin typeface="Corbel"/>
                          <a:cs typeface="Corbel"/>
                        </a:rPr>
                        <a:t>.91</a:t>
                      </a:r>
                      <a:endParaRPr lang="en-US" sz="1600" b="1" dirty="0">
                        <a:latin typeface="Corbel"/>
                        <a:cs typeface="Corbel"/>
                      </a:endParaRPr>
                    </a:p>
                  </a:txBody>
                  <a:tcPr/>
                </a:tc>
                <a:tc>
                  <a:txBody>
                    <a:bodyPr/>
                    <a:lstStyle/>
                    <a:p>
                      <a:pPr algn="ctr"/>
                      <a:endParaRPr lang="en-US" sz="1600">
                        <a:latin typeface="Corbel"/>
                        <a:cs typeface="Corbel"/>
                      </a:endParaRPr>
                    </a:p>
                  </a:txBody>
                  <a:tcPr/>
                </a:tc>
                <a:tc>
                  <a:txBody>
                    <a:bodyPr/>
                    <a:lstStyle/>
                    <a:p>
                      <a:pPr algn="ctr"/>
                      <a:endParaRPr lang="en-US" sz="1600" dirty="0">
                        <a:latin typeface="Corbel"/>
                        <a:cs typeface="Corbel"/>
                      </a:endParaRPr>
                    </a:p>
                  </a:txBody>
                  <a:tcPr/>
                </a:tc>
                <a:tc>
                  <a:txBody>
                    <a:bodyPr/>
                    <a:lstStyle/>
                    <a:p>
                      <a:pPr algn="ctr"/>
                      <a:endParaRPr lang="en-US" sz="1600" dirty="0">
                        <a:latin typeface="Corbel"/>
                        <a:cs typeface="Corbel"/>
                      </a:endParaRPr>
                    </a:p>
                  </a:txBody>
                  <a:tcPr/>
                </a:tc>
                <a:tc>
                  <a:txBody>
                    <a:bodyPr/>
                    <a:lstStyle/>
                    <a:p>
                      <a:pPr algn="ctr"/>
                      <a:endParaRPr lang="en-US" sz="1600" dirty="0">
                        <a:latin typeface="Corbel"/>
                        <a:cs typeface="Corbel"/>
                      </a:endParaRPr>
                    </a:p>
                  </a:txBody>
                  <a:tcPr/>
                </a:tc>
                <a:tc>
                  <a:txBody>
                    <a:bodyPr/>
                    <a:lstStyle/>
                    <a:p>
                      <a:pPr algn="ctr"/>
                      <a:endParaRPr lang="en-US" sz="1600" dirty="0">
                        <a:latin typeface="Corbel"/>
                        <a:cs typeface="Corbel"/>
                      </a:endParaRPr>
                    </a:p>
                  </a:txBody>
                  <a:tcPr/>
                </a:tc>
              </a:tr>
              <a:tr h="367172">
                <a:tc>
                  <a:txBody>
                    <a:bodyPr/>
                    <a:lstStyle/>
                    <a:p>
                      <a:r>
                        <a:rPr lang="en-US" sz="1600" dirty="0" smtClean="0">
                          <a:latin typeface="Corbel"/>
                          <a:cs typeface="Corbel"/>
                        </a:rPr>
                        <a:t>6 BF10-E</a:t>
                      </a:r>
                      <a:endParaRPr lang="en-US" sz="1600" dirty="0">
                        <a:latin typeface="Corbel"/>
                        <a:cs typeface="Corbel"/>
                      </a:endParaRPr>
                    </a:p>
                  </a:txBody>
                  <a:tcPr/>
                </a:tc>
                <a:tc>
                  <a:txBody>
                    <a:bodyPr/>
                    <a:lstStyle/>
                    <a:p>
                      <a:pPr algn="ctr"/>
                      <a:r>
                        <a:rPr lang="en-US" sz="1600" dirty="0" smtClean="0">
                          <a:latin typeface="Corbel"/>
                          <a:cs typeface="Corbel"/>
                        </a:rPr>
                        <a:t>.68</a:t>
                      </a:r>
                      <a:r>
                        <a:rPr lang="en-US" sz="1600" baseline="30000" dirty="0" smtClean="0">
                          <a:latin typeface="Corbel"/>
                          <a:cs typeface="Corbel"/>
                        </a:rPr>
                        <a:t>***</a:t>
                      </a:r>
                      <a:endParaRPr lang="en-US" sz="1600" dirty="0">
                        <a:latin typeface="Corbel"/>
                        <a:cs typeface="Corbel"/>
                      </a:endParaRPr>
                    </a:p>
                  </a:txBody>
                  <a:tcPr/>
                </a:tc>
                <a:tc>
                  <a:txBody>
                    <a:bodyPr/>
                    <a:lstStyle/>
                    <a:p>
                      <a:pPr algn="ctr"/>
                      <a:r>
                        <a:rPr lang="en-US" sz="1600" dirty="0" smtClean="0">
                          <a:latin typeface="Corbel"/>
                          <a:cs typeface="Corbel"/>
                        </a:rPr>
                        <a:t>.09</a:t>
                      </a:r>
                      <a:r>
                        <a:rPr lang="en-US" sz="1600" baseline="30000" dirty="0" smtClean="0">
                          <a:latin typeface="Corbel"/>
                          <a:cs typeface="Corbel"/>
                        </a:rPr>
                        <a:t>*</a:t>
                      </a:r>
                      <a:endParaRPr lang="en-US" sz="1600" dirty="0">
                        <a:latin typeface="Corbel"/>
                        <a:cs typeface="Corbel"/>
                      </a:endParaRPr>
                    </a:p>
                  </a:txBody>
                  <a:tcPr/>
                </a:tc>
                <a:tc>
                  <a:txBody>
                    <a:bodyPr/>
                    <a:lstStyle/>
                    <a:p>
                      <a:pPr algn="ctr"/>
                      <a:r>
                        <a:rPr lang="en-US" sz="1600" dirty="0" smtClean="0">
                          <a:latin typeface="Corbel"/>
                          <a:cs typeface="Corbel"/>
                        </a:rPr>
                        <a:t>.07</a:t>
                      </a:r>
                      <a:r>
                        <a:rPr lang="en-US" sz="1600" baseline="30000" dirty="0" smtClean="0">
                          <a:latin typeface="Corbel"/>
                          <a:cs typeface="Corbel"/>
                        </a:rPr>
                        <a:t>*</a:t>
                      </a:r>
                      <a:endParaRPr lang="en-US" sz="1600" dirty="0">
                        <a:latin typeface="Corbel"/>
                        <a:cs typeface="Corbel"/>
                      </a:endParaRPr>
                    </a:p>
                  </a:txBody>
                  <a:tcPr/>
                </a:tc>
                <a:tc>
                  <a:txBody>
                    <a:bodyPr/>
                    <a:lstStyle/>
                    <a:p>
                      <a:pPr algn="ctr"/>
                      <a:r>
                        <a:rPr lang="en-US" sz="1600" dirty="0" smtClean="0">
                          <a:latin typeface="Corbel"/>
                          <a:cs typeface="Corbel"/>
                        </a:rPr>
                        <a:t>.27</a:t>
                      </a:r>
                      <a:r>
                        <a:rPr lang="en-US" sz="1600" baseline="30000" dirty="0" smtClean="0">
                          <a:latin typeface="Corbel"/>
                          <a:cs typeface="Corbel"/>
                        </a:rPr>
                        <a:t>***</a:t>
                      </a:r>
                      <a:endParaRPr lang="en-US" sz="1600" dirty="0">
                        <a:latin typeface="Corbel"/>
                        <a:cs typeface="Corbel"/>
                      </a:endParaRPr>
                    </a:p>
                  </a:txBody>
                  <a:tcPr/>
                </a:tc>
                <a:tc>
                  <a:txBody>
                    <a:bodyPr/>
                    <a:lstStyle/>
                    <a:p>
                      <a:pPr algn="ctr"/>
                      <a:r>
                        <a:rPr lang="en-US" sz="1600" dirty="0" smtClean="0">
                          <a:latin typeface="Corbel"/>
                          <a:cs typeface="Corbel"/>
                        </a:rPr>
                        <a:t>-.34</a:t>
                      </a:r>
                      <a:r>
                        <a:rPr lang="en-US" sz="1600" baseline="30000" dirty="0" smtClean="0">
                          <a:latin typeface="Corbel"/>
                          <a:cs typeface="Corbel"/>
                        </a:rPr>
                        <a:t>***</a:t>
                      </a:r>
                      <a:endParaRPr lang="en-US" sz="1600" dirty="0">
                        <a:latin typeface="Corbel"/>
                        <a:cs typeface="Corbel"/>
                      </a:endParaRPr>
                    </a:p>
                  </a:txBody>
                  <a:tcPr/>
                </a:tc>
                <a:tc>
                  <a:txBody>
                    <a:bodyPr/>
                    <a:lstStyle/>
                    <a:p>
                      <a:pPr algn="ctr"/>
                      <a:r>
                        <a:rPr lang="en-US" sz="1600" b="1" dirty="0" smtClean="0">
                          <a:latin typeface="Corbel"/>
                          <a:cs typeface="Corbel"/>
                        </a:rPr>
                        <a:t>.69</a:t>
                      </a:r>
                      <a:endParaRPr lang="en-US" sz="1600" b="1" dirty="0">
                        <a:latin typeface="Corbel"/>
                        <a:cs typeface="Corbel"/>
                      </a:endParaRPr>
                    </a:p>
                  </a:txBody>
                  <a:tcPr/>
                </a:tc>
                <a:tc>
                  <a:txBody>
                    <a:bodyPr/>
                    <a:lstStyle/>
                    <a:p>
                      <a:pPr algn="ctr"/>
                      <a:endParaRPr lang="en-US" sz="1600" dirty="0">
                        <a:latin typeface="Corbel"/>
                        <a:cs typeface="Corbel"/>
                      </a:endParaRPr>
                    </a:p>
                  </a:txBody>
                  <a:tcPr/>
                </a:tc>
                <a:tc>
                  <a:txBody>
                    <a:bodyPr/>
                    <a:lstStyle/>
                    <a:p>
                      <a:pPr algn="ctr"/>
                      <a:endParaRPr lang="en-US" sz="1600" dirty="0">
                        <a:latin typeface="Corbel"/>
                        <a:cs typeface="Corbel"/>
                      </a:endParaRPr>
                    </a:p>
                  </a:txBody>
                  <a:tcPr/>
                </a:tc>
                <a:tc>
                  <a:txBody>
                    <a:bodyPr/>
                    <a:lstStyle/>
                    <a:p>
                      <a:pPr algn="ctr"/>
                      <a:endParaRPr lang="en-US" sz="1600" dirty="0">
                        <a:latin typeface="Corbel"/>
                        <a:cs typeface="Corbel"/>
                      </a:endParaRPr>
                    </a:p>
                  </a:txBody>
                  <a:tcPr/>
                </a:tc>
                <a:tc>
                  <a:txBody>
                    <a:bodyPr/>
                    <a:lstStyle/>
                    <a:p>
                      <a:pPr algn="ctr"/>
                      <a:endParaRPr lang="en-US" sz="1600" dirty="0">
                        <a:latin typeface="Corbel"/>
                        <a:cs typeface="Corbel"/>
                      </a:endParaRPr>
                    </a:p>
                  </a:txBody>
                  <a:tcPr/>
                </a:tc>
              </a:tr>
              <a:tr h="367172">
                <a:tc>
                  <a:txBody>
                    <a:bodyPr/>
                    <a:lstStyle/>
                    <a:p>
                      <a:r>
                        <a:rPr lang="en-US" sz="1600" dirty="0" smtClean="0">
                          <a:latin typeface="Corbel"/>
                          <a:cs typeface="Corbel"/>
                        </a:rPr>
                        <a:t>7 BF10-C</a:t>
                      </a:r>
                      <a:endParaRPr lang="en-US" sz="1600" dirty="0">
                        <a:latin typeface="Corbel"/>
                        <a:cs typeface="Corbel"/>
                      </a:endParaRPr>
                    </a:p>
                  </a:txBody>
                  <a:tcPr/>
                </a:tc>
                <a:tc>
                  <a:txBody>
                    <a:bodyPr/>
                    <a:lstStyle/>
                    <a:p>
                      <a:pPr algn="ctr"/>
                      <a:r>
                        <a:rPr lang="en-US" sz="1600" dirty="0" smtClean="0">
                          <a:latin typeface="Corbel"/>
                          <a:cs typeface="Corbel"/>
                        </a:rPr>
                        <a:t>.33</a:t>
                      </a:r>
                      <a:r>
                        <a:rPr lang="en-US" sz="1600" baseline="30000" dirty="0" smtClean="0">
                          <a:latin typeface="Corbel"/>
                          <a:cs typeface="Corbel"/>
                        </a:rPr>
                        <a:t>***</a:t>
                      </a:r>
                      <a:endParaRPr lang="en-US" sz="1600" dirty="0">
                        <a:latin typeface="Corbel"/>
                        <a:cs typeface="Corbel"/>
                      </a:endParaRPr>
                    </a:p>
                  </a:txBody>
                  <a:tcPr/>
                </a:tc>
                <a:tc>
                  <a:txBody>
                    <a:bodyPr/>
                    <a:lstStyle/>
                    <a:p>
                      <a:pPr algn="ctr"/>
                      <a:r>
                        <a:rPr lang="en-US" sz="1600" dirty="0" smtClean="0">
                          <a:latin typeface="Corbel"/>
                          <a:cs typeface="Corbel"/>
                        </a:rPr>
                        <a:t>.61</a:t>
                      </a:r>
                      <a:r>
                        <a:rPr lang="en-US" sz="1600" baseline="30000" dirty="0" smtClean="0">
                          <a:latin typeface="Corbel"/>
                          <a:cs typeface="Corbel"/>
                        </a:rPr>
                        <a:t>***</a:t>
                      </a:r>
                      <a:endParaRPr lang="en-US" sz="1600" dirty="0">
                        <a:latin typeface="Corbel"/>
                        <a:cs typeface="Corbel"/>
                      </a:endParaRPr>
                    </a:p>
                  </a:txBody>
                  <a:tcPr/>
                </a:tc>
                <a:tc>
                  <a:txBody>
                    <a:bodyPr/>
                    <a:lstStyle/>
                    <a:p>
                      <a:pPr algn="ctr"/>
                      <a:r>
                        <a:rPr lang="en-US" sz="1600" dirty="0" smtClean="0">
                          <a:latin typeface="Corbel"/>
                          <a:cs typeface="Corbel"/>
                        </a:rPr>
                        <a:t>.26</a:t>
                      </a:r>
                      <a:r>
                        <a:rPr lang="en-US" sz="1600" baseline="30000" dirty="0" smtClean="0">
                          <a:latin typeface="Corbel"/>
                          <a:cs typeface="Corbel"/>
                        </a:rPr>
                        <a:t>***</a:t>
                      </a:r>
                      <a:endParaRPr lang="en-US" sz="1600" dirty="0">
                        <a:latin typeface="Corbel"/>
                        <a:cs typeface="Corbel"/>
                      </a:endParaRPr>
                    </a:p>
                  </a:txBody>
                  <a:tcPr/>
                </a:tc>
                <a:tc>
                  <a:txBody>
                    <a:bodyPr/>
                    <a:lstStyle/>
                    <a:p>
                      <a:pPr algn="ctr"/>
                      <a:r>
                        <a:rPr lang="en-US" sz="1600" dirty="0" smtClean="0">
                          <a:latin typeface="Corbel"/>
                          <a:cs typeface="Corbel"/>
                        </a:rPr>
                        <a:t>.21</a:t>
                      </a:r>
                      <a:r>
                        <a:rPr lang="en-US" sz="1600" baseline="30000" dirty="0" smtClean="0">
                          <a:latin typeface="Corbel"/>
                          <a:cs typeface="Corbel"/>
                        </a:rPr>
                        <a:t>***</a:t>
                      </a:r>
                      <a:endParaRPr lang="en-US" sz="1600" dirty="0">
                        <a:latin typeface="Corbel"/>
                        <a:cs typeface="Corbel"/>
                      </a:endParaRPr>
                    </a:p>
                  </a:txBody>
                  <a:tcPr/>
                </a:tc>
                <a:tc>
                  <a:txBody>
                    <a:bodyPr/>
                    <a:lstStyle/>
                    <a:p>
                      <a:pPr algn="ctr"/>
                      <a:r>
                        <a:rPr lang="en-US" sz="1600" dirty="0" smtClean="0">
                          <a:latin typeface="Corbel"/>
                          <a:cs typeface="Corbel"/>
                        </a:rPr>
                        <a:t>-.47</a:t>
                      </a:r>
                      <a:r>
                        <a:rPr lang="en-US" sz="1600" baseline="30000" dirty="0" smtClean="0">
                          <a:latin typeface="Corbel"/>
                          <a:cs typeface="Corbel"/>
                        </a:rPr>
                        <a:t>***</a:t>
                      </a:r>
                      <a:endParaRPr lang="en-US" sz="1600" dirty="0">
                        <a:latin typeface="Corbel"/>
                        <a:cs typeface="Corbel"/>
                      </a:endParaRPr>
                    </a:p>
                  </a:txBody>
                  <a:tcPr/>
                </a:tc>
                <a:tc>
                  <a:txBody>
                    <a:bodyPr/>
                    <a:lstStyle/>
                    <a:p>
                      <a:pPr algn="ctr"/>
                      <a:r>
                        <a:rPr lang="en-US" sz="1600" dirty="0" smtClean="0">
                          <a:latin typeface="Corbel"/>
                          <a:cs typeface="Corbel"/>
                        </a:rPr>
                        <a:t>.18</a:t>
                      </a:r>
                      <a:r>
                        <a:rPr lang="en-US" sz="1600" baseline="30000" dirty="0" smtClean="0">
                          <a:latin typeface="Corbel"/>
                          <a:cs typeface="Corbel"/>
                        </a:rPr>
                        <a:t>***</a:t>
                      </a:r>
                      <a:endParaRPr lang="en-US" sz="1600" dirty="0">
                        <a:latin typeface="Corbel"/>
                        <a:cs typeface="Corbel"/>
                      </a:endParaRPr>
                    </a:p>
                  </a:txBody>
                  <a:tcPr/>
                </a:tc>
                <a:tc>
                  <a:txBody>
                    <a:bodyPr/>
                    <a:lstStyle/>
                    <a:p>
                      <a:pPr algn="ctr"/>
                      <a:r>
                        <a:rPr lang="en-US" sz="1600" b="1" dirty="0" smtClean="0">
                          <a:latin typeface="Corbel"/>
                          <a:cs typeface="Corbel"/>
                        </a:rPr>
                        <a:t>.49</a:t>
                      </a:r>
                      <a:endParaRPr lang="en-US" sz="1600" b="1" dirty="0">
                        <a:latin typeface="Corbel"/>
                        <a:cs typeface="Corbel"/>
                      </a:endParaRPr>
                    </a:p>
                  </a:txBody>
                  <a:tcPr/>
                </a:tc>
                <a:tc>
                  <a:txBody>
                    <a:bodyPr/>
                    <a:lstStyle/>
                    <a:p>
                      <a:pPr algn="ctr"/>
                      <a:endParaRPr lang="en-US" sz="1600" dirty="0">
                        <a:latin typeface="Corbel"/>
                        <a:cs typeface="Corbel"/>
                      </a:endParaRPr>
                    </a:p>
                  </a:txBody>
                  <a:tcPr/>
                </a:tc>
                <a:tc>
                  <a:txBody>
                    <a:bodyPr/>
                    <a:lstStyle/>
                    <a:p>
                      <a:pPr algn="ctr"/>
                      <a:endParaRPr lang="en-US" sz="1600" dirty="0">
                        <a:latin typeface="Corbel"/>
                        <a:cs typeface="Corbel"/>
                      </a:endParaRPr>
                    </a:p>
                  </a:txBody>
                  <a:tcPr/>
                </a:tc>
                <a:tc>
                  <a:txBody>
                    <a:bodyPr/>
                    <a:lstStyle/>
                    <a:p>
                      <a:pPr algn="ctr"/>
                      <a:endParaRPr lang="en-US" sz="1600" dirty="0">
                        <a:latin typeface="Corbel"/>
                        <a:cs typeface="Corbel"/>
                      </a:endParaRPr>
                    </a:p>
                  </a:txBody>
                  <a:tcPr/>
                </a:tc>
              </a:tr>
              <a:tr h="367172">
                <a:tc>
                  <a:txBody>
                    <a:bodyPr/>
                    <a:lstStyle/>
                    <a:p>
                      <a:r>
                        <a:rPr lang="en-US" sz="1600" dirty="0" smtClean="0">
                          <a:latin typeface="Corbel"/>
                          <a:cs typeface="Corbel"/>
                        </a:rPr>
                        <a:t>8 BF10-A</a:t>
                      </a:r>
                      <a:endParaRPr lang="en-US" sz="1600" dirty="0">
                        <a:latin typeface="Corbel"/>
                        <a:cs typeface="Corbel"/>
                      </a:endParaRPr>
                    </a:p>
                  </a:txBody>
                  <a:tcPr/>
                </a:tc>
                <a:tc>
                  <a:txBody>
                    <a:bodyPr/>
                    <a:lstStyle/>
                    <a:p>
                      <a:pPr algn="ctr"/>
                      <a:r>
                        <a:rPr lang="en-US" sz="1600" dirty="0" smtClean="0">
                          <a:latin typeface="Corbel"/>
                          <a:cs typeface="Corbel"/>
                        </a:rPr>
                        <a:t>.31</a:t>
                      </a:r>
                      <a:r>
                        <a:rPr lang="en-US" sz="1600" baseline="30000" dirty="0" smtClean="0">
                          <a:latin typeface="Corbel"/>
                          <a:cs typeface="Corbel"/>
                        </a:rPr>
                        <a:t>***</a:t>
                      </a:r>
                      <a:endParaRPr lang="en-US" sz="1600" dirty="0">
                        <a:latin typeface="Corbel"/>
                        <a:cs typeface="Corbel"/>
                      </a:endParaRPr>
                    </a:p>
                  </a:txBody>
                  <a:tcPr/>
                </a:tc>
                <a:tc>
                  <a:txBody>
                    <a:bodyPr/>
                    <a:lstStyle/>
                    <a:p>
                      <a:pPr algn="ctr"/>
                      <a:r>
                        <a:rPr lang="en-US" sz="1600" dirty="0" smtClean="0">
                          <a:latin typeface="Corbel"/>
                          <a:cs typeface="Corbel"/>
                        </a:rPr>
                        <a:t>.16</a:t>
                      </a:r>
                      <a:r>
                        <a:rPr lang="en-US" sz="1600" baseline="30000" dirty="0" smtClean="0">
                          <a:latin typeface="Corbel"/>
                          <a:cs typeface="Corbel"/>
                        </a:rPr>
                        <a:t>***</a:t>
                      </a:r>
                      <a:endParaRPr lang="en-US" sz="1600" dirty="0">
                        <a:latin typeface="Corbel"/>
                        <a:cs typeface="Corbel"/>
                      </a:endParaRPr>
                    </a:p>
                  </a:txBody>
                  <a:tcPr/>
                </a:tc>
                <a:tc>
                  <a:txBody>
                    <a:bodyPr/>
                    <a:lstStyle/>
                    <a:p>
                      <a:pPr algn="ctr"/>
                      <a:r>
                        <a:rPr lang="en-US" sz="1600" dirty="0" smtClean="0">
                          <a:latin typeface="Corbel"/>
                          <a:cs typeface="Corbel"/>
                        </a:rPr>
                        <a:t>.53</a:t>
                      </a:r>
                      <a:r>
                        <a:rPr lang="en-US" sz="1600" baseline="30000" dirty="0" smtClean="0">
                          <a:latin typeface="Corbel"/>
                          <a:cs typeface="Corbel"/>
                        </a:rPr>
                        <a:t>***</a:t>
                      </a:r>
                      <a:endParaRPr lang="en-US" sz="1600" dirty="0">
                        <a:latin typeface="Corbel"/>
                        <a:cs typeface="Corbel"/>
                      </a:endParaRPr>
                    </a:p>
                  </a:txBody>
                  <a:tcPr/>
                </a:tc>
                <a:tc>
                  <a:txBody>
                    <a:bodyPr/>
                    <a:lstStyle/>
                    <a:p>
                      <a:pPr algn="ctr"/>
                      <a:r>
                        <a:rPr lang="en-US" sz="1600" dirty="0" smtClean="0">
                          <a:latin typeface="Corbel"/>
                          <a:cs typeface="Corbel"/>
                        </a:rPr>
                        <a:t>.23</a:t>
                      </a:r>
                      <a:r>
                        <a:rPr lang="en-US" sz="1600" baseline="30000" dirty="0" smtClean="0">
                          <a:latin typeface="Corbel"/>
                          <a:cs typeface="Corbel"/>
                        </a:rPr>
                        <a:t>***</a:t>
                      </a:r>
                      <a:endParaRPr lang="en-US" sz="1600" dirty="0">
                        <a:latin typeface="Corbel"/>
                        <a:cs typeface="Corbel"/>
                      </a:endParaRPr>
                    </a:p>
                  </a:txBody>
                  <a:tcPr/>
                </a:tc>
                <a:tc>
                  <a:txBody>
                    <a:bodyPr/>
                    <a:lstStyle/>
                    <a:p>
                      <a:pPr algn="ctr"/>
                      <a:r>
                        <a:rPr lang="en-US" sz="1600" dirty="0" smtClean="0">
                          <a:latin typeface="Corbel"/>
                          <a:cs typeface="Corbel"/>
                        </a:rPr>
                        <a:t>-.36</a:t>
                      </a:r>
                      <a:r>
                        <a:rPr lang="en-US" sz="1600" baseline="30000" dirty="0" smtClean="0">
                          <a:latin typeface="Corbel"/>
                          <a:cs typeface="Corbel"/>
                        </a:rPr>
                        <a:t>***</a:t>
                      </a:r>
                      <a:endParaRPr lang="en-US" sz="1600" dirty="0">
                        <a:latin typeface="Corbel"/>
                        <a:cs typeface="Corbel"/>
                      </a:endParaRPr>
                    </a:p>
                  </a:txBody>
                  <a:tcPr/>
                </a:tc>
                <a:tc>
                  <a:txBody>
                    <a:bodyPr/>
                    <a:lstStyle/>
                    <a:p>
                      <a:pPr algn="ctr"/>
                      <a:r>
                        <a:rPr lang="en-US" sz="1600" dirty="0" smtClean="0">
                          <a:latin typeface="Corbel"/>
                          <a:cs typeface="Corbel"/>
                        </a:rPr>
                        <a:t>.22</a:t>
                      </a:r>
                      <a:r>
                        <a:rPr lang="en-US" sz="1600" baseline="30000" dirty="0" smtClean="0">
                          <a:latin typeface="Corbel"/>
                          <a:cs typeface="Corbel"/>
                        </a:rPr>
                        <a:t>***</a:t>
                      </a:r>
                      <a:endParaRPr lang="en-US" sz="1600" dirty="0">
                        <a:latin typeface="Corbel"/>
                        <a:cs typeface="Corbel"/>
                      </a:endParaRPr>
                    </a:p>
                  </a:txBody>
                  <a:tcPr/>
                </a:tc>
                <a:tc>
                  <a:txBody>
                    <a:bodyPr/>
                    <a:lstStyle/>
                    <a:p>
                      <a:pPr algn="ctr"/>
                      <a:r>
                        <a:rPr lang="en-US" sz="1600" dirty="0" smtClean="0">
                          <a:latin typeface="Corbel"/>
                          <a:cs typeface="Corbel"/>
                        </a:rPr>
                        <a:t>.16</a:t>
                      </a:r>
                      <a:r>
                        <a:rPr lang="en-US" sz="1600" baseline="30000" dirty="0" smtClean="0">
                          <a:latin typeface="Corbel"/>
                          <a:cs typeface="Corbel"/>
                        </a:rPr>
                        <a:t>***</a:t>
                      </a:r>
                      <a:endParaRPr lang="en-US" sz="1600" dirty="0">
                        <a:latin typeface="Corbel"/>
                        <a:cs typeface="Corbel"/>
                      </a:endParaRPr>
                    </a:p>
                  </a:txBody>
                  <a:tcPr/>
                </a:tc>
                <a:tc>
                  <a:txBody>
                    <a:bodyPr/>
                    <a:lstStyle/>
                    <a:p>
                      <a:pPr algn="ctr"/>
                      <a:r>
                        <a:rPr lang="en-US" sz="1600" b="1" dirty="0" smtClean="0">
                          <a:latin typeface="Corbel"/>
                          <a:cs typeface="Corbel"/>
                        </a:rPr>
                        <a:t>.53</a:t>
                      </a:r>
                      <a:endParaRPr lang="en-US" sz="1600" b="1" dirty="0">
                        <a:latin typeface="Corbel"/>
                        <a:cs typeface="Corbel"/>
                      </a:endParaRPr>
                    </a:p>
                  </a:txBody>
                  <a:tcPr/>
                </a:tc>
                <a:tc>
                  <a:txBody>
                    <a:bodyPr/>
                    <a:lstStyle/>
                    <a:p>
                      <a:pPr algn="ctr"/>
                      <a:endParaRPr lang="en-US" sz="1600" dirty="0">
                        <a:latin typeface="Corbel"/>
                        <a:cs typeface="Corbel"/>
                      </a:endParaRPr>
                    </a:p>
                  </a:txBody>
                  <a:tcPr/>
                </a:tc>
                <a:tc>
                  <a:txBody>
                    <a:bodyPr/>
                    <a:lstStyle/>
                    <a:p>
                      <a:pPr algn="ctr"/>
                      <a:endParaRPr lang="en-US" sz="1600" dirty="0">
                        <a:latin typeface="Corbel"/>
                        <a:cs typeface="Corbel"/>
                      </a:endParaRPr>
                    </a:p>
                  </a:txBody>
                  <a:tcPr/>
                </a:tc>
              </a:tr>
              <a:tr h="367172">
                <a:tc>
                  <a:txBody>
                    <a:bodyPr/>
                    <a:lstStyle/>
                    <a:p>
                      <a:r>
                        <a:rPr lang="en-US" sz="1600" dirty="0" smtClean="0">
                          <a:latin typeface="Corbel"/>
                          <a:cs typeface="Corbel"/>
                        </a:rPr>
                        <a:t>9 BF10-O</a:t>
                      </a:r>
                      <a:endParaRPr lang="en-US" sz="1600" dirty="0">
                        <a:latin typeface="Corbel"/>
                        <a:cs typeface="Corbel"/>
                      </a:endParaRPr>
                    </a:p>
                  </a:txBody>
                  <a:tcPr/>
                </a:tc>
                <a:tc>
                  <a:txBody>
                    <a:bodyPr/>
                    <a:lstStyle/>
                    <a:p>
                      <a:pPr algn="ctr"/>
                      <a:r>
                        <a:rPr lang="en-US" sz="1600" dirty="0" smtClean="0">
                          <a:latin typeface="Corbel"/>
                          <a:cs typeface="Corbel"/>
                        </a:rPr>
                        <a:t>.26</a:t>
                      </a:r>
                      <a:r>
                        <a:rPr lang="en-US" sz="1600" baseline="30000" dirty="0" smtClean="0">
                          <a:latin typeface="Corbel"/>
                          <a:cs typeface="Corbel"/>
                        </a:rPr>
                        <a:t>***</a:t>
                      </a:r>
                      <a:endParaRPr lang="en-US" sz="1600" dirty="0">
                        <a:latin typeface="Corbel"/>
                        <a:cs typeface="Corbel"/>
                      </a:endParaRPr>
                    </a:p>
                  </a:txBody>
                  <a:tcPr/>
                </a:tc>
                <a:tc>
                  <a:txBody>
                    <a:bodyPr/>
                    <a:lstStyle/>
                    <a:p>
                      <a:pPr algn="ctr"/>
                      <a:r>
                        <a:rPr lang="en-US" sz="1600" dirty="0" smtClean="0">
                          <a:latin typeface="Corbel"/>
                          <a:cs typeface="Corbel"/>
                        </a:rPr>
                        <a:t>.11</a:t>
                      </a:r>
                      <a:r>
                        <a:rPr lang="en-US" sz="1600" baseline="30000" dirty="0" smtClean="0">
                          <a:latin typeface="Corbel"/>
                          <a:cs typeface="Corbel"/>
                        </a:rPr>
                        <a:t>**</a:t>
                      </a:r>
                      <a:endParaRPr lang="en-US" sz="1600" dirty="0">
                        <a:latin typeface="Corbel"/>
                        <a:cs typeface="Corbel"/>
                      </a:endParaRPr>
                    </a:p>
                  </a:txBody>
                  <a:tcPr/>
                </a:tc>
                <a:tc>
                  <a:txBody>
                    <a:bodyPr/>
                    <a:lstStyle/>
                    <a:p>
                      <a:pPr algn="ctr"/>
                      <a:r>
                        <a:rPr lang="en-US" sz="1600" dirty="0" smtClean="0">
                          <a:latin typeface="Corbel"/>
                          <a:cs typeface="Corbel"/>
                        </a:rPr>
                        <a:t>.10</a:t>
                      </a:r>
                      <a:r>
                        <a:rPr lang="en-US" sz="1600" baseline="30000" dirty="0" smtClean="0">
                          <a:latin typeface="Corbel"/>
                          <a:cs typeface="Corbel"/>
                        </a:rPr>
                        <a:t>**</a:t>
                      </a:r>
                      <a:endParaRPr lang="en-US" sz="1600" dirty="0">
                        <a:latin typeface="Corbel"/>
                        <a:cs typeface="Corbel"/>
                      </a:endParaRPr>
                    </a:p>
                  </a:txBody>
                  <a:tcPr/>
                </a:tc>
                <a:tc>
                  <a:txBody>
                    <a:bodyPr/>
                    <a:lstStyle/>
                    <a:p>
                      <a:pPr algn="ctr"/>
                      <a:r>
                        <a:rPr lang="en-US" sz="1600" dirty="0" smtClean="0">
                          <a:latin typeface="Corbel"/>
                          <a:cs typeface="Corbel"/>
                        </a:rPr>
                        <a:t>.45</a:t>
                      </a:r>
                      <a:r>
                        <a:rPr lang="en-US" sz="1600" baseline="30000" dirty="0" smtClean="0">
                          <a:latin typeface="Corbel"/>
                          <a:cs typeface="Corbel"/>
                        </a:rPr>
                        <a:t>***</a:t>
                      </a:r>
                      <a:endParaRPr lang="en-US" sz="1600" dirty="0">
                        <a:latin typeface="Corbel"/>
                        <a:cs typeface="Corbel"/>
                      </a:endParaRPr>
                    </a:p>
                  </a:txBody>
                  <a:tcPr/>
                </a:tc>
                <a:tc>
                  <a:txBody>
                    <a:bodyPr/>
                    <a:lstStyle/>
                    <a:p>
                      <a:pPr algn="ctr"/>
                      <a:r>
                        <a:rPr lang="en-US" sz="1600" dirty="0" smtClean="0">
                          <a:latin typeface="Corbel"/>
                          <a:cs typeface="Corbel"/>
                        </a:rPr>
                        <a:t>-.09</a:t>
                      </a:r>
                      <a:r>
                        <a:rPr lang="en-US" sz="1600" baseline="30000" dirty="0" smtClean="0">
                          <a:latin typeface="Corbel"/>
                          <a:cs typeface="Corbel"/>
                        </a:rPr>
                        <a:t>*</a:t>
                      </a:r>
                      <a:endParaRPr lang="en-US" sz="1600" dirty="0">
                        <a:latin typeface="Corbel"/>
                        <a:cs typeface="Corbel"/>
                      </a:endParaRPr>
                    </a:p>
                  </a:txBody>
                  <a:tcPr/>
                </a:tc>
                <a:tc>
                  <a:txBody>
                    <a:bodyPr/>
                    <a:lstStyle/>
                    <a:p>
                      <a:pPr algn="ctr"/>
                      <a:r>
                        <a:rPr lang="en-US" sz="1600" dirty="0" smtClean="0">
                          <a:latin typeface="Corbel"/>
                          <a:cs typeface="Corbel"/>
                        </a:rPr>
                        <a:t>.19</a:t>
                      </a:r>
                      <a:r>
                        <a:rPr lang="en-US" sz="1600" baseline="30000" dirty="0" smtClean="0">
                          <a:latin typeface="Corbel"/>
                          <a:cs typeface="Corbel"/>
                        </a:rPr>
                        <a:t>***</a:t>
                      </a:r>
                      <a:endParaRPr lang="en-US" sz="1600" dirty="0">
                        <a:latin typeface="Corbel"/>
                        <a:cs typeface="Corbel"/>
                      </a:endParaRPr>
                    </a:p>
                  </a:txBody>
                  <a:tcPr/>
                </a:tc>
                <a:tc>
                  <a:txBody>
                    <a:bodyPr/>
                    <a:lstStyle/>
                    <a:p>
                      <a:pPr algn="ctr"/>
                      <a:r>
                        <a:rPr lang="en-US" sz="1600" dirty="0" smtClean="0">
                          <a:latin typeface="Corbel"/>
                          <a:cs typeface="Corbel"/>
                        </a:rPr>
                        <a:t>.05</a:t>
                      </a:r>
                      <a:endParaRPr lang="en-US" sz="1600" dirty="0">
                        <a:latin typeface="Corbel"/>
                        <a:cs typeface="Corbel"/>
                      </a:endParaRPr>
                    </a:p>
                  </a:txBody>
                  <a:tcPr/>
                </a:tc>
                <a:tc>
                  <a:txBody>
                    <a:bodyPr/>
                    <a:lstStyle/>
                    <a:p>
                      <a:pPr algn="ctr"/>
                      <a:r>
                        <a:rPr lang="en-US" sz="1600" dirty="0" smtClean="0">
                          <a:latin typeface="Corbel"/>
                          <a:cs typeface="Corbel"/>
                        </a:rPr>
                        <a:t>.05</a:t>
                      </a:r>
                      <a:endParaRPr lang="en-US" sz="1600" dirty="0">
                        <a:latin typeface="Corbel"/>
                        <a:cs typeface="Corbel"/>
                      </a:endParaRPr>
                    </a:p>
                  </a:txBody>
                  <a:tcPr/>
                </a:tc>
                <a:tc>
                  <a:txBody>
                    <a:bodyPr/>
                    <a:lstStyle/>
                    <a:p>
                      <a:pPr algn="ctr"/>
                      <a:r>
                        <a:rPr lang="en-US" sz="1600" b="1" dirty="0" smtClean="0">
                          <a:latin typeface="Corbel"/>
                          <a:cs typeface="Corbel"/>
                        </a:rPr>
                        <a:t>.49</a:t>
                      </a:r>
                      <a:endParaRPr lang="en-US" sz="1600" b="1" dirty="0">
                        <a:latin typeface="Corbel"/>
                        <a:cs typeface="Corbel"/>
                      </a:endParaRPr>
                    </a:p>
                  </a:txBody>
                  <a:tcPr/>
                </a:tc>
                <a:tc>
                  <a:txBody>
                    <a:bodyPr/>
                    <a:lstStyle/>
                    <a:p>
                      <a:pPr algn="ctr"/>
                      <a:endParaRPr lang="en-US" sz="1600" dirty="0">
                        <a:latin typeface="Corbel"/>
                        <a:cs typeface="Corbel"/>
                      </a:endParaRPr>
                    </a:p>
                  </a:txBody>
                  <a:tcPr/>
                </a:tc>
              </a:tr>
              <a:tr h="448821">
                <a:tc>
                  <a:txBody>
                    <a:bodyPr/>
                    <a:lstStyle/>
                    <a:p>
                      <a:r>
                        <a:rPr lang="en-US" sz="1600" dirty="0" smtClean="0">
                          <a:latin typeface="Corbel"/>
                          <a:cs typeface="Corbel"/>
                        </a:rPr>
                        <a:t>10 BF10-ES</a:t>
                      </a:r>
                      <a:endParaRPr lang="en-US" sz="1600" dirty="0">
                        <a:latin typeface="Corbel"/>
                        <a:cs typeface="Corbel"/>
                      </a:endParaRPr>
                    </a:p>
                  </a:txBody>
                  <a:tcPr/>
                </a:tc>
                <a:tc>
                  <a:txBody>
                    <a:bodyPr/>
                    <a:lstStyle/>
                    <a:p>
                      <a:pPr algn="ctr"/>
                      <a:r>
                        <a:rPr lang="en-US" sz="1600" dirty="0" smtClean="0">
                          <a:latin typeface="Corbel"/>
                          <a:cs typeface="Corbel"/>
                        </a:rPr>
                        <a:t>.47</a:t>
                      </a:r>
                      <a:r>
                        <a:rPr lang="en-US" sz="1600" baseline="30000" dirty="0" smtClean="0">
                          <a:latin typeface="Corbel"/>
                          <a:cs typeface="Corbel"/>
                        </a:rPr>
                        <a:t>***</a:t>
                      </a:r>
                      <a:endParaRPr lang="en-US" sz="1600" dirty="0">
                        <a:latin typeface="Corbel"/>
                        <a:cs typeface="Corbel"/>
                      </a:endParaRPr>
                    </a:p>
                  </a:txBody>
                  <a:tcPr/>
                </a:tc>
                <a:tc>
                  <a:txBody>
                    <a:bodyPr/>
                    <a:lstStyle/>
                    <a:p>
                      <a:pPr algn="ctr"/>
                      <a:r>
                        <a:rPr lang="en-US" sz="1600" dirty="0" smtClean="0">
                          <a:latin typeface="Corbel"/>
                          <a:cs typeface="Corbel"/>
                        </a:rPr>
                        <a:t>.29</a:t>
                      </a:r>
                      <a:r>
                        <a:rPr lang="en-US" sz="1600" baseline="30000" dirty="0" smtClean="0">
                          <a:latin typeface="Corbel"/>
                          <a:cs typeface="Corbel"/>
                        </a:rPr>
                        <a:t>***</a:t>
                      </a:r>
                      <a:endParaRPr lang="en-US" sz="1600" dirty="0">
                        <a:latin typeface="Corbel"/>
                        <a:cs typeface="Corbel"/>
                      </a:endParaRPr>
                    </a:p>
                  </a:txBody>
                  <a:tcPr/>
                </a:tc>
                <a:tc>
                  <a:txBody>
                    <a:bodyPr/>
                    <a:lstStyle/>
                    <a:p>
                      <a:pPr algn="ctr"/>
                      <a:r>
                        <a:rPr lang="en-US" sz="1600" dirty="0" smtClean="0">
                          <a:latin typeface="Corbel"/>
                          <a:cs typeface="Corbel"/>
                        </a:rPr>
                        <a:t>.20</a:t>
                      </a:r>
                      <a:r>
                        <a:rPr lang="en-US" sz="1600" baseline="30000" dirty="0" smtClean="0">
                          <a:latin typeface="Corbel"/>
                          <a:cs typeface="Corbel"/>
                        </a:rPr>
                        <a:t>***</a:t>
                      </a:r>
                      <a:endParaRPr lang="en-US" sz="1600" dirty="0">
                        <a:latin typeface="Corbel"/>
                        <a:cs typeface="Corbel"/>
                      </a:endParaRPr>
                    </a:p>
                  </a:txBody>
                  <a:tcPr/>
                </a:tc>
                <a:tc>
                  <a:txBody>
                    <a:bodyPr/>
                    <a:lstStyle/>
                    <a:p>
                      <a:pPr algn="ctr"/>
                      <a:r>
                        <a:rPr lang="en-US" sz="1600" dirty="0" smtClean="0">
                          <a:latin typeface="Corbel"/>
                          <a:cs typeface="Corbel"/>
                        </a:rPr>
                        <a:t>.20</a:t>
                      </a:r>
                      <a:r>
                        <a:rPr lang="en-US" sz="1600" baseline="30000" dirty="0" smtClean="0">
                          <a:latin typeface="Corbel"/>
                          <a:cs typeface="Corbel"/>
                        </a:rPr>
                        <a:t>***</a:t>
                      </a:r>
                      <a:endParaRPr lang="en-US" sz="1600" dirty="0">
                        <a:latin typeface="Corbel"/>
                        <a:cs typeface="Corbel"/>
                      </a:endParaRPr>
                    </a:p>
                  </a:txBody>
                  <a:tcPr/>
                </a:tc>
                <a:tc>
                  <a:txBody>
                    <a:bodyPr/>
                    <a:lstStyle/>
                    <a:p>
                      <a:pPr algn="ctr"/>
                      <a:r>
                        <a:rPr lang="en-US" sz="1600" dirty="0" smtClean="0">
                          <a:latin typeface="Corbel"/>
                          <a:cs typeface="Corbel"/>
                        </a:rPr>
                        <a:t>-.75</a:t>
                      </a:r>
                      <a:r>
                        <a:rPr lang="en-US" sz="1600" baseline="30000" dirty="0" smtClean="0">
                          <a:latin typeface="Corbel"/>
                          <a:cs typeface="Corbel"/>
                        </a:rPr>
                        <a:t>***</a:t>
                      </a:r>
                      <a:endParaRPr lang="en-US" sz="1600" dirty="0">
                        <a:latin typeface="Corbel"/>
                        <a:cs typeface="Corbel"/>
                      </a:endParaRPr>
                    </a:p>
                  </a:txBody>
                  <a:tcPr/>
                </a:tc>
                <a:tc>
                  <a:txBody>
                    <a:bodyPr/>
                    <a:lstStyle/>
                    <a:p>
                      <a:pPr algn="ctr"/>
                      <a:r>
                        <a:rPr lang="en-US" sz="1600" dirty="0" smtClean="0">
                          <a:latin typeface="Corbel"/>
                          <a:cs typeface="Corbel"/>
                        </a:rPr>
                        <a:t>.27</a:t>
                      </a:r>
                      <a:r>
                        <a:rPr lang="en-US" sz="1600" baseline="30000" dirty="0" smtClean="0">
                          <a:latin typeface="Corbel"/>
                          <a:cs typeface="Corbel"/>
                        </a:rPr>
                        <a:t>***</a:t>
                      </a:r>
                      <a:endParaRPr lang="en-US" sz="1600" dirty="0">
                        <a:latin typeface="Corbel"/>
                        <a:cs typeface="Corbel"/>
                      </a:endParaRPr>
                    </a:p>
                  </a:txBody>
                  <a:tcPr/>
                </a:tc>
                <a:tc>
                  <a:txBody>
                    <a:bodyPr/>
                    <a:lstStyle/>
                    <a:p>
                      <a:pPr algn="ctr"/>
                      <a:r>
                        <a:rPr lang="en-US" sz="1600" dirty="0" smtClean="0">
                          <a:latin typeface="Corbel"/>
                          <a:cs typeface="Corbel"/>
                        </a:rPr>
                        <a:t>.35</a:t>
                      </a:r>
                      <a:r>
                        <a:rPr lang="en-US" sz="1600" baseline="30000" dirty="0" smtClean="0">
                          <a:latin typeface="Corbel"/>
                          <a:cs typeface="Corbel"/>
                        </a:rPr>
                        <a:t>***</a:t>
                      </a:r>
                      <a:endParaRPr lang="en-US" sz="1600" dirty="0">
                        <a:latin typeface="Corbel"/>
                        <a:cs typeface="Corbel"/>
                      </a:endParaRPr>
                    </a:p>
                  </a:txBody>
                  <a:tcPr/>
                </a:tc>
                <a:tc>
                  <a:txBody>
                    <a:bodyPr/>
                    <a:lstStyle/>
                    <a:p>
                      <a:pPr algn="ctr"/>
                      <a:r>
                        <a:rPr lang="en-US" sz="1600" dirty="0" smtClean="0">
                          <a:latin typeface="Corbel"/>
                          <a:cs typeface="Corbel"/>
                        </a:rPr>
                        <a:t>.30</a:t>
                      </a:r>
                      <a:r>
                        <a:rPr lang="en-US" sz="1600" baseline="30000" dirty="0" smtClean="0">
                          <a:latin typeface="Corbel"/>
                          <a:cs typeface="Corbel"/>
                        </a:rPr>
                        <a:t>***</a:t>
                      </a:r>
                      <a:endParaRPr lang="en-US" sz="1600" dirty="0">
                        <a:latin typeface="Corbel"/>
                        <a:cs typeface="Corbel"/>
                      </a:endParaRPr>
                    </a:p>
                  </a:txBody>
                  <a:tcPr/>
                </a:tc>
                <a:tc>
                  <a:txBody>
                    <a:bodyPr/>
                    <a:lstStyle/>
                    <a:p>
                      <a:pPr algn="ctr"/>
                      <a:r>
                        <a:rPr lang="en-US" sz="1600" b="0" dirty="0" smtClean="0">
                          <a:latin typeface="Corbel"/>
                          <a:cs typeface="Corbel"/>
                        </a:rPr>
                        <a:t>.03</a:t>
                      </a:r>
                      <a:endParaRPr lang="en-US" sz="1600" b="0" dirty="0">
                        <a:latin typeface="Corbel"/>
                        <a:cs typeface="Corbel"/>
                      </a:endParaRPr>
                    </a:p>
                  </a:txBody>
                  <a:tcPr/>
                </a:tc>
                <a:tc>
                  <a:txBody>
                    <a:bodyPr/>
                    <a:lstStyle/>
                    <a:p>
                      <a:pPr algn="ctr"/>
                      <a:r>
                        <a:rPr lang="en-US" sz="1600" b="1" dirty="0" smtClean="0">
                          <a:latin typeface="Corbel"/>
                          <a:cs typeface="Corbel"/>
                        </a:rPr>
                        <a:t>.69</a:t>
                      </a:r>
                      <a:endParaRPr lang="en-US" sz="1600" b="1" dirty="0">
                        <a:latin typeface="Corbel"/>
                        <a:cs typeface="Corbel"/>
                      </a:endParaRPr>
                    </a:p>
                  </a:txBody>
                  <a:tcPr/>
                </a:tc>
              </a:tr>
              <a:tr h="1160544">
                <a:tc gridSpan="11">
                  <a:txBody>
                    <a:bodyPr/>
                    <a:lstStyle/>
                    <a:p>
                      <a:r>
                        <a:rPr lang="en-US" sz="1600" dirty="0" smtClean="0">
                          <a:latin typeface="Corbel"/>
                          <a:cs typeface="Corbel"/>
                        </a:rPr>
                        <a:t>Note.</a:t>
                      </a:r>
                      <a:r>
                        <a:rPr lang="en-US" sz="1600" baseline="0" dirty="0" smtClean="0">
                          <a:latin typeface="Corbel"/>
                          <a:cs typeface="Corbel"/>
                        </a:rPr>
                        <a:t> </a:t>
                      </a:r>
                      <a:r>
                        <a:rPr lang="en-US" sz="1600" i="1" baseline="0" dirty="0" smtClean="0">
                          <a:latin typeface="Corbel"/>
                          <a:cs typeface="Corbel"/>
                        </a:rPr>
                        <a:t>N</a:t>
                      </a:r>
                      <a:r>
                        <a:rPr lang="en-US" sz="1600" i="0" baseline="0" dirty="0" smtClean="0">
                          <a:latin typeface="Corbel"/>
                          <a:cs typeface="Corbel"/>
                        </a:rPr>
                        <a:t> = 701 to 727. The “U-” corresponds to the unfolding measures while the BF10 corresponds to the BF10 measures. </a:t>
                      </a:r>
                      <a:r>
                        <a:rPr lang="en-US" sz="1600" i="0" baseline="0" dirty="0" err="1" smtClean="0">
                          <a:latin typeface="Corbel"/>
                          <a:cs typeface="Corbel"/>
                        </a:rPr>
                        <a:t>Cronbach</a:t>
                      </a:r>
                      <a:r>
                        <a:rPr lang="en-US" sz="1600" i="0" baseline="0" dirty="0" smtClean="0">
                          <a:latin typeface="Corbel"/>
                          <a:cs typeface="Corbel"/>
                        </a:rPr>
                        <a:t> alphas bolded and placed on the diagonal.  </a:t>
                      </a:r>
                      <a:r>
                        <a:rPr lang="en-US" sz="1600" i="0" baseline="30000" dirty="0" smtClean="0">
                          <a:latin typeface="Corbel"/>
                          <a:cs typeface="Corbel"/>
                        </a:rPr>
                        <a:t>*</a:t>
                      </a:r>
                      <a:r>
                        <a:rPr lang="en-US" sz="1600" i="0" baseline="0" dirty="0" smtClean="0">
                          <a:latin typeface="Corbel"/>
                          <a:cs typeface="Corbel"/>
                        </a:rPr>
                        <a:t> </a:t>
                      </a:r>
                      <a:r>
                        <a:rPr lang="en-US" sz="1600" i="1" baseline="0" dirty="0" smtClean="0">
                          <a:latin typeface="Corbel"/>
                          <a:cs typeface="Corbel"/>
                        </a:rPr>
                        <a:t>p</a:t>
                      </a:r>
                      <a:r>
                        <a:rPr lang="en-US" sz="1600" i="0" baseline="0" dirty="0" smtClean="0">
                          <a:latin typeface="Corbel"/>
                          <a:cs typeface="Corbel"/>
                        </a:rPr>
                        <a:t> &lt; .05 </a:t>
                      </a:r>
                      <a:r>
                        <a:rPr lang="en-US" sz="1600" i="0" baseline="30000" dirty="0" smtClean="0">
                          <a:latin typeface="Corbel"/>
                          <a:cs typeface="Corbel"/>
                        </a:rPr>
                        <a:t>** </a:t>
                      </a:r>
                      <a:r>
                        <a:rPr lang="en-US" sz="1600" i="1" baseline="0" dirty="0" smtClean="0">
                          <a:latin typeface="Corbel"/>
                          <a:cs typeface="Corbel"/>
                        </a:rPr>
                        <a:t>p &lt;</a:t>
                      </a:r>
                      <a:r>
                        <a:rPr lang="en-US" sz="1600" i="0" baseline="0" dirty="0" smtClean="0">
                          <a:latin typeface="Corbel"/>
                          <a:cs typeface="Corbel"/>
                        </a:rPr>
                        <a:t> .01</a:t>
                      </a:r>
                      <a:r>
                        <a:rPr lang="en-US" sz="1600" i="0" baseline="30000" dirty="0" smtClean="0">
                          <a:latin typeface="Corbel"/>
                          <a:cs typeface="Corbel"/>
                        </a:rPr>
                        <a:t> *** </a:t>
                      </a:r>
                      <a:r>
                        <a:rPr lang="en-US" sz="1600" i="1" baseline="0" dirty="0" smtClean="0">
                          <a:latin typeface="Corbel"/>
                          <a:cs typeface="Corbel"/>
                        </a:rPr>
                        <a:t>p</a:t>
                      </a:r>
                      <a:r>
                        <a:rPr lang="en-US" sz="1600" i="0" baseline="0" dirty="0" smtClean="0">
                          <a:latin typeface="Corbel"/>
                          <a:cs typeface="Corbel"/>
                        </a:rPr>
                        <a:t> &lt; .001.</a:t>
                      </a:r>
                      <a:endParaRPr lang="en-US" sz="1600" baseline="30000" dirty="0" smtClean="0">
                        <a:latin typeface="Corbel"/>
                        <a:cs typeface="Corbel"/>
                      </a:endParaRPr>
                    </a:p>
                  </a:txBody>
                  <a:tcPr/>
                </a:tc>
                <a:tc hMerge="1">
                  <a:txBody>
                    <a:bodyPr/>
                    <a:lstStyle/>
                    <a:p>
                      <a:endParaRPr lang="en-US" sz="1600">
                        <a:latin typeface="Corbel"/>
                        <a:cs typeface="Corbel"/>
                      </a:endParaRPr>
                    </a:p>
                  </a:txBody>
                  <a:tcPr/>
                </a:tc>
                <a:tc hMerge="1">
                  <a:txBody>
                    <a:bodyPr/>
                    <a:lstStyle/>
                    <a:p>
                      <a:endParaRPr lang="en-US" sz="1600">
                        <a:latin typeface="Corbel"/>
                        <a:cs typeface="Corbel"/>
                      </a:endParaRPr>
                    </a:p>
                  </a:txBody>
                  <a:tcPr/>
                </a:tc>
                <a:tc hMerge="1">
                  <a:txBody>
                    <a:bodyPr/>
                    <a:lstStyle/>
                    <a:p>
                      <a:endParaRPr lang="en-US" sz="1600">
                        <a:latin typeface="Corbel"/>
                        <a:cs typeface="Corbel"/>
                      </a:endParaRPr>
                    </a:p>
                  </a:txBody>
                  <a:tcPr/>
                </a:tc>
                <a:tc hMerge="1">
                  <a:txBody>
                    <a:bodyPr/>
                    <a:lstStyle/>
                    <a:p>
                      <a:endParaRPr lang="en-US" sz="1600">
                        <a:latin typeface="Corbel"/>
                        <a:cs typeface="Corbel"/>
                      </a:endParaRPr>
                    </a:p>
                  </a:txBody>
                  <a:tcPr/>
                </a:tc>
                <a:tc hMerge="1">
                  <a:txBody>
                    <a:bodyPr/>
                    <a:lstStyle/>
                    <a:p>
                      <a:endParaRPr lang="en-US" sz="1600">
                        <a:latin typeface="Corbel"/>
                        <a:cs typeface="Corbel"/>
                      </a:endParaRPr>
                    </a:p>
                  </a:txBody>
                  <a:tcPr/>
                </a:tc>
                <a:tc hMerge="1">
                  <a:txBody>
                    <a:bodyPr/>
                    <a:lstStyle/>
                    <a:p>
                      <a:endParaRPr lang="en-US" sz="1600">
                        <a:latin typeface="Corbel"/>
                        <a:cs typeface="Corbel"/>
                      </a:endParaRPr>
                    </a:p>
                  </a:txBody>
                  <a:tcPr/>
                </a:tc>
                <a:tc hMerge="1">
                  <a:txBody>
                    <a:bodyPr/>
                    <a:lstStyle/>
                    <a:p>
                      <a:endParaRPr lang="en-US" sz="1600" dirty="0">
                        <a:latin typeface="Corbel"/>
                        <a:cs typeface="Corbel"/>
                      </a:endParaRPr>
                    </a:p>
                  </a:txBody>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600" baseline="30000" dirty="0" smtClean="0">
                        <a:latin typeface="Corbel"/>
                        <a:cs typeface="Corbel"/>
                      </a:endParaRPr>
                    </a:p>
                  </a:txBody>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600" baseline="30000" dirty="0" smtClean="0">
                        <a:latin typeface="Corbel"/>
                        <a:cs typeface="Corbel"/>
                      </a:endParaRPr>
                    </a:p>
                  </a:txBody>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600" baseline="30000" dirty="0" smtClean="0">
                        <a:latin typeface="Corbel"/>
                        <a:cs typeface="Corbel"/>
                      </a:endParaRPr>
                    </a:p>
                  </a:txBody>
                  <a:tcPr/>
                </a:tc>
              </a:tr>
            </a:tbl>
          </a:graphicData>
        </a:graphic>
      </p:graphicFrame>
      <p:sp>
        <p:nvSpPr>
          <p:cNvPr id="8" name="Rectangle 7"/>
          <p:cNvSpPr/>
          <p:nvPr/>
        </p:nvSpPr>
        <p:spPr>
          <a:xfrm>
            <a:off x="6908211" y="4376932"/>
            <a:ext cx="581001" cy="304800"/>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0000"/>
              </a:solidFill>
            </a:endParaRPr>
          </a:p>
        </p:txBody>
      </p:sp>
      <p:sp>
        <p:nvSpPr>
          <p:cNvPr id="9" name="Rectangle 8"/>
          <p:cNvSpPr/>
          <p:nvPr/>
        </p:nvSpPr>
        <p:spPr>
          <a:xfrm>
            <a:off x="2899025" y="2520436"/>
            <a:ext cx="581001" cy="304800"/>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0000"/>
              </a:solidFill>
            </a:endParaRPr>
          </a:p>
        </p:txBody>
      </p:sp>
      <p:sp>
        <p:nvSpPr>
          <p:cNvPr id="10" name="Rectangle 9"/>
          <p:cNvSpPr/>
          <p:nvPr/>
        </p:nvSpPr>
        <p:spPr>
          <a:xfrm>
            <a:off x="2893048" y="4390441"/>
            <a:ext cx="581001" cy="304800"/>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0000"/>
              </a:solidFill>
            </a:endParaRPr>
          </a:p>
        </p:txBody>
      </p:sp>
      <p:sp>
        <p:nvSpPr>
          <p:cNvPr id="11" name="Rectangle 10"/>
          <p:cNvSpPr/>
          <p:nvPr/>
        </p:nvSpPr>
        <p:spPr>
          <a:xfrm>
            <a:off x="2893048" y="2936130"/>
            <a:ext cx="581001" cy="1399108"/>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3630538" y="4376932"/>
            <a:ext cx="3123390" cy="30480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2881098" y="4749282"/>
            <a:ext cx="581001" cy="735767"/>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ounded Rectangle 14"/>
          <p:cNvSpPr/>
          <p:nvPr/>
        </p:nvSpPr>
        <p:spPr>
          <a:xfrm>
            <a:off x="5192233" y="1767668"/>
            <a:ext cx="3414679" cy="1623335"/>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dirty="0" smtClean="0"/>
              <a:t>Agreeableness scales converged most strongly with one another and to a lesser extent with the other Big Five scales. </a:t>
            </a:r>
            <a:endParaRPr lang="en-US" dirty="0"/>
          </a:p>
        </p:txBody>
      </p:sp>
      <p:sp>
        <p:nvSpPr>
          <p:cNvPr id="16" name="Rectangle 15"/>
          <p:cNvSpPr/>
          <p:nvPr/>
        </p:nvSpPr>
        <p:spPr>
          <a:xfrm>
            <a:off x="6904119" y="4749282"/>
            <a:ext cx="581001" cy="735767"/>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68131312"/>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Convergent-Discriminant Validity of Big Five Measures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702845614"/>
              </p:ext>
            </p:extLst>
          </p:nvPr>
        </p:nvGraphicFramePr>
        <p:xfrm>
          <a:off x="4" y="1391528"/>
          <a:ext cx="9143995" cy="5281085"/>
        </p:xfrm>
        <a:graphic>
          <a:graphicData uri="http://schemas.openxmlformats.org/drawingml/2006/table">
            <a:tbl>
              <a:tblPr firstRow="1" bandRow="1">
                <a:tableStyleId>{5C22544A-7EE6-4342-B048-85BDC9FD1C3A}</a:tableStyleId>
              </a:tblPr>
              <a:tblGrid>
                <a:gridCol w="1148485"/>
                <a:gridCol w="799551"/>
                <a:gridCol w="799551"/>
                <a:gridCol w="799551"/>
                <a:gridCol w="799551"/>
                <a:gridCol w="799551"/>
                <a:gridCol w="799551"/>
                <a:gridCol w="799551"/>
                <a:gridCol w="799551"/>
                <a:gridCol w="799551"/>
                <a:gridCol w="799551"/>
              </a:tblGrid>
              <a:tr h="367172">
                <a:tc>
                  <a:txBody>
                    <a:bodyPr/>
                    <a:lstStyle/>
                    <a:p>
                      <a:r>
                        <a:rPr lang="en-US" sz="1600" dirty="0" smtClean="0">
                          <a:latin typeface="Corbel"/>
                          <a:cs typeface="Corbel"/>
                        </a:rPr>
                        <a:t>Variable</a:t>
                      </a:r>
                      <a:endParaRPr lang="en-US" sz="1600" dirty="0">
                        <a:latin typeface="Corbel"/>
                        <a:cs typeface="Corbel"/>
                      </a:endParaRPr>
                    </a:p>
                  </a:txBody>
                  <a:tcPr/>
                </a:tc>
                <a:tc>
                  <a:txBody>
                    <a:bodyPr/>
                    <a:lstStyle/>
                    <a:p>
                      <a:pPr algn="ctr"/>
                      <a:r>
                        <a:rPr lang="en-US" sz="1600" dirty="0" smtClean="0">
                          <a:latin typeface="Corbel"/>
                          <a:cs typeface="Corbel"/>
                        </a:rPr>
                        <a:t>1</a:t>
                      </a:r>
                      <a:endParaRPr lang="en-US" sz="1600" dirty="0">
                        <a:latin typeface="Corbel"/>
                        <a:cs typeface="Corbel"/>
                      </a:endParaRPr>
                    </a:p>
                  </a:txBody>
                  <a:tcPr/>
                </a:tc>
                <a:tc>
                  <a:txBody>
                    <a:bodyPr/>
                    <a:lstStyle/>
                    <a:p>
                      <a:pPr algn="ctr"/>
                      <a:r>
                        <a:rPr lang="en-US" sz="1600" dirty="0" smtClean="0">
                          <a:latin typeface="Corbel"/>
                          <a:cs typeface="Corbel"/>
                        </a:rPr>
                        <a:t>2</a:t>
                      </a:r>
                      <a:endParaRPr lang="en-US" sz="1600" dirty="0">
                        <a:latin typeface="Corbel"/>
                        <a:cs typeface="Corbel"/>
                      </a:endParaRPr>
                    </a:p>
                  </a:txBody>
                  <a:tcPr/>
                </a:tc>
                <a:tc>
                  <a:txBody>
                    <a:bodyPr/>
                    <a:lstStyle/>
                    <a:p>
                      <a:pPr algn="ctr"/>
                      <a:r>
                        <a:rPr lang="en-US" sz="1600" dirty="0" smtClean="0">
                          <a:latin typeface="Corbel"/>
                          <a:cs typeface="Corbel"/>
                        </a:rPr>
                        <a:t>3</a:t>
                      </a:r>
                      <a:endParaRPr lang="en-US" sz="1600" dirty="0">
                        <a:latin typeface="Corbel"/>
                        <a:cs typeface="Corbel"/>
                      </a:endParaRPr>
                    </a:p>
                  </a:txBody>
                  <a:tcPr/>
                </a:tc>
                <a:tc>
                  <a:txBody>
                    <a:bodyPr/>
                    <a:lstStyle/>
                    <a:p>
                      <a:pPr algn="ctr"/>
                      <a:r>
                        <a:rPr lang="en-US" sz="1600" dirty="0" smtClean="0">
                          <a:latin typeface="Corbel"/>
                          <a:cs typeface="Corbel"/>
                        </a:rPr>
                        <a:t>4</a:t>
                      </a:r>
                      <a:endParaRPr lang="en-US" sz="1600" dirty="0">
                        <a:latin typeface="Corbel"/>
                        <a:cs typeface="Corbel"/>
                      </a:endParaRPr>
                    </a:p>
                  </a:txBody>
                  <a:tcPr/>
                </a:tc>
                <a:tc>
                  <a:txBody>
                    <a:bodyPr/>
                    <a:lstStyle/>
                    <a:p>
                      <a:pPr algn="ctr"/>
                      <a:r>
                        <a:rPr lang="en-US" sz="1600" dirty="0" smtClean="0">
                          <a:latin typeface="Corbel"/>
                          <a:cs typeface="Corbel"/>
                        </a:rPr>
                        <a:t>5</a:t>
                      </a:r>
                      <a:endParaRPr lang="en-US" sz="1600" dirty="0">
                        <a:latin typeface="Corbel"/>
                        <a:cs typeface="Corbel"/>
                      </a:endParaRPr>
                    </a:p>
                  </a:txBody>
                  <a:tcPr/>
                </a:tc>
                <a:tc>
                  <a:txBody>
                    <a:bodyPr/>
                    <a:lstStyle/>
                    <a:p>
                      <a:pPr algn="ctr"/>
                      <a:r>
                        <a:rPr lang="en-US" sz="1600" dirty="0" smtClean="0">
                          <a:latin typeface="Corbel"/>
                          <a:cs typeface="Corbel"/>
                        </a:rPr>
                        <a:t>6</a:t>
                      </a:r>
                      <a:endParaRPr lang="en-US" sz="1600" dirty="0">
                        <a:latin typeface="Corbel"/>
                        <a:cs typeface="Corbel"/>
                      </a:endParaRPr>
                    </a:p>
                  </a:txBody>
                  <a:tcPr/>
                </a:tc>
                <a:tc>
                  <a:txBody>
                    <a:bodyPr/>
                    <a:lstStyle/>
                    <a:p>
                      <a:pPr algn="ctr"/>
                      <a:r>
                        <a:rPr lang="en-US" sz="1600" dirty="0" smtClean="0">
                          <a:latin typeface="Corbel"/>
                          <a:cs typeface="Corbel"/>
                        </a:rPr>
                        <a:t>7</a:t>
                      </a:r>
                      <a:endParaRPr lang="en-US" sz="1600" dirty="0">
                        <a:latin typeface="Corbel"/>
                        <a:cs typeface="Corbel"/>
                      </a:endParaRPr>
                    </a:p>
                  </a:txBody>
                  <a:tcPr/>
                </a:tc>
                <a:tc>
                  <a:txBody>
                    <a:bodyPr/>
                    <a:lstStyle/>
                    <a:p>
                      <a:pPr algn="ctr"/>
                      <a:r>
                        <a:rPr lang="en-US" sz="1600" dirty="0" smtClean="0">
                          <a:latin typeface="Corbel"/>
                          <a:cs typeface="Corbel"/>
                        </a:rPr>
                        <a:t>8</a:t>
                      </a:r>
                      <a:endParaRPr lang="en-US" sz="1600" dirty="0">
                        <a:latin typeface="Corbel"/>
                        <a:cs typeface="Corbel"/>
                      </a:endParaRPr>
                    </a:p>
                  </a:txBody>
                  <a:tcPr/>
                </a:tc>
                <a:tc>
                  <a:txBody>
                    <a:bodyPr/>
                    <a:lstStyle/>
                    <a:p>
                      <a:pPr algn="ctr"/>
                      <a:r>
                        <a:rPr lang="en-US" sz="1600" dirty="0" smtClean="0">
                          <a:latin typeface="Corbel"/>
                          <a:cs typeface="Corbel"/>
                        </a:rPr>
                        <a:t>9</a:t>
                      </a:r>
                      <a:endParaRPr lang="en-US" sz="1600" dirty="0">
                        <a:latin typeface="Corbel"/>
                        <a:cs typeface="Corbel"/>
                      </a:endParaRPr>
                    </a:p>
                  </a:txBody>
                  <a:tcPr/>
                </a:tc>
                <a:tc>
                  <a:txBody>
                    <a:bodyPr/>
                    <a:lstStyle/>
                    <a:p>
                      <a:pPr algn="ctr"/>
                      <a:r>
                        <a:rPr lang="en-US" sz="1600" dirty="0" smtClean="0">
                          <a:latin typeface="Corbel"/>
                          <a:cs typeface="Corbel"/>
                        </a:rPr>
                        <a:t>10</a:t>
                      </a:r>
                      <a:endParaRPr lang="en-US" sz="1600" dirty="0">
                        <a:latin typeface="Corbel"/>
                        <a:cs typeface="Corbel"/>
                      </a:endParaRPr>
                    </a:p>
                  </a:txBody>
                  <a:tcPr/>
                </a:tc>
              </a:tr>
              <a:tr h="367172">
                <a:tc>
                  <a:txBody>
                    <a:bodyPr/>
                    <a:lstStyle/>
                    <a:p>
                      <a:r>
                        <a:rPr lang="en-US" sz="1600" dirty="0" smtClean="0">
                          <a:latin typeface="Corbel"/>
                          <a:cs typeface="Corbel"/>
                        </a:rPr>
                        <a:t>1 U-E</a:t>
                      </a:r>
                      <a:endParaRPr lang="en-US" sz="1600" dirty="0">
                        <a:latin typeface="Corbel"/>
                        <a:cs typeface="Corbel"/>
                      </a:endParaRPr>
                    </a:p>
                  </a:txBody>
                  <a:tcPr/>
                </a:tc>
                <a:tc>
                  <a:txBody>
                    <a:bodyPr/>
                    <a:lstStyle/>
                    <a:p>
                      <a:pPr algn="ctr"/>
                      <a:r>
                        <a:rPr lang="en-US" sz="1600" b="1" dirty="0" smtClean="0">
                          <a:latin typeface="Corbel"/>
                          <a:cs typeface="Corbel"/>
                        </a:rPr>
                        <a:t>.86</a:t>
                      </a:r>
                      <a:endParaRPr lang="en-US" sz="1600" b="1" dirty="0">
                        <a:latin typeface="Corbel"/>
                        <a:cs typeface="Corbel"/>
                      </a:endParaRPr>
                    </a:p>
                  </a:txBody>
                  <a:tcPr/>
                </a:tc>
                <a:tc>
                  <a:txBody>
                    <a:bodyPr/>
                    <a:lstStyle/>
                    <a:p>
                      <a:pPr algn="ctr"/>
                      <a:endParaRPr lang="en-US" sz="1600">
                        <a:latin typeface="Corbel"/>
                        <a:cs typeface="Corbel"/>
                      </a:endParaRPr>
                    </a:p>
                  </a:txBody>
                  <a:tcPr/>
                </a:tc>
                <a:tc>
                  <a:txBody>
                    <a:bodyPr/>
                    <a:lstStyle/>
                    <a:p>
                      <a:pPr algn="ctr"/>
                      <a:endParaRPr lang="en-US" sz="1600">
                        <a:latin typeface="Corbel"/>
                        <a:cs typeface="Corbel"/>
                      </a:endParaRPr>
                    </a:p>
                  </a:txBody>
                  <a:tcPr/>
                </a:tc>
                <a:tc>
                  <a:txBody>
                    <a:bodyPr/>
                    <a:lstStyle/>
                    <a:p>
                      <a:pPr algn="ctr"/>
                      <a:endParaRPr lang="en-US" sz="1600">
                        <a:latin typeface="Corbel"/>
                        <a:cs typeface="Corbel"/>
                      </a:endParaRPr>
                    </a:p>
                  </a:txBody>
                  <a:tcPr/>
                </a:tc>
                <a:tc>
                  <a:txBody>
                    <a:bodyPr/>
                    <a:lstStyle/>
                    <a:p>
                      <a:pPr algn="ctr"/>
                      <a:endParaRPr lang="en-US" sz="1600">
                        <a:latin typeface="Corbel"/>
                        <a:cs typeface="Corbel"/>
                      </a:endParaRPr>
                    </a:p>
                  </a:txBody>
                  <a:tcPr/>
                </a:tc>
                <a:tc>
                  <a:txBody>
                    <a:bodyPr/>
                    <a:lstStyle/>
                    <a:p>
                      <a:pPr algn="ctr"/>
                      <a:endParaRPr lang="en-US" sz="1600" dirty="0">
                        <a:latin typeface="Corbel"/>
                        <a:cs typeface="Corbel"/>
                      </a:endParaRPr>
                    </a:p>
                  </a:txBody>
                  <a:tcPr/>
                </a:tc>
                <a:tc>
                  <a:txBody>
                    <a:bodyPr/>
                    <a:lstStyle/>
                    <a:p>
                      <a:pPr algn="ctr"/>
                      <a:endParaRPr lang="en-US" sz="1600">
                        <a:latin typeface="Corbel"/>
                        <a:cs typeface="Corbel"/>
                      </a:endParaRPr>
                    </a:p>
                  </a:txBody>
                  <a:tcPr/>
                </a:tc>
                <a:tc>
                  <a:txBody>
                    <a:bodyPr/>
                    <a:lstStyle/>
                    <a:p>
                      <a:pPr algn="ctr"/>
                      <a:endParaRPr lang="en-US" sz="1600">
                        <a:latin typeface="Corbel"/>
                        <a:cs typeface="Corbel"/>
                      </a:endParaRPr>
                    </a:p>
                  </a:txBody>
                  <a:tcPr/>
                </a:tc>
                <a:tc>
                  <a:txBody>
                    <a:bodyPr/>
                    <a:lstStyle/>
                    <a:p>
                      <a:pPr algn="ctr"/>
                      <a:endParaRPr lang="en-US" sz="1600">
                        <a:latin typeface="Corbel"/>
                        <a:cs typeface="Corbel"/>
                      </a:endParaRPr>
                    </a:p>
                  </a:txBody>
                  <a:tcPr/>
                </a:tc>
                <a:tc>
                  <a:txBody>
                    <a:bodyPr/>
                    <a:lstStyle/>
                    <a:p>
                      <a:pPr algn="ctr"/>
                      <a:endParaRPr lang="en-US" sz="1600">
                        <a:latin typeface="Corbel"/>
                        <a:cs typeface="Corbel"/>
                      </a:endParaRPr>
                    </a:p>
                  </a:txBody>
                  <a:tcPr/>
                </a:tc>
              </a:tr>
              <a:tr h="367172">
                <a:tc>
                  <a:txBody>
                    <a:bodyPr/>
                    <a:lstStyle/>
                    <a:p>
                      <a:r>
                        <a:rPr lang="en-US" sz="1600" dirty="0" smtClean="0">
                          <a:latin typeface="Corbel"/>
                          <a:cs typeface="Corbel"/>
                        </a:rPr>
                        <a:t>2 U-C</a:t>
                      </a:r>
                      <a:endParaRPr lang="en-US" sz="1600" dirty="0">
                        <a:latin typeface="Corbel"/>
                        <a:cs typeface="Corbel"/>
                      </a:endParaRPr>
                    </a:p>
                  </a:txBody>
                  <a:tcPr/>
                </a:tc>
                <a:tc>
                  <a:txBody>
                    <a:bodyPr/>
                    <a:lstStyle/>
                    <a:p>
                      <a:pPr algn="ctr"/>
                      <a:r>
                        <a:rPr lang="en-US" sz="1600" dirty="0" smtClean="0">
                          <a:latin typeface="Corbel"/>
                          <a:cs typeface="Corbel"/>
                        </a:rPr>
                        <a:t>.33</a:t>
                      </a:r>
                      <a:r>
                        <a:rPr lang="en-US" sz="1600" baseline="30000" dirty="0" smtClean="0">
                          <a:latin typeface="Corbel"/>
                          <a:cs typeface="Corbel"/>
                        </a:rPr>
                        <a:t>***</a:t>
                      </a:r>
                      <a:endParaRPr lang="en-US" sz="1600" baseline="30000" dirty="0">
                        <a:latin typeface="Corbel"/>
                        <a:cs typeface="Corbel"/>
                      </a:endParaRPr>
                    </a:p>
                  </a:txBody>
                  <a:tcPr/>
                </a:tc>
                <a:tc>
                  <a:txBody>
                    <a:bodyPr/>
                    <a:lstStyle/>
                    <a:p>
                      <a:pPr algn="ctr"/>
                      <a:r>
                        <a:rPr lang="en-US" sz="1600" b="1" dirty="0" smtClean="0">
                          <a:latin typeface="Corbel"/>
                          <a:cs typeface="Corbel"/>
                        </a:rPr>
                        <a:t>.88</a:t>
                      </a:r>
                      <a:endParaRPr lang="en-US" sz="1600" b="1" dirty="0">
                        <a:latin typeface="Corbel"/>
                        <a:cs typeface="Corbel"/>
                      </a:endParaRPr>
                    </a:p>
                  </a:txBody>
                  <a:tcPr/>
                </a:tc>
                <a:tc>
                  <a:txBody>
                    <a:bodyPr/>
                    <a:lstStyle/>
                    <a:p>
                      <a:pPr algn="ctr"/>
                      <a:endParaRPr lang="en-US" sz="1600">
                        <a:latin typeface="Corbel"/>
                        <a:cs typeface="Corbel"/>
                      </a:endParaRPr>
                    </a:p>
                  </a:txBody>
                  <a:tcPr/>
                </a:tc>
                <a:tc>
                  <a:txBody>
                    <a:bodyPr/>
                    <a:lstStyle/>
                    <a:p>
                      <a:pPr algn="ctr"/>
                      <a:endParaRPr lang="en-US" sz="1600">
                        <a:latin typeface="Corbel"/>
                        <a:cs typeface="Corbel"/>
                      </a:endParaRPr>
                    </a:p>
                  </a:txBody>
                  <a:tcPr/>
                </a:tc>
                <a:tc>
                  <a:txBody>
                    <a:bodyPr/>
                    <a:lstStyle/>
                    <a:p>
                      <a:pPr algn="ctr"/>
                      <a:endParaRPr lang="en-US" sz="1600">
                        <a:latin typeface="Corbel"/>
                        <a:cs typeface="Corbel"/>
                      </a:endParaRPr>
                    </a:p>
                  </a:txBody>
                  <a:tcPr/>
                </a:tc>
                <a:tc>
                  <a:txBody>
                    <a:bodyPr/>
                    <a:lstStyle/>
                    <a:p>
                      <a:pPr algn="ctr"/>
                      <a:endParaRPr lang="en-US" sz="1600">
                        <a:latin typeface="Corbel"/>
                        <a:cs typeface="Corbel"/>
                      </a:endParaRPr>
                    </a:p>
                  </a:txBody>
                  <a:tcPr/>
                </a:tc>
                <a:tc>
                  <a:txBody>
                    <a:bodyPr/>
                    <a:lstStyle/>
                    <a:p>
                      <a:pPr algn="ctr"/>
                      <a:endParaRPr lang="en-US" sz="1600" dirty="0">
                        <a:latin typeface="Corbel"/>
                        <a:cs typeface="Corbel"/>
                      </a:endParaRPr>
                    </a:p>
                  </a:txBody>
                  <a:tcPr/>
                </a:tc>
                <a:tc>
                  <a:txBody>
                    <a:bodyPr/>
                    <a:lstStyle/>
                    <a:p>
                      <a:pPr algn="ctr"/>
                      <a:endParaRPr lang="en-US" sz="1600" dirty="0">
                        <a:latin typeface="Corbel"/>
                        <a:cs typeface="Corbel"/>
                      </a:endParaRPr>
                    </a:p>
                  </a:txBody>
                  <a:tcPr/>
                </a:tc>
                <a:tc>
                  <a:txBody>
                    <a:bodyPr/>
                    <a:lstStyle/>
                    <a:p>
                      <a:pPr algn="ctr"/>
                      <a:endParaRPr lang="en-US" sz="1600" dirty="0">
                        <a:latin typeface="Corbel"/>
                        <a:cs typeface="Corbel"/>
                      </a:endParaRPr>
                    </a:p>
                  </a:txBody>
                  <a:tcPr/>
                </a:tc>
                <a:tc>
                  <a:txBody>
                    <a:bodyPr/>
                    <a:lstStyle/>
                    <a:p>
                      <a:pPr algn="ctr"/>
                      <a:endParaRPr lang="en-US" sz="1600" dirty="0">
                        <a:latin typeface="Corbel"/>
                        <a:cs typeface="Corbel"/>
                      </a:endParaRPr>
                    </a:p>
                  </a:txBody>
                  <a:tcPr/>
                </a:tc>
              </a:tr>
              <a:tr h="367172">
                <a:tc>
                  <a:txBody>
                    <a:bodyPr/>
                    <a:lstStyle/>
                    <a:p>
                      <a:r>
                        <a:rPr lang="en-US" sz="1600" dirty="0" smtClean="0">
                          <a:latin typeface="Corbel"/>
                          <a:cs typeface="Corbel"/>
                        </a:rPr>
                        <a:t>3 U-A</a:t>
                      </a:r>
                      <a:endParaRPr lang="en-US" sz="1600" dirty="0">
                        <a:latin typeface="Corbel"/>
                        <a:cs typeface="Corbel"/>
                      </a:endParaRPr>
                    </a:p>
                  </a:txBody>
                  <a:tcPr/>
                </a:tc>
                <a:tc>
                  <a:txBody>
                    <a:bodyPr/>
                    <a:lstStyle/>
                    <a:p>
                      <a:pPr algn="ctr"/>
                      <a:r>
                        <a:rPr lang="en-US" sz="1600" dirty="0" smtClean="0">
                          <a:latin typeface="Corbel"/>
                          <a:cs typeface="Corbel"/>
                        </a:rPr>
                        <a:t>.24</a:t>
                      </a:r>
                      <a:r>
                        <a:rPr lang="en-US" sz="1600" baseline="30000" dirty="0" smtClean="0">
                          <a:latin typeface="Corbel"/>
                          <a:cs typeface="Corbel"/>
                        </a:rPr>
                        <a:t>***</a:t>
                      </a:r>
                      <a:endParaRPr lang="en-US" sz="1600" dirty="0">
                        <a:latin typeface="Corbel"/>
                        <a:cs typeface="Corbel"/>
                      </a:endParaRPr>
                    </a:p>
                  </a:txBody>
                  <a:tcPr/>
                </a:tc>
                <a:tc>
                  <a:txBody>
                    <a:bodyPr/>
                    <a:lstStyle/>
                    <a:p>
                      <a:pPr algn="ctr"/>
                      <a:r>
                        <a:rPr lang="en-US" sz="1600" dirty="0" smtClean="0">
                          <a:latin typeface="Corbel"/>
                          <a:cs typeface="Corbel"/>
                        </a:rPr>
                        <a:t>.48</a:t>
                      </a:r>
                      <a:r>
                        <a:rPr lang="en-US" sz="1600" baseline="30000" dirty="0" smtClean="0">
                          <a:latin typeface="Corbel"/>
                          <a:cs typeface="Corbel"/>
                        </a:rPr>
                        <a:t>***</a:t>
                      </a:r>
                      <a:endParaRPr lang="en-US" sz="1600" dirty="0">
                        <a:latin typeface="Corbel"/>
                        <a:cs typeface="Corbel"/>
                      </a:endParaRPr>
                    </a:p>
                  </a:txBody>
                  <a:tcPr/>
                </a:tc>
                <a:tc>
                  <a:txBody>
                    <a:bodyPr/>
                    <a:lstStyle/>
                    <a:p>
                      <a:pPr algn="ctr"/>
                      <a:r>
                        <a:rPr lang="en-US" sz="1600" b="1" dirty="0" smtClean="0">
                          <a:latin typeface="Corbel"/>
                          <a:cs typeface="Corbel"/>
                        </a:rPr>
                        <a:t>.87</a:t>
                      </a:r>
                      <a:endParaRPr lang="en-US" sz="1600" b="1" dirty="0">
                        <a:latin typeface="Corbel"/>
                        <a:cs typeface="Corbel"/>
                      </a:endParaRPr>
                    </a:p>
                  </a:txBody>
                  <a:tcPr/>
                </a:tc>
                <a:tc>
                  <a:txBody>
                    <a:bodyPr/>
                    <a:lstStyle/>
                    <a:p>
                      <a:pPr algn="ctr"/>
                      <a:endParaRPr lang="en-US" sz="1600">
                        <a:latin typeface="Corbel"/>
                        <a:cs typeface="Corbel"/>
                      </a:endParaRPr>
                    </a:p>
                  </a:txBody>
                  <a:tcPr/>
                </a:tc>
                <a:tc>
                  <a:txBody>
                    <a:bodyPr/>
                    <a:lstStyle/>
                    <a:p>
                      <a:pPr algn="ctr"/>
                      <a:endParaRPr lang="en-US" sz="1600">
                        <a:latin typeface="Corbel"/>
                        <a:cs typeface="Corbel"/>
                      </a:endParaRPr>
                    </a:p>
                  </a:txBody>
                  <a:tcPr/>
                </a:tc>
                <a:tc>
                  <a:txBody>
                    <a:bodyPr/>
                    <a:lstStyle/>
                    <a:p>
                      <a:pPr algn="ctr"/>
                      <a:endParaRPr lang="en-US" sz="1600">
                        <a:latin typeface="Corbel"/>
                        <a:cs typeface="Corbel"/>
                      </a:endParaRPr>
                    </a:p>
                  </a:txBody>
                  <a:tcPr/>
                </a:tc>
                <a:tc>
                  <a:txBody>
                    <a:bodyPr/>
                    <a:lstStyle/>
                    <a:p>
                      <a:pPr algn="ctr"/>
                      <a:endParaRPr lang="en-US" sz="1600">
                        <a:latin typeface="Corbel"/>
                        <a:cs typeface="Corbel"/>
                      </a:endParaRPr>
                    </a:p>
                  </a:txBody>
                  <a:tcPr/>
                </a:tc>
                <a:tc>
                  <a:txBody>
                    <a:bodyPr/>
                    <a:lstStyle/>
                    <a:p>
                      <a:pPr algn="ctr"/>
                      <a:endParaRPr lang="en-US" sz="1600">
                        <a:latin typeface="Corbel"/>
                        <a:cs typeface="Corbel"/>
                      </a:endParaRPr>
                    </a:p>
                  </a:txBody>
                  <a:tcPr/>
                </a:tc>
                <a:tc>
                  <a:txBody>
                    <a:bodyPr/>
                    <a:lstStyle/>
                    <a:p>
                      <a:pPr algn="ctr"/>
                      <a:endParaRPr lang="en-US" sz="1600">
                        <a:latin typeface="Corbel"/>
                        <a:cs typeface="Corbel"/>
                      </a:endParaRPr>
                    </a:p>
                  </a:txBody>
                  <a:tcPr/>
                </a:tc>
                <a:tc>
                  <a:txBody>
                    <a:bodyPr/>
                    <a:lstStyle/>
                    <a:p>
                      <a:pPr algn="ctr"/>
                      <a:endParaRPr lang="en-US" sz="1600">
                        <a:latin typeface="Corbel"/>
                        <a:cs typeface="Corbel"/>
                      </a:endParaRPr>
                    </a:p>
                  </a:txBody>
                  <a:tcPr/>
                </a:tc>
              </a:tr>
              <a:tr h="367172">
                <a:tc>
                  <a:txBody>
                    <a:bodyPr/>
                    <a:lstStyle/>
                    <a:p>
                      <a:r>
                        <a:rPr lang="en-US" sz="1600" dirty="0" smtClean="0">
                          <a:latin typeface="Corbel"/>
                          <a:cs typeface="Corbel"/>
                        </a:rPr>
                        <a:t>4 U-O</a:t>
                      </a:r>
                      <a:endParaRPr lang="en-US" sz="1600" dirty="0">
                        <a:latin typeface="Corbel"/>
                        <a:cs typeface="Corbel"/>
                      </a:endParaRPr>
                    </a:p>
                  </a:txBody>
                  <a:tcPr/>
                </a:tc>
                <a:tc>
                  <a:txBody>
                    <a:bodyPr/>
                    <a:lstStyle/>
                    <a:p>
                      <a:pPr algn="ctr"/>
                      <a:r>
                        <a:rPr lang="en-US" sz="1600" dirty="0" smtClean="0">
                          <a:latin typeface="Corbel"/>
                          <a:cs typeface="Corbel"/>
                        </a:rPr>
                        <a:t>.50</a:t>
                      </a:r>
                      <a:r>
                        <a:rPr lang="en-US" sz="1600" baseline="30000" dirty="0" smtClean="0">
                          <a:latin typeface="Corbel"/>
                          <a:cs typeface="Corbel"/>
                        </a:rPr>
                        <a:t>***</a:t>
                      </a:r>
                      <a:endParaRPr lang="en-US" sz="1600" dirty="0">
                        <a:latin typeface="Corbel"/>
                        <a:cs typeface="Corbel"/>
                      </a:endParaRPr>
                    </a:p>
                  </a:txBody>
                  <a:tcPr/>
                </a:tc>
                <a:tc>
                  <a:txBody>
                    <a:bodyPr/>
                    <a:lstStyle/>
                    <a:p>
                      <a:pPr algn="ctr"/>
                      <a:r>
                        <a:rPr lang="en-US" sz="1600" dirty="0" smtClean="0">
                          <a:latin typeface="Corbel"/>
                          <a:cs typeface="Corbel"/>
                        </a:rPr>
                        <a:t>.42</a:t>
                      </a:r>
                      <a:r>
                        <a:rPr lang="en-US" sz="1600" baseline="30000" dirty="0" smtClean="0">
                          <a:latin typeface="Corbel"/>
                          <a:cs typeface="Corbel"/>
                        </a:rPr>
                        <a:t>***</a:t>
                      </a:r>
                      <a:endParaRPr lang="en-US" sz="1600" dirty="0">
                        <a:latin typeface="Corbel"/>
                        <a:cs typeface="Corbel"/>
                      </a:endParaRPr>
                    </a:p>
                  </a:txBody>
                  <a:tcPr/>
                </a:tc>
                <a:tc>
                  <a:txBody>
                    <a:bodyPr/>
                    <a:lstStyle/>
                    <a:p>
                      <a:pPr algn="ctr"/>
                      <a:r>
                        <a:rPr lang="en-US" sz="1600" dirty="0" smtClean="0">
                          <a:latin typeface="Corbel"/>
                          <a:cs typeface="Corbel"/>
                        </a:rPr>
                        <a:t>.41</a:t>
                      </a:r>
                      <a:r>
                        <a:rPr lang="en-US" sz="1600" baseline="30000" dirty="0" smtClean="0">
                          <a:latin typeface="Corbel"/>
                          <a:cs typeface="Corbel"/>
                        </a:rPr>
                        <a:t>***</a:t>
                      </a:r>
                      <a:endParaRPr lang="en-US" sz="1600" dirty="0">
                        <a:latin typeface="Corbel"/>
                        <a:cs typeface="Corbel"/>
                      </a:endParaRPr>
                    </a:p>
                  </a:txBody>
                  <a:tcPr/>
                </a:tc>
                <a:tc>
                  <a:txBody>
                    <a:bodyPr/>
                    <a:lstStyle/>
                    <a:p>
                      <a:pPr algn="ctr"/>
                      <a:r>
                        <a:rPr lang="en-US" sz="1600" b="1" dirty="0" smtClean="0">
                          <a:latin typeface="Corbel"/>
                          <a:cs typeface="Corbel"/>
                        </a:rPr>
                        <a:t>.83</a:t>
                      </a:r>
                      <a:endParaRPr lang="en-US" sz="1600" b="1" dirty="0">
                        <a:latin typeface="Corbel"/>
                        <a:cs typeface="Corbel"/>
                      </a:endParaRPr>
                    </a:p>
                  </a:txBody>
                  <a:tcPr/>
                </a:tc>
                <a:tc>
                  <a:txBody>
                    <a:bodyPr/>
                    <a:lstStyle/>
                    <a:p>
                      <a:pPr algn="ctr"/>
                      <a:endParaRPr lang="en-US" sz="1600">
                        <a:latin typeface="Corbel"/>
                        <a:cs typeface="Corbel"/>
                      </a:endParaRPr>
                    </a:p>
                  </a:txBody>
                  <a:tcPr/>
                </a:tc>
                <a:tc>
                  <a:txBody>
                    <a:bodyPr/>
                    <a:lstStyle/>
                    <a:p>
                      <a:pPr algn="ctr"/>
                      <a:endParaRPr lang="en-US" sz="1600">
                        <a:latin typeface="Corbel"/>
                        <a:cs typeface="Corbel"/>
                      </a:endParaRPr>
                    </a:p>
                  </a:txBody>
                  <a:tcPr/>
                </a:tc>
                <a:tc>
                  <a:txBody>
                    <a:bodyPr/>
                    <a:lstStyle/>
                    <a:p>
                      <a:pPr algn="ctr"/>
                      <a:endParaRPr lang="en-US" sz="1600">
                        <a:latin typeface="Corbel"/>
                        <a:cs typeface="Corbel"/>
                      </a:endParaRPr>
                    </a:p>
                  </a:txBody>
                  <a:tcPr/>
                </a:tc>
                <a:tc>
                  <a:txBody>
                    <a:bodyPr/>
                    <a:lstStyle/>
                    <a:p>
                      <a:pPr algn="ctr"/>
                      <a:endParaRPr lang="en-US" sz="1600">
                        <a:latin typeface="Corbel"/>
                        <a:cs typeface="Corbel"/>
                      </a:endParaRPr>
                    </a:p>
                  </a:txBody>
                  <a:tcPr/>
                </a:tc>
                <a:tc>
                  <a:txBody>
                    <a:bodyPr/>
                    <a:lstStyle/>
                    <a:p>
                      <a:pPr algn="ctr"/>
                      <a:endParaRPr lang="en-US" sz="1600">
                        <a:latin typeface="Corbel"/>
                        <a:cs typeface="Corbel"/>
                      </a:endParaRPr>
                    </a:p>
                  </a:txBody>
                  <a:tcPr/>
                </a:tc>
                <a:tc>
                  <a:txBody>
                    <a:bodyPr/>
                    <a:lstStyle/>
                    <a:p>
                      <a:pPr algn="ctr"/>
                      <a:endParaRPr lang="en-US" sz="1600">
                        <a:latin typeface="Corbel"/>
                        <a:cs typeface="Corbel"/>
                      </a:endParaRPr>
                    </a:p>
                  </a:txBody>
                  <a:tcPr/>
                </a:tc>
              </a:tr>
              <a:tr h="367172">
                <a:tc>
                  <a:txBody>
                    <a:bodyPr/>
                    <a:lstStyle/>
                    <a:p>
                      <a:r>
                        <a:rPr lang="en-US" sz="1600" dirty="0" smtClean="0">
                          <a:latin typeface="Corbel"/>
                          <a:cs typeface="Corbel"/>
                        </a:rPr>
                        <a:t>5 U-N</a:t>
                      </a:r>
                      <a:endParaRPr lang="en-US" sz="1600" dirty="0">
                        <a:latin typeface="Corbel"/>
                        <a:cs typeface="Corbel"/>
                      </a:endParaRPr>
                    </a:p>
                  </a:txBody>
                  <a:tcPr/>
                </a:tc>
                <a:tc>
                  <a:txBody>
                    <a:bodyPr/>
                    <a:lstStyle/>
                    <a:p>
                      <a:pPr algn="ctr"/>
                      <a:r>
                        <a:rPr lang="en-US" sz="1600" dirty="0" smtClean="0">
                          <a:latin typeface="Corbel"/>
                          <a:cs typeface="Corbel"/>
                        </a:rPr>
                        <a:t>-.60</a:t>
                      </a:r>
                      <a:r>
                        <a:rPr lang="en-US" sz="1600" baseline="30000" dirty="0" smtClean="0">
                          <a:latin typeface="Corbel"/>
                          <a:cs typeface="Corbel"/>
                        </a:rPr>
                        <a:t>***</a:t>
                      </a:r>
                      <a:endParaRPr lang="en-US" sz="1600" dirty="0">
                        <a:latin typeface="Corbel"/>
                        <a:cs typeface="Corbel"/>
                      </a:endParaRPr>
                    </a:p>
                  </a:txBody>
                  <a:tcPr/>
                </a:tc>
                <a:tc>
                  <a:txBody>
                    <a:bodyPr/>
                    <a:lstStyle/>
                    <a:p>
                      <a:pPr algn="ctr"/>
                      <a:r>
                        <a:rPr lang="en-US" sz="1600" dirty="0" smtClean="0">
                          <a:latin typeface="Corbel"/>
                          <a:cs typeface="Corbel"/>
                        </a:rPr>
                        <a:t>-.49</a:t>
                      </a:r>
                      <a:r>
                        <a:rPr lang="en-US" sz="1600" baseline="30000" dirty="0" smtClean="0">
                          <a:latin typeface="Corbel"/>
                          <a:cs typeface="Corbel"/>
                        </a:rPr>
                        <a:t>***</a:t>
                      </a:r>
                      <a:endParaRPr lang="en-US" sz="1600" dirty="0">
                        <a:latin typeface="Corbel"/>
                        <a:cs typeface="Corbel"/>
                      </a:endParaRPr>
                    </a:p>
                  </a:txBody>
                  <a:tcPr/>
                </a:tc>
                <a:tc>
                  <a:txBody>
                    <a:bodyPr/>
                    <a:lstStyle/>
                    <a:p>
                      <a:pPr algn="ctr"/>
                      <a:r>
                        <a:rPr lang="en-US" sz="1600" dirty="0" smtClean="0">
                          <a:latin typeface="Corbel"/>
                          <a:cs typeface="Corbel"/>
                        </a:rPr>
                        <a:t>-.34</a:t>
                      </a:r>
                      <a:r>
                        <a:rPr lang="en-US" sz="1600" baseline="30000" dirty="0" smtClean="0">
                          <a:latin typeface="Corbel"/>
                          <a:cs typeface="Corbel"/>
                        </a:rPr>
                        <a:t>***</a:t>
                      </a:r>
                      <a:endParaRPr lang="en-US" sz="1600" dirty="0">
                        <a:latin typeface="Corbel"/>
                        <a:cs typeface="Corbel"/>
                      </a:endParaRPr>
                    </a:p>
                  </a:txBody>
                  <a:tcPr/>
                </a:tc>
                <a:tc>
                  <a:txBody>
                    <a:bodyPr/>
                    <a:lstStyle/>
                    <a:p>
                      <a:pPr algn="ctr"/>
                      <a:r>
                        <a:rPr lang="en-US" sz="1600" dirty="0" smtClean="0">
                          <a:latin typeface="Corbel"/>
                          <a:cs typeface="Corbel"/>
                        </a:rPr>
                        <a:t>-.26</a:t>
                      </a:r>
                      <a:r>
                        <a:rPr lang="en-US" sz="1600" baseline="30000" dirty="0" smtClean="0">
                          <a:latin typeface="Corbel"/>
                          <a:cs typeface="Corbel"/>
                        </a:rPr>
                        <a:t>***</a:t>
                      </a:r>
                      <a:endParaRPr lang="en-US" sz="1600" dirty="0">
                        <a:latin typeface="Corbel"/>
                        <a:cs typeface="Corbel"/>
                      </a:endParaRPr>
                    </a:p>
                  </a:txBody>
                  <a:tcPr/>
                </a:tc>
                <a:tc>
                  <a:txBody>
                    <a:bodyPr/>
                    <a:lstStyle/>
                    <a:p>
                      <a:pPr algn="ctr"/>
                      <a:r>
                        <a:rPr lang="en-US" sz="1600" b="1" dirty="0" smtClean="0">
                          <a:latin typeface="Corbel"/>
                          <a:cs typeface="Corbel"/>
                        </a:rPr>
                        <a:t>.91</a:t>
                      </a:r>
                      <a:endParaRPr lang="en-US" sz="1600" b="1" dirty="0">
                        <a:latin typeface="Corbel"/>
                        <a:cs typeface="Corbel"/>
                      </a:endParaRPr>
                    </a:p>
                  </a:txBody>
                  <a:tcPr/>
                </a:tc>
                <a:tc>
                  <a:txBody>
                    <a:bodyPr/>
                    <a:lstStyle/>
                    <a:p>
                      <a:pPr algn="ctr"/>
                      <a:endParaRPr lang="en-US" sz="1600">
                        <a:latin typeface="Corbel"/>
                        <a:cs typeface="Corbel"/>
                      </a:endParaRPr>
                    </a:p>
                  </a:txBody>
                  <a:tcPr/>
                </a:tc>
                <a:tc>
                  <a:txBody>
                    <a:bodyPr/>
                    <a:lstStyle/>
                    <a:p>
                      <a:pPr algn="ctr"/>
                      <a:endParaRPr lang="en-US" sz="1600" dirty="0">
                        <a:latin typeface="Corbel"/>
                        <a:cs typeface="Corbel"/>
                      </a:endParaRPr>
                    </a:p>
                  </a:txBody>
                  <a:tcPr/>
                </a:tc>
                <a:tc>
                  <a:txBody>
                    <a:bodyPr/>
                    <a:lstStyle/>
                    <a:p>
                      <a:pPr algn="ctr"/>
                      <a:endParaRPr lang="en-US" sz="1600" dirty="0">
                        <a:latin typeface="Corbel"/>
                        <a:cs typeface="Corbel"/>
                      </a:endParaRPr>
                    </a:p>
                  </a:txBody>
                  <a:tcPr/>
                </a:tc>
                <a:tc>
                  <a:txBody>
                    <a:bodyPr/>
                    <a:lstStyle/>
                    <a:p>
                      <a:pPr algn="ctr"/>
                      <a:endParaRPr lang="en-US" sz="1600" dirty="0">
                        <a:latin typeface="Corbel"/>
                        <a:cs typeface="Corbel"/>
                      </a:endParaRPr>
                    </a:p>
                  </a:txBody>
                  <a:tcPr/>
                </a:tc>
                <a:tc>
                  <a:txBody>
                    <a:bodyPr/>
                    <a:lstStyle/>
                    <a:p>
                      <a:pPr algn="ctr"/>
                      <a:endParaRPr lang="en-US" sz="1600" dirty="0">
                        <a:latin typeface="Corbel"/>
                        <a:cs typeface="Corbel"/>
                      </a:endParaRPr>
                    </a:p>
                  </a:txBody>
                  <a:tcPr/>
                </a:tc>
              </a:tr>
              <a:tr h="367172">
                <a:tc>
                  <a:txBody>
                    <a:bodyPr/>
                    <a:lstStyle/>
                    <a:p>
                      <a:r>
                        <a:rPr lang="en-US" sz="1600" dirty="0" smtClean="0">
                          <a:latin typeface="Corbel"/>
                          <a:cs typeface="Corbel"/>
                        </a:rPr>
                        <a:t>6 BF10-E</a:t>
                      </a:r>
                      <a:endParaRPr lang="en-US" sz="1600" dirty="0">
                        <a:latin typeface="Corbel"/>
                        <a:cs typeface="Corbel"/>
                      </a:endParaRPr>
                    </a:p>
                  </a:txBody>
                  <a:tcPr/>
                </a:tc>
                <a:tc>
                  <a:txBody>
                    <a:bodyPr/>
                    <a:lstStyle/>
                    <a:p>
                      <a:pPr algn="ctr"/>
                      <a:r>
                        <a:rPr lang="en-US" sz="1600" dirty="0" smtClean="0">
                          <a:latin typeface="Corbel"/>
                          <a:cs typeface="Corbel"/>
                        </a:rPr>
                        <a:t>.68</a:t>
                      </a:r>
                      <a:r>
                        <a:rPr lang="en-US" sz="1600" baseline="30000" dirty="0" smtClean="0">
                          <a:latin typeface="Corbel"/>
                          <a:cs typeface="Corbel"/>
                        </a:rPr>
                        <a:t>***</a:t>
                      </a:r>
                      <a:endParaRPr lang="en-US" sz="1600" dirty="0">
                        <a:latin typeface="Corbel"/>
                        <a:cs typeface="Corbel"/>
                      </a:endParaRPr>
                    </a:p>
                  </a:txBody>
                  <a:tcPr/>
                </a:tc>
                <a:tc>
                  <a:txBody>
                    <a:bodyPr/>
                    <a:lstStyle/>
                    <a:p>
                      <a:pPr algn="ctr"/>
                      <a:r>
                        <a:rPr lang="en-US" sz="1600" dirty="0" smtClean="0">
                          <a:latin typeface="Corbel"/>
                          <a:cs typeface="Corbel"/>
                        </a:rPr>
                        <a:t>.09</a:t>
                      </a:r>
                      <a:r>
                        <a:rPr lang="en-US" sz="1600" baseline="30000" dirty="0" smtClean="0">
                          <a:latin typeface="Corbel"/>
                          <a:cs typeface="Corbel"/>
                        </a:rPr>
                        <a:t>*</a:t>
                      </a:r>
                      <a:endParaRPr lang="en-US" sz="1600" dirty="0">
                        <a:latin typeface="Corbel"/>
                        <a:cs typeface="Corbel"/>
                      </a:endParaRPr>
                    </a:p>
                  </a:txBody>
                  <a:tcPr/>
                </a:tc>
                <a:tc>
                  <a:txBody>
                    <a:bodyPr/>
                    <a:lstStyle/>
                    <a:p>
                      <a:pPr algn="ctr"/>
                      <a:r>
                        <a:rPr lang="en-US" sz="1600" dirty="0" smtClean="0">
                          <a:latin typeface="Corbel"/>
                          <a:cs typeface="Corbel"/>
                        </a:rPr>
                        <a:t>.07</a:t>
                      </a:r>
                      <a:r>
                        <a:rPr lang="en-US" sz="1600" baseline="30000" dirty="0" smtClean="0">
                          <a:latin typeface="Corbel"/>
                          <a:cs typeface="Corbel"/>
                        </a:rPr>
                        <a:t>*</a:t>
                      </a:r>
                      <a:endParaRPr lang="en-US" sz="1600" dirty="0">
                        <a:latin typeface="Corbel"/>
                        <a:cs typeface="Corbel"/>
                      </a:endParaRPr>
                    </a:p>
                  </a:txBody>
                  <a:tcPr/>
                </a:tc>
                <a:tc>
                  <a:txBody>
                    <a:bodyPr/>
                    <a:lstStyle/>
                    <a:p>
                      <a:pPr algn="ctr"/>
                      <a:r>
                        <a:rPr lang="en-US" sz="1600" dirty="0" smtClean="0">
                          <a:latin typeface="Corbel"/>
                          <a:cs typeface="Corbel"/>
                        </a:rPr>
                        <a:t>.27</a:t>
                      </a:r>
                      <a:r>
                        <a:rPr lang="en-US" sz="1600" baseline="30000" dirty="0" smtClean="0">
                          <a:latin typeface="Corbel"/>
                          <a:cs typeface="Corbel"/>
                        </a:rPr>
                        <a:t>***</a:t>
                      </a:r>
                      <a:endParaRPr lang="en-US" sz="1600" dirty="0">
                        <a:latin typeface="Corbel"/>
                        <a:cs typeface="Corbel"/>
                      </a:endParaRPr>
                    </a:p>
                  </a:txBody>
                  <a:tcPr/>
                </a:tc>
                <a:tc>
                  <a:txBody>
                    <a:bodyPr/>
                    <a:lstStyle/>
                    <a:p>
                      <a:pPr algn="ctr"/>
                      <a:r>
                        <a:rPr lang="en-US" sz="1600" dirty="0" smtClean="0">
                          <a:latin typeface="Corbel"/>
                          <a:cs typeface="Corbel"/>
                        </a:rPr>
                        <a:t>-.34</a:t>
                      </a:r>
                      <a:r>
                        <a:rPr lang="en-US" sz="1600" baseline="30000" dirty="0" smtClean="0">
                          <a:latin typeface="Corbel"/>
                          <a:cs typeface="Corbel"/>
                        </a:rPr>
                        <a:t>***</a:t>
                      </a:r>
                      <a:endParaRPr lang="en-US" sz="1600" dirty="0">
                        <a:latin typeface="Corbel"/>
                        <a:cs typeface="Corbel"/>
                      </a:endParaRPr>
                    </a:p>
                  </a:txBody>
                  <a:tcPr/>
                </a:tc>
                <a:tc>
                  <a:txBody>
                    <a:bodyPr/>
                    <a:lstStyle/>
                    <a:p>
                      <a:pPr algn="ctr"/>
                      <a:r>
                        <a:rPr lang="en-US" sz="1600" b="1" dirty="0" smtClean="0">
                          <a:latin typeface="Corbel"/>
                          <a:cs typeface="Corbel"/>
                        </a:rPr>
                        <a:t>.69</a:t>
                      </a:r>
                      <a:endParaRPr lang="en-US" sz="1600" b="1" dirty="0">
                        <a:latin typeface="Corbel"/>
                        <a:cs typeface="Corbel"/>
                      </a:endParaRPr>
                    </a:p>
                  </a:txBody>
                  <a:tcPr/>
                </a:tc>
                <a:tc>
                  <a:txBody>
                    <a:bodyPr/>
                    <a:lstStyle/>
                    <a:p>
                      <a:pPr algn="ctr"/>
                      <a:endParaRPr lang="en-US" sz="1600" dirty="0">
                        <a:latin typeface="Corbel"/>
                        <a:cs typeface="Corbel"/>
                      </a:endParaRPr>
                    </a:p>
                  </a:txBody>
                  <a:tcPr/>
                </a:tc>
                <a:tc>
                  <a:txBody>
                    <a:bodyPr/>
                    <a:lstStyle/>
                    <a:p>
                      <a:pPr algn="ctr"/>
                      <a:endParaRPr lang="en-US" sz="1600" dirty="0">
                        <a:latin typeface="Corbel"/>
                        <a:cs typeface="Corbel"/>
                      </a:endParaRPr>
                    </a:p>
                  </a:txBody>
                  <a:tcPr/>
                </a:tc>
                <a:tc>
                  <a:txBody>
                    <a:bodyPr/>
                    <a:lstStyle/>
                    <a:p>
                      <a:pPr algn="ctr"/>
                      <a:endParaRPr lang="en-US" sz="1600" dirty="0">
                        <a:latin typeface="Corbel"/>
                        <a:cs typeface="Corbel"/>
                      </a:endParaRPr>
                    </a:p>
                  </a:txBody>
                  <a:tcPr/>
                </a:tc>
                <a:tc>
                  <a:txBody>
                    <a:bodyPr/>
                    <a:lstStyle/>
                    <a:p>
                      <a:pPr algn="ctr"/>
                      <a:endParaRPr lang="en-US" sz="1600" dirty="0">
                        <a:latin typeface="Corbel"/>
                        <a:cs typeface="Corbel"/>
                      </a:endParaRPr>
                    </a:p>
                  </a:txBody>
                  <a:tcPr/>
                </a:tc>
              </a:tr>
              <a:tr h="367172">
                <a:tc>
                  <a:txBody>
                    <a:bodyPr/>
                    <a:lstStyle/>
                    <a:p>
                      <a:r>
                        <a:rPr lang="en-US" sz="1600" dirty="0" smtClean="0">
                          <a:latin typeface="Corbel"/>
                          <a:cs typeface="Corbel"/>
                        </a:rPr>
                        <a:t>7 BF10-C</a:t>
                      </a:r>
                      <a:endParaRPr lang="en-US" sz="1600" dirty="0">
                        <a:latin typeface="Corbel"/>
                        <a:cs typeface="Corbel"/>
                      </a:endParaRPr>
                    </a:p>
                  </a:txBody>
                  <a:tcPr/>
                </a:tc>
                <a:tc>
                  <a:txBody>
                    <a:bodyPr/>
                    <a:lstStyle/>
                    <a:p>
                      <a:pPr algn="ctr"/>
                      <a:r>
                        <a:rPr lang="en-US" sz="1600" dirty="0" smtClean="0">
                          <a:latin typeface="Corbel"/>
                          <a:cs typeface="Corbel"/>
                        </a:rPr>
                        <a:t>.33</a:t>
                      </a:r>
                      <a:r>
                        <a:rPr lang="en-US" sz="1600" baseline="30000" dirty="0" smtClean="0">
                          <a:latin typeface="Corbel"/>
                          <a:cs typeface="Corbel"/>
                        </a:rPr>
                        <a:t>***</a:t>
                      </a:r>
                      <a:endParaRPr lang="en-US" sz="1600" dirty="0">
                        <a:latin typeface="Corbel"/>
                        <a:cs typeface="Corbel"/>
                      </a:endParaRPr>
                    </a:p>
                  </a:txBody>
                  <a:tcPr/>
                </a:tc>
                <a:tc>
                  <a:txBody>
                    <a:bodyPr/>
                    <a:lstStyle/>
                    <a:p>
                      <a:pPr algn="ctr"/>
                      <a:r>
                        <a:rPr lang="en-US" sz="1600" dirty="0" smtClean="0">
                          <a:latin typeface="Corbel"/>
                          <a:cs typeface="Corbel"/>
                        </a:rPr>
                        <a:t>.61</a:t>
                      </a:r>
                      <a:r>
                        <a:rPr lang="en-US" sz="1600" baseline="30000" dirty="0" smtClean="0">
                          <a:latin typeface="Corbel"/>
                          <a:cs typeface="Corbel"/>
                        </a:rPr>
                        <a:t>***</a:t>
                      </a:r>
                      <a:endParaRPr lang="en-US" sz="1600" dirty="0">
                        <a:latin typeface="Corbel"/>
                        <a:cs typeface="Corbel"/>
                      </a:endParaRPr>
                    </a:p>
                  </a:txBody>
                  <a:tcPr/>
                </a:tc>
                <a:tc>
                  <a:txBody>
                    <a:bodyPr/>
                    <a:lstStyle/>
                    <a:p>
                      <a:pPr algn="ctr"/>
                      <a:r>
                        <a:rPr lang="en-US" sz="1600" dirty="0" smtClean="0">
                          <a:latin typeface="Corbel"/>
                          <a:cs typeface="Corbel"/>
                        </a:rPr>
                        <a:t>.26</a:t>
                      </a:r>
                      <a:r>
                        <a:rPr lang="en-US" sz="1600" baseline="30000" dirty="0" smtClean="0">
                          <a:latin typeface="Corbel"/>
                          <a:cs typeface="Corbel"/>
                        </a:rPr>
                        <a:t>***</a:t>
                      </a:r>
                      <a:endParaRPr lang="en-US" sz="1600" dirty="0">
                        <a:latin typeface="Corbel"/>
                        <a:cs typeface="Corbel"/>
                      </a:endParaRPr>
                    </a:p>
                  </a:txBody>
                  <a:tcPr/>
                </a:tc>
                <a:tc>
                  <a:txBody>
                    <a:bodyPr/>
                    <a:lstStyle/>
                    <a:p>
                      <a:pPr algn="ctr"/>
                      <a:r>
                        <a:rPr lang="en-US" sz="1600" dirty="0" smtClean="0">
                          <a:latin typeface="Corbel"/>
                          <a:cs typeface="Corbel"/>
                        </a:rPr>
                        <a:t>.21</a:t>
                      </a:r>
                      <a:r>
                        <a:rPr lang="en-US" sz="1600" baseline="30000" dirty="0" smtClean="0">
                          <a:latin typeface="Corbel"/>
                          <a:cs typeface="Corbel"/>
                        </a:rPr>
                        <a:t>***</a:t>
                      </a:r>
                      <a:endParaRPr lang="en-US" sz="1600" dirty="0">
                        <a:latin typeface="Corbel"/>
                        <a:cs typeface="Corbel"/>
                      </a:endParaRPr>
                    </a:p>
                  </a:txBody>
                  <a:tcPr/>
                </a:tc>
                <a:tc>
                  <a:txBody>
                    <a:bodyPr/>
                    <a:lstStyle/>
                    <a:p>
                      <a:pPr algn="ctr"/>
                      <a:r>
                        <a:rPr lang="en-US" sz="1600" dirty="0" smtClean="0">
                          <a:latin typeface="Corbel"/>
                          <a:cs typeface="Corbel"/>
                        </a:rPr>
                        <a:t>-.47</a:t>
                      </a:r>
                      <a:r>
                        <a:rPr lang="en-US" sz="1600" baseline="30000" dirty="0" smtClean="0">
                          <a:latin typeface="Corbel"/>
                          <a:cs typeface="Corbel"/>
                        </a:rPr>
                        <a:t>***</a:t>
                      </a:r>
                      <a:endParaRPr lang="en-US" sz="1600" dirty="0">
                        <a:latin typeface="Corbel"/>
                        <a:cs typeface="Corbel"/>
                      </a:endParaRPr>
                    </a:p>
                  </a:txBody>
                  <a:tcPr/>
                </a:tc>
                <a:tc>
                  <a:txBody>
                    <a:bodyPr/>
                    <a:lstStyle/>
                    <a:p>
                      <a:pPr algn="ctr"/>
                      <a:r>
                        <a:rPr lang="en-US" sz="1600" dirty="0" smtClean="0">
                          <a:latin typeface="Corbel"/>
                          <a:cs typeface="Corbel"/>
                        </a:rPr>
                        <a:t>.18</a:t>
                      </a:r>
                      <a:r>
                        <a:rPr lang="en-US" sz="1600" baseline="30000" dirty="0" smtClean="0">
                          <a:latin typeface="Corbel"/>
                          <a:cs typeface="Corbel"/>
                        </a:rPr>
                        <a:t>***</a:t>
                      </a:r>
                      <a:endParaRPr lang="en-US" sz="1600" dirty="0">
                        <a:latin typeface="Corbel"/>
                        <a:cs typeface="Corbel"/>
                      </a:endParaRPr>
                    </a:p>
                  </a:txBody>
                  <a:tcPr/>
                </a:tc>
                <a:tc>
                  <a:txBody>
                    <a:bodyPr/>
                    <a:lstStyle/>
                    <a:p>
                      <a:pPr algn="ctr"/>
                      <a:r>
                        <a:rPr lang="en-US" sz="1600" b="1" dirty="0" smtClean="0">
                          <a:latin typeface="Corbel"/>
                          <a:cs typeface="Corbel"/>
                        </a:rPr>
                        <a:t>.49</a:t>
                      </a:r>
                      <a:endParaRPr lang="en-US" sz="1600" b="1" dirty="0">
                        <a:latin typeface="Corbel"/>
                        <a:cs typeface="Corbel"/>
                      </a:endParaRPr>
                    </a:p>
                  </a:txBody>
                  <a:tcPr/>
                </a:tc>
                <a:tc>
                  <a:txBody>
                    <a:bodyPr/>
                    <a:lstStyle/>
                    <a:p>
                      <a:pPr algn="ctr"/>
                      <a:endParaRPr lang="en-US" sz="1600" dirty="0">
                        <a:latin typeface="Corbel"/>
                        <a:cs typeface="Corbel"/>
                      </a:endParaRPr>
                    </a:p>
                  </a:txBody>
                  <a:tcPr/>
                </a:tc>
                <a:tc>
                  <a:txBody>
                    <a:bodyPr/>
                    <a:lstStyle/>
                    <a:p>
                      <a:pPr algn="ctr"/>
                      <a:endParaRPr lang="en-US" sz="1600" dirty="0">
                        <a:latin typeface="Corbel"/>
                        <a:cs typeface="Corbel"/>
                      </a:endParaRPr>
                    </a:p>
                  </a:txBody>
                  <a:tcPr/>
                </a:tc>
                <a:tc>
                  <a:txBody>
                    <a:bodyPr/>
                    <a:lstStyle/>
                    <a:p>
                      <a:pPr algn="ctr"/>
                      <a:endParaRPr lang="en-US" sz="1600" dirty="0">
                        <a:latin typeface="Corbel"/>
                        <a:cs typeface="Corbel"/>
                      </a:endParaRPr>
                    </a:p>
                  </a:txBody>
                  <a:tcPr/>
                </a:tc>
              </a:tr>
              <a:tr h="367172">
                <a:tc>
                  <a:txBody>
                    <a:bodyPr/>
                    <a:lstStyle/>
                    <a:p>
                      <a:r>
                        <a:rPr lang="en-US" sz="1600" dirty="0" smtClean="0">
                          <a:latin typeface="Corbel"/>
                          <a:cs typeface="Corbel"/>
                        </a:rPr>
                        <a:t>8 BF10-A</a:t>
                      </a:r>
                      <a:endParaRPr lang="en-US" sz="1600" dirty="0">
                        <a:latin typeface="Corbel"/>
                        <a:cs typeface="Corbel"/>
                      </a:endParaRPr>
                    </a:p>
                  </a:txBody>
                  <a:tcPr/>
                </a:tc>
                <a:tc>
                  <a:txBody>
                    <a:bodyPr/>
                    <a:lstStyle/>
                    <a:p>
                      <a:pPr algn="ctr"/>
                      <a:r>
                        <a:rPr lang="en-US" sz="1600" dirty="0" smtClean="0">
                          <a:latin typeface="Corbel"/>
                          <a:cs typeface="Corbel"/>
                        </a:rPr>
                        <a:t>.31</a:t>
                      </a:r>
                      <a:r>
                        <a:rPr lang="en-US" sz="1600" baseline="30000" dirty="0" smtClean="0">
                          <a:latin typeface="Corbel"/>
                          <a:cs typeface="Corbel"/>
                        </a:rPr>
                        <a:t>***</a:t>
                      </a:r>
                      <a:endParaRPr lang="en-US" sz="1600" dirty="0">
                        <a:latin typeface="Corbel"/>
                        <a:cs typeface="Corbel"/>
                      </a:endParaRPr>
                    </a:p>
                  </a:txBody>
                  <a:tcPr/>
                </a:tc>
                <a:tc>
                  <a:txBody>
                    <a:bodyPr/>
                    <a:lstStyle/>
                    <a:p>
                      <a:pPr algn="ctr"/>
                      <a:r>
                        <a:rPr lang="en-US" sz="1600" dirty="0" smtClean="0">
                          <a:latin typeface="Corbel"/>
                          <a:cs typeface="Corbel"/>
                        </a:rPr>
                        <a:t>.16</a:t>
                      </a:r>
                      <a:r>
                        <a:rPr lang="en-US" sz="1600" baseline="30000" dirty="0" smtClean="0">
                          <a:latin typeface="Corbel"/>
                          <a:cs typeface="Corbel"/>
                        </a:rPr>
                        <a:t>***</a:t>
                      </a:r>
                      <a:endParaRPr lang="en-US" sz="1600" dirty="0">
                        <a:latin typeface="Corbel"/>
                        <a:cs typeface="Corbel"/>
                      </a:endParaRPr>
                    </a:p>
                  </a:txBody>
                  <a:tcPr/>
                </a:tc>
                <a:tc>
                  <a:txBody>
                    <a:bodyPr/>
                    <a:lstStyle/>
                    <a:p>
                      <a:pPr algn="ctr"/>
                      <a:r>
                        <a:rPr lang="en-US" sz="1600" dirty="0" smtClean="0">
                          <a:latin typeface="Corbel"/>
                          <a:cs typeface="Corbel"/>
                        </a:rPr>
                        <a:t>.53</a:t>
                      </a:r>
                      <a:r>
                        <a:rPr lang="en-US" sz="1600" baseline="30000" dirty="0" smtClean="0">
                          <a:latin typeface="Corbel"/>
                          <a:cs typeface="Corbel"/>
                        </a:rPr>
                        <a:t>***</a:t>
                      </a:r>
                      <a:endParaRPr lang="en-US" sz="1600" dirty="0">
                        <a:latin typeface="Corbel"/>
                        <a:cs typeface="Corbel"/>
                      </a:endParaRPr>
                    </a:p>
                  </a:txBody>
                  <a:tcPr/>
                </a:tc>
                <a:tc>
                  <a:txBody>
                    <a:bodyPr/>
                    <a:lstStyle/>
                    <a:p>
                      <a:pPr algn="ctr"/>
                      <a:r>
                        <a:rPr lang="en-US" sz="1600" dirty="0" smtClean="0">
                          <a:latin typeface="Corbel"/>
                          <a:cs typeface="Corbel"/>
                        </a:rPr>
                        <a:t>.23</a:t>
                      </a:r>
                      <a:r>
                        <a:rPr lang="en-US" sz="1600" baseline="30000" dirty="0" smtClean="0">
                          <a:latin typeface="Corbel"/>
                          <a:cs typeface="Corbel"/>
                        </a:rPr>
                        <a:t>***</a:t>
                      </a:r>
                      <a:endParaRPr lang="en-US" sz="1600" dirty="0">
                        <a:latin typeface="Corbel"/>
                        <a:cs typeface="Corbel"/>
                      </a:endParaRPr>
                    </a:p>
                  </a:txBody>
                  <a:tcPr/>
                </a:tc>
                <a:tc>
                  <a:txBody>
                    <a:bodyPr/>
                    <a:lstStyle/>
                    <a:p>
                      <a:pPr algn="ctr"/>
                      <a:r>
                        <a:rPr lang="en-US" sz="1600" dirty="0" smtClean="0">
                          <a:latin typeface="Corbel"/>
                          <a:cs typeface="Corbel"/>
                        </a:rPr>
                        <a:t>-.36</a:t>
                      </a:r>
                      <a:r>
                        <a:rPr lang="en-US" sz="1600" baseline="30000" dirty="0" smtClean="0">
                          <a:latin typeface="Corbel"/>
                          <a:cs typeface="Corbel"/>
                        </a:rPr>
                        <a:t>***</a:t>
                      </a:r>
                      <a:endParaRPr lang="en-US" sz="1600" dirty="0">
                        <a:latin typeface="Corbel"/>
                        <a:cs typeface="Corbel"/>
                      </a:endParaRPr>
                    </a:p>
                  </a:txBody>
                  <a:tcPr/>
                </a:tc>
                <a:tc>
                  <a:txBody>
                    <a:bodyPr/>
                    <a:lstStyle/>
                    <a:p>
                      <a:pPr algn="ctr"/>
                      <a:r>
                        <a:rPr lang="en-US" sz="1600" dirty="0" smtClean="0">
                          <a:latin typeface="Corbel"/>
                          <a:cs typeface="Corbel"/>
                        </a:rPr>
                        <a:t>.22</a:t>
                      </a:r>
                      <a:r>
                        <a:rPr lang="en-US" sz="1600" baseline="30000" dirty="0" smtClean="0">
                          <a:latin typeface="Corbel"/>
                          <a:cs typeface="Corbel"/>
                        </a:rPr>
                        <a:t>***</a:t>
                      </a:r>
                      <a:endParaRPr lang="en-US" sz="1600" dirty="0">
                        <a:latin typeface="Corbel"/>
                        <a:cs typeface="Corbel"/>
                      </a:endParaRPr>
                    </a:p>
                  </a:txBody>
                  <a:tcPr/>
                </a:tc>
                <a:tc>
                  <a:txBody>
                    <a:bodyPr/>
                    <a:lstStyle/>
                    <a:p>
                      <a:pPr algn="ctr"/>
                      <a:r>
                        <a:rPr lang="en-US" sz="1600" dirty="0" smtClean="0">
                          <a:latin typeface="Corbel"/>
                          <a:cs typeface="Corbel"/>
                        </a:rPr>
                        <a:t>.16</a:t>
                      </a:r>
                      <a:r>
                        <a:rPr lang="en-US" sz="1600" baseline="30000" dirty="0" smtClean="0">
                          <a:latin typeface="Corbel"/>
                          <a:cs typeface="Corbel"/>
                        </a:rPr>
                        <a:t>***</a:t>
                      </a:r>
                      <a:endParaRPr lang="en-US" sz="1600" dirty="0">
                        <a:latin typeface="Corbel"/>
                        <a:cs typeface="Corbel"/>
                      </a:endParaRPr>
                    </a:p>
                  </a:txBody>
                  <a:tcPr/>
                </a:tc>
                <a:tc>
                  <a:txBody>
                    <a:bodyPr/>
                    <a:lstStyle/>
                    <a:p>
                      <a:pPr algn="ctr"/>
                      <a:r>
                        <a:rPr lang="en-US" sz="1600" b="1" dirty="0" smtClean="0">
                          <a:latin typeface="Corbel"/>
                          <a:cs typeface="Corbel"/>
                        </a:rPr>
                        <a:t>.53</a:t>
                      </a:r>
                      <a:endParaRPr lang="en-US" sz="1600" b="1" dirty="0">
                        <a:latin typeface="Corbel"/>
                        <a:cs typeface="Corbel"/>
                      </a:endParaRPr>
                    </a:p>
                  </a:txBody>
                  <a:tcPr/>
                </a:tc>
                <a:tc>
                  <a:txBody>
                    <a:bodyPr/>
                    <a:lstStyle/>
                    <a:p>
                      <a:pPr algn="ctr"/>
                      <a:endParaRPr lang="en-US" sz="1600" dirty="0">
                        <a:latin typeface="Corbel"/>
                        <a:cs typeface="Corbel"/>
                      </a:endParaRPr>
                    </a:p>
                  </a:txBody>
                  <a:tcPr/>
                </a:tc>
                <a:tc>
                  <a:txBody>
                    <a:bodyPr/>
                    <a:lstStyle/>
                    <a:p>
                      <a:pPr algn="ctr"/>
                      <a:endParaRPr lang="en-US" sz="1600" dirty="0">
                        <a:latin typeface="Corbel"/>
                        <a:cs typeface="Corbel"/>
                      </a:endParaRPr>
                    </a:p>
                  </a:txBody>
                  <a:tcPr/>
                </a:tc>
              </a:tr>
              <a:tr h="367172">
                <a:tc>
                  <a:txBody>
                    <a:bodyPr/>
                    <a:lstStyle/>
                    <a:p>
                      <a:r>
                        <a:rPr lang="en-US" sz="1600" dirty="0" smtClean="0">
                          <a:latin typeface="Corbel"/>
                          <a:cs typeface="Corbel"/>
                        </a:rPr>
                        <a:t>9 BF10-O</a:t>
                      </a:r>
                      <a:endParaRPr lang="en-US" sz="1600" dirty="0">
                        <a:latin typeface="Corbel"/>
                        <a:cs typeface="Corbel"/>
                      </a:endParaRPr>
                    </a:p>
                  </a:txBody>
                  <a:tcPr/>
                </a:tc>
                <a:tc>
                  <a:txBody>
                    <a:bodyPr/>
                    <a:lstStyle/>
                    <a:p>
                      <a:pPr algn="ctr"/>
                      <a:r>
                        <a:rPr lang="en-US" sz="1600" dirty="0" smtClean="0">
                          <a:latin typeface="Corbel"/>
                          <a:cs typeface="Corbel"/>
                        </a:rPr>
                        <a:t>.26</a:t>
                      </a:r>
                      <a:r>
                        <a:rPr lang="en-US" sz="1600" baseline="30000" dirty="0" smtClean="0">
                          <a:latin typeface="Corbel"/>
                          <a:cs typeface="Corbel"/>
                        </a:rPr>
                        <a:t>***</a:t>
                      </a:r>
                      <a:endParaRPr lang="en-US" sz="1600" dirty="0">
                        <a:latin typeface="Corbel"/>
                        <a:cs typeface="Corbel"/>
                      </a:endParaRPr>
                    </a:p>
                  </a:txBody>
                  <a:tcPr/>
                </a:tc>
                <a:tc>
                  <a:txBody>
                    <a:bodyPr/>
                    <a:lstStyle/>
                    <a:p>
                      <a:pPr algn="ctr"/>
                      <a:r>
                        <a:rPr lang="en-US" sz="1600" dirty="0" smtClean="0">
                          <a:latin typeface="Corbel"/>
                          <a:cs typeface="Corbel"/>
                        </a:rPr>
                        <a:t>.11</a:t>
                      </a:r>
                      <a:r>
                        <a:rPr lang="en-US" sz="1600" baseline="30000" dirty="0" smtClean="0">
                          <a:latin typeface="Corbel"/>
                          <a:cs typeface="Corbel"/>
                        </a:rPr>
                        <a:t>**</a:t>
                      </a:r>
                      <a:endParaRPr lang="en-US" sz="1600" dirty="0">
                        <a:latin typeface="Corbel"/>
                        <a:cs typeface="Corbel"/>
                      </a:endParaRPr>
                    </a:p>
                  </a:txBody>
                  <a:tcPr/>
                </a:tc>
                <a:tc>
                  <a:txBody>
                    <a:bodyPr/>
                    <a:lstStyle/>
                    <a:p>
                      <a:pPr algn="ctr"/>
                      <a:r>
                        <a:rPr lang="en-US" sz="1600" dirty="0" smtClean="0">
                          <a:latin typeface="Corbel"/>
                          <a:cs typeface="Corbel"/>
                        </a:rPr>
                        <a:t>.10</a:t>
                      </a:r>
                      <a:r>
                        <a:rPr lang="en-US" sz="1600" baseline="30000" dirty="0" smtClean="0">
                          <a:latin typeface="Corbel"/>
                          <a:cs typeface="Corbel"/>
                        </a:rPr>
                        <a:t>**</a:t>
                      </a:r>
                      <a:endParaRPr lang="en-US" sz="1600" dirty="0">
                        <a:latin typeface="Corbel"/>
                        <a:cs typeface="Corbel"/>
                      </a:endParaRPr>
                    </a:p>
                  </a:txBody>
                  <a:tcPr/>
                </a:tc>
                <a:tc>
                  <a:txBody>
                    <a:bodyPr/>
                    <a:lstStyle/>
                    <a:p>
                      <a:pPr algn="ctr"/>
                      <a:r>
                        <a:rPr lang="en-US" sz="1600" dirty="0" smtClean="0">
                          <a:latin typeface="Corbel"/>
                          <a:cs typeface="Corbel"/>
                        </a:rPr>
                        <a:t>.45</a:t>
                      </a:r>
                      <a:r>
                        <a:rPr lang="en-US" sz="1600" baseline="30000" dirty="0" smtClean="0">
                          <a:latin typeface="Corbel"/>
                          <a:cs typeface="Corbel"/>
                        </a:rPr>
                        <a:t>***</a:t>
                      </a:r>
                      <a:endParaRPr lang="en-US" sz="1600" dirty="0">
                        <a:latin typeface="Corbel"/>
                        <a:cs typeface="Corbel"/>
                      </a:endParaRPr>
                    </a:p>
                  </a:txBody>
                  <a:tcPr/>
                </a:tc>
                <a:tc>
                  <a:txBody>
                    <a:bodyPr/>
                    <a:lstStyle/>
                    <a:p>
                      <a:pPr algn="ctr"/>
                      <a:r>
                        <a:rPr lang="en-US" sz="1600" dirty="0" smtClean="0">
                          <a:latin typeface="Corbel"/>
                          <a:cs typeface="Corbel"/>
                        </a:rPr>
                        <a:t>-.09</a:t>
                      </a:r>
                      <a:r>
                        <a:rPr lang="en-US" sz="1600" baseline="30000" dirty="0" smtClean="0">
                          <a:latin typeface="Corbel"/>
                          <a:cs typeface="Corbel"/>
                        </a:rPr>
                        <a:t>*</a:t>
                      </a:r>
                      <a:endParaRPr lang="en-US" sz="1600" dirty="0">
                        <a:latin typeface="Corbel"/>
                        <a:cs typeface="Corbel"/>
                      </a:endParaRPr>
                    </a:p>
                  </a:txBody>
                  <a:tcPr/>
                </a:tc>
                <a:tc>
                  <a:txBody>
                    <a:bodyPr/>
                    <a:lstStyle/>
                    <a:p>
                      <a:pPr algn="ctr"/>
                      <a:r>
                        <a:rPr lang="en-US" sz="1600" dirty="0" smtClean="0">
                          <a:latin typeface="Corbel"/>
                          <a:cs typeface="Corbel"/>
                        </a:rPr>
                        <a:t>.19</a:t>
                      </a:r>
                      <a:r>
                        <a:rPr lang="en-US" sz="1600" baseline="30000" dirty="0" smtClean="0">
                          <a:latin typeface="Corbel"/>
                          <a:cs typeface="Corbel"/>
                        </a:rPr>
                        <a:t>***</a:t>
                      </a:r>
                      <a:endParaRPr lang="en-US" sz="1600" dirty="0">
                        <a:latin typeface="Corbel"/>
                        <a:cs typeface="Corbel"/>
                      </a:endParaRPr>
                    </a:p>
                  </a:txBody>
                  <a:tcPr/>
                </a:tc>
                <a:tc>
                  <a:txBody>
                    <a:bodyPr/>
                    <a:lstStyle/>
                    <a:p>
                      <a:pPr algn="ctr"/>
                      <a:r>
                        <a:rPr lang="en-US" sz="1600" dirty="0" smtClean="0">
                          <a:latin typeface="Corbel"/>
                          <a:cs typeface="Corbel"/>
                        </a:rPr>
                        <a:t>.05</a:t>
                      </a:r>
                      <a:endParaRPr lang="en-US" sz="1600" dirty="0">
                        <a:latin typeface="Corbel"/>
                        <a:cs typeface="Corbel"/>
                      </a:endParaRPr>
                    </a:p>
                  </a:txBody>
                  <a:tcPr/>
                </a:tc>
                <a:tc>
                  <a:txBody>
                    <a:bodyPr/>
                    <a:lstStyle/>
                    <a:p>
                      <a:pPr algn="ctr"/>
                      <a:r>
                        <a:rPr lang="en-US" sz="1600" dirty="0" smtClean="0">
                          <a:latin typeface="Corbel"/>
                          <a:cs typeface="Corbel"/>
                        </a:rPr>
                        <a:t>.05</a:t>
                      </a:r>
                      <a:endParaRPr lang="en-US" sz="1600" dirty="0">
                        <a:latin typeface="Corbel"/>
                        <a:cs typeface="Corbel"/>
                      </a:endParaRPr>
                    </a:p>
                  </a:txBody>
                  <a:tcPr/>
                </a:tc>
                <a:tc>
                  <a:txBody>
                    <a:bodyPr/>
                    <a:lstStyle/>
                    <a:p>
                      <a:pPr algn="ctr"/>
                      <a:r>
                        <a:rPr lang="en-US" sz="1600" b="1" dirty="0" smtClean="0">
                          <a:latin typeface="Corbel"/>
                          <a:cs typeface="Corbel"/>
                        </a:rPr>
                        <a:t>.49</a:t>
                      </a:r>
                      <a:endParaRPr lang="en-US" sz="1600" b="1" dirty="0">
                        <a:latin typeface="Corbel"/>
                        <a:cs typeface="Corbel"/>
                      </a:endParaRPr>
                    </a:p>
                  </a:txBody>
                  <a:tcPr/>
                </a:tc>
                <a:tc>
                  <a:txBody>
                    <a:bodyPr/>
                    <a:lstStyle/>
                    <a:p>
                      <a:pPr algn="ctr"/>
                      <a:endParaRPr lang="en-US" sz="1600" dirty="0">
                        <a:latin typeface="Corbel"/>
                        <a:cs typeface="Corbel"/>
                      </a:endParaRPr>
                    </a:p>
                  </a:txBody>
                  <a:tcPr/>
                </a:tc>
              </a:tr>
              <a:tr h="448821">
                <a:tc>
                  <a:txBody>
                    <a:bodyPr/>
                    <a:lstStyle/>
                    <a:p>
                      <a:r>
                        <a:rPr lang="en-US" sz="1600" dirty="0" smtClean="0">
                          <a:latin typeface="Corbel"/>
                          <a:cs typeface="Corbel"/>
                        </a:rPr>
                        <a:t>10 BF10-ES</a:t>
                      </a:r>
                      <a:endParaRPr lang="en-US" sz="1600" dirty="0">
                        <a:latin typeface="Corbel"/>
                        <a:cs typeface="Corbel"/>
                      </a:endParaRPr>
                    </a:p>
                  </a:txBody>
                  <a:tcPr/>
                </a:tc>
                <a:tc>
                  <a:txBody>
                    <a:bodyPr/>
                    <a:lstStyle/>
                    <a:p>
                      <a:pPr algn="ctr"/>
                      <a:r>
                        <a:rPr lang="en-US" sz="1600" dirty="0" smtClean="0">
                          <a:latin typeface="Corbel"/>
                          <a:cs typeface="Corbel"/>
                        </a:rPr>
                        <a:t>.47</a:t>
                      </a:r>
                      <a:r>
                        <a:rPr lang="en-US" sz="1600" baseline="30000" dirty="0" smtClean="0">
                          <a:latin typeface="Corbel"/>
                          <a:cs typeface="Corbel"/>
                        </a:rPr>
                        <a:t>***</a:t>
                      </a:r>
                      <a:endParaRPr lang="en-US" sz="1600" dirty="0">
                        <a:latin typeface="Corbel"/>
                        <a:cs typeface="Corbel"/>
                      </a:endParaRPr>
                    </a:p>
                  </a:txBody>
                  <a:tcPr/>
                </a:tc>
                <a:tc>
                  <a:txBody>
                    <a:bodyPr/>
                    <a:lstStyle/>
                    <a:p>
                      <a:pPr algn="ctr"/>
                      <a:r>
                        <a:rPr lang="en-US" sz="1600" dirty="0" smtClean="0">
                          <a:latin typeface="Corbel"/>
                          <a:cs typeface="Corbel"/>
                        </a:rPr>
                        <a:t>.29</a:t>
                      </a:r>
                      <a:r>
                        <a:rPr lang="en-US" sz="1600" baseline="30000" dirty="0" smtClean="0">
                          <a:latin typeface="Corbel"/>
                          <a:cs typeface="Corbel"/>
                        </a:rPr>
                        <a:t>***</a:t>
                      </a:r>
                      <a:endParaRPr lang="en-US" sz="1600" dirty="0">
                        <a:latin typeface="Corbel"/>
                        <a:cs typeface="Corbel"/>
                      </a:endParaRPr>
                    </a:p>
                  </a:txBody>
                  <a:tcPr/>
                </a:tc>
                <a:tc>
                  <a:txBody>
                    <a:bodyPr/>
                    <a:lstStyle/>
                    <a:p>
                      <a:pPr algn="ctr"/>
                      <a:r>
                        <a:rPr lang="en-US" sz="1600" dirty="0" smtClean="0">
                          <a:latin typeface="Corbel"/>
                          <a:cs typeface="Corbel"/>
                        </a:rPr>
                        <a:t>.20</a:t>
                      </a:r>
                      <a:r>
                        <a:rPr lang="en-US" sz="1600" baseline="30000" dirty="0" smtClean="0">
                          <a:latin typeface="Corbel"/>
                          <a:cs typeface="Corbel"/>
                        </a:rPr>
                        <a:t>***</a:t>
                      </a:r>
                      <a:endParaRPr lang="en-US" sz="1600" dirty="0">
                        <a:latin typeface="Corbel"/>
                        <a:cs typeface="Corbel"/>
                      </a:endParaRPr>
                    </a:p>
                  </a:txBody>
                  <a:tcPr/>
                </a:tc>
                <a:tc>
                  <a:txBody>
                    <a:bodyPr/>
                    <a:lstStyle/>
                    <a:p>
                      <a:pPr algn="ctr"/>
                      <a:r>
                        <a:rPr lang="en-US" sz="1600" dirty="0" smtClean="0">
                          <a:latin typeface="Corbel"/>
                          <a:cs typeface="Corbel"/>
                        </a:rPr>
                        <a:t>.20</a:t>
                      </a:r>
                      <a:r>
                        <a:rPr lang="en-US" sz="1600" baseline="30000" dirty="0" smtClean="0">
                          <a:latin typeface="Corbel"/>
                          <a:cs typeface="Corbel"/>
                        </a:rPr>
                        <a:t>***</a:t>
                      </a:r>
                      <a:endParaRPr lang="en-US" sz="1600" dirty="0">
                        <a:latin typeface="Corbel"/>
                        <a:cs typeface="Corbel"/>
                      </a:endParaRPr>
                    </a:p>
                  </a:txBody>
                  <a:tcPr/>
                </a:tc>
                <a:tc>
                  <a:txBody>
                    <a:bodyPr/>
                    <a:lstStyle/>
                    <a:p>
                      <a:pPr algn="ctr"/>
                      <a:r>
                        <a:rPr lang="en-US" sz="1600" dirty="0" smtClean="0">
                          <a:latin typeface="Corbel"/>
                          <a:cs typeface="Corbel"/>
                        </a:rPr>
                        <a:t>-.75</a:t>
                      </a:r>
                      <a:r>
                        <a:rPr lang="en-US" sz="1600" baseline="30000" dirty="0" smtClean="0">
                          <a:latin typeface="Corbel"/>
                          <a:cs typeface="Corbel"/>
                        </a:rPr>
                        <a:t>***</a:t>
                      </a:r>
                      <a:endParaRPr lang="en-US" sz="1600" dirty="0">
                        <a:latin typeface="Corbel"/>
                        <a:cs typeface="Corbel"/>
                      </a:endParaRPr>
                    </a:p>
                  </a:txBody>
                  <a:tcPr/>
                </a:tc>
                <a:tc>
                  <a:txBody>
                    <a:bodyPr/>
                    <a:lstStyle/>
                    <a:p>
                      <a:pPr algn="ctr"/>
                      <a:r>
                        <a:rPr lang="en-US" sz="1600" dirty="0" smtClean="0">
                          <a:latin typeface="Corbel"/>
                          <a:cs typeface="Corbel"/>
                        </a:rPr>
                        <a:t>.27</a:t>
                      </a:r>
                      <a:r>
                        <a:rPr lang="en-US" sz="1600" baseline="30000" dirty="0" smtClean="0">
                          <a:latin typeface="Corbel"/>
                          <a:cs typeface="Corbel"/>
                        </a:rPr>
                        <a:t>***</a:t>
                      </a:r>
                      <a:endParaRPr lang="en-US" sz="1600" dirty="0">
                        <a:latin typeface="Corbel"/>
                        <a:cs typeface="Corbel"/>
                      </a:endParaRPr>
                    </a:p>
                  </a:txBody>
                  <a:tcPr/>
                </a:tc>
                <a:tc>
                  <a:txBody>
                    <a:bodyPr/>
                    <a:lstStyle/>
                    <a:p>
                      <a:pPr algn="ctr"/>
                      <a:r>
                        <a:rPr lang="en-US" sz="1600" dirty="0" smtClean="0">
                          <a:latin typeface="Corbel"/>
                          <a:cs typeface="Corbel"/>
                        </a:rPr>
                        <a:t>.35</a:t>
                      </a:r>
                      <a:r>
                        <a:rPr lang="en-US" sz="1600" baseline="30000" dirty="0" smtClean="0">
                          <a:latin typeface="Corbel"/>
                          <a:cs typeface="Corbel"/>
                        </a:rPr>
                        <a:t>***</a:t>
                      </a:r>
                      <a:endParaRPr lang="en-US" sz="1600" dirty="0">
                        <a:latin typeface="Corbel"/>
                        <a:cs typeface="Corbel"/>
                      </a:endParaRPr>
                    </a:p>
                  </a:txBody>
                  <a:tcPr/>
                </a:tc>
                <a:tc>
                  <a:txBody>
                    <a:bodyPr/>
                    <a:lstStyle/>
                    <a:p>
                      <a:pPr algn="ctr"/>
                      <a:r>
                        <a:rPr lang="en-US" sz="1600" dirty="0" smtClean="0">
                          <a:latin typeface="Corbel"/>
                          <a:cs typeface="Corbel"/>
                        </a:rPr>
                        <a:t>.30</a:t>
                      </a:r>
                      <a:r>
                        <a:rPr lang="en-US" sz="1600" baseline="30000" dirty="0" smtClean="0">
                          <a:latin typeface="Corbel"/>
                          <a:cs typeface="Corbel"/>
                        </a:rPr>
                        <a:t>***</a:t>
                      </a:r>
                      <a:endParaRPr lang="en-US" sz="1600" dirty="0">
                        <a:latin typeface="Corbel"/>
                        <a:cs typeface="Corbel"/>
                      </a:endParaRPr>
                    </a:p>
                  </a:txBody>
                  <a:tcPr/>
                </a:tc>
                <a:tc>
                  <a:txBody>
                    <a:bodyPr/>
                    <a:lstStyle/>
                    <a:p>
                      <a:pPr algn="ctr"/>
                      <a:r>
                        <a:rPr lang="en-US" sz="1600" b="0" dirty="0" smtClean="0">
                          <a:latin typeface="Corbel"/>
                          <a:cs typeface="Corbel"/>
                        </a:rPr>
                        <a:t>.03</a:t>
                      </a:r>
                      <a:endParaRPr lang="en-US" sz="1600" b="0" dirty="0">
                        <a:latin typeface="Corbel"/>
                        <a:cs typeface="Corbel"/>
                      </a:endParaRPr>
                    </a:p>
                  </a:txBody>
                  <a:tcPr/>
                </a:tc>
                <a:tc>
                  <a:txBody>
                    <a:bodyPr/>
                    <a:lstStyle/>
                    <a:p>
                      <a:pPr algn="ctr"/>
                      <a:r>
                        <a:rPr lang="en-US" sz="1600" b="1" dirty="0" smtClean="0">
                          <a:latin typeface="Corbel"/>
                          <a:cs typeface="Corbel"/>
                        </a:rPr>
                        <a:t>.69</a:t>
                      </a:r>
                      <a:endParaRPr lang="en-US" sz="1600" b="1" dirty="0">
                        <a:latin typeface="Corbel"/>
                        <a:cs typeface="Corbel"/>
                      </a:endParaRPr>
                    </a:p>
                  </a:txBody>
                  <a:tcPr/>
                </a:tc>
              </a:tr>
              <a:tr h="1160544">
                <a:tc gridSpan="11">
                  <a:txBody>
                    <a:bodyPr/>
                    <a:lstStyle/>
                    <a:p>
                      <a:r>
                        <a:rPr lang="en-US" sz="1600" dirty="0" smtClean="0">
                          <a:latin typeface="Corbel"/>
                          <a:cs typeface="Corbel"/>
                        </a:rPr>
                        <a:t>Note.</a:t>
                      </a:r>
                      <a:r>
                        <a:rPr lang="en-US" sz="1600" baseline="0" dirty="0" smtClean="0">
                          <a:latin typeface="Corbel"/>
                          <a:cs typeface="Corbel"/>
                        </a:rPr>
                        <a:t> </a:t>
                      </a:r>
                      <a:r>
                        <a:rPr lang="en-US" sz="1600" i="1" baseline="0" dirty="0" smtClean="0">
                          <a:latin typeface="Corbel"/>
                          <a:cs typeface="Corbel"/>
                        </a:rPr>
                        <a:t>N</a:t>
                      </a:r>
                      <a:r>
                        <a:rPr lang="en-US" sz="1600" i="0" baseline="0" dirty="0" smtClean="0">
                          <a:latin typeface="Corbel"/>
                          <a:cs typeface="Corbel"/>
                        </a:rPr>
                        <a:t> = 701 to 727. The “U-” corresponds to the unfolding measures while the BF10 corresponds to the BF10 measures. </a:t>
                      </a:r>
                      <a:r>
                        <a:rPr lang="en-US" sz="1600" i="0" baseline="0" dirty="0" err="1" smtClean="0">
                          <a:latin typeface="Corbel"/>
                          <a:cs typeface="Corbel"/>
                        </a:rPr>
                        <a:t>Cronbach</a:t>
                      </a:r>
                      <a:r>
                        <a:rPr lang="en-US" sz="1600" i="0" baseline="0" dirty="0" smtClean="0">
                          <a:latin typeface="Corbel"/>
                          <a:cs typeface="Corbel"/>
                        </a:rPr>
                        <a:t> alphas bolded and placed on the diagonal.  </a:t>
                      </a:r>
                      <a:r>
                        <a:rPr lang="en-US" sz="1600" i="0" baseline="30000" dirty="0" smtClean="0">
                          <a:latin typeface="Corbel"/>
                          <a:cs typeface="Corbel"/>
                        </a:rPr>
                        <a:t>*</a:t>
                      </a:r>
                      <a:r>
                        <a:rPr lang="en-US" sz="1600" i="0" baseline="0" dirty="0" smtClean="0">
                          <a:latin typeface="Corbel"/>
                          <a:cs typeface="Corbel"/>
                        </a:rPr>
                        <a:t> </a:t>
                      </a:r>
                      <a:r>
                        <a:rPr lang="en-US" sz="1600" i="1" baseline="0" dirty="0" smtClean="0">
                          <a:latin typeface="Corbel"/>
                          <a:cs typeface="Corbel"/>
                        </a:rPr>
                        <a:t>p</a:t>
                      </a:r>
                      <a:r>
                        <a:rPr lang="en-US" sz="1600" i="0" baseline="0" dirty="0" smtClean="0">
                          <a:latin typeface="Corbel"/>
                          <a:cs typeface="Corbel"/>
                        </a:rPr>
                        <a:t> &lt; .05 </a:t>
                      </a:r>
                      <a:r>
                        <a:rPr lang="en-US" sz="1600" i="0" baseline="30000" dirty="0" smtClean="0">
                          <a:latin typeface="Corbel"/>
                          <a:cs typeface="Corbel"/>
                        </a:rPr>
                        <a:t>** </a:t>
                      </a:r>
                      <a:r>
                        <a:rPr lang="en-US" sz="1600" i="1" baseline="0" dirty="0" smtClean="0">
                          <a:latin typeface="Corbel"/>
                          <a:cs typeface="Corbel"/>
                        </a:rPr>
                        <a:t>p &lt;</a:t>
                      </a:r>
                      <a:r>
                        <a:rPr lang="en-US" sz="1600" i="0" baseline="0" dirty="0" smtClean="0">
                          <a:latin typeface="Corbel"/>
                          <a:cs typeface="Corbel"/>
                        </a:rPr>
                        <a:t> .01</a:t>
                      </a:r>
                      <a:r>
                        <a:rPr lang="en-US" sz="1600" i="0" baseline="30000" dirty="0" smtClean="0">
                          <a:latin typeface="Corbel"/>
                          <a:cs typeface="Corbel"/>
                        </a:rPr>
                        <a:t> *** </a:t>
                      </a:r>
                      <a:r>
                        <a:rPr lang="en-US" sz="1600" i="1" baseline="0" dirty="0" smtClean="0">
                          <a:latin typeface="Corbel"/>
                          <a:cs typeface="Corbel"/>
                        </a:rPr>
                        <a:t>p</a:t>
                      </a:r>
                      <a:r>
                        <a:rPr lang="en-US" sz="1600" i="0" baseline="0" dirty="0" smtClean="0">
                          <a:latin typeface="Corbel"/>
                          <a:cs typeface="Corbel"/>
                        </a:rPr>
                        <a:t> &lt; .001.</a:t>
                      </a:r>
                      <a:endParaRPr lang="en-US" sz="1600" baseline="30000" dirty="0" smtClean="0">
                        <a:latin typeface="Corbel"/>
                        <a:cs typeface="Corbel"/>
                      </a:endParaRPr>
                    </a:p>
                  </a:txBody>
                  <a:tcPr/>
                </a:tc>
                <a:tc hMerge="1">
                  <a:txBody>
                    <a:bodyPr/>
                    <a:lstStyle/>
                    <a:p>
                      <a:endParaRPr lang="en-US" sz="1600">
                        <a:latin typeface="Corbel"/>
                        <a:cs typeface="Corbel"/>
                      </a:endParaRPr>
                    </a:p>
                  </a:txBody>
                  <a:tcPr/>
                </a:tc>
                <a:tc hMerge="1">
                  <a:txBody>
                    <a:bodyPr/>
                    <a:lstStyle/>
                    <a:p>
                      <a:endParaRPr lang="en-US" sz="1600">
                        <a:latin typeface="Corbel"/>
                        <a:cs typeface="Corbel"/>
                      </a:endParaRPr>
                    </a:p>
                  </a:txBody>
                  <a:tcPr/>
                </a:tc>
                <a:tc hMerge="1">
                  <a:txBody>
                    <a:bodyPr/>
                    <a:lstStyle/>
                    <a:p>
                      <a:endParaRPr lang="en-US" sz="1600">
                        <a:latin typeface="Corbel"/>
                        <a:cs typeface="Corbel"/>
                      </a:endParaRPr>
                    </a:p>
                  </a:txBody>
                  <a:tcPr/>
                </a:tc>
                <a:tc hMerge="1">
                  <a:txBody>
                    <a:bodyPr/>
                    <a:lstStyle/>
                    <a:p>
                      <a:endParaRPr lang="en-US" sz="1600">
                        <a:latin typeface="Corbel"/>
                        <a:cs typeface="Corbel"/>
                      </a:endParaRPr>
                    </a:p>
                  </a:txBody>
                  <a:tcPr/>
                </a:tc>
                <a:tc hMerge="1">
                  <a:txBody>
                    <a:bodyPr/>
                    <a:lstStyle/>
                    <a:p>
                      <a:endParaRPr lang="en-US" sz="1600">
                        <a:latin typeface="Corbel"/>
                        <a:cs typeface="Corbel"/>
                      </a:endParaRPr>
                    </a:p>
                  </a:txBody>
                  <a:tcPr/>
                </a:tc>
                <a:tc hMerge="1">
                  <a:txBody>
                    <a:bodyPr/>
                    <a:lstStyle/>
                    <a:p>
                      <a:endParaRPr lang="en-US" sz="1600">
                        <a:latin typeface="Corbel"/>
                        <a:cs typeface="Corbel"/>
                      </a:endParaRPr>
                    </a:p>
                  </a:txBody>
                  <a:tcPr/>
                </a:tc>
                <a:tc hMerge="1">
                  <a:txBody>
                    <a:bodyPr/>
                    <a:lstStyle/>
                    <a:p>
                      <a:endParaRPr lang="en-US" sz="1600" dirty="0">
                        <a:latin typeface="Corbel"/>
                        <a:cs typeface="Corbel"/>
                      </a:endParaRPr>
                    </a:p>
                  </a:txBody>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600" baseline="30000" dirty="0" smtClean="0">
                        <a:latin typeface="Corbel"/>
                        <a:cs typeface="Corbel"/>
                      </a:endParaRPr>
                    </a:p>
                  </a:txBody>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600" baseline="30000" dirty="0" smtClean="0">
                        <a:latin typeface="Corbel"/>
                        <a:cs typeface="Corbel"/>
                      </a:endParaRPr>
                    </a:p>
                  </a:txBody>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600" baseline="30000" dirty="0" smtClean="0">
                        <a:latin typeface="Corbel"/>
                        <a:cs typeface="Corbel"/>
                      </a:endParaRPr>
                    </a:p>
                  </a:txBody>
                  <a:tcPr/>
                </a:tc>
              </a:tr>
            </a:tbl>
          </a:graphicData>
        </a:graphic>
      </p:graphicFrame>
      <p:sp>
        <p:nvSpPr>
          <p:cNvPr id="8" name="Rectangle 7"/>
          <p:cNvSpPr/>
          <p:nvPr/>
        </p:nvSpPr>
        <p:spPr>
          <a:xfrm>
            <a:off x="7651349" y="4749282"/>
            <a:ext cx="581001" cy="304800"/>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0000"/>
              </a:solidFill>
            </a:endParaRPr>
          </a:p>
        </p:txBody>
      </p:sp>
      <p:sp>
        <p:nvSpPr>
          <p:cNvPr id="9" name="Rectangle 8"/>
          <p:cNvSpPr/>
          <p:nvPr/>
        </p:nvSpPr>
        <p:spPr>
          <a:xfrm>
            <a:off x="3647170" y="2895600"/>
            <a:ext cx="581001" cy="304800"/>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0000"/>
              </a:solidFill>
            </a:endParaRPr>
          </a:p>
        </p:txBody>
      </p:sp>
      <p:sp>
        <p:nvSpPr>
          <p:cNvPr id="10" name="Rectangle 9"/>
          <p:cNvSpPr/>
          <p:nvPr/>
        </p:nvSpPr>
        <p:spPr>
          <a:xfrm>
            <a:off x="3666922" y="4749282"/>
            <a:ext cx="581001" cy="304800"/>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0000"/>
              </a:solidFill>
            </a:endParaRPr>
          </a:p>
        </p:txBody>
      </p:sp>
      <p:sp>
        <p:nvSpPr>
          <p:cNvPr id="11" name="Rectangle 10"/>
          <p:cNvSpPr/>
          <p:nvPr/>
        </p:nvSpPr>
        <p:spPr>
          <a:xfrm>
            <a:off x="3650290" y="3296133"/>
            <a:ext cx="581001" cy="1399108"/>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4377443" y="4749282"/>
            <a:ext cx="3123390" cy="30480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3670042" y="5117166"/>
            <a:ext cx="581001" cy="367884"/>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ounded Rectangle 14"/>
          <p:cNvSpPr/>
          <p:nvPr/>
        </p:nvSpPr>
        <p:spPr>
          <a:xfrm>
            <a:off x="5192233" y="1767668"/>
            <a:ext cx="3414679" cy="1623335"/>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dirty="0" smtClean="0"/>
              <a:t>Openness scales converged most strongly with one another and to a lesser extent with the other Big Five scales. </a:t>
            </a:r>
            <a:endParaRPr lang="en-US" dirty="0"/>
          </a:p>
        </p:txBody>
      </p:sp>
      <p:sp>
        <p:nvSpPr>
          <p:cNvPr id="14" name="Rectangle 13"/>
          <p:cNvSpPr/>
          <p:nvPr/>
        </p:nvSpPr>
        <p:spPr>
          <a:xfrm>
            <a:off x="7651349" y="5117166"/>
            <a:ext cx="581001" cy="367884"/>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03531805"/>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Table 15"/>
          <p:cNvGraphicFramePr>
            <a:graphicFrameLocks noGrp="1"/>
          </p:cNvGraphicFramePr>
          <p:nvPr>
            <p:extLst>
              <p:ext uri="{D42A27DB-BD31-4B8C-83A1-F6EECF244321}">
                <p14:modId xmlns:p14="http://schemas.microsoft.com/office/powerpoint/2010/main" val="1176145093"/>
              </p:ext>
            </p:extLst>
          </p:nvPr>
        </p:nvGraphicFramePr>
        <p:xfrm>
          <a:off x="4" y="1391528"/>
          <a:ext cx="9143995" cy="5281085"/>
        </p:xfrm>
        <a:graphic>
          <a:graphicData uri="http://schemas.openxmlformats.org/drawingml/2006/table">
            <a:tbl>
              <a:tblPr firstRow="1" bandRow="1">
                <a:tableStyleId>{5C22544A-7EE6-4342-B048-85BDC9FD1C3A}</a:tableStyleId>
              </a:tblPr>
              <a:tblGrid>
                <a:gridCol w="1148485"/>
                <a:gridCol w="799551"/>
                <a:gridCol w="799551"/>
                <a:gridCol w="799551"/>
                <a:gridCol w="799551"/>
                <a:gridCol w="799551"/>
                <a:gridCol w="799551"/>
                <a:gridCol w="799551"/>
                <a:gridCol w="799551"/>
                <a:gridCol w="799551"/>
                <a:gridCol w="799551"/>
              </a:tblGrid>
              <a:tr h="367172">
                <a:tc>
                  <a:txBody>
                    <a:bodyPr/>
                    <a:lstStyle/>
                    <a:p>
                      <a:r>
                        <a:rPr lang="en-US" sz="1600" dirty="0" smtClean="0">
                          <a:latin typeface="Corbel"/>
                          <a:cs typeface="Corbel"/>
                        </a:rPr>
                        <a:t>Variable</a:t>
                      </a:r>
                      <a:endParaRPr lang="en-US" sz="1600" dirty="0">
                        <a:latin typeface="Corbel"/>
                        <a:cs typeface="Corbel"/>
                      </a:endParaRPr>
                    </a:p>
                  </a:txBody>
                  <a:tcPr/>
                </a:tc>
                <a:tc>
                  <a:txBody>
                    <a:bodyPr/>
                    <a:lstStyle/>
                    <a:p>
                      <a:pPr algn="ctr"/>
                      <a:r>
                        <a:rPr lang="en-US" sz="1600" dirty="0" smtClean="0">
                          <a:latin typeface="Corbel"/>
                          <a:cs typeface="Corbel"/>
                        </a:rPr>
                        <a:t>1</a:t>
                      </a:r>
                      <a:endParaRPr lang="en-US" sz="1600" dirty="0">
                        <a:latin typeface="Corbel"/>
                        <a:cs typeface="Corbel"/>
                      </a:endParaRPr>
                    </a:p>
                  </a:txBody>
                  <a:tcPr/>
                </a:tc>
                <a:tc>
                  <a:txBody>
                    <a:bodyPr/>
                    <a:lstStyle/>
                    <a:p>
                      <a:pPr algn="ctr"/>
                      <a:r>
                        <a:rPr lang="en-US" sz="1600" dirty="0" smtClean="0">
                          <a:latin typeface="Corbel"/>
                          <a:cs typeface="Corbel"/>
                        </a:rPr>
                        <a:t>2</a:t>
                      </a:r>
                      <a:endParaRPr lang="en-US" sz="1600" dirty="0">
                        <a:latin typeface="Corbel"/>
                        <a:cs typeface="Corbel"/>
                      </a:endParaRPr>
                    </a:p>
                  </a:txBody>
                  <a:tcPr/>
                </a:tc>
                <a:tc>
                  <a:txBody>
                    <a:bodyPr/>
                    <a:lstStyle/>
                    <a:p>
                      <a:pPr algn="ctr"/>
                      <a:r>
                        <a:rPr lang="en-US" sz="1600" dirty="0" smtClean="0">
                          <a:latin typeface="Corbel"/>
                          <a:cs typeface="Corbel"/>
                        </a:rPr>
                        <a:t>3</a:t>
                      </a:r>
                      <a:endParaRPr lang="en-US" sz="1600" dirty="0">
                        <a:latin typeface="Corbel"/>
                        <a:cs typeface="Corbel"/>
                      </a:endParaRPr>
                    </a:p>
                  </a:txBody>
                  <a:tcPr/>
                </a:tc>
                <a:tc>
                  <a:txBody>
                    <a:bodyPr/>
                    <a:lstStyle/>
                    <a:p>
                      <a:pPr algn="ctr"/>
                      <a:r>
                        <a:rPr lang="en-US" sz="1600" dirty="0" smtClean="0">
                          <a:latin typeface="Corbel"/>
                          <a:cs typeface="Corbel"/>
                        </a:rPr>
                        <a:t>4</a:t>
                      </a:r>
                      <a:endParaRPr lang="en-US" sz="1600" dirty="0">
                        <a:latin typeface="Corbel"/>
                        <a:cs typeface="Corbel"/>
                      </a:endParaRPr>
                    </a:p>
                  </a:txBody>
                  <a:tcPr/>
                </a:tc>
                <a:tc>
                  <a:txBody>
                    <a:bodyPr/>
                    <a:lstStyle/>
                    <a:p>
                      <a:pPr algn="ctr"/>
                      <a:r>
                        <a:rPr lang="en-US" sz="1600" dirty="0" smtClean="0">
                          <a:latin typeface="Corbel"/>
                          <a:cs typeface="Corbel"/>
                        </a:rPr>
                        <a:t>5</a:t>
                      </a:r>
                      <a:endParaRPr lang="en-US" sz="1600" dirty="0">
                        <a:latin typeface="Corbel"/>
                        <a:cs typeface="Corbel"/>
                      </a:endParaRPr>
                    </a:p>
                  </a:txBody>
                  <a:tcPr/>
                </a:tc>
                <a:tc>
                  <a:txBody>
                    <a:bodyPr/>
                    <a:lstStyle/>
                    <a:p>
                      <a:pPr algn="ctr"/>
                      <a:r>
                        <a:rPr lang="en-US" sz="1600" dirty="0" smtClean="0">
                          <a:latin typeface="Corbel"/>
                          <a:cs typeface="Corbel"/>
                        </a:rPr>
                        <a:t>6</a:t>
                      </a:r>
                      <a:endParaRPr lang="en-US" sz="1600" dirty="0">
                        <a:latin typeface="Corbel"/>
                        <a:cs typeface="Corbel"/>
                      </a:endParaRPr>
                    </a:p>
                  </a:txBody>
                  <a:tcPr/>
                </a:tc>
                <a:tc>
                  <a:txBody>
                    <a:bodyPr/>
                    <a:lstStyle/>
                    <a:p>
                      <a:pPr algn="ctr"/>
                      <a:r>
                        <a:rPr lang="en-US" sz="1600" dirty="0" smtClean="0">
                          <a:latin typeface="Corbel"/>
                          <a:cs typeface="Corbel"/>
                        </a:rPr>
                        <a:t>7</a:t>
                      </a:r>
                      <a:endParaRPr lang="en-US" sz="1600" dirty="0">
                        <a:latin typeface="Corbel"/>
                        <a:cs typeface="Corbel"/>
                      </a:endParaRPr>
                    </a:p>
                  </a:txBody>
                  <a:tcPr/>
                </a:tc>
                <a:tc>
                  <a:txBody>
                    <a:bodyPr/>
                    <a:lstStyle/>
                    <a:p>
                      <a:pPr algn="ctr"/>
                      <a:r>
                        <a:rPr lang="en-US" sz="1600" dirty="0" smtClean="0">
                          <a:latin typeface="Corbel"/>
                          <a:cs typeface="Corbel"/>
                        </a:rPr>
                        <a:t>8</a:t>
                      </a:r>
                      <a:endParaRPr lang="en-US" sz="1600" dirty="0">
                        <a:latin typeface="Corbel"/>
                        <a:cs typeface="Corbel"/>
                      </a:endParaRPr>
                    </a:p>
                  </a:txBody>
                  <a:tcPr/>
                </a:tc>
                <a:tc>
                  <a:txBody>
                    <a:bodyPr/>
                    <a:lstStyle/>
                    <a:p>
                      <a:pPr algn="ctr"/>
                      <a:r>
                        <a:rPr lang="en-US" sz="1600" dirty="0" smtClean="0">
                          <a:latin typeface="Corbel"/>
                          <a:cs typeface="Corbel"/>
                        </a:rPr>
                        <a:t>9</a:t>
                      </a:r>
                      <a:endParaRPr lang="en-US" sz="1600" dirty="0">
                        <a:latin typeface="Corbel"/>
                        <a:cs typeface="Corbel"/>
                      </a:endParaRPr>
                    </a:p>
                  </a:txBody>
                  <a:tcPr/>
                </a:tc>
                <a:tc>
                  <a:txBody>
                    <a:bodyPr/>
                    <a:lstStyle/>
                    <a:p>
                      <a:pPr algn="ctr"/>
                      <a:r>
                        <a:rPr lang="en-US" sz="1600" dirty="0" smtClean="0">
                          <a:latin typeface="Corbel"/>
                          <a:cs typeface="Corbel"/>
                        </a:rPr>
                        <a:t>10</a:t>
                      </a:r>
                      <a:endParaRPr lang="en-US" sz="1600" dirty="0">
                        <a:latin typeface="Corbel"/>
                        <a:cs typeface="Corbel"/>
                      </a:endParaRPr>
                    </a:p>
                  </a:txBody>
                  <a:tcPr/>
                </a:tc>
              </a:tr>
              <a:tr h="367172">
                <a:tc>
                  <a:txBody>
                    <a:bodyPr/>
                    <a:lstStyle/>
                    <a:p>
                      <a:r>
                        <a:rPr lang="en-US" sz="1600" dirty="0" smtClean="0">
                          <a:latin typeface="Corbel"/>
                          <a:cs typeface="Corbel"/>
                        </a:rPr>
                        <a:t>1 U-E</a:t>
                      </a:r>
                      <a:endParaRPr lang="en-US" sz="1600" dirty="0">
                        <a:latin typeface="Corbel"/>
                        <a:cs typeface="Corbel"/>
                      </a:endParaRPr>
                    </a:p>
                  </a:txBody>
                  <a:tcPr/>
                </a:tc>
                <a:tc>
                  <a:txBody>
                    <a:bodyPr/>
                    <a:lstStyle/>
                    <a:p>
                      <a:pPr algn="ctr"/>
                      <a:r>
                        <a:rPr lang="en-US" sz="1600" b="1" dirty="0" smtClean="0">
                          <a:latin typeface="Corbel"/>
                          <a:cs typeface="Corbel"/>
                        </a:rPr>
                        <a:t>.86</a:t>
                      </a:r>
                      <a:endParaRPr lang="en-US" sz="1600" b="1" dirty="0">
                        <a:latin typeface="Corbel"/>
                        <a:cs typeface="Corbel"/>
                      </a:endParaRPr>
                    </a:p>
                  </a:txBody>
                  <a:tcPr/>
                </a:tc>
                <a:tc>
                  <a:txBody>
                    <a:bodyPr/>
                    <a:lstStyle/>
                    <a:p>
                      <a:pPr algn="ctr"/>
                      <a:endParaRPr lang="en-US" sz="1600">
                        <a:latin typeface="Corbel"/>
                        <a:cs typeface="Corbel"/>
                      </a:endParaRPr>
                    </a:p>
                  </a:txBody>
                  <a:tcPr/>
                </a:tc>
                <a:tc>
                  <a:txBody>
                    <a:bodyPr/>
                    <a:lstStyle/>
                    <a:p>
                      <a:pPr algn="ctr"/>
                      <a:endParaRPr lang="en-US" sz="1600">
                        <a:latin typeface="Corbel"/>
                        <a:cs typeface="Corbel"/>
                      </a:endParaRPr>
                    </a:p>
                  </a:txBody>
                  <a:tcPr/>
                </a:tc>
                <a:tc>
                  <a:txBody>
                    <a:bodyPr/>
                    <a:lstStyle/>
                    <a:p>
                      <a:pPr algn="ctr"/>
                      <a:endParaRPr lang="en-US" sz="1600">
                        <a:latin typeface="Corbel"/>
                        <a:cs typeface="Corbel"/>
                      </a:endParaRPr>
                    </a:p>
                  </a:txBody>
                  <a:tcPr/>
                </a:tc>
                <a:tc>
                  <a:txBody>
                    <a:bodyPr/>
                    <a:lstStyle/>
                    <a:p>
                      <a:pPr algn="ctr"/>
                      <a:endParaRPr lang="en-US" sz="1600">
                        <a:latin typeface="Corbel"/>
                        <a:cs typeface="Corbel"/>
                      </a:endParaRPr>
                    </a:p>
                  </a:txBody>
                  <a:tcPr/>
                </a:tc>
                <a:tc>
                  <a:txBody>
                    <a:bodyPr/>
                    <a:lstStyle/>
                    <a:p>
                      <a:pPr algn="ctr"/>
                      <a:endParaRPr lang="en-US" sz="1600" dirty="0">
                        <a:latin typeface="Corbel"/>
                        <a:cs typeface="Corbel"/>
                      </a:endParaRPr>
                    </a:p>
                  </a:txBody>
                  <a:tcPr/>
                </a:tc>
                <a:tc>
                  <a:txBody>
                    <a:bodyPr/>
                    <a:lstStyle/>
                    <a:p>
                      <a:pPr algn="ctr"/>
                      <a:endParaRPr lang="en-US" sz="1600">
                        <a:latin typeface="Corbel"/>
                        <a:cs typeface="Corbel"/>
                      </a:endParaRPr>
                    </a:p>
                  </a:txBody>
                  <a:tcPr/>
                </a:tc>
                <a:tc>
                  <a:txBody>
                    <a:bodyPr/>
                    <a:lstStyle/>
                    <a:p>
                      <a:pPr algn="ctr"/>
                      <a:endParaRPr lang="en-US" sz="1600">
                        <a:latin typeface="Corbel"/>
                        <a:cs typeface="Corbel"/>
                      </a:endParaRPr>
                    </a:p>
                  </a:txBody>
                  <a:tcPr/>
                </a:tc>
                <a:tc>
                  <a:txBody>
                    <a:bodyPr/>
                    <a:lstStyle/>
                    <a:p>
                      <a:pPr algn="ctr"/>
                      <a:endParaRPr lang="en-US" sz="1600">
                        <a:latin typeface="Corbel"/>
                        <a:cs typeface="Corbel"/>
                      </a:endParaRPr>
                    </a:p>
                  </a:txBody>
                  <a:tcPr/>
                </a:tc>
                <a:tc>
                  <a:txBody>
                    <a:bodyPr/>
                    <a:lstStyle/>
                    <a:p>
                      <a:pPr algn="ctr"/>
                      <a:endParaRPr lang="en-US" sz="1600">
                        <a:latin typeface="Corbel"/>
                        <a:cs typeface="Corbel"/>
                      </a:endParaRPr>
                    </a:p>
                  </a:txBody>
                  <a:tcPr/>
                </a:tc>
              </a:tr>
              <a:tr h="367172">
                <a:tc>
                  <a:txBody>
                    <a:bodyPr/>
                    <a:lstStyle/>
                    <a:p>
                      <a:r>
                        <a:rPr lang="en-US" sz="1600" dirty="0" smtClean="0">
                          <a:latin typeface="Corbel"/>
                          <a:cs typeface="Corbel"/>
                        </a:rPr>
                        <a:t>2 U-C</a:t>
                      </a:r>
                      <a:endParaRPr lang="en-US" sz="1600" dirty="0">
                        <a:latin typeface="Corbel"/>
                        <a:cs typeface="Corbel"/>
                      </a:endParaRPr>
                    </a:p>
                  </a:txBody>
                  <a:tcPr/>
                </a:tc>
                <a:tc>
                  <a:txBody>
                    <a:bodyPr/>
                    <a:lstStyle/>
                    <a:p>
                      <a:pPr algn="ctr"/>
                      <a:r>
                        <a:rPr lang="en-US" sz="1600" dirty="0" smtClean="0">
                          <a:latin typeface="Corbel"/>
                          <a:cs typeface="Corbel"/>
                        </a:rPr>
                        <a:t>.33</a:t>
                      </a:r>
                      <a:r>
                        <a:rPr lang="en-US" sz="1600" baseline="30000" dirty="0" smtClean="0">
                          <a:latin typeface="Corbel"/>
                          <a:cs typeface="Corbel"/>
                        </a:rPr>
                        <a:t>***</a:t>
                      </a:r>
                      <a:endParaRPr lang="en-US" sz="1600" baseline="30000" dirty="0">
                        <a:latin typeface="Corbel"/>
                        <a:cs typeface="Corbel"/>
                      </a:endParaRPr>
                    </a:p>
                  </a:txBody>
                  <a:tcPr/>
                </a:tc>
                <a:tc>
                  <a:txBody>
                    <a:bodyPr/>
                    <a:lstStyle/>
                    <a:p>
                      <a:pPr algn="ctr"/>
                      <a:r>
                        <a:rPr lang="en-US" sz="1600" b="1" dirty="0" smtClean="0">
                          <a:latin typeface="Corbel"/>
                          <a:cs typeface="Corbel"/>
                        </a:rPr>
                        <a:t>.88</a:t>
                      </a:r>
                      <a:endParaRPr lang="en-US" sz="1600" b="1" dirty="0">
                        <a:latin typeface="Corbel"/>
                        <a:cs typeface="Corbel"/>
                      </a:endParaRPr>
                    </a:p>
                  </a:txBody>
                  <a:tcPr/>
                </a:tc>
                <a:tc>
                  <a:txBody>
                    <a:bodyPr/>
                    <a:lstStyle/>
                    <a:p>
                      <a:pPr algn="ctr"/>
                      <a:endParaRPr lang="en-US" sz="1600">
                        <a:latin typeface="Corbel"/>
                        <a:cs typeface="Corbel"/>
                      </a:endParaRPr>
                    </a:p>
                  </a:txBody>
                  <a:tcPr/>
                </a:tc>
                <a:tc>
                  <a:txBody>
                    <a:bodyPr/>
                    <a:lstStyle/>
                    <a:p>
                      <a:pPr algn="ctr"/>
                      <a:endParaRPr lang="en-US" sz="1600">
                        <a:latin typeface="Corbel"/>
                        <a:cs typeface="Corbel"/>
                      </a:endParaRPr>
                    </a:p>
                  </a:txBody>
                  <a:tcPr/>
                </a:tc>
                <a:tc>
                  <a:txBody>
                    <a:bodyPr/>
                    <a:lstStyle/>
                    <a:p>
                      <a:pPr algn="ctr"/>
                      <a:endParaRPr lang="en-US" sz="1600">
                        <a:latin typeface="Corbel"/>
                        <a:cs typeface="Corbel"/>
                      </a:endParaRPr>
                    </a:p>
                  </a:txBody>
                  <a:tcPr/>
                </a:tc>
                <a:tc>
                  <a:txBody>
                    <a:bodyPr/>
                    <a:lstStyle/>
                    <a:p>
                      <a:pPr algn="ctr"/>
                      <a:endParaRPr lang="en-US" sz="1600">
                        <a:latin typeface="Corbel"/>
                        <a:cs typeface="Corbel"/>
                      </a:endParaRPr>
                    </a:p>
                  </a:txBody>
                  <a:tcPr/>
                </a:tc>
                <a:tc>
                  <a:txBody>
                    <a:bodyPr/>
                    <a:lstStyle/>
                    <a:p>
                      <a:pPr algn="ctr"/>
                      <a:endParaRPr lang="en-US" sz="1600" dirty="0">
                        <a:latin typeface="Corbel"/>
                        <a:cs typeface="Corbel"/>
                      </a:endParaRPr>
                    </a:p>
                  </a:txBody>
                  <a:tcPr/>
                </a:tc>
                <a:tc>
                  <a:txBody>
                    <a:bodyPr/>
                    <a:lstStyle/>
                    <a:p>
                      <a:pPr algn="ctr"/>
                      <a:endParaRPr lang="en-US" sz="1600" dirty="0">
                        <a:latin typeface="Corbel"/>
                        <a:cs typeface="Corbel"/>
                      </a:endParaRPr>
                    </a:p>
                  </a:txBody>
                  <a:tcPr/>
                </a:tc>
                <a:tc>
                  <a:txBody>
                    <a:bodyPr/>
                    <a:lstStyle/>
                    <a:p>
                      <a:pPr algn="ctr"/>
                      <a:endParaRPr lang="en-US" sz="1600" dirty="0">
                        <a:latin typeface="Corbel"/>
                        <a:cs typeface="Corbel"/>
                      </a:endParaRPr>
                    </a:p>
                  </a:txBody>
                  <a:tcPr/>
                </a:tc>
                <a:tc>
                  <a:txBody>
                    <a:bodyPr/>
                    <a:lstStyle/>
                    <a:p>
                      <a:pPr algn="ctr"/>
                      <a:endParaRPr lang="en-US" sz="1600" dirty="0">
                        <a:latin typeface="Corbel"/>
                        <a:cs typeface="Corbel"/>
                      </a:endParaRPr>
                    </a:p>
                  </a:txBody>
                  <a:tcPr/>
                </a:tc>
              </a:tr>
              <a:tr h="367172">
                <a:tc>
                  <a:txBody>
                    <a:bodyPr/>
                    <a:lstStyle/>
                    <a:p>
                      <a:r>
                        <a:rPr lang="en-US" sz="1600" dirty="0" smtClean="0">
                          <a:latin typeface="Corbel"/>
                          <a:cs typeface="Corbel"/>
                        </a:rPr>
                        <a:t>3 U-A</a:t>
                      </a:r>
                      <a:endParaRPr lang="en-US" sz="1600" dirty="0">
                        <a:latin typeface="Corbel"/>
                        <a:cs typeface="Corbel"/>
                      </a:endParaRPr>
                    </a:p>
                  </a:txBody>
                  <a:tcPr/>
                </a:tc>
                <a:tc>
                  <a:txBody>
                    <a:bodyPr/>
                    <a:lstStyle/>
                    <a:p>
                      <a:pPr algn="ctr"/>
                      <a:r>
                        <a:rPr lang="en-US" sz="1600" dirty="0" smtClean="0">
                          <a:latin typeface="Corbel"/>
                          <a:cs typeface="Corbel"/>
                        </a:rPr>
                        <a:t>.24</a:t>
                      </a:r>
                      <a:r>
                        <a:rPr lang="en-US" sz="1600" baseline="30000" dirty="0" smtClean="0">
                          <a:latin typeface="Corbel"/>
                          <a:cs typeface="Corbel"/>
                        </a:rPr>
                        <a:t>***</a:t>
                      </a:r>
                      <a:endParaRPr lang="en-US" sz="1600" dirty="0">
                        <a:latin typeface="Corbel"/>
                        <a:cs typeface="Corbel"/>
                      </a:endParaRPr>
                    </a:p>
                  </a:txBody>
                  <a:tcPr/>
                </a:tc>
                <a:tc>
                  <a:txBody>
                    <a:bodyPr/>
                    <a:lstStyle/>
                    <a:p>
                      <a:pPr algn="ctr"/>
                      <a:r>
                        <a:rPr lang="en-US" sz="1600" dirty="0" smtClean="0">
                          <a:latin typeface="Corbel"/>
                          <a:cs typeface="Corbel"/>
                        </a:rPr>
                        <a:t>.48</a:t>
                      </a:r>
                      <a:r>
                        <a:rPr lang="en-US" sz="1600" baseline="30000" dirty="0" smtClean="0">
                          <a:latin typeface="Corbel"/>
                          <a:cs typeface="Corbel"/>
                        </a:rPr>
                        <a:t>***</a:t>
                      </a:r>
                      <a:endParaRPr lang="en-US" sz="1600" dirty="0">
                        <a:latin typeface="Corbel"/>
                        <a:cs typeface="Corbel"/>
                      </a:endParaRPr>
                    </a:p>
                  </a:txBody>
                  <a:tcPr/>
                </a:tc>
                <a:tc>
                  <a:txBody>
                    <a:bodyPr/>
                    <a:lstStyle/>
                    <a:p>
                      <a:pPr algn="ctr"/>
                      <a:r>
                        <a:rPr lang="en-US" sz="1600" b="1" dirty="0" smtClean="0">
                          <a:latin typeface="Corbel"/>
                          <a:cs typeface="Corbel"/>
                        </a:rPr>
                        <a:t>.87</a:t>
                      </a:r>
                      <a:endParaRPr lang="en-US" sz="1600" b="1" dirty="0">
                        <a:latin typeface="Corbel"/>
                        <a:cs typeface="Corbel"/>
                      </a:endParaRPr>
                    </a:p>
                  </a:txBody>
                  <a:tcPr/>
                </a:tc>
                <a:tc>
                  <a:txBody>
                    <a:bodyPr/>
                    <a:lstStyle/>
                    <a:p>
                      <a:pPr algn="ctr"/>
                      <a:endParaRPr lang="en-US" sz="1600">
                        <a:latin typeface="Corbel"/>
                        <a:cs typeface="Corbel"/>
                      </a:endParaRPr>
                    </a:p>
                  </a:txBody>
                  <a:tcPr/>
                </a:tc>
                <a:tc>
                  <a:txBody>
                    <a:bodyPr/>
                    <a:lstStyle/>
                    <a:p>
                      <a:pPr algn="ctr"/>
                      <a:endParaRPr lang="en-US" sz="1600">
                        <a:latin typeface="Corbel"/>
                        <a:cs typeface="Corbel"/>
                      </a:endParaRPr>
                    </a:p>
                  </a:txBody>
                  <a:tcPr/>
                </a:tc>
                <a:tc>
                  <a:txBody>
                    <a:bodyPr/>
                    <a:lstStyle/>
                    <a:p>
                      <a:pPr algn="ctr"/>
                      <a:endParaRPr lang="en-US" sz="1600">
                        <a:latin typeface="Corbel"/>
                        <a:cs typeface="Corbel"/>
                      </a:endParaRPr>
                    </a:p>
                  </a:txBody>
                  <a:tcPr/>
                </a:tc>
                <a:tc>
                  <a:txBody>
                    <a:bodyPr/>
                    <a:lstStyle/>
                    <a:p>
                      <a:pPr algn="ctr"/>
                      <a:endParaRPr lang="en-US" sz="1600">
                        <a:latin typeface="Corbel"/>
                        <a:cs typeface="Corbel"/>
                      </a:endParaRPr>
                    </a:p>
                  </a:txBody>
                  <a:tcPr/>
                </a:tc>
                <a:tc>
                  <a:txBody>
                    <a:bodyPr/>
                    <a:lstStyle/>
                    <a:p>
                      <a:pPr algn="ctr"/>
                      <a:endParaRPr lang="en-US" sz="1600">
                        <a:latin typeface="Corbel"/>
                        <a:cs typeface="Corbel"/>
                      </a:endParaRPr>
                    </a:p>
                  </a:txBody>
                  <a:tcPr/>
                </a:tc>
                <a:tc>
                  <a:txBody>
                    <a:bodyPr/>
                    <a:lstStyle/>
                    <a:p>
                      <a:pPr algn="ctr"/>
                      <a:endParaRPr lang="en-US" sz="1600">
                        <a:latin typeface="Corbel"/>
                        <a:cs typeface="Corbel"/>
                      </a:endParaRPr>
                    </a:p>
                  </a:txBody>
                  <a:tcPr/>
                </a:tc>
                <a:tc>
                  <a:txBody>
                    <a:bodyPr/>
                    <a:lstStyle/>
                    <a:p>
                      <a:pPr algn="ctr"/>
                      <a:endParaRPr lang="en-US" sz="1600">
                        <a:latin typeface="Corbel"/>
                        <a:cs typeface="Corbel"/>
                      </a:endParaRPr>
                    </a:p>
                  </a:txBody>
                  <a:tcPr/>
                </a:tc>
              </a:tr>
              <a:tr h="367172">
                <a:tc>
                  <a:txBody>
                    <a:bodyPr/>
                    <a:lstStyle/>
                    <a:p>
                      <a:r>
                        <a:rPr lang="en-US" sz="1600" dirty="0" smtClean="0">
                          <a:latin typeface="Corbel"/>
                          <a:cs typeface="Corbel"/>
                        </a:rPr>
                        <a:t>4 U-O</a:t>
                      </a:r>
                      <a:endParaRPr lang="en-US" sz="1600" dirty="0">
                        <a:latin typeface="Corbel"/>
                        <a:cs typeface="Corbel"/>
                      </a:endParaRPr>
                    </a:p>
                  </a:txBody>
                  <a:tcPr/>
                </a:tc>
                <a:tc>
                  <a:txBody>
                    <a:bodyPr/>
                    <a:lstStyle/>
                    <a:p>
                      <a:pPr algn="ctr"/>
                      <a:r>
                        <a:rPr lang="en-US" sz="1600" dirty="0" smtClean="0">
                          <a:latin typeface="Corbel"/>
                          <a:cs typeface="Corbel"/>
                        </a:rPr>
                        <a:t>.50</a:t>
                      </a:r>
                      <a:r>
                        <a:rPr lang="en-US" sz="1600" baseline="30000" dirty="0" smtClean="0">
                          <a:latin typeface="Corbel"/>
                          <a:cs typeface="Corbel"/>
                        </a:rPr>
                        <a:t>***</a:t>
                      </a:r>
                      <a:endParaRPr lang="en-US" sz="1600" dirty="0">
                        <a:latin typeface="Corbel"/>
                        <a:cs typeface="Corbel"/>
                      </a:endParaRPr>
                    </a:p>
                  </a:txBody>
                  <a:tcPr/>
                </a:tc>
                <a:tc>
                  <a:txBody>
                    <a:bodyPr/>
                    <a:lstStyle/>
                    <a:p>
                      <a:pPr algn="ctr"/>
                      <a:r>
                        <a:rPr lang="en-US" sz="1600" dirty="0" smtClean="0">
                          <a:latin typeface="Corbel"/>
                          <a:cs typeface="Corbel"/>
                        </a:rPr>
                        <a:t>.42</a:t>
                      </a:r>
                      <a:r>
                        <a:rPr lang="en-US" sz="1600" baseline="30000" dirty="0" smtClean="0">
                          <a:latin typeface="Corbel"/>
                          <a:cs typeface="Corbel"/>
                        </a:rPr>
                        <a:t>***</a:t>
                      </a:r>
                      <a:endParaRPr lang="en-US" sz="1600" dirty="0">
                        <a:latin typeface="Corbel"/>
                        <a:cs typeface="Corbel"/>
                      </a:endParaRPr>
                    </a:p>
                  </a:txBody>
                  <a:tcPr/>
                </a:tc>
                <a:tc>
                  <a:txBody>
                    <a:bodyPr/>
                    <a:lstStyle/>
                    <a:p>
                      <a:pPr algn="ctr"/>
                      <a:r>
                        <a:rPr lang="en-US" sz="1600" dirty="0" smtClean="0">
                          <a:latin typeface="Corbel"/>
                          <a:cs typeface="Corbel"/>
                        </a:rPr>
                        <a:t>.41</a:t>
                      </a:r>
                      <a:r>
                        <a:rPr lang="en-US" sz="1600" baseline="30000" dirty="0" smtClean="0">
                          <a:latin typeface="Corbel"/>
                          <a:cs typeface="Corbel"/>
                        </a:rPr>
                        <a:t>***</a:t>
                      </a:r>
                      <a:endParaRPr lang="en-US" sz="1600" dirty="0">
                        <a:latin typeface="Corbel"/>
                        <a:cs typeface="Corbel"/>
                      </a:endParaRPr>
                    </a:p>
                  </a:txBody>
                  <a:tcPr/>
                </a:tc>
                <a:tc>
                  <a:txBody>
                    <a:bodyPr/>
                    <a:lstStyle/>
                    <a:p>
                      <a:pPr algn="ctr"/>
                      <a:r>
                        <a:rPr lang="en-US" sz="1600" b="1" dirty="0" smtClean="0">
                          <a:latin typeface="Corbel"/>
                          <a:cs typeface="Corbel"/>
                        </a:rPr>
                        <a:t>.83</a:t>
                      </a:r>
                      <a:endParaRPr lang="en-US" sz="1600" b="1" dirty="0">
                        <a:latin typeface="Corbel"/>
                        <a:cs typeface="Corbel"/>
                      </a:endParaRPr>
                    </a:p>
                  </a:txBody>
                  <a:tcPr/>
                </a:tc>
                <a:tc>
                  <a:txBody>
                    <a:bodyPr/>
                    <a:lstStyle/>
                    <a:p>
                      <a:pPr algn="ctr"/>
                      <a:endParaRPr lang="en-US" sz="1600">
                        <a:latin typeface="Corbel"/>
                        <a:cs typeface="Corbel"/>
                      </a:endParaRPr>
                    </a:p>
                  </a:txBody>
                  <a:tcPr/>
                </a:tc>
                <a:tc>
                  <a:txBody>
                    <a:bodyPr/>
                    <a:lstStyle/>
                    <a:p>
                      <a:pPr algn="ctr"/>
                      <a:endParaRPr lang="en-US" sz="1600">
                        <a:latin typeface="Corbel"/>
                        <a:cs typeface="Corbel"/>
                      </a:endParaRPr>
                    </a:p>
                  </a:txBody>
                  <a:tcPr/>
                </a:tc>
                <a:tc>
                  <a:txBody>
                    <a:bodyPr/>
                    <a:lstStyle/>
                    <a:p>
                      <a:pPr algn="ctr"/>
                      <a:endParaRPr lang="en-US" sz="1600">
                        <a:latin typeface="Corbel"/>
                        <a:cs typeface="Corbel"/>
                      </a:endParaRPr>
                    </a:p>
                  </a:txBody>
                  <a:tcPr/>
                </a:tc>
                <a:tc>
                  <a:txBody>
                    <a:bodyPr/>
                    <a:lstStyle/>
                    <a:p>
                      <a:pPr algn="ctr"/>
                      <a:endParaRPr lang="en-US" sz="1600">
                        <a:latin typeface="Corbel"/>
                        <a:cs typeface="Corbel"/>
                      </a:endParaRPr>
                    </a:p>
                  </a:txBody>
                  <a:tcPr/>
                </a:tc>
                <a:tc>
                  <a:txBody>
                    <a:bodyPr/>
                    <a:lstStyle/>
                    <a:p>
                      <a:pPr algn="ctr"/>
                      <a:endParaRPr lang="en-US" sz="1600">
                        <a:latin typeface="Corbel"/>
                        <a:cs typeface="Corbel"/>
                      </a:endParaRPr>
                    </a:p>
                  </a:txBody>
                  <a:tcPr/>
                </a:tc>
                <a:tc>
                  <a:txBody>
                    <a:bodyPr/>
                    <a:lstStyle/>
                    <a:p>
                      <a:pPr algn="ctr"/>
                      <a:endParaRPr lang="en-US" sz="1600">
                        <a:latin typeface="Corbel"/>
                        <a:cs typeface="Corbel"/>
                      </a:endParaRPr>
                    </a:p>
                  </a:txBody>
                  <a:tcPr/>
                </a:tc>
              </a:tr>
              <a:tr h="367172">
                <a:tc>
                  <a:txBody>
                    <a:bodyPr/>
                    <a:lstStyle/>
                    <a:p>
                      <a:r>
                        <a:rPr lang="en-US" sz="1600" dirty="0" smtClean="0">
                          <a:latin typeface="Corbel"/>
                          <a:cs typeface="Corbel"/>
                        </a:rPr>
                        <a:t>5 U-N</a:t>
                      </a:r>
                      <a:endParaRPr lang="en-US" sz="1600" dirty="0">
                        <a:latin typeface="Corbel"/>
                        <a:cs typeface="Corbel"/>
                      </a:endParaRPr>
                    </a:p>
                  </a:txBody>
                  <a:tcPr/>
                </a:tc>
                <a:tc>
                  <a:txBody>
                    <a:bodyPr/>
                    <a:lstStyle/>
                    <a:p>
                      <a:pPr algn="ctr"/>
                      <a:r>
                        <a:rPr lang="en-US" sz="1600" dirty="0" smtClean="0">
                          <a:latin typeface="Corbel"/>
                          <a:cs typeface="Corbel"/>
                        </a:rPr>
                        <a:t>-.60</a:t>
                      </a:r>
                      <a:r>
                        <a:rPr lang="en-US" sz="1600" baseline="30000" dirty="0" smtClean="0">
                          <a:latin typeface="Corbel"/>
                          <a:cs typeface="Corbel"/>
                        </a:rPr>
                        <a:t>***</a:t>
                      </a:r>
                      <a:endParaRPr lang="en-US" sz="1600" dirty="0">
                        <a:latin typeface="Corbel"/>
                        <a:cs typeface="Corbel"/>
                      </a:endParaRPr>
                    </a:p>
                  </a:txBody>
                  <a:tcPr/>
                </a:tc>
                <a:tc>
                  <a:txBody>
                    <a:bodyPr/>
                    <a:lstStyle/>
                    <a:p>
                      <a:pPr algn="ctr"/>
                      <a:r>
                        <a:rPr lang="en-US" sz="1600" dirty="0" smtClean="0">
                          <a:latin typeface="Corbel"/>
                          <a:cs typeface="Corbel"/>
                        </a:rPr>
                        <a:t>-.49</a:t>
                      </a:r>
                      <a:r>
                        <a:rPr lang="en-US" sz="1600" baseline="30000" dirty="0" smtClean="0">
                          <a:latin typeface="Corbel"/>
                          <a:cs typeface="Corbel"/>
                        </a:rPr>
                        <a:t>***</a:t>
                      </a:r>
                      <a:endParaRPr lang="en-US" sz="1600" dirty="0">
                        <a:latin typeface="Corbel"/>
                        <a:cs typeface="Corbel"/>
                      </a:endParaRPr>
                    </a:p>
                  </a:txBody>
                  <a:tcPr/>
                </a:tc>
                <a:tc>
                  <a:txBody>
                    <a:bodyPr/>
                    <a:lstStyle/>
                    <a:p>
                      <a:pPr algn="ctr"/>
                      <a:r>
                        <a:rPr lang="en-US" sz="1600" dirty="0" smtClean="0">
                          <a:latin typeface="Corbel"/>
                          <a:cs typeface="Corbel"/>
                        </a:rPr>
                        <a:t>-.34</a:t>
                      </a:r>
                      <a:r>
                        <a:rPr lang="en-US" sz="1600" baseline="30000" dirty="0" smtClean="0">
                          <a:latin typeface="Corbel"/>
                          <a:cs typeface="Corbel"/>
                        </a:rPr>
                        <a:t>***</a:t>
                      </a:r>
                      <a:endParaRPr lang="en-US" sz="1600" dirty="0">
                        <a:latin typeface="Corbel"/>
                        <a:cs typeface="Corbel"/>
                      </a:endParaRPr>
                    </a:p>
                  </a:txBody>
                  <a:tcPr/>
                </a:tc>
                <a:tc>
                  <a:txBody>
                    <a:bodyPr/>
                    <a:lstStyle/>
                    <a:p>
                      <a:pPr algn="ctr"/>
                      <a:r>
                        <a:rPr lang="en-US" sz="1600" dirty="0" smtClean="0">
                          <a:latin typeface="Corbel"/>
                          <a:cs typeface="Corbel"/>
                        </a:rPr>
                        <a:t>-.26</a:t>
                      </a:r>
                      <a:r>
                        <a:rPr lang="en-US" sz="1600" baseline="30000" dirty="0" smtClean="0">
                          <a:latin typeface="Corbel"/>
                          <a:cs typeface="Corbel"/>
                        </a:rPr>
                        <a:t>***</a:t>
                      </a:r>
                      <a:endParaRPr lang="en-US" sz="1600" dirty="0">
                        <a:latin typeface="Corbel"/>
                        <a:cs typeface="Corbel"/>
                      </a:endParaRPr>
                    </a:p>
                  </a:txBody>
                  <a:tcPr/>
                </a:tc>
                <a:tc>
                  <a:txBody>
                    <a:bodyPr/>
                    <a:lstStyle/>
                    <a:p>
                      <a:pPr algn="ctr"/>
                      <a:r>
                        <a:rPr lang="en-US" sz="1600" b="1" dirty="0" smtClean="0">
                          <a:latin typeface="Corbel"/>
                          <a:cs typeface="Corbel"/>
                        </a:rPr>
                        <a:t>.91</a:t>
                      </a:r>
                      <a:endParaRPr lang="en-US" sz="1600" b="1" dirty="0">
                        <a:latin typeface="Corbel"/>
                        <a:cs typeface="Corbel"/>
                      </a:endParaRPr>
                    </a:p>
                  </a:txBody>
                  <a:tcPr/>
                </a:tc>
                <a:tc>
                  <a:txBody>
                    <a:bodyPr/>
                    <a:lstStyle/>
                    <a:p>
                      <a:pPr algn="ctr"/>
                      <a:endParaRPr lang="en-US" sz="1600">
                        <a:latin typeface="Corbel"/>
                        <a:cs typeface="Corbel"/>
                      </a:endParaRPr>
                    </a:p>
                  </a:txBody>
                  <a:tcPr/>
                </a:tc>
                <a:tc>
                  <a:txBody>
                    <a:bodyPr/>
                    <a:lstStyle/>
                    <a:p>
                      <a:pPr algn="ctr"/>
                      <a:endParaRPr lang="en-US" sz="1600" dirty="0">
                        <a:latin typeface="Corbel"/>
                        <a:cs typeface="Corbel"/>
                      </a:endParaRPr>
                    </a:p>
                  </a:txBody>
                  <a:tcPr/>
                </a:tc>
                <a:tc>
                  <a:txBody>
                    <a:bodyPr/>
                    <a:lstStyle/>
                    <a:p>
                      <a:pPr algn="ctr"/>
                      <a:endParaRPr lang="en-US" sz="1600" dirty="0">
                        <a:latin typeface="Corbel"/>
                        <a:cs typeface="Corbel"/>
                      </a:endParaRPr>
                    </a:p>
                  </a:txBody>
                  <a:tcPr/>
                </a:tc>
                <a:tc>
                  <a:txBody>
                    <a:bodyPr/>
                    <a:lstStyle/>
                    <a:p>
                      <a:pPr algn="ctr"/>
                      <a:endParaRPr lang="en-US" sz="1600" dirty="0">
                        <a:latin typeface="Corbel"/>
                        <a:cs typeface="Corbel"/>
                      </a:endParaRPr>
                    </a:p>
                  </a:txBody>
                  <a:tcPr/>
                </a:tc>
                <a:tc>
                  <a:txBody>
                    <a:bodyPr/>
                    <a:lstStyle/>
                    <a:p>
                      <a:pPr algn="ctr"/>
                      <a:endParaRPr lang="en-US" sz="1600" dirty="0">
                        <a:latin typeface="Corbel"/>
                        <a:cs typeface="Corbel"/>
                      </a:endParaRPr>
                    </a:p>
                  </a:txBody>
                  <a:tcPr/>
                </a:tc>
              </a:tr>
              <a:tr h="367172">
                <a:tc>
                  <a:txBody>
                    <a:bodyPr/>
                    <a:lstStyle/>
                    <a:p>
                      <a:r>
                        <a:rPr lang="en-US" sz="1600" dirty="0" smtClean="0">
                          <a:latin typeface="Corbel"/>
                          <a:cs typeface="Corbel"/>
                        </a:rPr>
                        <a:t>6 BF10-E</a:t>
                      </a:r>
                      <a:endParaRPr lang="en-US" sz="1600" dirty="0">
                        <a:latin typeface="Corbel"/>
                        <a:cs typeface="Corbel"/>
                      </a:endParaRPr>
                    </a:p>
                  </a:txBody>
                  <a:tcPr/>
                </a:tc>
                <a:tc>
                  <a:txBody>
                    <a:bodyPr/>
                    <a:lstStyle/>
                    <a:p>
                      <a:pPr algn="ctr"/>
                      <a:r>
                        <a:rPr lang="en-US" sz="1600" dirty="0" smtClean="0">
                          <a:latin typeface="Corbel"/>
                          <a:cs typeface="Corbel"/>
                        </a:rPr>
                        <a:t>.68</a:t>
                      </a:r>
                      <a:r>
                        <a:rPr lang="en-US" sz="1600" baseline="30000" dirty="0" smtClean="0">
                          <a:latin typeface="Corbel"/>
                          <a:cs typeface="Corbel"/>
                        </a:rPr>
                        <a:t>***</a:t>
                      </a:r>
                      <a:endParaRPr lang="en-US" sz="1600" dirty="0">
                        <a:latin typeface="Corbel"/>
                        <a:cs typeface="Corbel"/>
                      </a:endParaRPr>
                    </a:p>
                  </a:txBody>
                  <a:tcPr/>
                </a:tc>
                <a:tc>
                  <a:txBody>
                    <a:bodyPr/>
                    <a:lstStyle/>
                    <a:p>
                      <a:pPr algn="ctr"/>
                      <a:r>
                        <a:rPr lang="en-US" sz="1600" dirty="0" smtClean="0">
                          <a:latin typeface="Corbel"/>
                          <a:cs typeface="Corbel"/>
                        </a:rPr>
                        <a:t>.09</a:t>
                      </a:r>
                      <a:r>
                        <a:rPr lang="en-US" sz="1600" baseline="30000" dirty="0" smtClean="0">
                          <a:latin typeface="Corbel"/>
                          <a:cs typeface="Corbel"/>
                        </a:rPr>
                        <a:t>*</a:t>
                      </a:r>
                      <a:endParaRPr lang="en-US" sz="1600" dirty="0">
                        <a:latin typeface="Corbel"/>
                        <a:cs typeface="Corbel"/>
                      </a:endParaRPr>
                    </a:p>
                  </a:txBody>
                  <a:tcPr/>
                </a:tc>
                <a:tc>
                  <a:txBody>
                    <a:bodyPr/>
                    <a:lstStyle/>
                    <a:p>
                      <a:pPr algn="ctr"/>
                      <a:r>
                        <a:rPr lang="en-US" sz="1600" dirty="0" smtClean="0">
                          <a:latin typeface="Corbel"/>
                          <a:cs typeface="Corbel"/>
                        </a:rPr>
                        <a:t>.07</a:t>
                      </a:r>
                      <a:r>
                        <a:rPr lang="en-US" sz="1600" baseline="30000" dirty="0" smtClean="0">
                          <a:latin typeface="Corbel"/>
                          <a:cs typeface="Corbel"/>
                        </a:rPr>
                        <a:t>*</a:t>
                      </a:r>
                      <a:endParaRPr lang="en-US" sz="1600" dirty="0">
                        <a:latin typeface="Corbel"/>
                        <a:cs typeface="Corbel"/>
                      </a:endParaRPr>
                    </a:p>
                  </a:txBody>
                  <a:tcPr/>
                </a:tc>
                <a:tc>
                  <a:txBody>
                    <a:bodyPr/>
                    <a:lstStyle/>
                    <a:p>
                      <a:pPr algn="ctr"/>
                      <a:r>
                        <a:rPr lang="en-US" sz="1600" dirty="0" smtClean="0">
                          <a:latin typeface="Corbel"/>
                          <a:cs typeface="Corbel"/>
                        </a:rPr>
                        <a:t>.27</a:t>
                      </a:r>
                      <a:r>
                        <a:rPr lang="en-US" sz="1600" baseline="30000" dirty="0" smtClean="0">
                          <a:latin typeface="Corbel"/>
                          <a:cs typeface="Corbel"/>
                        </a:rPr>
                        <a:t>***</a:t>
                      </a:r>
                      <a:endParaRPr lang="en-US" sz="1600" dirty="0">
                        <a:latin typeface="Corbel"/>
                        <a:cs typeface="Corbel"/>
                      </a:endParaRPr>
                    </a:p>
                  </a:txBody>
                  <a:tcPr/>
                </a:tc>
                <a:tc>
                  <a:txBody>
                    <a:bodyPr/>
                    <a:lstStyle/>
                    <a:p>
                      <a:pPr algn="ctr"/>
                      <a:r>
                        <a:rPr lang="en-US" sz="1600" dirty="0" smtClean="0">
                          <a:latin typeface="Corbel"/>
                          <a:cs typeface="Corbel"/>
                        </a:rPr>
                        <a:t>-.34</a:t>
                      </a:r>
                      <a:r>
                        <a:rPr lang="en-US" sz="1600" baseline="30000" dirty="0" smtClean="0">
                          <a:latin typeface="Corbel"/>
                          <a:cs typeface="Corbel"/>
                        </a:rPr>
                        <a:t>***</a:t>
                      </a:r>
                      <a:endParaRPr lang="en-US" sz="1600" dirty="0">
                        <a:latin typeface="Corbel"/>
                        <a:cs typeface="Corbel"/>
                      </a:endParaRPr>
                    </a:p>
                  </a:txBody>
                  <a:tcPr/>
                </a:tc>
                <a:tc>
                  <a:txBody>
                    <a:bodyPr/>
                    <a:lstStyle/>
                    <a:p>
                      <a:pPr algn="ctr"/>
                      <a:r>
                        <a:rPr lang="en-US" sz="1600" b="1" dirty="0" smtClean="0">
                          <a:latin typeface="Corbel"/>
                          <a:cs typeface="Corbel"/>
                        </a:rPr>
                        <a:t>.69</a:t>
                      </a:r>
                      <a:endParaRPr lang="en-US" sz="1600" b="1" dirty="0">
                        <a:latin typeface="Corbel"/>
                        <a:cs typeface="Corbel"/>
                      </a:endParaRPr>
                    </a:p>
                  </a:txBody>
                  <a:tcPr/>
                </a:tc>
                <a:tc>
                  <a:txBody>
                    <a:bodyPr/>
                    <a:lstStyle/>
                    <a:p>
                      <a:pPr algn="ctr"/>
                      <a:endParaRPr lang="en-US" sz="1600" dirty="0">
                        <a:latin typeface="Corbel"/>
                        <a:cs typeface="Corbel"/>
                      </a:endParaRPr>
                    </a:p>
                  </a:txBody>
                  <a:tcPr/>
                </a:tc>
                <a:tc>
                  <a:txBody>
                    <a:bodyPr/>
                    <a:lstStyle/>
                    <a:p>
                      <a:pPr algn="ctr"/>
                      <a:endParaRPr lang="en-US" sz="1600" dirty="0">
                        <a:latin typeface="Corbel"/>
                        <a:cs typeface="Corbel"/>
                      </a:endParaRPr>
                    </a:p>
                  </a:txBody>
                  <a:tcPr/>
                </a:tc>
                <a:tc>
                  <a:txBody>
                    <a:bodyPr/>
                    <a:lstStyle/>
                    <a:p>
                      <a:pPr algn="ctr"/>
                      <a:endParaRPr lang="en-US" sz="1600" dirty="0">
                        <a:latin typeface="Corbel"/>
                        <a:cs typeface="Corbel"/>
                      </a:endParaRPr>
                    </a:p>
                  </a:txBody>
                  <a:tcPr/>
                </a:tc>
                <a:tc>
                  <a:txBody>
                    <a:bodyPr/>
                    <a:lstStyle/>
                    <a:p>
                      <a:pPr algn="ctr"/>
                      <a:endParaRPr lang="en-US" sz="1600" dirty="0">
                        <a:latin typeface="Corbel"/>
                        <a:cs typeface="Corbel"/>
                      </a:endParaRPr>
                    </a:p>
                  </a:txBody>
                  <a:tcPr/>
                </a:tc>
              </a:tr>
              <a:tr h="367172">
                <a:tc>
                  <a:txBody>
                    <a:bodyPr/>
                    <a:lstStyle/>
                    <a:p>
                      <a:r>
                        <a:rPr lang="en-US" sz="1600" dirty="0" smtClean="0">
                          <a:latin typeface="Corbel"/>
                          <a:cs typeface="Corbel"/>
                        </a:rPr>
                        <a:t>7 BF10-C</a:t>
                      </a:r>
                      <a:endParaRPr lang="en-US" sz="1600" dirty="0">
                        <a:latin typeface="Corbel"/>
                        <a:cs typeface="Corbel"/>
                      </a:endParaRPr>
                    </a:p>
                  </a:txBody>
                  <a:tcPr/>
                </a:tc>
                <a:tc>
                  <a:txBody>
                    <a:bodyPr/>
                    <a:lstStyle/>
                    <a:p>
                      <a:pPr algn="ctr"/>
                      <a:r>
                        <a:rPr lang="en-US" sz="1600" dirty="0" smtClean="0">
                          <a:latin typeface="Corbel"/>
                          <a:cs typeface="Corbel"/>
                        </a:rPr>
                        <a:t>.33</a:t>
                      </a:r>
                      <a:r>
                        <a:rPr lang="en-US" sz="1600" baseline="30000" dirty="0" smtClean="0">
                          <a:latin typeface="Corbel"/>
                          <a:cs typeface="Corbel"/>
                        </a:rPr>
                        <a:t>***</a:t>
                      </a:r>
                      <a:endParaRPr lang="en-US" sz="1600" dirty="0">
                        <a:latin typeface="Corbel"/>
                        <a:cs typeface="Corbel"/>
                      </a:endParaRPr>
                    </a:p>
                  </a:txBody>
                  <a:tcPr/>
                </a:tc>
                <a:tc>
                  <a:txBody>
                    <a:bodyPr/>
                    <a:lstStyle/>
                    <a:p>
                      <a:pPr algn="ctr"/>
                      <a:r>
                        <a:rPr lang="en-US" sz="1600" dirty="0" smtClean="0">
                          <a:latin typeface="Corbel"/>
                          <a:cs typeface="Corbel"/>
                        </a:rPr>
                        <a:t>.61</a:t>
                      </a:r>
                      <a:r>
                        <a:rPr lang="en-US" sz="1600" baseline="30000" dirty="0" smtClean="0">
                          <a:latin typeface="Corbel"/>
                          <a:cs typeface="Corbel"/>
                        </a:rPr>
                        <a:t>***</a:t>
                      </a:r>
                      <a:endParaRPr lang="en-US" sz="1600" dirty="0">
                        <a:latin typeface="Corbel"/>
                        <a:cs typeface="Corbel"/>
                      </a:endParaRPr>
                    </a:p>
                  </a:txBody>
                  <a:tcPr/>
                </a:tc>
                <a:tc>
                  <a:txBody>
                    <a:bodyPr/>
                    <a:lstStyle/>
                    <a:p>
                      <a:pPr algn="ctr"/>
                      <a:r>
                        <a:rPr lang="en-US" sz="1600" dirty="0" smtClean="0">
                          <a:latin typeface="Corbel"/>
                          <a:cs typeface="Corbel"/>
                        </a:rPr>
                        <a:t>.26</a:t>
                      </a:r>
                      <a:r>
                        <a:rPr lang="en-US" sz="1600" baseline="30000" dirty="0" smtClean="0">
                          <a:latin typeface="Corbel"/>
                          <a:cs typeface="Corbel"/>
                        </a:rPr>
                        <a:t>***</a:t>
                      </a:r>
                      <a:endParaRPr lang="en-US" sz="1600" dirty="0">
                        <a:latin typeface="Corbel"/>
                        <a:cs typeface="Corbel"/>
                      </a:endParaRPr>
                    </a:p>
                  </a:txBody>
                  <a:tcPr/>
                </a:tc>
                <a:tc>
                  <a:txBody>
                    <a:bodyPr/>
                    <a:lstStyle/>
                    <a:p>
                      <a:pPr algn="ctr"/>
                      <a:r>
                        <a:rPr lang="en-US" sz="1600" dirty="0" smtClean="0">
                          <a:latin typeface="Corbel"/>
                          <a:cs typeface="Corbel"/>
                        </a:rPr>
                        <a:t>.21</a:t>
                      </a:r>
                      <a:r>
                        <a:rPr lang="en-US" sz="1600" baseline="30000" dirty="0" smtClean="0">
                          <a:latin typeface="Corbel"/>
                          <a:cs typeface="Corbel"/>
                        </a:rPr>
                        <a:t>***</a:t>
                      </a:r>
                      <a:endParaRPr lang="en-US" sz="1600" dirty="0">
                        <a:latin typeface="Corbel"/>
                        <a:cs typeface="Corbel"/>
                      </a:endParaRPr>
                    </a:p>
                  </a:txBody>
                  <a:tcPr/>
                </a:tc>
                <a:tc>
                  <a:txBody>
                    <a:bodyPr/>
                    <a:lstStyle/>
                    <a:p>
                      <a:pPr algn="ctr"/>
                      <a:r>
                        <a:rPr lang="en-US" sz="1600" dirty="0" smtClean="0">
                          <a:latin typeface="Corbel"/>
                          <a:cs typeface="Corbel"/>
                        </a:rPr>
                        <a:t>-.47</a:t>
                      </a:r>
                      <a:r>
                        <a:rPr lang="en-US" sz="1600" baseline="30000" dirty="0" smtClean="0">
                          <a:latin typeface="Corbel"/>
                          <a:cs typeface="Corbel"/>
                        </a:rPr>
                        <a:t>***</a:t>
                      </a:r>
                      <a:endParaRPr lang="en-US" sz="1600" dirty="0">
                        <a:latin typeface="Corbel"/>
                        <a:cs typeface="Corbel"/>
                      </a:endParaRPr>
                    </a:p>
                  </a:txBody>
                  <a:tcPr/>
                </a:tc>
                <a:tc>
                  <a:txBody>
                    <a:bodyPr/>
                    <a:lstStyle/>
                    <a:p>
                      <a:pPr algn="ctr"/>
                      <a:r>
                        <a:rPr lang="en-US" sz="1600" dirty="0" smtClean="0">
                          <a:latin typeface="Corbel"/>
                          <a:cs typeface="Corbel"/>
                        </a:rPr>
                        <a:t>.18</a:t>
                      </a:r>
                      <a:r>
                        <a:rPr lang="en-US" sz="1600" baseline="30000" dirty="0" smtClean="0">
                          <a:latin typeface="Corbel"/>
                          <a:cs typeface="Corbel"/>
                        </a:rPr>
                        <a:t>***</a:t>
                      </a:r>
                      <a:endParaRPr lang="en-US" sz="1600" dirty="0">
                        <a:latin typeface="Corbel"/>
                        <a:cs typeface="Corbel"/>
                      </a:endParaRPr>
                    </a:p>
                  </a:txBody>
                  <a:tcPr/>
                </a:tc>
                <a:tc>
                  <a:txBody>
                    <a:bodyPr/>
                    <a:lstStyle/>
                    <a:p>
                      <a:pPr algn="ctr"/>
                      <a:r>
                        <a:rPr lang="en-US" sz="1600" b="1" dirty="0" smtClean="0">
                          <a:latin typeface="Corbel"/>
                          <a:cs typeface="Corbel"/>
                        </a:rPr>
                        <a:t>.49</a:t>
                      </a:r>
                      <a:endParaRPr lang="en-US" sz="1600" b="1" dirty="0">
                        <a:latin typeface="Corbel"/>
                        <a:cs typeface="Corbel"/>
                      </a:endParaRPr>
                    </a:p>
                  </a:txBody>
                  <a:tcPr/>
                </a:tc>
                <a:tc>
                  <a:txBody>
                    <a:bodyPr/>
                    <a:lstStyle/>
                    <a:p>
                      <a:pPr algn="ctr"/>
                      <a:endParaRPr lang="en-US" sz="1600" dirty="0">
                        <a:latin typeface="Corbel"/>
                        <a:cs typeface="Corbel"/>
                      </a:endParaRPr>
                    </a:p>
                  </a:txBody>
                  <a:tcPr/>
                </a:tc>
                <a:tc>
                  <a:txBody>
                    <a:bodyPr/>
                    <a:lstStyle/>
                    <a:p>
                      <a:pPr algn="ctr"/>
                      <a:endParaRPr lang="en-US" sz="1600" dirty="0">
                        <a:latin typeface="Corbel"/>
                        <a:cs typeface="Corbel"/>
                      </a:endParaRPr>
                    </a:p>
                  </a:txBody>
                  <a:tcPr/>
                </a:tc>
                <a:tc>
                  <a:txBody>
                    <a:bodyPr/>
                    <a:lstStyle/>
                    <a:p>
                      <a:pPr algn="ctr"/>
                      <a:endParaRPr lang="en-US" sz="1600" dirty="0">
                        <a:latin typeface="Corbel"/>
                        <a:cs typeface="Corbel"/>
                      </a:endParaRPr>
                    </a:p>
                  </a:txBody>
                  <a:tcPr/>
                </a:tc>
              </a:tr>
              <a:tr h="367172">
                <a:tc>
                  <a:txBody>
                    <a:bodyPr/>
                    <a:lstStyle/>
                    <a:p>
                      <a:r>
                        <a:rPr lang="en-US" sz="1600" dirty="0" smtClean="0">
                          <a:latin typeface="Corbel"/>
                          <a:cs typeface="Corbel"/>
                        </a:rPr>
                        <a:t>8 BF10-A</a:t>
                      </a:r>
                      <a:endParaRPr lang="en-US" sz="1600" dirty="0">
                        <a:latin typeface="Corbel"/>
                        <a:cs typeface="Corbel"/>
                      </a:endParaRPr>
                    </a:p>
                  </a:txBody>
                  <a:tcPr/>
                </a:tc>
                <a:tc>
                  <a:txBody>
                    <a:bodyPr/>
                    <a:lstStyle/>
                    <a:p>
                      <a:pPr algn="ctr"/>
                      <a:r>
                        <a:rPr lang="en-US" sz="1600" dirty="0" smtClean="0">
                          <a:latin typeface="Corbel"/>
                          <a:cs typeface="Corbel"/>
                        </a:rPr>
                        <a:t>.31</a:t>
                      </a:r>
                      <a:r>
                        <a:rPr lang="en-US" sz="1600" baseline="30000" dirty="0" smtClean="0">
                          <a:latin typeface="Corbel"/>
                          <a:cs typeface="Corbel"/>
                        </a:rPr>
                        <a:t>***</a:t>
                      </a:r>
                      <a:endParaRPr lang="en-US" sz="1600" dirty="0">
                        <a:latin typeface="Corbel"/>
                        <a:cs typeface="Corbel"/>
                      </a:endParaRPr>
                    </a:p>
                  </a:txBody>
                  <a:tcPr/>
                </a:tc>
                <a:tc>
                  <a:txBody>
                    <a:bodyPr/>
                    <a:lstStyle/>
                    <a:p>
                      <a:pPr algn="ctr"/>
                      <a:r>
                        <a:rPr lang="en-US" sz="1600" dirty="0" smtClean="0">
                          <a:latin typeface="Corbel"/>
                          <a:cs typeface="Corbel"/>
                        </a:rPr>
                        <a:t>.16</a:t>
                      </a:r>
                      <a:r>
                        <a:rPr lang="en-US" sz="1600" baseline="30000" dirty="0" smtClean="0">
                          <a:latin typeface="Corbel"/>
                          <a:cs typeface="Corbel"/>
                        </a:rPr>
                        <a:t>***</a:t>
                      </a:r>
                      <a:endParaRPr lang="en-US" sz="1600" dirty="0">
                        <a:latin typeface="Corbel"/>
                        <a:cs typeface="Corbel"/>
                      </a:endParaRPr>
                    </a:p>
                  </a:txBody>
                  <a:tcPr/>
                </a:tc>
                <a:tc>
                  <a:txBody>
                    <a:bodyPr/>
                    <a:lstStyle/>
                    <a:p>
                      <a:pPr algn="ctr"/>
                      <a:r>
                        <a:rPr lang="en-US" sz="1600" dirty="0" smtClean="0">
                          <a:latin typeface="Corbel"/>
                          <a:cs typeface="Corbel"/>
                        </a:rPr>
                        <a:t>.53</a:t>
                      </a:r>
                      <a:r>
                        <a:rPr lang="en-US" sz="1600" baseline="30000" dirty="0" smtClean="0">
                          <a:latin typeface="Corbel"/>
                          <a:cs typeface="Corbel"/>
                        </a:rPr>
                        <a:t>***</a:t>
                      </a:r>
                      <a:endParaRPr lang="en-US" sz="1600" dirty="0">
                        <a:latin typeface="Corbel"/>
                        <a:cs typeface="Corbel"/>
                      </a:endParaRPr>
                    </a:p>
                  </a:txBody>
                  <a:tcPr/>
                </a:tc>
                <a:tc>
                  <a:txBody>
                    <a:bodyPr/>
                    <a:lstStyle/>
                    <a:p>
                      <a:pPr algn="ctr"/>
                      <a:r>
                        <a:rPr lang="en-US" sz="1600" dirty="0" smtClean="0">
                          <a:latin typeface="Corbel"/>
                          <a:cs typeface="Corbel"/>
                        </a:rPr>
                        <a:t>.23</a:t>
                      </a:r>
                      <a:r>
                        <a:rPr lang="en-US" sz="1600" baseline="30000" dirty="0" smtClean="0">
                          <a:latin typeface="Corbel"/>
                          <a:cs typeface="Corbel"/>
                        </a:rPr>
                        <a:t>***</a:t>
                      </a:r>
                      <a:endParaRPr lang="en-US" sz="1600" dirty="0">
                        <a:latin typeface="Corbel"/>
                        <a:cs typeface="Corbel"/>
                      </a:endParaRPr>
                    </a:p>
                  </a:txBody>
                  <a:tcPr/>
                </a:tc>
                <a:tc>
                  <a:txBody>
                    <a:bodyPr/>
                    <a:lstStyle/>
                    <a:p>
                      <a:pPr algn="ctr"/>
                      <a:r>
                        <a:rPr lang="en-US" sz="1600" dirty="0" smtClean="0">
                          <a:latin typeface="Corbel"/>
                          <a:cs typeface="Corbel"/>
                        </a:rPr>
                        <a:t>-.36</a:t>
                      </a:r>
                      <a:r>
                        <a:rPr lang="en-US" sz="1600" baseline="30000" dirty="0" smtClean="0">
                          <a:latin typeface="Corbel"/>
                          <a:cs typeface="Corbel"/>
                        </a:rPr>
                        <a:t>***</a:t>
                      </a:r>
                      <a:endParaRPr lang="en-US" sz="1600" dirty="0">
                        <a:latin typeface="Corbel"/>
                        <a:cs typeface="Corbel"/>
                      </a:endParaRPr>
                    </a:p>
                  </a:txBody>
                  <a:tcPr/>
                </a:tc>
                <a:tc>
                  <a:txBody>
                    <a:bodyPr/>
                    <a:lstStyle/>
                    <a:p>
                      <a:pPr algn="ctr"/>
                      <a:r>
                        <a:rPr lang="en-US" sz="1600" dirty="0" smtClean="0">
                          <a:latin typeface="Corbel"/>
                          <a:cs typeface="Corbel"/>
                        </a:rPr>
                        <a:t>.22</a:t>
                      </a:r>
                      <a:r>
                        <a:rPr lang="en-US" sz="1600" baseline="30000" dirty="0" smtClean="0">
                          <a:latin typeface="Corbel"/>
                          <a:cs typeface="Corbel"/>
                        </a:rPr>
                        <a:t>***</a:t>
                      </a:r>
                      <a:endParaRPr lang="en-US" sz="1600" dirty="0">
                        <a:latin typeface="Corbel"/>
                        <a:cs typeface="Corbel"/>
                      </a:endParaRPr>
                    </a:p>
                  </a:txBody>
                  <a:tcPr/>
                </a:tc>
                <a:tc>
                  <a:txBody>
                    <a:bodyPr/>
                    <a:lstStyle/>
                    <a:p>
                      <a:pPr algn="ctr"/>
                      <a:r>
                        <a:rPr lang="en-US" sz="1600" dirty="0" smtClean="0">
                          <a:latin typeface="Corbel"/>
                          <a:cs typeface="Corbel"/>
                        </a:rPr>
                        <a:t>.16</a:t>
                      </a:r>
                      <a:r>
                        <a:rPr lang="en-US" sz="1600" baseline="30000" dirty="0" smtClean="0">
                          <a:latin typeface="Corbel"/>
                          <a:cs typeface="Corbel"/>
                        </a:rPr>
                        <a:t>***</a:t>
                      </a:r>
                      <a:endParaRPr lang="en-US" sz="1600" dirty="0">
                        <a:latin typeface="Corbel"/>
                        <a:cs typeface="Corbel"/>
                      </a:endParaRPr>
                    </a:p>
                  </a:txBody>
                  <a:tcPr/>
                </a:tc>
                <a:tc>
                  <a:txBody>
                    <a:bodyPr/>
                    <a:lstStyle/>
                    <a:p>
                      <a:pPr algn="ctr"/>
                      <a:r>
                        <a:rPr lang="en-US" sz="1600" b="1" dirty="0" smtClean="0">
                          <a:latin typeface="Corbel"/>
                          <a:cs typeface="Corbel"/>
                        </a:rPr>
                        <a:t>.53</a:t>
                      </a:r>
                      <a:endParaRPr lang="en-US" sz="1600" b="1" dirty="0">
                        <a:latin typeface="Corbel"/>
                        <a:cs typeface="Corbel"/>
                      </a:endParaRPr>
                    </a:p>
                  </a:txBody>
                  <a:tcPr/>
                </a:tc>
                <a:tc>
                  <a:txBody>
                    <a:bodyPr/>
                    <a:lstStyle/>
                    <a:p>
                      <a:pPr algn="ctr"/>
                      <a:endParaRPr lang="en-US" sz="1600" dirty="0">
                        <a:latin typeface="Corbel"/>
                        <a:cs typeface="Corbel"/>
                      </a:endParaRPr>
                    </a:p>
                  </a:txBody>
                  <a:tcPr/>
                </a:tc>
                <a:tc>
                  <a:txBody>
                    <a:bodyPr/>
                    <a:lstStyle/>
                    <a:p>
                      <a:pPr algn="ctr"/>
                      <a:endParaRPr lang="en-US" sz="1600" dirty="0">
                        <a:latin typeface="Corbel"/>
                        <a:cs typeface="Corbel"/>
                      </a:endParaRPr>
                    </a:p>
                  </a:txBody>
                  <a:tcPr/>
                </a:tc>
              </a:tr>
              <a:tr h="367172">
                <a:tc>
                  <a:txBody>
                    <a:bodyPr/>
                    <a:lstStyle/>
                    <a:p>
                      <a:r>
                        <a:rPr lang="en-US" sz="1600" dirty="0" smtClean="0">
                          <a:latin typeface="Corbel"/>
                          <a:cs typeface="Corbel"/>
                        </a:rPr>
                        <a:t>9 BF10-O</a:t>
                      </a:r>
                      <a:endParaRPr lang="en-US" sz="1600" dirty="0">
                        <a:latin typeface="Corbel"/>
                        <a:cs typeface="Corbel"/>
                      </a:endParaRPr>
                    </a:p>
                  </a:txBody>
                  <a:tcPr/>
                </a:tc>
                <a:tc>
                  <a:txBody>
                    <a:bodyPr/>
                    <a:lstStyle/>
                    <a:p>
                      <a:pPr algn="ctr"/>
                      <a:r>
                        <a:rPr lang="en-US" sz="1600" dirty="0" smtClean="0">
                          <a:latin typeface="Corbel"/>
                          <a:cs typeface="Corbel"/>
                        </a:rPr>
                        <a:t>.26</a:t>
                      </a:r>
                      <a:r>
                        <a:rPr lang="en-US" sz="1600" baseline="30000" dirty="0" smtClean="0">
                          <a:latin typeface="Corbel"/>
                          <a:cs typeface="Corbel"/>
                        </a:rPr>
                        <a:t>***</a:t>
                      </a:r>
                      <a:endParaRPr lang="en-US" sz="1600" dirty="0">
                        <a:latin typeface="Corbel"/>
                        <a:cs typeface="Corbel"/>
                      </a:endParaRPr>
                    </a:p>
                  </a:txBody>
                  <a:tcPr/>
                </a:tc>
                <a:tc>
                  <a:txBody>
                    <a:bodyPr/>
                    <a:lstStyle/>
                    <a:p>
                      <a:pPr algn="ctr"/>
                      <a:r>
                        <a:rPr lang="en-US" sz="1600" dirty="0" smtClean="0">
                          <a:latin typeface="Corbel"/>
                          <a:cs typeface="Corbel"/>
                        </a:rPr>
                        <a:t>.11</a:t>
                      </a:r>
                      <a:r>
                        <a:rPr lang="en-US" sz="1600" baseline="30000" dirty="0" smtClean="0">
                          <a:latin typeface="Corbel"/>
                          <a:cs typeface="Corbel"/>
                        </a:rPr>
                        <a:t>**</a:t>
                      </a:r>
                      <a:endParaRPr lang="en-US" sz="1600" dirty="0">
                        <a:latin typeface="Corbel"/>
                        <a:cs typeface="Corbel"/>
                      </a:endParaRPr>
                    </a:p>
                  </a:txBody>
                  <a:tcPr/>
                </a:tc>
                <a:tc>
                  <a:txBody>
                    <a:bodyPr/>
                    <a:lstStyle/>
                    <a:p>
                      <a:pPr algn="ctr"/>
                      <a:r>
                        <a:rPr lang="en-US" sz="1600" dirty="0" smtClean="0">
                          <a:latin typeface="Corbel"/>
                          <a:cs typeface="Corbel"/>
                        </a:rPr>
                        <a:t>.10</a:t>
                      </a:r>
                      <a:r>
                        <a:rPr lang="en-US" sz="1600" baseline="30000" dirty="0" smtClean="0">
                          <a:latin typeface="Corbel"/>
                          <a:cs typeface="Corbel"/>
                        </a:rPr>
                        <a:t>**</a:t>
                      </a:r>
                      <a:endParaRPr lang="en-US" sz="1600" dirty="0">
                        <a:latin typeface="Corbel"/>
                        <a:cs typeface="Corbel"/>
                      </a:endParaRPr>
                    </a:p>
                  </a:txBody>
                  <a:tcPr/>
                </a:tc>
                <a:tc>
                  <a:txBody>
                    <a:bodyPr/>
                    <a:lstStyle/>
                    <a:p>
                      <a:pPr algn="ctr"/>
                      <a:r>
                        <a:rPr lang="en-US" sz="1600" dirty="0" smtClean="0">
                          <a:latin typeface="Corbel"/>
                          <a:cs typeface="Corbel"/>
                        </a:rPr>
                        <a:t>.45</a:t>
                      </a:r>
                      <a:r>
                        <a:rPr lang="en-US" sz="1600" baseline="30000" dirty="0" smtClean="0">
                          <a:latin typeface="Corbel"/>
                          <a:cs typeface="Corbel"/>
                        </a:rPr>
                        <a:t>***</a:t>
                      </a:r>
                      <a:endParaRPr lang="en-US" sz="1600" dirty="0">
                        <a:latin typeface="Corbel"/>
                        <a:cs typeface="Corbel"/>
                      </a:endParaRPr>
                    </a:p>
                  </a:txBody>
                  <a:tcPr/>
                </a:tc>
                <a:tc>
                  <a:txBody>
                    <a:bodyPr/>
                    <a:lstStyle/>
                    <a:p>
                      <a:pPr algn="ctr"/>
                      <a:r>
                        <a:rPr lang="en-US" sz="1600" dirty="0" smtClean="0">
                          <a:latin typeface="Corbel"/>
                          <a:cs typeface="Corbel"/>
                        </a:rPr>
                        <a:t>-.09</a:t>
                      </a:r>
                      <a:r>
                        <a:rPr lang="en-US" sz="1600" baseline="30000" dirty="0" smtClean="0">
                          <a:latin typeface="Corbel"/>
                          <a:cs typeface="Corbel"/>
                        </a:rPr>
                        <a:t>*</a:t>
                      </a:r>
                      <a:endParaRPr lang="en-US" sz="1600" dirty="0">
                        <a:latin typeface="Corbel"/>
                        <a:cs typeface="Corbel"/>
                      </a:endParaRPr>
                    </a:p>
                  </a:txBody>
                  <a:tcPr/>
                </a:tc>
                <a:tc>
                  <a:txBody>
                    <a:bodyPr/>
                    <a:lstStyle/>
                    <a:p>
                      <a:pPr algn="ctr"/>
                      <a:r>
                        <a:rPr lang="en-US" sz="1600" dirty="0" smtClean="0">
                          <a:latin typeface="Corbel"/>
                          <a:cs typeface="Corbel"/>
                        </a:rPr>
                        <a:t>.19</a:t>
                      </a:r>
                      <a:r>
                        <a:rPr lang="en-US" sz="1600" baseline="30000" dirty="0" smtClean="0">
                          <a:latin typeface="Corbel"/>
                          <a:cs typeface="Corbel"/>
                        </a:rPr>
                        <a:t>***</a:t>
                      </a:r>
                      <a:endParaRPr lang="en-US" sz="1600" dirty="0">
                        <a:latin typeface="Corbel"/>
                        <a:cs typeface="Corbel"/>
                      </a:endParaRPr>
                    </a:p>
                  </a:txBody>
                  <a:tcPr/>
                </a:tc>
                <a:tc>
                  <a:txBody>
                    <a:bodyPr/>
                    <a:lstStyle/>
                    <a:p>
                      <a:pPr algn="ctr"/>
                      <a:r>
                        <a:rPr lang="en-US" sz="1600" dirty="0" smtClean="0">
                          <a:latin typeface="Corbel"/>
                          <a:cs typeface="Corbel"/>
                        </a:rPr>
                        <a:t>.05</a:t>
                      </a:r>
                      <a:endParaRPr lang="en-US" sz="1600" dirty="0">
                        <a:latin typeface="Corbel"/>
                        <a:cs typeface="Corbel"/>
                      </a:endParaRPr>
                    </a:p>
                  </a:txBody>
                  <a:tcPr/>
                </a:tc>
                <a:tc>
                  <a:txBody>
                    <a:bodyPr/>
                    <a:lstStyle/>
                    <a:p>
                      <a:pPr algn="ctr"/>
                      <a:r>
                        <a:rPr lang="en-US" sz="1600" dirty="0" smtClean="0">
                          <a:latin typeface="Corbel"/>
                          <a:cs typeface="Corbel"/>
                        </a:rPr>
                        <a:t>.05</a:t>
                      </a:r>
                      <a:endParaRPr lang="en-US" sz="1600" dirty="0">
                        <a:latin typeface="Corbel"/>
                        <a:cs typeface="Corbel"/>
                      </a:endParaRPr>
                    </a:p>
                  </a:txBody>
                  <a:tcPr/>
                </a:tc>
                <a:tc>
                  <a:txBody>
                    <a:bodyPr/>
                    <a:lstStyle/>
                    <a:p>
                      <a:pPr algn="ctr"/>
                      <a:r>
                        <a:rPr lang="en-US" sz="1600" b="1" dirty="0" smtClean="0">
                          <a:latin typeface="Corbel"/>
                          <a:cs typeface="Corbel"/>
                        </a:rPr>
                        <a:t>.49</a:t>
                      </a:r>
                      <a:endParaRPr lang="en-US" sz="1600" b="1" dirty="0">
                        <a:latin typeface="Corbel"/>
                        <a:cs typeface="Corbel"/>
                      </a:endParaRPr>
                    </a:p>
                  </a:txBody>
                  <a:tcPr/>
                </a:tc>
                <a:tc>
                  <a:txBody>
                    <a:bodyPr/>
                    <a:lstStyle/>
                    <a:p>
                      <a:pPr algn="ctr"/>
                      <a:endParaRPr lang="en-US" sz="1600" dirty="0">
                        <a:latin typeface="Corbel"/>
                        <a:cs typeface="Corbel"/>
                      </a:endParaRPr>
                    </a:p>
                  </a:txBody>
                  <a:tcPr/>
                </a:tc>
              </a:tr>
              <a:tr h="448821">
                <a:tc>
                  <a:txBody>
                    <a:bodyPr/>
                    <a:lstStyle/>
                    <a:p>
                      <a:r>
                        <a:rPr lang="en-US" sz="1600" dirty="0" smtClean="0">
                          <a:latin typeface="Corbel"/>
                          <a:cs typeface="Corbel"/>
                        </a:rPr>
                        <a:t>10 BF10-ES</a:t>
                      </a:r>
                      <a:endParaRPr lang="en-US" sz="1600" dirty="0">
                        <a:latin typeface="Corbel"/>
                        <a:cs typeface="Corbel"/>
                      </a:endParaRPr>
                    </a:p>
                  </a:txBody>
                  <a:tcPr/>
                </a:tc>
                <a:tc>
                  <a:txBody>
                    <a:bodyPr/>
                    <a:lstStyle/>
                    <a:p>
                      <a:pPr algn="ctr"/>
                      <a:r>
                        <a:rPr lang="en-US" sz="1600" dirty="0" smtClean="0">
                          <a:latin typeface="Corbel"/>
                          <a:cs typeface="Corbel"/>
                        </a:rPr>
                        <a:t>.47</a:t>
                      </a:r>
                      <a:r>
                        <a:rPr lang="en-US" sz="1600" baseline="30000" dirty="0" smtClean="0">
                          <a:latin typeface="Corbel"/>
                          <a:cs typeface="Corbel"/>
                        </a:rPr>
                        <a:t>***</a:t>
                      </a:r>
                      <a:endParaRPr lang="en-US" sz="1600" dirty="0">
                        <a:latin typeface="Corbel"/>
                        <a:cs typeface="Corbel"/>
                      </a:endParaRPr>
                    </a:p>
                  </a:txBody>
                  <a:tcPr/>
                </a:tc>
                <a:tc>
                  <a:txBody>
                    <a:bodyPr/>
                    <a:lstStyle/>
                    <a:p>
                      <a:pPr algn="ctr"/>
                      <a:r>
                        <a:rPr lang="en-US" sz="1600" dirty="0" smtClean="0">
                          <a:latin typeface="Corbel"/>
                          <a:cs typeface="Corbel"/>
                        </a:rPr>
                        <a:t>.29</a:t>
                      </a:r>
                      <a:r>
                        <a:rPr lang="en-US" sz="1600" baseline="30000" dirty="0" smtClean="0">
                          <a:latin typeface="Corbel"/>
                          <a:cs typeface="Corbel"/>
                        </a:rPr>
                        <a:t>***</a:t>
                      </a:r>
                      <a:endParaRPr lang="en-US" sz="1600" dirty="0">
                        <a:latin typeface="Corbel"/>
                        <a:cs typeface="Corbel"/>
                      </a:endParaRPr>
                    </a:p>
                  </a:txBody>
                  <a:tcPr/>
                </a:tc>
                <a:tc>
                  <a:txBody>
                    <a:bodyPr/>
                    <a:lstStyle/>
                    <a:p>
                      <a:pPr algn="ctr"/>
                      <a:r>
                        <a:rPr lang="en-US" sz="1600" dirty="0" smtClean="0">
                          <a:latin typeface="Corbel"/>
                          <a:cs typeface="Corbel"/>
                        </a:rPr>
                        <a:t>.20</a:t>
                      </a:r>
                      <a:r>
                        <a:rPr lang="en-US" sz="1600" baseline="30000" dirty="0" smtClean="0">
                          <a:latin typeface="Corbel"/>
                          <a:cs typeface="Corbel"/>
                        </a:rPr>
                        <a:t>***</a:t>
                      </a:r>
                      <a:endParaRPr lang="en-US" sz="1600" dirty="0">
                        <a:latin typeface="Corbel"/>
                        <a:cs typeface="Corbel"/>
                      </a:endParaRPr>
                    </a:p>
                  </a:txBody>
                  <a:tcPr/>
                </a:tc>
                <a:tc>
                  <a:txBody>
                    <a:bodyPr/>
                    <a:lstStyle/>
                    <a:p>
                      <a:pPr algn="ctr"/>
                      <a:r>
                        <a:rPr lang="en-US" sz="1600" dirty="0" smtClean="0">
                          <a:latin typeface="Corbel"/>
                          <a:cs typeface="Corbel"/>
                        </a:rPr>
                        <a:t>.20</a:t>
                      </a:r>
                      <a:r>
                        <a:rPr lang="en-US" sz="1600" baseline="30000" dirty="0" smtClean="0">
                          <a:latin typeface="Corbel"/>
                          <a:cs typeface="Corbel"/>
                        </a:rPr>
                        <a:t>***</a:t>
                      </a:r>
                      <a:endParaRPr lang="en-US" sz="1600" dirty="0">
                        <a:latin typeface="Corbel"/>
                        <a:cs typeface="Corbel"/>
                      </a:endParaRPr>
                    </a:p>
                  </a:txBody>
                  <a:tcPr/>
                </a:tc>
                <a:tc>
                  <a:txBody>
                    <a:bodyPr/>
                    <a:lstStyle/>
                    <a:p>
                      <a:pPr algn="ctr"/>
                      <a:r>
                        <a:rPr lang="en-US" sz="1600" dirty="0" smtClean="0">
                          <a:latin typeface="Corbel"/>
                          <a:cs typeface="Corbel"/>
                        </a:rPr>
                        <a:t>-.75</a:t>
                      </a:r>
                      <a:r>
                        <a:rPr lang="en-US" sz="1600" baseline="30000" dirty="0" smtClean="0">
                          <a:latin typeface="Corbel"/>
                          <a:cs typeface="Corbel"/>
                        </a:rPr>
                        <a:t>***</a:t>
                      </a:r>
                      <a:endParaRPr lang="en-US" sz="1600" dirty="0">
                        <a:latin typeface="Corbel"/>
                        <a:cs typeface="Corbel"/>
                      </a:endParaRPr>
                    </a:p>
                  </a:txBody>
                  <a:tcPr/>
                </a:tc>
                <a:tc>
                  <a:txBody>
                    <a:bodyPr/>
                    <a:lstStyle/>
                    <a:p>
                      <a:pPr algn="ctr"/>
                      <a:r>
                        <a:rPr lang="en-US" sz="1600" dirty="0" smtClean="0">
                          <a:latin typeface="Corbel"/>
                          <a:cs typeface="Corbel"/>
                        </a:rPr>
                        <a:t>.27</a:t>
                      </a:r>
                      <a:r>
                        <a:rPr lang="en-US" sz="1600" baseline="30000" dirty="0" smtClean="0">
                          <a:latin typeface="Corbel"/>
                          <a:cs typeface="Corbel"/>
                        </a:rPr>
                        <a:t>***</a:t>
                      </a:r>
                      <a:endParaRPr lang="en-US" sz="1600" dirty="0">
                        <a:latin typeface="Corbel"/>
                        <a:cs typeface="Corbel"/>
                      </a:endParaRPr>
                    </a:p>
                  </a:txBody>
                  <a:tcPr/>
                </a:tc>
                <a:tc>
                  <a:txBody>
                    <a:bodyPr/>
                    <a:lstStyle/>
                    <a:p>
                      <a:pPr algn="ctr"/>
                      <a:r>
                        <a:rPr lang="en-US" sz="1600" dirty="0" smtClean="0">
                          <a:latin typeface="Corbel"/>
                          <a:cs typeface="Corbel"/>
                        </a:rPr>
                        <a:t>.35</a:t>
                      </a:r>
                      <a:r>
                        <a:rPr lang="en-US" sz="1600" baseline="30000" dirty="0" smtClean="0">
                          <a:latin typeface="Corbel"/>
                          <a:cs typeface="Corbel"/>
                        </a:rPr>
                        <a:t>***</a:t>
                      </a:r>
                      <a:endParaRPr lang="en-US" sz="1600" dirty="0">
                        <a:latin typeface="Corbel"/>
                        <a:cs typeface="Corbel"/>
                      </a:endParaRPr>
                    </a:p>
                  </a:txBody>
                  <a:tcPr/>
                </a:tc>
                <a:tc>
                  <a:txBody>
                    <a:bodyPr/>
                    <a:lstStyle/>
                    <a:p>
                      <a:pPr algn="ctr"/>
                      <a:r>
                        <a:rPr lang="en-US" sz="1600" dirty="0" smtClean="0">
                          <a:latin typeface="Corbel"/>
                          <a:cs typeface="Corbel"/>
                        </a:rPr>
                        <a:t>.30</a:t>
                      </a:r>
                      <a:r>
                        <a:rPr lang="en-US" sz="1600" baseline="30000" dirty="0" smtClean="0">
                          <a:latin typeface="Corbel"/>
                          <a:cs typeface="Corbel"/>
                        </a:rPr>
                        <a:t>***</a:t>
                      </a:r>
                      <a:endParaRPr lang="en-US" sz="1600" dirty="0">
                        <a:latin typeface="Corbel"/>
                        <a:cs typeface="Corbel"/>
                      </a:endParaRPr>
                    </a:p>
                  </a:txBody>
                  <a:tcPr/>
                </a:tc>
                <a:tc>
                  <a:txBody>
                    <a:bodyPr/>
                    <a:lstStyle/>
                    <a:p>
                      <a:pPr algn="ctr"/>
                      <a:r>
                        <a:rPr lang="en-US" sz="1600" b="0" dirty="0" smtClean="0">
                          <a:latin typeface="Corbel"/>
                          <a:cs typeface="Corbel"/>
                        </a:rPr>
                        <a:t>.03</a:t>
                      </a:r>
                      <a:endParaRPr lang="en-US" sz="1600" b="0" dirty="0">
                        <a:latin typeface="Corbel"/>
                        <a:cs typeface="Corbel"/>
                      </a:endParaRPr>
                    </a:p>
                  </a:txBody>
                  <a:tcPr/>
                </a:tc>
                <a:tc>
                  <a:txBody>
                    <a:bodyPr/>
                    <a:lstStyle/>
                    <a:p>
                      <a:pPr algn="ctr"/>
                      <a:r>
                        <a:rPr lang="en-US" sz="1600" b="1" dirty="0" smtClean="0">
                          <a:latin typeface="Corbel"/>
                          <a:cs typeface="Corbel"/>
                        </a:rPr>
                        <a:t>.69</a:t>
                      </a:r>
                      <a:endParaRPr lang="en-US" sz="1600" b="1" dirty="0">
                        <a:latin typeface="Corbel"/>
                        <a:cs typeface="Corbel"/>
                      </a:endParaRPr>
                    </a:p>
                  </a:txBody>
                  <a:tcPr/>
                </a:tc>
              </a:tr>
              <a:tr h="1160544">
                <a:tc gridSpan="11">
                  <a:txBody>
                    <a:bodyPr/>
                    <a:lstStyle/>
                    <a:p>
                      <a:r>
                        <a:rPr lang="en-US" sz="1600" dirty="0" smtClean="0">
                          <a:latin typeface="Corbel"/>
                          <a:cs typeface="Corbel"/>
                        </a:rPr>
                        <a:t>Note.</a:t>
                      </a:r>
                      <a:r>
                        <a:rPr lang="en-US" sz="1600" baseline="0" dirty="0" smtClean="0">
                          <a:latin typeface="Corbel"/>
                          <a:cs typeface="Corbel"/>
                        </a:rPr>
                        <a:t> </a:t>
                      </a:r>
                      <a:r>
                        <a:rPr lang="en-US" sz="1600" i="1" baseline="0" dirty="0" smtClean="0">
                          <a:latin typeface="Corbel"/>
                          <a:cs typeface="Corbel"/>
                        </a:rPr>
                        <a:t>N</a:t>
                      </a:r>
                      <a:r>
                        <a:rPr lang="en-US" sz="1600" i="0" baseline="0" dirty="0" smtClean="0">
                          <a:latin typeface="Corbel"/>
                          <a:cs typeface="Corbel"/>
                        </a:rPr>
                        <a:t> = 701 to 727. The “U-” corresponds to the unfolding measures while the BF10 corresponds to the BF10 measures. </a:t>
                      </a:r>
                      <a:r>
                        <a:rPr lang="en-US" sz="1600" i="0" baseline="0" dirty="0" err="1" smtClean="0">
                          <a:latin typeface="Corbel"/>
                          <a:cs typeface="Corbel"/>
                        </a:rPr>
                        <a:t>Cronbach</a:t>
                      </a:r>
                      <a:r>
                        <a:rPr lang="en-US" sz="1600" i="0" baseline="0" dirty="0" smtClean="0">
                          <a:latin typeface="Corbel"/>
                          <a:cs typeface="Corbel"/>
                        </a:rPr>
                        <a:t> alphas bolded and placed on the diagonal.  </a:t>
                      </a:r>
                      <a:r>
                        <a:rPr lang="en-US" sz="1600" i="0" baseline="30000" dirty="0" smtClean="0">
                          <a:latin typeface="Corbel"/>
                          <a:cs typeface="Corbel"/>
                        </a:rPr>
                        <a:t>*</a:t>
                      </a:r>
                      <a:r>
                        <a:rPr lang="en-US" sz="1600" i="0" baseline="0" dirty="0" smtClean="0">
                          <a:latin typeface="Corbel"/>
                          <a:cs typeface="Corbel"/>
                        </a:rPr>
                        <a:t> </a:t>
                      </a:r>
                      <a:r>
                        <a:rPr lang="en-US" sz="1600" i="1" baseline="0" dirty="0" smtClean="0">
                          <a:latin typeface="Corbel"/>
                          <a:cs typeface="Corbel"/>
                        </a:rPr>
                        <a:t>p</a:t>
                      </a:r>
                      <a:r>
                        <a:rPr lang="en-US" sz="1600" i="0" baseline="0" dirty="0" smtClean="0">
                          <a:latin typeface="Corbel"/>
                          <a:cs typeface="Corbel"/>
                        </a:rPr>
                        <a:t> &lt; .05 </a:t>
                      </a:r>
                      <a:r>
                        <a:rPr lang="en-US" sz="1600" i="0" baseline="30000" dirty="0" smtClean="0">
                          <a:latin typeface="Corbel"/>
                          <a:cs typeface="Corbel"/>
                        </a:rPr>
                        <a:t>** </a:t>
                      </a:r>
                      <a:r>
                        <a:rPr lang="en-US" sz="1600" i="1" baseline="0" dirty="0" smtClean="0">
                          <a:latin typeface="Corbel"/>
                          <a:cs typeface="Corbel"/>
                        </a:rPr>
                        <a:t>p &lt;</a:t>
                      </a:r>
                      <a:r>
                        <a:rPr lang="en-US" sz="1600" i="0" baseline="0" dirty="0" smtClean="0">
                          <a:latin typeface="Corbel"/>
                          <a:cs typeface="Corbel"/>
                        </a:rPr>
                        <a:t> .01</a:t>
                      </a:r>
                      <a:r>
                        <a:rPr lang="en-US" sz="1600" i="0" baseline="30000" dirty="0" smtClean="0">
                          <a:latin typeface="Corbel"/>
                          <a:cs typeface="Corbel"/>
                        </a:rPr>
                        <a:t> *** </a:t>
                      </a:r>
                      <a:r>
                        <a:rPr lang="en-US" sz="1600" i="1" baseline="0" dirty="0" smtClean="0">
                          <a:latin typeface="Corbel"/>
                          <a:cs typeface="Corbel"/>
                        </a:rPr>
                        <a:t>p</a:t>
                      </a:r>
                      <a:r>
                        <a:rPr lang="en-US" sz="1600" i="0" baseline="0" dirty="0" smtClean="0">
                          <a:latin typeface="Corbel"/>
                          <a:cs typeface="Corbel"/>
                        </a:rPr>
                        <a:t> &lt; .001.</a:t>
                      </a:r>
                      <a:endParaRPr lang="en-US" sz="1600" baseline="30000" dirty="0" smtClean="0">
                        <a:latin typeface="Corbel"/>
                        <a:cs typeface="Corbel"/>
                      </a:endParaRPr>
                    </a:p>
                  </a:txBody>
                  <a:tcPr/>
                </a:tc>
                <a:tc hMerge="1">
                  <a:txBody>
                    <a:bodyPr/>
                    <a:lstStyle/>
                    <a:p>
                      <a:endParaRPr lang="en-US" sz="1600">
                        <a:latin typeface="Corbel"/>
                        <a:cs typeface="Corbel"/>
                      </a:endParaRPr>
                    </a:p>
                  </a:txBody>
                  <a:tcPr/>
                </a:tc>
                <a:tc hMerge="1">
                  <a:txBody>
                    <a:bodyPr/>
                    <a:lstStyle/>
                    <a:p>
                      <a:endParaRPr lang="en-US" sz="1600">
                        <a:latin typeface="Corbel"/>
                        <a:cs typeface="Corbel"/>
                      </a:endParaRPr>
                    </a:p>
                  </a:txBody>
                  <a:tcPr/>
                </a:tc>
                <a:tc hMerge="1">
                  <a:txBody>
                    <a:bodyPr/>
                    <a:lstStyle/>
                    <a:p>
                      <a:endParaRPr lang="en-US" sz="1600">
                        <a:latin typeface="Corbel"/>
                        <a:cs typeface="Corbel"/>
                      </a:endParaRPr>
                    </a:p>
                  </a:txBody>
                  <a:tcPr/>
                </a:tc>
                <a:tc hMerge="1">
                  <a:txBody>
                    <a:bodyPr/>
                    <a:lstStyle/>
                    <a:p>
                      <a:endParaRPr lang="en-US" sz="1600">
                        <a:latin typeface="Corbel"/>
                        <a:cs typeface="Corbel"/>
                      </a:endParaRPr>
                    </a:p>
                  </a:txBody>
                  <a:tcPr/>
                </a:tc>
                <a:tc hMerge="1">
                  <a:txBody>
                    <a:bodyPr/>
                    <a:lstStyle/>
                    <a:p>
                      <a:endParaRPr lang="en-US" sz="1600">
                        <a:latin typeface="Corbel"/>
                        <a:cs typeface="Corbel"/>
                      </a:endParaRPr>
                    </a:p>
                  </a:txBody>
                  <a:tcPr/>
                </a:tc>
                <a:tc hMerge="1">
                  <a:txBody>
                    <a:bodyPr/>
                    <a:lstStyle/>
                    <a:p>
                      <a:endParaRPr lang="en-US" sz="1600">
                        <a:latin typeface="Corbel"/>
                        <a:cs typeface="Corbel"/>
                      </a:endParaRPr>
                    </a:p>
                  </a:txBody>
                  <a:tcPr/>
                </a:tc>
                <a:tc hMerge="1">
                  <a:txBody>
                    <a:bodyPr/>
                    <a:lstStyle/>
                    <a:p>
                      <a:endParaRPr lang="en-US" sz="1600" dirty="0">
                        <a:latin typeface="Corbel"/>
                        <a:cs typeface="Corbel"/>
                      </a:endParaRPr>
                    </a:p>
                  </a:txBody>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600" baseline="30000" dirty="0" smtClean="0">
                        <a:latin typeface="Corbel"/>
                        <a:cs typeface="Corbel"/>
                      </a:endParaRPr>
                    </a:p>
                  </a:txBody>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600" baseline="30000" dirty="0" smtClean="0">
                        <a:latin typeface="Corbel"/>
                        <a:cs typeface="Corbel"/>
                      </a:endParaRPr>
                    </a:p>
                  </a:txBody>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600" baseline="30000" dirty="0" smtClean="0">
                        <a:latin typeface="Corbel"/>
                        <a:cs typeface="Corbel"/>
                      </a:endParaRPr>
                    </a:p>
                  </a:txBody>
                  <a:tcPr/>
                </a:tc>
              </a:tr>
            </a:tbl>
          </a:graphicData>
        </a:graphic>
      </p:graphicFrame>
      <p:sp>
        <p:nvSpPr>
          <p:cNvPr id="2" name="Title 1"/>
          <p:cNvSpPr>
            <a:spLocks noGrp="1"/>
          </p:cNvSpPr>
          <p:nvPr>
            <p:ph type="title"/>
          </p:nvPr>
        </p:nvSpPr>
        <p:spPr/>
        <p:txBody>
          <a:bodyPr>
            <a:normAutofit fontScale="90000"/>
          </a:bodyPr>
          <a:lstStyle/>
          <a:p>
            <a:r>
              <a:rPr lang="en-US" dirty="0" smtClean="0"/>
              <a:t>Convergent-Discriminant Validity of Big Five Measures</a:t>
            </a:r>
            <a:endParaRPr lang="en-US" dirty="0"/>
          </a:p>
        </p:txBody>
      </p:sp>
      <p:sp>
        <p:nvSpPr>
          <p:cNvPr id="8" name="Rectangle 7"/>
          <p:cNvSpPr/>
          <p:nvPr/>
        </p:nvSpPr>
        <p:spPr>
          <a:xfrm>
            <a:off x="8429357" y="5117166"/>
            <a:ext cx="581001" cy="304800"/>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0000"/>
              </a:solidFill>
            </a:endParaRPr>
          </a:p>
        </p:txBody>
      </p:sp>
      <p:sp>
        <p:nvSpPr>
          <p:cNvPr id="9" name="Rectangle 8"/>
          <p:cNvSpPr/>
          <p:nvPr/>
        </p:nvSpPr>
        <p:spPr>
          <a:xfrm>
            <a:off x="4498403" y="3238603"/>
            <a:ext cx="581001" cy="304800"/>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0000"/>
              </a:solidFill>
            </a:endParaRPr>
          </a:p>
        </p:txBody>
      </p:sp>
      <p:sp>
        <p:nvSpPr>
          <p:cNvPr id="10" name="Rectangle 9"/>
          <p:cNvSpPr/>
          <p:nvPr/>
        </p:nvSpPr>
        <p:spPr>
          <a:xfrm>
            <a:off x="4476648" y="5117166"/>
            <a:ext cx="581001" cy="304800"/>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0000"/>
              </a:solidFill>
            </a:endParaRPr>
          </a:p>
        </p:txBody>
      </p:sp>
      <p:sp>
        <p:nvSpPr>
          <p:cNvPr id="11" name="Rectangle 10"/>
          <p:cNvSpPr/>
          <p:nvPr/>
        </p:nvSpPr>
        <p:spPr>
          <a:xfrm>
            <a:off x="4460016" y="3654974"/>
            <a:ext cx="581001" cy="1399108"/>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5194108" y="5117166"/>
            <a:ext cx="3123390" cy="304800"/>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ounded Rectangle 14"/>
          <p:cNvSpPr/>
          <p:nvPr/>
        </p:nvSpPr>
        <p:spPr>
          <a:xfrm>
            <a:off x="5192233" y="1767668"/>
            <a:ext cx="3414679" cy="1623335"/>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dirty="0" smtClean="0"/>
              <a:t>Neuroticism/Emotional Stability scales converged most strongly with one another and to a lesser extent with the other Big Five scales. </a:t>
            </a:r>
            <a:endParaRPr lang="en-US" dirty="0"/>
          </a:p>
        </p:txBody>
      </p:sp>
    </p:spTree>
    <p:extLst>
      <p:ext uri="{BB962C8B-B14F-4D97-AF65-F5344CB8AC3E}">
        <p14:creationId xmlns:p14="http://schemas.microsoft.com/office/powerpoint/2010/main" val="1649559178"/>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Hypothesis Testing  </a:t>
            </a:r>
            <a:endParaRPr lang="en-US" dirty="0"/>
          </a:p>
        </p:txBody>
      </p:sp>
      <p:sp>
        <p:nvSpPr>
          <p:cNvPr id="3" name="Content Placeholder 2"/>
          <p:cNvSpPr>
            <a:spLocks noGrp="1"/>
          </p:cNvSpPr>
          <p:nvPr>
            <p:ph idx="1"/>
          </p:nvPr>
        </p:nvSpPr>
        <p:spPr>
          <a:xfrm>
            <a:off x="335280" y="1727200"/>
            <a:ext cx="8808720" cy="5130800"/>
          </a:xfrm>
        </p:spPr>
        <p:txBody>
          <a:bodyPr/>
          <a:lstStyle/>
          <a:p>
            <a:r>
              <a:rPr lang="en-US" sz="3200" dirty="0" smtClean="0"/>
              <a:t>Two broad models being tested:</a:t>
            </a:r>
          </a:p>
          <a:p>
            <a:pPr lvl="1"/>
            <a:r>
              <a:rPr lang="en-US" dirty="0" smtClean="0">
                <a:solidFill>
                  <a:schemeClr val="accent2">
                    <a:lumMod val="75000"/>
                  </a:schemeClr>
                </a:solidFill>
                <a:effectLst>
                  <a:outerShdw blurRad="38100" dist="38100" dir="2700000" algn="tl">
                    <a:srgbClr val="000000">
                      <a:alpha val="43137"/>
                    </a:srgbClr>
                  </a:outerShdw>
                </a:effectLst>
              </a:rPr>
              <a:t>Linear model with </a:t>
            </a:r>
            <a:r>
              <a:rPr lang="en-US" dirty="0">
                <a:solidFill>
                  <a:schemeClr val="accent2">
                    <a:lumMod val="75000"/>
                  </a:schemeClr>
                </a:solidFill>
                <a:effectLst>
                  <a:outerShdw blurRad="38100" dist="38100" dir="2700000" algn="tl">
                    <a:srgbClr val="000000">
                      <a:alpha val="43137"/>
                    </a:srgbClr>
                  </a:outerShdw>
                </a:effectLst>
              </a:rPr>
              <a:t>directional (or </a:t>
            </a:r>
            <a:r>
              <a:rPr lang="en-US" dirty="0" smtClean="0">
                <a:solidFill>
                  <a:schemeClr val="accent2">
                    <a:lumMod val="75000"/>
                  </a:schemeClr>
                </a:solidFill>
                <a:effectLst>
                  <a:outerShdw blurRad="38100" dist="38100" dir="2700000" algn="tl">
                    <a:srgbClr val="000000">
                      <a:alpha val="43137"/>
                    </a:srgbClr>
                  </a:outerShdw>
                </a:effectLst>
              </a:rPr>
              <a:t>nil) hypotheses </a:t>
            </a:r>
            <a:r>
              <a:rPr lang="en-US" dirty="0">
                <a:solidFill>
                  <a:schemeClr val="accent2">
                    <a:lumMod val="75000"/>
                  </a:schemeClr>
                </a:solidFill>
                <a:effectLst>
                  <a:outerShdw blurRad="38100" dist="38100" dir="2700000" algn="tl">
                    <a:srgbClr val="000000">
                      <a:alpha val="43137"/>
                    </a:srgbClr>
                  </a:outerShdw>
                </a:effectLst>
              </a:rPr>
              <a:t>grounded </a:t>
            </a:r>
            <a:r>
              <a:rPr lang="en-US" dirty="0" smtClean="0"/>
              <a:t>in prior data</a:t>
            </a:r>
          </a:p>
          <a:p>
            <a:pPr lvl="1"/>
            <a:r>
              <a:rPr lang="en-US" dirty="0" smtClean="0">
                <a:solidFill>
                  <a:schemeClr val="accent2">
                    <a:lumMod val="75000"/>
                  </a:schemeClr>
                </a:solidFill>
                <a:effectLst>
                  <a:outerShdw blurRad="38100" dist="38100" dir="2700000" algn="tl">
                    <a:srgbClr val="000000">
                      <a:alpha val="43137"/>
                    </a:srgbClr>
                  </a:outerShdw>
                </a:effectLst>
              </a:rPr>
              <a:t>Hypothesized nonlinear model </a:t>
            </a:r>
            <a:r>
              <a:rPr lang="en-US" dirty="0" smtClean="0"/>
              <a:t>that is an extension of the “too-much-of-a-good-thing” hypothesis</a:t>
            </a:r>
            <a:endParaRPr lang="en-US" dirty="0"/>
          </a:p>
        </p:txBody>
      </p:sp>
    </p:spTree>
    <p:extLst>
      <p:ext uri="{BB962C8B-B14F-4D97-AF65-F5344CB8AC3E}">
        <p14:creationId xmlns:p14="http://schemas.microsoft.com/office/powerpoint/2010/main" val="173259157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H1: Extraversion and Job Performance</a:t>
            </a:r>
            <a:endParaRPr lang="en-US" dirty="0"/>
          </a:p>
        </p:txBody>
      </p:sp>
      <p:sp>
        <p:nvSpPr>
          <p:cNvPr id="11" name="Content Placeholder 4"/>
          <p:cNvSpPr>
            <a:spLocks noGrp="1"/>
          </p:cNvSpPr>
          <p:nvPr>
            <p:ph idx="1"/>
          </p:nvPr>
        </p:nvSpPr>
        <p:spPr>
          <a:xfrm>
            <a:off x="0" y="1389383"/>
            <a:ext cx="5269949" cy="5468617"/>
          </a:xfrm>
          <a:ln>
            <a:noFill/>
          </a:ln>
        </p:spPr>
        <p:txBody>
          <a:bodyPr>
            <a:normAutofit/>
          </a:bodyPr>
          <a:lstStyle/>
          <a:p>
            <a:r>
              <a:rPr lang="en-US" sz="2400" dirty="0" smtClean="0"/>
              <a:t>Hypothesis 1a predicts no relationship between Extraversion and task performance behavior</a:t>
            </a:r>
          </a:p>
          <a:p>
            <a:pPr lvl="1"/>
            <a:r>
              <a:rPr lang="en-US" sz="1800" b="1" i="1" dirty="0" smtClean="0">
                <a:solidFill>
                  <a:srgbClr val="FF0000"/>
                </a:solidFill>
              </a:rPr>
              <a:t>Rejected</a:t>
            </a:r>
          </a:p>
          <a:p>
            <a:r>
              <a:rPr lang="en-US" sz="2400" dirty="0"/>
              <a:t>Hypothesis </a:t>
            </a:r>
            <a:r>
              <a:rPr lang="en-US" sz="2400" dirty="0" smtClean="0"/>
              <a:t>1b </a:t>
            </a:r>
            <a:r>
              <a:rPr lang="en-US" sz="2400" dirty="0"/>
              <a:t>predicts </a:t>
            </a:r>
            <a:r>
              <a:rPr lang="en-US" sz="2400" dirty="0" smtClean="0"/>
              <a:t>a positive relationship </a:t>
            </a:r>
            <a:r>
              <a:rPr lang="en-US" sz="2400" dirty="0"/>
              <a:t>between Extraversion and </a:t>
            </a:r>
            <a:r>
              <a:rPr lang="en-US" sz="2400" dirty="0" smtClean="0"/>
              <a:t>OCB</a:t>
            </a:r>
          </a:p>
          <a:p>
            <a:pPr lvl="1"/>
            <a:r>
              <a:rPr lang="en-US" sz="1800" b="1" i="1" dirty="0" smtClean="0">
                <a:solidFill>
                  <a:srgbClr val="008000"/>
                </a:solidFill>
              </a:rPr>
              <a:t>Supported</a:t>
            </a:r>
            <a:r>
              <a:rPr lang="en-US" sz="1800" b="1" i="1" dirty="0" smtClean="0"/>
              <a:t> </a:t>
            </a:r>
          </a:p>
          <a:p>
            <a:r>
              <a:rPr lang="en-US" sz="2400" dirty="0" smtClean="0"/>
              <a:t>Hypothesis 1c predicts no relationship between Extraversion and CWB</a:t>
            </a:r>
          </a:p>
          <a:p>
            <a:pPr lvl="1"/>
            <a:r>
              <a:rPr lang="en-US" sz="1800" b="1" i="1" dirty="0" smtClean="0">
                <a:solidFill>
                  <a:srgbClr val="FF0000"/>
                </a:solidFill>
              </a:rPr>
              <a:t>Rejected</a:t>
            </a:r>
            <a:endParaRPr lang="en-US" sz="1800" dirty="0" smtClean="0"/>
          </a:p>
        </p:txBody>
      </p:sp>
      <p:graphicFrame>
        <p:nvGraphicFramePr>
          <p:cNvPr id="9" name="Object 8"/>
          <p:cNvGraphicFramePr>
            <a:graphicFrameLocks noChangeAspect="1"/>
          </p:cNvGraphicFramePr>
          <p:nvPr>
            <p:extLst>
              <p:ext uri="{D42A27DB-BD31-4B8C-83A1-F6EECF244321}">
                <p14:modId xmlns:p14="http://schemas.microsoft.com/office/powerpoint/2010/main" val="1666882144"/>
              </p:ext>
            </p:extLst>
          </p:nvPr>
        </p:nvGraphicFramePr>
        <p:xfrm>
          <a:off x="4878099" y="1389383"/>
          <a:ext cx="10376523" cy="5468617"/>
        </p:xfrm>
        <a:graphic>
          <a:graphicData uri="http://schemas.openxmlformats.org/presentationml/2006/ole">
            <mc:AlternateContent xmlns:mc="http://schemas.openxmlformats.org/markup-compatibility/2006">
              <mc:Choice xmlns:v="urn:schemas-microsoft-com:vml" Requires="v">
                <p:oleObj spid="_x0000_s1210" name="Document" r:id="rId5" imgW="8382000" imgH="5105400" progId="Word.Document.12">
                  <p:embed/>
                </p:oleObj>
              </mc:Choice>
              <mc:Fallback>
                <p:oleObj name="Document" r:id="rId5" imgW="8382000" imgH="5105400" progId="Word.Document.12">
                  <p:embed/>
                  <p:pic>
                    <p:nvPicPr>
                      <p:cNvPr id="0" name=""/>
                      <p:cNvPicPr/>
                      <p:nvPr/>
                    </p:nvPicPr>
                    <p:blipFill>
                      <a:blip r:embed="rId6"/>
                      <a:stretch>
                        <a:fillRect/>
                      </a:stretch>
                    </p:blipFill>
                    <p:spPr>
                      <a:xfrm>
                        <a:off x="4878099" y="1389383"/>
                        <a:ext cx="10376523" cy="5468617"/>
                      </a:xfrm>
                      <a:prstGeom prst="rect">
                        <a:avLst/>
                      </a:prstGeom>
                    </p:spPr>
                  </p:pic>
                </p:oleObj>
              </mc:Fallback>
            </mc:AlternateContent>
          </a:graphicData>
        </a:graphic>
      </p:graphicFrame>
      <p:sp>
        <p:nvSpPr>
          <p:cNvPr id="10" name="Rectangle 9"/>
          <p:cNvSpPr/>
          <p:nvPr/>
        </p:nvSpPr>
        <p:spPr>
          <a:xfrm>
            <a:off x="7742179" y="3228883"/>
            <a:ext cx="621552" cy="297220"/>
          </a:xfrm>
          <a:prstGeom prst="rect">
            <a:avLst/>
          </a:prstGeom>
          <a:noFill/>
          <a:ln>
            <a:solidFill>
              <a:schemeClr val="accent5"/>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7728652" y="1925997"/>
            <a:ext cx="581001" cy="289637"/>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0000"/>
              </a:solidFill>
            </a:endParaRPr>
          </a:p>
        </p:txBody>
      </p:sp>
      <p:sp>
        <p:nvSpPr>
          <p:cNvPr id="14" name="Rectangle 13"/>
          <p:cNvSpPr/>
          <p:nvPr/>
        </p:nvSpPr>
        <p:spPr>
          <a:xfrm>
            <a:off x="7742179" y="4525841"/>
            <a:ext cx="581001" cy="351259"/>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0000"/>
              </a:solidFill>
            </a:endParaRPr>
          </a:p>
        </p:txBody>
      </p:sp>
    </p:spTree>
    <p:extLst>
      <p:ext uri="{BB962C8B-B14F-4D97-AF65-F5344CB8AC3E}">
        <p14:creationId xmlns:p14="http://schemas.microsoft.com/office/powerpoint/2010/main" val="99029321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3" grpId="0" animBg="1"/>
      <p:bldP spid="1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p:nvPr/>
        </p:nvPicPr>
        <p:blipFill rotWithShape="1">
          <a:blip r:embed="rId4" cstate="email">
            <a:extLst>
              <a:ext uri="{28A0092B-C50C-407E-A947-70E740481C1C}">
                <a14:useLocalDpi xmlns:a14="http://schemas.microsoft.com/office/drawing/2010/main" val="0"/>
              </a:ext>
            </a:extLst>
          </a:blip>
          <a:srcRect r="8087"/>
          <a:stretch/>
        </p:blipFill>
        <p:spPr bwMode="auto">
          <a:xfrm>
            <a:off x="-411" y="2701995"/>
            <a:ext cx="5094298" cy="4156005"/>
          </a:xfrm>
          <a:prstGeom prst="rect">
            <a:avLst/>
          </a:prstGeom>
          <a:noFill/>
          <a:ln>
            <a:noFill/>
          </a:ln>
          <a:extLst>
            <a:ext uri="{53640926-AAD7-44d8-BBD7-CCE9431645EC}">
              <a14:shadowObscured xmlns:a14="http://schemas.microsoft.com/office/drawing/2010/main"/>
            </a:ext>
          </a:extLst>
        </p:spPr>
      </p:pic>
      <p:sp>
        <p:nvSpPr>
          <p:cNvPr id="2" name="Title 1"/>
          <p:cNvSpPr>
            <a:spLocks noGrp="1"/>
          </p:cNvSpPr>
          <p:nvPr>
            <p:ph type="title"/>
          </p:nvPr>
        </p:nvSpPr>
        <p:spPr/>
        <p:txBody>
          <a:bodyPr>
            <a:normAutofit/>
          </a:bodyPr>
          <a:lstStyle/>
          <a:p>
            <a:r>
              <a:rPr lang="en-US" dirty="0" smtClean="0"/>
              <a:t>H1: Extraversion and Job Performance</a:t>
            </a:r>
            <a:endParaRPr lang="en-US" dirty="0"/>
          </a:p>
        </p:txBody>
      </p:sp>
      <p:sp>
        <p:nvSpPr>
          <p:cNvPr id="11" name="Content Placeholder 4"/>
          <p:cNvSpPr>
            <a:spLocks noGrp="1"/>
          </p:cNvSpPr>
          <p:nvPr>
            <p:ph idx="1"/>
          </p:nvPr>
        </p:nvSpPr>
        <p:spPr>
          <a:xfrm>
            <a:off x="0" y="1389383"/>
            <a:ext cx="5269949" cy="5468617"/>
          </a:xfrm>
          <a:ln>
            <a:noFill/>
          </a:ln>
        </p:spPr>
        <p:txBody>
          <a:bodyPr>
            <a:normAutofit/>
          </a:bodyPr>
          <a:lstStyle/>
          <a:p>
            <a:r>
              <a:rPr lang="en-US" sz="2400" dirty="0"/>
              <a:t>Hypothesis 1d </a:t>
            </a:r>
            <a:r>
              <a:rPr lang="en-US" sz="2400" dirty="0" smtClean="0"/>
              <a:t>links Extraversion nonlinearly to task performance </a:t>
            </a:r>
          </a:p>
          <a:p>
            <a:pPr lvl="1"/>
            <a:r>
              <a:rPr lang="en-US" sz="2000" b="1" i="1" dirty="0" smtClean="0">
                <a:solidFill>
                  <a:srgbClr val="FF0000"/>
                </a:solidFill>
              </a:rPr>
              <a:t>Contrary </a:t>
            </a:r>
            <a:endParaRPr lang="en-US" sz="2000" dirty="0" smtClean="0"/>
          </a:p>
        </p:txBody>
      </p:sp>
      <p:graphicFrame>
        <p:nvGraphicFramePr>
          <p:cNvPr id="9" name="Object 8"/>
          <p:cNvGraphicFramePr>
            <a:graphicFrameLocks noChangeAspect="1"/>
          </p:cNvGraphicFramePr>
          <p:nvPr>
            <p:extLst>
              <p:ext uri="{D42A27DB-BD31-4B8C-83A1-F6EECF244321}">
                <p14:modId xmlns:p14="http://schemas.microsoft.com/office/powerpoint/2010/main" val="491738820"/>
              </p:ext>
            </p:extLst>
          </p:nvPr>
        </p:nvGraphicFramePr>
        <p:xfrm>
          <a:off x="4904724" y="1389383"/>
          <a:ext cx="10160751" cy="5468617"/>
        </p:xfrm>
        <a:graphic>
          <a:graphicData uri="http://schemas.openxmlformats.org/presentationml/2006/ole">
            <mc:AlternateContent xmlns:mc="http://schemas.openxmlformats.org/markup-compatibility/2006">
              <mc:Choice xmlns:v="urn:schemas-microsoft-com:vml" Requires="v">
                <p:oleObj spid="_x0000_s5286" name="Document" r:id="rId6" imgW="8382000" imgH="5105400" progId="Word.Document.12">
                  <p:embed/>
                </p:oleObj>
              </mc:Choice>
              <mc:Fallback>
                <p:oleObj name="Document" r:id="rId6" imgW="8382000" imgH="5105400" progId="Word.Document.12">
                  <p:embed/>
                  <p:pic>
                    <p:nvPicPr>
                      <p:cNvPr id="0" name=""/>
                      <p:cNvPicPr/>
                      <p:nvPr/>
                    </p:nvPicPr>
                    <p:blipFill>
                      <a:blip r:embed="rId7"/>
                      <a:stretch>
                        <a:fillRect/>
                      </a:stretch>
                    </p:blipFill>
                    <p:spPr>
                      <a:xfrm>
                        <a:off x="4904724" y="1389383"/>
                        <a:ext cx="10160751" cy="5468617"/>
                      </a:xfrm>
                      <a:prstGeom prst="rect">
                        <a:avLst/>
                      </a:prstGeom>
                    </p:spPr>
                  </p:pic>
                </p:oleObj>
              </mc:Fallback>
            </mc:AlternateContent>
          </a:graphicData>
        </a:graphic>
      </p:graphicFrame>
      <p:sp>
        <p:nvSpPr>
          <p:cNvPr id="13" name="Rectangle 12"/>
          <p:cNvSpPr/>
          <p:nvPr/>
        </p:nvSpPr>
        <p:spPr>
          <a:xfrm>
            <a:off x="7634055" y="2651745"/>
            <a:ext cx="581001" cy="297220"/>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0000"/>
              </a:solidFill>
            </a:endParaRPr>
          </a:p>
        </p:txBody>
      </p:sp>
      <p:sp>
        <p:nvSpPr>
          <p:cNvPr id="4" name="Freeform 3"/>
          <p:cNvSpPr/>
          <p:nvPr/>
        </p:nvSpPr>
        <p:spPr>
          <a:xfrm>
            <a:off x="324280" y="2989495"/>
            <a:ext cx="3661654" cy="742724"/>
          </a:xfrm>
          <a:custGeom>
            <a:avLst/>
            <a:gdLst>
              <a:gd name="connsiteX0" fmla="*/ 0 w 3242793"/>
              <a:gd name="connsiteY0" fmla="*/ 243180 h 567094"/>
              <a:gd name="connsiteX1" fmla="*/ 891768 w 3242793"/>
              <a:gd name="connsiteY1" fmla="*/ 540399 h 567094"/>
              <a:gd name="connsiteX2" fmla="*/ 1851094 w 3242793"/>
              <a:gd name="connsiteY2" fmla="*/ 526889 h 567094"/>
              <a:gd name="connsiteX3" fmla="*/ 2634769 w 3242793"/>
              <a:gd name="connsiteY3" fmla="*/ 310729 h 567094"/>
              <a:gd name="connsiteX4" fmla="*/ 3242793 w 3242793"/>
              <a:gd name="connsiteY4" fmla="*/ 0 h 5670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42793" h="567094">
                <a:moveTo>
                  <a:pt x="0" y="243180"/>
                </a:moveTo>
                <a:cubicBezTo>
                  <a:pt x="291626" y="368147"/>
                  <a:pt x="583252" y="493114"/>
                  <a:pt x="891768" y="540399"/>
                </a:cubicBezTo>
                <a:cubicBezTo>
                  <a:pt x="1200284" y="587684"/>
                  <a:pt x="1560594" y="565167"/>
                  <a:pt x="1851094" y="526889"/>
                </a:cubicBezTo>
                <a:cubicBezTo>
                  <a:pt x="2141594" y="488611"/>
                  <a:pt x="2402819" y="398544"/>
                  <a:pt x="2634769" y="310729"/>
                </a:cubicBezTo>
                <a:cubicBezTo>
                  <a:pt x="2866719" y="222914"/>
                  <a:pt x="3242793" y="0"/>
                  <a:pt x="3242793" y="0"/>
                </a:cubicBezTo>
              </a:path>
            </a:pathLst>
          </a:cu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4606429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H1: Extraversion and Job Performance</a:t>
            </a:r>
            <a:endParaRPr lang="en-US" dirty="0"/>
          </a:p>
        </p:txBody>
      </p:sp>
      <p:sp>
        <p:nvSpPr>
          <p:cNvPr id="11" name="Content Placeholder 4"/>
          <p:cNvSpPr>
            <a:spLocks noGrp="1"/>
          </p:cNvSpPr>
          <p:nvPr>
            <p:ph idx="1"/>
          </p:nvPr>
        </p:nvSpPr>
        <p:spPr>
          <a:xfrm>
            <a:off x="0" y="1574800"/>
            <a:ext cx="4775896" cy="5283200"/>
          </a:xfrm>
          <a:ln>
            <a:noFill/>
          </a:ln>
        </p:spPr>
        <p:txBody>
          <a:bodyPr>
            <a:normAutofit/>
          </a:bodyPr>
          <a:lstStyle/>
          <a:p>
            <a:r>
              <a:rPr lang="en-US" sz="2400" dirty="0"/>
              <a:t>Hypothesis 1e links Extraversion nonlinearly to OCB in similar </a:t>
            </a:r>
            <a:r>
              <a:rPr lang="en-US" sz="2400" dirty="0" smtClean="0"/>
              <a:t>ways</a:t>
            </a:r>
          </a:p>
          <a:p>
            <a:pPr lvl="1"/>
            <a:r>
              <a:rPr lang="en-US" sz="2000" b="1" dirty="0" smtClean="0">
                <a:solidFill>
                  <a:schemeClr val="accent1">
                    <a:lumMod val="60000"/>
                    <a:lumOff val="40000"/>
                  </a:schemeClr>
                </a:solidFill>
              </a:rPr>
              <a:t>Not supported</a:t>
            </a:r>
            <a:endParaRPr lang="en-US" sz="2000" b="1" i="1" dirty="0">
              <a:solidFill>
                <a:schemeClr val="accent1">
                  <a:lumMod val="60000"/>
                  <a:lumOff val="40000"/>
                </a:schemeClr>
              </a:solidFill>
            </a:endParaRPr>
          </a:p>
          <a:p>
            <a:r>
              <a:rPr lang="en-US" sz="2400" dirty="0"/>
              <a:t>Hypothesis 1f predicts a </a:t>
            </a:r>
            <a:r>
              <a:rPr lang="en-US" sz="2400" dirty="0" smtClean="0"/>
              <a:t>nonlinear effect linking Extraversion to CWB</a:t>
            </a:r>
            <a:endParaRPr lang="en-US" sz="2400" dirty="0"/>
          </a:p>
          <a:p>
            <a:pPr lvl="1"/>
            <a:r>
              <a:rPr lang="en-US" sz="2000" b="1" dirty="0" smtClean="0">
                <a:solidFill>
                  <a:schemeClr val="accent1">
                    <a:lumMod val="60000"/>
                    <a:lumOff val="40000"/>
                  </a:schemeClr>
                </a:solidFill>
              </a:rPr>
              <a:t>Not supported</a:t>
            </a:r>
            <a:endParaRPr lang="en-US" sz="2000" dirty="0">
              <a:solidFill>
                <a:schemeClr val="accent1">
                  <a:lumMod val="60000"/>
                  <a:lumOff val="40000"/>
                </a:schemeClr>
              </a:solidFill>
            </a:endParaRPr>
          </a:p>
        </p:txBody>
      </p:sp>
      <p:graphicFrame>
        <p:nvGraphicFramePr>
          <p:cNvPr id="9" name="Object 8"/>
          <p:cNvGraphicFramePr>
            <a:graphicFrameLocks noChangeAspect="1"/>
          </p:cNvGraphicFramePr>
          <p:nvPr>
            <p:extLst>
              <p:ext uri="{D42A27DB-BD31-4B8C-83A1-F6EECF244321}">
                <p14:modId xmlns:p14="http://schemas.microsoft.com/office/powerpoint/2010/main" val="145040120"/>
              </p:ext>
            </p:extLst>
          </p:nvPr>
        </p:nvGraphicFramePr>
        <p:xfrm>
          <a:off x="4775895" y="1389383"/>
          <a:ext cx="10438207" cy="5468617"/>
        </p:xfrm>
        <a:graphic>
          <a:graphicData uri="http://schemas.openxmlformats.org/presentationml/2006/ole">
            <mc:AlternateContent xmlns:mc="http://schemas.openxmlformats.org/markup-compatibility/2006">
              <mc:Choice xmlns:v="urn:schemas-microsoft-com:vml" Requires="v">
                <p:oleObj spid="_x0000_s6308" name="Document" r:id="rId5" imgW="8382000" imgH="5105400" progId="Word.Document.12">
                  <p:embed/>
                </p:oleObj>
              </mc:Choice>
              <mc:Fallback>
                <p:oleObj name="Document" r:id="rId5" imgW="8382000" imgH="5105400" progId="Word.Document.12">
                  <p:embed/>
                  <p:pic>
                    <p:nvPicPr>
                      <p:cNvPr id="0" name=""/>
                      <p:cNvPicPr/>
                      <p:nvPr/>
                    </p:nvPicPr>
                    <p:blipFill>
                      <a:blip r:embed="rId6"/>
                      <a:stretch>
                        <a:fillRect/>
                      </a:stretch>
                    </p:blipFill>
                    <p:spPr>
                      <a:xfrm>
                        <a:off x="4775895" y="1389383"/>
                        <a:ext cx="10438207" cy="5468617"/>
                      </a:xfrm>
                      <a:prstGeom prst="rect">
                        <a:avLst/>
                      </a:prstGeom>
                    </p:spPr>
                  </p:pic>
                </p:oleObj>
              </mc:Fallback>
            </mc:AlternateContent>
          </a:graphicData>
        </a:graphic>
      </p:graphicFrame>
      <p:sp>
        <p:nvSpPr>
          <p:cNvPr id="10" name="Rectangle 9"/>
          <p:cNvSpPr/>
          <p:nvPr/>
        </p:nvSpPr>
        <p:spPr>
          <a:xfrm>
            <a:off x="7566520" y="3971932"/>
            <a:ext cx="702598" cy="283709"/>
          </a:xfrm>
          <a:prstGeom prst="rect">
            <a:avLst/>
          </a:prstGeom>
          <a:noFill/>
          <a:ln>
            <a:solidFill>
              <a:schemeClr val="accent1">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7580020" y="5272679"/>
            <a:ext cx="689098" cy="306940"/>
          </a:xfrm>
          <a:prstGeom prst="rect">
            <a:avLst/>
          </a:prstGeom>
          <a:noFill/>
          <a:ln>
            <a:solidFill>
              <a:schemeClr val="accent1">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4068175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H2: Conscientiousness and Job Performance</a:t>
            </a:r>
            <a:endParaRPr lang="en-US" dirty="0"/>
          </a:p>
        </p:txBody>
      </p:sp>
      <p:sp>
        <p:nvSpPr>
          <p:cNvPr id="11" name="Content Placeholder 4"/>
          <p:cNvSpPr>
            <a:spLocks noGrp="1"/>
          </p:cNvSpPr>
          <p:nvPr>
            <p:ph idx="1"/>
          </p:nvPr>
        </p:nvSpPr>
        <p:spPr>
          <a:xfrm>
            <a:off x="0" y="1389383"/>
            <a:ext cx="5269949" cy="5468617"/>
          </a:xfrm>
          <a:ln>
            <a:noFill/>
          </a:ln>
        </p:spPr>
        <p:txBody>
          <a:bodyPr>
            <a:normAutofit/>
          </a:bodyPr>
          <a:lstStyle/>
          <a:p>
            <a:r>
              <a:rPr lang="en-US" sz="2400" dirty="0" smtClean="0"/>
              <a:t>Hypothesis 2a predicts a positive relationship between Conscientiousness and and task performance behavior</a:t>
            </a:r>
          </a:p>
          <a:p>
            <a:pPr lvl="1"/>
            <a:r>
              <a:rPr lang="en-US" sz="1800" b="1" i="1" dirty="0" smtClean="0">
                <a:solidFill>
                  <a:srgbClr val="008000"/>
                </a:solidFill>
              </a:rPr>
              <a:t>Supported</a:t>
            </a:r>
          </a:p>
          <a:p>
            <a:r>
              <a:rPr lang="en-US" sz="2400" dirty="0"/>
              <a:t>Hypothesis 2</a:t>
            </a:r>
            <a:r>
              <a:rPr lang="en-US" sz="2400" dirty="0" smtClean="0"/>
              <a:t>b </a:t>
            </a:r>
            <a:r>
              <a:rPr lang="en-US" sz="2400" dirty="0"/>
              <a:t>predicts </a:t>
            </a:r>
            <a:r>
              <a:rPr lang="en-US" sz="2400" dirty="0" smtClean="0"/>
              <a:t>a positive relationship </a:t>
            </a:r>
            <a:r>
              <a:rPr lang="en-US" sz="2400" dirty="0"/>
              <a:t>between </a:t>
            </a:r>
            <a:r>
              <a:rPr lang="en-US" sz="2400" dirty="0" smtClean="0"/>
              <a:t>Conscientiousness and OCB</a:t>
            </a:r>
          </a:p>
          <a:p>
            <a:pPr lvl="1"/>
            <a:r>
              <a:rPr lang="en-US" sz="1800" b="1" i="1" dirty="0" smtClean="0">
                <a:solidFill>
                  <a:srgbClr val="008000"/>
                </a:solidFill>
              </a:rPr>
              <a:t>Supported</a:t>
            </a:r>
          </a:p>
          <a:p>
            <a:r>
              <a:rPr lang="en-US" sz="2400" dirty="0" smtClean="0"/>
              <a:t>Hypothesis 2c predicts no relationship between Extraversion and CWB</a:t>
            </a:r>
          </a:p>
          <a:p>
            <a:pPr lvl="1"/>
            <a:r>
              <a:rPr lang="en-US" sz="1800" b="1" i="1" dirty="0" smtClean="0">
                <a:solidFill>
                  <a:srgbClr val="008000"/>
                </a:solidFill>
              </a:rPr>
              <a:t>Supported </a:t>
            </a:r>
          </a:p>
        </p:txBody>
      </p:sp>
      <p:graphicFrame>
        <p:nvGraphicFramePr>
          <p:cNvPr id="9" name="Object 8"/>
          <p:cNvGraphicFramePr>
            <a:graphicFrameLocks noChangeAspect="1"/>
          </p:cNvGraphicFramePr>
          <p:nvPr>
            <p:extLst>
              <p:ext uri="{D42A27DB-BD31-4B8C-83A1-F6EECF244321}">
                <p14:modId xmlns:p14="http://schemas.microsoft.com/office/powerpoint/2010/main" val="1635494408"/>
              </p:ext>
            </p:extLst>
          </p:nvPr>
        </p:nvGraphicFramePr>
        <p:xfrm>
          <a:off x="4852683" y="1389383"/>
          <a:ext cx="10266838" cy="5468617"/>
        </p:xfrm>
        <a:graphic>
          <a:graphicData uri="http://schemas.openxmlformats.org/presentationml/2006/ole">
            <mc:AlternateContent xmlns:mc="http://schemas.openxmlformats.org/markup-compatibility/2006">
              <mc:Choice xmlns:v="urn:schemas-microsoft-com:vml" Requires="v">
                <p:oleObj spid="_x0000_s7332" name="Document" r:id="rId5" imgW="8382000" imgH="5105400" progId="Word.Document.12">
                  <p:embed/>
                </p:oleObj>
              </mc:Choice>
              <mc:Fallback>
                <p:oleObj name="Document" r:id="rId5" imgW="8382000" imgH="5105400" progId="Word.Document.12">
                  <p:embed/>
                  <p:pic>
                    <p:nvPicPr>
                      <p:cNvPr id="0" name=""/>
                      <p:cNvPicPr/>
                      <p:nvPr/>
                    </p:nvPicPr>
                    <p:blipFill>
                      <a:blip r:embed="rId6"/>
                      <a:stretch>
                        <a:fillRect/>
                      </a:stretch>
                    </p:blipFill>
                    <p:spPr>
                      <a:xfrm>
                        <a:off x="4852683" y="1389383"/>
                        <a:ext cx="10266838" cy="5468617"/>
                      </a:xfrm>
                      <a:prstGeom prst="rect">
                        <a:avLst/>
                      </a:prstGeom>
                    </p:spPr>
                  </p:pic>
                </p:oleObj>
              </mc:Fallback>
            </mc:AlternateContent>
          </a:graphicData>
        </a:graphic>
      </p:graphicFrame>
      <p:sp>
        <p:nvSpPr>
          <p:cNvPr id="10" name="Rectangle 9"/>
          <p:cNvSpPr/>
          <p:nvPr/>
        </p:nvSpPr>
        <p:spPr>
          <a:xfrm>
            <a:off x="7701612" y="3228883"/>
            <a:ext cx="594513" cy="297220"/>
          </a:xfrm>
          <a:prstGeom prst="rect">
            <a:avLst/>
          </a:prstGeom>
          <a:noFill/>
          <a:ln>
            <a:solidFill>
              <a:srgbClr val="528A0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7701619" y="1912487"/>
            <a:ext cx="594513" cy="276127"/>
          </a:xfrm>
          <a:prstGeom prst="rect">
            <a:avLst/>
          </a:prstGeom>
          <a:noFill/>
          <a:ln>
            <a:solidFill>
              <a:srgbClr val="528A0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0000"/>
              </a:solidFill>
            </a:endParaRPr>
          </a:p>
        </p:txBody>
      </p:sp>
      <p:sp>
        <p:nvSpPr>
          <p:cNvPr id="14" name="Rectangle 13"/>
          <p:cNvSpPr/>
          <p:nvPr/>
        </p:nvSpPr>
        <p:spPr>
          <a:xfrm>
            <a:off x="7721888" y="4533420"/>
            <a:ext cx="547213" cy="316659"/>
          </a:xfrm>
          <a:prstGeom prst="rect">
            <a:avLst/>
          </a:prstGeom>
          <a:noFill/>
          <a:ln>
            <a:solidFill>
              <a:srgbClr val="528A0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0000"/>
              </a:solidFill>
            </a:endParaRPr>
          </a:p>
        </p:txBody>
      </p:sp>
    </p:spTree>
    <p:extLst>
      <p:ext uri="{BB962C8B-B14F-4D97-AF65-F5344CB8AC3E}">
        <p14:creationId xmlns:p14="http://schemas.microsoft.com/office/powerpoint/2010/main" val="110464256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3" grpId="0" animBg="1"/>
      <p:bldP spid="1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Object 11"/>
          <p:cNvGraphicFramePr>
            <a:graphicFrameLocks noChangeAspect="1"/>
          </p:cNvGraphicFramePr>
          <p:nvPr>
            <p:extLst>
              <p:ext uri="{D42A27DB-BD31-4B8C-83A1-F6EECF244321}">
                <p14:modId xmlns:p14="http://schemas.microsoft.com/office/powerpoint/2010/main" val="312541115"/>
              </p:ext>
            </p:extLst>
          </p:nvPr>
        </p:nvGraphicFramePr>
        <p:xfrm>
          <a:off x="5269949" y="1389383"/>
          <a:ext cx="9038874" cy="5468617"/>
        </p:xfrm>
        <a:graphic>
          <a:graphicData uri="http://schemas.openxmlformats.org/presentationml/2006/ole">
            <mc:AlternateContent xmlns:mc="http://schemas.openxmlformats.org/markup-compatibility/2006">
              <mc:Choice xmlns:v="urn:schemas-microsoft-com:vml" Requires="v">
                <p:oleObj spid="_x0000_s8356" name="Document" r:id="rId5" imgW="8382000" imgH="5105400" progId="Word.Document.12">
                  <p:embed/>
                </p:oleObj>
              </mc:Choice>
              <mc:Fallback>
                <p:oleObj name="Document" r:id="rId5" imgW="8382000" imgH="5105400" progId="Word.Document.12">
                  <p:embed/>
                  <p:pic>
                    <p:nvPicPr>
                      <p:cNvPr id="0" name=""/>
                      <p:cNvPicPr/>
                      <p:nvPr/>
                    </p:nvPicPr>
                    <p:blipFill>
                      <a:blip r:embed="rId6"/>
                      <a:stretch>
                        <a:fillRect/>
                      </a:stretch>
                    </p:blipFill>
                    <p:spPr>
                      <a:xfrm>
                        <a:off x="5269949" y="1389383"/>
                        <a:ext cx="9038874" cy="5468617"/>
                      </a:xfrm>
                      <a:prstGeom prst="rect">
                        <a:avLst/>
                      </a:prstGeom>
                    </p:spPr>
                  </p:pic>
                </p:oleObj>
              </mc:Fallback>
            </mc:AlternateContent>
          </a:graphicData>
        </a:graphic>
      </p:graphicFrame>
      <p:sp>
        <p:nvSpPr>
          <p:cNvPr id="2" name="Title 1"/>
          <p:cNvSpPr>
            <a:spLocks noGrp="1"/>
          </p:cNvSpPr>
          <p:nvPr>
            <p:ph type="title"/>
          </p:nvPr>
        </p:nvSpPr>
        <p:spPr/>
        <p:txBody>
          <a:bodyPr>
            <a:normAutofit fontScale="90000"/>
          </a:bodyPr>
          <a:lstStyle/>
          <a:p>
            <a:r>
              <a:rPr lang="en-US" dirty="0" smtClean="0"/>
              <a:t>H2: Conscientiousness and Job Performance</a:t>
            </a:r>
            <a:endParaRPr lang="en-US" dirty="0"/>
          </a:p>
        </p:txBody>
      </p:sp>
      <p:sp>
        <p:nvSpPr>
          <p:cNvPr id="11" name="Content Placeholder 4"/>
          <p:cNvSpPr>
            <a:spLocks noGrp="1"/>
          </p:cNvSpPr>
          <p:nvPr>
            <p:ph idx="1"/>
          </p:nvPr>
        </p:nvSpPr>
        <p:spPr>
          <a:xfrm>
            <a:off x="0" y="1389383"/>
            <a:ext cx="5269949" cy="5468617"/>
          </a:xfrm>
          <a:ln>
            <a:noFill/>
          </a:ln>
        </p:spPr>
        <p:txBody>
          <a:bodyPr>
            <a:normAutofit/>
          </a:bodyPr>
          <a:lstStyle/>
          <a:p>
            <a:r>
              <a:rPr lang="en-US" sz="2400" dirty="0"/>
              <a:t>Hypothesis </a:t>
            </a:r>
            <a:r>
              <a:rPr lang="en-US" sz="2400" dirty="0" smtClean="0"/>
              <a:t>2d links Conscientiousness nonlinearly to task performance</a:t>
            </a:r>
          </a:p>
          <a:p>
            <a:pPr lvl="1"/>
            <a:r>
              <a:rPr lang="en-US" sz="2000" b="1" i="1" dirty="0" smtClean="0">
                <a:solidFill>
                  <a:srgbClr val="008000"/>
                </a:solidFill>
              </a:rPr>
              <a:t>Supported</a:t>
            </a:r>
            <a:endParaRPr lang="en-US" sz="2000" dirty="0" smtClean="0"/>
          </a:p>
        </p:txBody>
      </p:sp>
      <p:sp>
        <p:nvSpPr>
          <p:cNvPr id="13" name="Rectangle 12"/>
          <p:cNvSpPr/>
          <p:nvPr/>
        </p:nvSpPr>
        <p:spPr>
          <a:xfrm>
            <a:off x="7789448" y="2665255"/>
            <a:ext cx="581001" cy="297220"/>
          </a:xfrm>
          <a:prstGeom prst="rect">
            <a:avLst/>
          </a:prstGeom>
          <a:noFill/>
          <a:ln>
            <a:solidFill>
              <a:srgbClr val="528A0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0000"/>
              </a:solidFill>
            </a:endParaRPr>
          </a:p>
        </p:txBody>
      </p:sp>
      <p:pic>
        <p:nvPicPr>
          <p:cNvPr id="15" name="Picture 14"/>
          <p:cNvPicPr/>
          <p:nvPr/>
        </p:nvPicPr>
        <p:blipFill rotWithShape="1">
          <a:blip r:embed="rId7" cstate="email">
            <a:extLst>
              <a:ext uri="{28A0092B-C50C-407E-A947-70E740481C1C}">
                <a14:useLocalDpi xmlns:a14="http://schemas.microsoft.com/office/drawing/2010/main" val="0"/>
              </a:ext>
            </a:extLst>
          </a:blip>
          <a:srcRect r="9744"/>
          <a:stretch/>
        </p:blipFill>
        <p:spPr bwMode="auto">
          <a:xfrm>
            <a:off x="1" y="2989495"/>
            <a:ext cx="5269948" cy="3868505"/>
          </a:xfrm>
          <a:prstGeom prst="rect">
            <a:avLst/>
          </a:prstGeom>
          <a:noFill/>
          <a:ln>
            <a:noFill/>
          </a:ln>
          <a:extLst>
            <a:ext uri="{53640926-AAD7-44d8-BBD7-CCE9431645EC}">
              <a14:shadowObscured xmlns:a14="http://schemas.microsoft.com/office/drawing/2010/main"/>
            </a:ext>
          </a:extLst>
        </p:spPr>
      </p:pic>
      <p:sp>
        <p:nvSpPr>
          <p:cNvPr id="6" name="Freeform 5"/>
          <p:cNvSpPr/>
          <p:nvPr/>
        </p:nvSpPr>
        <p:spPr>
          <a:xfrm>
            <a:off x="364814" y="3607163"/>
            <a:ext cx="4012955" cy="1634707"/>
          </a:xfrm>
          <a:custGeom>
            <a:avLst/>
            <a:gdLst>
              <a:gd name="connsiteX0" fmla="*/ 0 w 3688676"/>
              <a:gd name="connsiteY0" fmla="*/ 1297244 h 1297244"/>
              <a:gd name="connsiteX1" fmla="*/ 1013372 w 3688676"/>
              <a:gd name="connsiteY1" fmla="*/ 554195 h 1297244"/>
              <a:gd name="connsiteX2" fmla="*/ 1986210 w 3688676"/>
              <a:gd name="connsiteY2" fmla="*/ 148896 h 1297244"/>
              <a:gd name="connsiteX3" fmla="*/ 3080653 w 3688676"/>
              <a:gd name="connsiteY3" fmla="*/ 286 h 1297244"/>
              <a:gd name="connsiteX4" fmla="*/ 3688676 w 3688676"/>
              <a:gd name="connsiteY4" fmla="*/ 108366 h 12972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88676" h="1297244">
                <a:moveTo>
                  <a:pt x="0" y="1297244"/>
                </a:moveTo>
                <a:cubicBezTo>
                  <a:pt x="341168" y="1021415"/>
                  <a:pt x="682337" y="745586"/>
                  <a:pt x="1013372" y="554195"/>
                </a:cubicBezTo>
                <a:cubicBezTo>
                  <a:pt x="1344407" y="362804"/>
                  <a:pt x="1641663" y="241214"/>
                  <a:pt x="1986210" y="148896"/>
                </a:cubicBezTo>
                <a:cubicBezTo>
                  <a:pt x="2330757" y="56578"/>
                  <a:pt x="2796909" y="7041"/>
                  <a:pt x="3080653" y="286"/>
                </a:cubicBezTo>
                <a:cubicBezTo>
                  <a:pt x="3364397" y="-6469"/>
                  <a:pt x="3688676" y="108366"/>
                  <a:pt x="3688676" y="108366"/>
                </a:cubicBezTo>
              </a:path>
            </a:pathLst>
          </a:custGeom>
          <a:ln>
            <a:solidFill>
              <a:srgbClr val="008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46974930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Purpose</a:t>
            </a:r>
            <a:endParaRPr lang="en-US" dirty="0"/>
          </a:p>
        </p:txBody>
      </p:sp>
      <p:sp>
        <p:nvSpPr>
          <p:cNvPr id="5" name="Content Placeholder 4"/>
          <p:cNvSpPr>
            <a:spLocks noGrp="1"/>
          </p:cNvSpPr>
          <p:nvPr>
            <p:ph idx="1"/>
          </p:nvPr>
        </p:nvSpPr>
        <p:spPr>
          <a:xfrm>
            <a:off x="0" y="1757680"/>
            <a:ext cx="9144000" cy="5100320"/>
          </a:xfrm>
        </p:spPr>
        <p:txBody>
          <a:bodyPr>
            <a:normAutofit/>
          </a:bodyPr>
          <a:lstStyle/>
          <a:p>
            <a:r>
              <a:rPr lang="en-US" sz="2800" dirty="0" smtClean="0"/>
              <a:t>Develop a measurement model using a new heuristic: </a:t>
            </a:r>
            <a:r>
              <a:rPr lang="en-US" b="1" dirty="0" smtClean="0">
                <a:solidFill>
                  <a:schemeClr val="accent2">
                    <a:lumMod val="75000"/>
                  </a:schemeClr>
                </a:solidFill>
              </a:rPr>
              <a:t>virtues and vices</a:t>
            </a:r>
            <a:endParaRPr lang="en-US" sz="2800" dirty="0" smtClean="0"/>
          </a:p>
          <a:p>
            <a:pPr lvl="1"/>
            <a:r>
              <a:rPr lang="en-US" dirty="0" smtClean="0"/>
              <a:t>Virtues generally reflect bright traits (e.g., Big Five) or normal variations of basic tendencies</a:t>
            </a:r>
          </a:p>
          <a:p>
            <a:pPr lvl="1"/>
            <a:r>
              <a:rPr lang="en-US" dirty="0" smtClean="0"/>
              <a:t>Vices generally reflect extreme levels of these basic tendencies (e.g., dark triad traits reflect extremely low agreeableness) </a:t>
            </a:r>
          </a:p>
          <a:p>
            <a:r>
              <a:rPr lang="en-US" sz="2800" dirty="0" smtClean="0"/>
              <a:t>Extend the </a:t>
            </a:r>
            <a:r>
              <a:rPr lang="en-US" b="1" dirty="0" smtClean="0">
                <a:solidFill>
                  <a:schemeClr val="accent2">
                    <a:lumMod val="75000"/>
                  </a:schemeClr>
                </a:solidFill>
              </a:rPr>
              <a:t>“too-much-of-a-good-thing” </a:t>
            </a:r>
            <a:r>
              <a:rPr lang="en-US" sz="2800" dirty="0" smtClean="0"/>
              <a:t>hypothesis (</a:t>
            </a:r>
            <a:r>
              <a:rPr lang="en-US" dirty="0" smtClean="0"/>
              <a:t>Pierce &amp; </a:t>
            </a:r>
            <a:r>
              <a:rPr lang="en-US" dirty="0" err="1" smtClean="0"/>
              <a:t>Aguinis</a:t>
            </a:r>
            <a:r>
              <a:rPr lang="en-US" dirty="0" smtClean="0"/>
              <a:t>, 2013; Grant &amp; Schwartz, 2011) </a:t>
            </a:r>
            <a:r>
              <a:rPr lang="en-US" sz="2800" dirty="0" smtClean="0"/>
              <a:t>to other “bright” (Big Five) traits beyond Conscientiousness and Emotional Stability</a:t>
            </a:r>
          </a:p>
        </p:txBody>
      </p:sp>
    </p:spTree>
    <p:extLst>
      <p:ext uri="{BB962C8B-B14F-4D97-AF65-F5344CB8AC3E}">
        <p14:creationId xmlns:p14="http://schemas.microsoft.com/office/powerpoint/2010/main" val="28889882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p:cNvGraphicFramePr>
            <a:graphicFrameLocks noChangeAspect="1"/>
          </p:cNvGraphicFramePr>
          <p:nvPr>
            <p:extLst>
              <p:ext uri="{D42A27DB-BD31-4B8C-83A1-F6EECF244321}">
                <p14:modId xmlns:p14="http://schemas.microsoft.com/office/powerpoint/2010/main" val="2593619042"/>
              </p:ext>
            </p:extLst>
          </p:nvPr>
        </p:nvGraphicFramePr>
        <p:xfrm>
          <a:off x="4664066" y="1389383"/>
          <a:ext cx="10739200" cy="5468617"/>
        </p:xfrm>
        <a:graphic>
          <a:graphicData uri="http://schemas.openxmlformats.org/presentationml/2006/ole">
            <mc:AlternateContent xmlns:mc="http://schemas.openxmlformats.org/markup-compatibility/2006">
              <mc:Choice xmlns:v="urn:schemas-microsoft-com:vml" Requires="v">
                <p:oleObj spid="_x0000_s9379" name="Document" r:id="rId5" imgW="8382000" imgH="5105400" progId="Word.Document.12">
                  <p:embed/>
                </p:oleObj>
              </mc:Choice>
              <mc:Fallback>
                <p:oleObj name="Document" r:id="rId5" imgW="8382000" imgH="5105400" progId="Word.Document.12">
                  <p:embed/>
                  <p:pic>
                    <p:nvPicPr>
                      <p:cNvPr id="0" name=""/>
                      <p:cNvPicPr/>
                      <p:nvPr/>
                    </p:nvPicPr>
                    <p:blipFill>
                      <a:blip r:embed="rId6"/>
                      <a:stretch>
                        <a:fillRect/>
                      </a:stretch>
                    </p:blipFill>
                    <p:spPr>
                      <a:xfrm>
                        <a:off x="4664066" y="1389383"/>
                        <a:ext cx="10739200" cy="5468617"/>
                      </a:xfrm>
                      <a:prstGeom prst="rect">
                        <a:avLst/>
                      </a:prstGeom>
                    </p:spPr>
                  </p:pic>
                </p:oleObj>
              </mc:Fallback>
            </mc:AlternateContent>
          </a:graphicData>
        </a:graphic>
      </p:graphicFrame>
      <p:sp>
        <p:nvSpPr>
          <p:cNvPr id="2" name="Title 1"/>
          <p:cNvSpPr>
            <a:spLocks noGrp="1"/>
          </p:cNvSpPr>
          <p:nvPr>
            <p:ph type="title"/>
          </p:nvPr>
        </p:nvSpPr>
        <p:spPr/>
        <p:txBody>
          <a:bodyPr>
            <a:normAutofit fontScale="90000"/>
          </a:bodyPr>
          <a:lstStyle/>
          <a:p>
            <a:r>
              <a:rPr lang="en-US" dirty="0" smtClean="0"/>
              <a:t>H2: Conscientiousness and Job Performance</a:t>
            </a:r>
            <a:endParaRPr lang="en-US" dirty="0"/>
          </a:p>
        </p:txBody>
      </p:sp>
      <p:sp>
        <p:nvSpPr>
          <p:cNvPr id="11" name="Content Placeholder 4"/>
          <p:cNvSpPr>
            <a:spLocks noGrp="1"/>
          </p:cNvSpPr>
          <p:nvPr>
            <p:ph idx="1"/>
          </p:nvPr>
        </p:nvSpPr>
        <p:spPr>
          <a:xfrm>
            <a:off x="1" y="1666240"/>
            <a:ext cx="4664066" cy="5191760"/>
          </a:xfrm>
          <a:ln>
            <a:noFill/>
          </a:ln>
        </p:spPr>
        <p:txBody>
          <a:bodyPr>
            <a:normAutofit/>
          </a:bodyPr>
          <a:lstStyle/>
          <a:p>
            <a:r>
              <a:rPr lang="en-US" sz="2400" dirty="0"/>
              <a:t>Hypothesis </a:t>
            </a:r>
            <a:r>
              <a:rPr lang="en-US" sz="2400" dirty="0" smtClean="0"/>
              <a:t>2e </a:t>
            </a:r>
            <a:r>
              <a:rPr lang="en-US" sz="2400" dirty="0"/>
              <a:t>links </a:t>
            </a:r>
            <a:r>
              <a:rPr lang="en-US" sz="2400" dirty="0" smtClean="0"/>
              <a:t>Conscientiousness nonlinearly </a:t>
            </a:r>
            <a:r>
              <a:rPr lang="en-US" sz="2400" dirty="0"/>
              <a:t>to OCB in similar </a:t>
            </a:r>
            <a:r>
              <a:rPr lang="en-US" sz="2400" dirty="0" smtClean="0"/>
              <a:t>ways</a:t>
            </a:r>
            <a:endParaRPr lang="en-US" sz="2400" dirty="0"/>
          </a:p>
          <a:p>
            <a:pPr lvl="1"/>
            <a:r>
              <a:rPr lang="en-US" sz="2000" b="1" dirty="0" smtClean="0">
                <a:solidFill>
                  <a:schemeClr val="accent1">
                    <a:lumMod val="60000"/>
                    <a:lumOff val="40000"/>
                  </a:schemeClr>
                </a:solidFill>
              </a:rPr>
              <a:t>Not supported</a:t>
            </a:r>
            <a:endParaRPr lang="en-US" sz="2000" b="1" i="1" dirty="0">
              <a:solidFill>
                <a:schemeClr val="accent1">
                  <a:lumMod val="60000"/>
                  <a:lumOff val="40000"/>
                </a:schemeClr>
              </a:solidFill>
            </a:endParaRPr>
          </a:p>
        </p:txBody>
      </p:sp>
      <p:sp>
        <p:nvSpPr>
          <p:cNvPr id="10" name="Rectangle 9"/>
          <p:cNvSpPr/>
          <p:nvPr/>
        </p:nvSpPr>
        <p:spPr>
          <a:xfrm>
            <a:off x="7580020" y="3971931"/>
            <a:ext cx="743148" cy="270200"/>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3685234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H2: Conscientiousness and Job Performance</a:t>
            </a:r>
            <a:endParaRPr lang="en-US" dirty="0"/>
          </a:p>
        </p:txBody>
      </p:sp>
      <p:graphicFrame>
        <p:nvGraphicFramePr>
          <p:cNvPr id="8" name="Object 7"/>
          <p:cNvGraphicFramePr>
            <a:graphicFrameLocks noChangeAspect="1"/>
          </p:cNvGraphicFramePr>
          <p:nvPr>
            <p:extLst>
              <p:ext uri="{D42A27DB-BD31-4B8C-83A1-F6EECF244321}">
                <p14:modId xmlns:p14="http://schemas.microsoft.com/office/powerpoint/2010/main" val="3134965896"/>
              </p:ext>
            </p:extLst>
          </p:nvPr>
        </p:nvGraphicFramePr>
        <p:xfrm>
          <a:off x="5080375" y="1389383"/>
          <a:ext cx="9187913" cy="5468617"/>
        </p:xfrm>
        <a:graphic>
          <a:graphicData uri="http://schemas.openxmlformats.org/presentationml/2006/ole">
            <mc:AlternateContent xmlns:mc="http://schemas.openxmlformats.org/markup-compatibility/2006">
              <mc:Choice xmlns:v="urn:schemas-microsoft-com:vml" Requires="v">
                <p:oleObj spid="_x0000_s10401" name="Document" r:id="rId5" imgW="8382000" imgH="5105400" progId="Word.Document.12">
                  <p:embed/>
                </p:oleObj>
              </mc:Choice>
              <mc:Fallback>
                <p:oleObj name="Document" r:id="rId5" imgW="8382000" imgH="5105400" progId="Word.Document.12">
                  <p:embed/>
                  <p:pic>
                    <p:nvPicPr>
                      <p:cNvPr id="0" name=""/>
                      <p:cNvPicPr/>
                      <p:nvPr/>
                    </p:nvPicPr>
                    <p:blipFill>
                      <a:blip r:embed="rId6"/>
                      <a:stretch>
                        <a:fillRect/>
                      </a:stretch>
                    </p:blipFill>
                    <p:spPr>
                      <a:xfrm>
                        <a:off x="5080375" y="1389383"/>
                        <a:ext cx="9187913" cy="5468617"/>
                      </a:xfrm>
                      <a:prstGeom prst="rect">
                        <a:avLst/>
                      </a:prstGeom>
                    </p:spPr>
                  </p:pic>
                </p:oleObj>
              </mc:Fallback>
            </mc:AlternateContent>
          </a:graphicData>
        </a:graphic>
      </p:graphicFrame>
      <p:sp>
        <p:nvSpPr>
          <p:cNvPr id="11" name="Content Placeholder 4"/>
          <p:cNvSpPr>
            <a:spLocks noGrp="1"/>
          </p:cNvSpPr>
          <p:nvPr>
            <p:ph idx="1"/>
          </p:nvPr>
        </p:nvSpPr>
        <p:spPr>
          <a:xfrm>
            <a:off x="0" y="1389383"/>
            <a:ext cx="5269949" cy="5468617"/>
          </a:xfrm>
          <a:ln>
            <a:noFill/>
          </a:ln>
        </p:spPr>
        <p:txBody>
          <a:bodyPr>
            <a:normAutofit/>
          </a:bodyPr>
          <a:lstStyle/>
          <a:p>
            <a:r>
              <a:rPr lang="en-US" sz="2400" dirty="0"/>
              <a:t>Hypothesis </a:t>
            </a:r>
            <a:r>
              <a:rPr lang="en-US" sz="2400" dirty="0" smtClean="0"/>
              <a:t>2f </a:t>
            </a:r>
            <a:r>
              <a:rPr lang="en-US" sz="2400" dirty="0"/>
              <a:t>predicts a nonlinear effect linking </a:t>
            </a:r>
            <a:r>
              <a:rPr lang="en-US" sz="2400" dirty="0" smtClean="0"/>
              <a:t>Conscientiousness to CWB</a:t>
            </a:r>
            <a:r>
              <a:rPr lang="en-US" sz="2400" dirty="0" smtClean="0">
                <a:solidFill>
                  <a:srgbClr val="000000"/>
                </a:solidFill>
              </a:rPr>
              <a:t> </a:t>
            </a:r>
          </a:p>
          <a:p>
            <a:pPr lvl="1"/>
            <a:r>
              <a:rPr lang="en-US" sz="2000" b="1" i="1" dirty="0" smtClean="0">
                <a:solidFill>
                  <a:srgbClr val="008000"/>
                </a:solidFill>
              </a:rPr>
              <a:t>Supported</a:t>
            </a:r>
            <a:endParaRPr lang="en-US" sz="2000" dirty="0"/>
          </a:p>
        </p:txBody>
      </p:sp>
      <p:sp>
        <p:nvSpPr>
          <p:cNvPr id="12" name="Rectangle 11"/>
          <p:cNvSpPr/>
          <p:nvPr/>
        </p:nvSpPr>
        <p:spPr>
          <a:xfrm>
            <a:off x="7661092" y="5245659"/>
            <a:ext cx="581001" cy="306940"/>
          </a:xfrm>
          <a:prstGeom prst="rect">
            <a:avLst/>
          </a:prstGeom>
          <a:noFill/>
          <a:ln>
            <a:solidFill>
              <a:srgbClr val="528A0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8000"/>
              </a:solidFill>
            </a:endParaRPr>
          </a:p>
        </p:txBody>
      </p:sp>
      <p:pic>
        <p:nvPicPr>
          <p:cNvPr id="9" name="Picture 8"/>
          <p:cNvPicPr/>
          <p:nvPr/>
        </p:nvPicPr>
        <p:blipFill rotWithShape="1">
          <a:blip r:embed="rId7" cstate="email">
            <a:extLst>
              <a:ext uri="{28A0092B-C50C-407E-A947-70E740481C1C}">
                <a14:useLocalDpi xmlns:a14="http://schemas.microsoft.com/office/drawing/2010/main" val="0"/>
              </a:ext>
            </a:extLst>
          </a:blip>
          <a:srcRect r="10281"/>
          <a:stretch/>
        </p:blipFill>
        <p:spPr bwMode="auto">
          <a:xfrm>
            <a:off x="0" y="2945175"/>
            <a:ext cx="5174957" cy="3912826"/>
          </a:xfrm>
          <a:prstGeom prst="rect">
            <a:avLst/>
          </a:prstGeom>
          <a:noFill/>
          <a:ln>
            <a:noFill/>
          </a:ln>
          <a:extLst>
            <a:ext uri="{53640926-AAD7-44d8-BBD7-CCE9431645EC}">
              <a14:shadowObscured xmlns:a14="http://schemas.microsoft.com/office/drawing/2010/main"/>
            </a:ext>
          </a:extLst>
        </p:spPr>
      </p:pic>
      <p:sp>
        <p:nvSpPr>
          <p:cNvPr id="3" name="Freeform 2"/>
          <p:cNvSpPr/>
          <p:nvPr/>
        </p:nvSpPr>
        <p:spPr>
          <a:xfrm>
            <a:off x="381783" y="4236433"/>
            <a:ext cx="3928429" cy="1434330"/>
          </a:xfrm>
          <a:custGeom>
            <a:avLst/>
            <a:gdLst>
              <a:gd name="connsiteX0" fmla="*/ 0 w 3756235"/>
              <a:gd name="connsiteY0" fmla="*/ 0 h 1191555"/>
              <a:gd name="connsiteX1" fmla="*/ 743140 w 3756235"/>
              <a:gd name="connsiteY1" fmla="*/ 553908 h 1191555"/>
              <a:gd name="connsiteX2" fmla="*/ 1999722 w 3756235"/>
              <a:gd name="connsiteY2" fmla="*/ 1134837 h 1191555"/>
              <a:gd name="connsiteX3" fmla="*/ 3391420 w 3756235"/>
              <a:gd name="connsiteY3" fmla="*/ 1161857 h 1191555"/>
              <a:gd name="connsiteX4" fmla="*/ 3756235 w 3756235"/>
              <a:gd name="connsiteY4" fmla="*/ 1067287 h 1191555"/>
              <a:gd name="connsiteX0" fmla="*/ 0 w 3756235"/>
              <a:gd name="connsiteY0" fmla="*/ 0 h 1191555"/>
              <a:gd name="connsiteX1" fmla="*/ 743140 w 3756235"/>
              <a:gd name="connsiteY1" fmla="*/ 553908 h 1191555"/>
              <a:gd name="connsiteX2" fmla="*/ 1999722 w 3756235"/>
              <a:gd name="connsiteY2" fmla="*/ 1134837 h 1191555"/>
              <a:gd name="connsiteX3" fmla="*/ 3362501 w 3756235"/>
              <a:gd name="connsiteY3" fmla="*/ 1161857 h 1191555"/>
              <a:gd name="connsiteX4" fmla="*/ 3756235 w 3756235"/>
              <a:gd name="connsiteY4" fmla="*/ 1067287 h 1191555"/>
              <a:gd name="connsiteX0" fmla="*/ 0 w 3756235"/>
              <a:gd name="connsiteY0" fmla="*/ 0 h 1258054"/>
              <a:gd name="connsiteX1" fmla="*/ 743140 w 3756235"/>
              <a:gd name="connsiteY1" fmla="*/ 553908 h 1258054"/>
              <a:gd name="connsiteX2" fmla="*/ 1999722 w 3756235"/>
              <a:gd name="connsiteY2" fmla="*/ 1134837 h 1258054"/>
              <a:gd name="connsiteX3" fmla="*/ 3160064 w 3756235"/>
              <a:gd name="connsiteY3" fmla="*/ 1254921 h 1258054"/>
              <a:gd name="connsiteX4" fmla="*/ 3756235 w 3756235"/>
              <a:gd name="connsiteY4" fmla="*/ 1067287 h 1258054"/>
              <a:gd name="connsiteX0" fmla="*/ 0 w 3756235"/>
              <a:gd name="connsiteY0" fmla="*/ 0 h 1258394"/>
              <a:gd name="connsiteX1" fmla="*/ 791339 w 3756235"/>
              <a:gd name="connsiteY1" fmla="*/ 528527 h 1258394"/>
              <a:gd name="connsiteX2" fmla="*/ 1999722 w 3756235"/>
              <a:gd name="connsiteY2" fmla="*/ 1134837 h 1258394"/>
              <a:gd name="connsiteX3" fmla="*/ 3160064 w 3756235"/>
              <a:gd name="connsiteY3" fmla="*/ 1254921 h 1258394"/>
              <a:gd name="connsiteX4" fmla="*/ 3756235 w 3756235"/>
              <a:gd name="connsiteY4" fmla="*/ 1067287 h 1258394"/>
              <a:gd name="connsiteX0" fmla="*/ 0 w 3756235"/>
              <a:gd name="connsiteY0" fmla="*/ 0 h 1257241"/>
              <a:gd name="connsiteX1" fmla="*/ 791339 w 3756235"/>
              <a:gd name="connsiteY1" fmla="*/ 528527 h 1257241"/>
              <a:gd name="connsiteX2" fmla="*/ 2038282 w 3756235"/>
              <a:gd name="connsiteY2" fmla="*/ 1117917 h 1257241"/>
              <a:gd name="connsiteX3" fmla="*/ 3160064 w 3756235"/>
              <a:gd name="connsiteY3" fmla="*/ 1254921 h 1257241"/>
              <a:gd name="connsiteX4" fmla="*/ 3756235 w 3756235"/>
              <a:gd name="connsiteY4" fmla="*/ 1067287 h 1257241"/>
              <a:gd name="connsiteX0" fmla="*/ 0 w 3756235"/>
              <a:gd name="connsiteY0" fmla="*/ 0 h 1183724"/>
              <a:gd name="connsiteX1" fmla="*/ 791339 w 3756235"/>
              <a:gd name="connsiteY1" fmla="*/ 528527 h 1183724"/>
              <a:gd name="connsiteX2" fmla="*/ 2038282 w 3756235"/>
              <a:gd name="connsiteY2" fmla="*/ 1117917 h 1183724"/>
              <a:gd name="connsiteX3" fmla="*/ 3208264 w 3756235"/>
              <a:gd name="connsiteY3" fmla="*/ 1161858 h 1183724"/>
              <a:gd name="connsiteX4" fmla="*/ 3756235 w 3756235"/>
              <a:gd name="connsiteY4" fmla="*/ 1067287 h 1183724"/>
              <a:gd name="connsiteX0" fmla="*/ 0 w 3756235"/>
              <a:gd name="connsiteY0" fmla="*/ 0 h 1204384"/>
              <a:gd name="connsiteX1" fmla="*/ 791339 w 3756235"/>
              <a:gd name="connsiteY1" fmla="*/ 528527 h 1204384"/>
              <a:gd name="connsiteX2" fmla="*/ 2038282 w 3756235"/>
              <a:gd name="connsiteY2" fmla="*/ 1117917 h 1204384"/>
              <a:gd name="connsiteX3" fmla="*/ 3208264 w 3756235"/>
              <a:gd name="connsiteY3" fmla="*/ 1161858 h 1204384"/>
              <a:gd name="connsiteX4" fmla="*/ 3756235 w 3756235"/>
              <a:gd name="connsiteY4" fmla="*/ 1067287 h 1204384"/>
              <a:gd name="connsiteX0" fmla="*/ 0 w 3756235"/>
              <a:gd name="connsiteY0" fmla="*/ 0 h 1177453"/>
              <a:gd name="connsiteX1" fmla="*/ 791339 w 3756235"/>
              <a:gd name="connsiteY1" fmla="*/ 528527 h 1177453"/>
              <a:gd name="connsiteX2" fmla="*/ 2038282 w 3756235"/>
              <a:gd name="connsiteY2" fmla="*/ 1117917 h 1177453"/>
              <a:gd name="connsiteX3" fmla="*/ 3208264 w 3756235"/>
              <a:gd name="connsiteY3" fmla="*/ 1161858 h 1177453"/>
              <a:gd name="connsiteX4" fmla="*/ 3756235 w 3756235"/>
              <a:gd name="connsiteY4" fmla="*/ 1067287 h 1177453"/>
              <a:gd name="connsiteX0" fmla="*/ 0 w 3727315"/>
              <a:gd name="connsiteY0" fmla="*/ 0 h 1194374"/>
              <a:gd name="connsiteX1" fmla="*/ 762419 w 3727315"/>
              <a:gd name="connsiteY1" fmla="*/ 545448 h 1194374"/>
              <a:gd name="connsiteX2" fmla="*/ 2009362 w 3727315"/>
              <a:gd name="connsiteY2" fmla="*/ 1134838 h 1194374"/>
              <a:gd name="connsiteX3" fmla="*/ 3179344 w 3727315"/>
              <a:gd name="connsiteY3" fmla="*/ 1178779 h 1194374"/>
              <a:gd name="connsiteX4" fmla="*/ 3727315 w 3727315"/>
              <a:gd name="connsiteY4" fmla="*/ 1084208 h 11943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27315" h="1194374">
                <a:moveTo>
                  <a:pt x="0" y="0"/>
                </a:moveTo>
                <a:cubicBezTo>
                  <a:pt x="204926" y="182384"/>
                  <a:pt x="427525" y="356308"/>
                  <a:pt x="762419" y="545448"/>
                </a:cubicBezTo>
                <a:cubicBezTo>
                  <a:pt x="1097313" y="734588"/>
                  <a:pt x="1616181" y="1046203"/>
                  <a:pt x="2009362" y="1134838"/>
                </a:cubicBezTo>
                <a:cubicBezTo>
                  <a:pt x="2402543" y="1223473"/>
                  <a:pt x="2886592" y="1190037"/>
                  <a:pt x="3179344" y="1178779"/>
                </a:cubicBezTo>
                <a:cubicBezTo>
                  <a:pt x="3472096" y="1167521"/>
                  <a:pt x="3727315" y="1084208"/>
                  <a:pt x="3727315" y="1084208"/>
                </a:cubicBezTo>
              </a:path>
            </a:pathLst>
          </a:custGeom>
          <a:ln>
            <a:solidFill>
              <a:srgbClr val="008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422595002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3"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H3: Agreeableness and Job Performance</a:t>
            </a:r>
            <a:endParaRPr lang="en-US" dirty="0"/>
          </a:p>
        </p:txBody>
      </p:sp>
      <p:sp>
        <p:nvSpPr>
          <p:cNvPr id="11" name="Content Placeholder 4"/>
          <p:cNvSpPr>
            <a:spLocks noGrp="1"/>
          </p:cNvSpPr>
          <p:nvPr>
            <p:ph idx="1"/>
          </p:nvPr>
        </p:nvSpPr>
        <p:spPr>
          <a:xfrm>
            <a:off x="0" y="1389383"/>
            <a:ext cx="5269949" cy="5468617"/>
          </a:xfrm>
          <a:ln>
            <a:noFill/>
          </a:ln>
        </p:spPr>
        <p:txBody>
          <a:bodyPr>
            <a:normAutofit/>
          </a:bodyPr>
          <a:lstStyle/>
          <a:p>
            <a:r>
              <a:rPr lang="en-US" sz="2400" dirty="0" smtClean="0"/>
              <a:t>Hypothesis 3a predicts a positive relationship between Agreeableness and task performance behavior</a:t>
            </a:r>
          </a:p>
          <a:p>
            <a:pPr lvl="1"/>
            <a:r>
              <a:rPr lang="en-US" sz="1800" b="1" i="1" dirty="0" smtClean="0">
                <a:solidFill>
                  <a:srgbClr val="008000"/>
                </a:solidFill>
              </a:rPr>
              <a:t>Supported</a:t>
            </a:r>
          </a:p>
          <a:p>
            <a:r>
              <a:rPr lang="en-US" sz="2400" dirty="0" smtClean="0"/>
              <a:t>Hypothesis </a:t>
            </a:r>
            <a:r>
              <a:rPr lang="en-US" sz="2400" dirty="0"/>
              <a:t>3</a:t>
            </a:r>
            <a:r>
              <a:rPr lang="en-US" sz="2400" dirty="0" smtClean="0"/>
              <a:t>b </a:t>
            </a:r>
            <a:r>
              <a:rPr lang="en-US" sz="2400" dirty="0"/>
              <a:t>predicts </a:t>
            </a:r>
            <a:r>
              <a:rPr lang="en-US" sz="2400" dirty="0" smtClean="0"/>
              <a:t>a positive relationship </a:t>
            </a:r>
            <a:r>
              <a:rPr lang="en-US" sz="2400" dirty="0"/>
              <a:t>between </a:t>
            </a:r>
            <a:r>
              <a:rPr lang="en-US" sz="2400" dirty="0" smtClean="0"/>
              <a:t>Agreeableness and OCB</a:t>
            </a:r>
          </a:p>
          <a:p>
            <a:pPr lvl="1"/>
            <a:r>
              <a:rPr lang="en-US" sz="1800" b="1" i="1" dirty="0" smtClean="0">
                <a:solidFill>
                  <a:srgbClr val="008000"/>
                </a:solidFill>
              </a:rPr>
              <a:t>Supported</a:t>
            </a:r>
          </a:p>
          <a:p>
            <a:r>
              <a:rPr lang="en-US" sz="2400" dirty="0" smtClean="0"/>
              <a:t>Hypothesis 3c predicts a negative relationship between Agreeableness and CWB</a:t>
            </a:r>
          </a:p>
          <a:p>
            <a:pPr lvl="1"/>
            <a:r>
              <a:rPr lang="en-US" sz="1800" b="1" i="1" dirty="0" smtClean="0">
                <a:solidFill>
                  <a:srgbClr val="008000"/>
                </a:solidFill>
              </a:rPr>
              <a:t>Supported</a:t>
            </a:r>
            <a:endParaRPr lang="en-US" sz="1800" dirty="0" smtClean="0">
              <a:solidFill>
                <a:srgbClr val="008000"/>
              </a:solidFill>
            </a:endParaRPr>
          </a:p>
        </p:txBody>
      </p:sp>
      <p:graphicFrame>
        <p:nvGraphicFramePr>
          <p:cNvPr id="9" name="Object 8"/>
          <p:cNvGraphicFramePr>
            <a:graphicFrameLocks noChangeAspect="1"/>
          </p:cNvGraphicFramePr>
          <p:nvPr>
            <p:extLst>
              <p:ext uri="{D42A27DB-BD31-4B8C-83A1-F6EECF244321}">
                <p14:modId xmlns:p14="http://schemas.microsoft.com/office/powerpoint/2010/main" val="424991050"/>
              </p:ext>
            </p:extLst>
          </p:nvPr>
        </p:nvGraphicFramePr>
        <p:xfrm>
          <a:off x="5012817" y="1389383"/>
          <a:ext cx="9417611" cy="5468617"/>
        </p:xfrm>
        <a:graphic>
          <a:graphicData uri="http://schemas.openxmlformats.org/presentationml/2006/ole">
            <mc:AlternateContent xmlns:mc="http://schemas.openxmlformats.org/markup-compatibility/2006">
              <mc:Choice xmlns:v="urn:schemas-microsoft-com:vml" Requires="v">
                <p:oleObj spid="_x0000_s11424" name="Document" r:id="rId5" imgW="8420100" imgH="5105400" progId="Word.Document.12">
                  <p:embed/>
                </p:oleObj>
              </mc:Choice>
              <mc:Fallback>
                <p:oleObj name="Document" r:id="rId5" imgW="8420100" imgH="5105400" progId="Word.Document.12">
                  <p:embed/>
                  <p:pic>
                    <p:nvPicPr>
                      <p:cNvPr id="0" name=""/>
                      <p:cNvPicPr/>
                      <p:nvPr/>
                    </p:nvPicPr>
                    <p:blipFill>
                      <a:blip r:embed="rId6"/>
                      <a:stretch>
                        <a:fillRect/>
                      </a:stretch>
                    </p:blipFill>
                    <p:spPr>
                      <a:xfrm>
                        <a:off x="5012817" y="1389383"/>
                        <a:ext cx="9417611" cy="5468617"/>
                      </a:xfrm>
                      <a:prstGeom prst="rect">
                        <a:avLst/>
                      </a:prstGeom>
                    </p:spPr>
                  </p:pic>
                </p:oleObj>
              </mc:Fallback>
            </mc:AlternateContent>
          </a:graphicData>
        </a:graphic>
      </p:graphicFrame>
      <p:sp>
        <p:nvSpPr>
          <p:cNvPr id="10" name="Rectangle 9"/>
          <p:cNvSpPr/>
          <p:nvPr/>
        </p:nvSpPr>
        <p:spPr>
          <a:xfrm>
            <a:off x="7701623" y="3188350"/>
            <a:ext cx="581001" cy="324239"/>
          </a:xfrm>
          <a:prstGeom prst="rect">
            <a:avLst/>
          </a:prstGeom>
          <a:noFill/>
          <a:ln>
            <a:solidFill>
              <a:srgbClr val="528A0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7701623" y="1930444"/>
            <a:ext cx="581001" cy="354224"/>
          </a:xfrm>
          <a:prstGeom prst="rect">
            <a:avLst/>
          </a:prstGeom>
          <a:noFill/>
          <a:ln>
            <a:solidFill>
              <a:srgbClr val="528A0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0000"/>
              </a:solidFill>
            </a:endParaRPr>
          </a:p>
        </p:txBody>
      </p:sp>
      <p:sp>
        <p:nvSpPr>
          <p:cNvPr id="14" name="Rectangle 13"/>
          <p:cNvSpPr/>
          <p:nvPr/>
        </p:nvSpPr>
        <p:spPr>
          <a:xfrm>
            <a:off x="7701623" y="4476415"/>
            <a:ext cx="581001" cy="357189"/>
          </a:xfrm>
          <a:prstGeom prst="rect">
            <a:avLst/>
          </a:prstGeom>
          <a:noFill/>
          <a:ln>
            <a:solidFill>
              <a:srgbClr val="528A0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0000"/>
              </a:solidFill>
            </a:endParaRPr>
          </a:p>
        </p:txBody>
      </p:sp>
    </p:spTree>
    <p:extLst>
      <p:ext uri="{BB962C8B-B14F-4D97-AF65-F5344CB8AC3E}">
        <p14:creationId xmlns:p14="http://schemas.microsoft.com/office/powerpoint/2010/main" val="205152367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3" grpId="0" animBg="1"/>
      <p:bldP spid="1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Object 9"/>
          <p:cNvGraphicFramePr>
            <a:graphicFrameLocks noChangeAspect="1"/>
          </p:cNvGraphicFramePr>
          <p:nvPr>
            <p:extLst>
              <p:ext uri="{D42A27DB-BD31-4B8C-83A1-F6EECF244321}">
                <p14:modId xmlns:p14="http://schemas.microsoft.com/office/powerpoint/2010/main" val="3659853174"/>
              </p:ext>
            </p:extLst>
          </p:nvPr>
        </p:nvGraphicFramePr>
        <p:xfrm>
          <a:off x="4985793" y="1389383"/>
          <a:ext cx="9971589" cy="5468617"/>
        </p:xfrm>
        <a:graphic>
          <a:graphicData uri="http://schemas.openxmlformats.org/presentationml/2006/ole">
            <mc:AlternateContent xmlns:mc="http://schemas.openxmlformats.org/markup-compatibility/2006">
              <mc:Choice xmlns:v="urn:schemas-microsoft-com:vml" Requires="v">
                <p:oleObj spid="_x0000_s12448" name="Document" r:id="rId5" imgW="8382000" imgH="5105400" progId="Word.Document.12">
                  <p:embed/>
                </p:oleObj>
              </mc:Choice>
              <mc:Fallback>
                <p:oleObj name="Document" r:id="rId5" imgW="8382000" imgH="5105400" progId="Word.Document.12">
                  <p:embed/>
                  <p:pic>
                    <p:nvPicPr>
                      <p:cNvPr id="0" name=""/>
                      <p:cNvPicPr/>
                      <p:nvPr/>
                    </p:nvPicPr>
                    <p:blipFill>
                      <a:blip r:embed="rId6"/>
                      <a:stretch>
                        <a:fillRect/>
                      </a:stretch>
                    </p:blipFill>
                    <p:spPr>
                      <a:xfrm>
                        <a:off x="4985793" y="1389383"/>
                        <a:ext cx="9971589" cy="5468617"/>
                      </a:xfrm>
                      <a:prstGeom prst="rect">
                        <a:avLst/>
                      </a:prstGeom>
                    </p:spPr>
                  </p:pic>
                </p:oleObj>
              </mc:Fallback>
            </mc:AlternateContent>
          </a:graphicData>
        </a:graphic>
      </p:graphicFrame>
      <p:sp>
        <p:nvSpPr>
          <p:cNvPr id="2" name="Title 1"/>
          <p:cNvSpPr>
            <a:spLocks noGrp="1"/>
          </p:cNvSpPr>
          <p:nvPr>
            <p:ph type="title"/>
          </p:nvPr>
        </p:nvSpPr>
        <p:spPr/>
        <p:txBody>
          <a:bodyPr>
            <a:normAutofit/>
          </a:bodyPr>
          <a:lstStyle/>
          <a:p>
            <a:r>
              <a:rPr lang="en-US" dirty="0" smtClean="0"/>
              <a:t>H3: Agreeableness and Job Performance</a:t>
            </a:r>
            <a:endParaRPr lang="en-US" dirty="0"/>
          </a:p>
        </p:txBody>
      </p:sp>
      <p:sp>
        <p:nvSpPr>
          <p:cNvPr id="11" name="Content Placeholder 4"/>
          <p:cNvSpPr>
            <a:spLocks noGrp="1"/>
          </p:cNvSpPr>
          <p:nvPr>
            <p:ph idx="1"/>
          </p:nvPr>
        </p:nvSpPr>
        <p:spPr>
          <a:xfrm>
            <a:off x="0" y="1389383"/>
            <a:ext cx="5269949" cy="5468617"/>
          </a:xfrm>
          <a:ln>
            <a:noFill/>
          </a:ln>
        </p:spPr>
        <p:txBody>
          <a:bodyPr>
            <a:normAutofit lnSpcReduction="10000"/>
          </a:bodyPr>
          <a:lstStyle/>
          <a:p>
            <a:r>
              <a:rPr lang="en-US" dirty="0"/>
              <a:t>Hypothesis </a:t>
            </a:r>
            <a:r>
              <a:rPr lang="en-US" dirty="0" smtClean="0"/>
              <a:t>3d links Agreeableness nonlinearly to task performance</a:t>
            </a:r>
          </a:p>
          <a:p>
            <a:pPr lvl="1"/>
            <a:r>
              <a:rPr lang="en-US" b="1" dirty="0" smtClean="0">
                <a:solidFill>
                  <a:schemeClr val="accent1">
                    <a:lumMod val="60000"/>
                    <a:lumOff val="40000"/>
                  </a:schemeClr>
                </a:solidFill>
              </a:rPr>
              <a:t>Not supported</a:t>
            </a:r>
          </a:p>
          <a:p>
            <a:r>
              <a:rPr lang="en-US" dirty="0"/>
              <a:t>Hypothesis </a:t>
            </a:r>
            <a:r>
              <a:rPr lang="en-US" dirty="0" smtClean="0"/>
              <a:t>3e </a:t>
            </a:r>
            <a:r>
              <a:rPr lang="en-US" dirty="0"/>
              <a:t>links Agreeableness nonlinearly to </a:t>
            </a:r>
            <a:r>
              <a:rPr lang="en-US" dirty="0" smtClean="0"/>
              <a:t>OCB</a:t>
            </a:r>
          </a:p>
          <a:p>
            <a:pPr lvl="1"/>
            <a:r>
              <a:rPr lang="en-US" b="1" dirty="0" smtClean="0">
                <a:solidFill>
                  <a:schemeClr val="accent1">
                    <a:lumMod val="60000"/>
                    <a:lumOff val="40000"/>
                  </a:schemeClr>
                </a:solidFill>
              </a:rPr>
              <a:t>Not supported</a:t>
            </a:r>
          </a:p>
          <a:p>
            <a:r>
              <a:rPr lang="en-US" dirty="0"/>
              <a:t>Hypothesis </a:t>
            </a:r>
            <a:r>
              <a:rPr lang="en-US" dirty="0" smtClean="0"/>
              <a:t>3f </a:t>
            </a:r>
            <a:r>
              <a:rPr lang="en-US" dirty="0"/>
              <a:t>links Agreeableness nonlinearly to </a:t>
            </a:r>
            <a:r>
              <a:rPr lang="en-US" dirty="0" smtClean="0"/>
              <a:t>CWB</a:t>
            </a:r>
            <a:endParaRPr lang="en-US" dirty="0"/>
          </a:p>
          <a:p>
            <a:pPr lvl="1"/>
            <a:r>
              <a:rPr lang="en-US" b="1" dirty="0" smtClean="0">
                <a:solidFill>
                  <a:schemeClr val="accent1">
                    <a:lumMod val="60000"/>
                    <a:lumOff val="40000"/>
                  </a:schemeClr>
                </a:solidFill>
              </a:rPr>
              <a:t>Not </a:t>
            </a:r>
            <a:r>
              <a:rPr lang="en-US" b="1" dirty="0">
                <a:solidFill>
                  <a:schemeClr val="accent1">
                    <a:lumMod val="60000"/>
                    <a:lumOff val="40000"/>
                  </a:schemeClr>
                </a:solidFill>
              </a:rPr>
              <a:t>supported</a:t>
            </a:r>
            <a:endParaRPr lang="en-US" b="1" i="1" dirty="0">
              <a:solidFill>
                <a:schemeClr val="accent1">
                  <a:lumMod val="60000"/>
                  <a:lumOff val="40000"/>
                </a:schemeClr>
              </a:solidFill>
            </a:endParaRPr>
          </a:p>
          <a:p>
            <a:endParaRPr lang="en-US" b="1" i="1" dirty="0">
              <a:solidFill>
                <a:srgbClr val="FF0000"/>
              </a:solidFill>
            </a:endParaRPr>
          </a:p>
          <a:p>
            <a:endParaRPr lang="en-US" b="1" i="1" dirty="0">
              <a:solidFill>
                <a:srgbClr val="FF0000"/>
              </a:solidFill>
            </a:endParaRPr>
          </a:p>
        </p:txBody>
      </p:sp>
      <p:sp>
        <p:nvSpPr>
          <p:cNvPr id="13" name="Rectangle 12"/>
          <p:cNvSpPr/>
          <p:nvPr/>
        </p:nvSpPr>
        <p:spPr>
          <a:xfrm>
            <a:off x="7715136" y="2651744"/>
            <a:ext cx="581001" cy="333959"/>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0000"/>
              </a:solidFill>
            </a:endParaRPr>
          </a:p>
        </p:txBody>
      </p:sp>
      <p:sp>
        <p:nvSpPr>
          <p:cNvPr id="12" name="Rectangle 11"/>
          <p:cNvSpPr/>
          <p:nvPr/>
        </p:nvSpPr>
        <p:spPr>
          <a:xfrm>
            <a:off x="7715136" y="3952493"/>
            <a:ext cx="581001" cy="303148"/>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0000"/>
              </a:solidFill>
            </a:endParaRPr>
          </a:p>
        </p:txBody>
      </p:sp>
      <p:sp>
        <p:nvSpPr>
          <p:cNvPr id="14" name="Rectangle 13"/>
          <p:cNvSpPr/>
          <p:nvPr/>
        </p:nvSpPr>
        <p:spPr>
          <a:xfrm>
            <a:off x="7715136" y="5283200"/>
            <a:ext cx="581001" cy="269398"/>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0000"/>
              </a:solidFill>
            </a:endParaRPr>
          </a:p>
        </p:txBody>
      </p:sp>
    </p:spTree>
    <p:extLst>
      <p:ext uri="{BB962C8B-B14F-4D97-AF65-F5344CB8AC3E}">
        <p14:creationId xmlns:p14="http://schemas.microsoft.com/office/powerpoint/2010/main" val="229549633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2" grpId="0" animBg="1"/>
      <p:bldP spid="14"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H4: Openness to Experience and Job Performance</a:t>
            </a:r>
            <a:endParaRPr lang="en-US" dirty="0"/>
          </a:p>
        </p:txBody>
      </p:sp>
      <p:sp>
        <p:nvSpPr>
          <p:cNvPr id="11" name="Content Placeholder 4"/>
          <p:cNvSpPr>
            <a:spLocks noGrp="1"/>
          </p:cNvSpPr>
          <p:nvPr>
            <p:ph idx="1"/>
          </p:nvPr>
        </p:nvSpPr>
        <p:spPr>
          <a:xfrm>
            <a:off x="0" y="1389383"/>
            <a:ext cx="5269949" cy="5468617"/>
          </a:xfrm>
          <a:ln>
            <a:noFill/>
          </a:ln>
        </p:spPr>
        <p:txBody>
          <a:bodyPr>
            <a:normAutofit fontScale="92500" lnSpcReduction="10000"/>
          </a:bodyPr>
          <a:lstStyle/>
          <a:p>
            <a:r>
              <a:rPr lang="en-US" dirty="0" smtClean="0"/>
              <a:t>Hypothesis 4a predicts that Openness to Experience is not related to task performance behavior </a:t>
            </a:r>
          </a:p>
          <a:p>
            <a:pPr lvl="1"/>
            <a:r>
              <a:rPr lang="en-US" b="1" i="1" dirty="0" smtClean="0">
                <a:solidFill>
                  <a:srgbClr val="FF0000"/>
                </a:solidFill>
              </a:rPr>
              <a:t>Rejected</a:t>
            </a:r>
          </a:p>
          <a:p>
            <a:r>
              <a:rPr lang="en-US" dirty="0"/>
              <a:t>Hypothesis </a:t>
            </a:r>
            <a:r>
              <a:rPr lang="en-US" dirty="0" smtClean="0"/>
              <a:t>4b </a:t>
            </a:r>
            <a:r>
              <a:rPr lang="en-US" dirty="0"/>
              <a:t>predicts </a:t>
            </a:r>
            <a:r>
              <a:rPr lang="en-US" dirty="0" smtClean="0"/>
              <a:t>that Openness to Experience is not related to OCB</a:t>
            </a:r>
          </a:p>
          <a:p>
            <a:pPr lvl="1"/>
            <a:r>
              <a:rPr lang="en-US" b="1" i="1" dirty="0" smtClean="0">
                <a:solidFill>
                  <a:srgbClr val="FF0000"/>
                </a:solidFill>
              </a:rPr>
              <a:t>Rejected</a:t>
            </a:r>
            <a:endParaRPr lang="en-US" b="1" i="1" dirty="0">
              <a:solidFill>
                <a:srgbClr val="FF0000"/>
              </a:solidFill>
            </a:endParaRPr>
          </a:p>
          <a:p>
            <a:r>
              <a:rPr lang="en-US" dirty="0" smtClean="0"/>
              <a:t>Hypothesis 4c predicts that Openness to Experience is not related to CWB</a:t>
            </a:r>
          </a:p>
          <a:p>
            <a:pPr lvl="1"/>
            <a:r>
              <a:rPr lang="en-US" b="1" i="1" dirty="0" smtClean="0">
                <a:solidFill>
                  <a:srgbClr val="FF0000"/>
                </a:solidFill>
              </a:rPr>
              <a:t>Rejected</a:t>
            </a:r>
            <a:endParaRPr lang="en-US" b="1" i="1" dirty="0">
              <a:solidFill>
                <a:srgbClr val="FF0000"/>
              </a:solidFill>
            </a:endParaRPr>
          </a:p>
        </p:txBody>
      </p:sp>
      <p:graphicFrame>
        <p:nvGraphicFramePr>
          <p:cNvPr id="9" name="Object 8"/>
          <p:cNvGraphicFramePr>
            <a:graphicFrameLocks noChangeAspect="1"/>
          </p:cNvGraphicFramePr>
          <p:nvPr>
            <p:extLst>
              <p:ext uri="{D42A27DB-BD31-4B8C-83A1-F6EECF244321}">
                <p14:modId xmlns:p14="http://schemas.microsoft.com/office/powerpoint/2010/main" val="1014383853"/>
              </p:ext>
            </p:extLst>
          </p:nvPr>
        </p:nvGraphicFramePr>
        <p:xfrm>
          <a:off x="5161856" y="1389383"/>
          <a:ext cx="9450761" cy="5468617"/>
        </p:xfrm>
        <a:graphic>
          <a:graphicData uri="http://schemas.openxmlformats.org/presentationml/2006/ole">
            <mc:AlternateContent xmlns:mc="http://schemas.openxmlformats.org/markup-compatibility/2006">
              <mc:Choice xmlns:v="urn:schemas-microsoft-com:vml" Requires="v">
                <p:oleObj spid="_x0000_s15513" name="Document" r:id="rId5" imgW="8382000" imgH="5105400" progId="Word.Document.12">
                  <p:embed/>
                </p:oleObj>
              </mc:Choice>
              <mc:Fallback>
                <p:oleObj name="Document" r:id="rId5" imgW="8382000" imgH="5105400" progId="Word.Document.12">
                  <p:embed/>
                  <p:pic>
                    <p:nvPicPr>
                      <p:cNvPr id="0" name=""/>
                      <p:cNvPicPr/>
                      <p:nvPr/>
                    </p:nvPicPr>
                    <p:blipFill>
                      <a:blip r:embed="rId6"/>
                      <a:stretch>
                        <a:fillRect/>
                      </a:stretch>
                    </p:blipFill>
                    <p:spPr>
                      <a:xfrm>
                        <a:off x="5161856" y="1389383"/>
                        <a:ext cx="9450761" cy="5468617"/>
                      </a:xfrm>
                      <a:prstGeom prst="rect">
                        <a:avLst/>
                      </a:prstGeom>
                    </p:spPr>
                  </p:pic>
                </p:oleObj>
              </mc:Fallback>
            </mc:AlternateContent>
          </a:graphicData>
        </a:graphic>
      </p:graphicFrame>
      <p:sp>
        <p:nvSpPr>
          <p:cNvPr id="10" name="Rectangle 9"/>
          <p:cNvSpPr/>
          <p:nvPr/>
        </p:nvSpPr>
        <p:spPr>
          <a:xfrm>
            <a:off x="7728648" y="3201863"/>
            <a:ext cx="581001" cy="324240"/>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7728648" y="1881676"/>
            <a:ext cx="581001" cy="320449"/>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0000"/>
              </a:solidFill>
            </a:endParaRPr>
          </a:p>
        </p:txBody>
      </p:sp>
      <p:sp>
        <p:nvSpPr>
          <p:cNvPr id="14" name="Rectangle 13"/>
          <p:cNvSpPr/>
          <p:nvPr/>
        </p:nvSpPr>
        <p:spPr>
          <a:xfrm>
            <a:off x="7728648" y="4526666"/>
            <a:ext cx="581001" cy="323414"/>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0000"/>
              </a:solidFill>
            </a:endParaRPr>
          </a:p>
        </p:txBody>
      </p:sp>
    </p:spTree>
    <p:extLst>
      <p:ext uri="{BB962C8B-B14F-4D97-AF65-F5344CB8AC3E}">
        <p14:creationId xmlns:p14="http://schemas.microsoft.com/office/powerpoint/2010/main" val="412668624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3" grpId="0" animBg="1"/>
      <p:bldP spid="14"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p:nvPr/>
        </p:nvPicPr>
        <p:blipFill rotWithShape="1">
          <a:blip r:embed="rId4" cstate="email">
            <a:extLst>
              <a:ext uri="{28A0092B-C50C-407E-A947-70E740481C1C}">
                <a14:useLocalDpi xmlns:a14="http://schemas.microsoft.com/office/drawing/2010/main" val="0"/>
              </a:ext>
            </a:extLst>
          </a:blip>
          <a:srcRect r="10175"/>
          <a:stretch/>
        </p:blipFill>
        <p:spPr bwMode="auto">
          <a:xfrm>
            <a:off x="1" y="2989495"/>
            <a:ext cx="5269948" cy="3868505"/>
          </a:xfrm>
          <a:prstGeom prst="rect">
            <a:avLst/>
          </a:prstGeom>
          <a:noFill/>
          <a:ln>
            <a:noFill/>
          </a:ln>
          <a:extLst>
            <a:ext uri="{53640926-AAD7-44d8-BBD7-CCE9431645EC}">
              <a14:shadowObscured xmlns:a14="http://schemas.microsoft.com/office/drawing/2010/main"/>
            </a:ext>
          </a:extLst>
        </p:spPr>
      </p:pic>
      <p:graphicFrame>
        <p:nvGraphicFramePr>
          <p:cNvPr id="8" name="Object 7"/>
          <p:cNvGraphicFramePr>
            <a:graphicFrameLocks noChangeAspect="1"/>
          </p:cNvGraphicFramePr>
          <p:nvPr>
            <p:extLst>
              <p:ext uri="{D42A27DB-BD31-4B8C-83A1-F6EECF244321}">
                <p14:modId xmlns:p14="http://schemas.microsoft.com/office/powerpoint/2010/main" val="1121254375"/>
              </p:ext>
            </p:extLst>
          </p:nvPr>
        </p:nvGraphicFramePr>
        <p:xfrm>
          <a:off x="5269949" y="1389383"/>
          <a:ext cx="9255060" cy="5468617"/>
        </p:xfrm>
        <a:graphic>
          <a:graphicData uri="http://schemas.openxmlformats.org/presentationml/2006/ole">
            <mc:AlternateContent xmlns:mc="http://schemas.openxmlformats.org/markup-compatibility/2006">
              <mc:Choice xmlns:v="urn:schemas-microsoft-com:vml" Requires="v">
                <p:oleObj spid="_x0000_s16538" name="Document" r:id="rId6" imgW="8382000" imgH="5105400" progId="Word.Document.12">
                  <p:embed/>
                </p:oleObj>
              </mc:Choice>
              <mc:Fallback>
                <p:oleObj name="Document" r:id="rId6" imgW="8382000" imgH="5105400" progId="Word.Document.12">
                  <p:embed/>
                  <p:pic>
                    <p:nvPicPr>
                      <p:cNvPr id="0" name=""/>
                      <p:cNvPicPr/>
                      <p:nvPr/>
                    </p:nvPicPr>
                    <p:blipFill>
                      <a:blip r:embed="rId7"/>
                      <a:stretch>
                        <a:fillRect/>
                      </a:stretch>
                    </p:blipFill>
                    <p:spPr>
                      <a:xfrm>
                        <a:off x="5269949" y="1389383"/>
                        <a:ext cx="9255060" cy="5468617"/>
                      </a:xfrm>
                      <a:prstGeom prst="rect">
                        <a:avLst/>
                      </a:prstGeom>
                    </p:spPr>
                  </p:pic>
                </p:oleObj>
              </mc:Fallback>
            </mc:AlternateContent>
          </a:graphicData>
        </a:graphic>
      </p:graphicFrame>
      <p:sp>
        <p:nvSpPr>
          <p:cNvPr id="2" name="Title 1"/>
          <p:cNvSpPr>
            <a:spLocks noGrp="1"/>
          </p:cNvSpPr>
          <p:nvPr>
            <p:ph type="title"/>
          </p:nvPr>
        </p:nvSpPr>
        <p:spPr/>
        <p:txBody>
          <a:bodyPr>
            <a:normAutofit fontScale="90000"/>
          </a:bodyPr>
          <a:lstStyle/>
          <a:p>
            <a:r>
              <a:rPr lang="en-US" dirty="0" smtClean="0"/>
              <a:t>H4: Openness to Experience and Job Performance</a:t>
            </a:r>
            <a:endParaRPr lang="en-US" dirty="0"/>
          </a:p>
        </p:txBody>
      </p:sp>
      <p:sp>
        <p:nvSpPr>
          <p:cNvPr id="11" name="Content Placeholder 4"/>
          <p:cNvSpPr>
            <a:spLocks noGrp="1"/>
          </p:cNvSpPr>
          <p:nvPr>
            <p:ph idx="1"/>
          </p:nvPr>
        </p:nvSpPr>
        <p:spPr>
          <a:xfrm>
            <a:off x="0" y="1389383"/>
            <a:ext cx="5269949" cy="5468617"/>
          </a:xfrm>
          <a:ln>
            <a:noFill/>
          </a:ln>
        </p:spPr>
        <p:txBody>
          <a:bodyPr>
            <a:normAutofit/>
          </a:bodyPr>
          <a:lstStyle/>
          <a:p>
            <a:r>
              <a:rPr lang="en-US" sz="2400" dirty="0"/>
              <a:t>Hypothesis 4</a:t>
            </a:r>
            <a:r>
              <a:rPr lang="en-US" sz="2400" dirty="0" smtClean="0"/>
              <a:t>d links Openness to Experience nonlinearly to task performance</a:t>
            </a:r>
          </a:p>
          <a:p>
            <a:pPr lvl="1"/>
            <a:r>
              <a:rPr lang="en-US" sz="2000" b="1" i="1" dirty="0" smtClean="0">
                <a:solidFill>
                  <a:srgbClr val="008000"/>
                </a:solidFill>
              </a:rPr>
              <a:t>Supported</a:t>
            </a:r>
            <a:endParaRPr lang="en-US" sz="2000" dirty="0" smtClean="0">
              <a:solidFill>
                <a:srgbClr val="008000"/>
              </a:solidFill>
            </a:endParaRPr>
          </a:p>
        </p:txBody>
      </p:sp>
      <p:sp>
        <p:nvSpPr>
          <p:cNvPr id="13" name="Rectangle 12"/>
          <p:cNvSpPr/>
          <p:nvPr/>
        </p:nvSpPr>
        <p:spPr>
          <a:xfrm>
            <a:off x="7742159" y="2665255"/>
            <a:ext cx="581001" cy="324240"/>
          </a:xfrm>
          <a:prstGeom prst="rect">
            <a:avLst/>
          </a:prstGeom>
          <a:noFill/>
          <a:ln>
            <a:solidFill>
              <a:srgbClr val="528A0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0000"/>
              </a:solidFill>
            </a:endParaRPr>
          </a:p>
        </p:txBody>
      </p:sp>
      <p:sp>
        <p:nvSpPr>
          <p:cNvPr id="6" name="Freeform 5"/>
          <p:cNvSpPr/>
          <p:nvPr/>
        </p:nvSpPr>
        <p:spPr>
          <a:xfrm>
            <a:off x="364814" y="3674713"/>
            <a:ext cx="4080514" cy="1702256"/>
          </a:xfrm>
          <a:custGeom>
            <a:avLst/>
            <a:gdLst>
              <a:gd name="connsiteX0" fmla="*/ 0 w 3688676"/>
              <a:gd name="connsiteY0" fmla="*/ 1297244 h 1297244"/>
              <a:gd name="connsiteX1" fmla="*/ 1013372 w 3688676"/>
              <a:gd name="connsiteY1" fmla="*/ 554195 h 1297244"/>
              <a:gd name="connsiteX2" fmla="*/ 1986210 w 3688676"/>
              <a:gd name="connsiteY2" fmla="*/ 148896 h 1297244"/>
              <a:gd name="connsiteX3" fmla="*/ 3080653 w 3688676"/>
              <a:gd name="connsiteY3" fmla="*/ 286 h 1297244"/>
              <a:gd name="connsiteX4" fmla="*/ 3688676 w 3688676"/>
              <a:gd name="connsiteY4" fmla="*/ 108366 h 12972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88676" h="1297244">
                <a:moveTo>
                  <a:pt x="0" y="1297244"/>
                </a:moveTo>
                <a:cubicBezTo>
                  <a:pt x="341168" y="1021415"/>
                  <a:pt x="682337" y="745586"/>
                  <a:pt x="1013372" y="554195"/>
                </a:cubicBezTo>
                <a:cubicBezTo>
                  <a:pt x="1344407" y="362804"/>
                  <a:pt x="1641663" y="241214"/>
                  <a:pt x="1986210" y="148896"/>
                </a:cubicBezTo>
                <a:cubicBezTo>
                  <a:pt x="2330757" y="56578"/>
                  <a:pt x="2796909" y="7041"/>
                  <a:pt x="3080653" y="286"/>
                </a:cubicBezTo>
                <a:cubicBezTo>
                  <a:pt x="3364397" y="-6469"/>
                  <a:pt x="3688676" y="108366"/>
                  <a:pt x="3688676" y="108366"/>
                </a:cubicBezTo>
              </a:path>
            </a:pathLst>
          </a:custGeom>
          <a:ln>
            <a:solidFill>
              <a:srgbClr val="008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69835770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6"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p:cNvGraphicFramePr>
            <a:graphicFrameLocks noChangeAspect="1"/>
          </p:cNvGraphicFramePr>
          <p:nvPr>
            <p:extLst>
              <p:ext uri="{D42A27DB-BD31-4B8C-83A1-F6EECF244321}">
                <p14:modId xmlns:p14="http://schemas.microsoft.com/office/powerpoint/2010/main" val="871114631"/>
              </p:ext>
            </p:extLst>
          </p:nvPr>
        </p:nvGraphicFramePr>
        <p:xfrm>
          <a:off x="4607468" y="1389383"/>
          <a:ext cx="10647169" cy="5468617"/>
        </p:xfrm>
        <a:graphic>
          <a:graphicData uri="http://schemas.openxmlformats.org/presentationml/2006/ole">
            <mc:AlternateContent xmlns:mc="http://schemas.openxmlformats.org/markup-compatibility/2006">
              <mc:Choice xmlns:v="urn:schemas-microsoft-com:vml" Requires="v">
                <p:oleObj spid="_x0000_s17562" name="Document" r:id="rId5" imgW="8382000" imgH="5105400" progId="Word.Document.12">
                  <p:embed/>
                </p:oleObj>
              </mc:Choice>
              <mc:Fallback>
                <p:oleObj name="Document" r:id="rId5" imgW="8382000" imgH="5105400" progId="Word.Document.12">
                  <p:embed/>
                  <p:pic>
                    <p:nvPicPr>
                      <p:cNvPr id="0" name=""/>
                      <p:cNvPicPr/>
                      <p:nvPr/>
                    </p:nvPicPr>
                    <p:blipFill>
                      <a:blip r:embed="rId6"/>
                      <a:stretch>
                        <a:fillRect/>
                      </a:stretch>
                    </p:blipFill>
                    <p:spPr>
                      <a:xfrm>
                        <a:off x="4607468" y="1389383"/>
                        <a:ext cx="10647169" cy="5468617"/>
                      </a:xfrm>
                      <a:prstGeom prst="rect">
                        <a:avLst/>
                      </a:prstGeom>
                    </p:spPr>
                  </p:pic>
                </p:oleObj>
              </mc:Fallback>
            </mc:AlternateContent>
          </a:graphicData>
        </a:graphic>
      </p:graphicFrame>
      <p:sp>
        <p:nvSpPr>
          <p:cNvPr id="2" name="Title 1"/>
          <p:cNvSpPr>
            <a:spLocks noGrp="1"/>
          </p:cNvSpPr>
          <p:nvPr>
            <p:ph type="title"/>
          </p:nvPr>
        </p:nvSpPr>
        <p:spPr/>
        <p:txBody>
          <a:bodyPr>
            <a:normAutofit fontScale="90000"/>
          </a:bodyPr>
          <a:lstStyle/>
          <a:p>
            <a:r>
              <a:rPr lang="en-US" dirty="0" smtClean="0"/>
              <a:t>H4: Openness to Experience and Job Performance</a:t>
            </a:r>
            <a:endParaRPr lang="en-US" dirty="0"/>
          </a:p>
        </p:txBody>
      </p:sp>
      <p:sp>
        <p:nvSpPr>
          <p:cNvPr id="11" name="Content Placeholder 4"/>
          <p:cNvSpPr>
            <a:spLocks noGrp="1"/>
          </p:cNvSpPr>
          <p:nvPr>
            <p:ph idx="1"/>
          </p:nvPr>
        </p:nvSpPr>
        <p:spPr>
          <a:xfrm>
            <a:off x="1" y="1463040"/>
            <a:ext cx="4607468" cy="5382263"/>
          </a:xfrm>
          <a:ln>
            <a:noFill/>
          </a:ln>
        </p:spPr>
        <p:txBody>
          <a:bodyPr>
            <a:normAutofit/>
          </a:bodyPr>
          <a:lstStyle/>
          <a:p>
            <a:r>
              <a:rPr lang="en-US" sz="2400" dirty="0"/>
              <a:t>Hypothesis 4</a:t>
            </a:r>
            <a:r>
              <a:rPr lang="en-US" sz="2400" dirty="0" smtClean="0"/>
              <a:t>e </a:t>
            </a:r>
            <a:r>
              <a:rPr lang="en-US" sz="2400" dirty="0"/>
              <a:t>links </a:t>
            </a:r>
            <a:r>
              <a:rPr lang="en-US" sz="2400" dirty="0" smtClean="0"/>
              <a:t>Openness to Experience nonlinearly </a:t>
            </a:r>
            <a:r>
              <a:rPr lang="en-US" sz="2400" dirty="0"/>
              <a:t>to </a:t>
            </a:r>
            <a:r>
              <a:rPr lang="en-US" sz="2400" dirty="0" smtClean="0"/>
              <a:t>OCB</a:t>
            </a:r>
            <a:endParaRPr lang="en-US" sz="2400" dirty="0"/>
          </a:p>
          <a:p>
            <a:pPr lvl="1"/>
            <a:r>
              <a:rPr lang="en-US" sz="2000" b="1" dirty="0" smtClean="0">
                <a:solidFill>
                  <a:schemeClr val="accent1">
                    <a:lumMod val="60000"/>
                    <a:lumOff val="40000"/>
                  </a:schemeClr>
                </a:solidFill>
              </a:rPr>
              <a:t>Not supported</a:t>
            </a:r>
            <a:endParaRPr lang="en-US" sz="2000" b="1" i="1" dirty="0">
              <a:solidFill>
                <a:schemeClr val="accent1">
                  <a:lumMod val="60000"/>
                  <a:lumOff val="40000"/>
                </a:schemeClr>
              </a:solidFill>
            </a:endParaRPr>
          </a:p>
        </p:txBody>
      </p:sp>
      <p:sp>
        <p:nvSpPr>
          <p:cNvPr id="10" name="Rectangle 9"/>
          <p:cNvSpPr/>
          <p:nvPr/>
        </p:nvSpPr>
        <p:spPr>
          <a:xfrm>
            <a:off x="7552998" y="3944911"/>
            <a:ext cx="581001" cy="310730"/>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3988948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Object 9"/>
          <p:cNvGraphicFramePr>
            <a:graphicFrameLocks noChangeAspect="1"/>
          </p:cNvGraphicFramePr>
          <p:nvPr>
            <p:extLst>
              <p:ext uri="{D42A27DB-BD31-4B8C-83A1-F6EECF244321}">
                <p14:modId xmlns:p14="http://schemas.microsoft.com/office/powerpoint/2010/main" val="3956323025"/>
              </p:ext>
            </p:extLst>
          </p:nvPr>
        </p:nvGraphicFramePr>
        <p:xfrm>
          <a:off x="5269949" y="1389383"/>
          <a:ext cx="9187502" cy="5468617"/>
        </p:xfrm>
        <a:graphic>
          <a:graphicData uri="http://schemas.openxmlformats.org/presentationml/2006/ole">
            <mc:AlternateContent xmlns:mc="http://schemas.openxmlformats.org/markup-compatibility/2006">
              <mc:Choice xmlns:v="urn:schemas-microsoft-com:vml" Requires="v">
                <p:oleObj spid="_x0000_s18585" name="Document" r:id="rId5" imgW="8382000" imgH="5105400" progId="Word.Document.12">
                  <p:embed/>
                </p:oleObj>
              </mc:Choice>
              <mc:Fallback>
                <p:oleObj name="Document" r:id="rId5" imgW="8382000" imgH="5105400" progId="Word.Document.12">
                  <p:embed/>
                  <p:pic>
                    <p:nvPicPr>
                      <p:cNvPr id="0" name=""/>
                      <p:cNvPicPr/>
                      <p:nvPr/>
                    </p:nvPicPr>
                    <p:blipFill>
                      <a:blip r:embed="rId6"/>
                      <a:stretch>
                        <a:fillRect/>
                      </a:stretch>
                    </p:blipFill>
                    <p:spPr>
                      <a:xfrm>
                        <a:off x="5269949" y="1389383"/>
                        <a:ext cx="9187502" cy="5468617"/>
                      </a:xfrm>
                      <a:prstGeom prst="rect">
                        <a:avLst/>
                      </a:prstGeom>
                    </p:spPr>
                  </p:pic>
                </p:oleObj>
              </mc:Fallback>
            </mc:AlternateContent>
          </a:graphicData>
        </a:graphic>
      </p:graphicFrame>
      <p:pic>
        <p:nvPicPr>
          <p:cNvPr id="13" name="Picture 12"/>
          <p:cNvPicPr/>
          <p:nvPr/>
        </p:nvPicPr>
        <p:blipFill rotWithShape="1">
          <a:blip r:embed="rId7" cstate="email">
            <a:extLst>
              <a:ext uri="{28A0092B-C50C-407E-A947-70E740481C1C}">
                <a14:useLocalDpi xmlns:a14="http://schemas.microsoft.com/office/drawing/2010/main" val="0"/>
              </a:ext>
            </a:extLst>
          </a:blip>
          <a:srcRect r="9933"/>
          <a:stretch/>
        </p:blipFill>
        <p:spPr bwMode="auto">
          <a:xfrm>
            <a:off x="94582" y="2634446"/>
            <a:ext cx="5080376" cy="4223554"/>
          </a:xfrm>
          <a:prstGeom prst="rect">
            <a:avLst/>
          </a:prstGeom>
          <a:noFill/>
          <a:ln>
            <a:noFill/>
          </a:ln>
          <a:extLst>
            <a:ext uri="{53640926-AAD7-44d8-BBD7-CCE9431645EC}">
              <a14:shadowObscured xmlns:a14="http://schemas.microsoft.com/office/drawing/2010/main"/>
            </a:ext>
          </a:extLst>
        </p:spPr>
      </p:pic>
      <p:sp>
        <p:nvSpPr>
          <p:cNvPr id="2" name="Title 1"/>
          <p:cNvSpPr>
            <a:spLocks noGrp="1"/>
          </p:cNvSpPr>
          <p:nvPr>
            <p:ph type="title"/>
          </p:nvPr>
        </p:nvSpPr>
        <p:spPr/>
        <p:txBody>
          <a:bodyPr>
            <a:normAutofit fontScale="90000"/>
          </a:bodyPr>
          <a:lstStyle/>
          <a:p>
            <a:r>
              <a:rPr lang="en-US" dirty="0" smtClean="0"/>
              <a:t>H4: Openness to Experience and Job Performance</a:t>
            </a:r>
            <a:endParaRPr lang="en-US" dirty="0"/>
          </a:p>
        </p:txBody>
      </p:sp>
      <p:sp>
        <p:nvSpPr>
          <p:cNvPr id="11" name="Content Placeholder 4"/>
          <p:cNvSpPr>
            <a:spLocks noGrp="1"/>
          </p:cNvSpPr>
          <p:nvPr>
            <p:ph idx="1"/>
          </p:nvPr>
        </p:nvSpPr>
        <p:spPr>
          <a:xfrm>
            <a:off x="0" y="1389383"/>
            <a:ext cx="5269949" cy="5468617"/>
          </a:xfrm>
          <a:ln>
            <a:noFill/>
          </a:ln>
        </p:spPr>
        <p:txBody>
          <a:bodyPr>
            <a:normAutofit/>
          </a:bodyPr>
          <a:lstStyle/>
          <a:p>
            <a:r>
              <a:rPr lang="en-US" sz="2400" dirty="0"/>
              <a:t>Hypothesis 4</a:t>
            </a:r>
            <a:r>
              <a:rPr lang="en-US" sz="2400" dirty="0" smtClean="0"/>
              <a:t>f </a:t>
            </a:r>
            <a:r>
              <a:rPr lang="en-US" sz="2400" dirty="0"/>
              <a:t>predicts a nonlinear effect linking </a:t>
            </a:r>
            <a:r>
              <a:rPr lang="en-US" sz="2400" dirty="0" smtClean="0"/>
              <a:t>Openness to </a:t>
            </a:r>
            <a:r>
              <a:rPr lang="en-US" sz="2400" dirty="0"/>
              <a:t>CWB</a:t>
            </a:r>
            <a:r>
              <a:rPr lang="en-US" sz="2400" dirty="0" smtClean="0"/>
              <a:t>,</a:t>
            </a:r>
          </a:p>
          <a:p>
            <a:pPr lvl="1"/>
            <a:r>
              <a:rPr lang="en-US" sz="2000" b="1" i="1" dirty="0" smtClean="0">
                <a:solidFill>
                  <a:srgbClr val="008000"/>
                </a:solidFill>
              </a:rPr>
              <a:t>Supported</a:t>
            </a:r>
            <a:endParaRPr lang="en-US" sz="2000" dirty="0">
              <a:solidFill>
                <a:srgbClr val="008000"/>
              </a:solidFill>
            </a:endParaRPr>
          </a:p>
        </p:txBody>
      </p:sp>
      <p:sp>
        <p:nvSpPr>
          <p:cNvPr id="12" name="Rectangle 11"/>
          <p:cNvSpPr/>
          <p:nvPr/>
        </p:nvSpPr>
        <p:spPr>
          <a:xfrm>
            <a:off x="7674602" y="5272679"/>
            <a:ext cx="716124" cy="306940"/>
          </a:xfrm>
          <a:prstGeom prst="rect">
            <a:avLst/>
          </a:prstGeom>
          <a:noFill/>
          <a:ln>
            <a:solidFill>
              <a:srgbClr val="528A0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Freeform 2"/>
          <p:cNvSpPr/>
          <p:nvPr/>
        </p:nvSpPr>
        <p:spPr>
          <a:xfrm>
            <a:off x="432372" y="4444782"/>
            <a:ext cx="3931887" cy="1003528"/>
          </a:xfrm>
          <a:custGeom>
            <a:avLst/>
            <a:gdLst>
              <a:gd name="connsiteX0" fmla="*/ 0 w 3756235"/>
              <a:gd name="connsiteY0" fmla="*/ 0 h 1191555"/>
              <a:gd name="connsiteX1" fmla="*/ 743140 w 3756235"/>
              <a:gd name="connsiteY1" fmla="*/ 553908 h 1191555"/>
              <a:gd name="connsiteX2" fmla="*/ 1999722 w 3756235"/>
              <a:gd name="connsiteY2" fmla="*/ 1134837 h 1191555"/>
              <a:gd name="connsiteX3" fmla="*/ 3391420 w 3756235"/>
              <a:gd name="connsiteY3" fmla="*/ 1161857 h 1191555"/>
              <a:gd name="connsiteX4" fmla="*/ 3756235 w 3756235"/>
              <a:gd name="connsiteY4" fmla="*/ 1067287 h 11915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56235" h="1191555">
                <a:moveTo>
                  <a:pt x="0" y="0"/>
                </a:moveTo>
                <a:cubicBezTo>
                  <a:pt x="204926" y="182384"/>
                  <a:pt x="409853" y="364769"/>
                  <a:pt x="743140" y="553908"/>
                </a:cubicBezTo>
                <a:cubicBezTo>
                  <a:pt x="1076427" y="743048"/>
                  <a:pt x="1558342" y="1033512"/>
                  <a:pt x="1999722" y="1134837"/>
                </a:cubicBezTo>
                <a:cubicBezTo>
                  <a:pt x="2441102" y="1236162"/>
                  <a:pt x="3098668" y="1173115"/>
                  <a:pt x="3391420" y="1161857"/>
                </a:cubicBezTo>
                <a:cubicBezTo>
                  <a:pt x="3684172" y="1150599"/>
                  <a:pt x="3756235" y="1067287"/>
                  <a:pt x="3756235" y="1067287"/>
                </a:cubicBezTo>
              </a:path>
            </a:pathLst>
          </a:custGeom>
          <a:ln>
            <a:solidFill>
              <a:srgbClr val="008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88960426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3"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H5: Neuroticism and Job Performance</a:t>
            </a:r>
            <a:endParaRPr lang="en-US" dirty="0"/>
          </a:p>
        </p:txBody>
      </p:sp>
      <p:sp>
        <p:nvSpPr>
          <p:cNvPr id="11" name="Content Placeholder 4"/>
          <p:cNvSpPr>
            <a:spLocks noGrp="1"/>
          </p:cNvSpPr>
          <p:nvPr>
            <p:ph idx="1"/>
          </p:nvPr>
        </p:nvSpPr>
        <p:spPr>
          <a:xfrm>
            <a:off x="0" y="1389383"/>
            <a:ext cx="5269949" cy="5468617"/>
          </a:xfrm>
          <a:ln>
            <a:noFill/>
          </a:ln>
        </p:spPr>
        <p:txBody>
          <a:bodyPr>
            <a:normAutofit/>
          </a:bodyPr>
          <a:lstStyle/>
          <a:p>
            <a:r>
              <a:rPr lang="en-US" sz="2400" dirty="0" smtClean="0"/>
              <a:t>Hypothesis 5a predicts a negative relationship between Neuroticism and task performance behavior</a:t>
            </a:r>
          </a:p>
          <a:p>
            <a:pPr lvl="1"/>
            <a:r>
              <a:rPr lang="en-US" sz="1800" b="1" i="1" dirty="0" smtClean="0">
                <a:solidFill>
                  <a:srgbClr val="008000"/>
                </a:solidFill>
              </a:rPr>
              <a:t>Supported</a:t>
            </a:r>
          </a:p>
          <a:p>
            <a:r>
              <a:rPr lang="en-US" sz="2400" dirty="0"/>
              <a:t>Hypothesis 5</a:t>
            </a:r>
            <a:r>
              <a:rPr lang="en-US" sz="2400" dirty="0" smtClean="0"/>
              <a:t>b </a:t>
            </a:r>
            <a:r>
              <a:rPr lang="en-US" sz="2400" dirty="0"/>
              <a:t>predicts </a:t>
            </a:r>
            <a:r>
              <a:rPr lang="en-US" sz="2400" dirty="0" smtClean="0"/>
              <a:t>a negative relationship </a:t>
            </a:r>
            <a:r>
              <a:rPr lang="en-US" sz="2400" dirty="0"/>
              <a:t>between </a:t>
            </a:r>
            <a:r>
              <a:rPr lang="en-US" sz="2400" dirty="0" smtClean="0"/>
              <a:t>Neuroticism and OCB</a:t>
            </a:r>
          </a:p>
          <a:p>
            <a:pPr lvl="1"/>
            <a:r>
              <a:rPr lang="en-US" sz="1800" b="1" i="1" dirty="0" smtClean="0">
                <a:solidFill>
                  <a:srgbClr val="008000"/>
                </a:solidFill>
              </a:rPr>
              <a:t>Supported</a:t>
            </a:r>
          </a:p>
          <a:p>
            <a:r>
              <a:rPr lang="en-US" sz="2400" dirty="0" smtClean="0"/>
              <a:t>Hypothesis 5c predicts a positive relationship between Neuroticism and CWB</a:t>
            </a:r>
          </a:p>
          <a:p>
            <a:pPr lvl="1"/>
            <a:r>
              <a:rPr lang="en-US" sz="1800" b="1" i="1" dirty="0" smtClean="0">
                <a:solidFill>
                  <a:srgbClr val="008000"/>
                </a:solidFill>
              </a:rPr>
              <a:t>Supported</a:t>
            </a:r>
            <a:endParaRPr lang="en-US" sz="1800" dirty="0" smtClean="0">
              <a:solidFill>
                <a:srgbClr val="008000"/>
              </a:solidFill>
            </a:endParaRPr>
          </a:p>
        </p:txBody>
      </p:sp>
      <p:graphicFrame>
        <p:nvGraphicFramePr>
          <p:cNvPr id="9" name="Object 8"/>
          <p:cNvGraphicFramePr>
            <a:graphicFrameLocks noChangeAspect="1"/>
          </p:cNvGraphicFramePr>
          <p:nvPr>
            <p:extLst>
              <p:ext uri="{D42A27DB-BD31-4B8C-83A1-F6EECF244321}">
                <p14:modId xmlns:p14="http://schemas.microsoft.com/office/powerpoint/2010/main" val="1329138324"/>
              </p:ext>
            </p:extLst>
          </p:nvPr>
        </p:nvGraphicFramePr>
        <p:xfrm>
          <a:off x="4823653" y="1389383"/>
          <a:ext cx="10390449" cy="5468617"/>
        </p:xfrm>
        <a:graphic>
          <a:graphicData uri="http://schemas.openxmlformats.org/presentationml/2006/ole">
            <mc:AlternateContent xmlns:mc="http://schemas.openxmlformats.org/markup-compatibility/2006">
              <mc:Choice xmlns:v="urn:schemas-microsoft-com:vml" Requires="v">
                <p:oleObj spid="_x0000_s19603" name="Document" r:id="rId5" imgW="8382000" imgH="5105400" progId="Word.Document.12">
                  <p:embed/>
                </p:oleObj>
              </mc:Choice>
              <mc:Fallback>
                <p:oleObj name="Document" r:id="rId5" imgW="8382000" imgH="5105400" progId="Word.Document.12">
                  <p:embed/>
                  <p:pic>
                    <p:nvPicPr>
                      <p:cNvPr id="0" name=""/>
                      <p:cNvPicPr/>
                      <p:nvPr/>
                    </p:nvPicPr>
                    <p:blipFill>
                      <a:blip r:embed="rId6"/>
                      <a:stretch>
                        <a:fillRect/>
                      </a:stretch>
                    </p:blipFill>
                    <p:spPr>
                      <a:xfrm>
                        <a:off x="4823653" y="1389383"/>
                        <a:ext cx="10390449" cy="5468617"/>
                      </a:xfrm>
                      <a:prstGeom prst="rect">
                        <a:avLst/>
                      </a:prstGeom>
                    </p:spPr>
                  </p:pic>
                </p:oleObj>
              </mc:Fallback>
            </mc:AlternateContent>
          </a:graphicData>
        </a:graphic>
      </p:graphicFrame>
      <p:sp>
        <p:nvSpPr>
          <p:cNvPr id="10" name="Rectangle 9"/>
          <p:cNvSpPr/>
          <p:nvPr/>
        </p:nvSpPr>
        <p:spPr>
          <a:xfrm>
            <a:off x="7688101" y="3188354"/>
            <a:ext cx="581001" cy="283709"/>
          </a:xfrm>
          <a:prstGeom prst="rect">
            <a:avLst/>
          </a:prstGeom>
          <a:noFill/>
          <a:ln>
            <a:solidFill>
              <a:srgbClr val="528A0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0</a:t>
            </a:r>
          </a:p>
          <a:p>
            <a:pPr algn="ctr"/>
            <a:endParaRPr lang="en-US" dirty="0"/>
          </a:p>
        </p:txBody>
      </p:sp>
      <p:sp>
        <p:nvSpPr>
          <p:cNvPr id="13" name="Rectangle 12"/>
          <p:cNvSpPr/>
          <p:nvPr/>
        </p:nvSpPr>
        <p:spPr>
          <a:xfrm>
            <a:off x="7674596" y="1895186"/>
            <a:ext cx="581001" cy="320449"/>
          </a:xfrm>
          <a:prstGeom prst="rect">
            <a:avLst/>
          </a:prstGeom>
          <a:noFill/>
          <a:ln>
            <a:solidFill>
              <a:srgbClr val="528A0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0000"/>
              </a:solidFill>
            </a:endParaRPr>
          </a:p>
        </p:txBody>
      </p:sp>
      <p:sp>
        <p:nvSpPr>
          <p:cNvPr id="14" name="Rectangle 13"/>
          <p:cNvSpPr/>
          <p:nvPr/>
        </p:nvSpPr>
        <p:spPr>
          <a:xfrm>
            <a:off x="7688101" y="4526666"/>
            <a:ext cx="581001" cy="336924"/>
          </a:xfrm>
          <a:prstGeom prst="rect">
            <a:avLst/>
          </a:prstGeom>
          <a:noFill/>
          <a:ln>
            <a:solidFill>
              <a:srgbClr val="528A0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0000"/>
              </a:solidFill>
            </a:endParaRPr>
          </a:p>
        </p:txBody>
      </p:sp>
    </p:spTree>
    <p:extLst>
      <p:ext uri="{BB962C8B-B14F-4D97-AF65-F5344CB8AC3E}">
        <p14:creationId xmlns:p14="http://schemas.microsoft.com/office/powerpoint/2010/main" val="333546972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3" grpId="0" animBg="1"/>
      <p:bldP spid="14"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0" y="2647955"/>
            <a:ext cx="5310485" cy="4210045"/>
          </a:xfrm>
          <a:prstGeom prst="rect">
            <a:avLst/>
          </a:prstGeom>
          <a:noFill/>
          <a:ln>
            <a:noFill/>
          </a:ln>
        </p:spPr>
      </p:pic>
      <p:sp>
        <p:nvSpPr>
          <p:cNvPr id="11" name="Content Placeholder 4"/>
          <p:cNvSpPr>
            <a:spLocks noGrp="1"/>
          </p:cNvSpPr>
          <p:nvPr>
            <p:ph idx="1"/>
          </p:nvPr>
        </p:nvSpPr>
        <p:spPr>
          <a:xfrm>
            <a:off x="0" y="1389383"/>
            <a:ext cx="5269949" cy="5468617"/>
          </a:xfrm>
          <a:ln>
            <a:noFill/>
          </a:ln>
        </p:spPr>
        <p:txBody>
          <a:bodyPr>
            <a:normAutofit/>
          </a:bodyPr>
          <a:lstStyle/>
          <a:p>
            <a:r>
              <a:rPr lang="en-US" sz="2400" dirty="0"/>
              <a:t>Hypothesis </a:t>
            </a:r>
            <a:r>
              <a:rPr lang="en-US" sz="2400" dirty="0" smtClean="0"/>
              <a:t>5d links Neuroticism nonlinearly to task performance</a:t>
            </a:r>
          </a:p>
          <a:p>
            <a:pPr lvl="1"/>
            <a:r>
              <a:rPr lang="en-US" sz="2000" b="1" i="1" dirty="0" smtClean="0">
                <a:solidFill>
                  <a:srgbClr val="FF0000"/>
                </a:solidFill>
              </a:rPr>
              <a:t>Contrary</a:t>
            </a:r>
            <a:endParaRPr lang="en-US" sz="2000" dirty="0" smtClean="0"/>
          </a:p>
        </p:txBody>
      </p:sp>
      <p:sp>
        <p:nvSpPr>
          <p:cNvPr id="2" name="Title 1"/>
          <p:cNvSpPr>
            <a:spLocks noGrp="1"/>
          </p:cNvSpPr>
          <p:nvPr>
            <p:ph type="title"/>
          </p:nvPr>
        </p:nvSpPr>
        <p:spPr/>
        <p:txBody>
          <a:bodyPr>
            <a:normAutofit/>
          </a:bodyPr>
          <a:lstStyle/>
          <a:p>
            <a:r>
              <a:rPr lang="en-US" dirty="0" smtClean="0"/>
              <a:t>H5: Neuroticism and Job Performance</a:t>
            </a:r>
            <a:endParaRPr lang="en-US" dirty="0"/>
          </a:p>
        </p:txBody>
      </p:sp>
      <p:graphicFrame>
        <p:nvGraphicFramePr>
          <p:cNvPr id="10" name="Object 9"/>
          <p:cNvGraphicFramePr>
            <a:graphicFrameLocks noChangeAspect="1"/>
          </p:cNvGraphicFramePr>
          <p:nvPr>
            <p:extLst>
              <p:ext uri="{D42A27DB-BD31-4B8C-83A1-F6EECF244321}">
                <p14:modId xmlns:p14="http://schemas.microsoft.com/office/powerpoint/2010/main" val="3538758436"/>
              </p:ext>
            </p:extLst>
          </p:nvPr>
        </p:nvGraphicFramePr>
        <p:xfrm>
          <a:off x="4769608" y="1389383"/>
          <a:ext cx="10512053" cy="5468617"/>
        </p:xfrm>
        <a:graphic>
          <a:graphicData uri="http://schemas.openxmlformats.org/presentationml/2006/ole">
            <mc:AlternateContent xmlns:mc="http://schemas.openxmlformats.org/markup-compatibility/2006">
              <mc:Choice xmlns:v="urn:schemas-microsoft-com:vml" Requires="v">
                <p:oleObj spid="_x0000_s20626" name="Document" r:id="rId6" imgW="8382000" imgH="5105400" progId="Word.Document.12">
                  <p:embed/>
                </p:oleObj>
              </mc:Choice>
              <mc:Fallback>
                <p:oleObj name="Document" r:id="rId6" imgW="8382000" imgH="5105400" progId="Word.Document.12">
                  <p:embed/>
                  <p:pic>
                    <p:nvPicPr>
                      <p:cNvPr id="0" name=""/>
                      <p:cNvPicPr/>
                      <p:nvPr/>
                    </p:nvPicPr>
                    <p:blipFill>
                      <a:blip r:embed="rId7"/>
                      <a:stretch>
                        <a:fillRect/>
                      </a:stretch>
                    </p:blipFill>
                    <p:spPr>
                      <a:xfrm>
                        <a:off x="4769608" y="1389383"/>
                        <a:ext cx="10512053" cy="5468617"/>
                      </a:xfrm>
                      <a:prstGeom prst="rect">
                        <a:avLst/>
                      </a:prstGeom>
                    </p:spPr>
                  </p:pic>
                </p:oleObj>
              </mc:Fallback>
            </mc:AlternateContent>
          </a:graphicData>
        </a:graphic>
      </p:graphicFrame>
      <p:sp>
        <p:nvSpPr>
          <p:cNvPr id="13" name="Rectangle 12"/>
          <p:cNvSpPr/>
          <p:nvPr/>
        </p:nvSpPr>
        <p:spPr>
          <a:xfrm>
            <a:off x="7728648" y="2647955"/>
            <a:ext cx="581001" cy="341540"/>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0000"/>
              </a:solidFill>
            </a:endParaRPr>
          </a:p>
        </p:txBody>
      </p:sp>
      <p:sp>
        <p:nvSpPr>
          <p:cNvPr id="3" name="Freeform 2"/>
          <p:cNvSpPr/>
          <p:nvPr/>
        </p:nvSpPr>
        <p:spPr>
          <a:xfrm>
            <a:off x="270232" y="2989495"/>
            <a:ext cx="3715701" cy="671707"/>
          </a:xfrm>
          <a:custGeom>
            <a:avLst/>
            <a:gdLst>
              <a:gd name="connsiteX0" fmla="*/ 0 w 3472491"/>
              <a:gd name="connsiteY0" fmla="*/ 0 h 467058"/>
              <a:gd name="connsiteX1" fmla="*/ 1053908 w 3472491"/>
              <a:gd name="connsiteY1" fmla="*/ 405299 h 467058"/>
              <a:gd name="connsiteX2" fmla="*/ 2472630 w 3472491"/>
              <a:gd name="connsiteY2" fmla="*/ 432319 h 467058"/>
              <a:gd name="connsiteX3" fmla="*/ 3472491 w 3472491"/>
              <a:gd name="connsiteY3" fmla="*/ 81060 h 467058"/>
            </a:gdLst>
            <a:ahLst/>
            <a:cxnLst>
              <a:cxn ang="0">
                <a:pos x="connsiteX0" y="connsiteY0"/>
              </a:cxn>
              <a:cxn ang="0">
                <a:pos x="connsiteX1" y="connsiteY1"/>
              </a:cxn>
              <a:cxn ang="0">
                <a:pos x="connsiteX2" y="connsiteY2"/>
              </a:cxn>
              <a:cxn ang="0">
                <a:pos x="connsiteX3" y="connsiteY3"/>
              </a:cxn>
            </a:cxnLst>
            <a:rect l="l" t="t" r="r" b="b"/>
            <a:pathLst>
              <a:path w="3472491" h="467058">
                <a:moveTo>
                  <a:pt x="0" y="0"/>
                </a:moveTo>
                <a:cubicBezTo>
                  <a:pt x="320901" y="166623"/>
                  <a:pt x="641803" y="333246"/>
                  <a:pt x="1053908" y="405299"/>
                </a:cubicBezTo>
                <a:cubicBezTo>
                  <a:pt x="1466013" y="477352"/>
                  <a:pt x="2069533" y="486359"/>
                  <a:pt x="2472630" y="432319"/>
                </a:cubicBezTo>
                <a:cubicBezTo>
                  <a:pt x="2875727" y="378279"/>
                  <a:pt x="3472491" y="81060"/>
                  <a:pt x="3472491" y="81060"/>
                </a:cubicBezTo>
              </a:path>
            </a:pathLst>
          </a:cu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78333173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Measures</a:t>
            </a:r>
            <a:endParaRPr lang="en-US" dirty="0"/>
          </a:p>
        </p:txBody>
      </p:sp>
      <p:sp>
        <p:nvSpPr>
          <p:cNvPr id="5" name="Content Placeholder 4"/>
          <p:cNvSpPr>
            <a:spLocks noGrp="1"/>
          </p:cNvSpPr>
          <p:nvPr>
            <p:ph idx="1"/>
          </p:nvPr>
        </p:nvSpPr>
        <p:spPr>
          <a:xfrm>
            <a:off x="199699" y="1696720"/>
            <a:ext cx="8658552" cy="5161280"/>
          </a:xfrm>
        </p:spPr>
        <p:txBody>
          <a:bodyPr>
            <a:normAutofit/>
          </a:bodyPr>
          <a:lstStyle/>
          <a:p>
            <a:r>
              <a:rPr lang="en-US" b="1" dirty="0" smtClean="0">
                <a:solidFill>
                  <a:schemeClr val="accent2">
                    <a:lumMod val="75000"/>
                  </a:schemeClr>
                </a:solidFill>
              </a:rPr>
              <a:t>Big Five Inventory–10 </a:t>
            </a:r>
            <a:r>
              <a:rPr lang="en-US" sz="2800" dirty="0" smtClean="0"/>
              <a:t>(BFI–10), a 10-item measure of the Big Five (e.g., I am generally trusting)</a:t>
            </a:r>
          </a:p>
          <a:p>
            <a:pPr lvl="1"/>
            <a:r>
              <a:rPr lang="en-US" dirty="0" smtClean="0"/>
              <a:t>Test-retest reliabilities (</a:t>
            </a:r>
            <a:r>
              <a:rPr lang="en-US" i="1" dirty="0" smtClean="0"/>
              <a:t>k </a:t>
            </a:r>
            <a:r>
              <a:rPr lang="en-US" dirty="0" smtClean="0"/>
              <a:t>= 3) from .68–.83 (</a:t>
            </a:r>
            <a:r>
              <a:rPr lang="en-US" dirty="0" err="1" smtClean="0"/>
              <a:t>Rammstedt</a:t>
            </a:r>
            <a:r>
              <a:rPr lang="en-US" dirty="0" smtClean="0"/>
              <a:t> &amp; John, 2007)</a:t>
            </a:r>
          </a:p>
          <a:p>
            <a:pPr lvl="1"/>
            <a:r>
              <a:rPr lang="en-US" dirty="0" smtClean="0"/>
              <a:t>Comparable structural and convergent validity to a larger BFI-40 inventory</a:t>
            </a:r>
          </a:p>
          <a:p>
            <a:r>
              <a:rPr lang="en-US" sz="2800" dirty="0" smtClean="0"/>
              <a:t>A 5-item measure of </a:t>
            </a:r>
            <a:r>
              <a:rPr lang="en-US" b="1" dirty="0" smtClean="0">
                <a:solidFill>
                  <a:schemeClr val="accent2">
                    <a:lumMod val="75000"/>
                  </a:schemeClr>
                </a:solidFill>
              </a:rPr>
              <a:t>Task Performance Behavior </a:t>
            </a:r>
            <a:r>
              <a:rPr lang="en-US" sz="2800" dirty="0" smtClean="0"/>
              <a:t>was constructed (e.g., I complete duties as they are assigned)</a:t>
            </a:r>
          </a:p>
          <a:p>
            <a:pPr lvl="1"/>
            <a:r>
              <a:rPr lang="en-US" dirty="0" smtClean="0"/>
              <a:t>Items borrowed from scales that have correlated with measures of OCB and CWB when assessed from the supervisor perspective (see Anderson &amp; Williams, 1991; Carter et al., 2013)</a:t>
            </a:r>
          </a:p>
          <a:p>
            <a:pPr marL="0" indent="0">
              <a:buNone/>
            </a:pPr>
            <a:endParaRPr lang="en-US" dirty="0" smtClean="0"/>
          </a:p>
          <a:p>
            <a:endParaRPr lang="en-US" dirty="0" smtClean="0"/>
          </a:p>
        </p:txBody>
      </p:sp>
    </p:spTree>
    <p:extLst>
      <p:ext uri="{BB962C8B-B14F-4D97-AF65-F5344CB8AC3E}">
        <p14:creationId xmlns:p14="http://schemas.microsoft.com/office/powerpoint/2010/main" val="189712639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p:cNvGraphicFramePr>
            <a:graphicFrameLocks noChangeAspect="1"/>
          </p:cNvGraphicFramePr>
          <p:nvPr>
            <p:extLst>
              <p:ext uri="{D42A27DB-BD31-4B8C-83A1-F6EECF244321}">
                <p14:modId xmlns:p14="http://schemas.microsoft.com/office/powerpoint/2010/main" val="748967927"/>
              </p:ext>
            </p:extLst>
          </p:nvPr>
        </p:nvGraphicFramePr>
        <p:xfrm>
          <a:off x="4850678" y="1389383"/>
          <a:ext cx="10228307" cy="5468617"/>
        </p:xfrm>
        <a:graphic>
          <a:graphicData uri="http://schemas.openxmlformats.org/presentationml/2006/ole">
            <mc:AlternateContent xmlns:mc="http://schemas.openxmlformats.org/markup-compatibility/2006">
              <mc:Choice xmlns:v="urn:schemas-microsoft-com:vml" Requires="v">
                <p:oleObj spid="_x0000_s21651" name="Document" r:id="rId5" imgW="8382000" imgH="5105400" progId="Word.Document.12">
                  <p:embed/>
                </p:oleObj>
              </mc:Choice>
              <mc:Fallback>
                <p:oleObj name="Document" r:id="rId5" imgW="8382000" imgH="5105400" progId="Word.Document.12">
                  <p:embed/>
                  <p:pic>
                    <p:nvPicPr>
                      <p:cNvPr id="0" name=""/>
                      <p:cNvPicPr/>
                      <p:nvPr/>
                    </p:nvPicPr>
                    <p:blipFill>
                      <a:blip r:embed="rId6"/>
                      <a:stretch>
                        <a:fillRect/>
                      </a:stretch>
                    </p:blipFill>
                    <p:spPr>
                      <a:xfrm>
                        <a:off x="4850678" y="1389383"/>
                        <a:ext cx="10228307" cy="5468617"/>
                      </a:xfrm>
                      <a:prstGeom prst="rect">
                        <a:avLst/>
                      </a:prstGeom>
                    </p:spPr>
                  </p:pic>
                </p:oleObj>
              </mc:Fallback>
            </mc:AlternateContent>
          </a:graphicData>
        </a:graphic>
      </p:graphicFrame>
      <p:sp>
        <p:nvSpPr>
          <p:cNvPr id="2" name="Title 1"/>
          <p:cNvSpPr>
            <a:spLocks noGrp="1"/>
          </p:cNvSpPr>
          <p:nvPr>
            <p:ph type="title"/>
          </p:nvPr>
        </p:nvSpPr>
        <p:spPr/>
        <p:txBody>
          <a:bodyPr>
            <a:normAutofit/>
          </a:bodyPr>
          <a:lstStyle/>
          <a:p>
            <a:r>
              <a:rPr lang="en-US" dirty="0" smtClean="0"/>
              <a:t>H5: Neuroticism and Job Performance</a:t>
            </a:r>
            <a:endParaRPr lang="en-US" dirty="0"/>
          </a:p>
        </p:txBody>
      </p:sp>
      <p:sp>
        <p:nvSpPr>
          <p:cNvPr id="11" name="Content Placeholder 4"/>
          <p:cNvSpPr>
            <a:spLocks noGrp="1"/>
          </p:cNvSpPr>
          <p:nvPr>
            <p:ph idx="1"/>
          </p:nvPr>
        </p:nvSpPr>
        <p:spPr>
          <a:xfrm>
            <a:off x="1" y="1389383"/>
            <a:ext cx="4850678" cy="5468617"/>
          </a:xfrm>
          <a:ln>
            <a:noFill/>
          </a:ln>
        </p:spPr>
        <p:txBody>
          <a:bodyPr>
            <a:normAutofit/>
          </a:bodyPr>
          <a:lstStyle/>
          <a:p>
            <a:r>
              <a:rPr lang="en-US" sz="2400" dirty="0"/>
              <a:t>Hypothesis </a:t>
            </a:r>
            <a:r>
              <a:rPr lang="en-US" sz="2400" dirty="0" smtClean="0"/>
              <a:t>5e </a:t>
            </a:r>
            <a:r>
              <a:rPr lang="en-US" sz="2400" dirty="0"/>
              <a:t>links </a:t>
            </a:r>
            <a:r>
              <a:rPr lang="en-US" sz="2400" dirty="0" smtClean="0"/>
              <a:t>Neuroticism nonlinearly </a:t>
            </a:r>
            <a:r>
              <a:rPr lang="en-US" sz="2400" dirty="0"/>
              <a:t>to </a:t>
            </a:r>
            <a:r>
              <a:rPr lang="en-US" sz="2400" dirty="0" smtClean="0"/>
              <a:t>OCB</a:t>
            </a:r>
          </a:p>
          <a:p>
            <a:pPr lvl="1"/>
            <a:r>
              <a:rPr lang="en-US" sz="2000" b="1" dirty="0" smtClean="0">
                <a:solidFill>
                  <a:schemeClr val="accent1">
                    <a:lumMod val="60000"/>
                    <a:lumOff val="40000"/>
                  </a:schemeClr>
                </a:solidFill>
              </a:rPr>
              <a:t>Not supported</a:t>
            </a:r>
            <a:endParaRPr lang="en-US" sz="2000" b="1" i="1" dirty="0">
              <a:solidFill>
                <a:schemeClr val="accent1">
                  <a:lumMod val="60000"/>
                  <a:lumOff val="40000"/>
                </a:schemeClr>
              </a:solidFill>
            </a:endParaRPr>
          </a:p>
          <a:p>
            <a:r>
              <a:rPr lang="en-US" sz="2400" dirty="0"/>
              <a:t>Hypothesis </a:t>
            </a:r>
            <a:r>
              <a:rPr lang="en-US" sz="2400" dirty="0" smtClean="0"/>
              <a:t>5f </a:t>
            </a:r>
            <a:r>
              <a:rPr lang="en-US" sz="2400" dirty="0"/>
              <a:t>predicts a </a:t>
            </a:r>
            <a:r>
              <a:rPr lang="en-US" sz="2400" dirty="0" smtClean="0"/>
              <a:t>nonlinear effect linking Neuroticism to CWB</a:t>
            </a:r>
            <a:endParaRPr lang="en-US" sz="2400" dirty="0"/>
          </a:p>
          <a:p>
            <a:pPr lvl="1"/>
            <a:r>
              <a:rPr lang="en-US" sz="2000" b="1" dirty="0" smtClean="0">
                <a:solidFill>
                  <a:schemeClr val="accent1">
                    <a:lumMod val="60000"/>
                    <a:lumOff val="40000"/>
                  </a:schemeClr>
                </a:solidFill>
              </a:rPr>
              <a:t>Not supported</a:t>
            </a:r>
            <a:endParaRPr lang="en-US" sz="2000" dirty="0">
              <a:solidFill>
                <a:schemeClr val="accent1">
                  <a:lumMod val="60000"/>
                  <a:lumOff val="40000"/>
                </a:schemeClr>
              </a:solidFill>
            </a:endParaRPr>
          </a:p>
        </p:txBody>
      </p:sp>
      <p:sp>
        <p:nvSpPr>
          <p:cNvPr id="10" name="Rectangle 9"/>
          <p:cNvSpPr/>
          <p:nvPr/>
        </p:nvSpPr>
        <p:spPr>
          <a:xfrm>
            <a:off x="7688114" y="3971931"/>
            <a:ext cx="581001" cy="310730"/>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7688114" y="5272679"/>
            <a:ext cx="581001" cy="293430"/>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4185194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Discussion –  Practical Implications</a:t>
            </a:r>
          </a:p>
        </p:txBody>
      </p:sp>
      <p:sp>
        <p:nvSpPr>
          <p:cNvPr id="3" name="Content Placeholder 4"/>
          <p:cNvSpPr>
            <a:spLocks noGrp="1"/>
          </p:cNvSpPr>
          <p:nvPr>
            <p:ph idx="1"/>
          </p:nvPr>
        </p:nvSpPr>
        <p:spPr/>
        <p:txBody>
          <a:bodyPr>
            <a:normAutofit fontScale="77500" lnSpcReduction="20000"/>
          </a:bodyPr>
          <a:lstStyle/>
          <a:p>
            <a:r>
              <a:rPr lang="en-US" dirty="0" smtClean="0"/>
              <a:t>Prior to </a:t>
            </a:r>
            <a:r>
              <a:rPr lang="en-US" dirty="0"/>
              <a:t>this investigation, nonlinear relationships between the Big Five and job performance behaviors were only tested for Conscientiousness (Carter et al., 2013; Le et al., 2011) and Emotional Stability (Le et al., 2011</a:t>
            </a:r>
            <a:r>
              <a:rPr lang="en-US" dirty="0" smtClean="0"/>
              <a:t>) </a:t>
            </a:r>
          </a:p>
          <a:p>
            <a:r>
              <a:rPr lang="en-US" dirty="0"/>
              <a:t>The results of this study support the notion that nonlinear </a:t>
            </a:r>
            <a:r>
              <a:rPr lang="en-US" dirty="0" smtClean="0"/>
              <a:t>relationships between </a:t>
            </a:r>
            <a:r>
              <a:rPr lang="en-US" dirty="0"/>
              <a:t>certain broad Big Five traits and specific job performance behaviors </a:t>
            </a:r>
            <a:r>
              <a:rPr lang="en-US" dirty="0" smtClean="0"/>
              <a:t>may exist </a:t>
            </a:r>
            <a:endParaRPr lang="en-US" dirty="0"/>
          </a:p>
          <a:p>
            <a:pPr lvl="1"/>
            <a:r>
              <a:rPr lang="en-US" dirty="0" smtClean="0"/>
              <a:t>Conscientiousness and Openness to Experience may be “too-much-of-a-good-thing” for certain jobs</a:t>
            </a:r>
          </a:p>
          <a:p>
            <a:pPr lvl="1"/>
            <a:r>
              <a:rPr lang="en-US" dirty="0" smtClean="0"/>
              <a:t>The </a:t>
            </a:r>
            <a:r>
              <a:rPr lang="en-US" dirty="0"/>
              <a:t>nonlinear effects may suggest that practitioners in selection should consider pursuing a double cutoff strategy to screen out applicants (Le et al., 2011)</a:t>
            </a:r>
          </a:p>
          <a:p>
            <a:pPr lvl="1"/>
            <a:r>
              <a:rPr lang="en-US" dirty="0"/>
              <a:t>Unfortunately, setting the appropriate cutoffs is not an easy task (Berry, </a:t>
            </a:r>
            <a:r>
              <a:rPr lang="en-US" dirty="0" err="1"/>
              <a:t>Sackett</a:t>
            </a:r>
            <a:r>
              <a:rPr lang="en-US" dirty="0"/>
              <a:t>, &amp; Johnson, 2009</a:t>
            </a:r>
            <a:r>
              <a:rPr lang="en-US" dirty="0" smtClean="0"/>
              <a:t>)</a:t>
            </a:r>
          </a:p>
          <a:p>
            <a:pPr lvl="1"/>
            <a:r>
              <a:rPr lang="en-US" dirty="0" smtClean="0"/>
              <a:t>Contrary effects suggests that this may be an overly simplistic hypothesis to generalize to all traits</a:t>
            </a:r>
          </a:p>
          <a:p>
            <a:pPr lvl="1"/>
            <a:r>
              <a:rPr lang="en-US" dirty="0" smtClean="0"/>
              <a:t>More nuanced theory is needed</a:t>
            </a:r>
          </a:p>
          <a:p>
            <a:r>
              <a:rPr lang="en-US" dirty="0" smtClean="0"/>
              <a:t>Nevertheless, organizational </a:t>
            </a:r>
            <a:r>
              <a:rPr lang="en-US" dirty="0"/>
              <a:t>figures may consider investigating </a:t>
            </a:r>
            <a:r>
              <a:rPr lang="en-US" dirty="0" smtClean="0"/>
              <a:t>nonlinearities </a:t>
            </a:r>
            <a:r>
              <a:rPr lang="en-US" dirty="0"/>
              <a:t>in their settings as selection decisions based on top-down scoring may </a:t>
            </a:r>
            <a:r>
              <a:rPr lang="en-US" dirty="0" smtClean="0"/>
              <a:t>be counterproductive</a:t>
            </a:r>
            <a:endParaRPr lang="en-US" dirty="0"/>
          </a:p>
          <a:p>
            <a:pPr lvl="1"/>
            <a:endParaRPr lang="en-US" dirty="0"/>
          </a:p>
          <a:p>
            <a:endParaRPr lang="en-US" dirty="0" smtClean="0"/>
          </a:p>
          <a:p>
            <a:pPr marL="0" indent="0">
              <a:buNone/>
            </a:pPr>
            <a:endParaRPr lang="en-US" dirty="0" smtClean="0"/>
          </a:p>
          <a:p>
            <a:endParaRPr lang="en-US" dirty="0" smtClean="0"/>
          </a:p>
        </p:txBody>
      </p:sp>
    </p:spTree>
    <p:extLst>
      <p:ext uri="{BB962C8B-B14F-4D97-AF65-F5344CB8AC3E}">
        <p14:creationId xmlns:p14="http://schemas.microsoft.com/office/powerpoint/2010/main" val="388900146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 – Legal Implications</a:t>
            </a:r>
            <a:endParaRPr lang="en-US" dirty="0"/>
          </a:p>
        </p:txBody>
      </p:sp>
      <p:sp>
        <p:nvSpPr>
          <p:cNvPr id="3" name="Content Placeholder 4"/>
          <p:cNvSpPr>
            <a:spLocks noGrp="1"/>
          </p:cNvSpPr>
          <p:nvPr>
            <p:ph idx="1"/>
          </p:nvPr>
        </p:nvSpPr>
        <p:spPr/>
        <p:txBody>
          <a:bodyPr>
            <a:normAutofit fontScale="92500" lnSpcReduction="20000"/>
          </a:bodyPr>
          <a:lstStyle/>
          <a:p>
            <a:r>
              <a:rPr lang="en-US" dirty="0" smtClean="0"/>
              <a:t>Broader </a:t>
            </a:r>
            <a:r>
              <a:rPr lang="en-US" dirty="0"/>
              <a:t>assessment of personality functioning </a:t>
            </a:r>
            <a:r>
              <a:rPr lang="en-US" dirty="0" smtClean="0"/>
              <a:t>may be viewed as tapping </a:t>
            </a:r>
            <a:r>
              <a:rPr lang="en-US" dirty="0"/>
              <a:t>into maladaptive </a:t>
            </a:r>
            <a:r>
              <a:rPr lang="en-US" dirty="0" smtClean="0"/>
              <a:t>functioning</a:t>
            </a:r>
          </a:p>
          <a:p>
            <a:r>
              <a:rPr lang="en-US" dirty="0" smtClean="0"/>
              <a:t>Selection using such measures may have implications for the Americans </a:t>
            </a:r>
            <a:r>
              <a:rPr lang="en-US" dirty="0"/>
              <a:t>with Disabilities Act (ADA) </a:t>
            </a:r>
            <a:endParaRPr lang="en-US" dirty="0" smtClean="0"/>
          </a:p>
          <a:p>
            <a:pPr lvl="1"/>
            <a:r>
              <a:rPr lang="en-US" dirty="0"/>
              <a:t>The ADA defines a mental impairment as representing something that substantially limiting a major life activity, which includes tasks such as walking, learning, thinking, and </a:t>
            </a:r>
            <a:r>
              <a:rPr lang="en-US" b="1" i="1" dirty="0"/>
              <a:t>working </a:t>
            </a:r>
            <a:endParaRPr lang="en-US" b="1" i="1" dirty="0" smtClean="0"/>
          </a:p>
          <a:p>
            <a:pPr lvl="1"/>
            <a:r>
              <a:rPr lang="en-US" dirty="0"/>
              <a:t>Wu and </a:t>
            </a:r>
            <a:r>
              <a:rPr lang="en-US" dirty="0" err="1"/>
              <a:t>LeBreton</a:t>
            </a:r>
            <a:r>
              <a:rPr lang="en-US" dirty="0"/>
              <a:t> (2011) argued that personality assessments such as the one developed here are unlikely to violate ADA because such assessments were not designed to diagnose psychopathology </a:t>
            </a:r>
            <a:endParaRPr lang="en-US" dirty="0" smtClean="0"/>
          </a:p>
          <a:p>
            <a:pPr lvl="1"/>
            <a:r>
              <a:rPr lang="en-US" dirty="0" smtClean="0"/>
              <a:t>Where or how we draw the line is uncertain</a:t>
            </a:r>
          </a:p>
          <a:p>
            <a:r>
              <a:rPr lang="en-US" dirty="0" smtClean="0"/>
              <a:t>While </a:t>
            </a:r>
            <a:r>
              <a:rPr lang="en-US" dirty="0"/>
              <a:t>some may view this as a significant problem with the practical application of the findings from this study (and others like it), I view this as a necessary progression for the larger field of </a:t>
            </a:r>
            <a:r>
              <a:rPr lang="en-US" dirty="0" smtClean="0"/>
              <a:t>psychology – we need to have these discussions</a:t>
            </a:r>
            <a:endParaRPr lang="en-US" b="1" i="1" dirty="0" smtClean="0">
              <a:solidFill>
                <a:srgbClr val="FF0000"/>
              </a:solidFill>
            </a:endParaRPr>
          </a:p>
        </p:txBody>
      </p:sp>
    </p:spTree>
    <p:extLst>
      <p:ext uri="{BB962C8B-B14F-4D97-AF65-F5344CB8AC3E}">
        <p14:creationId xmlns:p14="http://schemas.microsoft.com/office/powerpoint/2010/main" val="416218868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 – Limitations</a:t>
            </a:r>
            <a:endParaRPr lang="en-US" dirty="0"/>
          </a:p>
        </p:txBody>
      </p:sp>
      <p:sp>
        <p:nvSpPr>
          <p:cNvPr id="3" name="Content Placeholder 4"/>
          <p:cNvSpPr>
            <a:spLocks noGrp="1"/>
          </p:cNvSpPr>
          <p:nvPr>
            <p:ph idx="1"/>
          </p:nvPr>
        </p:nvSpPr>
        <p:spPr/>
        <p:txBody>
          <a:bodyPr>
            <a:normAutofit/>
          </a:bodyPr>
          <a:lstStyle/>
          <a:p>
            <a:r>
              <a:rPr lang="en-US" dirty="0" smtClean="0"/>
              <a:t>Previous </a:t>
            </a:r>
            <a:r>
              <a:rPr lang="en-US" dirty="0"/>
              <a:t>investigations </a:t>
            </a:r>
            <a:r>
              <a:rPr lang="en-US" dirty="0" smtClean="0"/>
              <a:t>revealed nonlinearities between Conscientiousness </a:t>
            </a:r>
            <a:r>
              <a:rPr lang="en-US" dirty="0"/>
              <a:t>and Emotional Stability </a:t>
            </a:r>
            <a:r>
              <a:rPr lang="en-US" dirty="0" smtClean="0"/>
              <a:t>with OCB, such </a:t>
            </a:r>
            <a:r>
              <a:rPr lang="en-US" dirty="0"/>
              <a:t>findings were not replicated in this investigation </a:t>
            </a:r>
            <a:endParaRPr lang="en-US" dirty="0" smtClean="0"/>
          </a:p>
          <a:p>
            <a:pPr lvl="1"/>
            <a:r>
              <a:rPr lang="en-US" dirty="0"/>
              <a:t>This </a:t>
            </a:r>
            <a:r>
              <a:rPr lang="en-US" dirty="0" smtClean="0"/>
              <a:t>may be due to </a:t>
            </a:r>
            <a:r>
              <a:rPr lang="en-US" dirty="0"/>
              <a:t>be due to our use of a same-source design, whereas these previous authors (i.e., Carter et al., 2013; Le et al., 2011) utilized a distinct-source design </a:t>
            </a:r>
            <a:endParaRPr lang="en-US" dirty="0" smtClean="0"/>
          </a:p>
          <a:p>
            <a:pPr lvl="2"/>
            <a:r>
              <a:rPr lang="en-US" dirty="0" smtClean="0"/>
              <a:t>Distinct source designs aren’t necessarily superior </a:t>
            </a:r>
            <a:r>
              <a:rPr lang="en-US" dirty="0"/>
              <a:t>(Lance &amp; </a:t>
            </a:r>
            <a:r>
              <a:rPr lang="en-US" dirty="0" err="1"/>
              <a:t>Siminovsky</a:t>
            </a:r>
            <a:r>
              <a:rPr lang="en-US" dirty="0"/>
              <a:t>, 2015) </a:t>
            </a:r>
            <a:endParaRPr lang="en-US" dirty="0" smtClean="0"/>
          </a:p>
          <a:p>
            <a:pPr lvl="1"/>
            <a:r>
              <a:rPr lang="en-US" dirty="0" smtClean="0"/>
              <a:t>However, same-source design may also be problematic (</a:t>
            </a:r>
            <a:r>
              <a:rPr lang="en-US" dirty="0" err="1" smtClean="0"/>
              <a:t>Siemsen</a:t>
            </a:r>
            <a:r>
              <a:rPr lang="en-US" dirty="0" smtClean="0"/>
              <a:t>, Roth, &amp; Oliveira, </a:t>
            </a:r>
            <a:r>
              <a:rPr lang="en-US" dirty="0"/>
              <a:t>2010) </a:t>
            </a:r>
            <a:endParaRPr lang="en-US" dirty="0" smtClean="0"/>
          </a:p>
          <a:p>
            <a:r>
              <a:rPr lang="en-US" dirty="0" smtClean="0"/>
              <a:t>Future </a:t>
            </a:r>
            <a:r>
              <a:rPr lang="en-US" dirty="0"/>
              <a:t>research </a:t>
            </a:r>
            <a:r>
              <a:rPr lang="en-US" dirty="0" smtClean="0"/>
              <a:t>using longitudinal multisource designs (</a:t>
            </a:r>
            <a:r>
              <a:rPr lang="en-US" dirty="0" err="1" smtClean="0"/>
              <a:t>Kammeyer</a:t>
            </a:r>
            <a:r>
              <a:rPr lang="en-US" dirty="0" smtClean="0"/>
              <a:t>-Mueller, Steel, &amp; Rubenstein, 2010) are needed</a:t>
            </a:r>
            <a:endParaRPr lang="en-US" b="1" i="1" dirty="0" smtClean="0">
              <a:solidFill>
                <a:srgbClr val="FF0000"/>
              </a:solidFill>
            </a:endParaRPr>
          </a:p>
        </p:txBody>
      </p:sp>
    </p:spTree>
    <p:extLst>
      <p:ext uri="{BB962C8B-B14F-4D97-AF65-F5344CB8AC3E}">
        <p14:creationId xmlns:p14="http://schemas.microsoft.com/office/powerpoint/2010/main" val="69886204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 – Limitations</a:t>
            </a:r>
            <a:endParaRPr lang="en-US" dirty="0"/>
          </a:p>
        </p:txBody>
      </p:sp>
      <p:sp>
        <p:nvSpPr>
          <p:cNvPr id="3" name="Content Placeholder 4"/>
          <p:cNvSpPr>
            <a:spLocks noGrp="1"/>
          </p:cNvSpPr>
          <p:nvPr>
            <p:ph idx="1"/>
          </p:nvPr>
        </p:nvSpPr>
        <p:spPr/>
        <p:txBody>
          <a:bodyPr>
            <a:normAutofit/>
          </a:bodyPr>
          <a:lstStyle/>
          <a:p>
            <a:r>
              <a:rPr lang="en-US" dirty="0"/>
              <a:t>Another important limitation to the study involved the construction of the unfolding Big Five personality measures </a:t>
            </a:r>
            <a:endParaRPr lang="en-US" dirty="0" smtClean="0"/>
          </a:p>
          <a:p>
            <a:r>
              <a:rPr lang="en-US" dirty="0" smtClean="0"/>
              <a:t>Relied largely on graphical depictions of model-data fit and unfolding to build unfolding scales</a:t>
            </a:r>
          </a:p>
          <a:p>
            <a:r>
              <a:rPr lang="en-US" dirty="0" smtClean="0"/>
              <a:t>Never tested the assumptions </a:t>
            </a:r>
            <a:r>
              <a:rPr lang="en-US" dirty="0"/>
              <a:t>of unidimensionality and local independence </a:t>
            </a:r>
            <a:r>
              <a:rPr lang="en-US" dirty="0" smtClean="0"/>
              <a:t>because fully appropriate tests do not exist</a:t>
            </a:r>
          </a:p>
          <a:p>
            <a:pPr lvl="1"/>
            <a:r>
              <a:rPr lang="en-US" dirty="0" smtClean="0"/>
              <a:t>Research </a:t>
            </a:r>
            <a:r>
              <a:rPr lang="en-US" dirty="0"/>
              <a:t>is needed on the development of relative fit indices for IRT models such as the GGUM (</a:t>
            </a:r>
            <a:r>
              <a:rPr lang="en-US" dirty="0" err="1"/>
              <a:t>Zickar</a:t>
            </a:r>
            <a:r>
              <a:rPr lang="en-US" dirty="0"/>
              <a:t> &amp; </a:t>
            </a:r>
            <a:r>
              <a:rPr lang="en-US" dirty="0" err="1"/>
              <a:t>Broadfoot</a:t>
            </a:r>
            <a:r>
              <a:rPr lang="en-US" dirty="0"/>
              <a:t>, 2009) </a:t>
            </a:r>
            <a:endParaRPr lang="en-US" b="1" i="1" dirty="0" smtClean="0">
              <a:solidFill>
                <a:srgbClr val="FF0000"/>
              </a:solidFill>
            </a:endParaRPr>
          </a:p>
        </p:txBody>
      </p:sp>
    </p:spTree>
    <p:extLst>
      <p:ext uri="{BB962C8B-B14F-4D97-AF65-F5344CB8AC3E}">
        <p14:creationId xmlns:p14="http://schemas.microsoft.com/office/powerpoint/2010/main" val="22404052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pPr marL="0" indent="0">
              <a:buNone/>
            </a:pPr>
            <a:endParaRPr lang="en-US" dirty="0"/>
          </a:p>
        </p:txBody>
      </p:sp>
    </p:spTree>
    <p:extLst>
      <p:ext uri="{BB962C8B-B14F-4D97-AF65-F5344CB8AC3E}">
        <p14:creationId xmlns:p14="http://schemas.microsoft.com/office/powerpoint/2010/main" val="12975911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Measures</a:t>
            </a:r>
            <a:endParaRPr lang="en-US" dirty="0"/>
          </a:p>
        </p:txBody>
      </p:sp>
      <p:sp>
        <p:nvSpPr>
          <p:cNvPr id="5" name="Content Placeholder 4"/>
          <p:cNvSpPr>
            <a:spLocks noGrp="1"/>
          </p:cNvSpPr>
          <p:nvPr>
            <p:ph idx="1"/>
          </p:nvPr>
        </p:nvSpPr>
        <p:spPr>
          <a:xfrm>
            <a:off x="199699" y="1767840"/>
            <a:ext cx="8658552" cy="4892576"/>
          </a:xfrm>
        </p:spPr>
        <p:txBody>
          <a:bodyPr>
            <a:normAutofit fontScale="92500" lnSpcReduction="20000"/>
          </a:bodyPr>
          <a:lstStyle/>
          <a:p>
            <a:r>
              <a:rPr lang="en-US" sz="2800" dirty="0" smtClean="0"/>
              <a:t>20-item version of the </a:t>
            </a:r>
            <a:r>
              <a:rPr lang="en-US" sz="2800" b="1" dirty="0" smtClean="0">
                <a:solidFill>
                  <a:schemeClr val="accent2">
                    <a:lumMod val="75000"/>
                  </a:schemeClr>
                </a:solidFill>
              </a:rPr>
              <a:t>Organizational Citizenship Behavior Checklist</a:t>
            </a:r>
            <a:r>
              <a:rPr lang="en-US" sz="2800" dirty="0" smtClean="0"/>
              <a:t> (OCB-C) (e.g., Volunteered for extra work assignments)</a:t>
            </a:r>
          </a:p>
          <a:p>
            <a:pPr lvl="1"/>
            <a:r>
              <a:rPr lang="en-US" dirty="0" smtClean="0"/>
              <a:t>Internal consistency = .83 for self-reports (Spector et al., 2010)</a:t>
            </a:r>
          </a:p>
          <a:p>
            <a:pPr lvl="1"/>
            <a:r>
              <a:rPr lang="en-US" dirty="0" smtClean="0"/>
              <a:t>Correlates with another OCB measure (</a:t>
            </a:r>
            <a:r>
              <a:rPr lang="en-US" dirty="0" err="1" smtClean="0"/>
              <a:t>Podsakoff</a:t>
            </a:r>
            <a:r>
              <a:rPr lang="en-US" dirty="0" smtClean="0"/>
              <a:t> et al., 1990)</a:t>
            </a:r>
          </a:p>
          <a:p>
            <a:r>
              <a:rPr lang="en-US" sz="2800" dirty="0" smtClean="0"/>
              <a:t>Bennett and Robinson’s (2000) 19-item </a:t>
            </a:r>
            <a:r>
              <a:rPr lang="en-US" b="1" dirty="0">
                <a:solidFill>
                  <a:schemeClr val="accent2">
                    <a:lumMod val="75000"/>
                  </a:schemeClr>
                </a:solidFill>
              </a:rPr>
              <a:t>M</a:t>
            </a:r>
            <a:r>
              <a:rPr lang="en-US" sz="2800" b="1" dirty="0" smtClean="0">
                <a:solidFill>
                  <a:schemeClr val="accent2">
                    <a:lumMod val="75000"/>
                  </a:schemeClr>
                </a:solidFill>
              </a:rPr>
              <a:t>easure of Workplace </a:t>
            </a:r>
            <a:r>
              <a:rPr lang="en-US" b="1" dirty="0">
                <a:solidFill>
                  <a:schemeClr val="accent2">
                    <a:lumMod val="75000"/>
                  </a:schemeClr>
                </a:solidFill>
              </a:rPr>
              <a:t>D</a:t>
            </a:r>
            <a:r>
              <a:rPr lang="en-US" sz="2800" b="1" dirty="0" smtClean="0">
                <a:solidFill>
                  <a:schemeClr val="accent2">
                    <a:lumMod val="75000"/>
                  </a:schemeClr>
                </a:solidFill>
              </a:rPr>
              <a:t>eviance</a:t>
            </a:r>
            <a:r>
              <a:rPr lang="en-US" sz="2800" dirty="0" smtClean="0"/>
              <a:t> (e.g., Publicly embarrassed someone at work)</a:t>
            </a:r>
          </a:p>
          <a:p>
            <a:pPr lvl="1"/>
            <a:r>
              <a:rPr lang="en-US" sz="2200" dirty="0" smtClean="0"/>
              <a:t>Meta-analytic reliability of .83; </a:t>
            </a:r>
            <a:r>
              <a:rPr lang="en-US" dirty="0" smtClean="0"/>
              <a:t>overall WPD construct correlates with each of the Big </a:t>
            </a:r>
            <a:r>
              <a:rPr lang="en-US" dirty="0"/>
              <a:t>Five </a:t>
            </a:r>
            <a:r>
              <a:rPr lang="en-US" dirty="0" smtClean="0"/>
              <a:t>constructs in expected fashions</a:t>
            </a:r>
            <a:r>
              <a:rPr lang="en-US" sz="2200" dirty="0" smtClean="0"/>
              <a:t> (see Berry et al., 2007)</a:t>
            </a:r>
          </a:p>
          <a:p>
            <a:r>
              <a:rPr lang="en-US" sz="2800" dirty="0" smtClean="0"/>
              <a:t>All criteria assessed with a frequency scale (1 = </a:t>
            </a:r>
            <a:r>
              <a:rPr lang="en-US" sz="2800" i="1" dirty="0" smtClean="0"/>
              <a:t>never</a:t>
            </a:r>
            <a:r>
              <a:rPr lang="en-US" sz="2800" dirty="0" smtClean="0"/>
              <a:t>; 7 = </a:t>
            </a:r>
            <a:r>
              <a:rPr lang="en-US" sz="2800" i="1" dirty="0" smtClean="0"/>
              <a:t>everyday</a:t>
            </a:r>
            <a:r>
              <a:rPr lang="en-US" sz="2800" dirty="0" smtClean="0"/>
              <a:t>) </a:t>
            </a:r>
          </a:p>
        </p:txBody>
      </p:sp>
    </p:spTree>
    <p:extLst>
      <p:ext uri="{BB962C8B-B14F-4D97-AF65-F5344CB8AC3E}">
        <p14:creationId xmlns:p14="http://schemas.microsoft.com/office/powerpoint/2010/main" val="315655581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Procedure</a:t>
            </a:r>
            <a:endParaRPr lang="en-US" dirty="0"/>
          </a:p>
        </p:txBody>
      </p:sp>
      <p:sp>
        <p:nvSpPr>
          <p:cNvPr id="5" name="Content Placeholder 4"/>
          <p:cNvSpPr>
            <a:spLocks noGrp="1"/>
          </p:cNvSpPr>
          <p:nvPr>
            <p:ph idx="1"/>
          </p:nvPr>
        </p:nvSpPr>
        <p:spPr>
          <a:xfrm>
            <a:off x="199699" y="2275840"/>
            <a:ext cx="8658552" cy="4398086"/>
          </a:xfrm>
        </p:spPr>
        <p:txBody>
          <a:bodyPr>
            <a:normAutofit/>
          </a:bodyPr>
          <a:lstStyle/>
          <a:p>
            <a:pPr marL="457200" indent="-457200">
              <a:buFont typeface="+mj-lt"/>
              <a:buAutoNum type="arabicPeriod"/>
            </a:pPr>
            <a:r>
              <a:rPr lang="en-US" dirty="0" smtClean="0"/>
              <a:t>Specified the </a:t>
            </a:r>
            <a:r>
              <a:rPr lang="en-US" dirty="0" smtClean="0">
                <a:solidFill>
                  <a:schemeClr val="accent2">
                    <a:lumMod val="75000"/>
                  </a:schemeClr>
                </a:solidFill>
                <a:effectLst>
                  <a:outerShdw blurRad="38100" dist="38100" dir="2700000" algn="tl">
                    <a:srgbClr val="000000">
                      <a:alpha val="43137"/>
                    </a:srgbClr>
                  </a:outerShdw>
                </a:effectLst>
              </a:rPr>
              <a:t>FFM content domains </a:t>
            </a:r>
            <a:r>
              <a:rPr lang="en-US" dirty="0" smtClean="0"/>
              <a:t>(i.e., 30 narrow factors) using published definitions (see Judge et al., 2013)</a:t>
            </a:r>
          </a:p>
          <a:p>
            <a:pPr marL="457200" indent="-457200">
              <a:buFont typeface="+mj-lt"/>
              <a:buAutoNum type="arabicPeriod"/>
            </a:pPr>
            <a:r>
              <a:rPr lang="en-US" dirty="0" smtClean="0"/>
              <a:t>Four graduate assistants in Human Resources Development were trained in item writing strategies for </a:t>
            </a:r>
            <a:r>
              <a:rPr lang="en-US" dirty="0" smtClean="0">
                <a:solidFill>
                  <a:schemeClr val="accent2">
                    <a:lumMod val="75000"/>
                  </a:schemeClr>
                </a:solidFill>
                <a:effectLst>
                  <a:outerShdw blurRad="38100" dist="38100" dir="2700000" algn="tl">
                    <a:srgbClr val="000000">
                      <a:alpha val="43137"/>
                    </a:srgbClr>
                  </a:outerShdw>
                </a:effectLst>
              </a:rPr>
              <a:t>creating ideal point items</a:t>
            </a:r>
            <a:r>
              <a:rPr lang="en-US" dirty="0" smtClean="0"/>
              <a:t>, resulting in an item pool of 957 viable items</a:t>
            </a:r>
          </a:p>
        </p:txBody>
      </p:sp>
    </p:spTree>
    <p:extLst>
      <p:ext uri="{BB962C8B-B14F-4D97-AF65-F5344CB8AC3E}">
        <p14:creationId xmlns:p14="http://schemas.microsoft.com/office/powerpoint/2010/main" val="192116509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Procedure</a:t>
            </a:r>
            <a:endParaRPr lang="en-US" dirty="0"/>
          </a:p>
        </p:txBody>
      </p:sp>
      <p:sp>
        <p:nvSpPr>
          <p:cNvPr id="5" name="Content Placeholder 4"/>
          <p:cNvSpPr>
            <a:spLocks noGrp="1"/>
          </p:cNvSpPr>
          <p:nvPr>
            <p:ph idx="1"/>
          </p:nvPr>
        </p:nvSpPr>
        <p:spPr>
          <a:xfrm>
            <a:off x="199699" y="1808480"/>
            <a:ext cx="8658552" cy="4865446"/>
          </a:xfrm>
        </p:spPr>
        <p:txBody>
          <a:bodyPr>
            <a:normAutofit/>
          </a:bodyPr>
          <a:lstStyle/>
          <a:p>
            <a:pPr marL="457200" indent="-457200">
              <a:buFont typeface="+mj-lt"/>
              <a:buAutoNum type="arabicPeriod" startAt="3"/>
            </a:pPr>
            <a:r>
              <a:rPr lang="en-US" dirty="0" smtClean="0"/>
              <a:t>Two doctoral candidates in I/O psychology with training in psychometric and personality theory provided </a:t>
            </a:r>
            <a:r>
              <a:rPr lang="en-US" i="1" dirty="0" smtClean="0">
                <a:solidFill>
                  <a:schemeClr val="accent2">
                    <a:lumMod val="75000"/>
                  </a:schemeClr>
                </a:solidFill>
                <a:effectLst>
                  <a:outerShdw blurRad="38100" dist="38100" dir="2700000" algn="tl">
                    <a:srgbClr val="000000">
                      <a:alpha val="43137"/>
                    </a:srgbClr>
                  </a:outerShdw>
                </a:effectLst>
              </a:rPr>
              <a:t>fakability</a:t>
            </a:r>
            <a:r>
              <a:rPr lang="en-US" dirty="0" smtClean="0"/>
              <a:t> and </a:t>
            </a:r>
            <a:r>
              <a:rPr lang="en-US" i="1" dirty="0" smtClean="0">
                <a:solidFill>
                  <a:schemeClr val="accent2">
                    <a:lumMod val="75000"/>
                  </a:schemeClr>
                </a:solidFill>
                <a:effectLst>
                  <a:outerShdw blurRad="38100" dist="38100" dir="2700000" algn="tl">
                    <a:srgbClr val="000000">
                      <a:alpha val="43137"/>
                    </a:srgbClr>
                  </a:outerShdw>
                </a:effectLst>
              </a:rPr>
              <a:t>trait extremity </a:t>
            </a:r>
            <a:r>
              <a:rPr lang="en-US" dirty="0" smtClean="0"/>
              <a:t>content ratings (7-point scales)</a:t>
            </a:r>
          </a:p>
          <a:p>
            <a:pPr marL="917575" lvl="1"/>
            <a:r>
              <a:rPr lang="en-US" dirty="0" smtClean="0"/>
              <a:t>Items with </a:t>
            </a:r>
            <a:r>
              <a:rPr lang="en-US" u="sng" dirty="0" smtClean="0"/>
              <a:t>low SME disagreement </a:t>
            </a:r>
            <a:r>
              <a:rPr lang="en-US" dirty="0" smtClean="0"/>
              <a:t>(AD Index &lt; 1.00) (Burke &amp; Dunlap, 2002) on both fakability and trait extremity were considered as candidate items</a:t>
            </a:r>
          </a:p>
          <a:p>
            <a:pPr marL="917575" lvl="1"/>
            <a:r>
              <a:rPr lang="en-US" dirty="0" smtClean="0"/>
              <a:t>Items were chosen to </a:t>
            </a:r>
            <a:r>
              <a:rPr lang="en-US" u="sng" dirty="0" smtClean="0"/>
              <a:t>adequately reflect each level </a:t>
            </a:r>
            <a:r>
              <a:rPr lang="en-US" dirty="0" smtClean="0"/>
              <a:t>of each narrow trait and, where applicable, to have a mix of items varying in rated fakability</a:t>
            </a:r>
          </a:p>
        </p:txBody>
      </p:sp>
    </p:spTree>
    <p:extLst>
      <p:ext uri="{BB962C8B-B14F-4D97-AF65-F5344CB8AC3E}">
        <p14:creationId xmlns:p14="http://schemas.microsoft.com/office/powerpoint/2010/main" val="274013898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Procedure</a:t>
            </a:r>
            <a:endParaRPr lang="en-US" dirty="0"/>
          </a:p>
        </p:txBody>
      </p:sp>
      <p:sp>
        <p:nvSpPr>
          <p:cNvPr id="5" name="Content Placeholder 4"/>
          <p:cNvSpPr>
            <a:spLocks noGrp="1"/>
          </p:cNvSpPr>
          <p:nvPr>
            <p:ph idx="1"/>
          </p:nvPr>
        </p:nvSpPr>
        <p:spPr>
          <a:xfrm>
            <a:off x="199699" y="1960880"/>
            <a:ext cx="8658552" cy="4897120"/>
          </a:xfrm>
        </p:spPr>
        <p:txBody>
          <a:bodyPr>
            <a:normAutofit/>
          </a:bodyPr>
          <a:lstStyle/>
          <a:p>
            <a:pPr marL="457200" indent="-457200">
              <a:buFont typeface="+mj-lt"/>
              <a:buAutoNum type="arabicPeriod" startAt="4"/>
            </a:pPr>
            <a:r>
              <a:rPr lang="en-US" dirty="0" smtClean="0"/>
              <a:t>Administered to individuals conveniently sampled from Amazon’s </a:t>
            </a:r>
            <a:r>
              <a:rPr lang="en-US" dirty="0" smtClean="0">
                <a:solidFill>
                  <a:schemeClr val="accent2">
                    <a:lumMod val="75000"/>
                  </a:schemeClr>
                </a:solidFill>
                <a:effectLst>
                  <a:outerShdw blurRad="38100" dist="38100" dir="2700000" algn="tl">
                    <a:srgbClr val="000000">
                      <a:alpha val="43137"/>
                    </a:srgbClr>
                  </a:outerShdw>
                </a:effectLst>
              </a:rPr>
              <a:t>Mechanical </a:t>
            </a:r>
            <a:r>
              <a:rPr lang="en-US" dirty="0">
                <a:solidFill>
                  <a:schemeClr val="accent2">
                    <a:lumMod val="75000"/>
                  </a:schemeClr>
                </a:solidFill>
                <a:effectLst>
                  <a:outerShdw blurRad="38100" dist="38100" dir="2700000" algn="tl">
                    <a:srgbClr val="000000">
                      <a:alpha val="43137"/>
                    </a:srgbClr>
                  </a:outerShdw>
                </a:effectLst>
              </a:rPr>
              <a:t>Turk </a:t>
            </a:r>
            <a:r>
              <a:rPr lang="en-US" dirty="0" smtClean="0"/>
              <a:t>(6-point scale: 1 </a:t>
            </a:r>
            <a:r>
              <a:rPr lang="en-US" dirty="0"/>
              <a:t>= </a:t>
            </a:r>
            <a:r>
              <a:rPr lang="en-US" i="1" dirty="0"/>
              <a:t>very inaccurate</a:t>
            </a:r>
            <a:r>
              <a:rPr lang="en-US" dirty="0"/>
              <a:t>; 6 = </a:t>
            </a:r>
            <a:r>
              <a:rPr lang="en-US" i="1" dirty="0"/>
              <a:t>very accurate</a:t>
            </a:r>
            <a:r>
              <a:rPr lang="en-US" dirty="0"/>
              <a:t>) </a:t>
            </a:r>
            <a:endParaRPr lang="en-US" dirty="0" smtClean="0"/>
          </a:p>
          <a:p>
            <a:pPr marL="917575" lvl="1"/>
            <a:r>
              <a:rPr lang="en-US" dirty="0" smtClean="0"/>
              <a:t>Participants were paid ~$1.30</a:t>
            </a:r>
          </a:p>
          <a:p>
            <a:pPr marL="917575" lvl="1"/>
            <a:r>
              <a:rPr lang="en-US" dirty="0" smtClean="0"/>
              <a:t>To </a:t>
            </a:r>
            <a:r>
              <a:rPr lang="en-US" dirty="0"/>
              <a:t>ensure data quality, individuals who were flagged for inattentively responding to bogus items (Craig &amp; Meade, 2012) were </a:t>
            </a:r>
            <a:r>
              <a:rPr lang="en-US" dirty="0" smtClean="0"/>
              <a:t>removed </a:t>
            </a:r>
            <a:r>
              <a:rPr lang="en-US" dirty="0"/>
              <a:t>from the </a:t>
            </a:r>
            <a:r>
              <a:rPr lang="en-US" dirty="0" smtClean="0"/>
              <a:t>survey</a:t>
            </a:r>
            <a:endParaRPr lang="en-US" dirty="0"/>
          </a:p>
        </p:txBody>
      </p:sp>
    </p:spTree>
    <p:extLst>
      <p:ext uri="{BB962C8B-B14F-4D97-AF65-F5344CB8AC3E}">
        <p14:creationId xmlns:p14="http://schemas.microsoft.com/office/powerpoint/2010/main" val="7832900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Analyses</a:t>
            </a:r>
            <a:endParaRPr lang="en-US" dirty="0"/>
          </a:p>
        </p:txBody>
      </p:sp>
      <p:sp>
        <p:nvSpPr>
          <p:cNvPr id="5" name="Content Placeholder 4"/>
          <p:cNvSpPr>
            <a:spLocks noGrp="1"/>
          </p:cNvSpPr>
          <p:nvPr>
            <p:ph idx="1"/>
          </p:nvPr>
        </p:nvSpPr>
        <p:spPr>
          <a:xfrm>
            <a:off x="199699" y="1991360"/>
            <a:ext cx="8658552" cy="4866640"/>
          </a:xfrm>
        </p:spPr>
        <p:txBody>
          <a:bodyPr>
            <a:normAutofit/>
          </a:bodyPr>
          <a:lstStyle/>
          <a:p>
            <a:r>
              <a:rPr lang="en-US" dirty="0"/>
              <a:t>Ideal Point IRT</a:t>
            </a:r>
          </a:p>
          <a:p>
            <a:pPr lvl="1"/>
            <a:r>
              <a:rPr lang="en-US" dirty="0">
                <a:solidFill>
                  <a:schemeClr val="accent2">
                    <a:lumMod val="75000"/>
                  </a:schemeClr>
                </a:solidFill>
                <a:effectLst>
                  <a:outerShdw blurRad="38100" dist="38100" dir="2700000" algn="tl">
                    <a:srgbClr val="000000">
                      <a:alpha val="43137"/>
                    </a:srgbClr>
                  </a:outerShdw>
                </a:effectLst>
              </a:rPr>
              <a:t>GGUM 2004 </a:t>
            </a:r>
            <a:r>
              <a:rPr lang="en-US" dirty="0"/>
              <a:t>(Roberts, 2000) used to generate graphics, allowing for a graphical evaluation of model fit</a:t>
            </a:r>
          </a:p>
          <a:p>
            <a:r>
              <a:rPr lang="en-US" dirty="0" smtClean="0"/>
              <a:t>Convergent and Discriminant Validity of Constructs and Measures</a:t>
            </a:r>
          </a:p>
          <a:p>
            <a:pPr lvl="1"/>
            <a:r>
              <a:rPr lang="en-US" dirty="0" smtClean="0">
                <a:solidFill>
                  <a:schemeClr val="accent2">
                    <a:lumMod val="75000"/>
                  </a:schemeClr>
                </a:solidFill>
                <a:effectLst>
                  <a:outerShdw blurRad="38100" dist="38100" dir="2700000" algn="tl">
                    <a:srgbClr val="000000">
                      <a:alpha val="43137"/>
                    </a:srgbClr>
                  </a:outerShdw>
                </a:effectLst>
              </a:rPr>
              <a:t>CFA </a:t>
            </a:r>
            <a:r>
              <a:rPr lang="en-US" dirty="0" smtClean="0"/>
              <a:t>used to evaluate each criterion measurement model</a:t>
            </a:r>
          </a:p>
          <a:p>
            <a:pPr lvl="1"/>
            <a:r>
              <a:rPr lang="en-US" dirty="0" smtClean="0"/>
              <a:t>Scale scores for the Big Five personality measures </a:t>
            </a:r>
            <a:r>
              <a:rPr lang="en-US" dirty="0" smtClean="0">
                <a:solidFill>
                  <a:schemeClr val="accent2">
                    <a:lumMod val="75000"/>
                  </a:schemeClr>
                </a:solidFill>
                <a:effectLst>
                  <a:outerShdw blurRad="38100" dist="38100" dir="2700000" algn="tl">
                    <a:srgbClr val="000000">
                      <a:alpha val="43137"/>
                    </a:srgbClr>
                  </a:outerShdw>
                </a:effectLst>
              </a:rPr>
              <a:t>correlated </a:t>
            </a:r>
            <a:r>
              <a:rPr lang="en-US" dirty="0" smtClean="0"/>
              <a:t>and the pattern of correlation was examined</a:t>
            </a:r>
          </a:p>
        </p:txBody>
      </p:sp>
    </p:spTree>
    <p:extLst>
      <p:ext uri="{BB962C8B-B14F-4D97-AF65-F5344CB8AC3E}">
        <p14:creationId xmlns:p14="http://schemas.microsoft.com/office/powerpoint/2010/main" val="114910915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pectrum">
  <a:themeElements>
    <a:clrScheme name="Spectrum">
      <a:dk1>
        <a:sysClr val="windowText" lastClr="000000"/>
      </a:dk1>
      <a:lt1>
        <a:sysClr val="window" lastClr="FFFFFF"/>
      </a:lt1>
      <a:dk2>
        <a:srgbClr val="252731"/>
      </a:dk2>
      <a:lt2>
        <a:srgbClr val="EAE7E4"/>
      </a:lt2>
      <a:accent1>
        <a:srgbClr val="990000"/>
      </a:accent1>
      <a:accent2>
        <a:srgbClr val="FF6600"/>
      </a:accent2>
      <a:accent3>
        <a:srgbClr val="FFBA00"/>
      </a:accent3>
      <a:accent4>
        <a:srgbClr val="99CC00"/>
      </a:accent4>
      <a:accent5>
        <a:srgbClr val="528A02"/>
      </a:accent5>
      <a:accent6>
        <a:srgbClr val="333333"/>
      </a:accent6>
      <a:hlink>
        <a:srgbClr val="660000"/>
      </a:hlink>
      <a:folHlink>
        <a:srgbClr val="CC330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Spectrum.thmx</Template>
  <TotalTime>6643</TotalTime>
  <Words>5766</Words>
  <Application>Microsoft Macintosh PowerPoint</Application>
  <PresentationFormat>On-screen Show (4:3)</PresentationFormat>
  <Paragraphs>747</Paragraphs>
  <Slides>45</Slides>
  <Notes>34</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45</vt:i4>
      </vt:variant>
    </vt:vector>
  </HeadingPairs>
  <TitlesOfParts>
    <vt:vector size="47" baseType="lpstr">
      <vt:lpstr>Spectrum</vt:lpstr>
      <vt:lpstr>Document</vt:lpstr>
      <vt:lpstr>Bright or Dark, or Virtues and Vices?</vt:lpstr>
      <vt:lpstr>Overview</vt:lpstr>
      <vt:lpstr>Purpose</vt:lpstr>
      <vt:lpstr>Measures</vt:lpstr>
      <vt:lpstr>Measures</vt:lpstr>
      <vt:lpstr>Procedure</vt:lpstr>
      <vt:lpstr>Procedure</vt:lpstr>
      <vt:lpstr>Procedure</vt:lpstr>
      <vt:lpstr>Analyses</vt:lpstr>
      <vt:lpstr>Analyses</vt:lpstr>
      <vt:lpstr>Descriptive Statistics of Study Participants</vt:lpstr>
      <vt:lpstr>Convergent and Discriminant Validity of Job Performance Measures</vt:lpstr>
      <vt:lpstr>Convergent and Discriminant Validity of Job Performance Measures</vt:lpstr>
      <vt:lpstr>Convergent and Discriminant Validity of Job Performance Measures</vt:lpstr>
      <vt:lpstr>Scale Development of Unfolding Big Five Assessments</vt:lpstr>
      <vt:lpstr>Scale Development of Unfolding Big Five Assessments</vt:lpstr>
      <vt:lpstr>IRT Assessments Summary Results</vt:lpstr>
      <vt:lpstr>IRT Assessments Summary Results</vt:lpstr>
      <vt:lpstr>Convergent-Discriminant Validity of Big Five Measures</vt:lpstr>
      <vt:lpstr>Convergent-Discriminant Validity of Big Five Measures</vt:lpstr>
      <vt:lpstr>Convergent-Discriminant Validity of Big Five Measures</vt:lpstr>
      <vt:lpstr>Convergent-Discriminant Validity of Big Five Measures</vt:lpstr>
      <vt:lpstr>Convergent-Discriminant Validity of Big Five Measures</vt:lpstr>
      <vt:lpstr>Hypothesis Testing  </vt:lpstr>
      <vt:lpstr>H1: Extraversion and Job Performance</vt:lpstr>
      <vt:lpstr>H1: Extraversion and Job Performance</vt:lpstr>
      <vt:lpstr>H1: Extraversion and Job Performance</vt:lpstr>
      <vt:lpstr>H2: Conscientiousness and Job Performance</vt:lpstr>
      <vt:lpstr>H2: Conscientiousness and Job Performance</vt:lpstr>
      <vt:lpstr>H2: Conscientiousness and Job Performance</vt:lpstr>
      <vt:lpstr>H2: Conscientiousness and Job Performance</vt:lpstr>
      <vt:lpstr>H3: Agreeableness and Job Performance</vt:lpstr>
      <vt:lpstr>H3: Agreeableness and Job Performance</vt:lpstr>
      <vt:lpstr>H4: Openness to Experience and Job Performance</vt:lpstr>
      <vt:lpstr>H4: Openness to Experience and Job Performance</vt:lpstr>
      <vt:lpstr>H4: Openness to Experience and Job Performance</vt:lpstr>
      <vt:lpstr>H4: Openness to Experience and Job Performance</vt:lpstr>
      <vt:lpstr>H5: Neuroticism and Job Performance</vt:lpstr>
      <vt:lpstr>H5: Neuroticism and Job Performance</vt:lpstr>
      <vt:lpstr>H5: Neuroticism and Job Performance</vt:lpstr>
      <vt:lpstr>Discussion –  Practical Implications</vt:lpstr>
      <vt:lpstr>Discussion – Legal Implications</vt:lpstr>
      <vt:lpstr>Discussion – Limitations</vt:lpstr>
      <vt:lpstr>Discussion – Limitations</vt:lpstr>
      <vt:lpstr>Questions?</vt:lpstr>
    </vt:vector>
  </TitlesOfParts>
  <Company>AROS Consulting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Bright or Dark, or Virtues and Vices?</dc:title>
  <dc:creator>Christopher Castille</dc:creator>
  <cp:lastModifiedBy>wildcat</cp:lastModifiedBy>
  <cp:revision>372</cp:revision>
  <dcterms:created xsi:type="dcterms:W3CDTF">2014-08-06T15:50:32Z</dcterms:created>
  <dcterms:modified xsi:type="dcterms:W3CDTF">2015-07-01T12:11:15Z</dcterms:modified>
</cp:coreProperties>
</file>