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6" r:id="rId4"/>
    <p:sldId id="277" r:id="rId5"/>
    <p:sldId id="278" r:id="rId6"/>
    <p:sldId id="288" r:id="rId7"/>
    <p:sldId id="284" r:id="rId8"/>
    <p:sldId id="286" r:id="rId9"/>
    <p:sldId id="287" r:id="rId10"/>
    <p:sldId id="285" r:id="rId11"/>
    <p:sldId id="290" r:id="rId12"/>
    <p:sldId id="28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12.611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projects/nmt/Luong-Cho-Manning-NMT-ACL2016-v4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aeu.github.io/paper/deeplearning-paper-va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6197" y="784225"/>
            <a:ext cx="1127960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>
              <a:buFontTx/>
              <a:buNone/>
            </a:pPr>
            <a:r>
              <a:rPr lang="en-US" altLang="ko-KR" b="1" dirty="0"/>
              <a:t>Auto-Encoding</a:t>
            </a:r>
            <a:r>
              <a:rPr lang="ko-KR" altLang="en-US" b="1" dirty="0"/>
              <a:t> </a:t>
            </a:r>
            <a:r>
              <a:rPr lang="en-US" altLang="ko-KR" b="1" dirty="0"/>
              <a:t>Variational</a:t>
            </a:r>
            <a:r>
              <a:rPr lang="ko-KR" altLang="en-US" b="1" dirty="0"/>
              <a:t> </a:t>
            </a:r>
            <a:r>
              <a:rPr lang="en-US" altLang="ko-KR" b="1" dirty="0"/>
              <a:t>Bayes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6842760" y="4610100"/>
            <a:ext cx="5169535" cy="112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>
              <a:buFontTx/>
              <a:buNone/>
            </a:pPr>
            <a:r>
              <a:rPr lang="nl-NL" altLang="ko-KR" dirty="0"/>
              <a:t>Diederik P Kingma,</a:t>
            </a:r>
          </a:p>
          <a:p>
            <a:pPr marL="0" indent="0" algn="r">
              <a:buFontTx/>
              <a:buNone/>
            </a:pPr>
            <a:r>
              <a:rPr lang="nl-NL" altLang="ko-KR" dirty="0"/>
              <a:t>Max Welling</a:t>
            </a:r>
            <a:endParaRPr lang="ko-KR" altLang="en-US" dirty="0"/>
          </a:p>
        </p:txBody>
      </p:sp>
      <p:sp>
        <p:nvSpPr>
          <p:cNvPr id="4" name="부제목 1"/>
          <p:cNvSpPr txBox="1">
            <a:spLocks noGrp="1"/>
          </p:cNvSpPr>
          <p:nvPr/>
        </p:nvSpPr>
        <p:spPr>
          <a:xfrm>
            <a:off x="6914515" y="6148070"/>
            <a:ext cx="51695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발표자 : 김기수</a:t>
            </a:r>
          </a:p>
        </p:txBody>
      </p:sp>
      <p:sp>
        <p:nvSpPr>
          <p:cNvPr id="5" name="텍스트 상자 2"/>
          <p:cNvSpPr txBox="1">
            <a:spLocks noGrp="1"/>
          </p:cNvSpPr>
          <p:nvPr/>
        </p:nvSpPr>
        <p:spPr>
          <a:xfrm>
            <a:off x="113030" y="165735"/>
            <a:ext cx="2691954" cy="6743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/>
          </a:bodyPr>
          <a:lstStyle/>
          <a:p>
            <a: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  <a:cs typeface="+mn-cs"/>
              </a:rPr>
              <a:t>인공지능 논문 리뷰</a:t>
            </a:r>
          </a:p>
        </p:txBody>
      </p:sp>
      <p:sp>
        <p:nvSpPr>
          <p:cNvPr id="6" name="부제목 4"/>
          <p:cNvSpPr txBox="1">
            <a:spLocks noGrp="1"/>
          </p:cNvSpPr>
          <p:nvPr/>
        </p:nvSpPr>
        <p:spPr>
          <a:xfrm>
            <a:off x="6548120" y="3627755"/>
            <a:ext cx="5169535" cy="527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600" dirty="0">
                <a:latin typeface="+mn-lt"/>
                <a:ea typeface="+mn-ea"/>
                <a:cs typeface="+mn-cs"/>
              </a:rPr>
              <a:t>출처: </a:t>
            </a:r>
            <a:r>
              <a:rPr lang="en-US" altLang="ko-KR" sz="1600" dirty="0">
                <a:latin typeface="+mn-lt"/>
                <a:ea typeface="+mn-ea"/>
                <a:cs typeface="+mn-cs"/>
                <a:hlinkClick r:id="rId3"/>
              </a:rPr>
              <a:t>https://arxiv.org/abs/1312.6114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algn="l"/>
            <a:r>
              <a:rPr lang="en-US" altLang="ko-KR" b="1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Experiments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1A97B00-4289-89FC-E606-B398FBF0B8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데이터 셋은 </a:t>
            </a:r>
            <a:r>
              <a:rPr lang="en-US" altLang="ko-KR" dirty="0"/>
              <a:t>MNIST</a:t>
            </a:r>
            <a:r>
              <a:rPr lang="ko-KR" altLang="en-US" dirty="0"/>
              <a:t>와 </a:t>
            </a:r>
            <a:r>
              <a:rPr lang="en-US" altLang="ko-KR" dirty="0"/>
              <a:t>Frey Face</a:t>
            </a:r>
            <a:r>
              <a:rPr lang="ko-KR" altLang="en-US" dirty="0"/>
              <a:t>를 사용하였다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미니배치의 크기는 </a:t>
            </a:r>
            <a:r>
              <a:rPr lang="en-US" altLang="ko-KR" dirty="0"/>
              <a:t>100, </a:t>
            </a:r>
            <a:r>
              <a:rPr lang="ko-KR" altLang="en-US" dirty="0"/>
              <a:t>데이터 포인트 당 샘플 수 </a:t>
            </a:r>
            <a:r>
              <a:rPr lang="en-US" altLang="ko-KR" dirty="0"/>
              <a:t>L</a:t>
            </a:r>
            <a:r>
              <a:rPr lang="ko-KR" altLang="en-US" dirty="0"/>
              <a:t>은 </a:t>
            </a:r>
            <a:r>
              <a:rPr lang="en-US" altLang="ko-KR" dirty="0"/>
              <a:t>1, </a:t>
            </a:r>
            <a:r>
              <a:rPr lang="en-US" altLang="ko-KR" dirty="0" err="1"/>
              <a:t>Adagrad</a:t>
            </a:r>
            <a:r>
              <a:rPr lang="ko-KR" altLang="en-US" dirty="0"/>
              <a:t>알고리즘을 이용하여 </a:t>
            </a:r>
            <a:r>
              <a:rPr lang="ko-KR" altLang="en-US" dirty="0" err="1"/>
              <a:t>학습률을</a:t>
            </a:r>
            <a:r>
              <a:rPr lang="ko-KR" altLang="en-US" dirty="0"/>
              <a:t> 조정하였으며 </a:t>
            </a:r>
            <a:r>
              <a:rPr lang="en-US" altLang="ko-KR" dirty="0"/>
              <a:t>0.01, 0.02, 0.1 </a:t>
            </a:r>
            <a:r>
              <a:rPr lang="ko-KR" altLang="en-US" dirty="0"/>
              <a:t>중 선택되었다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파라미터는 평균 </a:t>
            </a:r>
            <a:r>
              <a:rPr lang="en-US" altLang="ko-KR" dirty="0"/>
              <a:t>0 </a:t>
            </a:r>
            <a:r>
              <a:rPr lang="ko-KR" altLang="en-US" dirty="0"/>
              <a:t>분산 </a:t>
            </a:r>
            <a:r>
              <a:rPr lang="en-US" altLang="ko-KR" dirty="0"/>
              <a:t>0.01</a:t>
            </a:r>
            <a:r>
              <a:rPr lang="ko-KR" altLang="en-US" dirty="0"/>
              <a:t>의 정규 분포에서 랜덤 샘플링을 통해 초기화하였다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MNIST </a:t>
            </a:r>
            <a:r>
              <a:rPr lang="ko-KR" altLang="en-US" dirty="0"/>
              <a:t>데이터셋에서는 </a:t>
            </a:r>
            <a:r>
              <a:rPr lang="en-US" altLang="ko-KR" dirty="0"/>
              <a:t>500</a:t>
            </a:r>
            <a:r>
              <a:rPr lang="ko-KR" altLang="en-US" dirty="0"/>
              <a:t>개의 </a:t>
            </a:r>
            <a:r>
              <a:rPr lang="ko-KR" altLang="en-US" dirty="0" err="1"/>
              <a:t>히든레이어를</a:t>
            </a:r>
            <a:r>
              <a:rPr lang="ko-KR" altLang="en-US" dirty="0"/>
              <a:t> 사용하였으며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Frey Face </a:t>
            </a:r>
            <a:r>
              <a:rPr lang="ko-KR" altLang="en-US" dirty="0"/>
              <a:t>데이터셋에서는 </a:t>
            </a:r>
            <a:r>
              <a:rPr lang="en-US" altLang="ko-KR" dirty="0"/>
              <a:t>200</a:t>
            </a:r>
            <a:r>
              <a:rPr lang="ko-KR" altLang="en-US" dirty="0"/>
              <a:t>개의 </a:t>
            </a:r>
            <a:r>
              <a:rPr lang="ko-KR" altLang="en-US" dirty="0" err="1"/>
              <a:t>히든레이어를</a:t>
            </a:r>
            <a:r>
              <a:rPr lang="ko-KR" altLang="en-US" dirty="0"/>
              <a:t> 사용하였다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3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algn="l"/>
            <a:r>
              <a:rPr lang="en-US" altLang="ko-KR" b="1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Experiments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4A6AE6-CDDD-B222-94E8-4297A762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96" y="2284998"/>
            <a:ext cx="6784808" cy="280574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D17CA2-1A39-F630-17E4-394FDAB125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86481" y="5236091"/>
            <a:ext cx="10516870" cy="132651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N : </a:t>
            </a:r>
            <a:r>
              <a:rPr lang="ko-KR" altLang="en-US" dirty="0"/>
              <a:t>잠재공간의 차원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학습량과 데이터 포인트 간 </a:t>
            </a:r>
            <a:r>
              <a:rPr lang="en-US" altLang="ko-KR" dirty="0"/>
              <a:t>variational lower bound </a:t>
            </a:r>
            <a:r>
              <a:rPr lang="ko-KR" altLang="en-US" dirty="0"/>
              <a:t>평균 값을 표현하였으며 </a:t>
            </a:r>
            <a:r>
              <a:rPr lang="en-US" altLang="ko-KR" dirty="0"/>
              <a:t>AEVB</a:t>
            </a:r>
            <a:r>
              <a:rPr lang="ko-KR" altLang="en-US" dirty="0"/>
              <a:t>와 </a:t>
            </a:r>
            <a:r>
              <a:rPr lang="en-US" altLang="ko-KR" dirty="0"/>
              <a:t>Wake-Sleep </a:t>
            </a:r>
            <a:r>
              <a:rPr lang="ko-KR" altLang="en-US" dirty="0"/>
              <a:t>알고리즘 간의 수치를 비교하였다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759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algn="l"/>
            <a:r>
              <a:rPr lang="en-US" altLang="ko-KR" b="1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Conclusion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1A97B00-4289-89FC-E606-B398FBF0B8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VAE</a:t>
            </a:r>
            <a:r>
              <a:rPr lang="ko-KR" altLang="en-US" dirty="0"/>
              <a:t>는 고차원데이터의 잠재 구조를 잘 학습하고 생성할 수 있다는 가능성을 보여주었다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err="1"/>
              <a:t>변분추론</a:t>
            </a:r>
            <a:r>
              <a:rPr lang="en-US" altLang="ko-KR" dirty="0"/>
              <a:t>(Variational Inference)</a:t>
            </a:r>
            <a:r>
              <a:rPr lang="ko-KR" altLang="en-US" dirty="0"/>
              <a:t>을 통해 복잡한 데이터 분포를 효과적으로 모델링할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ELBO</a:t>
            </a:r>
            <a:r>
              <a:rPr lang="ko-KR" altLang="en-US" dirty="0"/>
              <a:t>의 정규화 특성이 </a:t>
            </a:r>
            <a:r>
              <a:rPr lang="en-US" altLang="ko-KR" dirty="0"/>
              <a:t>VAE</a:t>
            </a:r>
            <a:r>
              <a:rPr lang="ko-KR" altLang="en-US" dirty="0"/>
              <a:t>의 과적합을 방지하여 모델의 </a:t>
            </a:r>
            <a:r>
              <a:rPr lang="en-US" altLang="ko-KR" dirty="0"/>
              <a:t>Generalization Performance</a:t>
            </a:r>
            <a:r>
              <a:rPr lang="ko-KR" altLang="en-US" dirty="0"/>
              <a:t>를 증가시킨다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778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/>
              <a:t>논문 선정 이유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dirty="0"/>
              <a:t>현재 많이 사용되는 이미지 생성 모델인 </a:t>
            </a:r>
            <a:r>
              <a:rPr lang="en-US" altLang="ko-KR" dirty="0"/>
              <a:t>DALL-E</a:t>
            </a:r>
            <a:r>
              <a:rPr lang="ko-KR" altLang="en-US" dirty="0"/>
              <a:t>나 </a:t>
            </a:r>
            <a:r>
              <a:rPr lang="en-US" altLang="ko-KR" dirty="0" err="1"/>
              <a:t>Difusion</a:t>
            </a:r>
            <a:r>
              <a:rPr lang="en-US" altLang="ko-KR" dirty="0"/>
              <a:t> Model</a:t>
            </a:r>
            <a:r>
              <a:rPr lang="ko-KR" altLang="en-US" dirty="0"/>
              <a:t>들이 </a:t>
            </a:r>
            <a:r>
              <a:rPr lang="en-US" altLang="ko-KR" dirty="0"/>
              <a:t>VAE</a:t>
            </a:r>
            <a:r>
              <a:rPr lang="ko-KR" altLang="en-US" dirty="0"/>
              <a:t>에 확률적 접근으로 만들어졌다</a:t>
            </a:r>
            <a:r>
              <a:rPr lang="en-US" altLang="ko-KR" dirty="0"/>
              <a:t>.</a:t>
            </a:r>
          </a:p>
          <a:p>
            <a:pPr marL="228600" indent="-228600">
              <a:buFont typeface="Arial"/>
              <a:buChar char="•"/>
            </a:pPr>
            <a:r>
              <a:rPr lang="ko-KR" altLang="en-US" dirty="0"/>
              <a:t>내용이 매우 어려워 여러 번에 걸쳐 학습이 </a:t>
            </a:r>
            <a:r>
              <a:rPr lang="ko-KR" altLang="en-US" dirty="0" err="1"/>
              <a:t>필요해보였기</a:t>
            </a:r>
            <a:r>
              <a:rPr lang="ko-KR" altLang="en-US" dirty="0"/>
              <a:t>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/>
              <a:t>요약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en-US" altLang="ko-KR" dirty="0"/>
              <a:t>VAE</a:t>
            </a:r>
            <a:r>
              <a:rPr lang="ko-KR" altLang="en-US" dirty="0"/>
              <a:t>는 입력 데이터를 잠재공간 </a:t>
            </a:r>
            <a:r>
              <a:rPr lang="en-US" altLang="ko-KR" dirty="0"/>
              <a:t>z</a:t>
            </a:r>
            <a:r>
              <a:rPr lang="ko-KR" altLang="en-US" dirty="0"/>
              <a:t>로 인코딩한 후 </a:t>
            </a:r>
            <a:r>
              <a:rPr lang="en-US" altLang="ko-KR" dirty="0"/>
              <a:t>z</a:t>
            </a:r>
            <a:r>
              <a:rPr lang="ko-KR" altLang="en-US" dirty="0"/>
              <a:t>에서부터 </a:t>
            </a:r>
            <a:r>
              <a:rPr lang="ko-KR" altLang="en-US" dirty="0" err="1"/>
              <a:t>샘플링된</a:t>
            </a:r>
            <a:r>
              <a:rPr lang="ko-KR" altLang="en-US" dirty="0"/>
              <a:t> 값을 이용하여 </a:t>
            </a:r>
            <a:r>
              <a:rPr lang="ko-KR" altLang="en-US" dirty="0" err="1"/>
              <a:t>디코더를</a:t>
            </a:r>
            <a:r>
              <a:rPr lang="ko-KR" altLang="en-US" dirty="0"/>
              <a:t> 통해 원래의 데이터를 복원한다</a:t>
            </a:r>
            <a:r>
              <a:rPr lang="en-US" altLang="ko-KR" dirty="0"/>
              <a:t>.</a:t>
            </a:r>
          </a:p>
          <a:p>
            <a:pPr marL="228600" indent="-228600">
              <a:buFont typeface="Arial"/>
              <a:buChar char="•"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잠재 변수의 분포를 근사하기 위해 </a:t>
            </a:r>
            <a:r>
              <a:rPr lang="en-US" altLang="ko-KR" dirty="0"/>
              <a:t>Variational Inference</a:t>
            </a:r>
            <a:r>
              <a:rPr lang="ko-KR" altLang="en-US" dirty="0"/>
              <a:t>를 이용하며 정규 분포를 이용하여 </a:t>
            </a:r>
            <a:r>
              <a:rPr lang="en-US" altLang="ko-KR" dirty="0"/>
              <a:t>encoder</a:t>
            </a:r>
            <a:r>
              <a:rPr lang="ko-KR" altLang="en-US" dirty="0"/>
              <a:t>의 학습을 진행한다</a:t>
            </a:r>
            <a:r>
              <a:rPr lang="en-US" altLang="ko-KR" dirty="0"/>
              <a:t>.</a:t>
            </a:r>
          </a:p>
          <a:p>
            <a:pPr marL="228600" indent="-228600">
              <a:buFont typeface="Arial"/>
              <a:buChar char="•"/>
            </a:pPr>
            <a:r>
              <a:rPr lang="en-US" altLang="ko-KR" dirty="0"/>
              <a:t>Intractable</a:t>
            </a:r>
            <a:r>
              <a:rPr lang="ko-KR" altLang="en-US" dirty="0"/>
              <a:t>한 사후 확률 분포를 가진 연속 잠재 변수에 대해서 확률모델이 효율적인 추론과 학습에 대해서 설명한다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0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/>
              <a:t>선수 지식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- Encoder</a:t>
            </a:r>
          </a:p>
          <a:p>
            <a:pPr marL="0" indent="0">
              <a:buNone/>
            </a:pPr>
            <a:r>
              <a:rPr lang="ko-KR" altLang="en-US" dirty="0"/>
              <a:t>입력 데이터의 차원을 </a:t>
            </a:r>
            <a:r>
              <a:rPr lang="ko-KR" altLang="en-US" dirty="0" err="1"/>
              <a:t>저차원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으로</a:t>
            </a:r>
            <a:r>
              <a:rPr lang="ko-KR" altLang="en-US" dirty="0"/>
              <a:t> 압축하는 것</a:t>
            </a:r>
            <a:r>
              <a:rPr lang="en-US" altLang="ko-KR" dirty="0"/>
              <a:t>.(</a:t>
            </a:r>
            <a:r>
              <a:rPr lang="ko-KR" altLang="en-US" dirty="0"/>
              <a:t>수동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- AE(</a:t>
            </a:r>
            <a:r>
              <a:rPr lang="en-US" altLang="ko-KR" dirty="0" err="1"/>
              <a:t>AutoEncoder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규칙을 </a:t>
            </a:r>
            <a:r>
              <a:rPr lang="en-US" altLang="ko-KR" dirty="0" err="1"/>
              <a:t>nn</a:t>
            </a:r>
            <a:r>
              <a:rPr lang="ko-KR" altLang="en-US" dirty="0"/>
              <a:t>을 이용하여 자동으로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VAE(Variational </a:t>
            </a:r>
            <a:r>
              <a:rPr lang="en-US" altLang="ko-KR" dirty="0" err="1"/>
              <a:t>AutoEncoder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간단한 분포에서 데이터를 샘플링 </a:t>
            </a:r>
            <a:r>
              <a:rPr lang="en-US" altLang="ko-KR" dirty="0"/>
              <a:t>-&gt; </a:t>
            </a:r>
            <a:r>
              <a:rPr lang="ko-KR" altLang="en-US" dirty="0"/>
              <a:t>원하는  것을 얻지 못할 확률이 높다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reparameterization</a:t>
            </a:r>
            <a:r>
              <a:rPr lang="ko-KR" altLang="en-US" dirty="0"/>
              <a:t>이라는 기법을 이용하여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이를 </a:t>
            </a:r>
            <a:r>
              <a:rPr lang="ko-KR" altLang="en-US" dirty="0" err="1"/>
              <a:t>해결하려한다</a:t>
            </a:r>
            <a:r>
              <a:rPr lang="en-US" altLang="ko-KR" dirty="0"/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57DD3FE-7D1D-0C05-1DE4-400AB29339C6}"/>
              </a:ext>
            </a:extLst>
          </p:cNvPr>
          <p:cNvSpPr txBox="1">
            <a:spLocks/>
          </p:cNvSpPr>
          <p:nvPr/>
        </p:nvSpPr>
        <p:spPr>
          <a:xfrm>
            <a:off x="8692943" y="378912"/>
            <a:ext cx="4509709" cy="1244735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DC8144-9AC7-7A51-AE67-67875453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55" y="1111819"/>
            <a:ext cx="4924175" cy="2710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B6555D-FE67-9274-801A-0E7F86BFD03E}"/>
              </a:ext>
            </a:extLst>
          </p:cNvPr>
          <p:cNvSpPr txBox="1"/>
          <p:nvPr/>
        </p:nvSpPr>
        <p:spPr>
          <a:xfrm>
            <a:off x="6230855" y="3755406"/>
            <a:ext cx="66013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https://nlp.stanford.edu/projects/nmt/Luong-Cho-Manning-NMT-ACL2016-v4.pdf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642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VAE</a:t>
            </a:r>
            <a:r>
              <a:rPr lang="ko-KR" altLang="en-US" b="1" dirty="0"/>
              <a:t>의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6C07FB-CC5F-111E-7F18-58326248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69" y="1446383"/>
            <a:ext cx="7548062" cy="3659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AE50C-5560-8520-8C57-AF21B6AC0763}"/>
              </a:ext>
            </a:extLst>
          </p:cNvPr>
          <p:cNvSpPr txBox="1"/>
          <p:nvPr/>
        </p:nvSpPr>
        <p:spPr>
          <a:xfrm>
            <a:off x="6384324" y="119261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https://taeu.github.io/paper/deeplearning-paper-vae/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D1E91-230F-8C0E-4EE2-37BF7FC53A5A}"/>
              </a:ext>
            </a:extLst>
          </p:cNvPr>
          <p:cNvSpPr txBox="1"/>
          <p:nvPr/>
        </p:nvSpPr>
        <p:spPr>
          <a:xfrm>
            <a:off x="2321969" y="5396007"/>
            <a:ext cx="82481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𝑞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_∅ : 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인코더 함수</a:t>
            </a:r>
            <a:endParaRPr lang="en-US" altLang="ko-KR" b="0" i="0" dirty="0">
              <a:solidFill>
                <a:srgbClr val="3E3E40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𝜇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_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𝑖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𝜎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_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𝑖</a:t>
            </a:r>
            <a:r>
              <a:rPr lang="en-US" altLang="ko-KR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 : </a:t>
            </a:r>
            <a:r>
              <a:rPr lang="ko-KR" altLang="en-US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평균과 표준편차</a:t>
            </a:r>
            <a:r>
              <a:rPr lang="en-US" altLang="ko-KR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𝜖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_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𝑖 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: 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표준정규분포에서 샘플링한 값</a:t>
            </a:r>
            <a:endParaRPr lang="en-US" altLang="ko-KR" b="0" i="0" dirty="0">
              <a:solidFill>
                <a:srgbClr val="3E3E40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r>
              <a:rPr lang="en-US" altLang="ko-KR" dirty="0" err="1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z_i</a:t>
            </a:r>
            <a:r>
              <a:rPr lang="en-US" altLang="ko-KR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 : </a:t>
            </a:r>
            <a:r>
              <a:rPr lang="ko-KR" altLang="en-US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잠재변수</a:t>
            </a:r>
            <a:endParaRPr lang="en-US" altLang="ko-KR" b="0" i="0" dirty="0">
              <a:solidFill>
                <a:srgbClr val="3E3E40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𝑔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_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𝜃 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: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 </a:t>
            </a:r>
            <a:r>
              <a:rPr lang="ko-KR" altLang="en-US" b="0" i="0" dirty="0" err="1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디코더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8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 err="1"/>
              <a:t>Reparameter</a:t>
            </a:r>
            <a:r>
              <a:rPr lang="en-US" altLang="ko-KR" b="1" dirty="0"/>
              <a:t> Trick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BDBF37-7304-9AF5-FE6F-FBA7970F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16" y="1564607"/>
            <a:ext cx="7344168" cy="352074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8498C56-030F-E7A1-928E-D05D3C793D0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5435099"/>
            <a:ext cx="10516870" cy="142290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ko-KR" altLang="en-US" dirty="0" err="1"/>
              <a:t>디코더에서</a:t>
            </a:r>
            <a:r>
              <a:rPr lang="ko-KR" altLang="en-US" dirty="0"/>
              <a:t> 나온 잠재변수 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𝜇와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 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𝜎를 이용하여 </a:t>
            </a:r>
            <a:r>
              <a:rPr lang="ko-KR" altLang="en-US" b="0" i="0" dirty="0" err="1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샘플링하는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 것과 𝜎와 표준정규분포에서 샘플링한 </a:t>
            </a:r>
            <a:r>
              <a:rPr lang="ko-KR" altLang="en-US" b="0" i="0" dirty="0" err="1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앱실론과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 곱하여 𝜇와 더한 것은 동일 분포이지만  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z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에 대해 미분이 </a:t>
            </a:r>
            <a:r>
              <a:rPr lang="ko-KR" altLang="en-US" b="0" i="0" dirty="0" err="1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가능해진다는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 차이점이 있다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189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VAE</a:t>
            </a:r>
            <a:r>
              <a:rPr lang="ko-KR" altLang="en-US" b="1" dirty="0"/>
              <a:t>의 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1A97B00-4289-89FC-E606-B398FBF0B8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Reconstrution</a:t>
            </a:r>
            <a:r>
              <a:rPr lang="en-US" altLang="ko-KR" dirty="0"/>
              <a:t> Error</a:t>
            </a:r>
          </a:p>
          <a:p>
            <a:pPr marL="0" indent="0">
              <a:buNone/>
            </a:pPr>
            <a:r>
              <a:rPr lang="ko-KR" altLang="en-US" dirty="0"/>
              <a:t>입력 데이터</a:t>
            </a:r>
            <a:r>
              <a:rPr lang="en-US" altLang="ko-KR" dirty="0"/>
              <a:t>, </a:t>
            </a:r>
            <a:r>
              <a:rPr lang="ko-KR" altLang="en-US" dirty="0"/>
              <a:t>생성 데이터 간의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차이를 측정하는 지표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Regularization</a:t>
            </a:r>
          </a:p>
          <a:p>
            <a:pPr marL="0" indent="0">
              <a:buNone/>
            </a:pPr>
            <a:r>
              <a:rPr lang="ko-KR" altLang="en-US" dirty="0"/>
              <a:t>두 확률 분포 간의 차이를 계산한 지표</a:t>
            </a:r>
            <a:r>
              <a:rPr lang="en-US" altLang="ko-KR" dirty="0"/>
              <a:t>, encode</a:t>
            </a:r>
            <a:r>
              <a:rPr lang="ko-KR" altLang="en-US" dirty="0"/>
              <a:t>가 학습 데이터를 잠재벡터로 잘 표현할 수 있는 정도를 표현한다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C49F06-B397-BF4A-4314-6C4197DE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88" y="23385"/>
            <a:ext cx="6304296" cy="35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VAE</a:t>
            </a:r>
            <a:r>
              <a:rPr lang="ko-KR" altLang="en-US" b="1" dirty="0"/>
              <a:t>의 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1A97B00-4289-89FC-E606-B398FBF0B8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812633"/>
            <a:ext cx="10516870" cy="1876926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맨 오른쪽의 </a:t>
            </a:r>
            <a:r>
              <a:rPr lang="en-US" altLang="ko-KR" dirty="0"/>
              <a:t>KL </a:t>
            </a:r>
            <a:r>
              <a:rPr lang="ko-KR" altLang="en-US" dirty="0"/>
              <a:t>식에서 </a:t>
            </a:r>
            <a:r>
              <a:rPr lang="en-US" altLang="ko-KR" dirty="0"/>
              <a:t>p_</a:t>
            </a:r>
            <a:r>
              <a:rPr lang="ko-KR" altLang="en-US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𝜃</a:t>
            </a:r>
            <a:r>
              <a:rPr lang="en-US" altLang="ko-KR" b="0" i="0" dirty="0">
                <a:solidFill>
                  <a:srgbClr val="3E3E40"/>
                </a:solidFill>
                <a:effectLst/>
                <a:highlight>
                  <a:srgbClr val="FFFFFF"/>
                </a:highlight>
                <a:latin typeface="Spoqa Han Sans"/>
              </a:rPr>
              <a:t>(</a:t>
            </a:r>
            <a:r>
              <a:rPr lang="en-US" altLang="ko-KR" dirty="0" err="1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z|x</a:t>
            </a:r>
            <a:r>
              <a:rPr lang="en-US" altLang="ko-KR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)</a:t>
            </a:r>
            <a:r>
              <a:rPr lang="ko-KR" altLang="en-US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은 계산이 불가능하다</a:t>
            </a:r>
            <a:r>
              <a:rPr lang="en-US" altLang="ko-KR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하지만 </a:t>
            </a:r>
            <a:r>
              <a:rPr lang="en-US" altLang="ko-KR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KLD</a:t>
            </a:r>
            <a:r>
              <a:rPr lang="ko-KR" altLang="en-US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의 경우 </a:t>
            </a:r>
            <a:r>
              <a:rPr lang="ko-KR" altLang="en-US" dirty="0" err="1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비음성</a:t>
            </a:r>
            <a:r>
              <a:rPr lang="en-US" altLang="ko-KR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(&gt;=0, 0</a:t>
            </a:r>
            <a:r>
              <a:rPr lang="ko-KR" altLang="en-US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일 땐 두 확률 분포가 동일</a:t>
            </a:r>
            <a:r>
              <a:rPr lang="en-US" altLang="ko-KR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)</a:t>
            </a:r>
            <a:r>
              <a:rPr lang="ko-KR" altLang="en-US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의 특성을 가지고 있으므로 </a:t>
            </a:r>
            <a:r>
              <a:rPr lang="en-US" altLang="ko-KR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ELBO</a:t>
            </a:r>
            <a:r>
              <a:rPr lang="ko-KR" altLang="en-US" dirty="0" err="1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텀을</a:t>
            </a:r>
            <a:r>
              <a:rPr lang="ko-KR" altLang="en-US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 최대화하는 것을 목표로 한다</a:t>
            </a:r>
            <a:r>
              <a:rPr lang="en-US" altLang="ko-KR" dirty="0">
                <a:solidFill>
                  <a:srgbClr val="3E3E40"/>
                </a:solidFill>
                <a:highlight>
                  <a:srgbClr val="FFFFFF"/>
                </a:highlight>
                <a:latin typeface="Spoqa Han Sans"/>
              </a:rPr>
              <a:t>.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1792EF-4284-3BF7-2E17-31A42D8F9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691640"/>
            <a:ext cx="63531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3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VAE</a:t>
            </a:r>
            <a:r>
              <a:rPr lang="ko-KR" altLang="en-US" b="1" dirty="0"/>
              <a:t>의 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1A97B00-4289-89FC-E606-B398FBF0B8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235116"/>
            <a:ext cx="10516870" cy="2454443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ELBO(Evidence Lower </a:t>
            </a:r>
            <a:r>
              <a:rPr lang="en-US" altLang="ko-KR" dirty="0" err="1"/>
              <a:t>BOund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텀을</a:t>
            </a:r>
            <a:r>
              <a:rPr lang="ko-KR" altLang="en-US" dirty="0"/>
              <a:t> </a:t>
            </a:r>
            <a:r>
              <a:rPr lang="en-US" altLang="ko-KR" dirty="0"/>
              <a:t>LOSS Function</a:t>
            </a:r>
            <a:r>
              <a:rPr lang="ko-KR" altLang="en-US" dirty="0"/>
              <a:t>으로 이용하기 위해 </a:t>
            </a:r>
            <a:r>
              <a:rPr lang="en-US" altLang="ko-KR" dirty="0"/>
              <a:t>–</a:t>
            </a:r>
            <a:r>
              <a:rPr lang="ko-KR" altLang="en-US" dirty="0"/>
              <a:t>를 취해주면 된다</a:t>
            </a:r>
            <a:r>
              <a:rPr lang="en-US" altLang="ko-KR" dirty="0"/>
              <a:t>. (ELBO</a:t>
            </a:r>
            <a:r>
              <a:rPr lang="ko-KR" altLang="en-US" dirty="0" err="1"/>
              <a:t>텀을</a:t>
            </a:r>
            <a:r>
              <a:rPr lang="ko-KR" altLang="en-US" dirty="0"/>
              <a:t> 최대화 </a:t>
            </a:r>
            <a:r>
              <a:rPr lang="en-US" altLang="ko-KR" dirty="0"/>
              <a:t>= Loss Function </a:t>
            </a:r>
            <a:r>
              <a:rPr lang="ko-KR" altLang="en-US" dirty="0"/>
              <a:t>최소화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Expactation</a:t>
            </a:r>
            <a:r>
              <a:rPr lang="ko-KR" altLang="en-US" dirty="0"/>
              <a:t> </a:t>
            </a:r>
            <a:r>
              <a:rPr lang="ko-KR" altLang="en-US" dirty="0" err="1"/>
              <a:t>텀은</a:t>
            </a:r>
            <a:r>
              <a:rPr lang="ko-KR" altLang="en-US" dirty="0"/>
              <a:t> </a:t>
            </a:r>
            <a:r>
              <a:rPr lang="en-US" altLang="ko-KR" dirty="0"/>
              <a:t>Reconstruction error</a:t>
            </a:r>
            <a:r>
              <a:rPr lang="ko-KR" altLang="en-US" dirty="0"/>
              <a:t>를 의미하며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KL </a:t>
            </a:r>
            <a:r>
              <a:rPr lang="ko-KR" altLang="en-US" dirty="0" err="1"/>
              <a:t>텀은</a:t>
            </a:r>
            <a:r>
              <a:rPr lang="ko-KR" altLang="en-US" dirty="0"/>
              <a:t> </a:t>
            </a:r>
            <a:r>
              <a:rPr lang="en-US" altLang="ko-KR" dirty="0"/>
              <a:t>Regularization</a:t>
            </a:r>
            <a:r>
              <a:rPr lang="ko-KR" altLang="en-US" dirty="0"/>
              <a:t>을 의미한다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4B9B9A-B052-A073-B526-923E5AC3B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59" y="1691640"/>
            <a:ext cx="8328082" cy="1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9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Pages>19</Pages>
  <Words>509</Words>
  <Characters>0</Characters>
  <Application>Microsoft Office PowerPoint</Application>
  <DocSecurity>0</DocSecurity>
  <PresentationFormat>와이드스크린</PresentationFormat>
  <Lines>0</Lines>
  <Paragraphs>62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Spoqa Han Sans</vt:lpstr>
      <vt:lpstr>맑은 고딕</vt:lpstr>
      <vt:lpstr>Arial</vt:lpstr>
      <vt:lpstr>Helvetica</vt:lpstr>
      <vt:lpstr>Office 테마</vt:lpstr>
      <vt:lpstr>Auto-Encoding Variational Bayes</vt:lpstr>
      <vt:lpstr>논문 선정 이유</vt:lpstr>
      <vt:lpstr>요약</vt:lpstr>
      <vt:lpstr>선수 지식</vt:lpstr>
      <vt:lpstr>VAE의 구조</vt:lpstr>
      <vt:lpstr>Reparameter Trick</vt:lpstr>
      <vt:lpstr>VAE의 학습</vt:lpstr>
      <vt:lpstr>VAE의 학습</vt:lpstr>
      <vt:lpstr>VAE의 학습</vt:lpstr>
      <vt:lpstr>Experiments</vt:lpstr>
      <vt:lpstr>Experiments</vt:lpstr>
      <vt:lpstr>Conclusion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iron8233</dc:creator>
  <cp:lastModifiedBy>김기수</cp:lastModifiedBy>
  <cp:revision>15</cp:revision>
  <dcterms:modified xsi:type="dcterms:W3CDTF">2024-08-26T06:57:48Z</dcterms:modified>
  <cp:version>10.105.234.53029</cp:version>
</cp:coreProperties>
</file>