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1"/>
  </p:notesMasterIdLst>
  <p:handoutMasterIdLst>
    <p:handoutMasterId r:id="rId22"/>
  </p:handoutMasterIdLst>
  <p:sldIdLst>
    <p:sldId id="256" r:id="rId2"/>
    <p:sldId id="257" r:id="rId3"/>
    <p:sldId id="258" r:id="rId4"/>
    <p:sldId id="259" r:id="rId5"/>
    <p:sldId id="260" r:id="rId6"/>
    <p:sldId id="263" r:id="rId7"/>
    <p:sldId id="264" r:id="rId8"/>
    <p:sldId id="266" r:id="rId9"/>
    <p:sldId id="265" r:id="rId10"/>
    <p:sldId id="271" r:id="rId11"/>
    <p:sldId id="270" r:id="rId12"/>
    <p:sldId id="267" r:id="rId13"/>
    <p:sldId id="269" r:id="rId14"/>
    <p:sldId id="261" r:id="rId15"/>
    <p:sldId id="262" r:id="rId16"/>
    <p:sldId id="272" r:id="rId17"/>
    <p:sldId id="273" r:id="rId18"/>
    <p:sldId id="274" r:id="rId19"/>
    <p:sldId id="275"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1" autoAdjust="0"/>
    <p:restoredTop sz="94660"/>
  </p:normalViewPr>
  <p:slideViewPr>
    <p:cSldViewPr snapToGrid="0" snapToObjects="1">
      <p:cViewPr varScale="1">
        <p:scale>
          <a:sx n="159" d="100"/>
          <a:sy n="159" d="100"/>
        </p:scale>
        <p:origin x="150" y="114"/>
      </p:cViewPr>
      <p:guideLst/>
    </p:cSldViewPr>
  </p:slideViewPr>
  <p:notesTextViewPr>
    <p:cViewPr>
      <p:scale>
        <a:sx n="1" d="1"/>
        <a:sy n="1" d="1"/>
      </p:scale>
      <p:origin x="0" y="0"/>
    </p:cViewPr>
  </p:notesTextViewPr>
  <p:notesViewPr>
    <p:cSldViewPr snapToGrid="0" snapToObjects="1">
      <p:cViewPr varScale="1">
        <p:scale>
          <a:sx n="79" d="100"/>
          <a:sy n="79"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9214C1-2863-45BA-A7C5-D5EA3C3D4C30}" type="datetimeFigureOut">
              <a:rPr lang="ko-KR" altLang="en-US" smtClean="0"/>
              <a:t>2024-08-12</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3020B9-F693-4639-BB27-7B1AD87C61AA}" type="slidenum">
              <a:rPr lang="ko-KR" altLang="en-US" smtClean="0"/>
              <a:t>‹#›</a:t>
            </a:fld>
            <a:endParaRPr lang="ko-KR" altLang="en-US"/>
          </a:p>
        </p:txBody>
      </p:sp>
    </p:spTree>
    <p:extLst>
      <p:ext uri="{BB962C8B-B14F-4D97-AF65-F5344CB8AC3E}">
        <p14:creationId xmlns:p14="http://schemas.microsoft.com/office/powerpoint/2010/main" val="2846427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63C85-90F6-445D-9B5B-8ABB00FB3043}" type="datetimeFigureOut">
              <a:rPr lang="ko-KR" altLang="en-US" smtClean="0"/>
              <a:t>2024-08-12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B34-ED2F-4269-81E8-097D50C90279}" type="slidenum">
              <a:rPr lang="ko-KR" altLang="en-US" smtClean="0"/>
              <a:t>‹#›</a:t>
            </a:fld>
            <a:endParaRPr lang="ko-KR" altLang="en-US"/>
          </a:p>
        </p:txBody>
      </p:sp>
    </p:spTree>
    <p:extLst>
      <p:ext uri="{BB962C8B-B14F-4D97-AF65-F5344CB8AC3E}">
        <p14:creationId xmlns:p14="http://schemas.microsoft.com/office/powerpoint/2010/main" val="4308175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51647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07057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2011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47265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59765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3674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36507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9149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6046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5347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2024-08-12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0259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D09F3-42FA-4000-BA19-9FDED2BD3142}" type="datetimeFigureOut">
              <a:rPr lang="ko-KR" altLang="en-US" smtClean="0"/>
              <a:t>2024-08-12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87049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ture.com/articles/s41586-024-07566-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56197" y="784225"/>
            <a:ext cx="11279605" cy="2388235"/>
          </a:xfrm>
        </p:spPr>
        <p:txBody>
          <a:bodyPr vert="horz" wrap="square" lIns="91440" tIns="45720" rIns="91440" bIns="45720" numCol="1" anchor="b">
            <a:normAutofit fontScale="90000"/>
          </a:bodyPr>
          <a:lstStyle/>
          <a:p>
            <a:pPr marL="0" indent="0">
              <a:buFontTx/>
              <a:buNone/>
            </a:pPr>
            <a:r>
              <a:rPr b="1" dirty="0"/>
              <a:t>AI models collapse when trained on recursively generated data</a:t>
            </a:r>
            <a:endParaRPr lang="ko-KR" altLang="en-US" b="1" dirty="0"/>
          </a:p>
        </p:txBody>
      </p:sp>
      <p:sp>
        <p:nvSpPr>
          <p:cNvPr id="3" name="부제목 2"/>
          <p:cNvSpPr txBox="1">
            <a:spLocks noGrp="1"/>
          </p:cNvSpPr>
          <p:nvPr>
            <p:ph type="subTitle" idx="1"/>
          </p:nvPr>
        </p:nvSpPr>
        <p:spPr>
          <a:xfrm>
            <a:off x="6842760" y="4610100"/>
            <a:ext cx="5169535" cy="1656080"/>
          </a:xfrm>
          <a:prstGeom prst="rect">
            <a:avLst/>
          </a:prstGeom>
        </p:spPr>
        <p:txBody>
          <a:bodyPr vert="horz" wrap="square" lIns="91440" tIns="45720" rIns="91440" bIns="45720" numCol="1" anchor="t">
            <a:normAutofit/>
          </a:bodyPr>
          <a:lstStyle/>
          <a:p>
            <a:pPr marL="0" indent="0" algn="r">
              <a:buFontTx/>
              <a:buNone/>
            </a:pPr>
            <a:r>
              <a:rPr lang="ko-KR" altLang="en-US" sz="2400">
                <a:latin typeface="맑은 고딕" charset="0"/>
                <a:ea typeface="맑은 고딕" charset="0"/>
                <a:cs typeface="+mn-cs"/>
              </a:rPr>
              <a:t>Ilia Shumailov, Zakhar Shumaylov, Yiren Zhao, Nicolas Papernot,</a:t>
            </a:r>
          </a:p>
          <a:p>
            <a:pPr marL="0" indent="0" algn="r">
              <a:buFontTx/>
              <a:buNone/>
            </a:pPr>
            <a:r>
              <a:rPr lang="ko-KR" altLang="en-US" sz="2400">
                <a:latin typeface="맑은 고딕" charset="0"/>
                <a:ea typeface="맑은 고딕" charset="0"/>
                <a:cs typeface="+mn-cs"/>
              </a:rPr>
              <a:t>Ross Anderson &amp; Yarin Gal</a:t>
            </a:r>
            <a:endParaRPr lang="ko-KR" altLang="en-US"/>
          </a:p>
        </p:txBody>
      </p:sp>
      <p:sp>
        <p:nvSpPr>
          <p:cNvPr id="4" name="부제목 1"/>
          <p:cNvSpPr txBox="1">
            <a:spLocks noGrp="1"/>
          </p:cNvSpPr>
          <p:nvPr/>
        </p:nvSpPr>
        <p:spPr>
          <a:xfrm>
            <a:off x="6914515" y="6148070"/>
            <a:ext cx="5169535" cy="1656080"/>
          </a:xfrm>
          <a:prstGeom prst="rect">
            <a:avLst/>
          </a:prstGeom>
        </p:spPr>
        <p:txBody>
          <a:bodyPr vert="horz" wrap="square" lIns="91440" tIns="45720" rIns="91440" bIns="45720" numCol="1" anchor="t">
            <a:normAutofit/>
          </a:bodyPr>
          <a:lstStyle/>
          <a:p>
            <a:pPr marL="0" indent="0" algn="r" defTabSz="914400" rtl="0" eaLnBrk="1" latinLnBrk="1" hangingPunct="1">
              <a:lnSpc>
                <a:spcPct val="90000"/>
              </a:lnSpc>
              <a:spcBef>
                <a:spcPts val="1000"/>
              </a:spcBef>
              <a:buFontTx/>
              <a:buNone/>
            </a:pPr>
            <a:r>
              <a:rPr lang="ko-KR" altLang="en-US" sz="2400">
                <a:latin typeface="맑은 고딕" charset="0"/>
                <a:ea typeface="맑은 고딕" charset="0"/>
                <a:cs typeface="+mn-cs"/>
              </a:rPr>
              <a:t>발표자 : 김기수</a:t>
            </a:r>
          </a:p>
        </p:txBody>
      </p:sp>
      <p:sp>
        <p:nvSpPr>
          <p:cNvPr id="5" name="텍스트 상자 2"/>
          <p:cNvSpPr txBox="1">
            <a:spLocks noGrp="1"/>
          </p:cNvSpPr>
          <p:nvPr/>
        </p:nvSpPr>
        <p:spPr>
          <a:xfrm>
            <a:off x="113030" y="165735"/>
            <a:ext cx="2423160" cy="674370"/>
          </a:xfrm>
          <a:prstGeom prst="rect">
            <a:avLst/>
          </a:prstGeom>
        </p:spPr>
        <p:txBody>
          <a:bodyPr vert="horz" wrap="square" lIns="91440" tIns="45720" rIns="91440" bIns="45720" numCol="1" anchor="t">
            <a:normAutofit fontScale="85000"/>
          </a:bodyPr>
          <a:lstStyle/>
          <a:p>
            <a:pPr marL="0" indent="0" algn="r" defTabSz="914400" rtl="0" eaLnBrk="1" latinLnBrk="1" hangingPunct="1">
              <a:lnSpc>
                <a:spcPct val="90000"/>
              </a:lnSpc>
              <a:spcBef>
                <a:spcPts val="1000"/>
              </a:spcBef>
              <a:buFontTx/>
              <a:buNone/>
            </a:pPr>
            <a:r>
              <a:rPr lang="ko-KR" altLang="en-US" sz="2400">
                <a:latin typeface="맑은 고딕" charset="0"/>
                <a:ea typeface="맑은 고딕" charset="0"/>
                <a:cs typeface="+mn-cs"/>
              </a:rPr>
              <a:t>인공지능 논문 리뷰</a:t>
            </a:r>
          </a:p>
        </p:txBody>
      </p:sp>
      <p:sp>
        <p:nvSpPr>
          <p:cNvPr id="6" name="부제목 4"/>
          <p:cNvSpPr txBox="1">
            <a:spLocks noGrp="1"/>
          </p:cNvSpPr>
          <p:nvPr/>
        </p:nvSpPr>
        <p:spPr>
          <a:xfrm>
            <a:off x="6548120" y="3627755"/>
            <a:ext cx="5169535" cy="527050"/>
          </a:xfrm>
          <a:prstGeom prst="rect">
            <a:avLst/>
          </a:prstGeom>
        </p:spPr>
        <p:txBody>
          <a:bodyPr vert="horz" wrap="square" lIns="91440" tIns="45720" rIns="91440" bIns="45720" numCol="1" anchor="t">
            <a:normAutofit fontScale="92500"/>
          </a:bodyPr>
          <a:lstStyle/>
          <a:p>
            <a:pPr marL="0" indent="0" algn="r" defTabSz="914400" rtl="0" eaLnBrk="1" latinLnBrk="1" hangingPunct="1">
              <a:lnSpc>
                <a:spcPct val="90000"/>
              </a:lnSpc>
              <a:spcBef>
                <a:spcPts val="1000"/>
              </a:spcBef>
              <a:buFontTx/>
              <a:buNone/>
            </a:pPr>
            <a:r>
              <a:rPr lang="ko-KR" altLang="en-US" sz="1600">
                <a:latin typeface="+mn-lt"/>
                <a:ea typeface="+mn-ea"/>
                <a:cs typeface="+mn-cs"/>
              </a:rPr>
              <a:t>출처: </a:t>
            </a:r>
            <a:r>
              <a:rPr lang="ko-KR" altLang="en-US" sz="1600">
                <a:latin typeface="+mn-lt"/>
                <a:ea typeface="+mn-ea"/>
                <a:cs typeface="+mn-cs"/>
                <a:hlinkClick r:id="rId3">
                  <a:extLst>
                    <a:ext uri="{A12FA001-AC4F-418D-AE19-62706E023703}">
                      <ahyp:hlinkClr xmlns:ahyp="http://schemas.microsoft.com/office/drawing/2018/hyperlinkcolor" val="hlink"/>
                    </a:ext>
                  </a:extLst>
                </a:hlinkClick>
              </a:rPr>
              <a:t>https://www.nature.com/articles/s41586-024-07566-y</a:t>
            </a:r>
            <a:endParaRPr lang="ko-KR" altLang="en-US" sz="1600">
              <a:latin typeface="+mn-lt"/>
              <a:ea typeface="+mn-ea"/>
              <a:cs typeface="+mn-cs"/>
            </a:endParaRP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lang="ko-KR" altLang="en-US" sz="4400" b="1">
                <a:latin typeface="+mj-lt"/>
                <a:ea typeface="+mj-ea"/>
                <a:cs typeface="+mj-cs"/>
              </a:rPr>
              <a:t>Discrete distributions</a:t>
            </a:r>
            <a:r>
              <a:rPr lang="ko-KR" altLang="en-US" sz="4400">
                <a:latin typeface="맑은 고딕" charset="0"/>
                <a:ea typeface="맑은 고딕" charset="0"/>
                <a:cs typeface="+mj-cs"/>
              </a:rPr>
              <a:t> with</a:t>
            </a:r>
            <a:br>
              <a:rPr lang="ko-KR" altLang="en-US" sz="4400">
                <a:latin typeface="맑은 고딕" charset="0"/>
                <a:ea typeface="맑은 고딕" charset="0"/>
                <a:cs typeface="+mj-cs"/>
              </a:rPr>
            </a:br>
            <a:r>
              <a:rPr lang="ko-KR" altLang="en-US" sz="4400" b="1">
                <a:latin typeface="+mj-lt"/>
                <a:ea typeface="+mj-ea"/>
                <a:cs typeface="+mj-cs"/>
              </a:rPr>
              <a:t>exact approximation</a:t>
            </a:r>
            <a:endParaRPr lang="ko-KR" altLang="en-US" sz="4400">
              <a:latin typeface="맑은 고딕" charset="0"/>
              <a:ea typeface="맑은 고딕" charset="0"/>
              <a:cs typeface="+mj-cs"/>
            </a:endParaRPr>
          </a:p>
        </p:txBody>
      </p:sp>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a:bodyPr>
          <a:lstStyle/>
          <a:p>
            <a:pPr marL="228600" indent="-228600">
              <a:buFont typeface="Arial"/>
              <a:buChar char="•"/>
            </a:pPr>
            <a:r>
              <a:rPr lang="ko-KR" sz="2800">
                <a:latin typeface="맑은 고딕" charset="0"/>
                <a:ea typeface="맑은 고딕" charset="0"/>
                <a:cs typeface="+mn-cs"/>
              </a:rPr>
              <a:t>앞의 마코프 체인으로 설명하자면 상태들이 재귀적 학습을 통해 전이 확률에 따라 이동하게 된다. 이를 계속 반복하게 된다면 특정 상태 i가 샘플링되지 않을수가 있고 이는 상태 i로 전이될 확률이 점점 줄어들게 된다.</a:t>
            </a:r>
            <a:endParaRPr lang="ko-KR" altLang="en-US" sz="2800">
              <a:latin typeface="맑은 고딕" charset="0"/>
              <a:ea typeface="맑은 고딕" charset="0"/>
              <a:cs typeface="+mn-cs"/>
            </a:endParaRPr>
          </a:p>
          <a:p>
            <a:pPr marL="228600" indent="-228600">
              <a:buFont typeface="Arial"/>
              <a:buChar char="•"/>
            </a:pPr>
            <a:r>
              <a:rPr lang="ko-KR" sz="2800">
                <a:latin typeface="맑은 고딕" charset="0"/>
                <a:ea typeface="맑은 고딕" charset="0"/>
                <a:cs typeface="+mn-cs"/>
              </a:rPr>
              <a:t>학습이 세대를 거쳐가면서 더 이상 다른 상태로 이동하지 않는 Absorbing State(흡수 상태)로 변화하게 되는데 모델 붕괴가 하나의 흡수 상태가 되는 것과 유사하다.</a:t>
            </a:r>
            <a:endParaRPr lang="ko-KR" altLang="en-US" sz="2800">
              <a:latin typeface="맑은 고딕" charset="0"/>
              <a:ea typeface="맑은 고딕" charset="0"/>
              <a:cs typeface="+mn-cs"/>
            </a:endParaRPr>
          </a:p>
          <a:p>
            <a:pPr marL="228600" indent="-228600">
              <a:buFont typeface="Arial"/>
              <a:buChar char="•"/>
            </a:pPr>
            <a:endParaRPr lang="ko-KR" altLang="en-US" sz="2800">
              <a:latin typeface="맑은 고딕" charset="0"/>
              <a:ea typeface="맑은 고딕" charset="0"/>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lang="ko-KR" altLang="en-US" sz="4400" b="1">
                <a:latin typeface="+mj-lt"/>
                <a:ea typeface="+mj-ea"/>
                <a:cs typeface="+mj-cs"/>
              </a:rPr>
              <a:t>Discrete distributions</a:t>
            </a:r>
            <a:r>
              <a:rPr lang="ko-KR" altLang="en-US" sz="4400">
                <a:latin typeface="맑은 고딕" charset="0"/>
                <a:ea typeface="맑은 고딕" charset="0"/>
                <a:cs typeface="+mj-cs"/>
              </a:rPr>
              <a:t> with</a:t>
            </a:r>
            <a:br>
              <a:rPr lang="ko-KR" altLang="en-US" sz="4400">
                <a:latin typeface="맑은 고딕" charset="0"/>
                <a:ea typeface="맑은 고딕" charset="0"/>
                <a:cs typeface="+mj-cs"/>
              </a:rPr>
            </a:br>
            <a:r>
              <a:rPr lang="ko-KR" altLang="en-US" sz="4400" b="1">
                <a:latin typeface="+mj-lt"/>
                <a:ea typeface="+mj-ea"/>
                <a:cs typeface="+mj-cs"/>
              </a:rPr>
              <a:t>exact approximation</a:t>
            </a:r>
            <a:endParaRPr lang="ko-KR" altLang="en-US" sz="4400">
              <a:latin typeface="맑은 고딕" charset="0"/>
              <a:ea typeface="맑은 고딕" charset="0"/>
              <a:cs typeface="+mj-cs"/>
            </a:endParaRPr>
          </a:p>
        </p:txBody>
      </p:sp>
      <p:sp>
        <p:nvSpPr>
          <p:cNvPr id="3" name="내용 개체 틀 2"/>
          <p:cNvSpPr txBox="1">
            <a:spLocks noGrp="1"/>
          </p:cNvSpPr>
          <p:nvPr>
            <p:ph idx="1"/>
          </p:nvPr>
        </p:nvSpPr>
        <p:spPr>
          <a:xfrm>
            <a:off x="838200" y="1825625"/>
            <a:ext cx="10516235" cy="4712335"/>
          </a:xfrm>
          <a:prstGeom prst="rect">
            <a:avLst/>
          </a:prstGeom>
        </p:spPr>
        <p:txBody>
          <a:bodyPr vert="horz" wrap="square" lIns="91440" tIns="45720" rIns="91440" bIns="45720" numCol="1" anchor="t">
            <a:normAutofit fontScale="92500"/>
          </a:bodyPr>
          <a:lstStyle/>
          <a:p>
            <a:pPr marL="228600" indent="-228600">
              <a:buFont typeface="Arial"/>
              <a:buChar char="•"/>
            </a:pPr>
            <a:r>
              <a:rPr lang="ko-KR" sz="2800">
                <a:latin typeface="맑은 고딕" charset="0"/>
                <a:ea typeface="맑은 고딕" charset="0"/>
                <a:cs typeface="+mn-cs"/>
              </a:rPr>
              <a:t>다음과 같은 이유로 모델 붕괴를 설명하자면..</a:t>
            </a:r>
            <a:endParaRPr lang="ko-KR" altLang="en-US" sz="2800">
              <a:latin typeface="맑은 고딕" charset="0"/>
              <a:ea typeface="맑은 고딕" charset="0"/>
              <a:cs typeface="+mn-cs"/>
            </a:endParaRPr>
          </a:p>
          <a:p>
            <a:pPr marL="228600" indent="-228600">
              <a:buFont typeface="Arial"/>
              <a:buChar char="•"/>
            </a:pPr>
            <a:endParaRPr lang="ko-KR" altLang="en-US" sz="2800">
              <a:latin typeface="맑은 고딕" charset="0"/>
              <a:ea typeface="맑은 고딕" charset="0"/>
              <a:cs typeface="+mn-cs"/>
            </a:endParaRPr>
          </a:p>
          <a:p>
            <a:pPr marL="228600" indent="-228600">
              <a:buFont typeface="Arial"/>
              <a:buChar char="•"/>
            </a:pPr>
            <a:r>
              <a:rPr lang="ko-KR" sz="2800">
                <a:latin typeface="맑은 고딕" charset="0"/>
                <a:ea typeface="맑은 고딕" charset="0"/>
                <a:cs typeface="+mn-cs"/>
              </a:rPr>
              <a:t>초기 모델 붕괴는 이산 분포에서 특히 잘 두르러진다.</a:t>
            </a:r>
            <a:endParaRPr lang="ko-KR" altLang="en-US" sz="2800">
              <a:latin typeface="맑은 고딕" charset="0"/>
              <a:ea typeface="맑은 고딕" charset="0"/>
              <a:cs typeface="+mn-cs"/>
            </a:endParaRPr>
          </a:p>
          <a:p>
            <a:pPr marL="228600" indent="-228600">
              <a:buFontTx/>
              <a:buNone/>
            </a:pPr>
            <a:r>
              <a:rPr lang="ko-KR" sz="2800">
                <a:latin typeface="맑은 고딕" charset="0"/>
                <a:ea typeface="맑은 고딕" charset="0"/>
                <a:cs typeface="+mn-cs"/>
              </a:rPr>
              <a:t>데이터가 이산값으로 되어있기 때문에 낮은 확률의 데이터의 경우에는 학습이 잘 안된다. 또한 모델이 생성하는 데이터의 분산이 줄어들어 점점 좁은 범위의 데이터만 형성되게 될 것이다.</a:t>
            </a:r>
            <a:endParaRPr lang="ko-KR" altLang="en-US" sz="2800">
              <a:latin typeface="맑은 고딕" charset="0"/>
              <a:ea typeface="맑은 고딕" charset="0"/>
              <a:cs typeface="+mn-cs"/>
            </a:endParaRPr>
          </a:p>
          <a:p>
            <a:pPr marL="228600" indent="-228600">
              <a:buFont typeface="Arial"/>
              <a:buChar char="•"/>
            </a:pPr>
            <a:endParaRPr lang="ko-KR" altLang="en-US" sz="2800">
              <a:latin typeface="맑은 고딕" charset="0"/>
              <a:ea typeface="맑은 고딕" charset="0"/>
              <a:cs typeface="+mn-cs"/>
            </a:endParaRPr>
          </a:p>
          <a:p>
            <a:pPr marL="228600" indent="-228600">
              <a:buFont typeface="Arial"/>
              <a:buChar char="•"/>
            </a:pPr>
            <a:r>
              <a:rPr lang="ko-KR" sz="2800">
                <a:latin typeface="맑은 고딕" charset="0"/>
                <a:ea typeface="맑은 고딕" charset="0"/>
                <a:cs typeface="+mn-cs"/>
              </a:rPr>
              <a:t>후기 모델 붕괴는 초기 모델 붕괴에서 가져온 분산이 낮은 데이터들만 형성하고 이를 학습에 사용하기 때문에 세대가 지날수록 실제 데이터분포와 매우 다르게 변질될 것이다.</a:t>
            </a:r>
            <a:endParaRPr lang="ko-KR" altLang="en-US" sz="2800">
              <a:latin typeface="맑은 고딕" charset="0"/>
              <a:ea typeface="맑은 고딕" charset="0"/>
              <a:cs typeface="+mn-cs"/>
            </a:endParaRPr>
          </a:p>
          <a:p>
            <a:pPr marL="228600" indent="-228600">
              <a:buFontTx/>
              <a:buNone/>
            </a:pPr>
            <a:endParaRPr lang="ko-KR" altLang="en-US" sz="2800">
              <a:latin typeface="맑은 고딕" charset="0"/>
              <a:ea typeface="맑은 고딕" charset="0"/>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b="1"/>
              <a:t>Multidimensional Gaussian</a:t>
            </a:r>
            <a:endParaRPr lang="ko-KR" altLang="en-US" sz="4400" b="1">
              <a:latin typeface="+mj-lt"/>
              <a:ea typeface="+mj-ea"/>
              <a:cs typeface="+mj-cs"/>
            </a:endParaRPr>
          </a:p>
        </p:txBody>
      </p:sp>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a:bodyPr>
          <a:lstStyle/>
          <a:p>
            <a:pPr marL="228600" indent="-228600">
              <a:buFont typeface="Arial"/>
              <a:buChar char="•"/>
            </a:pPr>
            <a:r>
              <a:rPr lang="ko-KR" altLang="en-US" sz="2800">
                <a:latin typeface="맑은 고딕" charset="0"/>
                <a:ea typeface="맑은 고딕" charset="0"/>
                <a:cs typeface="+mn-cs"/>
              </a:rPr>
              <a:t>다차원 가우시안 분포는 여러 개의 정규분포를 혼합하여 만든 분포.</a:t>
            </a:r>
          </a:p>
          <a:p>
            <a:pPr marL="228600" indent="-228600">
              <a:buFont typeface="Arial"/>
              <a:buChar char="•"/>
            </a:pPr>
            <a:r>
              <a:rPr lang="ko-KR" altLang="en-US" sz="2800">
                <a:latin typeface="맑은 고딕" charset="0"/>
                <a:ea typeface="맑은 고딕" charset="0"/>
                <a:cs typeface="+mn-cs"/>
              </a:rPr>
              <a:t>이 논문에서는 와슈타인(Wasserstein)-2 방식을 이용하여 진짜 데이터 분포와 n세대 모델이 근사한 분포 사이의 측정하였고 세대가 지남에 따라 거리가 멀어지고 분산이 0에 수렴.</a:t>
            </a:r>
          </a:p>
          <a:p>
            <a:pPr marL="228600" indent="-228600">
              <a:buFontTx/>
              <a:buNone/>
            </a:pPr>
            <a:r>
              <a:rPr lang="ko-KR" altLang="en-US" sz="2800">
                <a:latin typeface="맑은 고딕" charset="0"/>
                <a:ea typeface="맑은 고딕" charset="0"/>
                <a:cs typeface="+mn-cs"/>
              </a:rPr>
              <a:t>=&gt; 거의 단일한 결과만 생성</a:t>
            </a:r>
          </a:p>
          <a:p>
            <a:pPr marL="228600" indent="-228600">
              <a:buFontTx/>
              <a:buNone/>
            </a:pPr>
            <a:endParaRPr lang="ko-KR" altLang="en-US" sz="2800">
              <a:latin typeface="맑은 고딕" charset="0"/>
              <a:ea typeface="맑은 고딕" charset="0"/>
              <a:cs typeface="+mn-cs"/>
            </a:endParaRPr>
          </a:p>
          <a:p>
            <a:pPr marL="228600" indent="-228600">
              <a:buFontTx/>
              <a:buNone/>
            </a:pPr>
            <a:r>
              <a:rPr lang="ko-KR" altLang="en-US" sz="2800">
                <a:latin typeface="맑은 고딕" charset="0"/>
                <a:ea typeface="맑은 고딕" charset="0"/>
                <a:cs typeface="+mn-cs"/>
              </a:rPr>
              <a:t>초기 모델 붕괴와 후기 모델 붕괴 모두 앞에 설명한 이산확률 분포와 유사하게 발생할 것이다..</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b="1"/>
              <a:t>Model collapse in language models</a:t>
            </a:r>
            <a:endParaRPr lang="ko-KR" altLang="en-US" sz="4400" b="1">
              <a:latin typeface="+mj-lt"/>
              <a:ea typeface="+mj-ea"/>
              <a:cs typeface="+mj-cs"/>
            </a:endParaRPr>
          </a:p>
        </p:txBody>
      </p:sp>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a:bodyPr>
          <a:lstStyle/>
          <a:p>
            <a:pPr marL="228600" indent="-228600">
              <a:buFont typeface="Arial"/>
              <a:buChar char="•"/>
            </a:pPr>
            <a:r>
              <a:rPr lang="ko-KR" altLang="en-US" sz="2800">
                <a:latin typeface="맑은 고딕" charset="0"/>
                <a:ea typeface="맑은 고딕" charset="0"/>
                <a:cs typeface="+mn-cs"/>
              </a:rPr>
              <a:t>실제로 돌릴 모델은 OPT-125m 모델을 사용하였고</a:t>
            </a:r>
          </a:p>
          <a:p>
            <a:pPr marL="228600" indent="-228600">
              <a:buFontTx/>
              <a:buNone/>
            </a:pPr>
            <a:r>
              <a:rPr lang="ko-KR" altLang="en-US" sz="2800">
                <a:latin typeface="맑은 고딕" charset="0"/>
                <a:ea typeface="맑은 고딕" charset="0"/>
                <a:cs typeface="+mn-cs"/>
              </a:rPr>
              <a:t>이를 선택한 이유는 중형 언어 모델이면 실험하는데 충분하다고 생각했기 때문(대형 모델의 경우 이산화탄소 및 시간문제)</a:t>
            </a:r>
          </a:p>
          <a:p>
            <a:pPr marL="228600" indent="-228600">
              <a:buFont typeface="Arial"/>
              <a:buChar char="•"/>
            </a:pPr>
            <a:r>
              <a:rPr lang="ko-KR" altLang="en-US" sz="2800">
                <a:latin typeface="맑은 고딕" charset="0"/>
                <a:ea typeface="맑은 고딕" charset="0"/>
                <a:cs typeface="+mn-cs"/>
              </a:rPr>
              <a:t>OPT-125m 모델을 파인튜닝하여 wikitext2 dataset을 이용하여 학습하였음.</a:t>
            </a:r>
          </a:p>
          <a:p>
            <a:pPr marL="228600" indent="-228600">
              <a:buFont typeface="Arial"/>
              <a:buChar char="•"/>
            </a:pPr>
            <a:r>
              <a:rPr lang="ko-KR" altLang="en-US" sz="2800">
                <a:latin typeface="맑은 고딕" charset="0"/>
                <a:ea typeface="맑은 고딕" charset="0"/>
                <a:cs typeface="+mn-cs"/>
              </a:rPr>
              <a:t>데이터 셋을 두가지로 나누어 셋팅하였음.</a:t>
            </a:r>
          </a:p>
          <a:p>
            <a:pPr marL="228600" indent="-228600">
              <a:buFontTx/>
              <a:buNone/>
            </a:pPr>
            <a:r>
              <a:rPr lang="ko-KR" altLang="en-US" sz="2800">
                <a:latin typeface="맑은 고딕" charset="0"/>
                <a:ea typeface="맑은 고딕" charset="0"/>
                <a:cs typeface="+mn-cs"/>
              </a:rPr>
              <a:t> 	1. 5에포크, 원래 학습 데이터는 사용하지 않음</a:t>
            </a:r>
          </a:p>
          <a:p>
            <a:pPr marL="228600" indent="-228600">
              <a:buFontTx/>
              <a:buNone/>
            </a:pPr>
            <a:r>
              <a:rPr lang="ko-KR" altLang="en-US" sz="2800">
                <a:latin typeface="맑은 고딕" charset="0"/>
                <a:ea typeface="맑은 고딕" charset="0"/>
                <a:cs typeface="+mn-cs"/>
              </a:rPr>
              <a:t>	2. 10에포크, 원래 학습 데이터의 10%를 다음 세대 학습데이터로 사용.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5" descr="C:/Users/iron8/AppData/Roaming/PolarisOffice/ETemp/4936_11518904/fImage942081136334.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533400" y="1209675"/>
            <a:ext cx="11121390" cy="442722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6" descr="C:/Users/iron8/AppData/Roaming/PolarisOffice/ETemp/4936_11518904/fImage1124121186500.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688340" y="1257300"/>
            <a:ext cx="10829290" cy="43491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sz="4400" b="1">
                <a:latin typeface="맑은 고딕" charset="0"/>
                <a:ea typeface="맑은 고딕" charset="0"/>
                <a:cs typeface="+mj-cs"/>
              </a:rPr>
              <a:t>Model collapse in language models</a:t>
            </a:r>
            <a:endParaRPr lang="ko-KR" altLang="en-US" sz="4400" b="1">
              <a:latin typeface="+mj-lt"/>
              <a:ea typeface="+mj-ea"/>
              <a:cs typeface="+mj-cs"/>
            </a:endParaRPr>
          </a:p>
        </p:txBody>
      </p:sp>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a:bodyPr>
          <a:lstStyle/>
          <a:p>
            <a:pPr marL="228600" indent="-228600">
              <a:buFont typeface="Arial"/>
              <a:buChar char="•"/>
            </a:pPr>
            <a:r>
              <a:rPr lang="ko-KR" altLang="en-US" sz="2800">
                <a:latin typeface="맑은 고딕" charset="0"/>
                <a:ea typeface="맑은 고딕" charset="0"/>
                <a:cs typeface="+mn-cs"/>
              </a:rPr>
              <a:t>그래서 실제 실험 결과는..</a:t>
            </a:r>
          </a:p>
          <a:p>
            <a:pPr marL="228600" indent="-228600">
              <a:buFontTx/>
              <a:buNone/>
            </a:pPr>
            <a:r>
              <a:t>앞</a:t>
            </a:r>
            <a:r>
              <a:rPr lang="ko-KR"/>
              <a:t>의 </a:t>
            </a:r>
            <a:r>
              <a:t>Theoretical intuition에</a:t>
            </a:r>
            <a:r>
              <a:rPr lang="ko-KR"/>
              <a:t>서 예상했던 것이 실험결과와 일치한다.</a:t>
            </a:r>
            <a:endParaRPr lang="ko-KR" altLang="en-US"/>
          </a:p>
          <a:p>
            <a:pPr marL="228600" indent="-228600">
              <a:buFontTx/>
              <a:buNone/>
            </a:pPr>
            <a:r>
              <a:rPr lang="ko-KR"/>
              <a:t>그림 b와 c에서 보인는 것과 같이, 세대를 거듭하면서 개별 데이터 포인트이 PPL이 점차 변화하는 것을 볼 수 있다.</a:t>
            </a:r>
            <a:endParaRPr lang="ko-KR" altLang="en-US"/>
          </a:p>
          <a:p>
            <a:pPr marL="228600" indent="-228600">
              <a:buFontTx/>
              <a:buNone/>
            </a:pPr>
            <a:endParaRPr lang="ko-KR" altLang="en-US"/>
          </a:p>
          <a:p>
            <a:pPr marL="228600" indent="-228600">
              <a:buFontTx/>
              <a:buNone/>
            </a:pPr>
            <a:r>
              <a:rPr lang="ko-KR"/>
              <a:t>따라서 GEN AI가 생성한 데이터로 학습하여 세대가 거듭날수록 데이터가 오염되고 모델이 특정 결과에 집중하여 붕괴할 수 있음을 강조하였다.</a:t>
            </a:r>
            <a:endParaRPr lang="ko-K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t>Ablation: Repetitions</a:t>
            </a:r>
            <a:endParaRPr lang="ko-KR" altLang="en-US"/>
          </a:p>
        </p:txBody>
      </p:sp>
      <p:sp>
        <p:nvSpPr>
          <p:cNvPr id="3" name="내용 개체 틀 2"/>
          <p:cNvSpPr txBox="1">
            <a:spLocks noGrp="1"/>
          </p:cNvSpPr>
          <p:nvPr>
            <p:ph idx="1"/>
          </p:nvPr>
        </p:nvSpPr>
        <p:spPr>
          <a:xfrm>
            <a:off x="838200" y="1825625"/>
            <a:ext cx="10516870" cy="4352925"/>
          </a:xfrm>
          <a:prstGeom prst="rect">
            <a:avLst/>
          </a:prstGeom>
        </p:spPr>
        <p:txBody>
          <a:bodyPr vert="horz" wrap="square" lIns="91440" tIns="45720" rIns="91440" bIns="45720" numCol="1" anchor="t">
            <a:normAutofit/>
          </a:bodyPr>
          <a:lstStyle/>
          <a:p>
            <a:pPr marL="228600" indent="-228600">
              <a:buFont typeface="Arial"/>
              <a:buChar char="•"/>
            </a:pPr>
            <a:r>
              <a:rPr lang="ko-KR" altLang="en-US"/>
              <a:t>모델 붕괴 현상 중 반복 문제에 대해서 실험을 해봄.</a:t>
            </a:r>
          </a:p>
          <a:p>
            <a:pPr marL="228600" indent="-228600">
              <a:buFont typeface="Arial"/>
              <a:buChar char="•"/>
            </a:pPr>
            <a:r>
              <a:rPr lang="ko-KR" altLang="en-US"/>
              <a:t>모델이 생성한 데이터로 재귀적으로 학습시 반복적인 구문이나 텍스트가 많이 생성되는 문제가 발견되었음.</a:t>
            </a:r>
          </a:p>
          <a:p>
            <a:pPr marL="228600" indent="-228600">
              <a:buFont typeface="Arial"/>
              <a:buChar char="•"/>
            </a:pPr>
            <a:r>
              <a:rPr lang="ko-KR" altLang="en-US"/>
              <a:t>실험에서는 반복 패널티를 2.0으로 설정하여 동일한 텍스트를 반복하지 않도록 유도하였지만 오히려 텍스트의 품질이 낮아지며 모델 붕괴를 심화시켰다.</a:t>
            </a:r>
          </a:p>
          <a:p>
            <a:pPr marL="228600" indent="-228600">
              <a:buFont typeface="Arial"/>
              <a:buChar char="•"/>
            </a:pPr>
            <a:endParaRPr lang="ko-KR" altLang="en-US"/>
          </a:p>
          <a:p>
            <a:pPr marL="228600" indent="-228600">
              <a:buFont typeface="Arial"/>
              <a:buChar char="•"/>
            </a:pPr>
            <a:r>
              <a:rPr lang="ko-KR" altLang="en-US"/>
              <a:t>따라서 이러한 패널티 설정으로는 모델 붕괴를 막을 수 없으며 질높은 데이터가 모델 붕괴를 막을 수 있을 것이라고 예상한다.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13" descr="C:/Users/iron8/AppData/Roaming/PolarisOffice/ETemp/4936_11518904/fImage2587371519169.png"/>
          <p:cNvPicPr>
            <a:picLocks noChangeAspect="1"/>
          </p:cNvPicPr>
          <p:nvPr/>
        </p:nvPicPr>
        <p:blipFill rotWithShape="1">
          <a:blip r:embed="rId2" cstate="print">
            <a:extLst>
              <a:ext uri="{28A0092B-C50C-407E-A947-70E740481C1C}">
                <a14:useLocalDpi xmlns:a14="http://schemas.microsoft.com/office/drawing/2010/main" val="0"/>
              </a:ext>
            </a:extLst>
          </a:blip>
          <a:srcRect b="33003"/>
          <a:stretch>
            <a:fillRect/>
          </a:stretch>
        </p:blipFill>
        <p:spPr>
          <a:xfrm>
            <a:off x="165100" y="1176655"/>
            <a:ext cx="6036945" cy="4658995"/>
          </a:xfrm>
          <a:prstGeom prst="rect">
            <a:avLst/>
          </a:prstGeom>
          <a:noFill/>
        </p:spPr>
      </p:pic>
      <p:pic>
        <p:nvPicPr>
          <p:cNvPr id="5" name="그림 14" descr="C:/Users/iron8/AppData/Roaming/PolarisOffice/ETemp/4936_11518904/fImage2587371525724.png"/>
          <p:cNvPicPr>
            <a:picLocks noChangeAspect="1"/>
          </p:cNvPicPr>
          <p:nvPr/>
        </p:nvPicPr>
        <p:blipFill rotWithShape="1">
          <a:blip r:embed="rId2" cstate="print">
            <a:extLst>
              <a:ext uri="{28A0092B-C50C-407E-A947-70E740481C1C}">
                <a14:useLocalDpi xmlns:a14="http://schemas.microsoft.com/office/drawing/2010/main" val="0"/>
              </a:ext>
            </a:extLst>
          </a:blip>
          <a:srcRect l="-984" t="67256"/>
          <a:stretch>
            <a:fillRect/>
          </a:stretch>
        </p:blipFill>
        <p:spPr>
          <a:xfrm>
            <a:off x="6201410" y="1176020"/>
            <a:ext cx="5993130" cy="224599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lang="ko-KR" altLang="en-US"/>
              <a:t>Disscusion</a:t>
            </a:r>
          </a:p>
        </p:txBody>
      </p:sp>
      <p:sp>
        <p:nvSpPr>
          <p:cNvPr id="3" name="내용 개체 틀 2"/>
          <p:cNvSpPr txBox="1">
            <a:spLocks noGrp="1"/>
          </p:cNvSpPr>
          <p:nvPr>
            <p:ph idx="1"/>
          </p:nvPr>
        </p:nvSpPr>
        <p:spPr>
          <a:xfrm>
            <a:off x="838200" y="1825625"/>
            <a:ext cx="10516870" cy="4352925"/>
          </a:xfrm>
          <a:prstGeom prst="rect">
            <a:avLst/>
          </a:prstGeom>
        </p:spPr>
        <p:txBody>
          <a:bodyPr vert="horz" wrap="square" lIns="91440" tIns="45720" rIns="91440" bIns="45720" numCol="1" anchor="t">
            <a:normAutofit/>
          </a:bodyPr>
          <a:lstStyle/>
          <a:p>
            <a:pPr marL="228600" indent="-228600">
              <a:buFont typeface="Arial"/>
              <a:buChar char="•"/>
            </a:pPr>
            <a:r>
              <a:rPr lang="ko-KR" altLang="en-US"/>
              <a:t>연구 결과를 종합하여보면 생성형 AI의 데이터로 학습을 거듭하여 세대가 거듭할수록 “모델 붕괴”라는 현상이 나타날 것이라고 </a:t>
            </a:r>
            <a:r>
              <a:t>Theoretical intuition</a:t>
            </a:r>
            <a:r>
              <a:rPr lang="ko-KR"/>
              <a:t>을 세웠고 </a:t>
            </a:r>
            <a:r>
              <a:rPr lang="ko-KR" altLang="en-US"/>
              <a:t>실험 결과와 일치한다는 것을 시사하였다.</a:t>
            </a:r>
          </a:p>
          <a:p>
            <a:pPr marL="228600" indent="-228600">
              <a:buFont typeface="Arial"/>
              <a:buChar char="•"/>
            </a:pPr>
            <a:r>
              <a:rPr lang="ko-KR" altLang="en-US"/>
              <a:t>제한된 표본 수와 함수 근사 오류로 인해 세대가 거듭할수록 모델의 분포가 원래의 데이터 분포와 매우 달라질 수 있음을 지적하였다.</a:t>
            </a:r>
          </a:p>
          <a:p>
            <a:pPr marL="228600" indent="-228600">
              <a:buFont typeface="Arial"/>
              <a:buChar char="•"/>
            </a:pPr>
            <a:r>
              <a:rPr lang="ko-KR" altLang="en-US"/>
              <a:t>이 연구에서는 유한한 세대의 수와 중간 크기의 모델과 복잡성으로 실험하였으며 무한한 세대, 더 크고 복잡한 모델에 대해서도 동일한 현상이 발생하는지 추가 연구가 필요하다고 하였다.</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lang="ko-KR" altLang="en-US"/>
              <a:t>요약</a:t>
            </a:r>
          </a:p>
        </p:txBody>
      </p:sp>
      <p:sp>
        <p:nvSpPr>
          <p:cNvPr id="3" name="내용 개체 틀 2"/>
          <p:cNvSpPr txBox="1">
            <a:spLocks noGrp="1"/>
          </p:cNvSpPr>
          <p:nvPr>
            <p:ph idx="1"/>
          </p:nvPr>
        </p:nvSpPr>
        <p:spPr>
          <a:xfrm>
            <a:off x="838200" y="1825625"/>
            <a:ext cx="10516870" cy="4352925"/>
          </a:xfrm>
          <a:prstGeom prst="rect">
            <a:avLst/>
          </a:prstGeom>
        </p:spPr>
        <p:txBody>
          <a:bodyPr vert="horz" wrap="square" lIns="91440" tIns="45720" rIns="91440" bIns="45720" numCol="1" anchor="t">
            <a:normAutofit fontScale="92500"/>
          </a:bodyPr>
          <a:lstStyle/>
          <a:p>
            <a:pPr marL="228600" indent="-228600">
              <a:buFont typeface="Arial"/>
              <a:buChar char="•"/>
            </a:pPr>
            <a:r>
              <a:rPr lang="ko-KR" altLang="en-US"/>
              <a:t>LLMs들이 상용화되면서 온라인 텍스트와 이미지의 생태계가 변화할 것이다.</a:t>
            </a:r>
          </a:p>
          <a:p>
            <a:pPr marL="228600" indent="-228600">
              <a:buFont typeface="Arial"/>
              <a:buChar char="•"/>
            </a:pPr>
            <a:r>
              <a:rPr lang="ko-KR" altLang="en-US"/>
              <a:t>이런 LLMs와 같은 모델을 학습시킬 때 생성형 AI들이 만든 데이터로 할 경우 원본 컨텐츠의 distribution을 잃어버리는 현상, 모델 붕괴(Model collapse)가 일어난다.</a:t>
            </a:r>
          </a:p>
          <a:p>
            <a:pPr marL="228600" indent="-228600">
              <a:buFont typeface="Arial"/>
              <a:buChar char="•"/>
            </a:pPr>
            <a:r>
              <a:rPr lang="ko-KR" altLang="en-US"/>
              <a:t>이러한 모델 붕괴는 LLMs 뿐 아니라 VAEs나 GMMs에서도 일어난다.</a:t>
            </a:r>
          </a:p>
          <a:p>
            <a:pPr marL="228600" indent="-228600">
              <a:buFont typeface="Arial"/>
              <a:buChar char="•"/>
            </a:pPr>
            <a:r>
              <a:rPr lang="ko-KR" altLang="en-US"/>
              <a:t>따라서 인간과 시스템 간의 상호작용을 통해 수집된 데이터의 가치는 더욱 커질 것이라고 예상한다.</a:t>
            </a:r>
          </a:p>
          <a:p>
            <a:pPr marL="228600" indent="-228600">
              <a:buFontTx/>
              <a:buNone/>
            </a:pPr>
            <a:endParaRPr lang="ko-K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lang="ko-KR" altLang="en-US"/>
              <a:t>모델 붕괴(Model collapse)란?</a:t>
            </a:r>
          </a:p>
        </p:txBody>
      </p:sp>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a:bodyPr>
          <a:lstStyle/>
          <a:p>
            <a:pPr marL="228600" indent="-228600">
              <a:buFont typeface="Arial"/>
              <a:buChar char="•"/>
            </a:pPr>
            <a:r>
              <a:rPr lang="ko-KR" altLang="en-US"/>
              <a:t>원본 데이터로부터 학습하여 나온 데이터는 다음 세대의 학습 데이터로 사용하게 되는데 이를 반복하면 결국 데이터가 polluting(오염)된다.</a:t>
            </a:r>
          </a:p>
          <a:p>
            <a:pPr marL="228600" indent="-228600">
              <a:buFont typeface="Arial"/>
              <a:buChar char="•"/>
            </a:pPr>
            <a:r>
              <a:rPr lang="ko-KR" altLang="en-US"/>
              <a:t>이러한 오염된 데이터를 가지고 학습을 하는 경우 모델은 현실 데이터를 잘못인식하게 된다.</a:t>
            </a:r>
          </a:p>
          <a:p>
            <a:pPr marL="228600" indent="-228600">
              <a:buFont typeface="Arial"/>
              <a:buChar char="•"/>
            </a:pPr>
            <a:r>
              <a:rPr lang="ko-KR" altLang="en-US"/>
              <a:t>쉽게 이야기하면 모델이 GEN AI로 생성된 데이터로 학습을 진행할 경우 학습 세대에 걸쳐 데이터의 품질이 떨어지며 모델이 왜곡된 결과를 내놓게 되는 현상이다. </a:t>
            </a:r>
          </a:p>
          <a:p>
            <a:pPr marL="228600" indent="-228600">
              <a:buFont typeface="Arial"/>
              <a:buChar char="•"/>
            </a:pPr>
            <a:endParaRPr lang="ko-K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lang="ko-KR" altLang="en-US" sz="4400">
                <a:latin typeface="맑은 고딕" charset="0"/>
                <a:ea typeface="맑은 고딕" charset="0"/>
                <a:cs typeface="+mj-cs"/>
              </a:rPr>
              <a:t>모델 붕괴(Model collapse)란?</a:t>
            </a:r>
          </a:p>
        </p:txBody>
      </p:sp>
      <p:sp>
        <p:nvSpPr>
          <p:cNvPr id="3" name="내용 개체 틀 2"/>
          <p:cNvSpPr txBox="1">
            <a:spLocks noGrp="1"/>
          </p:cNvSpPr>
          <p:nvPr>
            <p:ph idx="1"/>
          </p:nvPr>
        </p:nvSpPr>
        <p:spPr>
          <a:xfrm>
            <a:off x="838200" y="1825625"/>
            <a:ext cx="10516870" cy="4850130"/>
          </a:xfrm>
          <a:prstGeom prst="rect">
            <a:avLst/>
          </a:prstGeom>
        </p:spPr>
        <p:txBody>
          <a:bodyPr vert="horz" wrap="square" lIns="91440" tIns="45720" rIns="91440" bIns="45720" numCol="1" anchor="t">
            <a:normAutofit fontScale="85000"/>
          </a:bodyPr>
          <a:lstStyle/>
          <a:p>
            <a:pPr marL="228600" indent="-228600">
              <a:buFont typeface="Arial"/>
              <a:buChar char="•"/>
            </a:pPr>
            <a:r>
              <a:rPr lang="ko-KR" altLang="en-US" sz="2800">
                <a:latin typeface="맑은 고딕" charset="0"/>
                <a:ea typeface="맑은 고딕" charset="0"/>
                <a:cs typeface="+mn-cs"/>
              </a:rPr>
              <a:t>모델 붕괴를 크게 두가지 케이스로</a:t>
            </a:r>
          </a:p>
          <a:p>
            <a:pPr marL="228600" indent="-228600">
              <a:buFontTx/>
              <a:buNone/>
            </a:pPr>
            <a:r>
              <a:rPr lang="ko-KR" altLang="en-US" sz="2800">
                <a:latin typeface="맑은 고딕" charset="0"/>
                <a:ea typeface="맑은 고딕" charset="0"/>
                <a:cs typeface="+mn-cs"/>
              </a:rPr>
              <a:t>1. early model collapse : 원본 데이터의 분포의 tails(</a:t>
            </a:r>
            <a:r>
              <a:t>low-probability events</a:t>
            </a:r>
            <a:r>
              <a:rPr lang="ko-KR" altLang="en-US" sz="2800">
                <a:latin typeface="맑은 고딕" charset="0"/>
                <a:ea typeface="맑은 고딕" charset="0"/>
                <a:cs typeface="+mn-cs"/>
              </a:rPr>
              <a:t>) 에 대한 정보를 잃어버리는 케이스. 이 경우 모델이 원본 데이터가 가지고 있는 드문 특징을 잃어버려 데이터 분포의 다양성을 떨어트림.</a:t>
            </a:r>
          </a:p>
          <a:p>
            <a:pPr marL="228600" indent="-228600">
              <a:buFontTx/>
              <a:buNone/>
            </a:pPr>
            <a:r>
              <a:rPr lang="ko-KR" altLang="en-US" sz="2800">
                <a:latin typeface="맑은 고딕" charset="0"/>
                <a:ea typeface="맑은 고딕" charset="0"/>
                <a:cs typeface="+mn-cs"/>
              </a:rPr>
              <a:t>	요약하자면 초기 모델 붕괴는 낮은 확률로 발생하는 극단적인 값을 무시하게 된다.</a:t>
            </a:r>
          </a:p>
          <a:p>
            <a:pPr marL="228600" indent="-228600">
              <a:buFontTx/>
              <a:buNone/>
            </a:pPr>
            <a:r>
              <a:rPr lang="ko-KR" altLang="en-US" sz="2800">
                <a:latin typeface="맑은 고딕" charset="0"/>
                <a:ea typeface="맑은 고딕" charset="0"/>
                <a:cs typeface="+mn-cs"/>
              </a:rPr>
              <a:t>2. late model collapse : GEN AI가 생성한 데이터로부터 학습을 진행하여 모델이 원본 데이터의 분포와 닮지 않는 왜곡된 분포로 수렴하는 케이스. 이 경우 원본 모델과 유사하지 않은 분포로 수렴하며 종종 분산이 크게 줄어들게 되어 데이터의 분포의 다양성을 떨어트림.</a:t>
            </a:r>
          </a:p>
          <a:p>
            <a:pPr marL="228600" indent="-228600">
              <a:buFontTx/>
              <a:buNone/>
            </a:pPr>
            <a:r>
              <a:rPr lang="ko-KR" altLang="en-US" sz="2800">
                <a:latin typeface="맑은 고딕" charset="0"/>
                <a:ea typeface="맑은 고딕" charset="0"/>
                <a:cs typeface="+mn-cs"/>
              </a:rPr>
              <a:t>	요약하자면 후기 모델 붕괴는 세대를 거친 모델의 데이터 분포는 원래 데이터 분포와 크게 달라지며 분산이 줄어들어 특정 패턴에만 집중하게 된다.</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lang="ko-KR" altLang="en-US"/>
              <a:t>모델 붕괴의 원인??</a:t>
            </a:r>
          </a:p>
        </p:txBody>
      </p:sp>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fontScale="85000"/>
          </a:bodyPr>
          <a:lstStyle/>
          <a:p>
            <a:pPr marL="228600" indent="-228600">
              <a:buFontTx/>
              <a:buNone/>
            </a:pPr>
            <a:r>
              <a:rPr lang="ko-KR" altLang="en-US"/>
              <a:t>1. </a:t>
            </a:r>
            <a:r>
              <a:t>Statistical approximation error(통계</a:t>
            </a:r>
            <a:r>
              <a:rPr lang="ko-KR"/>
              <a:t>적 근사 오류) : 주요 오류로 샘플의 수의 유한함때문에 일어난다. 즉, 샘플의 수가 적어 표본이 모집단을 정확히 표현하지 못하기 때문이다. 이는 샘플의 수가 무한대로 증가하면 사라지는 오류이다.</a:t>
            </a:r>
            <a:endParaRPr lang="ko-KR" altLang="en-US"/>
          </a:p>
          <a:p>
            <a:pPr marL="228600" indent="-228600">
              <a:buFontTx/>
              <a:buNone/>
            </a:pPr>
            <a:r>
              <a:rPr lang="ko-KR"/>
              <a:t>2. </a:t>
            </a:r>
            <a:r>
              <a:t>Functional expressivity error(</a:t>
            </a:r>
            <a:r>
              <a:rPr lang="ko-KR"/>
              <a:t>기능적 표현 오류) : 이 오류는 제한된 함수 근사의 표현력 때문이다. 샘플의 수가 무한하더라도(샘플에 대한 완전한 정보가 있더라도) 모델의 표현 능력에 제한이 있다면 오류가 불가피하다. 즉, 모델이 데이터 분포를 완벽하게 표현하지 못하여 발생하며 첫번째 세대에서 주로 나타날 수 있다.</a:t>
            </a:r>
            <a:endParaRPr lang="ko-KR" altLang="en-US"/>
          </a:p>
          <a:p>
            <a:pPr marL="228600" indent="-228600">
              <a:buFontTx/>
              <a:buNone/>
            </a:pPr>
            <a:r>
              <a:rPr lang="ko-KR"/>
              <a:t>3. </a:t>
            </a:r>
            <a:r>
              <a:t>Functional approximation error(</a:t>
            </a:r>
            <a:r>
              <a:rPr lang="ko-KR"/>
              <a:t>기능적 근사 오류) : 현재 대부분의 신경망은 Univarsal Approximator 이론을 따른다. 하지만 실제 모델은 함수나 분포에 완벽하게 근사하지 못하기 때문에 일어나는 오류이다.</a:t>
            </a:r>
            <a:endParaRPr lang="ko-K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t>Theoretical intuition</a:t>
            </a:r>
            <a:endParaRPr lang="ko-KR" altLang="en-US"/>
          </a:p>
        </p:txBody>
      </p:sp>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fontScale="92500"/>
          </a:bodyPr>
          <a:lstStyle/>
          <a:p>
            <a:pPr marL="228600" indent="-228600">
              <a:buFontTx/>
              <a:buNone/>
            </a:pPr>
            <a:r>
              <a:rPr lang="ko-KR" altLang="en-US"/>
              <a:t>1. 학습을 재귀적으로 설정. i번째 모델를 통해 생성된 데이터셋을 i+1번째 학습 데이터로 사용한다.</a:t>
            </a:r>
          </a:p>
          <a:p>
            <a:pPr marL="228600" indent="-228600">
              <a:buFontTx/>
              <a:buNone/>
            </a:pPr>
            <a:r>
              <a:rPr lang="ko-KR" altLang="en-US"/>
              <a:t>2. 초기 단계에서는 데이터를 학습할 때 모델이 완벽하지 않으므로 일부 데이터 포인트를 제대로 모델링할 수 없을 것이다.</a:t>
            </a:r>
          </a:p>
          <a:p>
            <a:pPr marL="228600" indent="-228600">
              <a:buFontTx/>
              <a:buNone/>
            </a:pPr>
            <a:r>
              <a:rPr lang="ko-KR" altLang="en-US"/>
              <a:t>3. 왜곡된 데이터로 학습하여 후세대로 갈수록 오차가 축적되어 모델이 학습하는 데이터 분포가 원래 데이터분포와 크게 차이가 난다.</a:t>
            </a:r>
          </a:p>
          <a:p>
            <a:pPr marL="228600" indent="-228600">
              <a:buFontTx/>
              <a:buNone/>
            </a:pPr>
            <a:r>
              <a:rPr lang="ko-KR" altLang="en-US"/>
              <a:t>4. 모델이 학습하는 분포가 모드에만 집중되어 데이터의 다양성 감소 및 분산이 낮아진다.</a:t>
            </a:r>
          </a:p>
          <a:p>
            <a:pPr marL="228600" indent="-228600">
              <a:buFontTx/>
              <a:buNone/>
            </a:pPr>
            <a:r>
              <a:rPr lang="ko-KR" altLang="en-US"/>
              <a:t>5. 이론적으로 과정이 무한히 반복되면 데이터 분포가 델타함수(특정 지점에서만 값을 갖고 그 외의 모든 곳에서는 0)로 수렴하게 된다.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7" descr="C:/Users/iron8/AppData/Roaming/PolarisOffice/ETemp/4936_11518904/fImage4685112741.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438150" y="2037715"/>
            <a:ext cx="11323955" cy="277368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a:bodyPr>
          <a:lstStyle/>
          <a:p>
            <a:pPr marL="228600" indent="-228600">
              <a:buFont typeface="Arial"/>
              <a:buChar char="•"/>
            </a:pPr>
            <a:endParaRPr lang="ko-KR" altLang="en-US" sz="2800">
              <a:latin typeface="맑은 고딕" charset="0"/>
              <a:ea typeface="맑은 고딕" charset="0"/>
              <a:cs typeface="+mn-cs"/>
            </a:endParaRPr>
          </a:p>
          <a:p>
            <a:pPr marL="228600" indent="-228600">
              <a:buFont typeface="Arial"/>
              <a:buChar char="•"/>
            </a:pPr>
            <a:endParaRPr lang="ko-KR" altLang="en-US" sz="2800">
              <a:latin typeface="맑은 고딕" charset="0"/>
              <a:ea typeface="맑은 고딕" charset="0"/>
              <a:cs typeface="+mn-cs"/>
            </a:endParaRPr>
          </a:p>
          <a:p>
            <a:pPr marL="228600" indent="-228600">
              <a:buFont typeface="Arial"/>
              <a:buChar char="•"/>
            </a:pPr>
            <a:endParaRPr lang="ko-KR" altLang="en-US" sz="2800">
              <a:latin typeface="맑은 고딕" charset="0"/>
              <a:ea typeface="맑은 고딕" charset="0"/>
              <a:cs typeface="+mn-cs"/>
            </a:endParaRPr>
          </a:p>
        </p:txBody>
      </p:sp>
      <p:sp>
        <p:nvSpPr>
          <p:cNvPr id="4" name="내용 개체 틀 11"/>
          <p:cNvSpPr txBox="1">
            <a:spLocks noGrp="1"/>
          </p:cNvSpPr>
          <p:nvPr/>
        </p:nvSpPr>
        <p:spPr>
          <a:xfrm>
            <a:off x="909955" y="1897380"/>
            <a:ext cx="10516235" cy="4352290"/>
          </a:xfrm>
          <a:prstGeom prst="rect">
            <a:avLst/>
          </a:prstGeom>
        </p:spPr>
        <p:txBody>
          <a:bodyPr vert="horz" wrap="square" lIns="91440" tIns="45720" rIns="91440" bIns="45720" numCol="1" anchor="t">
            <a:normAutofit/>
          </a:bodyPr>
          <a:lstStyle/>
          <a:p>
            <a:pPr marL="228600" indent="-228600" algn="l" defTabSz="914400" rtl="0" eaLnBrk="1" latinLnBrk="1" hangingPunct="1">
              <a:lnSpc>
                <a:spcPct val="90000"/>
              </a:lnSpc>
              <a:spcBef>
                <a:spcPts val="1000"/>
              </a:spcBef>
              <a:buFont typeface="Arial"/>
              <a:buChar char="•"/>
            </a:pPr>
            <a:endParaRPr lang="ko-KR" altLang="en-US" sz="2800">
              <a:latin typeface="맑은 고딕" charset="0"/>
              <a:ea typeface="맑은 고딕" charset="0"/>
              <a:cs typeface="+mn-cs"/>
            </a:endParaRPr>
          </a:p>
          <a:p>
            <a:pPr marL="228600" indent="-228600" algn="l" defTabSz="914400" rtl="0" eaLnBrk="1" latinLnBrk="1" hangingPunct="1">
              <a:lnSpc>
                <a:spcPct val="90000"/>
              </a:lnSpc>
              <a:spcBef>
                <a:spcPts val="1000"/>
              </a:spcBef>
              <a:buFont typeface="Arial"/>
              <a:buChar char="•"/>
            </a:pPr>
            <a:endParaRPr lang="ko-KR" altLang="en-US" sz="2800">
              <a:latin typeface="맑은 고딕" charset="0"/>
              <a:ea typeface="맑은 고딕" charset="0"/>
              <a:cs typeface="+mn-cs"/>
            </a:endParaRPr>
          </a:p>
          <a:p>
            <a:pPr marL="228600" indent="-228600" algn="l" defTabSz="914400" rtl="0" eaLnBrk="1" latinLnBrk="1" hangingPunct="1">
              <a:lnSpc>
                <a:spcPct val="90000"/>
              </a:lnSpc>
              <a:spcBef>
                <a:spcPts val="1000"/>
              </a:spcBef>
              <a:buFont typeface="Arial"/>
              <a:buChar char="•"/>
            </a:pPr>
            <a:endParaRPr lang="ko-KR" altLang="en-US" sz="2800">
              <a:latin typeface="맑은 고딕" charset="0"/>
              <a:ea typeface="맑은 고딕" charset="0"/>
              <a:cs typeface="+mn-cs"/>
            </a:endParaRPr>
          </a:p>
          <a:p>
            <a:pPr marL="228600" indent="-228600" algn="l" defTabSz="914400" rtl="0" eaLnBrk="1" latinLnBrk="1" hangingPunct="1">
              <a:lnSpc>
                <a:spcPct val="90000"/>
              </a:lnSpc>
              <a:spcBef>
                <a:spcPts val="1000"/>
              </a:spcBef>
              <a:buFont typeface="Arial"/>
              <a:buChar char="•"/>
            </a:pPr>
            <a:r>
              <a:rPr lang="ko-KR" altLang="en-US" sz="2800">
                <a:latin typeface="맑은 고딕" charset="0"/>
                <a:ea typeface="맑은 고딕" charset="0"/>
                <a:cs typeface="+mn-cs"/>
              </a:rPr>
              <a:t>조건부 분포확률에서 확률 P가 주어지며 각 x가 독립적이라고 한다면 특정 시점의 확률 P(xi)는 P(xi-1)에만 의존한다.</a:t>
            </a:r>
          </a:p>
          <a:p>
            <a:pPr marL="228600" indent="-228600" algn="l" defTabSz="914400" rtl="0" eaLnBrk="1" latinLnBrk="1" hangingPunct="1">
              <a:lnSpc>
                <a:spcPct val="90000"/>
              </a:lnSpc>
              <a:spcBef>
                <a:spcPts val="1000"/>
              </a:spcBef>
              <a:buFont typeface="Arial"/>
              <a:buChar char="•"/>
            </a:pPr>
            <a:r>
              <a:rPr lang="ko-KR" altLang="en-US" sz="2800">
                <a:latin typeface="맑은 고딕" charset="0"/>
                <a:ea typeface="맑은 고딕" charset="0"/>
                <a:cs typeface="+mn-cs"/>
              </a:rPr>
              <a:t>예를 들면 오늘의 날씨 예보는 어제의 날씨에만 의존한다는 것이다. 사실 마코프 체인은 현실 세계에서는 말도 안되는 가정이다.</a:t>
            </a:r>
          </a:p>
        </p:txBody>
      </p:sp>
      <p:pic>
        <p:nvPicPr>
          <p:cNvPr id="5" name="그림 12"/>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422910" y="2446020"/>
            <a:ext cx="11506835" cy="730885"/>
          </a:xfrm>
          <a:prstGeom prst="rect">
            <a:avLst/>
          </a:prstGeom>
          <a:noFill/>
        </p:spPr>
      </p:pic>
      <p:sp>
        <p:nvSpPr>
          <p:cNvPr id="6" name="제목 2"/>
          <p:cNvSpPr txBox="1">
            <a:spLocks noGrp="1"/>
          </p:cNvSpPr>
          <p:nvPr>
            <p:ph type="title" idx="2"/>
          </p:nvPr>
        </p:nvSpPr>
        <p:spPr>
          <a:xfrm>
            <a:off x="838200" y="365125"/>
            <a:ext cx="10516870" cy="1327150"/>
          </a:xfrm>
          <a:prstGeom prst="rect">
            <a:avLst/>
          </a:prstGeom>
        </p:spPr>
        <p:txBody>
          <a:bodyPr vert="horz" wrap="square" lIns="91440" tIns="45720" rIns="91440" bIns="45720" numCol="1" anchor="ctr">
            <a:normAutofit/>
          </a:bodyPr>
          <a:lstStyle/>
          <a:p>
            <a:pPr marL="0" indent="0" algn="l" defTabSz="914400" rtl="0" eaLnBrk="1" latinLnBrk="1" hangingPunct="1">
              <a:lnSpc>
                <a:spcPct val="90000"/>
              </a:lnSpc>
              <a:spcBef>
                <a:spcPct val="0"/>
              </a:spcBef>
              <a:buFontTx/>
              <a:buNone/>
            </a:pPr>
            <a:r>
              <a:rPr lang="ko-KR" altLang="en-US" sz="4400" b="1">
                <a:latin typeface="맑은 고딕" charset="0"/>
                <a:ea typeface="맑은 고딕" charset="0"/>
                <a:cs typeface="+mj-cs"/>
              </a:rPr>
              <a:t>Markov Chain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rtl="0"/>
            <a:r>
              <a:rPr lang="ko-KR" altLang="en-US" sz="4400" b="1">
                <a:latin typeface="+mj-lt"/>
                <a:ea typeface="+mj-ea"/>
                <a:cs typeface="+mj-cs"/>
              </a:rPr>
              <a:t>Discrete distributions</a:t>
            </a:r>
            <a:r>
              <a:rPr lang="ko-KR" altLang="en-US" sz="4400">
                <a:latin typeface="맑은 고딕" charset="0"/>
                <a:ea typeface="맑은 고딕" charset="0"/>
                <a:cs typeface="+mj-cs"/>
              </a:rPr>
              <a:t> with</a:t>
            </a:r>
            <a:br>
              <a:rPr lang="ko-KR" altLang="en-US" sz="4400">
                <a:latin typeface="맑은 고딕" charset="0"/>
                <a:ea typeface="맑은 고딕" charset="0"/>
                <a:cs typeface="+mj-cs"/>
              </a:rPr>
            </a:br>
            <a:r>
              <a:rPr lang="ko-KR" altLang="en-US" sz="4400" b="1">
                <a:latin typeface="+mj-lt"/>
                <a:ea typeface="+mj-ea"/>
                <a:cs typeface="+mj-cs"/>
              </a:rPr>
              <a:t>exact approximation</a:t>
            </a:r>
            <a:endParaRPr lang="ko-KR" altLang="en-US"/>
          </a:p>
        </p:txBody>
      </p:sp>
      <p:sp>
        <p:nvSpPr>
          <p:cNvPr id="3" name="내용 개체 틀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a:bodyPr>
          <a:lstStyle/>
          <a:p>
            <a:pPr marL="228600" indent="-228600">
              <a:buFont typeface="Arial"/>
              <a:buChar char="•"/>
            </a:pPr>
            <a:r>
              <a:t>정확한 근사(Exact Approximation)</a:t>
            </a:r>
            <a:r>
              <a:rPr lang="ko-KR"/>
              <a:t>는 모델이 데이터를 학습하면서 그 데이터의 분포를 거의 완벽하게 표현할 수 있는 경우를 의미한다. 하지만 낮은 확률의 이벤트(tails)는 잘 학습하지 못하기 때문에 이를 무시하고 데이터의 다양성이 사라진다.</a:t>
            </a:r>
            <a:endParaRPr lang="ko-KR" altLang="en-US"/>
          </a:p>
          <a:p>
            <a:pPr marL="228600" indent="-228600">
              <a:buFont typeface="Arial"/>
              <a:buChar char="•"/>
            </a:pPr>
            <a:r>
              <a:rPr lang="ko-KR"/>
              <a:t>또한 이산 분포이기 때문에 초기 모델에서는 학습 데이터에 대한 분포를 잘 학습할 수 없을 수도 있다.</a:t>
            </a:r>
            <a:endParaRPr lang="ko-KR" altLang="en-US"/>
          </a:p>
          <a:p>
            <a:pPr marL="228600" indent="-228600">
              <a:buFont typeface="Arial"/>
              <a:buChar char="•"/>
            </a:pPr>
            <a:endParaRPr lang="ko-KR" altLang="en-US"/>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Pages>19</Pages>
  <Words>1116</Words>
  <Characters>0</Characters>
  <Application>Microsoft Office PowerPoint</Application>
  <DocSecurity>0</DocSecurity>
  <PresentationFormat>와이드스크린</PresentationFormat>
  <Lines>0</Lines>
  <Paragraphs>81</Paragraphs>
  <Slides>19</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19</vt:i4>
      </vt:variant>
    </vt:vector>
  </HeadingPairs>
  <TitlesOfParts>
    <vt:vector size="22" baseType="lpstr">
      <vt:lpstr>맑은 고딕</vt:lpstr>
      <vt:lpstr>Arial</vt:lpstr>
      <vt:lpstr>Office 테마</vt:lpstr>
      <vt:lpstr>AI models collapse when trained on recursively generated data</vt:lpstr>
      <vt:lpstr>요약</vt:lpstr>
      <vt:lpstr>모델 붕괴(Model collapse)란?</vt:lpstr>
      <vt:lpstr>모델 붕괴(Model collapse)란?</vt:lpstr>
      <vt:lpstr>모델 붕괴의 원인??</vt:lpstr>
      <vt:lpstr>Theoretical intuition</vt:lpstr>
      <vt:lpstr>PowerPoint 프레젠테이션</vt:lpstr>
      <vt:lpstr>Markov Chain</vt:lpstr>
      <vt:lpstr>Discrete distributions with exact approximation</vt:lpstr>
      <vt:lpstr>Discrete distributions with exact approximation</vt:lpstr>
      <vt:lpstr>Discrete distributions with exact approximation</vt:lpstr>
      <vt:lpstr>Multidimensional Gaussian</vt:lpstr>
      <vt:lpstr>Model collapse in language models</vt:lpstr>
      <vt:lpstr>PowerPoint 프레젠테이션</vt:lpstr>
      <vt:lpstr>PowerPoint 프레젠테이션</vt:lpstr>
      <vt:lpstr>Model collapse in language models</vt:lpstr>
      <vt:lpstr>Ablation: Repetitions</vt:lpstr>
      <vt:lpstr>PowerPoint 프레젠테이션</vt:lpstr>
      <vt:lpstr>Disscusion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iron8233</dc:creator>
  <cp:lastModifiedBy>김기수</cp:lastModifiedBy>
  <cp:revision>4</cp:revision>
  <dcterms:modified xsi:type="dcterms:W3CDTF">2024-08-12T06:57:09Z</dcterms:modified>
  <cp:version>10.105.234.53029</cp:version>
</cp:coreProperties>
</file>