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76" r:id="rId4"/>
    <p:sldId id="259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9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06.266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6197" y="784225"/>
            <a:ext cx="11279605" cy="2388235"/>
          </a:xfr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>
              <a:buFontTx/>
              <a:buNone/>
            </a:pPr>
            <a:r>
              <a:rPr lang="en-US" altLang="ko-KR" b="1" dirty="0"/>
              <a:t>Generative Adversarial Nets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6842760" y="4610100"/>
            <a:ext cx="5169535" cy="11234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r">
              <a:buFontTx/>
              <a:buNone/>
            </a:pPr>
            <a:r>
              <a:rPr lang="en-US" altLang="ko-KR" dirty="0"/>
              <a:t>Ian J. Goodfellow et al</a:t>
            </a:r>
            <a:endParaRPr lang="ko-KR" altLang="en-US" dirty="0"/>
          </a:p>
        </p:txBody>
      </p:sp>
      <p:sp>
        <p:nvSpPr>
          <p:cNvPr id="4" name="부제목 1"/>
          <p:cNvSpPr txBox="1">
            <a:spLocks noGrp="1"/>
          </p:cNvSpPr>
          <p:nvPr/>
        </p:nvSpPr>
        <p:spPr>
          <a:xfrm>
            <a:off x="6914515" y="6148070"/>
            <a:ext cx="5169535" cy="16560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+mn-cs"/>
              </a:rPr>
              <a:t>발표자 : 김기수</a:t>
            </a:r>
          </a:p>
        </p:txBody>
      </p:sp>
      <p:sp>
        <p:nvSpPr>
          <p:cNvPr id="5" name="텍스트 상자 2"/>
          <p:cNvSpPr txBox="1">
            <a:spLocks noGrp="1"/>
          </p:cNvSpPr>
          <p:nvPr/>
        </p:nvSpPr>
        <p:spPr>
          <a:xfrm>
            <a:off x="113030" y="165735"/>
            <a:ext cx="2691954" cy="67437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92500"/>
          </a:bodyPr>
          <a:lstStyle/>
          <a:p>
            <a: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400" dirty="0">
                <a:latin typeface="맑은 고딕" charset="0"/>
                <a:ea typeface="맑은 고딕" charset="0"/>
                <a:cs typeface="+mn-cs"/>
              </a:rPr>
              <a:t>인공지능 논문 리뷰</a:t>
            </a:r>
          </a:p>
        </p:txBody>
      </p:sp>
      <p:sp>
        <p:nvSpPr>
          <p:cNvPr id="6" name="부제목 4"/>
          <p:cNvSpPr txBox="1">
            <a:spLocks noGrp="1"/>
          </p:cNvSpPr>
          <p:nvPr/>
        </p:nvSpPr>
        <p:spPr>
          <a:xfrm>
            <a:off x="6548120" y="3627755"/>
            <a:ext cx="5169535" cy="5270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600" dirty="0">
                <a:latin typeface="+mn-lt"/>
                <a:ea typeface="+mn-ea"/>
                <a:cs typeface="+mn-cs"/>
              </a:rPr>
              <a:t>출처: </a:t>
            </a:r>
            <a:r>
              <a:rPr lang="en-US" altLang="ko-KR" sz="1600" dirty="0">
                <a:latin typeface="+mn-lt"/>
                <a:ea typeface="+mn-ea"/>
                <a:cs typeface="+mn-cs"/>
                <a:hlinkClick r:id="rId3"/>
              </a:rPr>
              <a:t>https://arxiv.org/abs/1406.2661</a:t>
            </a:r>
            <a:endParaRPr lang="ko-KR" altLang="en-US" sz="16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en-US" altLang="ko-KR" b="1" dirty="0"/>
              <a:t>Experiments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25EEC3-CD72-1E19-9B42-DA12FE4E1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22" y="1398420"/>
            <a:ext cx="4696961" cy="51518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AD8AD76-5BD3-BA83-D4EA-4FD3A0F9B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533" y="1398420"/>
            <a:ext cx="5331745" cy="520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715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en-US" altLang="ko-KR" b="1" dirty="0"/>
              <a:t>Experiments</a:t>
            </a:r>
            <a:endParaRPr lang="ko-KR" altLang="en-US" b="1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D8F6B70-74E8-AE52-804E-16CE8CF1D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173" y="2997533"/>
            <a:ext cx="5811654" cy="2009107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37353D2-E25B-79B6-514B-3AAD5818C66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b="0" i="0" dirty="0">
                <a:solidFill>
                  <a:srgbClr val="454545"/>
                </a:solidFill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Gaussian </a:t>
            </a:r>
            <a:r>
              <a:rPr lang="en-US" altLang="ko-KR" b="0" i="0" dirty="0" err="1">
                <a:solidFill>
                  <a:srgbClr val="454545"/>
                </a:solidFill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Parzen</a:t>
            </a:r>
            <a:r>
              <a:rPr lang="en-US" altLang="ko-KR" b="0" i="0" dirty="0">
                <a:solidFill>
                  <a:srgbClr val="454545"/>
                </a:solidFill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 Window</a:t>
            </a:r>
            <a:r>
              <a:rPr lang="ko-KR" altLang="en-US" b="0" i="0" dirty="0">
                <a:solidFill>
                  <a:srgbClr val="454545"/>
                </a:solidFill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를 사용해 </a:t>
            </a:r>
            <a:r>
              <a:rPr lang="en-US" altLang="ko-KR" b="0" i="0" dirty="0">
                <a:solidFill>
                  <a:srgbClr val="454545"/>
                </a:solidFill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Pg </a:t>
            </a:r>
            <a:r>
              <a:rPr lang="ko-KR" altLang="en-US" b="0" i="0" dirty="0">
                <a:solidFill>
                  <a:srgbClr val="454545"/>
                </a:solidFill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안에 테스트 데이터 셋의 확률을 추정하고 이 분포에서 </a:t>
            </a:r>
            <a:r>
              <a:rPr lang="en-US" altLang="ko-KR" b="0" i="0" dirty="0">
                <a:solidFill>
                  <a:srgbClr val="454545"/>
                </a:solidFill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log-likeliho</a:t>
            </a:r>
            <a:r>
              <a:rPr lang="en-US" altLang="ko-KR" dirty="0">
                <a:solidFill>
                  <a:srgbClr val="454545"/>
                </a:solidFill>
                <a:highlight>
                  <a:srgbClr val="FFFFFF"/>
                </a:highlight>
                <a:latin typeface="Helvetica" panose="020B0604020202020204" pitchFamily="34" charset="0"/>
              </a:rPr>
              <a:t>od</a:t>
            </a:r>
            <a:r>
              <a:rPr lang="ko-KR" altLang="en-US" dirty="0">
                <a:solidFill>
                  <a:srgbClr val="454545"/>
                </a:solidFill>
                <a:highlight>
                  <a:srgbClr val="FFFFFF"/>
                </a:highlight>
                <a:latin typeface="Helvetica" panose="020B0604020202020204" pitchFamily="34" charset="0"/>
              </a:rPr>
              <a:t>를 추정한 결과값</a:t>
            </a:r>
            <a:r>
              <a:rPr lang="en-US" altLang="ko-KR" dirty="0">
                <a:solidFill>
                  <a:srgbClr val="454545"/>
                </a:solidFill>
                <a:highlight>
                  <a:srgbClr val="FFFFFF"/>
                </a:highlight>
                <a:latin typeface="Helvetica" panose="020B0604020202020204" pitchFamily="34" charset="0"/>
              </a:rPr>
              <a:t>.</a:t>
            </a:r>
            <a:endParaRPr lang="en-US" altLang="ko-KR" b="0" i="0" dirty="0">
              <a:solidFill>
                <a:srgbClr val="454545"/>
              </a:solidFill>
              <a:effectLst/>
              <a:highlight>
                <a:srgbClr val="FFFFFF"/>
              </a:highlight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316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en-US" altLang="ko-KR" b="1" dirty="0"/>
              <a:t>Advantages and </a:t>
            </a:r>
            <a:r>
              <a:rPr lang="en-US" altLang="ko-KR" b="1" dirty="0" err="1"/>
              <a:t>disadventages</a:t>
            </a:r>
            <a:endParaRPr lang="ko-KR" altLang="en-US" b="1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1A97B00-4289-89FC-E606-B398FBF0B88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장점</a:t>
            </a:r>
            <a:r>
              <a:rPr lang="en-US" altLang="ko-KR" dirty="0"/>
              <a:t> : </a:t>
            </a:r>
            <a:r>
              <a:rPr lang="ko-KR" altLang="en-US" dirty="0"/>
              <a:t>이전 모델들에 비해 정교하고 현실적인 고품질의 이미지를 생성 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학습 과정에서 </a:t>
            </a:r>
            <a:r>
              <a:rPr lang="en-US" altLang="ko-KR" dirty="0"/>
              <a:t>D</a:t>
            </a:r>
            <a:r>
              <a:rPr lang="ko-KR" altLang="en-US" dirty="0"/>
              <a:t>가 학습하는 동안 </a:t>
            </a:r>
            <a:r>
              <a:rPr lang="en-US" altLang="ko-KR" dirty="0"/>
              <a:t>G</a:t>
            </a:r>
            <a:r>
              <a:rPr lang="ko-KR" altLang="en-US" dirty="0"/>
              <a:t>와 잘 동기화가 </a:t>
            </a:r>
            <a:r>
              <a:rPr lang="ko-KR" altLang="en-US" dirty="0" err="1"/>
              <a:t>되어야한다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G</a:t>
            </a:r>
            <a:r>
              <a:rPr lang="ko-KR" altLang="en-US" dirty="0"/>
              <a:t>가 원본 데이터를 모델링하기에 충분한 다양성을 갖기 위해 너무 많은 </a:t>
            </a:r>
            <a:r>
              <a:rPr lang="en-US" altLang="ko-KR" dirty="0"/>
              <a:t>z </a:t>
            </a:r>
            <a:r>
              <a:rPr lang="ko-KR" altLang="en-US" dirty="0"/>
              <a:t>값을 동일한 </a:t>
            </a:r>
            <a:r>
              <a:rPr lang="en-US" altLang="ko-KR" dirty="0"/>
              <a:t>x</a:t>
            </a:r>
            <a:r>
              <a:rPr lang="ko-KR" altLang="en-US" dirty="0"/>
              <a:t>값으로 축소하는 현상</a:t>
            </a:r>
            <a:r>
              <a:rPr lang="en-US" altLang="ko-KR" dirty="0"/>
              <a:t>(the Helvetica scenario)</a:t>
            </a:r>
            <a:r>
              <a:rPr lang="ko-KR" altLang="en-US" dirty="0"/>
              <a:t>를 피하기 위해 </a:t>
            </a:r>
            <a:r>
              <a:rPr lang="en-US" altLang="ko-KR" dirty="0"/>
              <a:t>D</a:t>
            </a:r>
            <a:r>
              <a:rPr lang="ko-KR" altLang="en-US" dirty="0"/>
              <a:t>를 업데이트하지 않고 </a:t>
            </a:r>
            <a:r>
              <a:rPr lang="en-US" altLang="ko-KR" dirty="0"/>
              <a:t>G</a:t>
            </a:r>
            <a:r>
              <a:rPr lang="ko-KR" altLang="en-US" dirty="0"/>
              <a:t>만 너무 많이 훈련해서 안된다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G</a:t>
            </a:r>
            <a:r>
              <a:rPr lang="ko-KR" altLang="en-US" dirty="0"/>
              <a:t>와 </a:t>
            </a:r>
            <a:r>
              <a:rPr lang="en-US" altLang="ko-KR" dirty="0"/>
              <a:t>D</a:t>
            </a:r>
            <a:r>
              <a:rPr lang="ko-KR" altLang="en-US" dirty="0"/>
              <a:t>의 </a:t>
            </a:r>
            <a:r>
              <a:rPr lang="ko-KR" altLang="en-US" dirty="0" err="1"/>
              <a:t>균형있는</a:t>
            </a:r>
            <a:r>
              <a:rPr lang="ko-KR" altLang="en-US" dirty="0"/>
              <a:t> 학습이 필요하다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0637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algn="l"/>
            <a:r>
              <a:rPr lang="en-US" altLang="ko-KR" b="1" i="0" dirty="0">
                <a:solidFill>
                  <a:srgbClr val="454545"/>
                </a:solidFill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Conclusions and future work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1A97B00-4289-89FC-E606-B398FBF0B88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/>
              <a:t>조건부 생성 모델 </a:t>
            </a:r>
            <a:r>
              <a:rPr lang="en-US" altLang="ko-KR" dirty="0"/>
              <a:t>P(</a:t>
            </a:r>
            <a:r>
              <a:rPr lang="en-US" altLang="ko-KR" dirty="0" err="1"/>
              <a:t>x|c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en-US" altLang="ko-KR" dirty="0"/>
              <a:t>G</a:t>
            </a:r>
            <a:r>
              <a:rPr lang="ko-KR" altLang="en-US" dirty="0"/>
              <a:t>와 </a:t>
            </a:r>
            <a:r>
              <a:rPr lang="en-US" altLang="ko-KR" dirty="0"/>
              <a:t>D</a:t>
            </a:r>
            <a:r>
              <a:rPr lang="ko-KR" altLang="en-US" dirty="0"/>
              <a:t>에게 모두 조건 </a:t>
            </a:r>
            <a:r>
              <a:rPr lang="en-US" altLang="ko-KR" dirty="0"/>
              <a:t>c</a:t>
            </a:r>
            <a:r>
              <a:rPr lang="ko-KR" altLang="en-US" dirty="0"/>
              <a:t>를 입력하여 얻을 수 있다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학습된 근사추론</a:t>
            </a:r>
            <a:r>
              <a:rPr lang="en-US" altLang="ko-KR" dirty="0"/>
              <a:t>(approximate inference)</a:t>
            </a:r>
            <a:r>
              <a:rPr lang="ko-KR" altLang="en-US" dirty="0"/>
              <a:t>은 주어진 </a:t>
            </a:r>
            <a:r>
              <a:rPr lang="en-US" altLang="ko-KR" dirty="0"/>
              <a:t>x</a:t>
            </a:r>
            <a:r>
              <a:rPr lang="ko-KR" altLang="en-US" dirty="0"/>
              <a:t>로부터 </a:t>
            </a:r>
            <a:r>
              <a:rPr lang="en-US" altLang="ko-KR" dirty="0"/>
              <a:t>z</a:t>
            </a:r>
            <a:r>
              <a:rPr lang="ko-KR" altLang="en-US" dirty="0"/>
              <a:t>를 예측하도록 네트워크를 훈련하여 나올 수 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wake-sleep </a:t>
            </a:r>
            <a:r>
              <a:rPr lang="ko-KR" altLang="en-US" dirty="0"/>
              <a:t>알고리즘에 의해 훈련된 추론 네트워크</a:t>
            </a:r>
            <a:r>
              <a:rPr lang="en-US" altLang="ko-KR" dirty="0"/>
              <a:t>(D)</a:t>
            </a:r>
            <a:r>
              <a:rPr lang="ko-KR" altLang="en-US" dirty="0"/>
              <a:t>와 비슷하지만 </a:t>
            </a:r>
            <a:r>
              <a:rPr lang="en-US" altLang="ko-KR" dirty="0"/>
              <a:t>GAN</a:t>
            </a:r>
            <a:r>
              <a:rPr lang="ko-KR" altLang="en-US"/>
              <a:t>은 생성 </a:t>
            </a:r>
            <a:r>
              <a:rPr lang="ko-KR" altLang="en-US" dirty="0"/>
              <a:t>네트워크</a:t>
            </a:r>
            <a:r>
              <a:rPr lang="en-US" altLang="ko-KR" dirty="0"/>
              <a:t>(G)</a:t>
            </a:r>
            <a:r>
              <a:rPr lang="ko-KR" altLang="en-US" dirty="0"/>
              <a:t>가 학습을 마친 후의 상태에 대해 추론 네트워크를 학습할 수 있다는 장점이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3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b="1" dirty="0"/>
              <a:t>논문 선정 이유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 dirty="0"/>
              <a:t>이미지 생성 분야 초기에 다루었던 중요한 모델 중 하나였고 배웠던 모델 중 하나였지만 자세히 알지 못하였기 때문에</a:t>
            </a:r>
            <a:r>
              <a:rPr lang="en-US" altLang="ko-KR" dirty="0"/>
              <a:t>..</a:t>
            </a:r>
          </a:p>
          <a:p>
            <a:pPr marL="228600" indent="-228600">
              <a:buFont typeface="Arial"/>
              <a:buChar char="•"/>
            </a:pPr>
            <a:r>
              <a:rPr lang="ko-KR" altLang="en-US" dirty="0"/>
              <a:t>이번 기회에 제대로 공부하는 계기가 되었으면 해서 고르게 되었다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b="1" dirty="0"/>
              <a:t>요약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 dirty="0"/>
              <a:t>기존 </a:t>
            </a:r>
            <a:r>
              <a:rPr lang="en-US" altLang="ko-KR" dirty="0"/>
              <a:t>VAE(Variational Auto Encoder)</a:t>
            </a:r>
            <a:r>
              <a:rPr lang="ko-KR" altLang="en-US" dirty="0"/>
              <a:t>의 문제점인 </a:t>
            </a:r>
            <a:r>
              <a:rPr lang="ko-KR" altLang="en-US" b="1" dirty="0"/>
              <a:t>이미지 품질이 떨어지며</a:t>
            </a:r>
            <a:r>
              <a:rPr lang="ko-KR" altLang="en-US" dirty="0"/>
              <a:t> </a:t>
            </a:r>
            <a:r>
              <a:rPr lang="ko-KR" altLang="en-US" dirty="0" err="1"/>
              <a:t>블러</a:t>
            </a:r>
            <a:r>
              <a:rPr lang="ko-KR" altLang="en-US" dirty="0"/>
              <a:t> 효과 등의 문제로 생성된 이미지가 덜 선명하고 부자연스럽다</a:t>
            </a:r>
            <a:r>
              <a:rPr lang="en-US" altLang="ko-KR" dirty="0"/>
              <a:t>.</a:t>
            </a:r>
          </a:p>
          <a:p>
            <a:pPr marL="228600" indent="-228600">
              <a:buFont typeface="Arial"/>
              <a:buChar char="•"/>
            </a:pPr>
            <a:r>
              <a:rPr lang="en-US" altLang="ko-KR" dirty="0"/>
              <a:t>VAE</a:t>
            </a:r>
            <a:r>
              <a:rPr lang="ko-KR" altLang="en-US" dirty="0"/>
              <a:t>의 </a:t>
            </a:r>
            <a:r>
              <a:rPr lang="ko-KR" altLang="en-US" b="1" dirty="0"/>
              <a:t>확률론적 접근</a:t>
            </a:r>
            <a:r>
              <a:rPr lang="ko-KR" altLang="en-US" dirty="0"/>
              <a:t>을 통한 잠재 공간에서의 샘플링에서 </a:t>
            </a:r>
            <a:r>
              <a:rPr lang="ko-KR" altLang="en-US" b="1" dirty="0"/>
              <a:t>적대적 학습</a:t>
            </a:r>
            <a:r>
              <a:rPr lang="ko-KR" altLang="en-US" dirty="0"/>
              <a:t>을 통한 현실감 있는 이미지를 생성하는 것에 초점을 맞추었다</a:t>
            </a:r>
            <a:r>
              <a:rPr lang="en-US" altLang="ko-KR" dirty="0"/>
              <a:t>.</a:t>
            </a:r>
          </a:p>
          <a:p>
            <a:pPr marL="228600" indent="-228600">
              <a:buFont typeface="Arial"/>
              <a:buChar char="•"/>
            </a:pPr>
            <a:r>
              <a:rPr lang="ko-KR" altLang="en-US" dirty="0"/>
              <a:t>핵심 아이디어는 생성형 모델 </a:t>
            </a:r>
            <a:r>
              <a:rPr lang="en-US" altLang="ko-KR" dirty="0"/>
              <a:t>G</a:t>
            </a:r>
            <a:r>
              <a:rPr lang="ko-KR" altLang="en-US" dirty="0"/>
              <a:t>는 데이터를 생성하고 판별 모델 </a:t>
            </a:r>
            <a:r>
              <a:rPr lang="en-US" altLang="ko-KR" dirty="0"/>
              <a:t>D</a:t>
            </a:r>
            <a:r>
              <a:rPr lang="ko-KR" altLang="en-US" dirty="0"/>
              <a:t>는 그 데이터가 진짜인지 판별하는 역할을 하며 </a:t>
            </a:r>
            <a:r>
              <a:rPr lang="ko-KR" altLang="en-US" b="1" dirty="0"/>
              <a:t>적대적으로 학습</a:t>
            </a:r>
            <a:r>
              <a:rPr lang="ko-KR" altLang="en-US" dirty="0"/>
              <a:t>시키는 방식을 사용한다는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90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  <a:prstGeom prst="rect">
            <a:avLst/>
          </a:prstGeom>
        </p:spPr>
        <p:txBody>
          <a:bodyPr vert="horz" lIns="91440" tIns="45720" rIns="91440" bIns="45720" numCol="1" anchor="ctr">
            <a:normAutofit/>
          </a:bodyPr>
          <a:lstStyle/>
          <a:p>
            <a:pPr marL="0" indent="0" rtl="0"/>
            <a:r>
              <a:rPr lang="en-US" altLang="ko-KR" sz="3600" b="1" dirty="0" err="1">
                <a:latin typeface="맑은 고딕" charset="0"/>
                <a:ea typeface="맑은 고딕" charset="0"/>
                <a:cs typeface="+mj-cs"/>
              </a:rPr>
              <a:t>Adverarial</a:t>
            </a:r>
            <a:r>
              <a:rPr lang="en-US" altLang="ko-KR" sz="3600" dirty="0">
                <a:latin typeface="맑은 고딕" charset="0"/>
                <a:ea typeface="맑은 고딕" charset="0"/>
                <a:cs typeface="+mj-cs"/>
              </a:rPr>
              <a:t> </a:t>
            </a:r>
            <a:r>
              <a:rPr lang="en-US" altLang="ko-KR" sz="3600" b="1" dirty="0">
                <a:latin typeface="맑은 고딕" charset="0"/>
                <a:ea typeface="맑은 고딕" charset="0"/>
                <a:cs typeface="+mj-cs"/>
              </a:rPr>
              <a:t>nets</a:t>
            </a:r>
            <a:endParaRPr lang="ko-KR" altLang="en-US" sz="3600" b="1" dirty="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9418AA8-BA4F-FC73-57EC-00AE82B1C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066" y="1592522"/>
            <a:ext cx="4305905" cy="114106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5195C8-F578-5A0A-B489-3C5E08EC2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627" y="866546"/>
            <a:ext cx="4305905" cy="35523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E22454F-3A3B-D301-88AF-F0FC605F444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392667" cy="4352925"/>
          </a:xfrm>
          <a:prstGeom prst="rect">
            <a:avLst/>
          </a:prstGeom>
        </p:spPr>
        <p:txBody>
          <a:bodyPr vert="horz" wrap="square" lIns="91440" tIns="45720" rIns="91440" bIns="45720" numCol="1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500" dirty="0">
              <a:latin typeface="맑은 고딕" charset="0"/>
              <a:ea typeface="맑은 고딕" charset="0"/>
            </a:endParaRPr>
          </a:p>
          <a:p>
            <a:pPr marL="0" indent="0">
              <a:buNone/>
            </a:pPr>
            <a:r>
              <a:rPr lang="ko-KR" altLang="en-US" sz="1500" dirty="0">
                <a:latin typeface="맑은 고딕" charset="0"/>
                <a:ea typeface="맑은 고딕" charset="0"/>
              </a:rPr>
              <a:t>생성형 모델 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G</a:t>
            </a:r>
            <a:r>
              <a:rPr lang="ko-KR" altLang="en-US" sz="1500" dirty="0">
                <a:latin typeface="맑은 고딕" charset="0"/>
                <a:ea typeface="맑은 고딕" charset="0"/>
              </a:rPr>
              <a:t>와 판별 모델 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D</a:t>
            </a:r>
            <a:r>
              <a:rPr lang="ko-KR" altLang="en-US" sz="1500" dirty="0">
                <a:latin typeface="맑은 고딕" charset="0"/>
                <a:ea typeface="맑은 고딕" charset="0"/>
              </a:rPr>
              <a:t>는 </a:t>
            </a:r>
            <a:r>
              <a:rPr lang="ko-KR" altLang="en-US" sz="1500" dirty="0" err="1">
                <a:latin typeface="맑은 고딕" charset="0"/>
                <a:ea typeface="맑은 고딕" charset="0"/>
              </a:rPr>
              <a:t>둘다</a:t>
            </a:r>
            <a:r>
              <a:rPr lang="ko-KR" altLang="en-US" sz="1500" dirty="0">
                <a:latin typeface="맑은 고딕" charset="0"/>
                <a:ea typeface="맑은 고딕" charset="0"/>
              </a:rPr>
              <a:t> 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MLP </a:t>
            </a:r>
            <a:r>
              <a:rPr lang="ko-KR" altLang="en-US" sz="1500" dirty="0">
                <a:latin typeface="맑은 고딕" charset="0"/>
                <a:ea typeface="맑은 고딕" charset="0"/>
              </a:rPr>
              <a:t>사용</a:t>
            </a:r>
            <a:endParaRPr lang="en-US" altLang="ko-KR" sz="1500" dirty="0">
              <a:latin typeface="맑은 고딕" charset="0"/>
              <a:ea typeface="맑은 고딕" charset="0"/>
            </a:endParaRPr>
          </a:p>
          <a:p>
            <a:pPr marL="0" indent="0">
              <a:buNone/>
            </a:pPr>
            <a:endParaRPr lang="en-US" altLang="ko-KR" sz="1500" dirty="0">
              <a:latin typeface="맑은 고딕" charset="0"/>
              <a:ea typeface="맑은 고딕" charset="0"/>
            </a:endParaRPr>
          </a:p>
          <a:p>
            <a:pPr marL="0" indent="0">
              <a:buNone/>
            </a:pPr>
            <a:r>
              <a:rPr lang="ko-KR" altLang="en-US" sz="1500" dirty="0">
                <a:latin typeface="맑은 고딕" charset="0"/>
                <a:ea typeface="맑은 고딕" charset="0"/>
              </a:rPr>
              <a:t>수식 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1</a:t>
            </a:r>
            <a:r>
              <a:rPr lang="ko-KR" altLang="en-US" sz="1500" dirty="0">
                <a:latin typeface="맑은 고딕" charset="0"/>
                <a:ea typeface="맑은 고딕" charset="0"/>
              </a:rPr>
              <a:t>을 최대화하는 방식으로 미니배치 확률적 </a:t>
            </a:r>
            <a:r>
              <a:rPr lang="ko-KR" altLang="en-US" sz="1500" dirty="0" err="1">
                <a:latin typeface="맑은 고딕" charset="0"/>
                <a:ea typeface="맑은 고딕" charset="0"/>
              </a:rPr>
              <a:t>경사하강법을</a:t>
            </a:r>
            <a:r>
              <a:rPr lang="ko-KR" altLang="en-US" sz="1500" dirty="0">
                <a:latin typeface="맑은 고딕" charset="0"/>
                <a:ea typeface="맑은 고딕" charset="0"/>
              </a:rPr>
              <a:t> 이용하여 </a:t>
            </a:r>
            <a:r>
              <a:rPr lang="ko-KR" altLang="en-US" sz="1500" dirty="0" err="1">
                <a:latin typeface="맑은 고딕" charset="0"/>
                <a:ea typeface="맑은 고딕" charset="0"/>
              </a:rPr>
              <a:t>업데이트해나간다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sz="1500" dirty="0" err="1">
                <a:latin typeface="맑은 고딕" charset="0"/>
                <a:ea typeface="맑은 고딕" charset="0"/>
              </a:rPr>
              <a:t>logD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(x)</a:t>
            </a:r>
            <a:r>
              <a:rPr lang="ko-KR" altLang="en-US" sz="1500" dirty="0" err="1">
                <a:latin typeface="맑은 고딕" charset="0"/>
                <a:ea typeface="맑은 고딕" charset="0"/>
              </a:rPr>
              <a:t>텀을</a:t>
            </a:r>
            <a:r>
              <a:rPr lang="ko-KR" altLang="en-US" sz="1500" dirty="0">
                <a:latin typeface="맑은 고딕" charset="0"/>
                <a:ea typeface="맑은 고딕" charset="0"/>
              </a:rPr>
              <a:t> 최대화 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= </a:t>
            </a:r>
            <a:r>
              <a:rPr lang="ko-KR" altLang="en-US" sz="1500" dirty="0">
                <a:latin typeface="맑은 고딕" charset="0"/>
                <a:ea typeface="맑은 고딕" charset="0"/>
              </a:rPr>
              <a:t>판별 모델이 제대로 판별할 수 있는지 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/ log(1 – D(G(z))) </a:t>
            </a:r>
            <a:r>
              <a:rPr lang="ko-KR" altLang="en-US" sz="1500" dirty="0" err="1">
                <a:latin typeface="맑은 고딕" charset="0"/>
                <a:ea typeface="맑은 고딕" charset="0"/>
              </a:rPr>
              <a:t>텀의</a:t>
            </a:r>
            <a:r>
              <a:rPr lang="ko-KR" altLang="en-US" sz="1500" dirty="0">
                <a:latin typeface="맑은 고딕" charset="0"/>
                <a:ea typeface="맑은 고딕" charset="0"/>
              </a:rPr>
              <a:t> 최소화 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= </a:t>
            </a:r>
            <a:r>
              <a:rPr lang="ko-KR" altLang="en-US" sz="1500" dirty="0">
                <a:latin typeface="맑은 고딕" charset="0"/>
                <a:ea typeface="맑은 고딕" charset="0"/>
              </a:rPr>
              <a:t>생성 모델이 생성한 데이터가 얼마나 판별 모델이 가짜라고 판별하는지를 의미한다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. </a:t>
            </a:r>
            <a:r>
              <a:rPr lang="ko-KR" altLang="en-US" sz="1500" dirty="0">
                <a:latin typeface="맑은 고딕" charset="0"/>
                <a:ea typeface="맑은 고딕" charset="0"/>
              </a:rPr>
              <a:t>즉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, </a:t>
            </a:r>
            <a:r>
              <a:rPr lang="ko-KR" altLang="en-US" sz="1500" dirty="0">
                <a:latin typeface="맑은 고딕" charset="0"/>
                <a:ea typeface="맑은 고딕" charset="0"/>
              </a:rPr>
              <a:t>수식 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1</a:t>
            </a:r>
            <a:r>
              <a:rPr lang="ko-KR" altLang="en-US" sz="1500" dirty="0">
                <a:latin typeface="맑은 고딕" charset="0"/>
                <a:ea typeface="맑은 고딕" charset="0"/>
              </a:rPr>
              <a:t>은 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D</a:t>
            </a:r>
            <a:r>
              <a:rPr lang="ko-KR" altLang="en-US" sz="1500" dirty="0">
                <a:latin typeface="맑은 고딕" charset="0"/>
                <a:ea typeface="맑은 고딕" charset="0"/>
              </a:rPr>
              <a:t>를 최대화해가는 동시에 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G</a:t>
            </a:r>
            <a:r>
              <a:rPr lang="ko-KR" altLang="en-US" sz="1500" dirty="0">
                <a:latin typeface="맑은 고딕" charset="0"/>
                <a:ea typeface="맑은 고딕" charset="0"/>
              </a:rPr>
              <a:t>를 최소화하는 방향으로 학습시킨다는 것을 의미한다</a:t>
            </a:r>
            <a:r>
              <a:rPr lang="en-US" altLang="ko-KR" sz="1500" dirty="0">
                <a:latin typeface="맑은 고딕" charset="0"/>
                <a:ea typeface="맑은 고딕" charset="0"/>
              </a:rPr>
              <a:t>.</a:t>
            </a:r>
          </a:p>
          <a:p>
            <a:pPr marL="228600" indent="-228600">
              <a:buFont typeface="Arial"/>
              <a:buChar char="•"/>
            </a:pPr>
            <a:endParaRPr lang="en-US" altLang="ko-KR" sz="1500" dirty="0">
              <a:latin typeface="맑은 고딕" charset="0"/>
              <a:ea typeface="맑은 고딕" charset="0"/>
            </a:endParaRPr>
          </a:p>
          <a:p>
            <a:pPr marL="0" indent="0">
              <a:buNone/>
            </a:pPr>
            <a:endParaRPr lang="en-US" altLang="ko-KR" sz="1500" dirty="0">
              <a:latin typeface="맑은 고딕" charset="0"/>
              <a:ea typeface="맑은 고딕" charset="0"/>
            </a:endParaRPr>
          </a:p>
          <a:p>
            <a:pPr marL="0" indent="0">
              <a:buNone/>
            </a:pPr>
            <a:endParaRPr lang="en-US" altLang="ko-KR" sz="1500" dirty="0">
              <a:latin typeface="맑은 고딕" charset="0"/>
              <a:ea typeface="맑은 고딕" charset="0"/>
            </a:endParaRPr>
          </a:p>
          <a:p>
            <a:pPr>
              <a:buFont typeface="Arial"/>
              <a:buChar char="•"/>
            </a:pPr>
            <a:endParaRPr lang="ko-KR" alt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en-US" altLang="ko-KR" b="1" dirty="0"/>
              <a:t>Adversarial</a:t>
            </a:r>
            <a:r>
              <a:rPr lang="en-US" altLang="ko-KR" dirty="0"/>
              <a:t> </a:t>
            </a:r>
            <a:r>
              <a:rPr lang="en-US" altLang="ko-KR" b="1" dirty="0"/>
              <a:t>nets</a:t>
            </a:r>
            <a:endParaRPr lang="ko-KR" altLang="en-US" b="1" dirty="0"/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 typeface="Arial"/>
              <a:buChar char="•"/>
            </a:pPr>
            <a:r>
              <a:rPr lang="en-US" altLang="ko-KR" dirty="0"/>
              <a:t>(a)</a:t>
            </a:r>
            <a:r>
              <a:rPr lang="ko-KR" altLang="en-US" dirty="0"/>
              <a:t>는 초기 상태</a:t>
            </a:r>
            <a:endParaRPr lang="en-US" altLang="ko-KR" dirty="0"/>
          </a:p>
          <a:p>
            <a:pPr marL="228600" indent="-228600">
              <a:buFont typeface="Arial"/>
              <a:buChar char="•"/>
            </a:pPr>
            <a:r>
              <a:rPr lang="en-US" altLang="ko-KR" dirty="0"/>
              <a:t>(b)</a:t>
            </a:r>
            <a:r>
              <a:rPr lang="ko-KR" altLang="en-US" dirty="0"/>
              <a:t>는 알고리즘 내부</a:t>
            </a:r>
            <a:br>
              <a:rPr lang="en-US" altLang="ko-KR" dirty="0"/>
            </a:br>
            <a:r>
              <a:rPr lang="ko-KR" altLang="en-US" dirty="0"/>
              <a:t>에서 </a:t>
            </a:r>
            <a:r>
              <a:rPr lang="en-US" altLang="ko-KR" dirty="0"/>
              <a:t>D</a:t>
            </a:r>
            <a:r>
              <a:rPr lang="ko-KR" altLang="en-US" dirty="0"/>
              <a:t>의 학습과정</a:t>
            </a:r>
            <a:endParaRPr lang="en-US" altLang="ko-KR" dirty="0"/>
          </a:p>
          <a:p>
            <a:pPr marL="228600" indent="-228600">
              <a:buFont typeface="Arial"/>
              <a:buChar char="•"/>
            </a:pPr>
            <a:endParaRPr lang="en-US" altLang="ko-KR" dirty="0"/>
          </a:p>
          <a:p>
            <a:pPr marL="228600" indent="-228600">
              <a:buFont typeface="Arial"/>
              <a:buChar char="•"/>
            </a:pPr>
            <a:endParaRPr lang="en-US" altLang="ko-KR" dirty="0"/>
          </a:p>
          <a:p>
            <a:pPr marL="228600" indent="-228600">
              <a:buFont typeface="Arial"/>
              <a:buChar char="•"/>
            </a:pPr>
            <a:r>
              <a:rPr lang="en-US" altLang="ko-KR" dirty="0"/>
              <a:t>(c)</a:t>
            </a:r>
            <a:r>
              <a:rPr lang="ko-KR" altLang="en-US" dirty="0"/>
              <a:t>는 </a:t>
            </a:r>
            <a:r>
              <a:rPr lang="en-US" altLang="ko-KR" dirty="0"/>
              <a:t>G</a:t>
            </a:r>
            <a:r>
              <a:rPr lang="ko-KR" altLang="en-US" dirty="0"/>
              <a:t>를 업데이트한 후의 모습</a:t>
            </a:r>
            <a:endParaRPr lang="en-US" altLang="ko-KR" dirty="0"/>
          </a:p>
          <a:p>
            <a:pPr marL="228600" indent="-228600">
              <a:buFont typeface="Arial"/>
              <a:buChar char="•"/>
            </a:pPr>
            <a:r>
              <a:rPr lang="en-US" altLang="ko-KR" dirty="0"/>
              <a:t>(d)</a:t>
            </a:r>
            <a:r>
              <a:rPr lang="ko-KR" altLang="en-US" dirty="0"/>
              <a:t>는 충분한 학습 단계를 거친 </a:t>
            </a:r>
            <a:r>
              <a:rPr lang="en-US" altLang="ko-KR" dirty="0"/>
              <a:t>G</a:t>
            </a:r>
            <a:r>
              <a:rPr lang="ko-KR" altLang="en-US" dirty="0"/>
              <a:t>와 </a:t>
            </a:r>
            <a:r>
              <a:rPr lang="en-US" altLang="ko-KR" dirty="0"/>
              <a:t>D</a:t>
            </a:r>
            <a:r>
              <a:rPr lang="ko-KR" altLang="en-US" dirty="0"/>
              <a:t>가 </a:t>
            </a:r>
            <a:r>
              <a:rPr lang="en-US" altLang="ko-KR" dirty="0"/>
              <a:t>Pg = </a:t>
            </a:r>
            <a:r>
              <a:rPr lang="en-US" altLang="ko-KR" dirty="0" err="1"/>
              <a:t>Pdata</a:t>
            </a:r>
            <a:r>
              <a:rPr lang="ko-KR" altLang="en-US" dirty="0"/>
              <a:t>이기 때문에 더 이상 계산할 수 없는 단계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D(x)=1/2</a:t>
            </a:r>
            <a:r>
              <a:rPr lang="ko-KR" altLang="en-US" dirty="0"/>
              <a:t>의 단계</a:t>
            </a:r>
            <a:r>
              <a:rPr lang="en-US" altLang="ko-KR" dirty="0"/>
              <a:t>(</a:t>
            </a:r>
            <a:r>
              <a:rPr lang="ko-KR" altLang="en-US" dirty="0"/>
              <a:t>구분 못하는 단계</a:t>
            </a:r>
            <a:r>
              <a:rPr lang="en-US" altLang="ko-KR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A1F237-329B-AF24-77BE-FFFE1F645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116" y="1691640"/>
            <a:ext cx="6691151" cy="2262574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57DD3FE-7D1D-0C05-1DE4-400AB29339C6}"/>
              </a:ext>
            </a:extLst>
          </p:cNvPr>
          <p:cNvSpPr txBox="1">
            <a:spLocks/>
          </p:cNvSpPr>
          <p:nvPr/>
        </p:nvSpPr>
        <p:spPr>
          <a:xfrm>
            <a:off x="8692943" y="378912"/>
            <a:ext cx="4509709" cy="1244735"/>
          </a:xfrm>
          <a:prstGeom prst="rect">
            <a:avLst/>
          </a:prstGeom>
        </p:spPr>
        <p:txBody>
          <a:bodyPr vert="horz" wrap="square" lIns="91440" tIns="45720" rIns="91440" bIns="45720" numCol="1" rtlCol="0" anchor="t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검은색 점선 </a:t>
            </a:r>
            <a:r>
              <a:rPr lang="en-US" altLang="ko-KR" dirty="0"/>
              <a:t>: </a:t>
            </a:r>
            <a:r>
              <a:rPr lang="en-US" altLang="ko-KR" dirty="0" err="1"/>
              <a:t>Px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녹색 실선 </a:t>
            </a:r>
            <a:r>
              <a:rPr lang="en-US" altLang="ko-KR" dirty="0"/>
              <a:t>: Pg</a:t>
            </a:r>
          </a:p>
          <a:p>
            <a:pPr marL="0" indent="0">
              <a:buNone/>
            </a:pPr>
            <a:r>
              <a:rPr lang="ko-KR" altLang="en-US" dirty="0"/>
              <a:t>파란색 점선 </a:t>
            </a:r>
            <a:r>
              <a:rPr lang="en-US" altLang="ko-KR" dirty="0"/>
              <a:t>: 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642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en-US" altLang="ko-KR" b="1" dirty="0"/>
              <a:t>Theorical</a:t>
            </a:r>
            <a:r>
              <a:rPr lang="en-US" altLang="ko-KR" dirty="0"/>
              <a:t> </a:t>
            </a:r>
            <a:r>
              <a:rPr lang="en-US" altLang="ko-KR" b="1" dirty="0"/>
              <a:t>Results</a:t>
            </a: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59B08B-A052-6C20-88A8-1FB801F0C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632" y="1551405"/>
            <a:ext cx="8851232" cy="482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8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en-US" altLang="ko-KR" b="1" dirty="0"/>
              <a:t>Theorical</a:t>
            </a:r>
            <a:r>
              <a:rPr lang="en-US" altLang="ko-KR" dirty="0"/>
              <a:t> </a:t>
            </a:r>
            <a:r>
              <a:rPr lang="en-US" altLang="ko-KR" b="1" dirty="0"/>
              <a:t>Results</a:t>
            </a:r>
            <a:br>
              <a:rPr lang="en-US" altLang="ko-KR" dirty="0"/>
            </a:br>
            <a:r>
              <a:rPr lang="en-US" altLang="ko-KR" dirty="0"/>
              <a:t>Global Optimality of </a:t>
            </a:r>
            <a:r>
              <a:rPr lang="en-US" altLang="ko-KR" dirty="0" err="1"/>
              <a:t>P_g</a:t>
            </a:r>
            <a:r>
              <a:rPr lang="en-US" altLang="ko-KR" dirty="0"/>
              <a:t> = </a:t>
            </a:r>
            <a:r>
              <a:rPr lang="en-US" altLang="ko-KR" dirty="0" err="1"/>
              <a:t>P_data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61AEF-DED5-2EA0-70D4-E7A2D28AF87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>
              <a:buNone/>
            </a:pPr>
            <a:r>
              <a:rPr lang="en-US" altLang="ko-KR" dirty="0"/>
              <a:t>G</a:t>
            </a:r>
            <a:r>
              <a:rPr lang="ko-KR" altLang="en-US" dirty="0"/>
              <a:t>가 고정되었을 때의 </a:t>
            </a:r>
            <a:r>
              <a:rPr lang="en-US" altLang="ko-KR" dirty="0"/>
              <a:t>D</a:t>
            </a:r>
            <a:r>
              <a:rPr lang="ko-KR" altLang="en-US" dirty="0"/>
              <a:t>의 </a:t>
            </a:r>
            <a:r>
              <a:rPr lang="en-US" altLang="ko-KR" dirty="0"/>
              <a:t>optimal</a:t>
            </a:r>
            <a:r>
              <a:rPr lang="ko-KR" altLang="en-US" dirty="0"/>
              <a:t>은 다음과 같다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생성 모델 </a:t>
            </a:r>
            <a:r>
              <a:rPr lang="en-US" altLang="ko-KR" dirty="0"/>
              <a:t>G</a:t>
            </a:r>
            <a:r>
              <a:rPr lang="ko-KR" altLang="en-US" dirty="0"/>
              <a:t>가 주어진다면 판별 모델 </a:t>
            </a:r>
            <a:r>
              <a:rPr lang="en-US" altLang="ko-KR" dirty="0"/>
              <a:t>D</a:t>
            </a:r>
            <a:r>
              <a:rPr lang="ko-KR" altLang="en-US" dirty="0"/>
              <a:t>에 대한 학습 기준은 해당 함수를 최대화하는 것이다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8B38597-7B7F-A079-8017-EF8844578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958" y="4629481"/>
            <a:ext cx="8126580" cy="188372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2A678E7-CF03-5A80-758B-35EF3D9EF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750" y="2228519"/>
            <a:ext cx="7793370" cy="10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57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en-US" altLang="ko-KR" b="1" dirty="0"/>
              <a:t>Theorical</a:t>
            </a:r>
            <a:r>
              <a:rPr lang="en-US" altLang="ko-KR" dirty="0"/>
              <a:t> </a:t>
            </a:r>
            <a:r>
              <a:rPr lang="en-US" altLang="ko-KR" b="1" dirty="0"/>
              <a:t>Results</a:t>
            </a:r>
            <a:br>
              <a:rPr lang="en-US" altLang="ko-KR" dirty="0"/>
            </a:br>
            <a:r>
              <a:rPr lang="en-US" altLang="ko-KR" dirty="0"/>
              <a:t>Global Optimality of </a:t>
            </a:r>
            <a:r>
              <a:rPr lang="en-US" altLang="ko-KR" dirty="0" err="1"/>
              <a:t>P_g</a:t>
            </a:r>
            <a:r>
              <a:rPr lang="en-US" altLang="ko-KR" dirty="0"/>
              <a:t> = </a:t>
            </a:r>
            <a:r>
              <a:rPr lang="en-US" altLang="ko-KR" dirty="0" err="1"/>
              <a:t>P_data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61AEF-DED5-2EA0-70D4-E7A2D28AF87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P_g</a:t>
            </a:r>
            <a:r>
              <a:rPr lang="en-US" altLang="ko-KR" dirty="0"/>
              <a:t> = </a:t>
            </a:r>
            <a:r>
              <a:rPr lang="en-US" altLang="ko-KR" dirty="0" err="1"/>
              <a:t>Pdata</a:t>
            </a:r>
            <a:r>
              <a:rPr lang="ko-KR" altLang="en-US" dirty="0"/>
              <a:t>인 경우 </a:t>
            </a:r>
            <a:r>
              <a:rPr lang="en-US" altLang="ko-KR" dirty="0"/>
              <a:t>D*G(x) = 1/2 </a:t>
            </a:r>
            <a:r>
              <a:rPr lang="ko-KR" altLang="en-US" dirty="0"/>
              <a:t>이므로 수식 </a:t>
            </a:r>
            <a:r>
              <a:rPr lang="en-US" altLang="ko-KR" dirty="0"/>
              <a:t>2</a:t>
            </a:r>
            <a:r>
              <a:rPr lang="ko-KR" altLang="en-US" dirty="0"/>
              <a:t>번에 대입해보면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C(G)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-log2</a:t>
            </a:r>
            <a:r>
              <a:rPr lang="ko-KR" altLang="en-US" dirty="0"/>
              <a:t> </a:t>
            </a:r>
            <a:r>
              <a:rPr lang="en-US" altLang="ko-KR" dirty="0"/>
              <a:t>+ (-log2) = -log4</a:t>
            </a:r>
            <a:r>
              <a:rPr lang="ko-KR" altLang="en-US" dirty="0"/>
              <a:t>가 되는 것을 알 </a:t>
            </a:r>
            <a:r>
              <a:rPr lang="ko-KR" altLang="en-US" dirty="0" err="1"/>
              <a:t>수있다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 값이 나온다는 것을 증명하는 데 </a:t>
            </a:r>
            <a:r>
              <a:rPr lang="en-US" altLang="ko-KR" dirty="0"/>
              <a:t>KLD</a:t>
            </a:r>
            <a:r>
              <a:rPr lang="ko-KR" altLang="en-US" dirty="0"/>
              <a:t>와 </a:t>
            </a:r>
            <a:r>
              <a:rPr lang="en-US" altLang="ko-KR" dirty="0"/>
              <a:t>JSD</a:t>
            </a:r>
            <a:r>
              <a:rPr lang="ko-KR" altLang="en-US" dirty="0"/>
              <a:t>를 이용한다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0279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en-US" altLang="ko-KR" b="1" dirty="0"/>
              <a:t>Experiments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61AEF-DED5-2EA0-70D4-E7A2D28AF87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870" cy="435292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데이터 셋은 </a:t>
            </a:r>
            <a:r>
              <a:rPr lang="en-US" altLang="ko-KR" dirty="0"/>
              <a:t>MNIST, TFD(</a:t>
            </a:r>
            <a:r>
              <a:rPr lang="en-US" altLang="ko-KR" dirty="0" err="1"/>
              <a:t>Tronto</a:t>
            </a:r>
            <a:r>
              <a:rPr lang="en-US" altLang="ko-KR" dirty="0"/>
              <a:t> Face Database), CIFAR-10</a:t>
            </a:r>
            <a:r>
              <a:rPr lang="ko-KR" altLang="en-US" dirty="0"/>
              <a:t>을 포함한 데이터 셋을 사용하였다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Generative Model</a:t>
            </a:r>
            <a:r>
              <a:rPr lang="ko-KR" altLang="en-US" dirty="0"/>
              <a:t>은 </a:t>
            </a:r>
            <a:r>
              <a:rPr lang="en-US" altLang="ko-KR" dirty="0" err="1"/>
              <a:t>ReLU</a:t>
            </a:r>
            <a:r>
              <a:rPr lang="ko-KR" altLang="en-US" dirty="0"/>
              <a:t>와 </a:t>
            </a:r>
            <a:r>
              <a:rPr lang="en-US" altLang="ko-KR" dirty="0"/>
              <a:t>Sigmoid</a:t>
            </a:r>
            <a:r>
              <a:rPr lang="ko-KR" altLang="en-US" dirty="0"/>
              <a:t>를 활성화 함수로 섞어서 사용하였으며 </a:t>
            </a:r>
            <a:r>
              <a:rPr lang="en-US" altLang="ko-KR" dirty="0"/>
              <a:t>discriminative Model</a:t>
            </a:r>
            <a:r>
              <a:rPr lang="ko-KR" altLang="en-US" dirty="0"/>
              <a:t>은 </a:t>
            </a:r>
            <a:r>
              <a:rPr lang="en-US" altLang="ko-KR" dirty="0" err="1"/>
              <a:t>Maxout</a:t>
            </a:r>
            <a:r>
              <a:rPr lang="en-US" altLang="ko-KR" dirty="0"/>
              <a:t> </a:t>
            </a:r>
            <a:r>
              <a:rPr lang="ko-KR" altLang="en-US" dirty="0"/>
              <a:t>활성화 함수와 </a:t>
            </a:r>
            <a:r>
              <a:rPr lang="en-US" altLang="ko-KR" dirty="0"/>
              <a:t>Dropout</a:t>
            </a:r>
            <a:r>
              <a:rPr lang="ko-KR" altLang="en-US" dirty="0"/>
              <a:t>을 적용하였다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861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Pages>19</Pages>
  <Words>607</Words>
  <Characters>0</Characters>
  <Application>Microsoft Office PowerPoint</Application>
  <DocSecurity>0</DocSecurity>
  <PresentationFormat>와이드스크린</PresentationFormat>
  <Lines>0</Lines>
  <Paragraphs>57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Helvetica</vt:lpstr>
      <vt:lpstr>Symbol</vt:lpstr>
      <vt:lpstr>Office 테마</vt:lpstr>
      <vt:lpstr>Generative Adversarial Nets</vt:lpstr>
      <vt:lpstr>논문 선정 이유</vt:lpstr>
      <vt:lpstr>요약</vt:lpstr>
      <vt:lpstr>Adverarial nets</vt:lpstr>
      <vt:lpstr>Adversarial nets</vt:lpstr>
      <vt:lpstr>Theorical Results</vt:lpstr>
      <vt:lpstr>Theorical Results Global Optimality of P_g = P_data</vt:lpstr>
      <vt:lpstr>Theorical Results Global Optimality of P_g = P_data</vt:lpstr>
      <vt:lpstr>Experiments</vt:lpstr>
      <vt:lpstr>Experiments</vt:lpstr>
      <vt:lpstr>Experiments</vt:lpstr>
      <vt:lpstr>Advantages and disadventages</vt:lpstr>
      <vt:lpstr>Conclusions and future work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iron8233</dc:creator>
  <cp:lastModifiedBy>김기수</cp:lastModifiedBy>
  <cp:revision>7</cp:revision>
  <dcterms:modified xsi:type="dcterms:W3CDTF">2024-08-19T06:17:11Z</dcterms:modified>
  <cp:version>10.105.234.53029</cp:version>
</cp:coreProperties>
</file>