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5" r:id="rId3"/>
  </p:sldMasterIdLst>
  <p:notesMasterIdLst>
    <p:notesMasterId r:id="rId135"/>
  </p:notesMasterIdLst>
  <p:handoutMasterIdLst>
    <p:handoutMasterId r:id="rId136"/>
  </p:handoutMasterIdLst>
  <p:sldIdLst>
    <p:sldId id="300" r:id="rId4"/>
    <p:sldId id="432" r:id="rId5"/>
    <p:sldId id="433" r:id="rId6"/>
    <p:sldId id="434" r:id="rId7"/>
    <p:sldId id="443" r:id="rId8"/>
    <p:sldId id="444" r:id="rId9"/>
    <p:sldId id="445" r:id="rId10"/>
    <p:sldId id="343" r:id="rId11"/>
    <p:sldId id="344" r:id="rId12"/>
    <p:sldId id="297" r:id="rId13"/>
    <p:sldId id="320" r:id="rId14"/>
    <p:sldId id="307" r:id="rId15"/>
    <p:sldId id="259" r:id="rId16"/>
    <p:sldId id="309" r:id="rId17"/>
    <p:sldId id="308" r:id="rId18"/>
    <p:sldId id="260" r:id="rId19"/>
    <p:sldId id="446" r:id="rId20"/>
    <p:sldId id="447" r:id="rId21"/>
    <p:sldId id="481" r:id="rId22"/>
    <p:sldId id="482" r:id="rId23"/>
    <p:sldId id="483" r:id="rId24"/>
    <p:sldId id="484" r:id="rId25"/>
    <p:sldId id="448"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478" r:id="rId56"/>
    <p:sldId id="479" r:id="rId57"/>
    <p:sldId id="480" r:id="rId58"/>
    <p:sldId id="485" r:id="rId59"/>
    <p:sldId id="486" r:id="rId60"/>
    <p:sldId id="487" r:id="rId61"/>
    <p:sldId id="488" r:id="rId62"/>
    <p:sldId id="489" r:id="rId63"/>
    <p:sldId id="318" r:id="rId64"/>
    <p:sldId id="319" r:id="rId65"/>
    <p:sldId id="310" r:id="rId66"/>
    <p:sldId id="311" r:id="rId67"/>
    <p:sldId id="312" r:id="rId68"/>
    <p:sldId id="313" r:id="rId69"/>
    <p:sldId id="314" r:id="rId70"/>
    <p:sldId id="321" r:id="rId71"/>
    <p:sldId id="325" r:id="rId72"/>
    <p:sldId id="326" r:id="rId73"/>
    <p:sldId id="327" r:id="rId74"/>
    <p:sldId id="328" r:id="rId75"/>
    <p:sldId id="329" r:id="rId76"/>
    <p:sldId id="330" r:id="rId77"/>
    <p:sldId id="331" r:id="rId78"/>
    <p:sldId id="332"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95" r:id="rId98"/>
    <p:sldId id="396" r:id="rId99"/>
    <p:sldId id="397" r:id="rId100"/>
    <p:sldId id="398"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99" r:id="rId123"/>
    <p:sldId id="400" r:id="rId124"/>
    <p:sldId id="401" r:id="rId125"/>
    <p:sldId id="402" r:id="rId126"/>
    <p:sldId id="403" r:id="rId127"/>
    <p:sldId id="404" r:id="rId128"/>
    <p:sldId id="405" r:id="rId129"/>
    <p:sldId id="406" r:id="rId130"/>
    <p:sldId id="407" r:id="rId131"/>
    <p:sldId id="408" r:id="rId132"/>
    <p:sldId id="409" r:id="rId133"/>
    <p:sldId id="410" r:id="rId134"/>
  </p:sldIdLst>
  <p:sldSz cx="9144000" cy="6858000" type="screen4x3"/>
  <p:notesSz cx="6858000" cy="9144000"/>
  <p:custDataLst>
    <p:tags r:id="rId137"/>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67"/>
  </p:normalViewPr>
  <p:slideViewPr>
    <p:cSldViewPr showGuides="1">
      <p:cViewPr varScale="1">
        <p:scale>
          <a:sx n="110" d="100"/>
          <a:sy n="110" d="100"/>
        </p:scale>
        <p:origin x="16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notesMaster" Target="notesMasters/notes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tags" Target="tags/tag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a:t>
            </a:fld>
            <a:endParaRPr lang="zh-CN" altLang="en-US" sz="1200" dirty="0">
              <a:latin typeface="Times New Roman" panose="02020603050405020304" pitchFamily="18" charset="0"/>
            </a:endParaRPr>
          </a:p>
        </p:txBody>
      </p:sp>
      <p:sp>
        <p:nvSpPr>
          <p:cNvPr id="8195" name="Rectangle 2"/>
          <p:cNvSpPr>
            <a:spLocks noGrp="1" noRot="1" noChangeAspect="1" noTextEdit="1"/>
          </p:cNvSpPr>
          <p:nvPr>
            <p:ph type="sldImg"/>
          </p:nvPr>
        </p:nvSpPr>
        <p:spPr>
          <a:ln/>
        </p:spPr>
      </p:sp>
      <p:sp>
        <p:nvSpPr>
          <p:cNvPr id="8196" name="Rectangle 3"/>
          <p:cNvSpPr>
            <a:spLocks noGrp="1"/>
          </p:cNvSpPr>
          <p:nvPr>
            <p:ph type="body"/>
          </p:nvPr>
        </p:nvSpPr>
        <p:spPr>
          <a:ln/>
        </p:spPr>
        <p:txBody>
          <a:bodyPr wrap="square" lIns="91440" tIns="45720" rIns="91440" bIns="45720" anchor="t" anchorCtr="0"/>
          <a:lstStyle/>
          <a:p>
            <a:pPr lvl="0" eaLnBrk="1" hangingPunct="1"/>
            <a:r>
              <a:rPr lang="zh-CN" altLang="en-US" dirty="0"/>
              <a:t>欢迎辞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a:solidFill>
              <a:srgbClr val="000000">
                <a:alpha val="100000"/>
              </a:srgbClr>
            </a:solidFill>
            <a:miter lim="800000"/>
          </a:ln>
        </p:spPr>
      </p:sp>
      <p:sp>
        <p:nvSpPr>
          <p:cNvPr id="1044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44</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3075" name="Group 8"/>
          <p:cNvGrpSpPr/>
          <p:nvPr/>
        </p:nvGrpSpPr>
        <p:grpSpPr>
          <a:xfrm>
            <a:off x="7493000" y="2992438"/>
            <a:ext cx="1338263" cy="2189162"/>
            <a:chOff x="4704" y="1885"/>
            <a:chExt cx="843" cy="1379"/>
          </a:xfrm>
        </p:grpSpPr>
        <p:sp>
          <p:nvSpPr>
            <p:cNvPr id="3082" name="Oval 9"/>
            <p:cNvSpPr/>
            <p:nvPr/>
          </p:nvSpPr>
          <p:spPr>
            <a:xfrm>
              <a:off x="4704"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3" name="Oval 10"/>
            <p:cNvSpPr/>
            <p:nvPr/>
          </p:nvSpPr>
          <p:spPr>
            <a:xfrm>
              <a:off x="4883"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4" name="Oval 11"/>
            <p:cNvSpPr/>
            <p:nvPr/>
          </p:nvSpPr>
          <p:spPr>
            <a:xfrm>
              <a:off x="5062"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5" name="Oval 12"/>
            <p:cNvSpPr/>
            <p:nvPr/>
          </p:nvSpPr>
          <p:spPr>
            <a:xfrm>
              <a:off x="4704"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6" name="Oval 13"/>
            <p:cNvSpPr/>
            <p:nvPr/>
          </p:nvSpPr>
          <p:spPr>
            <a:xfrm>
              <a:off x="4883"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7" name="Oval 14"/>
            <p:cNvSpPr/>
            <p:nvPr/>
          </p:nvSpPr>
          <p:spPr>
            <a:xfrm>
              <a:off x="5062"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8" name="Oval 15"/>
            <p:cNvSpPr/>
            <p:nvPr/>
          </p:nvSpPr>
          <p:spPr>
            <a:xfrm>
              <a:off x="5241" y="2064"/>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9" name="Oval 16"/>
            <p:cNvSpPr/>
            <p:nvPr/>
          </p:nvSpPr>
          <p:spPr>
            <a:xfrm>
              <a:off x="4704"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0" name="Oval 17"/>
            <p:cNvSpPr/>
            <p:nvPr/>
          </p:nvSpPr>
          <p:spPr>
            <a:xfrm>
              <a:off x="4883"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1" name="Oval 18"/>
            <p:cNvSpPr/>
            <p:nvPr/>
          </p:nvSpPr>
          <p:spPr>
            <a:xfrm>
              <a:off x="5062"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2" name="Oval 19"/>
            <p:cNvSpPr/>
            <p:nvPr/>
          </p:nvSpPr>
          <p:spPr>
            <a:xfrm>
              <a:off x="5241"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3" name="Oval 20"/>
            <p:cNvSpPr/>
            <p:nvPr/>
          </p:nvSpPr>
          <p:spPr>
            <a:xfrm>
              <a:off x="5420" y="2243"/>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4" name="Oval 21"/>
            <p:cNvSpPr/>
            <p:nvPr/>
          </p:nvSpPr>
          <p:spPr>
            <a:xfrm>
              <a:off x="4704" y="2421"/>
              <a:ext cx="127" cy="128"/>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5" name="Oval 22"/>
            <p:cNvSpPr/>
            <p:nvPr/>
          </p:nvSpPr>
          <p:spPr>
            <a:xfrm>
              <a:off x="4883"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6" name="Oval 23"/>
            <p:cNvSpPr/>
            <p:nvPr/>
          </p:nvSpPr>
          <p:spPr>
            <a:xfrm>
              <a:off x="5062"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7" name="Oval 24"/>
            <p:cNvSpPr/>
            <p:nvPr/>
          </p:nvSpPr>
          <p:spPr>
            <a:xfrm>
              <a:off x="5241" y="2421"/>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8" name="Oval 25"/>
            <p:cNvSpPr/>
            <p:nvPr/>
          </p:nvSpPr>
          <p:spPr>
            <a:xfrm>
              <a:off x="4704"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9" name="Oval 26"/>
            <p:cNvSpPr/>
            <p:nvPr/>
          </p:nvSpPr>
          <p:spPr>
            <a:xfrm>
              <a:off x="4883"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0" name="Oval 27"/>
            <p:cNvSpPr/>
            <p:nvPr/>
          </p:nvSpPr>
          <p:spPr>
            <a:xfrm>
              <a:off x="5062"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1" name="Oval 28"/>
            <p:cNvSpPr/>
            <p:nvPr/>
          </p:nvSpPr>
          <p:spPr>
            <a:xfrm>
              <a:off x="5241"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2" name="Oval 29"/>
            <p:cNvSpPr/>
            <p:nvPr/>
          </p:nvSpPr>
          <p:spPr>
            <a:xfrm>
              <a:off x="5420" y="2600"/>
              <a:ext cx="127" cy="128"/>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3" name="Oval 30"/>
            <p:cNvSpPr/>
            <p:nvPr/>
          </p:nvSpPr>
          <p:spPr>
            <a:xfrm>
              <a:off x="4704" y="2779"/>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4" name="Oval 31"/>
            <p:cNvSpPr/>
            <p:nvPr/>
          </p:nvSpPr>
          <p:spPr>
            <a:xfrm>
              <a:off x="4883"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5" name="Oval 32"/>
            <p:cNvSpPr/>
            <p:nvPr/>
          </p:nvSpPr>
          <p:spPr>
            <a:xfrm>
              <a:off x="5062"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6" name="Oval 33"/>
            <p:cNvSpPr/>
            <p:nvPr/>
          </p:nvSpPr>
          <p:spPr>
            <a:xfrm>
              <a:off x="5241" y="2779"/>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7" name="Oval 34"/>
            <p:cNvSpPr/>
            <p:nvPr/>
          </p:nvSpPr>
          <p:spPr>
            <a:xfrm>
              <a:off x="4704"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8" name="Oval 35"/>
            <p:cNvSpPr/>
            <p:nvPr/>
          </p:nvSpPr>
          <p:spPr>
            <a:xfrm>
              <a:off x="4883"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9" name="Oval 36"/>
            <p:cNvSpPr/>
            <p:nvPr/>
          </p:nvSpPr>
          <p:spPr>
            <a:xfrm>
              <a:off x="5062"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0" name="Oval 37"/>
            <p:cNvSpPr/>
            <p:nvPr/>
          </p:nvSpPr>
          <p:spPr>
            <a:xfrm>
              <a:off x="5241"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1" name="Oval 38"/>
            <p:cNvSpPr/>
            <p:nvPr/>
          </p:nvSpPr>
          <p:spPr>
            <a:xfrm>
              <a:off x="4883"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2" name="Oval 39"/>
            <p:cNvSpPr/>
            <p:nvPr/>
          </p:nvSpPr>
          <p:spPr>
            <a:xfrm>
              <a:off x="5241"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
        <p:nvSpPr>
          <p:cNvPr id="3076"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3983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39834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t>‹#›</a:t>
            </a:fld>
            <a:endParaRPr lang="en-US" altLang="zh-CN" dirty="0"/>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4099" name="Group 8"/>
          <p:cNvGrpSpPr/>
          <p:nvPr/>
        </p:nvGrpSpPr>
        <p:grpSpPr>
          <a:xfrm>
            <a:off x="7493000" y="2992438"/>
            <a:ext cx="1338263" cy="2189162"/>
            <a:chOff x="4704" y="1885"/>
            <a:chExt cx="843" cy="1379"/>
          </a:xfrm>
        </p:grpSpPr>
        <p:sp>
          <p:nvSpPr>
            <p:cNvPr id="4106" name="Oval 9"/>
            <p:cNvSpPr/>
            <p:nvPr/>
          </p:nvSpPr>
          <p:spPr>
            <a:xfrm>
              <a:off x="4704"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07" name="Oval 10"/>
            <p:cNvSpPr/>
            <p:nvPr/>
          </p:nvSpPr>
          <p:spPr>
            <a:xfrm>
              <a:off x="4883"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08" name="Oval 11"/>
            <p:cNvSpPr/>
            <p:nvPr/>
          </p:nvSpPr>
          <p:spPr>
            <a:xfrm>
              <a:off x="5062"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09" name="Oval 12"/>
            <p:cNvSpPr/>
            <p:nvPr/>
          </p:nvSpPr>
          <p:spPr>
            <a:xfrm>
              <a:off x="4704"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0" name="Oval 13"/>
            <p:cNvSpPr/>
            <p:nvPr/>
          </p:nvSpPr>
          <p:spPr>
            <a:xfrm>
              <a:off x="4883"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1" name="Oval 14"/>
            <p:cNvSpPr/>
            <p:nvPr/>
          </p:nvSpPr>
          <p:spPr>
            <a:xfrm>
              <a:off x="5062"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2" name="Oval 15"/>
            <p:cNvSpPr/>
            <p:nvPr/>
          </p:nvSpPr>
          <p:spPr>
            <a:xfrm>
              <a:off x="5241" y="2064"/>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3" name="Oval 16"/>
            <p:cNvSpPr/>
            <p:nvPr/>
          </p:nvSpPr>
          <p:spPr>
            <a:xfrm>
              <a:off x="4704"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4" name="Oval 17"/>
            <p:cNvSpPr/>
            <p:nvPr/>
          </p:nvSpPr>
          <p:spPr>
            <a:xfrm>
              <a:off x="4883"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5" name="Oval 18"/>
            <p:cNvSpPr/>
            <p:nvPr/>
          </p:nvSpPr>
          <p:spPr>
            <a:xfrm>
              <a:off x="5062"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6" name="Oval 19"/>
            <p:cNvSpPr/>
            <p:nvPr/>
          </p:nvSpPr>
          <p:spPr>
            <a:xfrm>
              <a:off x="5241"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7" name="Oval 20"/>
            <p:cNvSpPr/>
            <p:nvPr/>
          </p:nvSpPr>
          <p:spPr>
            <a:xfrm>
              <a:off x="5420" y="2243"/>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8" name="Oval 21"/>
            <p:cNvSpPr/>
            <p:nvPr/>
          </p:nvSpPr>
          <p:spPr>
            <a:xfrm>
              <a:off x="4704" y="2421"/>
              <a:ext cx="127" cy="128"/>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19" name="Oval 22"/>
            <p:cNvSpPr/>
            <p:nvPr/>
          </p:nvSpPr>
          <p:spPr>
            <a:xfrm>
              <a:off x="4883"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0" name="Oval 23"/>
            <p:cNvSpPr/>
            <p:nvPr/>
          </p:nvSpPr>
          <p:spPr>
            <a:xfrm>
              <a:off x="5062"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1" name="Oval 24"/>
            <p:cNvSpPr/>
            <p:nvPr/>
          </p:nvSpPr>
          <p:spPr>
            <a:xfrm>
              <a:off x="5241" y="2421"/>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2" name="Oval 25"/>
            <p:cNvSpPr/>
            <p:nvPr/>
          </p:nvSpPr>
          <p:spPr>
            <a:xfrm>
              <a:off x="4704"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3" name="Oval 26"/>
            <p:cNvSpPr/>
            <p:nvPr/>
          </p:nvSpPr>
          <p:spPr>
            <a:xfrm>
              <a:off x="4883"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4" name="Oval 27"/>
            <p:cNvSpPr/>
            <p:nvPr/>
          </p:nvSpPr>
          <p:spPr>
            <a:xfrm>
              <a:off x="5062"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5" name="Oval 28"/>
            <p:cNvSpPr/>
            <p:nvPr/>
          </p:nvSpPr>
          <p:spPr>
            <a:xfrm>
              <a:off x="5241"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6" name="Oval 29"/>
            <p:cNvSpPr/>
            <p:nvPr/>
          </p:nvSpPr>
          <p:spPr>
            <a:xfrm>
              <a:off x="5420" y="2600"/>
              <a:ext cx="127" cy="128"/>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7" name="Oval 30"/>
            <p:cNvSpPr/>
            <p:nvPr/>
          </p:nvSpPr>
          <p:spPr>
            <a:xfrm>
              <a:off x="4704" y="2779"/>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8" name="Oval 31"/>
            <p:cNvSpPr/>
            <p:nvPr/>
          </p:nvSpPr>
          <p:spPr>
            <a:xfrm>
              <a:off x="4883"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29" name="Oval 32"/>
            <p:cNvSpPr/>
            <p:nvPr/>
          </p:nvSpPr>
          <p:spPr>
            <a:xfrm>
              <a:off x="5062"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0" name="Oval 33"/>
            <p:cNvSpPr/>
            <p:nvPr/>
          </p:nvSpPr>
          <p:spPr>
            <a:xfrm>
              <a:off x="5241" y="2779"/>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1" name="Oval 34"/>
            <p:cNvSpPr/>
            <p:nvPr/>
          </p:nvSpPr>
          <p:spPr>
            <a:xfrm>
              <a:off x="4704"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2" name="Oval 35"/>
            <p:cNvSpPr/>
            <p:nvPr/>
          </p:nvSpPr>
          <p:spPr>
            <a:xfrm>
              <a:off x="4883"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3" name="Oval 36"/>
            <p:cNvSpPr/>
            <p:nvPr/>
          </p:nvSpPr>
          <p:spPr>
            <a:xfrm>
              <a:off x="5062"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4" name="Oval 37"/>
            <p:cNvSpPr/>
            <p:nvPr/>
          </p:nvSpPr>
          <p:spPr>
            <a:xfrm>
              <a:off x="5241"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5" name="Oval 38"/>
            <p:cNvSpPr/>
            <p:nvPr/>
          </p:nvSpPr>
          <p:spPr>
            <a:xfrm>
              <a:off x="4883"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4136" name="Oval 39"/>
            <p:cNvSpPr/>
            <p:nvPr/>
          </p:nvSpPr>
          <p:spPr>
            <a:xfrm>
              <a:off x="5241"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
        <p:nvSpPr>
          <p:cNvPr id="4100"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3983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39834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t>‹#›</a:t>
            </a:fld>
            <a:endParaRPr lang="en-US" altLang="zh-CN" dirty="0"/>
          </a:p>
        </p:txBody>
      </p:sp>
    </p:spTree>
  </p:cSld>
  <p:clrMapOvr>
    <a:masterClrMapping/>
  </p:clrMapOvr>
  <p:transition>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3075" name="Group 8"/>
          <p:cNvGrpSpPr/>
          <p:nvPr/>
        </p:nvGrpSpPr>
        <p:grpSpPr>
          <a:xfrm>
            <a:off x="7493000" y="2992438"/>
            <a:ext cx="1338263" cy="2189162"/>
            <a:chOff x="4704" y="1885"/>
            <a:chExt cx="843" cy="1379"/>
          </a:xfrm>
        </p:grpSpPr>
        <p:sp>
          <p:nvSpPr>
            <p:cNvPr id="3082" name="Oval 9"/>
            <p:cNvSpPr/>
            <p:nvPr/>
          </p:nvSpPr>
          <p:spPr>
            <a:xfrm>
              <a:off x="4704"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3" name="Oval 10"/>
            <p:cNvSpPr/>
            <p:nvPr/>
          </p:nvSpPr>
          <p:spPr>
            <a:xfrm>
              <a:off x="4883"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4" name="Oval 11"/>
            <p:cNvSpPr/>
            <p:nvPr/>
          </p:nvSpPr>
          <p:spPr>
            <a:xfrm>
              <a:off x="5062"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5" name="Oval 12"/>
            <p:cNvSpPr/>
            <p:nvPr/>
          </p:nvSpPr>
          <p:spPr>
            <a:xfrm>
              <a:off x="4704"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6" name="Oval 13"/>
            <p:cNvSpPr/>
            <p:nvPr/>
          </p:nvSpPr>
          <p:spPr>
            <a:xfrm>
              <a:off x="4883"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7" name="Oval 14"/>
            <p:cNvSpPr/>
            <p:nvPr/>
          </p:nvSpPr>
          <p:spPr>
            <a:xfrm>
              <a:off x="5062"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8" name="Oval 15"/>
            <p:cNvSpPr/>
            <p:nvPr/>
          </p:nvSpPr>
          <p:spPr>
            <a:xfrm>
              <a:off x="5241" y="2064"/>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89" name="Oval 16"/>
            <p:cNvSpPr/>
            <p:nvPr/>
          </p:nvSpPr>
          <p:spPr>
            <a:xfrm>
              <a:off x="4704"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0" name="Oval 17"/>
            <p:cNvSpPr/>
            <p:nvPr/>
          </p:nvSpPr>
          <p:spPr>
            <a:xfrm>
              <a:off x="4883"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1" name="Oval 18"/>
            <p:cNvSpPr/>
            <p:nvPr/>
          </p:nvSpPr>
          <p:spPr>
            <a:xfrm>
              <a:off x="5062"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2" name="Oval 19"/>
            <p:cNvSpPr/>
            <p:nvPr/>
          </p:nvSpPr>
          <p:spPr>
            <a:xfrm>
              <a:off x="5241"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3" name="Oval 20"/>
            <p:cNvSpPr/>
            <p:nvPr/>
          </p:nvSpPr>
          <p:spPr>
            <a:xfrm>
              <a:off x="5420" y="2243"/>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4" name="Oval 21"/>
            <p:cNvSpPr/>
            <p:nvPr/>
          </p:nvSpPr>
          <p:spPr>
            <a:xfrm>
              <a:off x="4704" y="2421"/>
              <a:ext cx="127" cy="128"/>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5" name="Oval 22"/>
            <p:cNvSpPr/>
            <p:nvPr/>
          </p:nvSpPr>
          <p:spPr>
            <a:xfrm>
              <a:off x="4883"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6" name="Oval 23"/>
            <p:cNvSpPr/>
            <p:nvPr/>
          </p:nvSpPr>
          <p:spPr>
            <a:xfrm>
              <a:off x="5062"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7" name="Oval 24"/>
            <p:cNvSpPr/>
            <p:nvPr/>
          </p:nvSpPr>
          <p:spPr>
            <a:xfrm>
              <a:off x="5241" y="2421"/>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8" name="Oval 25"/>
            <p:cNvSpPr/>
            <p:nvPr/>
          </p:nvSpPr>
          <p:spPr>
            <a:xfrm>
              <a:off x="4704"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099" name="Oval 26"/>
            <p:cNvSpPr/>
            <p:nvPr/>
          </p:nvSpPr>
          <p:spPr>
            <a:xfrm>
              <a:off x="4883"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0" name="Oval 27"/>
            <p:cNvSpPr/>
            <p:nvPr/>
          </p:nvSpPr>
          <p:spPr>
            <a:xfrm>
              <a:off x="5062"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1" name="Oval 28"/>
            <p:cNvSpPr/>
            <p:nvPr/>
          </p:nvSpPr>
          <p:spPr>
            <a:xfrm>
              <a:off x="5241"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2" name="Oval 29"/>
            <p:cNvSpPr/>
            <p:nvPr/>
          </p:nvSpPr>
          <p:spPr>
            <a:xfrm>
              <a:off x="5420" y="2600"/>
              <a:ext cx="127" cy="128"/>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3" name="Oval 30"/>
            <p:cNvSpPr/>
            <p:nvPr/>
          </p:nvSpPr>
          <p:spPr>
            <a:xfrm>
              <a:off x="4704" y="2779"/>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4" name="Oval 31"/>
            <p:cNvSpPr/>
            <p:nvPr/>
          </p:nvSpPr>
          <p:spPr>
            <a:xfrm>
              <a:off x="4883"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5" name="Oval 32"/>
            <p:cNvSpPr/>
            <p:nvPr/>
          </p:nvSpPr>
          <p:spPr>
            <a:xfrm>
              <a:off x="5062"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6" name="Oval 33"/>
            <p:cNvSpPr/>
            <p:nvPr/>
          </p:nvSpPr>
          <p:spPr>
            <a:xfrm>
              <a:off x="5241" y="2779"/>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7" name="Oval 34"/>
            <p:cNvSpPr/>
            <p:nvPr/>
          </p:nvSpPr>
          <p:spPr>
            <a:xfrm>
              <a:off x="4704"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8" name="Oval 35"/>
            <p:cNvSpPr/>
            <p:nvPr/>
          </p:nvSpPr>
          <p:spPr>
            <a:xfrm>
              <a:off x="4883"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09" name="Oval 36"/>
            <p:cNvSpPr/>
            <p:nvPr/>
          </p:nvSpPr>
          <p:spPr>
            <a:xfrm>
              <a:off x="5062"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0" name="Oval 37"/>
            <p:cNvSpPr/>
            <p:nvPr/>
          </p:nvSpPr>
          <p:spPr>
            <a:xfrm>
              <a:off x="5241"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1" name="Oval 38"/>
            <p:cNvSpPr/>
            <p:nvPr/>
          </p:nvSpPr>
          <p:spPr>
            <a:xfrm>
              <a:off x="4883"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3112" name="Oval 39"/>
            <p:cNvSpPr/>
            <p:nvPr/>
          </p:nvSpPr>
          <p:spPr>
            <a:xfrm>
              <a:off x="5241"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
        <p:nvSpPr>
          <p:cNvPr id="3076"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3983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39834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t>‹#›</a:t>
            </a:fld>
            <a:endParaRPr lang="en-US" altLang="zh-CN" dirty="0"/>
          </a:p>
        </p:txBody>
      </p:sp>
    </p:spTree>
  </p:cSld>
  <p:clrMapOvr>
    <a:masterClrMapping/>
  </p:clrMapOvr>
  <p:transition>
    <p:blinds/>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1028" name="Rectangle 4"/>
          <p:cNvSpPr>
            <a:spLocks noGrp="1"/>
          </p:cNvSpPr>
          <p:nvPr>
            <p:ph type="body"/>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39731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4" name="Oval 10"/>
            <p:cNvSpPr/>
            <p:nvPr/>
          </p:nvSpPr>
          <p:spPr>
            <a:xfrm>
              <a:off x="5248"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5" name="Oval 11"/>
            <p:cNvSpPr/>
            <p:nvPr/>
          </p:nvSpPr>
          <p:spPr>
            <a:xfrm>
              <a:off x="5360"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6" name="Oval 12"/>
            <p:cNvSpPr/>
            <p:nvPr/>
          </p:nvSpPr>
          <p:spPr>
            <a:xfrm>
              <a:off x="5136" y="1072"/>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7" name="Oval 13"/>
            <p:cNvSpPr/>
            <p:nvPr/>
          </p:nvSpPr>
          <p:spPr>
            <a:xfrm>
              <a:off x="5248"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8" name="Oval 14"/>
            <p:cNvSpPr/>
            <p:nvPr/>
          </p:nvSpPr>
          <p:spPr>
            <a:xfrm>
              <a:off x="5360"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9" name="Oval 15"/>
            <p:cNvSpPr/>
            <p:nvPr/>
          </p:nvSpPr>
          <p:spPr>
            <a:xfrm>
              <a:off x="5472" y="1072"/>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0" name="Oval 16"/>
            <p:cNvSpPr/>
            <p:nvPr/>
          </p:nvSpPr>
          <p:spPr>
            <a:xfrm>
              <a:off x="5136" y="1184"/>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1" name="Oval 17"/>
            <p:cNvSpPr/>
            <p:nvPr/>
          </p:nvSpPr>
          <p:spPr>
            <a:xfrm>
              <a:off x="5248" y="1184"/>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2" name="Oval 18"/>
            <p:cNvSpPr/>
            <p:nvPr/>
          </p:nvSpPr>
          <p:spPr>
            <a:xfrm>
              <a:off x="5360"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3" name="Oval 19"/>
            <p:cNvSpPr/>
            <p:nvPr/>
          </p:nvSpPr>
          <p:spPr>
            <a:xfrm>
              <a:off x="5472"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4" name="Oval 20"/>
            <p:cNvSpPr/>
            <p:nvPr/>
          </p:nvSpPr>
          <p:spPr>
            <a:xfrm>
              <a:off x="5584" y="1184"/>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5" name="Oval 21"/>
            <p:cNvSpPr/>
            <p:nvPr/>
          </p:nvSpPr>
          <p:spPr>
            <a:xfrm>
              <a:off x="5136" y="1296"/>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6" name="Oval 22"/>
            <p:cNvSpPr/>
            <p:nvPr/>
          </p:nvSpPr>
          <p:spPr>
            <a:xfrm>
              <a:off x="5248"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7" name="Oval 23"/>
            <p:cNvSpPr/>
            <p:nvPr/>
          </p:nvSpPr>
          <p:spPr>
            <a:xfrm>
              <a:off x="5360"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8" name="Oval 24"/>
            <p:cNvSpPr/>
            <p:nvPr/>
          </p:nvSpPr>
          <p:spPr>
            <a:xfrm>
              <a:off x="5472" y="1296"/>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9" name="Oval 25"/>
            <p:cNvSpPr/>
            <p:nvPr/>
          </p:nvSpPr>
          <p:spPr>
            <a:xfrm>
              <a:off x="5136" y="1408"/>
              <a:ext cx="80"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0" name="Oval 26"/>
            <p:cNvSpPr/>
            <p:nvPr/>
          </p:nvSpPr>
          <p:spPr>
            <a:xfrm>
              <a:off x="5248" y="1408"/>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1" name="Oval 27"/>
            <p:cNvSpPr/>
            <p:nvPr/>
          </p:nvSpPr>
          <p:spPr>
            <a:xfrm>
              <a:off x="5360"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2" name="Oval 28"/>
            <p:cNvSpPr/>
            <p:nvPr/>
          </p:nvSpPr>
          <p:spPr>
            <a:xfrm>
              <a:off x="5472"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3" name="Oval 29"/>
            <p:cNvSpPr/>
            <p:nvPr/>
          </p:nvSpPr>
          <p:spPr>
            <a:xfrm>
              <a:off x="5584" y="1408"/>
              <a:ext cx="80"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4" name="Oval 30"/>
            <p:cNvSpPr/>
            <p:nvPr/>
          </p:nvSpPr>
          <p:spPr>
            <a:xfrm>
              <a:off x="5136" y="1520"/>
              <a:ext cx="80"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5" name="Oval 31"/>
            <p:cNvSpPr/>
            <p:nvPr/>
          </p:nvSpPr>
          <p:spPr>
            <a:xfrm>
              <a:off x="5248"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6" name="Oval 32"/>
            <p:cNvSpPr/>
            <p:nvPr/>
          </p:nvSpPr>
          <p:spPr>
            <a:xfrm>
              <a:off x="5360"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7" name="Oval 33"/>
            <p:cNvSpPr/>
            <p:nvPr/>
          </p:nvSpPr>
          <p:spPr>
            <a:xfrm>
              <a:off x="5472" y="1520"/>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8" name="Oval 34"/>
            <p:cNvSpPr/>
            <p:nvPr/>
          </p:nvSpPr>
          <p:spPr>
            <a:xfrm>
              <a:off x="5136" y="1632"/>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9" name="Oval 35"/>
            <p:cNvSpPr/>
            <p:nvPr/>
          </p:nvSpPr>
          <p:spPr>
            <a:xfrm>
              <a:off x="5248" y="1632"/>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0" name="Oval 36"/>
            <p:cNvSpPr/>
            <p:nvPr/>
          </p:nvSpPr>
          <p:spPr>
            <a:xfrm>
              <a:off x="5360"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1" name="Oval 37"/>
            <p:cNvSpPr/>
            <p:nvPr/>
          </p:nvSpPr>
          <p:spPr>
            <a:xfrm>
              <a:off x="5472"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2" name="Oval 38"/>
            <p:cNvSpPr/>
            <p:nvPr/>
          </p:nvSpPr>
          <p:spPr>
            <a:xfrm>
              <a:off x="5248"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3" name="Oval 39"/>
            <p:cNvSpPr/>
            <p:nvPr/>
          </p:nvSpPr>
          <p:spPr>
            <a:xfrm>
              <a:off x="5472"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blinds/>
  </p:transition>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2051"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2052" name="Rectangle 4"/>
          <p:cNvSpPr>
            <a:spLocks noGrp="1"/>
          </p:cNvSpPr>
          <p:nvPr>
            <p:ph type="body"/>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39731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2056" name="Group 8"/>
          <p:cNvGrpSpPr/>
          <p:nvPr/>
        </p:nvGrpSpPr>
        <p:grpSpPr>
          <a:xfrm>
            <a:off x="8153400" y="152400"/>
            <a:ext cx="792163" cy="1295400"/>
            <a:chOff x="5136" y="960"/>
            <a:chExt cx="528" cy="864"/>
          </a:xfrm>
        </p:grpSpPr>
        <p:sp>
          <p:nvSpPr>
            <p:cNvPr id="2057" name="Oval 9"/>
            <p:cNvSpPr/>
            <p:nvPr/>
          </p:nvSpPr>
          <p:spPr>
            <a:xfrm>
              <a:off x="5136" y="960"/>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58" name="Oval 10"/>
            <p:cNvSpPr/>
            <p:nvPr/>
          </p:nvSpPr>
          <p:spPr>
            <a:xfrm>
              <a:off x="5248"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59" name="Oval 11"/>
            <p:cNvSpPr/>
            <p:nvPr/>
          </p:nvSpPr>
          <p:spPr>
            <a:xfrm>
              <a:off x="5360"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0" name="Oval 12"/>
            <p:cNvSpPr/>
            <p:nvPr/>
          </p:nvSpPr>
          <p:spPr>
            <a:xfrm>
              <a:off x="5136" y="1072"/>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1" name="Oval 13"/>
            <p:cNvSpPr/>
            <p:nvPr/>
          </p:nvSpPr>
          <p:spPr>
            <a:xfrm>
              <a:off x="5248"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2" name="Oval 14"/>
            <p:cNvSpPr/>
            <p:nvPr/>
          </p:nvSpPr>
          <p:spPr>
            <a:xfrm>
              <a:off x="5360"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3" name="Oval 15"/>
            <p:cNvSpPr/>
            <p:nvPr/>
          </p:nvSpPr>
          <p:spPr>
            <a:xfrm>
              <a:off x="5472" y="1072"/>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4" name="Oval 16"/>
            <p:cNvSpPr/>
            <p:nvPr/>
          </p:nvSpPr>
          <p:spPr>
            <a:xfrm>
              <a:off x="5136" y="1184"/>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5" name="Oval 17"/>
            <p:cNvSpPr/>
            <p:nvPr/>
          </p:nvSpPr>
          <p:spPr>
            <a:xfrm>
              <a:off x="5248" y="1184"/>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6" name="Oval 18"/>
            <p:cNvSpPr/>
            <p:nvPr/>
          </p:nvSpPr>
          <p:spPr>
            <a:xfrm>
              <a:off x="5360"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7" name="Oval 19"/>
            <p:cNvSpPr/>
            <p:nvPr/>
          </p:nvSpPr>
          <p:spPr>
            <a:xfrm>
              <a:off x="5472"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8" name="Oval 20"/>
            <p:cNvSpPr/>
            <p:nvPr/>
          </p:nvSpPr>
          <p:spPr>
            <a:xfrm>
              <a:off x="5584" y="1184"/>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9" name="Oval 21"/>
            <p:cNvSpPr/>
            <p:nvPr/>
          </p:nvSpPr>
          <p:spPr>
            <a:xfrm>
              <a:off x="5136" y="1296"/>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0" name="Oval 22"/>
            <p:cNvSpPr/>
            <p:nvPr/>
          </p:nvSpPr>
          <p:spPr>
            <a:xfrm>
              <a:off x="5248"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1" name="Oval 23"/>
            <p:cNvSpPr/>
            <p:nvPr/>
          </p:nvSpPr>
          <p:spPr>
            <a:xfrm>
              <a:off x="5360"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2" name="Oval 24"/>
            <p:cNvSpPr/>
            <p:nvPr/>
          </p:nvSpPr>
          <p:spPr>
            <a:xfrm>
              <a:off x="5472" y="1296"/>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3" name="Oval 25"/>
            <p:cNvSpPr/>
            <p:nvPr/>
          </p:nvSpPr>
          <p:spPr>
            <a:xfrm>
              <a:off x="5136" y="1408"/>
              <a:ext cx="80"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4" name="Oval 26"/>
            <p:cNvSpPr/>
            <p:nvPr/>
          </p:nvSpPr>
          <p:spPr>
            <a:xfrm>
              <a:off x="5248" y="1408"/>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5" name="Oval 27"/>
            <p:cNvSpPr/>
            <p:nvPr/>
          </p:nvSpPr>
          <p:spPr>
            <a:xfrm>
              <a:off x="5360"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6" name="Oval 28"/>
            <p:cNvSpPr/>
            <p:nvPr/>
          </p:nvSpPr>
          <p:spPr>
            <a:xfrm>
              <a:off x="5472"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7" name="Oval 29"/>
            <p:cNvSpPr/>
            <p:nvPr/>
          </p:nvSpPr>
          <p:spPr>
            <a:xfrm>
              <a:off x="5584" y="1408"/>
              <a:ext cx="80"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8" name="Oval 30"/>
            <p:cNvSpPr/>
            <p:nvPr/>
          </p:nvSpPr>
          <p:spPr>
            <a:xfrm>
              <a:off x="5136" y="1520"/>
              <a:ext cx="80"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9" name="Oval 31"/>
            <p:cNvSpPr/>
            <p:nvPr/>
          </p:nvSpPr>
          <p:spPr>
            <a:xfrm>
              <a:off x="5248"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0" name="Oval 32"/>
            <p:cNvSpPr/>
            <p:nvPr/>
          </p:nvSpPr>
          <p:spPr>
            <a:xfrm>
              <a:off x="5360"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1" name="Oval 33"/>
            <p:cNvSpPr/>
            <p:nvPr/>
          </p:nvSpPr>
          <p:spPr>
            <a:xfrm>
              <a:off x="5472" y="1520"/>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2" name="Oval 34"/>
            <p:cNvSpPr/>
            <p:nvPr/>
          </p:nvSpPr>
          <p:spPr>
            <a:xfrm>
              <a:off x="5136" y="1632"/>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3" name="Oval 35"/>
            <p:cNvSpPr/>
            <p:nvPr/>
          </p:nvSpPr>
          <p:spPr>
            <a:xfrm>
              <a:off x="5248" y="1632"/>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4" name="Oval 36"/>
            <p:cNvSpPr/>
            <p:nvPr/>
          </p:nvSpPr>
          <p:spPr>
            <a:xfrm>
              <a:off x="5360"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5" name="Oval 37"/>
            <p:cNvSpPr/>
            <p:nvPr/>
          </p:nvSpPr>
          <p:spPr>
            <a:xfrm>
              <a:off x="5472"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6" name="Oval 38"/>
            <p:cNvSpPr/>
            <p:nvPr/>
          </p:nvSpPr>
          <p:spPr>
            <a:xfrm>
              <a:off x="5248"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7" name="Oval 39"/>
            <p:cNvSpPr/>
            <p:nvPr/>
          </p:nvSpPr>
          <p:spPr>
            <a:xfrm>
              <a:off x="5472"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blinds/>
  </p:transition>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1028" name="Rectangle 4"/>
          <p:cNvSpPr>
            <a:spLocks noGrp="1"/>
          </p:cNvSpPr>
          <p:nvPr>
            <p:ph type="body"/>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39731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31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4" name="Oval 10"/>
            <p:cNvSpPr/>
            <p:nvPr/>
          </p:nvSpPr>
          <p:spPr>
            <a:xfrm>
              <a:off x="5248"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5" name="Oval 11"/>
            <p:cNvSpPr/>
            <p:nvPr/>
          </p:nvSpPr>
          <p:spPr>
            <a:xfrm>
              <a:off x="5360"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6" name="Oval 12"/>
            <p:cNvSpPr/>
            <p:nvPr/>
          </p:nvSpPr>
          <p:spPr>
            <a:xfrm>
              <a:off x="5136" y="1072"/>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7" name="Oval 13"/>
            <p:cNvSpPr/>
            <p:nvPr/>
          </p:nvSpPr>
          <p:spPr>
            <a:xfrm>
              <a:off x="5248"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8" name="Oval 14"/>
            <p:cNvSpPr/>
            <p:nvPr/>
          </p:nvSpPr>
          <p:spPr>
            <a:xfrm>
              <a:off x="5360" y="1072"/>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9" name="Oval 15"/>
            <p:cNvSpPr/>
            <p:nvPr/>
          </p:nvSpPr>
          <p:spPr>
            <a:xfrm>
              <a:off x="5472" y="1072"/>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0" name="Oval 16"/>
            <p:cNvSpPr/>
            <p:nvPr/>
          </p:nvSpPr>
          <p:spPr>
            <a:xfrm>
              <a:off x="5136" y="1184"/>
              <a:ext cx="80"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1" name="Oval 17"/>
            <p:cNvSpPr/>
            <p:nvPr/>
          </p:nvSpPr>
          <p:spPr>
            <a:xfrm>
              <a:off x="5248" y="1184"/>
              <a:ext cx="79" cy="79"/>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2" name="Oval 18"/>
            <p:cNvSpPr/>
            <p:nvPr/>
          </p:nvSpPr>
          <p:spPr>
            <a:xfrm>
              <a:off x="5360"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3" name="Oval 19"/>
            <p:cNvSpPr/>
            <p:nvPr/>
          </p:nvSpPr>
          <p:spPr>
            <a:xfrm>
              <a:off x="5472" y="1184"/>
              <a:ext cx="79"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4" name="Oval 20"/>
            <p:cNvSpPr/>
            <p:nvPr/>
          </p:nvSpPr>
          <p:spPr>
            <a:xfrm>
              <a:off x="5584" y="1184"/>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5" name="Oval 21"/>
            <p:cNvSpPr/>
            <p:nvPr/>
          </p:nvSpPr>
          <p:spPr>
            <a:xfrm>
              <a:off x="5136" y="1296"/>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6" name="Oval 22"/>
            <p:cNvSpPr/>
            <p:nvPr/>
          </p:nvSpPr>
          <p:spPr>
            <a:xfrm>
              <a:off x="5248"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7" name="Oval 23"/>
            <p:cNvSpPr/>
            <p:nvPr/>
          </p:nvSpPr>
          <p:spPr>
            <a:xfrm>
              <a:off x="5360"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8" name="Oval 24"/>
            <p:cNvSpPr/>
            <p:nvPr/>
          </p:nvSpPr>
          <p:spPr>
            <a:xfrm>
              <a:off x="5472" y="1296"/>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9" name="Oval 25"/>
            <p:cNvSpPr/>
            <p:nvPr/>
          </p:nvSpPr>
          <p:spPr>
            <a:xfrm>
              <a:off x="5136" y="1408"/>
              <a:ext cx="80"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0" name="Oval 26"/>
            <p:cNvSpPr/>
            <p:nvPr/>
          </p:nvSpPr>
          <p:spPr>
            <a:xfrm>
              <a:off x="5248" y="1408"/>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1" name="Oval 27"/>
            <p:cNvSpPr/>
            <p:nvPr/>
          </p:nvSpPr>
          <p:spPr>
            <a:xfrm>
              <a:off x="5360"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2" name="Oval 28"/>
            <p:cNvSpPr/>
            <p:nvPr/>
          </p:nvSpPr>
          <p:spPr>
            <a:xfrm>
              <a:off x="5472" y="1408"/>
              <a:ext cx="79"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3" name="Oval 29"/>
            <p:cNvSpPr/>
            <p:nvPr/>
          </p:nvSpPr>
          <p:spPr>
            <a:xfrm>
              <a:off x="5584" y="1408"/>
              <a:ext cx="80"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4" name="Oval 30"/>
            <p:cNvSpPr/>
            <p:nvPr/>
          </p:nvSpPr>
          <p:spPr>
            <a:xfrm>
              <a:off x="5136" y="1520"/>
              <a:ext cx="80"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5" name="Oval 31"/>
            <p:cNvSpPr/>
            <p:nvPr/>
          </p:nvSpPr>
          <p:spPr>
            <a:xfrm>
              <a:off x="5248"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6" name="Oval 32"/>
            <p:cNvSpPr/>
            <p:nvPr/>
          </p:nvSpPr>
          <p:spPr>
            <a:xfrm>
              <a:off x="5360"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7" name="Oval 33"/>
            <p:cNvSpPr/>
            <p:nvPr/>
          </p:nvSpPr>
          <p:spPr>
            <a:xfrm>
              <a:off x="5472" y="1520"/>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8" name="Oval 34"/>
            <p:cNvSpPr/>
            <p:nvPr/>
          </p:nvSpPr>
          <p:spPr>
            <a:xfrm>
              <a:off x="5136" y="1632"/>
              <a:ext cx="80"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9" name="Oval 35"/>
            <p:cNvSpPr/>
            <p:nvPr/>
          </p:nvSpPr>
          <p:spPr>
            <a:xfrm>
              <a:off x="5248" y="1632"/>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0" name="Oval 36"/>
            <p:cNvSpPr/>
            <p:nvPr/>
          </p:nvSpPr>
          <p:spPr>
            <a:xfrm>
              <a:off x="5360"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1" name="Oval 37"/>
            <p:cNvSpPr/>
            <p:nvPr/>
          </p:nvSpPr>
          <p:spPr>
            <a:xfrm>
              <a:off x="5472" y="1632"/>
              <a:ext cx="79"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2" name="Oval 38"/>
            <p:cNvSpPr/>
            <p:nvPr/>
          </p:nvSpPr>
          <p:spPr>
            <a:xfrm>
              <a:off x="5248"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3" name="Oval 39"/>
            <p:cNvSpPr/>
            <p:nvPr/>
          </p:nvSpPr>
          <p:spPr>
            <a:xfrm>
              <a:off x="5472"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ransition>
    <p:blinds/>
  </p:transition>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4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image" Target="../media/image9.wmf"/><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oleObject" Target="../embeddings/oleObject4.bin"/><Relationship Id="rId16" Type="http://schemas.openxmlformats.org/officeDocument/2006/relationships/image" Target="../media/image16.wmf"/><Relationship Id="rId1" Type="http://schemas.openxmlformats.org/officeDocument/2006/relationships/slideLayout" Target="../slideLayouts/slideLayout13.x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oleObject" Target="../embeddings/oleObject5.bin"/><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4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0.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9.wmf"/><Relationship Id="rId7"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48.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7.wmf"/><Relationship Id="rId2" Type="http://schemas.openxmlformats.org/officeDocument/2006/relationships/oleObject" Target="../embeddings/oleObject26.bin"/><Relationship Id="rId1" Type="http://schemas.openxmlformats.org/officeDocument/2006/relationships/slideLayout" Target="../slideLayouts/slideLayout13.xml"/><Relationship Id="rId6" Type="http://schemas.openxmlformats.org/officeDocument/2006/relationships/oleObject" Target="../embeddings/oleObject28.bin"/><Relationship Id="rId5" Type="http://schemas.openxmlformats.org/officeDocument/2006/relationships/image" Target="../media/image26.w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8.wmf"/><Relationship Id="rId7" Type="http://schemas.openxmlformats.org/officeDocument/2006/relationships/oleObject" Target="../embeddings/oleObject32.bin"/><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31.bin"/><Relationship Id="rId10" Type="http://schemas.openxmlformats.org/officeDocument/2006/relationships/image" Target="../media/image31.wmf"/><Relationship Id="rId4" Type="http://schemas.openxmlformats.org/officeDocument/2006/relationships/oleObject" Target="../embeddings/oleObject30.bin"/><Relationship Id="rId9"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image" Target="../media/image25.wmf"/><Relationship Id="rId4" Type="http://schemas.openxmlformats.org/officeDocument/2006/relationships/oleObject" Target="../embeddings/oleObject3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a:t>
            </a:fld>
            <a:endParaRPr lang="en-US" altLang="zh-CN" sz="1000" dirty="0"/>
          </a:p>
        </p:txBody>
      </p:sp>
      <p:sp>
        <p:nvSpPr>
          <p:cNvPr id="346114" name="Rectangle 2"/>
          <p:cNvSpPr>
            <a:spLocks noGrp="1" noChangeArrowheads="1"/>
          </p:cNvSpPr>
          <p:nvPr>
            <p:ph type="ctrTitle"/>
          </p:nvPr>
        </p:nvSpPr>
        <p:spPr>
          <a:xfrm>
            <a:off x="541338" y="1627188"/>
            <a:ext cx="6767513" cy="1081088"/>
          </a:xfrm>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rgbClr val="800000"/>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a:ln>
                  <a:noFill/>
                </a:ln>
                <a:solidFill>
                  <a:srgbClr val="800000"/>
                </a:solidFill>
                <a:effectLst>
                  <a:outerShdw blurRad="38100" dist="38100" dir="2700000" algn="tl">
                    <a:srgbClr val="C0C0C0"/>
                  </a:outerShdw>
                </a:effectLst>
                <a:uLnTx/>
                <a:uFillTx/>
                <a:latin typeface="+mj-lt"/>
                <a:ea typeface="黑体" panose="02010609060101010101" pitchFamily="49" charset="-122"/>
                <a:cs typeface="+mj-cs"/>
              </a:rPr>
              <a:t>12</a:t>
            </a:r>
            <a:r>
              <a:rPr kumimoji="0" lang="zh-CN" altLang="en-US" sz="4800" b="1" i="0" u="none" strike="noStrike" kern="0" cap="none" spc="0" normalizeH="0" baseline="0" noProof="0">
                <a:ln>
                  <a:noFill/>
                </a:ln>
                <a:solidFill>
                  <a:srgbClr val="800000"/>
                </a:solidFill>
                <a:effectLst>
                  <a:outerShdw blurRad="38100" dist="38100" dir="2700000" algn="tl">
                    <a:srgbClr val="C0C0C0"/>
                  </a:outerShdw>
                </a:effectLst>
                <a:uLnTx/>
                <a:uFillTx/>
                <a:latin typeface="+mj-lt"/>
                <a:ea typeface="黑体" panose="02010609060101010101" pitchFamily="49" charset="-122"/>
                <a:cs typeface="+mj-cs"/>
              </a:rPr>
              <a:t>讲  回溯与分支限界案例分析</a:t>
            </a:r>
          </a:p>
        </p:txBody>
      </p:sp>
      <p:sp>
        <p:nvSpPr>
          <p:cNvPr id="7172" name="副标题 1"/>
          <p:cNvSpPr>
            <a:spLocks noGrp="1"/>
          </p:cNvSpPr>
          <p:nvPr>
            <p:ph type="subTitle" idx="1"/>
          </p:nvPr>
        </p:nvSpPr>
        <p:spPr>
          <a:ln/>
        </p:spPr>
        <p:txBody>
          <a:bodyPr vert="horz" wrap="square" lIns="91440" tIns="45720" rIns="91440" bIns="45720" anchor="t" anchorCtr="0"/>
          <a:lstStyle/>
          <a:p>
            <a:pPr>
              <a:buSzPct val="70000"/>
            </a:pPr>
            <a:endParaRPr lang="zh-CN" altLang="en-US" dirty="0">
              <a:latin typeface="+mn-lt"/>
              <a:ea typeface="+mn-ea"/>
              <a:cs typeface="+mn-cs"/>
            </a:endParaRPr>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10</a:t>
            </a:fld>
            <a:endParaRPr lang="en-US" altLang="zh-CN" sz="1000" dirty="0"/>
          </a:p>
        </p:txBody>
      </p:sp>
      <p:sp>
        <p:nvSpPr>
          <p:cNvPr id="11267" name="Rectangle 3"/>
          <p:cNvSpPr>
            <a:spLocks noGrp="1"/>
          </p:cNvSpPr>
          <p:nvPr>
            <p:ph idx="1"/>
          </p:nvPr>
        </p:nvSpPr>
        <p:spPr>
          <a:xfrm>
            <a:off x="301625" y="333375"/>
            <a:ext cx="8540750" cy="6119813"/>
          </a:xfrm>
          <a:ln/>
        </p:spPr>
        <p:txBody>
          <a:bodyPr vert="horz" wrap="square" lIns="91440" tIns="45720" rIns="91440" bIns="45720" anchor="t" anchorCtr="0"/>
          <a:lstStyle/>
          <a:p>
            <a:pPr eaLnBrk="1" hangingPunct="1">
              <a:lnSpc>
                <a:spcPct val="200000"/>
              </a:lnSpc>
              <a:buFont typeface="Symbol" panose="05050102010706020507" pitchFamily="18" charset="2"/>
              <a:buNone/>
            </a:pPr>
            <a:r>
              <a:rPr lang="zh-CN" altLang="en-US" sz="2400" b="1" dirty="0">
                <a:solidFill>
                  <a:srgbClr val="3907F1"/>
                </a:solidFill>
              </a:rPr>
              <a:t>学习要点</a:t>
            </a:r>
          </a:p>
          <a:p>
            <a:pPr eaLnBrk="1" hangingPunct="1">
              <a:lnSpc>
                <a:spcPct val="130000"/>
              </a:lnSpc>
              <a:buFont typeface="Symbol" panose="05050102010706020507" pitchFamily="18" charset="2"/>
              <a:buChar char="·"/>
            </a:pPr>
            <a:r>
              <a:rPr lang="zh-CN" altLang="en-US" sz="1800" dirty="0"/>
              <a:t>理解分支限界法的剪枝搜索策略。</a:t>
            </a:r>
          </a:p>
          <a:p>
            <a:pPr eaLnBrk="1" hangingPunct="1">
              <a:lnSpc>
                <a:spcPct val="130000"/>
              </a:lnSpc>
              <a:buFont typeface="Symbol" panose="05050102010706020507" pitchFamily="18" charset="2"/>
              <a:buChar char="·"/>
            </a:pPr>
            <a:r>
              <a:rPr lang="zh-CN" altLang="en-US" sz="1800" dirty="0"/>
              <a:t>掌握分支限界法的算法框架</a:t>
            </a:r>
          </a:p>
          <a:p>
            <a:pPr eaLnBrk="1" hangingPunct="1">
              <a:lnSpc>
                <a:spcPct val="130000"/>
              </a:lnSpc>
              <a:buFont typeface="Symbol" panose="05050102010706020507" pitchFamily="18" charset="2"/>
              <a:buNone/>
            </a:pPr>
            <a:r>
              <a:rPr lang="zh-CN" altLang="en-US" sz="1800" dirty="0"/>
              <a:t>（</a:t>
            </a:r>
            <a:r>
              <a:rPr lang="en-US" altLang="zh-CN" sz="1800" dirty="0"/>
              <a:t>1</a:t>
            </a:r>
            <a:r>
              <a:rPr lang="zh-CN" altLang="en-US" sz="1800" dirty="0"/>
              <a:t>）队列式</a:t>
            </a:r>
            <a:r>
              <a:rPr lang="en-US" altLang="zh-CN" sz="1800" dirty="0"/>
              <a:t>(FIFO)</a:t>
            </a:r>
            <a:r>
              <a:rPr lang="zh-CN" altLang="en-US" sz="1800" dirty="0"/>
              <a:t>分支限界法</a:t>
            </a:r>
          </a:p>
          <a:p>
            <a:pPr eaLnBrk="1" hangingPunct="1">
              <a:lnSpc>
                <a:spcPct val="130000"/>
              </a:lnSpc>
              <a:buFont typeface="Symbol" panose="05050102010706020507" pitchFamily="18" charset="2"/>
              <a:buNone/>
            </a:pPr>
            <a:r>
              <a:rPr lang="zh-CN" altLang="en-US" sz="1800" dirty="0"/>
              <a:t>（</a:t>
            </a:r>
            <a:r>
              <a:rPr lang="en-US" altLang="zh-CN" sz="1800" dirty="0"/>
              <a:t>2</a:t>
            </a:r>
            <a:r>
              <a:rPr lang="zh-CN" altLang="en-US" sz="1800" dirty="0"/>
              <a:t>）优先队列式分支限界法   </a:t>
            </a:r>
            <a:endParaRPr lang="zh-CN" altLang="en-US" sz="1800" dirty="0">
              <a:sym typeface="Symbol" panose="05050102010706020507" pitchFamily="18" charset="2"/>
            </a:endParaRPr>
          </a:p>
          <a:p>
            <a:pPr eaLnBrk="1" hangingPunct="1">
              <a:lnSpc>
                <a:spcPct val="130000"/>
              </a:lnSpc>
              <a:buFont typeface="Symbol" panose="05050102010706020507" pitchFamily="18" charset="2"/>
              <a:buChar char="·"/>
            </a:pPr>
            <a:r>
              <a:rPr lang="zh-CN" altLang="en-US" sz="1800" dirty="0"/>
              <a:t>通过应用范例学习分支限界法的设计策略。</a:t>
            </a:r>
          </a:p>
          <a:p>
            <a:pPr eaLnBrk="1" hangingPunct="1">
              <a:lnSpc>
                <a:spcPct val="130000"/>
              </a:lnSpc>
              <a:buFont typeface="Symbol" panose="05050102010706020507" pitchFamily="18" charset="2"/>
              <a:buNone/>
            </a:pPr>
            <a:r>
              <a:rPr lang="zh-CN" altLang="en-US" sz="1800" dirty="0"/>
              <a:t>（</a:t>
            </a:r>
            <a:r>
              <a:rPr lang="en-US" altLang="zh-CN" sz="1800" dirty="0"/>
              <a:t>1</a:t>
            </a:r>
            <a:r>
              <a:rPr lang="zh-CN" altLang="en-US" sz="1800" dirty="0"/>
              <a:t>）单源最短路径问题</a:t>
            </a:r>
          </a:p>
          <a:p>
            <a:pPr eaLnBrk="1" hangingPunct="1">
              <a:lnSpc>
                <a:spcPct val="130000"/>
              </a:lnSpc>
              <a:buFont typeface="Symbol" panose="05050102010706020507" pitchFamily="18" charset="2"/>
              <a:buNone/>
            </a:pPr>
            <a:r>
              <a:rPr lang="zh-CN" altLang="en-US" sz="1800" dirty="0"/>
              <a:t>（</a:t>
            </a:r>
            <a:r>
              <a:rPr lang="en-US" altLang="zh-CN" sz="1800" dirty="0"/>
              <a:t>2</a:t>
            </a:r>
            <a:r>
              <a:rPr lang="zh-CN" altLang="en-US" sz="1800" dirty="0"/>
              <a:t>）装载问题；</a:t>
            </a:r>
          </a:p>
          <a:p>
            <a:pPr eaLnBrk="1" hangingPunct="1">
              <a:lnSpc>
                <a:spcPct val="130000"/>
              </a:lnSpc>
              <a:buFont typeface="Symbol" panose="05050102010706020507" pitchFamily="18" charset="2"/>
              <a:buNone/>
            </a:pPr>
            <a:r>
              <a:rPr lang="zh-CN" altLang="en-US" sz="1800" dirty="0"/>
              <a:t>（</a:t>
            </a:r>
            <a:r>
              <a:rPr lang="en-US" altLang="zh-CN" sz="1800" dirty="0"/>
              <a:t>3</a:t>
            </a:r>
            <a:r>
              <a:rPr lang="zh-CN" altLang="en-US" sz="1800" dirty="0"/>
              <a:t>）布线问题</a:t>
            </a:r>
          </a:p>
          <a:p>
            <a:pPr eaLnBrk="1" hangingPunct="1">
              <a:lnSpc>
                <a:spcPct val="130000"/>
              </a:lnSpc>
              <a:buFont typeface="Symbol" panose="05050102010706020507" pitchFamily="18" charset="2"/>
              <a:buNone/>
            </a:pPr>
            <a:r>
              <a:rPr lang="zh-CN" altLang="en-US" sz="1800" dirty="0"/>
              <a:t>（</a:t>
            </a:r>
            <a:r>
              <a:rPr lang="en-US" altLang="zh-CN" sz="1800" dirty="0"/>
              <a:t>4</a:t>
            </a:r>
            <a:r>
              <a:rPr lang="zh-CN" altLang="en-US" sz="1800" dirty="0"/>
              <a:t>）</a:t>
            </a:r>
            <a:r>
              <a:rPr lang="en-US" altLang="zh-CN" sz="1800" dirty="0"/>
              <a:t>0-1</a:t>
            </a:r>
            <a:r>
              <a:rPr lang="zh-CN" altLang="en-US" sz="1800" dirty="0"/>
              <a:t>背包问题；</a:t>
            </a:r>
          </a:p>
          <a:p>
            <a:pPr eaLnBrk="1" hangingPunct="1">
              <a:lnSpc>
                <a:spcPct val="130000"/>
              </a:lnSpc>
              <a:buFont typeface="Symbol" panose="05050102010706020507" pitchFamily="18" charset="2"/>
              <a:buNone/>
            </a:pPr>
            <a:r>
              <a:rPr lang="zh-CN" altLang="en-US" sz="1800" dirty="0"/>
              <a:t>（</a:t>
            </a:r>
            <a:r>
              <a:rPr lang="en-US" altLang="zh-CN" sz="1800" dirty="0"/>
              <a:t>5</a:t>
            </a:r>
            <a:r>
              <a:rPr lang="zh-CN" altLang="en-US" sz="1800" dirty="0"/>
              <a:t>）最大团问题；</a:t>
            </a:r>
          </a:p>
          <a:p>
            <a:pPr eaLnBrk="1" hangingPunct="1">
              <a:lnSpc>
                <a:spcPct val="130000"/>
              </a:lnSpc>
              <a:buFont typeface="Symbol" panose="05050102010706020507" pitchFamily="18" charset="2"/>
              <a:buNone/>
            </a:pPr>
            <a:r>
              <a:rPr lang="zh-CN" altLang="en-US" sz="1800" dirty="0"/>
              <a:t>（</a:t>
            </a:r>
            <a:r>
              <a:rPr lang="en-US" altLang="zh-CN" sz="1800" dirty="0"/>
              <a:t>6</a:t>
            </a:r>
            <a:r>
              <a:rPr lang="zh-CN" altLang="en-US" sz="1800" dirty="0"/>
              <a:t>）旅行售货员问题</a:t>
            </a:r>
          </a:p>
          <a:p>
            <a:pPr eaLnBrk="1" hangingPunct="1">
              <a:lnSpc>
                <a:spcPct val="130000"/>
              </a:lnSpc>
              <a:buFont typeface="Symbol" panose="05050102010706020507" pitchFamily="18" charset="2"/>
              <a:buNone/>
            </a:pPr>
            <a:r>
              <a:rPr lang="zh-CN" altLang="en-US" sz="1800" dirty="0"/>
              <a:t>（</a:t>
            </a:r>
            <a:r>
              <a:rPr lang="en-US" altLang="zh-CN" sz="1800" dirty="0"/>
              <a:t>7</a:t>
            </a:r>
            <a:r>
              <a:rPr lang="zh-CN" altLang="en-US" sz="1800" dirty="0"/>
              <a:t>）电路板排列问题</a:t>
            </a:r>
          </a:p>
          <a:p>
            <a:pPr eaLnBrk="1" hangingPunct="1">
              <a:lnSpc>
                <a:spcPct val="130000"/>
              </a:lnSpc>
              <a:buFont typeface="Symbol" panose="05050102010706020507" pitchFamily="18" charset="2"/>
              <a:buNone/>
            </a:pPr>
            <a:r>
              <a:rPr lang="zh-CN" altLang="en-US" sz="1800" dirty="0"/>
              <a:t>（</a:t>
            </a:r>
            <a:r>
              <a:rPr lang="en-US" altLang="zh-CN" sz="1800" dirty="0"/>
              <a:t>8</a:t>
            </a:r>
            <a:r>
              <a:rPr lang="zh-CN" altLang="en-US" sz="1800" dirty="0"/>
              <a:t>）批处理作业调度问题</a:t>
            </a:r>
          </a:p>
        </p:txBody>
      </p:sp>
    </p:spTree>
  </p:cSld>
  <p:clrMapOvr>
    <a:masterClrMapping/>
  </p:clrMapOvr>
  <p:transition>
    <p:blinds/>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ln/>
        </p:spPr>
        <p:txBody>
          <a:bodyPr vert="horz" wrap="square" lIns="91440" tIns="45720" rIns="91440" bIns="45720" anchor="b" anchorCtr="0"/>
          <a:lstStyle/>
          <a:p>
            <a:r>
              <a:rPr lang="en-US" altLang="zh-CN" sz="3000" dirty="0"/>
              <a:t>6.6 </a:t>
            </a:r>
            <a:r>
              <a:rPr lang="zh-CN" altLang="en-US" sz="3000" dirty="0"/>
              <a:t>最大团问题</a:t>
            </a:r>
          </a:p>
        </p:txBody>
      </p:sp>
      <p:sp>
        <p:nvSpPr>
          <p:cNvPr id="6148" name="Text Box 4"/>
          <p:cNvSpPr txBox="1"/>
          <p:nvPr/>
        </p:nvSpPr>
        <p:spPr>
          <a:xfrm>
            <a:off x="539750" y="2133600"/>
            <a:ext cx="8280400" cy="3195638"/>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给定无向图</a:t>
            </a:r>
            <a:r>
              <a:rPr lang="en-US" altLang="zh-CN" sz="2400" b="1" dirty="0">
                <a:latin typeface="楷体_GB2312" pitchFamily="49" charset="-122"/>
                <a:ea typeface="楷体_GB2312" pitchFamily="49" charset="-122"/>
              </a:rPr>
              <a:t>G=(V</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。如果</a:t>
            </a:r>
            <a:r>
              <a:rPr lang="en-US" altLang="zh-CN" sz="2400" b="1" dirty="0">
                <a:latin typeface="楷体_GB2312" pitchFamily="49" charset="-122"/>
                <a:ea typeface="楷体_GB2312" pitchFamily="49" charset="-122"/>
              </a:rPr>
              <a:t>U</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，且对任意</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v</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有</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v)</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，则称</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的完全子图。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的完全子图</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的团当且仅当</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不包含在</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的更大的完全子图中。</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的最大团是指</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中所含顶点数最多的团。</a:t>
            </a:r>
          </a:p>
          <a:p>
            <a:pPr eaLnBrk="1" hangingPunct="1">
              <a:spcBef>
                <a:spcPct val="50000"/>
              </a:spcBef>
            </a:pPr>
            <a:r>
              <a:rPr lang="zh-CN" altLang="en-US" sz="2400" b="1" dirty="0">
                <a:latin typeface="楷体_GB2312" pitchFamily="49" charset="-122"/>
                <a:ea typeface="楷体_GB2312" pitchFamily="49" charset="-122"/>
              </a:rPr>
              <a:t>    下图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中，子集</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的大小为</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的完全子图。这个完全子图不是团，因为它被</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的更大的完全子图</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包含。</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也是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 </a:t>
            </a:r>
          </a:p>
        </p:txBody>
      </p:sp>
      <p:sp>
        <p:nvSpPr>
          <p:cNvPr id="6149" name="Text Box 5"/>
          <p:cNvSpPr txBox="1"/>
          <p:nvPr/>
        </p:nvSpPr>
        <p:spPr>
          <a:xfrm>
            <a:off x="323850" y="1484313"/>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1. </a:t>
            </a:r>
            <a:r>
              <a:rPr lang="zh-CN" altLang="en-US" sz="3200" b="1" dirty="0">
                <a:solidFill>
                  <a:schemeClr val="accent2"/>
                </a:solidFill>
                <a:latin typeface="Times New Roman" panose="02020603050405020304" pitchFamily="18" charset="0"/>
                <a:ea typeface="黑体" panose="02010609060101010101" pitchFamily="49" charset="-122"/>
              </a:rPr>
              <a:t>问题描述</a:t>
            </a:r>
            <a:endParaRPr lang="zh-CN" altLang="en-US" b="1" dirty="0">
              <a:solidFill>
                <a:schemeClr val="accent2"/>
              </a:solidFill>
              <a:latin typeface="Arial" panose="020B0604020202020204" pitchFamily="34" charset="0"/>
              <a:ea typeface="华文行楷" panose="02010800040101010101" pitchFamily="2" charset="-122"/>
            </a:endParaRPr>
          </a:p>
        </p:txBody>
      </p:sp>
      <p:pic>
        <p:nvPicPr>
          <p:cNvPr id="6150" name="Picture 6" descr="未命名2"/>
          <p:cNvPicPr>
            <a:picLocks noChangeAspect="1"/>
          </p:cNvPicPr>
          <p:nvPr/>
        </p:nvPicPr>
        <p:blipFill>
          <a:blip r:embed="rId2"/>
          <a:stretch>
            <a:fillRect/>
          </a:stretch>
        </p:blipFill>
        <p:spPr>
          <a:xfrm>
            <a:off x="3132138" y="5229225"/>
            <a:ext cx="2819400" cy="1331913"/>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1+#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blinds(horizontal)">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additive="base">
                                        <p:cTn id="18" dur="500" fill="hold"/>
                                        <p:tgtEl>
                                          <p:spTgt spid="6150"/>
                                        </p:tgtEl>
                                        <p:attrNameLst>
                                          <p:attrName>ppt_x</p:attrName>
                                        </p:attrNameLst>
                                      </p:cBhvr>
                                      <p:tavLst>
                                        <p:tav tm="0">
                                          <p:val>
                                            <p:strVal val="#ppt_x"/>
                                          </p:val>
                                        </p:tav>
                                        <p:tav tm="100000">
                                          <p:val>
                                            <p:strVal val="#ppt_x"/>
                                          </p:val>
                                        </p:tav>
                                      </p:tavLst>
                                    </p:anim>
                                    <p:anim calcmode="lin" valueType="num">
                                      <p:cBhvr additive="base">
                                        <p:cTn id="19"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ln/>
        </p:spPr>
        <p:txBody>
          <a:bodyPr vert="horz" wrap="square" lIns="91440" tIns="45720" rIns="91440" bIns="45720" anchor="b" anchorCtr="0"/>
          <a:lstStyle/>
          <a:p>
            <a:r>
              <a:rPr lang="en-US" altLang="zh-CN" sz="3000" dirty="0"/>
              <a:t>6.6 </a:t>
            </a:r>
            <a:r>
              <a:rPr lang="zh-CN" altLang="en-US" sz="3000" dirty="0"/>
              <a:t>最大团问题</a:t>
            </a:r>
          </a:p>
        </p:txBody>
      </p:sp>
      <p:sp>
        <p:nvSpPr>
          <p:cNvPr id="60419" name="Text Box 4"/>
          <p:cNvSpPr txBox="1"/>
          <p:nvPr/>
        </p:nvSpPr>
        <p:spPr>
          <a:xfrm>
            <a:off x="533400" y="1916113"/>
            <a:ext cx="5029200" cy="366712"/>
          </a:xfrm>
          <a:prstGeom prst="rect">
            <a:avLst/>
          </a:prstGeom>
          <a:noFill/>
          <a:ln w="6350">
            <a:noFill/>
          </a:ln>
        </p:spPr>
        <p:txBody>
          <a:bodyPr>
            <a:spAutoFit/>
          </a:bodyPr>
          <a:lstStyle/>
          <a:p>
            <a:pPr algn="ctr" eaLnBrk="1" hangingPunct="1">
              <a:spcBef>
                <a:spcPct val="50000"/>
              </a:spcBef>
            </a:pPr>
            <a:endParaRPr lang="zh-CN" altLang="zh-CN" b="1" dirty="0">
              <a:solidFill>
                <a:schemeClr val="accent2"/>
              </a:solidFill>
              <a:latin typeface="Arial" panose="020B0604020202020204" pitchFamily="34" charset="0"/>
              <a:ea typeface="华文行楷" panose="02010800040101010101" pitchFamily="2" charset="-122"/>
            </a:endParaRPr>
          </a:p>
        </p:txBody>
      </p:sp>
      <p:sp>
        <p:nvSpPr>
          <p:cNvPr id="7173" name="Text Box 5"/>
          <p:cNvSpPr txBox="1"/>
          <p:nvPr/>
        </p:nvSpPr>
        <p:spPr>
          <a:xfrm>
            <a:off x="304800" y="1916113"/>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2. </a:t>
            </a:r>
            <a:r>
              <a:rPr lang="zh-CN" altLang="en-US" sz="3200" b="1" dirty="0">
                <a:solidFill>
                  <a:schemeClr val="accent2"/>
                </a:solidFill>
                <a:latin typeface="Times New Roman" panose="02020603050405020304" pitchFamily="18" charset="0"/>
                <a:ea typeface="黑体" panose="02010609060101010101" pitchFamily="49" charset="-122"/>
              </a:rPr>
              <a:t>上界函数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7174" name="Text Box 6"/>
          <p:cNvSpPr txBox="1"/>
          <p:nvPr/>
        </p:nvSpPr>
        <p:spPr>
          <a:xfrm>
            <a:off x="755650" y="2636838"/>
            <a:ext cx="7704138" cy="118745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用变量</a:t>
            </a:r>
            <a:r>
              <a:rPr lang="en-US" altLang="zh-CN" sz="2400" b="1" dirty="0">
                <a:latin typeface="楷体_GB2312" pitchFamily="49" charset="-122"/>
                <a:ea typeface="楷体_GB2312" pitchFamily="49" charset="-122"/>
              </a:rPr>
              <a:t>cliqueSize</a:t>
            </a:r>
            <a:r>
              <a:rPr lang="zh-CN" altLang="en-US" sz="2400" b="1" dirty="0">
                <a:latin typeface="楷体_GB2312" pitchFamily="49" charset="-122"/>
                <a:ea typeface="楷体_GB2312" pitchFamily="49" charset="-122"/>
              </a:rPr>
              <a:t>表示与该结点相应的团的顶点数；</a:t>
            </a:r>
            <a:r>
              <a:rPr lang="en-US" altLang="zh-CN" sz="2400" b="1" dirty="0">
                <a:latin typeface="楷体_GB2312" pitchFamily="49" charset="-122"/>
                <a:ea typeface="楷体_GB2312" pitchFamily="49" charset="-122"/>
              </a:rPr>
              <a:t>level</a:t>
            </a:r>
            <a:r>
              <a:rPr lang="zh-CN" altLang="en-US" sz="2400" b="1" dirty="0">
                <a:latin typeface="楷体_GB2312" pitchFamily="49" charset="-122"/>
                <a:ea typeface="楷体_GB2312" pitchFamily="49" charset="-122"/>
              </a:rPr>
              <a:t>表示结点在子集空间树中所处的层次；用</a:t>
            </a:r>
            <a:r>
              <a:rPr lang="en-US" altLang="zh-CN" sz="2400" b="1" dirty="0">
                <a:latin typeface="楷体_GB2312" pitchFamily="49" charset="-122"/>
                <a:ea typeface="楷体_GB2312" pitchFamily="49" charset="-122"/>
              </a:rPr>
              <a:t>cliqueSize +n-level+1</a:t>
            </a:r>
            <a:r>
              <a:rPr lang="zh-CN" altLang="en-US" sz="2400" b="1" dirty="0">
                <a:latin typeface="楷体_GB2312" pitchFamily="49" charset="-122"/>
                <a:ea typeface="楷体_GB2312" pitchFamily="49" charset="-122"/>
              </a:rPr>
              <a:t>作为顶点数上界</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的值。 </a:t>
            </a:r>
          </a:p>
        </p:txBody>
      </p:sp>
      <p:sp>
        <p:nvSpPr>
          <p:cNvPr id="7175" name="Text Box 7"/>
          <p:cNvSpPr txBox="1"/>
          <p:nvPr/>
        </p:nvSpPr>
        <p:spPr>
          <a:xfrm>
            <a:off x="755650" y="4008438"/>
            <a:ext cx="7704138" cy="118745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在此优先队列式分支限界法中，</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实际上也是优先队列中元素的优先级。算法总是从活结点优先队列中抽取具有最大</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值的元素作为下一个扩展元素。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1+#ppt_w/2"/>
                                          </p:val>
                                        </p:tav>
                                        <p:tav tm="100000">
                                          <p:val>
                                            <p:strVal val="#ppt_x"/>
                                          </p:val>
                                        </p:tav>
                                      </p:tavLst>
                                    </p:anim>
                                    <p:anim calcmode="lin" valueType="num">
                                      <p:cBhvr additive="base">
                                        <p:cTn id="8"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Effect transition="in" filter="randombar(horizontal)">
                                      <p:cBhvr>
                                        <p:cTn id="13" dur="500"/>
                                        <p:tgtEl>
                                          <p:spTgt spid="717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7175"/>
                                        </p:tgtEl>
                                        <p:attrNameLst>
                                          <p:attrName>style.visibility</p:attrName>
                                        </p:attrNameLst>
                                      </p:cBhvr>
                                      <p:to>
                                        <p:strVal val="visible"/>
                                      </p:to>
                                    </p:set>
                                    <p:animEffect transition="in" filter="randombar(vertical)">
                                      <p:cBhvr>
                                        <p:cTn id="18"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P spid="717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b" anchorCtr="0"/>
          <a:lstStyle/>
          <a:p>
            <a:r>
              <a:rPr lang="en-US" altLang="zh-CN" sz="3000" dirty="0"/>
              <a:t>6.6 </a:t>
            </a:r>
            <a:r>
              <a:rPr lang="zh-CN" altLang="en-US" sz="3000" dirty="0"/>
              <a:t>最大团问题</a:t>
            </a:r>
          </a:p>
        </p:txBody>
      </p:sp>
      <p:sp>
        <p:nvSpPr>
          <p:cNvPr id="8196" name="Text Box 4"/>
          <p:cNvSpPr txBox="1"/>
          <p:nvPr/>
        </p:nvSpPr>
        <p:spPr>
          <a:xfrm>
            <a:off x="304800" y="1700213"/>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3. </a:t>
            </a:r>
            <a:r>
              <a:rPr lang="zh-CN" altLang="en-US" sz="3200" b="1" dirty="0">
                <a:solidFill>
                  <a:schemeClr val="accent2"/>
                </a:solidFill>
                <a:latin typeface="Times New Roman" panose="02020603050405020304" pitchFamily="18" charset="0"/>
                <a:ea typeface="黑体" panose="02010609060101010101" pitchFamily="49" charset="-122"/>
              </a:rPr>
              <a:t>算法思想</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8197" name="Text Box 5"/>
          <p:cNvSpPr txBox="1"/>
          <p:nvPr/>
        </p:nvSpPr>
        <p:spPr>
          <a:xfrm>
            <a:off x="533400" y="2246313"/>
            <a:ext cx="8286750" cy="8223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子集树的根结点是初始扩展结点，对于这个特殊的扩展结点，其</a:t>
            </a:r>
            <a:r>
              <a:rPr lang="en-US" altLang="zh-CN" sz="2400" b="1" dirty="0">
                <a:latin typeface="楷体_GB2312" pitchFamily="49" charset="-122"/>
                <a:ea typeface="楷体_GB2312" pitchFamily="49" charset="-122"/>
              </a:rPr>
              <a:t>cliqueSize</a:t>
            </a:r>
            <a:r>
              <a:rPr lang="zh-CN" altLang="en-US" sz="2400" b="1" dirty="0">
                <a:latin typeface="楷体_GB2312" pitchFamily="49" charset="-122"/>
                <a:ea typeface="楷体_GB2312" pitchFamily="49" charset="-122"/>
              </a:rPr>
              <a:t>的值为</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 </a:t>
            </a:r>
          </a:p>
        </p:txBody>
      </p:sp>
      <p:sp>
        <p:nvSpPr>
          <p:cNvPr id="8198" name="Text Box 6"/>
          <p:cNvSpPr txBox="1"/>
          <p:nvPr/>
        </p:nvSpPr>
        <p:spPr>
          <a:xfrm>
            <a:off x="533400" y="3090863"/>
            <a:ext cx="8286750" cy="2282825"/>
          </a:xfrm>
          <a:prstGeom prst="rect">
            <a:avLst/>
          </a:prstGeom>
          <a:noFill/>
          <a:ln w="6350">
            <a:noFill/>
          </a:ln>
        </p:spPr>
        <p:txBody>
          <a:bodyPr>
            <a:spAutoFit/>
          </a:bodyPr>
          <a:lstStyle/>
          <a:p>
            <a:pPr algn="just"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算法在扩展内部结点时，首先考察其左儿子结点。在左儿子结点处，将顶点</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加入到当前团中，并检查该顶点与当前团中其它顶点之间是否有边相连。当顶点</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与当前团中所有顶点之间都有边相连，则相应的左儿子结点是可行结点，将它加入到子集树中并插入活结点优先队列，否则就不是可行结点。</a:t>
            </a:r>
          </a:p>
        </p:txBody>
      </p:sp>
      <p:sp>
        <p:nvSpPr>
          <p:cNvPr id="8199" name="Text Box 7"/>
          <p:cNvSpPr txBox="1"/>
          <p:nvPr/>
        </p:nvSpPr>
        <p:spPr>
          <a:xfrm>
            <a:off x="533400" y="5410200"/>
            <a:ext cx="8286750" cy="1187450"/>
          </a:xfrm>
          <a:prstGeom prst="rect">
            <a:avLst/>
          </a:prstGeom>
          <a:noFill/>
          <a:ln w="6350">
            <a:noFill/>
          </a:ln>
        </p:spPr>
        <p:txBody>
          <a:bodyPr>
            <a:spAutoFit/>
          </a:bodyPr>
          <a:lstStyle/>
          <a:p>
            <a:pPr algn="just"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接着继续考察当前扩展结点的右儿子结点。当</a:t>
            </a:r>
            <a:r>
              <a:rPr lang="en-US" altLang="zh-CN" sz="2400" b="1" dirty="0">
                <a:latin typeface="楷体_GB2312" pitchFamily="49" charset="-122"/>
                <a:ea typeface="楷体_GB2312" pitchFamily="49" charset="-122"/>
              </a:rPr>
              <a:t>upperSize&gt;bestn</a:t>
            </a:r>
            <a:r>
              <a:rPr lang="zh-CN" altLang="en-US" sz="2400" b="1" dirty="0">
                <a:latin typeface="楷体_GB2312" pitchFamily="49" charset="-122"/>
                <a:ea typeface="楷体_GB2312" pitchFamily="49" charset="-122"/>
              </a:rPr>
              <a:t>时，右子树中可能含有最优解，此时将右儿子结点加入到子集树中并插入到活结点优先队列中。</a:t>
            </a:r>
            <a:endParaRPr lang="zh-CN" altLang="en-US" sz="24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1+#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wipe(up)">
                                      <p:cBhvr>
                                        <p:cTn id="13" dur="500"/>
                                        <p:tgtEl>
                                          <p:spTgt spid="819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198"/>
                                        </p:tgtEl>
                                        <p:attrNameLst>
                                          <p:attrName>style.visibility</p:attrName>
                                        </p:attrNameLst>
                                      </p:cBhvr>
                                      <p:to>
                                        <p:strVal val="visible"/>
                                      </p:to>
                                    </p:set>
                                    <p:animEffect transition="in" filter="wipe(down)">
                                      <p:cBhvr>
                                        <p:cTn id="18" dur="500"/>
                                        <p:tgtEl>
                                          <p:spTgt spid="81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199"/>
                                        </p:tgtEl>
                                        <p:attrNameLst>
                                          <p:attrName>style.visibility</p:attrName>
                                        </p:attrNameLst>
                                      </p:cBhvr>
                                      <p:to>
                                        <p:strVal val="visible"/>
                                      </p:to>
                                    </p:set>
                                    <p:animEffect transition="in" filter="wipe(up)">
                                      <p:cBhvr>
                                        <p:cTn id="23"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ln/>
        </p:spPr>
        <p:txBody>
          <a:bodyPr vert="horz" wrap="square" lIns="91440" tIns="45720" rIns="91440" bIns="45720" anchor="b" anchorCtr="0"/>
          <a:lstStyle/>
          <a:p>
            <a:r>
              <a:rPr lang="en-US" altLang="zh-CN" sz="3000" dirty="0"/>
              <a:t>6.6 </a:t>
            </a:r>
            <a:r>
              <a:rPr lang="zh-CN" altLang="en-US" sz="3000" dirty="0"/>
              <a:t>最大团问题</a:t>
            </a:r>
          </a:p>
        </p:txBody>
      </p:sp>
      <p:sp>
        <p:nvSpPr>
          <p:cNvPr id="9220" name="Text Box 4"/>
          <p:cNvSpPr txBox="1"/>
          <p:nvPr/>
        </p:nvSpPr>
        <p:spPr>
          <a:xfrm>
            <a:off x="304800" y="1773238"/>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3. </a:t>
            </a:r>
            <a:r>
              <a:rPr lang="zh-CN" altLang="en-US" sz="3200" b="1" dirty="0">
                <a:solidFill>
                  <a:schemeClr val="accent2"/>
                </a:solidFill>
                <a:latin typeface="Times New Roman" panose="02020603050405020304" pitchFamily="18" charset="0"/>
                <a:ea typeface="黑体" panose="02010609060101010101" pitchFamily="49" charset="-122"/>
              </a:rPr>
              <a:t>算法思想</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9222" name="Text Box 6"/>
          <p:cNvSpPr txBox="1"/>
          <p:nvPr/>
        </p:nvSpPr>
        <p:spPr>
          <a:xfrm>
            <a:off x="838200" y="2763838"/>
            <a:ext cx="7162800" cy="337820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算法的</a:t>
            </a:r>
            <a:r>
              <a:rPr lang="en-US" altLang="zh-CN" sz="2400" b="1" dirty="0">
                <a:latin typeface="楷体_GB2312" pitchFamily="49" charset="-122"/>
                <a:ea typeface="楷体_GB2312" pitchFamily="49" charset="-122"/>
              </a:rPr>
              <a:t>while</a:t>
            </a:r>
            <a:r>
              <a:rPr lang="zh-CN" altLang="en-US" sz="2400" b="1" dirty="0">
                <a:latin typeface="楷体_GB2312" pitchFamily="49" charset="-122"/>
                <a:ea typeface="楷体_GB2312" pitchFamily="49" charset="-122"/>
              </a:rPr>
              <a:t>循环的终止条件是</a:t>
            </a:r>
          </a:p>
          <a:p>
            <a:pPr eaLnBrk="1" hangingPunct="1">
              <a:spcBef>
                <a:spcPct val="50000"/>
              </a:spcBef>
            </a:pPr>
            <a:r>
              <a:rPr lang="zh-CN" altLang="en-US" sz="2400" b="1" dirty="0">
                <a:latin typeface="楷体_GB2312" pitchFamily="49" charset="-122"/>
                <a:ea typeface="楷体_GB2312" pitchFamily="49" charset="-122"/>
              </a:rPr>
              <a:t>遇到子集树中的一个叶结点</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即</a:t>
            </a:r>
            <a:r>
              <a:rPr lang="en-US" altLang="zh-CN" sz="2400" b="1" dirty="0">
                <a:latin typeface="楷体_GB2312" pitchFamily="49" charset="-122"/>
                <a:ea typeface="楷体_GB2312" pitchFamily="49" charset="-122"/>
              </a:rPr>
              <a:t>n+1</a:t>
            </a:r>
            <a:r>
              <a:rPr lang="zh-CN" altLang="en-US" sz="2400" b="1" dirty="0">
                <a:latin typeface="楷体_GB2312" pitchFamily="49" charset="-122"/>
                <a:ea typeface="楷体_GB2312" pitchFamily="49" charset="-122"/>
              </a:rPr>
              <a:t>层结点</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成为当前扩展结点。</a:t>
            </a:r>
          </a:p>
          <a:p>
            <a:pPr eaLnBrk="1" hangingPunct="1">
              <a:spcBef>
                <a:spcPct val="50000"/>
              </a:spcBef>
            </a:pPr>
            <a:r>
              <a:rPr lang="zh-CN" altLang="en-US" sz="2400" b="1" dirty="0">
                <a:latin typeface="楷体_GB2312" pitchFamily="49" charset="-122"/>
                <a:ea typeface="楷体_GB2312" pitchFamily="49" charset="-122"/>
              </a:rPr>
              <a:t>    对于子集树中的叶结点，有</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cliqueSize</a:t>
            </a:r>
            <a:r>
              <a:rPr lang="zh-CN" altLang="en-US" sz="2400" b="1" dirty="0">
                <a:latin typeface="楷体_GB2312" pitchFamily="49" charset="-122"/>
                <a:ea typeface="楷体_GB2312" pitchFamily="49" charset="-122"/>
              </a:rPr>
              <a:t>。此时活结点优先队列中剩余结点的</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值均不超过当前扩展结点的</a:t>
            </a:r>
            <a:r>
              <a:rPr lang="en-US" altLang="zh-CN" sz="2400" b="1" dirty="0">
                <a:latin typeface="楷体_GB2312" pitchFamily="49" charset="-122"/>
                <a:ea typeface="楷体_GB2312" pitchFamily="49" charset="-122"/>
              </a:rPr>
              <a:t>upperSize</a:t>
            </a:r>
            <a:r>
              <a:rPr lang="zh-CN" altLang="en-US" sz="2400" b="1" dirty="0">
                <a:latin typeface="楷体_GB2312" pitchFamily="49" charset="-122"/>
                <a:ea typeface="楷体_GB2312" pitchFamily="49" charset="-122"/>
              </a:rPr>
              <a:t>值，从而进一步搜索不可能得到更大的团，此时算法已找到一个最优解。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2">
                                            <p:txEl>
                                              <p:pRg st="0" end="0"/>
                                            </p:txEl>
                                          </p:spTgt>
                                        </p:tgtEl>
                                        <p:attrNameLst>
                                          <p:attrName>style.visibility</p:attrName>
                                        </p:attrNameLst>
                                      </p:cBhvr>
                                      <p:to>
                                        <p:strVal val="visible"/>
                                      </p:to>
                                    </p:set>
                                    <p:anim calcmode="lin" valueType="num">
                                      <p:cBhvr additive="base">
                                        <p:cTn id="11" dur="5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22">
                                            <p:txEl>
                                              <p:pRg st="1" end="1"/>
                                            </p:txEl>
                                          </p:spTgt>
                                        </p:tgtEl>
                                        <p:attrNameLst>
                                          <p:attrName>style.visibility</p:attrName>
                                        </p:attrNameLst>
                                      </p:cBhvr>
                                      <p:to>
                                        <p:strVal val="visible"/>
                                      </p:to>
                                    </p:set>
                                    <p:anim calcmode="lin" valueType="num">
                                      <p:cBhvr additive="base">
                                        <p:cTn id="17" dur="500" fill="hold"/>
                                        <p:tgtEl>
                                          <p:spTgt spid="922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22">
                                            <p:txEl>
                                              <p:pRg st="2" end="2"/>
                                            </p:txEl>
                                          </p:spTgt>
                                        </p:tgtEl>
                                        <p:attrNameLst>
                                          <p:attrName>style.visibility</p:attrName>
                                        </p:attrNameLst>
                                      </p:cBhvr>
                                      <p:to>
                                        <p:strVal val="visible"/>
                                      </p:to>
                                    </p:set>
                                    <p:anim calcmode="lin" valueType="num">
                                      <p:cBhvr additive="base">
                                        <p:cTn id="23" dur="500" fill="hold"/>
                                        <p:tgtEl>
                                          <p:spTgt spid="922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ctrTitle"/>
          </p:nvPr>
        </p:nvSpPr>
        <p:spPr>
          <a:ln/>
        </p:spPr>
        <p:txBody>
          <a:bodyPr vert="horz" wrap="square" lIns="91440" tIns="45720" rIns="91440" bIns="45720" anchor="b" anchorCtr="0"/>
          <a:lstStyle/>
          <a:p>
            <a:pPr>
              <a:buClrTx/>
              <a:buSzTx/>
              <a:buFontTx/>
            </a:pPr>
            <a:r>
              <a:rPr lang="zh-CN" altLang="en-US" sz="3300" dirty="0">
                <a:latin typeface="+mj-lt"/>
                <a:ea typeface="+mj-ea"/>
                <a:cs typeface="+mj-cs"/>
              </a:rPr>
              <a:t>旅行售货员问题</a:t>
            </a:r>
          </a:p>
        </p:txBody>
      </p:sp>
      <p:sp>
        <p:nvSpPr>
          <p:cNvPr id="63491"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ln/>
        </p:spPr>
        <p:txBody>
          <a:bodyPr vert="horz" wrap="square" lIns="91440" tIns="45720" rIns="91440" bIns="45720" anchor="b" anchorCtr="0"/>
          <a:lstStyle/>
          <a:p>
            <a:r>
              <a:rPr lang="en-US" altLang="zh-CN" sz="3000" dirty="0"/>
              <a:t>6.7 </a:t>
            </a:r>
            <a:r>
              <a:rPr lang="zh-CN" altLang="en-US" sz="3000" dirty="0"/>
              <a:t>旅行售货员问题</a:t>
            </a:r>
          </a:p>
        </p:txBody>
      </p:sp>
      <p:sp>
        <p:nvSpPr>
          <p:cNvPr id="10244" name="Text Box 4"/>
          <p:cNvSpPr txBox="1"/>
          <p:nvPr/>
        </p:nvSpPr>
        <p:spPr>
          <a:xfrm>
            <a:off x="304800" y="1700213"/>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1. </a:t>
            </a:r>
            <a:r>
              <a:rPr lang="zh-CN" altLang="en-US" sz="3200" b="1" dirty="0">
                <a:solidFill>
                  <a:schemeClr val="accent2"/>
                </a:solidFill>
                <a:latin typeface="Times New Roman" panose="02020603050405020304" pitchFamily="18" charset="0"/>
                <a:ea typeface="黑体" panose="02010609060101010101" pitchFamily="49" charset="-122"/>
              </a:rPr>
              <a:t>问题描述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0245" name="Text Box 5"/>
          <p:cNvSpPr txBox="1"/>
          <p:nvPr/>
        </p:nvSpPr>
        <p:spPr>
          <a:xfrm>
            <a:off x="395288" y="2492375"/>
            <a:ext cx="8305800" cy="37433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某售货员要到若干城市去推销商品，已知各城市之间的路程</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或旅费</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。他要选定一条从驻地出发，经过每个城市一次，最后回到驻地的路线，使总的路程</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或总旅费</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最小。</a:t>
            </a:r>
          </a:p>
          <a:p>
            <a:pPr eaLnBrk="1" hangingPunct="1">
              <a:spcBef>
                <a:spcPct val="50000"/>
              </a:spcBef>
            </a:pPr>
            <a:r>
              <a:rPr lang="zh-CN" altLang="en-US" sz="2400" b="1" dirty="0">
                <a:latin typeface="楷体_GB2312" pitchFamily="49" charset="-122"/>
                <a:ea typeface="楷体_GB2312" pitchFamily="49" charset="-122"/>
              </a:rPr>
              <a:t>    路线是一个带权图。图中各边的费用（权）为正数。图的一条周游路线是包括</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中的每个顶点在内的一条回路。周游路线的费用是这条路线上所有边的费用之和。</a:t>
            </a:r>
          </a:p>
          <a:p>
            <a:pPr eaLnBrk="1" hangingPunct="1">
              <a:spcBef>
                <a:spcPct val="50000"/>
              </a:spcBef>
            </a:pPr>
            <a:r>
              <a:rPr lang="zh-CN" altLang="en-US" sz="2400" b="1" dirty="0">
                <a:latin typeface="楷体_GB2312" pitchFamily="49" charset="-122"/>
                <a:ea typeface="楷体_GB2312" pitchFamily="49" charset="-122"/>
              </a:rPr>
              <a:t>    旅行售货员问题的解空间可以组织成一棵树，从树的根结点到任一叶结点的路径定义了图的一条周游路线。旅行售货员问题要在图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中找出费用最小的周游路线。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1+#ppt_w/2"/>
                                          </p:val>
                                        </p:tav>
                                        <p:tav tm="100000">
                                          <p:val>
                                            <p:strVal val="#ppt_x"/>
                                          </p:val>
                                        </p:tav>
                                      </p:tavLst>
                                    </p:anim>
                                    <p:anim calcmode="lin" valueType="num">
                                      <p:cBhvr additive="base">
                                        <p:cTn id="8"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dissolve">
                                      <p:cBhvr>
                                        <p:cTn id="13"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r>
              <a:rPr lang="en-US" altLang="zh-CN" sz="3000" dirty="0"/>
              <a:t>6.7 </a:t>
            </a:r>
            <a:r>
              <a:rPr lang="zh-CN" altLang="en-US" sz="3000" dirty="0"/>
              <a:t>旅行售货员问题</a:t>
            </a:r>
          </a:p>
        </p:txBody>
      </p:sp>
      <p:sp>
        <p:nvSpPr>
          <p:cNvPr id="11268" name="Text Box 4"/>
          <p:cNvSpPr txBox="1"/>
          <p:nvPr/>
        </p:nvSpPr>
        <p:spPr>
          <a:xfrm>
            <a:off x="304800" y="1773238"/>
            <a:ext cx="59436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2. </a:t>
            </a:r>
            <a:r>
              <a:rPr lang="zh-CN" altLang="en-US" sz="3200" b="1" dirty="0">
                <a:solidFill>
                  <a:schemeClr val="accent2"/>
                </a:solidFill>
                <a:latin typeface="Times New Roman" panose="02020603050405020304" pitchFamily="18" charset="0"/>
                <a:ea typeface="黑体" panose="02010609060101010101" pitchFamily="49" charset="-122"/>
              </a:rPr>
              <a:t>算法描述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1269" name="Text Box 5"/>
          <p:cNvSpPr txBox="1"/>
          <p:nvPr/>
        </p:nvSpPr>
        <p:spPr>
          <a:xfrm>
            <a:off x="611188" y="2687638"/>
            <a:ext cx="8064500" cy="22828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算法开始时创建一个最小堆，用于表示活结点优先队列。堆中每个结点的子树费用的下界</a:t>
            </a:r>
            <a:r>
              <a:rPr lang="en-US" altLang="zh-CN" sz="2400" b="1" dirty="0">
                <a:latin typeface="楷体_GB2312" pitchFamily="49" charset="-122"/>
                <a:ea typeface="楷体_GB2312" pitchFamily="49" charset="-122"/>
              </a:rPr>
              <a:t>lcost</a:t>
            </a:r>
            <a:r>
              <a:rPr lang="zh-CN" altLang="en-US" sz="2400" b="1" dirty="0">
                <a:latin typeface="楷体_GB2312" pitchFamily="49" charset="-122"/>
                <a:ea typeface="楷体_GB2312" pitchFamily="49" charset="-122"/>
              </a:rPr>
              <a:t>值是优先队列的优先级。接着算法计算出图中每个顶点的最小费用出边并用</a:t>
            </a:r>
            <a:r>
              <a:rPr lang="en-US" altLang="zh-CN" sz="2400" b="1" dirty="0">
                <a:latin typeface="楷体_GB2312" pitchFamily="49" charset="-122"/>
                <a:ea typeface="楷体_GB2312" pitchFamily="49" charset="-122"/>
              </a:rPr>
              <a:t>minout</a:t>
            </a:r>
            <a:r>
              <a:rPr lang="zh-CN" altLang="en-US" sz="2400" b="1" dirty="0">
                <a:latin typeface="楷体_GB2312" pitchFamily="49" charset="-122"/>
                <a:ea typeface="楷体_GB2312" pitchFamily="49" charset="-122"/>
              </a:rPr>
              <a:t>记录。如果所给的有向图中某个顶点没有出边，则该图不可能有回路，算法即告结束。如果每个顶点都有出边，则根据计算出的</a:t>
            </a:r>
            <a:r>
              <a:rPr lang="en-US" altLang="zh-CN" sz="2400" b="1" dirty="0">
                <a:latin typeface="楷体_GB2312" pitchFamily="49" charset="-122"/>
                <a:ea typeface="楷体_GB2312" pitchFamily="49" charset="-122"/>
              </a:rPr>
              <a:t>minout</a:t>
            </a:r>
            <a:r>
              <a:rPr lang="zh-CN" altLang="en-US" sz="2400" b="1" dirty="0">
                <a:latin typeface="楷体_GB2312" pitchFamily="49" charset="-122"/>
                <a:ea typeface="楷体_GB2312" pitchFamily="49" charset="-122"/>
              </a:rPr>
              <a:t>作算法初始化。 </a:t>
            </a:r>
          </a:p>
        </p:txBody>
      </p:sp>
      <p:sp>
        <p:nvSpPr>
          <p:cNvPr id="11270" name="Text Box 6"/>
          <p:cNvSpPr txBox="1"/>
          <p:nvPr/>
        </p:nvSpPr>
        <p:spPr>
          <a:xfrm>
            <a:off x="611188" y="5199063"/>
            <a:ext cx="8064500" cy="8223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算法的</a:t>
            </a:r>
            <a:r>
              <a:rPr lang="en-US" altLang="zh-CN" sz="2400" b="1" dirty="0">
                <a:latin typeface="楷体_GB2312" pitchFamily="49" charset="-122"/>
                <a:ea typeface="楷体_GB2312" pitchFamily="49" charset="-122"/>
              </a:rPr>
              <a:t>while</a:t>
            </a:r>
            <a:r>
              <a:rPr lang="zh-CN" altLang="en-US" sz="2400" b="1" dirty="0">
                <a:latin typeface="楷体_GB2312" pitchFamily="49" charset="-122"/>
                <a:ea typeface="楷体_GB2312" pitchFamily="49" charset="-122"/>
              </a:rPr>
              <a:t>循环体完成对排列树内部结点的扩展。对于当前扩展结点，算法分</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种情况进行处理：</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1+#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269"/>
                                        </p:tgtEl>
                                        <p:attrNameLst>
                                          <p:attrName>style.visibility</p:attrName>
                                        </p:attrNameLst>
                                      </p:cBhvr>
                                      <p:to>
                                        <p:strVal val="visible"/>
                                      </p:to>
                                    </p:set>
                                    <p:animEffect transition="in" filter="blinds(horizontal)">
                                      <p:cBhvr>
                                        <p:cTn id="13" dur="500"/>
                                        <p:tgtEl>
                                          <p:spTgt spid="1126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blinds(horizontal)">
                                      <p:cBhvr>
                                        <p:cTn id="18"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ln/>
        </p:spPr>
        <p:txBody>
          <a:bodyPr vert="horz" wrap="square" lIns="91440" tIns="45720" rIns="91440" bIns="45720" anchor="b" anchorCtr="0"/>
          <a:lstStyle/>
          <a:p>
            <a:r>
              <a:rPr lang="en-US" altLang="zh-CN" sz="3000" dirty="0"/>
              <a:t>6.7 </a:t>
            </a:r>
            <a:r>
              <a:rPr lang="zh-CN" altLang="en-US" sz="3000" dirty="0"/>
              <a:t>旅行售货员问题</a:t>
            </a:r>
          </a:p>
        </p:txBody>
      </p:sp>
      <p:sp>
        <p:nvSpPr>
          <p:cNvPr id="12292" name="Text Box 4"/>
          <p:cNvSpPr txBox="1"/>
          <p:nvPr/>
        </p:nvSpPr>
        <p:spPr>
          <a:xfrm>
            <a:off x="304800" y="1628775"/>
            <a:ext cx="5943600" cy="579438"/>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2. </a:t>
            </a:r>
            <a:r>
              <a:rPr lang="zh-CN" altLang="en-US" sz="3200" b="1" dirty="0">
                <a:solidFill>
                  <a:schemeClr val="accent2"/>
                </a:solidFill>
                <a:latin typeface="Times New Roman" panose="02020603050405020304" pitchFamily="18" charset="0"/>
                <a:ea typeface="黑体" panose="02010609060101010101" pitchFamily="49" charset="-122"/>
              </a:rPr>
              <a:t>算法描述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2293" name="Text Box 5"/>
          <p:cNvSpPr txBox="1"/>
          <p:nvPr/>
        </p:nvSpPr>
        <p:spPr>
          <a:xfrm>
            <a:off x="684213" y="2349500"/>
            <a:ext cx="8064500" cy="155257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1</a:t>
            </a:r>
            <a:r>
              <a:rPr lang="zh-CN" altLang="en-US" sz="2400" b="1" dirty="0">
                <a:latin typeface="楷体_GB2312" pitchFamily="49" charset="-122"/>
                <a:ea typeface="楷体_GB2312" pitchFamily="49" charset="-122"/>
              </a:rPr>
              <a:t>、首先考虑</a:t>
            </a:r>
            <a:r>
              <a:rPr lang="en-US" altLang="zh-CN" sz="2400" b="1" dirty="0">
                <a:latin typeface="楷体_GB2312" pitchFamily="49" charset="-122"/>
                <a:ea typeface="楷体_GB2312" pitchFamily="49" charset="-122"/>
              </a:rPr>
              <a:t>s=n-2</a:t>
            </a:r>
            <a:r>
              <a:rPr lang="zh-CN" altLang="en-US" sz="2400" b="1" dirty="0">
                <a:latin typeface="楷体_GB2312" pitchFamily="49" charset="-122"/>
                <a:ea typeface="楷体_GB2312" pitchFamily="49" charset="-122"/>
              </a:rPr>
              <a:t>的情形，此时当前扩展结点是排列树中某个叶结点的父结点。如果该叶结点相应一条可行回路且费用小于当前最小费用，则将该叶结点插入到优先队列中，否则舍去该叶结点。</a:t>
            </a:r>
          </a:p>
        </p:txBody>
      </p:sp>
      <p:sp>
        <p:nvSpPr>
          <p:cNvPr id="12294" name="Text Box 6"/>
          <p:cNvSpPr txBox="1"/>
          <p:nvPr/>
        </p:nvSpPr>
        <p:spPr>
          <a:xfrm>
            <a:off x="685800" y="4021138"/>
            <a:ext cx="7981950" cy="264795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2</a:t>
            </a:r>
            <a:r>
              <a:rPr lang="zh-CN" altLang="en-US" sz="2400" b="1" dirty="0">
                <a:latin typeface="楷体_GB2312" pitchFamily="49" charset="-122"/>
                <a:ea typeface="楷体_GB2312" pitchFamily="49" charset="-122"/>
              </a:rPr>
              <a:t>、当</a:t>
            </a:r>
            <a:r>
              <a:rPr lang="en-US" altLang="zh-CN" sz="2400" b="1" dirty="0">
                <a:latin typeface="楷体_GB2312" pitchFamily="49" charset="-122"/>
                <a:ea typeface="楷体_GB2312" pitchFamily="49" charset="-122"/>
              </a:rPr>
              <a:t>s&lt;n-2</a:t>
            </a:r>
            <a:r>
              <a:rPr lang="zh-CN" altLang="en-US" sz="2400" b="1" dirty="0">
                <a:latin typeface="楷体_GB2312" pitchFamily="49" charset="-122"/>
                <a:ea typeface="楷体_GB2312" pitchFamily="49" charset="-122"/>
              </a:rPr>
              <a:t>时，算法依次产生当前扩展结点的所有儿子结点。由于当前扩展结点所相应的路径是</a:t>
            </a:r>
            <a:r>
              <a:rPr lang="en-US" altLang="zh-CN" sz="2400" b="1" dirty="0">
                <a:latin typeface="楷体_GB2312" pitchFamily="49" charset="-122"/>
                <a:ea typeface="楷体_GB2312" pitchFamily="49" charset="-122"/>
              </a:rPr>
              <a:t>x[0:s]</a:t>
            </a:r>
            <a:r>
              <a:rPr lang="zh-CN" altLang="en-US" sz="2400" b="1" dirty="0">
                <a:latin typeface="楷体_GB2312" pitchFamily="49" charset="-122"/>
                <a:ea typeface="楷体_GB2312" pitchFamily="49" charset="-122"/>
              </a:rPr>
              <a:t>，其可行儿子结点是从剩余顶点</a:t>
            </a:r>
            <a:r>
              <a:rPr lang="en-US" altLang="zh-CN" sz="2400" b="1" dirty="0">
                <a:latin typeface="楷体_GB2312" pitchFamily="49" charset="-122"/>
                <a:ea typeface="楷体_GB2312" pitchFamily="49" charset="-122"/>
              </a:rPr>
              <a:t>x[s+1:n-1]</a:t>
            </a:r>
            <a:r>
              <a:rPr lang="zh-CN" altLang="en-US" sz="2400" b="1" dirty="0">
                <a:latin typeface="楷体_GB2312" pitchFamily="49" charset="-122"/>
                <a:ea typeface="楷体_GB2312" pitchFamily="49" charset="-122"/>
              </a:rPr>
              <a:t>中选取的顶点</a:t>
            </a:r>
            <a:r>
              <a:rPr lang="en-US" altLang="zh-CN" sz="2400" b="1" dirty="0">
                <a:latin typeface="楷体_GB2312" pitchFamily="49" charset="-122"/>
                <a:ea typeface="楷体_GB2312" pitchFamily="49" charset="-122"/>
              </a:rPr>
              <a:t>x[i]</a:t>
            </a:r>
            <a:r>
              <a:rPr lang="zh-CN" altLang="en-US" sz="2400" b="1" dirty="0">
                <a:latin typeface="楷体_GB2312" pitchFamily="49" charset="-122"/>
                <a:ea typeface="楷体_GB2312" pitchFamily="49" charset="-122"/>
              </a:rPr>
              <a:t>，且</a:t>
            </a:r>
            <a:r>
              <a:rPr lang="en-US" altLang="zh-CN" sz="2400" b="1" dirty="0">
                <a:latin typeface="楷体_GB2312" pitchFamily="49" charset="-122"/>
                <a:ea typeface="楷体_GB2312" pitchFamily="49" charset="-122"/>
              </a:rPr>
              <a:t>(x[s]</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x[i])</a:t>
            </a:r>
            <a:r>
              <a:rPr lang="zh-CN" altLang="en-US" sz="2400" b="1" dirty="0">
                <a:latin typeface="楷体_GB2312" pitchFamily="49" charset="-122"/>
                <a:ea typeface="楷体_GB2312" pitchFamily="49" charset="-122"/>
              </a:rPr>
              <a:t>是所给有向图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中的一条边。对于当前扩展结点的每一个可行儿子结点，计算出其前缀</a:t>
            </a:r>
            <a:r>
              <a:rPr lang="en-US" altLang="zh-CN" sz="2400" b="1" dirty="0">
                <a:latin typeface="楷体_GB2312" pitchFamily="49" charset="-122"/>
                <a:ea typeface="楷体_GB2312" pitchFamily="49" charset="-122"/>
              </a:rPr>
              <a:t>(x[0:s]</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x[i])</a:t>
            </a:r>
            <a:r>
              <a:rPr lang="zh-CN" altLang="en-US" sz="2400" b="1" dirty="0">
                <a:latin typeface="楷体_GB2312" pitchFamily="49" charset="-122"/>
                <a:ea typeface="楷体_GB2312" pitchFamily="49" charset="-122"/>
              </a:rPr>
              <a:t>的费用</a:t>
            </a:r>
            <a:r>
              <a:rPr lang="en-US" altLang="zh-CN" sz="2400" b="1" dirty="0">
                <a:latin typeface="楷体_GB2312" pitchFamily="49" charset="-122"/>
                <a:ea typeface="楷体_GB2312" pitchFamily="49" charset="-122"/>
              </a:rPr>
              <a:t>cc</a:t>
            </a:r>
            <a:r>
              <a:rPr lang="zh-CN" altLang="en-US" sz="2400" b="1" dirty="0">
                <a:latin typeface="楷体_GB2312" pitchFamily="49" charset="-122"/>
                <a:ea typeface="楷体_GB2312" pitchFamily="49" charset="-122"/>
              </a:rPr>
              <a:t>和相应的下界</a:t>
            </a:r>
            <a:r>
              <a:rPr lang="en-US" altLang="zh-CN" sz="2400" b="1" dirty="0">
                <a:latin typeface="楷体_GB2312" pitchFamily="49" charset="-122"/>
                <a:ea typeface="楷体_GB2312" pitchFamily="49" charset="-122"/>
              </a:rPr>
              <a:t>lcost</a:t>
            </a:r>
            <a:r>
              <a:rPr lang="zh-CN" altLang="en-US" sz="2400" b="1" dirty="0">
                <a:latin typeface="楷体_GB2312" pitchFamily="49" charset="-122"/>
                <a:ea typeface="楷体_GB2312" pitchFamily="49" charset="-122"/>
              </a:rPr>
              <a:t>。当</a:t>
            </a:r>
            <a:r>
              <a:rPr lang="en-US" altLang="zh-CN" sz="2400" b="1" dirty="0">
                <a:latin typeface="楷体_GB2312" pitchFamily="49" charset="-122"/>
                <a:ea typeface="楷体_GB2312" pitchFamily="49" charset="-122"/>
              </a:rPr>
              <a:t>lcost&lt;bestc</a:t>
            </a:r>
            <a:r>
              <a:rPr lang="zh-CN" altLang="en-US" sz="2400" b="1" dirty="0">
                <a:latin typeface="楷体_GB2312" pitchFamily="49" charset="-122"/>
                <a:ea typeface="楷体_GB2312" pitchFamily="49" charset="-122"/>
              </a:rPr>
              <a:t>时，将这个可行儿子结点插入到活结点优先队列中。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1+#ppt_w/2"/>
                                          </p:val>
                                        </p:tav>
                                        <p:tav tm="100000">
                                          <p:val>
                                            <p:strVal val="#ppt_x"/>
                                          </p:val>
                                        </p:tav>
                                      </p:tavLst>
                                    </p:anim>
                                    <p:anim calcmode="lin" valueType="num">
                                      <p:cBhvr additive="base">
                                        <p:cTn id="8"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box(in)">
                                      <p:cBhvr>
                                        <p:cTn id="13" dur="500"/>
                                        <p:tgtEl>
                                          <p:spTgt spid="1229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box(in)">
                                      <p:cBhvr>
                                        <p:cTn id="18"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ln/>
        </p:spPr>
        <p:txBody>
          <a:bodyPr vert="horz" wrap="square" lIns="91440" tIns="45720" rIns="91440" bIns="45720" anchor="b" anchorCtr="0"/>
          <a:lstStyle/>
          <a:p>
            <a:r>
              <a:rPr lang="en-US" altLang="zh-CN" sz="3000" dirty="0"/>
              <a:t>6.7 </a:t>
            </a:r>
            <a:r>
              <a:rPr lang="zh-CN" altLang="en-US" sz="3000" dirty="0"/>
              <a:t>旅行售货员问题</a:t>
            </a:r>
          </a:p>
        </p:txBody>
      </p:sp>
      <p:sp>
        <p:nvSpPr>
          <p:cNvPr id="13316" name="Text Box 4"/>
          <p:cNvSpPr txBox="1"/>
          <p:nvPr/>
        </p:nvSpPr>
        <p:spPr>
          <a:xfrm>
            <a:off x="304800" y="1844675"/>
            <a:ext cx="5943600" cy="579438"/>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2. </a:t>
            </a:r>
            <a:r>
              <a:rPr lang="zh-CN" altLang="en-US" sz="3200" b="1" dirty="0">
                <a:solidFill>
                  <a:schemeClr val="accent2"/>
                </a:solidFill>
                <a:latin typeface="Times New Roman" panose="02020603050405020304" pitchFamily="18" charset="0"/>
                <a:ea typeface="黑体" panose="02010609060101010101" pitchFamily="49" charset="-122"/>
              </a:rPr>
              <a:t>算法描述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3317" name="Text Box 5"/>
          <p:cNvSpPr txBox="1"/>
          <p:nvPr/>
        </p:nvSpPr>
        <p:spPr>
          <a:xfrm>
            <a:off x="611188" y="2565400"/>
            <a:ext cx="8137525" cy="3925888"/>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算法中</a:t>
            </a:r>
            <a:r>
              <a:rPr lang="en-US" altLang="zh-CN" sz="2400" b="1" dirty="0">
                <a:latin typeface="楷体_GB2312" pitchFamily="49" charset="-122"/>
                <a:ea typeface="楷体_GB2312" pitchFamily="49" charset="-122"/>
              </a:rPr>
              <a:t>while</a:t>
            </a:r>
            <a:r>
              <a:rPr lang="zh-CN" altLang="en-US" sz="2400" b="1" dirty="0">
                <a:latin typeface="楷体_GB2312" pitchFamily="49" charset="-122"/>
                <a:ea typeface="楷体_GB2312" pitchFamily="49" charset="-122"/>
              </a:rPr>
              <a:t>循环的终止条件是排列树的一个叶结点成为当前扩展结点。当</a:t>
            </a:r>
            <a:r>
              <a:rPr lang="en-US" altLang="zh-CN" sz="2400" b="1" dirty="0">
                <a:latin typeface="楷体_GB2312" pitchFamily="49" charset="-122"/>
                <a:ea typeface="楷体_GB2312" pitchFamily="49" charset="-122"/>
              </a:rPr>
              <a:t>s=n-1</a:t>
            </a:r>
            <a:r>
              <a:rPr lang="zh-CN" altLang="en-US" sz="2400" b="1" dirty="0">
                <a:latin typeface="楷体_GB2312" pitchFamily="49" charset="-122"/>
                <a:ea typeface="楷体_GB2312" pitchFamily="49" charset="-122"/>
              </a:rPr>
              <a:t>时，已找到的回路前缀是</a:t>
            </a:r>
            <a:r>
              <a:rPr lang="en-US" altLang="zh-CN" sz="2400" b="1" dirty="0">
                <a:latin typeface="楷体_GB2312" pitchFamily="49" charset="-122"/>
                <a:ea typeface="楷体_GB2312" pitchFamily="49" charset="-122"/>
              </a:rPr>
              <a:t>x[0:n-1]</a:t>
            </a:r>
            <a:r>
              <a:rPr lang="zh-CN" altLang="en-US" sz="2400" b="1" dirty="0">
                <a:latin typeface="楷体_GB2312" pitchFamily="49" charset="-122"/>
                <a:ea typeface="楷体_GB2312" pitchFamily="49" charset="-122"/>
              </a:rPr>
              <a:t>，它已包含图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的所有</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个顶点。因此，当</a:t>
            </a:r>
            <a:r>
              <a:rPr lang="en-US" altLang="zh-CN" sz="2400" b="1" dirty="0">
                <a:latin typeface="楷体_GB2312" pitchFamily="49" charset="-122"/>
                <a:ea typeface="楷体_GB2312" pitchFamily="49" charset="-122"/>
              </a:rPr>
              <a:t>s=n-1</a:t>
            </a:r>
            <a:r>
              <a:rPr lang="zh-CN" altLang="en-US" sz="2400" b="1" dirty="0">
                <a:latin typeface="楷体_GB2312" pitchFamily="49" charset="-122"/>
                <a:ea typeface="楷体_GB2312" pitchFamily="49" charset="-122"/>
              </a:rPr>
              <a:t>时，相应的扩展结点表示一个叶结点。此时该叶结点所相应的回路的费用等于</a:t>
            </a:r>
            <a:r>
              <a:rPr lang="en-US" altLang="zh-CN" sz="2400" b="1" dirty="0">
                <a:latin typeface="楷体_GB2312" pitchFamily="49" charset="-122"/>
                <a:ea typeface="楷体_GB2312" pitchFamily="49" charset="-122"/>
              </a:rPr>
              <a:t>cc</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lcost</a:t>
            </a:r>
            <a:r>
              <a:rPr lang="zh-CN" altLang="en-US" sz="2400" b="1" dirty="0">
                <a:latin typeface="楷体_GB2312" pitchFamily="49" charset="-122"/>
                <a:ea typeface="楷体_GB2312" pitchFamily="49" charset="-122"/>
              </a:rPr>
              <a:t>的值。剩余的活结点的</a:t>
            </a:r>
            <a:r>
              <a:rPr lang="en-US" altLang="zh-CN" sz="2400" b="1" dirty="0">
                <a:latin typeface="楷体_GB2312" pitchFamily="49" charset="-122"/>
                <a:ea typeface="楷体_GB2312" pitchFamily="49" charset="-122"/>
              </a:rPr>
              <a:t>lcost</a:t>
            </a:r>
            <a:r>
              <a:rPr lang="zh-CN" altLang="en-US" sz="2400" b="1" dirty="0">
                <a:latin typeface="楷体_GB2312" pitchFamily="49" charset="-122"/>
                <a:ea typeface="楷体_GB2312" pitchFamily="49" charset="-122"/>
              </a:rPr>
              <a:t>值不小于已找到的回路的费用。它们都不可能导致费用更小的回路。因此已找到的叶结点所相应的回路是一个最小费用旅行售货员回路，算法可以结束。</a:t>
            </a:r>
          </a:p>
          <a:p>
            <a:pPr eaLnBrk="1" hangingPunct="1">
              <a:spcBef>
                <a:spcPct val="50000"/>
              </a:spcBef>
            </a:pPr>
            <a:r>
              <a:rPr lang="zh-CN" altLang="en-US" sz="2400" b="1" dirty="0">
                <a:latin typeface="楷体_GB2312" pitchFamily="49" charset="-122"/>
                <a:ea typeface="楷体_GB2312" pitchFamily="49" charset="-122"/>
              </a:rPr>
              <a:t>   算法结束时返回找到的最小费用，相应的最优解由数组</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给出。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1+#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strips(downLeft)">
                                      <p:cBhvr>
                                        <p:cTn id="13"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ctrTitle"/>
          </p:nvPr>
        </p:nvSpPr>
        <p:spPr>
          <a:ln/>
        </p:spPr>
        <p:txBody>
          <a:bodyPr vert="horz" wrap="square" lIns="91440" tIns="45720" rIns="91440" bIns="45720" anchor="b" anchorCtr="0"/>
          <a:lstStyle/>
          <a:p>
            <a:pPr>
              <a:buClrTx/>
              <a:buSzTx/>
              <a:buFontTx/>
            </a:pPr>
            <a:r>
              <a:rPr lang="zh-CN" altLang="en-US" sz="3300" dirty="0">
                <a:latin typeface="+mj-lt"/>
                <a:ea typeface="+mj-ea"/>
                <a:cs typeface="+mj-cs"/>
              </a:rPr>
              <a:t>电路板排列问题</a:t>
            </a:r>
            <a:endParaRPr lang="zh-CN" altLang="en-US" dirty="0">
              <a:latin typeface="+mj-lt"/>
              <a:ea typeface="+mj-ea"/>
              <a:cs typeface="+mj-cs"/>
            </a:endParaRPr>
          </a:p>
        </p:txBody>
      </p:sp>
      <p:sp>
        <p:nvSpPr>
          <p:cNvPr id="68611"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11</a:t>
            </a:fld>
            <a:endParaRPr lang="en-US" altLang="zh-CN" sz="1000" dirty="0"/>
          </a:p>
        </p:txBody>
      </p:sp>
      <p:pic>
        <p:nvPicPr>
          <p:cNvPr id="12291" name="Picture 2"/>
          <p:cNvPicPr>
            <a:picLocks noChangeAspect="1"/>
          </p:cNvPicPr>
          <p:nvPr/>
        </p:nvPicPr>
        <p:blipFill>
          <a:blip r:embed="rId2"/>
          <a:stretch>
            <a:fillRect/>
          </a:stretch>
        </p:blipFill>
        <p:spPr>
          <a:xfrm>
            <a:off x="250825" y="293688"/>
            <a:ext cx="7812088" cy="6564312"/>
          </a:xfrm>
          <a:prstGeom prst="rect">
            <a:avLst/>
          </a:prstGeom>
          <a:noFill/>
          <a:ln w="6350">
            <a:noFill/>
          </a:ln>
        </p:spPr>
      </p:pic>
    </p:spTree>
  </p:cSld>
  <p:clrMapOvr>
    <a:masterClrMapping/>
  </p:clrMapOvr>
  <p:transition>
    <p:blinds/>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ln/>
        </p:spPr>
        <p:txBody>
          <a:bodyPr vert="horz" wrap="square" lIns="91440" tIns="45720" rIns="91440" bIns="45720" anchor="b" anchorCtr="0"/>
          <a:lstStyle/>
          <a:p>
            <a:r>
              <a:rPr lang="en-US" altLang="zh-CN" sz="3000" dirty="0"/>
              <a:t>6.8 </a:t>
            </a:r>
            <a:r>
              <a:rPr lang="zh-CN" altLang="en-US" sz="3000" dirty="0"/>
              <a:t>电路板排列问题</a:t>
            </a:r>
          </a:p>
        </p:txBody>
      </p:sp>
      <p:sp>
        <p:nvSpPr>
          <p:cNvPr id="14340" name="Text Box 4"/>
          <p:cNvSpPr txBox="1"/>
          <p:nvPr/>
        </p:nvSpPr>
        <p:spPr>
          <a:xfrm>
            <a:off x="304800" y="1557338"/>
            <a:ext cx="5943600" cy="579437"/>
          </a:xfrm>
          <a:prstGeom prst="rect">
            <a:avLst/>
          </a:prstGeom>
          <a:noFill/>
          <a:ln w="6350">
            <a:noFill/>
          </a:ln>
        </p:spPr>
        <p:txBody>
          <a:bodyPr>
            <a:spAutoFit/>
          </a:bodyPr>
          <a:lstStyle/>
          <a:p>
            <a:pPr eaLnBrk="1" hangingPunct="1">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算法描述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4341" name="Text Box 5"/>
          <p:cNvSpPr txBox="1"/>
          <p:nvPr/>
        </p:nvSpPr>
        <p:spPr>
          <a:xfrm>
            <a:off x="539750" y="2349500"/>
            <a:ext cx="8064500" cy="118745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算法开始时，将排列树的根结点置为当前扩展结点。在</a:t>
            </a:r>
            <a:r>
              <a:rPr lang="en-US" altLang="zh-CN" sz="2400" b="1" dirty="0">
                <a:latin typeface="楷体_GB2312" pitchFamily="49" charset="-122"/>
                <a:ea typeface="楷体_GB2312" pitchFamily="49" charset="-122"/>
              </a:rPr>
              <a:t>do-while</a:t>
            </a:r>
            <a:r>
              <a:rPr lang="zh-CN" altLang="en-US" sz="2400" b="1" dirty="0">
                <a:latin typeface="楷体_GB2312" pitchFamily="49" charset="-122"/>
                <a:ea typeface="楷体_GB2312" pitchFamily="49" charset="-122"/>
              </a:rPr>
              <a:t>循环体内算法依次从活结点优先队列中取出具有最小</a:t>
            </a:r>
            <a:r>
              <a:rPr lang="en-US" altLang="zh-CN" sz="2400" b="1" dirty="0">
                <a:latin typeface="楷体_GB2312" pitchFamily="49" charset="-122"/>
                <a:ea typeface="楷体_GB2312" pitchFamily="49" charset="-122"/>
              </a:rPr>
              <a:t>cd</a:t>
            </a:r>
            <a:r>
              <a:rPr lang="zh-CN" altLang="en-US" sz="2400" b="1" dirty="0">
                <a:latin typeface="楷体_GB2312" pitchFamily="49" charset="-122"/>
                <a:ea typeface="楷体_GB2312" pitchFamily="49" charset="-122"/>
              </a:rPr>
              <a:t>值的结点作为当前扩展结点，并加以扩展。</a:t>
            </a:r>
          </a:p>
        </p:txBody>
      </p:sp>
      <p:sp>
        <p:nvSpPr>
          <p:cNvPr id="14342" name="Text Box 6"/>
          <p:cNvSpPr txBox="1"/>
          <p:nvPr/>
        </p:nvSpPr>
        <p:spPr>
          <a:xfrm>
            <a:off x="539750" y="3605213"/>
            <a:ext cx="8064500" cy="155257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首先考虑</a:t>
            </a:r>
            <a:r>
              <a:rPr lang="en-US" altLang="zh-CN" sz="2400" b="1" dirty="0">
                <a:latin typeface="楷体_GB2312" pitchFamily="49" charset="-122"/>
                <a:ea typeface="楷体_GB2312" pitchFamily="49" charset="-122"/>
              </a:rPr>
              <a:t>s=n-1</a:t>
            </a:r>
            <a:r>
              <a:rPr lang="zh-CN" altLang="en-US" sz="2400" b="1" dirty="0">
                <a:latin typeface="楷体_GB2312" pitchFamily="49" charset="-122"/>
                <a:ea typeface="楷体_GB2312" pitchFamily="49" charset="-122"/>
              </a:rPr>
              <a:t>的情形，当前扩展结点是排列树中的一个叶结点的父结点。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表示相应于该叶结点的电路板排列。计算出与</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相应的密度并在必要时更新当前最优值和相应的当前最优解。</a:t>
            </a:r>
            <a:endParaRPr lang="zh-CN" altLang="en-US" sz="2400" b="1" dirty="0">
              <a:solidFill>
                <a:schemeClr val="accent2"/>
              </a:solidFill>
              <a:latin typeface="Arial" panose="020B0604020202020204" pitchFamily="34" charset="0"/>
              <a:ea typeface="华文行楷" panose="02010800040101010101" pitchFamily="2" charset="-122"/>
            </a:endParaRPr>
          </a:p>
        </p:txBody>
      </p:sp>
      <p:sp>
        <p:nvSpPr>
          <p:cNvPr id="14343" name="Text Box 7"/>
          <p:cNvSpPr txBox="1"/>
          <p:nvPr/>
        </p:nvSpPr>
        <p:spPr>
          <a:xfrm>
            <a:off x="539750" y="5045075"/>
            <a:ext cx="8064500" cy="155257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当</a:t>
            </a:r>
            <a:r>
              <a:rPr lang="en-US" altLang="zh-CN" sz="2400" b="1" dirty="0">
                <a:latin typeface="楷体_GB2312" pitchFamily="49" charset="-122"/>
                <a:ea typeface="楷体_GB2312" pitchFamily="49" charset="-122"/>
              </a:rPr>
              <a:t>s&lt;n-1</a:t>
            </a:r>
            <a:r>
              <a:rPr lang="zh-CN" altLang="en-US" sz="2400" b="1" dirty="0">
                <a:latin typeface="楷体_GB2312" pitchFamily="49" charset="-122"/>
                <a:ea typeface="楷体_GB2312" pitchFamily="49" charset="-122"/>
              </a:rPr>
              <a:t>时，算法依次产生当前扩展结点的所有儿子结点。对于当前扩展结点的每一个儿子结点</a:t>
            </a:r>
            <a:r>
              <a:rPr lang="en-US" altLang="zh-CN" sz="2400" b="1" dirty="0">
                <a:latin typeface="楷体_GB2312" pitchFamily="49" charset="-122"/>
                <a:ea typeface="楷体_GB2312" pitchFamily="49" charset="-122"/>
              </a:rPr>
              <a:t>node</a:t>
            </a:r>
            <a:r>
              <a:rPr lang="zh-CN" altLang="en-US" sz="2400" b="1" dirty="0">
                <a:latin typeface="楷体_GB2312" pitchFamily="49" charset="-122"/>
                <a:ea typeface="楷体_GB2312" pitchFamily="49" charset="-122"/>
              </a:rPr>
              <a:t>，计算出其相应的密度</a:t>
            </a:r>
            <a:r>
              <a:rPr lang="en-US" altLang="zh-CN" sz="2400" b="1" dirty="0">
                <a:latin typeface="楷体_GB2312" pitchFamily="49" charset="-122"/>
                <a:ea typeface="楷体_GB2312" pitchFamily="49" charset="-122"/>
              </a:rPr>
              <a:t>node.cd</a:t>
            </a:r>
            <a:r>
              <a:rPr lang="zh-CN" altLang="en-US" sz="2400" b="1" dirty="0">
                <a:latin typeface="楷体_GB2312" pitchFamily="49" charset="-122"/>
                <a:ea typeface="楷体_GB2312" pitchFamily="49" charset="-122"/>
              </a:rPr>
              <a:t>。当</a:t>
            </a:r>
            <a:r>
              <a:rPr lang="en-US" altLang="zh-CN" sz="2400" b="1" dirty="0">
                <a:latin typeface="楷体_GB2312" pitchFamily="49" charset="-122"/>
                <a:ea typeface="楷体_GB2312" pitchFamily="49" charset="-122"/>
              </a:rPr>
              <a:t>node.cd&lt;bestd</a:t>
            </a:r>
            <a:r>
              <a:rPr lang="zh-CN" altLang="en-US" sz="2400" b="1" dirty="0">
                <a:latin typeface="楷体_GB2312" pitchFamily="49" charset="-122"/>
                <a:ea typeface="楷体_GB2312" pitchFamily="49" charset="-122"/>
              </a:rPr>
              <a:t>时，将该儿子结点</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插入到活结点优先队列中。</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1+#ppt_w/2"/>
                                          </p:val>
                                        </p:tav>
                                        <p:tav tm="100000">
                                          <p:val>
                                            <p:strVal val="#ppt_x"/>
                                          </p:val>
                                        </p:tav>
                                      </p:tavLst>
                                    </p:anim>
                                    <p:anim calcmode="lin" valueType="num">
                                      <p:cBhvr additive="base">
                                        <p:cTn id="8"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4341"/>
                                        </p:tgtEl>
                                        <p:attrNameLst>
                                          <p:attrName>style.visibility</p:attrName>
                                        </p:attrNameLst>
                                      </p:cBhvr>
                                      <p:to>
                                        <p:strVal val="visible"/>
                                      </p:to>
                                    </p:set>
                                    <p:anim calcmode="lin" valueType="num">
                                      <p:cBhvr>
                                        <p:cTn id="13" dur="500" fill="hold"/>
                                        <p:tgtEl>
                                          <p:spTgt spid="14341"/>
                                        </p:tgtEl>
                                        <p:attrNameLst>
                                          <p:attrName>ppt_x</p:attrName>
                                        </p:attrNameLst>
                                      </p:cBhvr>
                                      <p:tavLst>
                                        <p:tav tm="0">
                                          <p:val>
                                            <p:strVal val="#ppt_x-#ppt_w/2"/>
                                          </p:val>
                                        </p:tav>
                                        <p:tav tm="100000">
                                          <p:val>
                                            <p:strVal val="#ppt_x"/>
                                          </p:val>
                                        </p:tav>
                                      </p:tavLst>
                                    </p:anim>
                                    <p:anim calcmode="lin" valueType="num">
                                      <p:cBhvr>
                                        <p:cTn id="14" dur="500" fill="hold"/>
                                        <p:tgtEl>
                                          <p:spTgt spid="14341"/>
                                        </p:tgtEl>
                                        <p:attrNameLst>
                                          <p:attrName>ppt_y</p:attrName>
                                        </p:attrNameLst>
                                      </p:cBhvr>
                                      <p:tavLst>
                                        <p:tav tm="0">
                                          <p:val>
                                            <p:strVal val="#ppt_y"/>
                                          </p:val>
                                        </p:tav>
                                        <p:tav tm="100000">
                                          <p:val>
                                            <p:strVal val="#ppt_y"/>
                                          </p:val>
                                        </p:tav>
                                      </p:tavLst>
                                    </p:anim>
                                    <p:anim calcmode="lin" valueType="num">
                                      <p:cBhvr>
                                        <p:cTn id="15" dur="500" fill="hold"/>
                                        <p:tgtEl>
                                          <p:spTgt spid="14341"/>
                                        </p:tgtEl>
                                        <p:attrNameLst>
                                          <p:attrName>ppt_w</p:attrName>
                                        </p:attrNameLst>
                                      </p:cBhvr>
                                      <p:tavLst>
                                        <p:tav tm="0">
                                          <p:val>
                                            <p:fltVal val="0"/>
                                          </p:val>
                                        </p:tav>
                                        <p:tav tm="100000">
                                          <p:val>
                                            <p:strVal val="#ppt_w"/>
                                          </p:val>
                                        </p:tav>
                                      </p:tavLst>
                                    </p:anim>
                                    <p:anim calcmode="lin" valueType="num">
                                      <p:cBhvr>
                                        <p:cTn id="16" dur="500" fill="hold"/>
                                        <p:tgtEl>
                                          <p:spTgt spid="1434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2" fill="hold" grpId="0" nodeType="clickEffect">
                                  <p:stCondLst>
                                    <p:cond delay="0"/>
                                  </p:stCondLst>
                                  <p:childTnLst>
                                    <p:set>
                                      <p:cBhvr>
                                        <p:cTn id="20" dur="1" fill="hold">
                                          <p:stCondLst>
                                            <p:cond delay="0"/>
                                          </p:stCondLst>
                                        </p:cTn>
                                        <p:tgtEl>
                                          <p:spTgt spid="14342"/>
                                        </p:tgtEl>
                                        <p:attrNameLst>
                                          <p:attrName>style.visibility</p:attrName>
                                        </p:attrNameLst>
                                      </p:cBhvr>
                                      <p:to>
                                        <p:strVal val="visible"/>
                                      </p:to>
                                    </p:set>
                                    <p:anim calcmode="lin" valueType="num">
                                      <p:cBhvr>
                                        <p:cTn id="21" dur="500" fill="hold"/>
                                        <p:tgtEl>
                                          <p:spTgt spid="14342"/>
                                        </p:tgtEl>
                                        <p:attrNameLst>
                                          <p:attrName>ppt_x</p:attrName>
                                        </p:attrNameLst>
                                      </p:cBhvr>
                                      <p:tavLst>
                                        <p:tav tm="0">
                                          <p:val>
                                            <p:strVal val="#ppt_x+#ppt_w/2"/>
                                          </p:val>
                                        </p:tav>
                                        <p:tav tm="100000">
                                          <p:val>
                                            <p:strVal val="#ppt_x"/>
                                          </p:val>
                                        </p:tav>
                                      </p:tavLst>
                                    </p:anim>
                                    <p:anim calcmode="lin" valueType="num">
                                      <p:cBhvr>
                                        <p:cTn id="22" dur="500" fill="hold"/>
                                        <p:tgtEl>
                                          <p:spTgt spid="14342"/>
                                        </p:tgtEl>
                                        <p:attrNameLst>
                                          <p:attrName>ppt_y</p:attrName>
                                        </p:attrNameLst>
                                      </p:cBhvr>
                                      <p:tavLst>
                                        <p:tav tm="0">
                                          <p:val>
                                            <p:strVal val="#ppt_y"/>
                                          </p:val>
                                        </p:tav>
                                        <p:tav tm="100000">
                                          <p:val>
                                            <p:strVal val="#ppt_y"/>
                                          </p:val>
                                        </p:tav>
                                      </p:tavLst>
                                    </p:anim>
                                    <p:anim calcmode="lin" valueType="num">
                                      <p:cBhvr>
                                        <p:cTn id="23" dur="500" fill="hold"/>
                                        <p:tgtEl>
                                          <p:spTgt spid="14342"/>
                                        </p:tgtEl>
                                        <p:attrNameLst>
                                          <p:attrName>ppt_w</p:attrName>
                                        </p:attrNameLst>
                                      </p:cBhvr>
                                      <p:tavLst>
                                        <p:tav tm="0">
                                          <p:val>
                                            <p:fltVal val="0"/>
                                          </p:val>
                                        </p:tav>
                                        <p:tav tm="100000">
                                          <p:val>
                                            <p:strVal val="#ppt_w"/>
                                          </p:val>
                                        </p:tav>
                                      </p:tavLst>
                                    </p:anim>
                                    <p:anim calcmode="lin" valueType="num">
                                      <p:cBhvr>
                                        <p:cTn id="24" dur="500" fill="hold"/>
                                        <p:tgtEl>
                                          <p:spTgt spid="1434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4343"/>
                                        </p:tgtEl>
                                        <p:attrNameLst>
                                          <p:attrName>style.visibility</p:attrName>
                                        </p:attrNameLst>
                                      </p:cBhvr>
                                      <p:to>
                                        <p:strVal val="visible"/>
                                      </p:to>
                                    </p:set>
                                    <p:anim calcmode="lin" valueType="num">
                                      <p:cBhvr>
                                        <p:cTn id="29" dur="500" fill="hold"/>
                                        <p:tgtEl>
                                          <p:spTgt spid="14343"/>
                                        </p:tgtEl>
                                        <p:attrNameLst>
                                          <p:attrName>ppt_w</p:attrName>
                                        </p:attrNameLst>
                                      </p:cBhvr>
                                      <p:tavLst>
                                        <p:tav tm="0">
                                          <p:val>
                                            <p:fltVal val="0"/>
                                          </p:val>
                                        </p:tav>
                                        <p:tav tm="100000">
                                          <p:val>
                                            <p:strVal val="#ppt_w"/>
                                          </p:val>
                                        </p:tav>
                                      </p:tavLst>
                                    </p:anim>
                                    <p:anim calcmode="lin" valueType="num">
                                      <p:cBhvr>
                                        <p:cTn id="30" dur="500" fill="hold"/>
                                        <p:tgtEl>
                                          <p:spTgt spid="143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2" grpId="0"/>
      <p:bldP spid="1434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ln/>
        </p:spPr>
        <p:txBody>
          <a:bodyPr vert="horz" wrap="square" lIns="91440" tIns="45720" rIns="91440" bIns="45720" anchor="b" anchorCtr="0"/>
          <a:lstStyle/>
          <a:p>
            <a:r>
              <a:rPr lang="en-US" altLang="zh-CN" sz="3000" dirty="0"/>
              <a:t>6.8 </a:t>
            </a:r>
            <a:r>
              <a:rPr lang="zh-CN" altLang="en-US" sz="3000" dirty="0"/>
              <a:t>电路板排列问题</a:t>
            </a:r>
          </a:p>
        </p:txBody>
      </p:sp>
      <p:sp>
        <p:nvSpPr>
          <p:cNvPr id="15364" name="Text Box 4"/>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zh-CN" altLang="en-US" sz="3200" dirty="0">
                <a:solidFill>
                  <a:schemeClr val="accent2"/>
                </a:solidFill>
                <a:latin typeface="Times New Roman" panose="02020603050405020304" pitchFamily="18" charset="0"/>
                <a:ea typeface="黑体" panose="02010609060101010101" pitchFamily="49" charset="-122"/>
              </a:rPr>
              <a:t>算法描述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5365" name="Text Box 5"/>
          <p:cNvSpPr txBox="1"/>
          <p:nvPr/>
        </p:nvSpPr>
        <p:spPr>
          <a:xfrm>
            <a:off x="914400" y="2363788"/>
            <a:ext cx="7391400" cy="3759200"/>
          </a:xfrm>
          <a:prstGeom prst="rect">
            <a:avLst/>
          </a:prstGeom>
          <a:noFill/>
          <a:ln w="6350">
            <a:noFill/>
          </a:ln>
        </p:spPr>
        <p:txBody>
          <a:bodyPr>
            <a:spAutoFit/>
          </a:bodyPr>
          <a:lstStyle/>
          <a:p>
            <a:pPr eaLnBrk="1" hangingPunct="1">
              <a:lnSpc>
                <a:spcPct val="150000"/>
              </a:lnSpc>
            </a:pPr>
            <a:r>
              <a:rPr lang="en-US" altLang="zh-CN" sz="1600" dirty="0">
                <a:latin typeface="Arial" panose="020B0604020202020204" pitchFamily="34" charset="0"/>
              </a:rPr>
              <a:t>do {// </a:t>
            </a:r>
            <a:r>
              <a:rPr lang="zh-CN" altLang="en-US" sz="1600" dirty="0">
                <a:latin typeface="Arial" panose="020B0604020202020204" pitchFamily="34" charset="0"/>
              </a:rPr>
              <a:t>结点扩展</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if (E.s == n - 1) {// </a:t>
            </a:r>
            <a:r>
              <a:rPr lang="zh-CN" altLang="en-US" sz="1600" dirty="0">
                <a:latin typeface="Arial" panose="020B0604020202020204" pitchFamily="34" charset="0"/>
              </a:rPr>
              <a:t>仅一个儿子结点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int ld = 0; // </a:t>
            </a:r>
            <a:r>
              <a:rPr lang="zh-CN" altLang="en-US" sz="1600" dirty="0">
                <a:latin typeface="Arial" panose="020B0604020202020204" pitchFamily="34" charset="0"/>
              </a:rPr>
              <a:t>最后一块电路板的密度</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for (int j = 1; j &lt;= m; j++)</a:t>
            </a:r>
          </a:p>
          <a:p>
            <a:pPr eaLnBrk="1" hangingPunct="1">
              <a:lnSpc>
                <a:spcPct val="150000"/>
              </a:lnSpc>
            </a:pPr>
            <a:r>
              <a:rPr lang="en-US" altLang="zh-CN" sz="1600" dirty="0">
                <a:latin typeface="Arial" panose="020B0604020202020204" pitchFamily="34" charset="0"/>
              </a:rPr>
              <a:t>            ld += B[E.x[n]][j];</a:t>
            </a:r>
          </a:p>
          <a:p>
            <a:pPr eaLnBrk="1" hangingPunct="1">
              <a:lnSpc>
                <a:spcPct val="150000"/>
              </a:lnSpc>
            </a:pPr>
            <a:r>
              <a:rPr lang="en-US" altLang="zh-CN" sz="1600" dirty="0">
                <a:latin typeface="Arial" panose="020B0604020202020204" pitchFamily="34" charset="0"/>
              </a:rPr>
              <a:t>         if (ld &lt; bestd) {// </a:t>
            </a:r>
            <a:r>
              <a:rPr lang="zh-CN" altLang="en-US" sz="1600" dirty="0">
                <a:latin typeface="Arial" panose="020B0604020202020204" pitchFamily="34" charset="0"/>
              </a:rPr>
              <a:t>密度更小的电路板排列</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delete [] bestx;</a:t>
            </a:r>
          </a:p>
          <a:p>
            <a:pPr eaLnBrk="1" hangingPunct="1">
              <a:lnSpc>
                <a:spcPct val="150000"/>
              </a:lnSpc>
            </a:pPr>
            <a:r>
              <a:rPr lang="en-US" altLang="zh-CN" sz="1600" dirty="0">
                <a:latin typeface="Arial" panose="020B0604020202020204" pitchFamily="34" charset="0"/>
              </a:rPr>
              <a:t>            bestx = E.x;</a:t>
            </a:r>
          </a:p>
          <a:p>
            <a:pPr eaLnBrk="1" hangingPunct="1">
              <a:lnSpc>
                <a:spcPct val="150000"/>
              </a:lnSpc>
            </a:pPr>
            <a:r>
              <a:rPr lang="en-US" altLang="zh-CN" sz="1600" dirty="0">
                <a:latin typeface="Arial" panose="020B0604020202020204" pitchFamily="34" charset="0"/>
              </a:rPr>
              <a:t>            bestd = max(ld, E.cd);</a:t>
            </a:r>
          </a:p>
          <a:p>
            <a:pPr eaLnBrk="1" hangingPunct="1">
              <a:lnSpc>
                <a:spcPct val="150000"/>
              </a:lnSpc>
            </a:pPr>
            <a:r>
              <a:rPr lang="en-US" altLang="zh-CN" sz="1600" dirty="0">
                <a:latin typeface="Arial" panose="020B0604020202020204" pitchFamily="34" charset="0"/>
              </a:rPr>
              <a:t>            }</a:t>
            </a:r>
          </a:p>
        </p:txBody>
      </p:sp>
      <p:sp>
        <p:nvSpPr>
          <p:cNvPr id="15366" name="AutoShape 6"/>
          <p:cNvSpPr/>
          <p:nvPr/>
        </p:nvSpPr>
        <p:spPr>
          <a:xfrm>
            <a:off x="5410200" y="1905000"/>
            <a:ext cx="2819400" cy="1066800"/>
          </a:xfrm>
          <a:prstGeom prst="wedgeRoundRectCallout">
            <a:avLst>
              <a:gd name="adj1" fmla="val -115259"/>
              <a:gd name="adj2" fmla="val 46431"/>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en-US" altLang="zh-CN" sz="2000" b="1" dirty="0">
                <a:solidFill>
                  <a:srgbClr val="990000"/>
                </a:solidFill>
                <a:latin typeface="楷体_GB2312" pitchFamily="49" charset="-122"/>
                <a:ea typeface="楷体_GB2312" pitchFamily="49" charset="-122"/>
              </a:rPr>
              <a:t>S=n-1</a:t>
            </a:r>
            <a:r>
              <a:rPr lang="zh-CN" altLang="en-US" sz="2000" b="1" dirty="0">
                <a:solidFill>
                  <a:srgbClr val="990000"/>
                </a:solidFill>
                <a:latin typeface="楷体_GB2312" pitchFamily="49" charset="-122"/>
                <a:ea typeface="楷体_GB2312" pitchFamily="49" charset="-122"/>
              </a:rPr>
              <a:t>的情况，计算出此时的密度和</a:t>
            </a:r>
            <a:r>
              <a:rPr lang="en-US" altLang="zh-CN" sz="2000" b="1" dirty="0">
                <a:solidFill>
                  <a:srgbClr val="990000"/>
                </a:solidFill>
                <a:latin typeface="楷体_GB2312" pitchFamily="49" charset="-122"/>
                <a:ea typeface="楷体_GB2312" pitchFamily="49" charset="-122"/>
              </a:rPr>
              <a:t>bestd</a:t>
            </a:r>
            <a:r>
              <a:rPr lang="zh-CN" altLang="en-US" sz="2000" b="1" dirty="0">
                <a:solidFill>
                  <a:srgbClr val="990000"/>
                </a:solidFill>
                <a:latin typeface="楷体_GB2312" pitchFamily="49" charset="-122"/>
                <a:ea typeface="楷体_GB2312" pitchFamily="49" charset="-122"/>
              </a:rPr>
              <a:t>进行比较。</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linds(horizontal)">
                                      <p:cBhvr>
                                        <p:cTn id="13" dur="500"/>
                                        <p:tgtEl>
                                          <p:spTgt spid="153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366"/>
                                        </p:tgtEl>
                                        <p:attrNameLst>
                                          <p:attrName>style.visibility</p:attrName>
                                        </p:attrNameLst>
                                      </p:cBhvr>
                                      <p:to>
                                        <p:strVal val="visible"/>
                                      </p:to>
                                    </p:set>
                                    <p:anim calcmode="lin" valueType="num">
                                      <p:cBhvr additive="base">
                                        <p:cTn id="18" dur="500" fill="hold"/>
                                        <p:tgtEl>
                                          <p:spTgt spid="15366"/>
                                        </p:tgtEl>
                                        <p:attrNameLst>
                                          <p:attrName>ppt_x</p:attrName>
                                        </p:attrNameLst>
                                      </p:cBhvr>
                                      <p:tavLst>
                                        <p:tav tm="0">
                                          <p:val>
                                            <p:strVal val="1+#ppt_w/2"/>
                                          </p:val>
                                        </p:tav>
                                        <p:tav tm="100000">
                                          <p:val>
                                            <p:strVal val="#ppt_x"/>
                                          </p:val>
                                        </p:tav>
                                      </p:tavLst>
                                    </p:anim>
                                    <p:anim calcmode="lin" valueType="num">
                                      <p:cBhvr additive="base">
                                        <p:cTn id="19"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536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r>
              <a:rPr lang="en-US" altLang="zh-CN" sz="3000" dirty="0"/>
              <a:t>6.8 </a:t>
            </a:r>
            <a:r>
              <a:rPr lang="zh-CN" altLang="en-US" sz="3000" dirty="0"/>
              <a:t>电路板排列问题</a:t>
            </a:r>
          </a:p>
        </p:txBody>
      </p:sp>
      <p:sp>
        <p:nvSpPr>
          <p:cNvPr id="16388" name="Text Box 4"/>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zh-CN" altLang="en-US" sz="3200" dirty="0">
                <a:solidFill>
                  <a:schemeClr val="accent2"/>
                </a:solidFill>
                <a:latin typeface="Times New Roman" panose="02020603050405020304" pitchFamily="18" charset="0"/>
                <a:ea typeface="黑体" panose="02010609060101010101" pitchFamily="49" charset="-122"/>
              </a:rPr>
              <a:t>算法描述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6389" name="Text Box 5"/>
          <p:cNvSpPr txBox="1"/>
          <p:nvPr/>
        </p:nvSpPr>
        <p:spPr>
          <a:xfrm>
            <a:off x="609600" y="2514600"/>
            <a:ext cx="6781800" cy="3148013"/>
          </a:xfrm>
          <a:prstGeom prst="rect">
            <a:avLst/>
          </a:prstGeom>
          <a:noFill/>
          <a:ln w="6350">
            <a:noFill/>
          </a:ln>
        </p:spPr>
        <p:txBody>
          <a:bodyPr>
            <a:spAutoFit/>
          </a:bodyPr>
          <a:lstStyle/>
          <a:p>
            <a:pPr algn="just" eaLnBrk="1" hangingPunct="1">
              <a:lnSpc>
                <a:spcPct val="150000"/>
              </a:lnSpc>
              <a:spcBef>
                <a:spcPct val="50000"/>
              </a:spcBef>
            </a:pPr>
            <a:r>
              <a:rPr lang="en-US" altLang="zh-CN" sz="1600" dirty="0">
                <a:latin typeface="Arial" panose="020B0604020202020204" pitchFamily="34" charset="0"/>
              </a:rPr>
              <a:t>else</a:t>
            </a:r>
          </a:p>
          <a:p>
            <a:pPr algn="just" eaLnBrk="1" hangingPunct="1">
              <a:lnSpc>
                <a:spcPct val="150000"/>
              </a:lnSpc>
              <a:spcBef>
                <a:spcPct val="50000"/>
              </a:spcBef>
            </a:pPr>
            <a:r>
              <a:rPr lang="en-US" altLang="zh-CN" sz="1600" dirty="0">
                <a:solidFill>
                  <a:srgbClr val="0000FF"/>
                </a:solidFill>
                <a:latin typeface="Times New Roman" panose="02020603050405020304" pitchFamily="18" charset="0"/>
              </a:rPr>
              <a:t>         {</a:t>
            </a:r>
            <a:r>
              <a:rPr lang="en-US" altLang="zh-CN" sz="1600" dirty="0">
                <a:latin typeface="Times New Roman" panose="02020603050405020304" pitchFamily="18" charset="0"/>
              </a:rPr>
              <a:t>// </a:t>
            </a:r>
            <a:r>
              <a:rPr lang="zh-CN" altLang="en-US" sz="1600" dirty="0">
                <a:latin typeface="宋体" panose="02010600030101010101" pitchFamily="2" charset="-122"/>
              </a:rPr>
              <a:t>产生当前扩展结点的所有儿子结点</a:t>
            </a:r>
            <a:endParaRPr lang="zh-CN" altLang="en-US" sz="1600" dirty="0">
              <a:latin typeface="Times New Roman" panose="02020603050405020304" pitchFamily="18" charset="0"/>
            </a:endParaRPr>
          </a:p>
          <a:p>
            <a:pPr eaLnBrk="1" hangingPunct="1">
              <a:lnSpc>
                <a:spcPct val="150000"/>
              </a:lnSpc>
            </a:pPr>
            <a:r>
              <a:rPr lang="zh-CN" altLang="en-US" sz="1600" dirty="0">
                <a:solidFill>
                  <a:srgbClr val="0000FF"/>
                </a:solidFill>
                <a:latin typeface="Times New Roman" panose="02020603050405020304" pitchFamily="18" charset="0"/>
              </a:rPr>
              <a:t> </a:t>
            </a:r>
            <a:r>
              <a:rPr lang="en-US" altLang="zh-CN" sz="1600" dirty="0">
                <a:latin typeface="Arial" panose="020B0604020202020204" pitchFamily="34" charset="0"/>
              </a:rPr>
              <a:t>for (int i = E.s + 1; i &lt;= n; i++) {</a:t>
            </a:r>
          </a:p>
          <a:p>
            <a:pPr eaLnBrk="1" hangingPunct="1">
              <a:lnSpc>
                <a:spcPct val="150000"/>
              </a:lnSpc>
            </a:pPr>
            <a:r>
              <a:rPr lang="en-US" altLang="zh-CN" sz="1600" dirty="0">
                <a:latin typeface="Arial" panose="020B0604020202020204" pitchFamily="34" charset="0"/>
              </a:rPr>
              <a:t>         BoardNode N;</a:t>
            </a:r>
          </a:p>
          <a:p>
            <a:pPr eaLnBrk="1" hangingPunct="1">
              <a:lnSpc>
                <a:spcPct val="150000"/>
              </a:lnSpc>
            </a:pPr>
            <a:r>
              <a:rPr lang="en-US" altLang="zh-CN" sz="1600" dirty="0">
                <a:latin typeface="Arial" panose="020B0604020202020204" pitchFamily="34" charset="0"/>
              </a:rPr>
              <a:t>         N.now = new int [m+1];</a:t>
            </a:r>
          </a:p>
          <a:p>
            <a:pPr eaLnBrk="1" hangingPunct="1">
              <a:lnSpc>
                <a:spcPct val="150000"/>
              </a:lnSpc>
            </a:pPr>
            <a:r>
              <a:rPr lang="en-US" altLang="zh-CN" sz="1600" dirty="0">
                <a:latin typeface="Arial" panose="020B0604020202020204" pitchFamily="34" charset="0"/>
              </a:rPr>
              <a:t>         for (int j = 1; j &lt;= m; j++)</a:t>
            </a:r>
          </a:p>
          <a:p>
            <a:pPr eaLnBrk="1" hangingPunct="1">
              <a:lnSpc>
                <a:spcPct val="150000"/>
              </a:lnSpc>
            </a:pPr>
            <a:r>
              <a:rPr lang="en-US" altLang="zh-CN" sz="1600" dirty="0">
                <a:latin typeface="Arial" panose="020B0604020202020204" pitchFamily="34" charset="0"/>
              </a:rPr>
              <a:t>            // </a:t>
            </a:r>
            <a:r>
              <a:rPr lang="zh-CN" altLang="en-US" sz="1600" dirty="0">
                <a:latin typeface="Arial" panose="020B0604020202020204" pitchFamily="34" charset="0"/>
              </a:rPr>
              <a:t>新插入的电路板</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N.now[j] = E.now[j] + B[E.x[i]][j];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barn(outHorizontal)">
                                      <p:cBhvr>
                                        <p:cTn id="1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r>
              <a:rPr lang="en-US" altLang="zh-CN" sz="3000" dirty="0"/>
              <a:t>6.8 </a:t>
            </a:r>
            <a:r>
              <a:rPr lang="zh-CN" altLang="en-US" sz="3000" dirty="0"/>
              <a:t>电路板排列问题</a:t>
            </a:r>
          </a:p>
        </p:txBody>
      </p:sp>
      <p:sp>
        <p:nvSpPr>
          <p:cNvPr id="17412" name="Text Box 4"/>
          <p:cNvSpPr txBox="1"/>
          <p:nvPr/>
        </p:nvSpPr>
        <p:spPr>
          <a:xfrm>
            <a:off x="914400" y="2438400"/>
            <a:ext cx="7315200" cy="3759200"/>
          </a:xfrm>
          <a:prstGeom prst="rect">
            <a:avLst/>
          </a:prstGeom>
          <a:noFill/>
          <a:ln w="6350">
            <a:noFill/>
          </a:ln>
        </p:spPr>
        <p:txBody>
          <a:bodyPr>
            <a:spAutoFit/>
          </a:bodyPr>
          <a:lstStyle/>
          <a:p>
            <a:pPr eaLnBrk="1" hangingPunct="1">
              <a:lnSpc>
                <a:spcPct val="150000"/>
              </a:lnSpc>
            </a:pPr>
            <a:r>
              <a:rPr lang="en-US" altLang="zh-CN" sz="1600" dirty="0">
                <a:latin typeface="Arial" panose="020B0604020202020204" pitchFamily="34" charset="0"/>
              </a:rPr>
              <a:t>int ld = 0; // </a:t>
            </a:r>
            <a:r>
              <a:rPr lang="zh-CN" altLang="en-US" sz="1600" dirty="0">
                <a:latin typeface="Arial" panose="020B0604020202020204" pitchFamily="34" charset="0"/>
              </a:rPr>
              <a:t>新插入电路板的密度</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for (int j = 1; j &lt;= m; j++)</a:t>
            </a:r>
          </a:p>
          <a:p>
            <a:pPr eaLnBrk="1" hangingPunct="1">
              <a:lnSpc>
                <a:spcPct val="150000"/>
              </a:lnSpc>
            </a:pPr>
            <a:r>
              <a:rPr lang="en-US" altLang="zh-CN" sz="1600" dirty="0">
                <a:latin typeface="Arial" panose="020B0604020202020204" pitchFamily="34" charset="0"/>
              </a:rPr>
              <a:t>            if (N.now[j] &gt; 0 &amp;&amp; total[j] != N.now[j]) ld++;</a:t>
            </a:r>
          </a:p>
          <a:p>
            <a:pPr eaLnBrk="1" hangingPunct="1">
              <a:lnSpc>
                <a:spcPct val="150000"/>
              </a:lnSpc>
            </a:pPr>
            <a:r>
              <a:rPr lang="en-US" altLang="zh-CN" sz="1600" dirty="0">
                <a:latin typeface="Arial" panose="020B0604020202020204" pitchFamily="34" charset="0"/>
              </a:rPr>
              <a:t>         N.cd = max(ld, E.cd);</a:t>
            </a:r>
          </a:p>
          <a:p>
            <a:pPr eaLnBrk="1" hangingPunct="1">
              <a:lnSpc>
                <a:spcPct val="150000"/>
              </a:lnSpc>
            </a:pPr>
            <a:r>
              <a:rPr lang="en-US" altLang="zh-CN" sz="1600" dirty="0">
                <a:latin typeface="Arial" panose="020B0604020202020204" pitchFamily="34" charset="0"/>
              </a:rPr>
              <a:t>         if (N.cd &lt; bestd) {// </a:t>
            </a:r>
            <a:r>
              <a:rPr lang="zh-CN" altLang="en-US" sz="1600" dirty="0">
                <a:latin typeface="Arial" panose="020B0604020202020204" pitchFamily="34" charset="0"/>
              </a:rPr>
              <a:t>可能产生更好的叶结点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N.x = new int [n+1]; N.s = E.s + 1;</a:t>
            </a:r>
          </a:p>
          <a:p>
            <a:pPr eaLnBrk="1" hangingPunct="1">
              <a:lnSpc>
                <a:spcPct val="150000"/>
              </a:lnSpc>
            </a:pPr>
            <a:r>
              <a:rPr lang="en-US" altLang="zh-CN" sz="1600" dirty="0">
                <a:latin typeface="Arial" panose="020B0604020202020204" pitchFamily="34" charset="0"/>
              </a:rPr>
              <a:t>            for (int j = 1; j &lt;= n; j++) N.x[j] = E.x[j]; </a:t>
            </a:r>
          </a:p>
          <a:p>
            <a:pPr eaLnBrk="1" hangingPunct="1">
              <a:lnSpc>
                <a:spcPct val="150000"/>
              </a:lnSpc>
            </a:pPr>
            <a:r>
              <a:rPr lang="en-US" altLang="zh-CN" sz="1600" dirty="0">
                <a:latin typeface="Arial" panose="020B0604020202020204" pitchFamily="34" charset="0"/>
              </a:rPr>
              <a:t>            N.x[N.s] = E.x[i]; N.x[i] = E.x[N.s]; H.Insert(N);}</a:t>
            </a:r>
          </a:p>
          <a:p>
            <a:pPr eaLnBrk="1" hangingPunct="1">
              <a:lnSpc>
                <a:spcPct val="150000"/>
              </a:lnSpc>
            </a:pPr>
            <a:r>
              <a:rPr lang="en-US" altLang="zh-CN" sz="1600" dirty="0">
                <a:latin typeface="Arial" panose="020B0604020202020204" pitchFamily="34" charset="0"/>
              </a:rPr>
              <a:t>         else delete [] N.now;}</a:t>
            </a:r>
          </a:p>
          <a:p>
            <a:pPr eaLnBrk="1" hangingPunct="1">
              <a:lnSpc>
                <a:spcPct val="150000"/>
              </a:lnSpc>
            </a:pPr>
            <a:r>
              <a:rPr lang="en-US" altLang="zh-CN" sz="1600" dirty="0">
                <a:latin typeface="Arial" panose="020B0604020202020204" pitchFamily="34" charset="0"/>
              </a:rPr>
              <a:t>         delete [] E.x;}</a:t>
            </a:r>
          </a:p>
        </p:txBody>
      </p:sp>
      <p:sp>
        <p:nvSpPr>
          <p:cNvPr id="17413" name="Text Box 5"/>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zh-CN" altLang="en-US" sz="3200" dirty="0">
                <a:solidFill>
                  <a:schemeClr val="accent2"/>
                </a:solidFill>
                <a:latin typeface="Times New Roman" panose="02020603050405020304" pitchFamily="18" charset="0"/>
                <a:ea typeface="黑体" panose="02010609060101010101" pitchFamily="49" charset="-122"/>
              </a:rPr>
              <a:t>算法描述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7414" name="AutoShape 6"/>
          <p:cNvSpPr/>
          <p:nvPr/>
        </p:nvSpPr>
        <p:spPr>
          <a:xfrm>
            <a:off x="5638800" y="3581400"/>
            <a:ext cx="3124200" cy="1066800"/>
          </a:xfrm>
          <a:prstGeom prst="wedgeRoundRectCallout">
            <a:avLst>
              <a:gd name="adj1" fmla="val -122866"/>
              <a:gd name="adj2" fmla="val -894"/>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990000"/>
                </a:solidFill>
                <a:latin typeface="楷体_GB2312" pitchFamily="49" charset="-122"/>
                <a:ea typeface="楷体_GB2312" pitchFamily="49" charset="-122"/>
              </a:rPr>
              <a:t>计算出每一个儿子结点的密度与</a:t>
            </a:r>
            <a:r>
              <a:rPr lang="en-US" altLang="zh-CN" sz="2000" b="1" dirty="0">
                <a:solidFill>
                  <a:srgbClr val="990000"/>
                </a:solidFill>
                <a:latin typeface="楷体_GB2312" pitchFamily="49" charset="-122"/>
                <a:ea typeface="楷体_GB2312" pitchFamily="49" charset="-122"/>
              </a:rPr>
              <a:t>bestd</a:t>
            </a:r>
            <a:r>
              <a:rPr lang="zh-CN" altLang="en-US" sz="2000" b="1" dirty="0">
                <a:solidFill>
                  <a:srgbClr val="990000"/>
                </a:solidFill>
                <a:latin typeface="楷体_GB2312" pitchFamily="49" charset="-122"/>
                <a:ea typeface="楷体_GB2312" pitchFamily="49" charset="-122"/>
              </a:rPr>
              <a:t>进行比较大于</a:t>
            </a:r>
            <a:r>
              <a:rPr lang="en-US" altLang="zh-CN" sz="2000" b="1" dirty="0">
                <a:solidFill>
                  <a:srgbClr val="990000"/>
                </a:solidFill>
                <a:latin typeface="楷体_GB2312" pitchFamily="49" charset="-122"/>
                <a:ea typeface="楷体_GB2312" pitchFamily="49" charset="-122"/>
              </a:rPr>
              <a:t>bestd</a:t>
            </a:r>
            <a:r>
              <a:rPr lang="zh-CN" altLang="en-US" sz="2000" b="1" dirty="0">
                <a:solidFill>
                  <a:srgbClr val="990000"/>
                </a:solidFill>
                <a:latin typeface="楷体_GB2312" pitchFamily="49" charset="-122"/>
                <a:ea typeface="楷体_GB2312" pitchFamily="49" charset="-122"/>
              </a:rPr>
              <a:t>时加入队列</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1+#ppt_w/2"/>
                                          </p:val>
                                        </p:tav>
                                        <p:tav tm="100000">
                                          <p:val>
                                            <p:strVal val="#ppt_x"/>
                                          </p:val>
                                        </p:tav>
                                      </p:tavLst>
                                    </p:anim>
                                    <p:anim calcmode="lin" valueType="num">
                                      <p:cBhvr additive="base">
                                        <p:cTn id="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dissolve">
                                      <p:cBhvr>
                                        <p:cTn id="13" dur="500"/>
                                        <p:tgtEl>
                                          <p:spTgt spid="174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7414"/>
                                        </p:tgtEl>
                                        <p:attrNameLst>
                                          <p:attrName>style.visibility</p:attrName>
                                        </p:attrNameLst>
                                      </p:cBhvr>
                                      <p:to>
                                        <p:strVal val="visible"/>
                                      </p:to>
                                    </p:set>
                                    <p:anim calcmode="lin" valueType="num">
                                      <p:cBhvr additive="base">
                                        <p:cTn id="18" dur="500" fill="hold"/>
                                        <p:tgtEl>
                                          <p:spTgt spid="17414"/>
                                        </p:tgtEl>
                                        <p:attrNameLst>
                                          <p:attrName>ppt_x</p:attrName>
                                        </p:attrNameLst>
                                      </p:cBhvr>
                                      <p:tavLst>
                                        <p:tav tm="0">
                                          <p:val>
                                            <p:strVal val="1+#ppt_w/2"/>
                                          </p:val>
                                        </p:tav>
                                        <p:tav tm="100000">
                                          <p:val>
                                            <p:strVal val="#ppt_x"/>
                                          </p:val>
                                        </p:tav>
                                      </p:tavLst>
                                    </p:anim>
                                    <p:anim calcmode="lin" valueType="num">
                                      <p:cBhvr additive="base">
                                        <p:cTn id="19"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ctrTitle"/>
          </p:nvPr>
        </p:nvSpPr>
        <p:spPr>
          <a:ln/>
        </p:spPr>
        <p:txBody>
          <a:bodyPr vert="horz" wrap="square" lIns="91440" tIns="45720" rIns="91440" bIns="45720" anchor="b" anchorCtr="0"/>
          <a:lstStyle/>
          <a:p>
            <a:pPr>
              <a:buClrTx/>
              <a:buSzTx/>
              <a:buFontTx/>
            </a:pPr>
            <a:r>
              <a:rPr lang="zh-CN" altLang="en-US" sz="3000" dirty="0">
                <a:latin typeface="+mj-lt"/>
                <a:ea typeface="+mj-ea"/>
                <a:cs typeface="+mj-cs"/>
              </a:rPr>
              <a:t>批处理作业调度问题</a:t>
            </a:r>
          </a:p>
        </p:txBody>
      </p:sp>
      <p:sp>
        <p:nvSpPr>
          <p:cNvPr id="73731"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p:nvPr/>
        </p:nvSpPr>
        <p:spPr>
          <a:xfrm>
            <a:off x="685800" y="762000"/>
            <a:ext cx="7772400" cy="1143000"/>
          </a:xfrm>
          <a:prstGeom prst="rect">
            <a:avLst/>
          </a:prstGeom>
          <a:noFill/>
          <a:ln w="9525">
            <a:noFill/>
          </a:ln>
        </p:spPr>
        <p:txBody>
          <a:bodyPr anchor="ctr" anchorCtr="0"/>
          <a:lstStyle/>
          <a:p>
            <a:pPr eaLnBrk="1" hangingPunct="1"/>
            <a:r>
              <a:rPr lang="en-US" altLang="zh-CN" sz="3000" b="1" dirty="0">
                <a:solidFill>
                  <a:schemeClr val="tx2"/>
                </a:solidFill>
                <a:latin typeface="Arial" panose="020B0604020202020204" pitchFamily="34" charset="0"/>
              </a:rPr>
              <a:t>6.9 </a:t>
            </a:r>
            <a:r>
              <a:rPr lang="zh-CN" altLang="en-US" sz="3000" b="1" dirty="0">
                <a:solidFill>
                  <a:schemeClr val="tx2"/>
                </a:solidFill>
                <a:latin typeface="Arial" panose="020B0604020202020204" pitchFamily="34" charset="0"/>
              </a:rPr>
              <a:t>批处理作业调度问题</a:t>
            </a:r>
          </a:p>
        </p:txBody>
      </p:sp>
      <p:sp>
        <p:nvSpPr>
          <p:cNvPr id="74755" name="Text Box 3"/>
          <p:cNvSpPr txBox="1"/>
          <p:nvPr/>
        </p:nvSpPr>
        <p:spPr>
          <a:xfrm>
            <a:off x="457200" y="1341438"/>
            <a:ext cx="6934200" cy="366712"/>
          </a:xfrm>
          <a:prstGeom prst="rect">
            <a:avLst/>
          </a:prstGeom>
          <a:noFill/>
          <a:ln w="6350">
            <a:noFill/>
          </a:ln>
        </p:spPr>
        <p:txBody>
          <a:bodyPr>
            <a:spAutoFit/>
          </a:bodyPr>
          <a:lstStyle/>
          <a:p>
            <a:pPr algn="ctr" eaLnBrk="1" hangingPunct="1">
              <a:spcBef>
                <a:spcPct val="50000"/>
              </a:spcBef>
            </a:pPr>
            <a:endParaRPr lang="zh-CN" altLang="zh-CN" b="1" dirty="0">
              <a:solidFill>
                <a:schemeClr val="accent2"/>
              </a:solidFill>
              <a:latin typeface="Arial" panose="020B0604020202020204" pitchFamily="34" charset="0"/>
              <a:ea typeface="华文行楷" panose="02010800040101010101" pitchFamily="2" charset="-122"/>
            </a:endParaRPr>
          </a:p>
        </p:txBody>
      </p:sp>
      <p:sp>
        <p:nvSpPr>
          <p:cNvPr id="18436" name="Text Box 4"/>
          <p:cNvSpPr txBox="1"/>
          <p:nvPr/>
        </p:nvSpPr>
        <p:spPr>
          <a:xfrm>
            <a:off x="304800" y="1697038"/>
            <a:ext cx="76962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1. </a:t>
            </a:r>
            <a:r>
              <a:rPr lang="zh-CN" altLang="en-US" sz="3200" b="1" dirty="0">
                <a:solidFill>
                  <a:schemeClr val="accent2"/>
                </a:solidFill>
                <a:latin typeface="Times New Roman" panose="02020603050405020304" pitchFamily="18" charset="0"/>
                <a:ea typeface="黑体" panose="02010609060101010101" pitchFamily="49" charset="-122"/>
              </a:rPr>
              <a:t>问题的描述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8437" name="Text Box 5"/>
          <p:cNvSpPr txBox="1"/>
          <p:nvPr/>
        </p:nvSpPr>
        <p:spPr>
          <a:xfrm>
            <a:off x="762000" y="2332038"/>
            <a:ext cx="7913688" cy="22828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给定</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个作业的集合</a:t>
            </a:r>
            <a:r>
              <a:rPr lang="en-US" altLang="zh-CN" sz="2400" b="1" dirty="0">
                <a:latin typeface="楷体_GB2312" pitchFamily="49" charset="-122"/>
                <a:ea typeface="楷体_GB2312" pitchFamily="49" charset="-122"/>
              </a:rPr>
              <a:t>J={J1,J2,</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,Jn}</a:t>
            </a:r>
            <a:r>
              <a:rPr lang="zh-CN" altLang="en-US" sz="2400" b="1" dirty="0">
                <a:latin typeface="楷体_GB2312" pitchFamily="49" charset="-122"/>
                <a:ea typeface="楷体_GB2312" pitchFamily="49" charset="-122"/>
              </a:rPr>
              <a:t>。每一个作业</a:t>
            </a:r>
            <a:r>
              <a:rPr lang="en-US" altLang="zh-CN" sz="2400" b="1" dirty="0">
                <a:latin typeface="楷体_GB2312" pitchFamily="49" charset="-122"/>
                <a:ea typeface="楷体_GB2312" pitchFamily="49" charset="-122"/>
              </a:rPr>
              <a:t>Ji</a:t>
            </a:r>
            <a:r>
              <a:rPr lang="zh-CN" altLang="en-US" sz="2400" b="1" dirty="0">
                <a:latin typeface="楷体_GB2312" pitchFamily="49" charset="-122"/>
                <a:ea typeface="楷体_GB2312" pitchFamily="49" charset="-122"/>
              </a:rPr>
              <a:t>都有</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项任务要分别在</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台机器上完成。每一个作业必须先由机器</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处理，然后再由机器</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处理。作业</a:t>
            </a:r>
            <a:r>
              <a:rPr lang="en-US" altLang="zh-CN" sz="2400" b="1" dirty="0">
                <a:latin typeface="楷体_GB2312" pitchFamily="49" charset="-122"/>
                <a:ea typeface="楷体_GB2312" pitchFamily="49" charset="-122"/>
              </a:rPr>
              <a:t>Ji</a:t>
            </a:r>
            <a:r>
              <a:rPr lang="zh-CN" altLang="en-US" sz="2400" b="1" dirty="0">
                <a:latin typeface="楷体_GB2312" pitchFamily="49" charset="-122"/>
                <a:ea typeface="楷体_GB2312" pitchFamily="49" charset="-122"/>
              </a:rPr>
              <a:t>需要机器</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的处理时间为</a:t>
            </a:r>
            <a:r>
              <a:rPr lang="en-US" altLang="zh-CN" sz="2400" b="1" dirty="0">
                <a:latin typeface="楷体_GB2312" pitchFamily="49" charset="-122"/>
                <a:ea typeface="楷体_GB2312" pitchFamily="49" charset="-122"/>
              </a:rPr>
              <a:t>tji</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i=1,2,</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j=1,2</a:t>
            </a:r>
            <a:r>
              <a:rPr lang="zh-CN" altLang="en-US" sz="2400" b="1" dirty="0">
                <a:latin typeface="楷体_GB2312" pitchFamily="49" charset="-122"/>
                <a:ea typeface="楷体_GB2312" pitchFamily="49" charset="-122"/>
              </a:rPr>
              <a:t>。对于一个确定的作业调度，设是</a:t>
            </a:r>
            <a:r>
              <a:rPr lang="en-US" altLang="zh-CN" sz="2400" b="1" dirty="0">
                <a:latin typeface="楷体_GB2312" pitchFamily="49" charset="-122"/>
                <a:ea typeface="楷体_GB2312" pitchFamily="49" charset="-122"/>
              </a:rPr>
              <a:t>Fji</a:t>
            </a:r>
            <a:r>
              <a:rPr lang="zh-CN" altLang="en-US" sz="2400" b="1" dirty="0">
                <a:latin typeface="楷体_GB2312" pitchFamily="49" charset="-122"/>
                <a:ea typeface="楷体_GB2312" pitchFamily="49" charset="-122"/>
              </a:rPr>
              <a:t>是作业</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在机器</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上完成处理的时间。则所有作业在机器</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上完成处理的时间和</a:t>
            </a:r>
          </a:p>
        </p:txBody>
      </p:sp>
      <p:graphicFrame>
        <p:nvGraphicFramePr>
          <p:cNvPr id="18438" name="Object 2"/>
          <p:cNvGraphicFramePr/>
          <p:nvPr/>
        </p:nvGraphicFramePr>
        <p:xfrm>
          <a:off x="5724525" y="4152900"/>
          <a:ext cx="1368425" cy="658813"/>
        </p:xfrm>
        <a:graphic>
          <a:graphicData uri="http://schemas.openxmlformats.org/presentationml/2006/ole">
            <mc:AlternateContent xmlns:mc="http://schemas.openxmlformats.org/markup-compatibility/2006">
              <mc:Choice xmlns:v="urn:schemas-microsoft-com:vml" Requires="v">
                <p:oleObj r:id="rId2" imgW="685800" imgH="431800" progId="Equation.3">
                  <p:embed/>
                </p:oleObj>
              </mc:Choice>
              <mc:Fallback>
                <p:oleObj r:id="rId2" imgW="685800" imgH="431800" progId="Equation.3">
                  <p:embed/>
                  <p:pic>
                    <p:nvPicPr>
                      <p:cNvPr id="0" name="图片 3076"/>
                      <p:cNvPicPr/>
                      <p:nvPr/>
                    </p:nvPicPr>
                    <p:blipFill>
                      <a:blip r:embed="rId3"/>
                      <a:stretch>
                        <a:fillRect/>
                      </a:stretch>
                    </p:blipFill>
                    <p:spPr>
                      <a:xfrm>
                        <a:off x="5724525" y="4152900"/>
                        <a:ext cx="1368425" cy="658813"/>
                      </a:xfrm>
                      <a:prstGeom prst="rect">
                        <a:avLst/>
                      </a:prstGeom>
                      <a:noFill/>
                      <a:ln w="38100">
                        <a:noFill/>
                        <a:miter/>
                      </a:ln>
                    </p:spPr>
                  </p:pic>
                </p:oleObj>
              </mc:Fallback>
            </mc:AlternateContent>
          </a:graphicData>
        </a:graphic>
      </p:graphicFrame>
      <p:sp>
        <p:nvSpPr>
          <p:cNvPr id="18439" name="Text Box 7"/>
          <p:cNvSpPr txBox="1"/>
          <p:nvPr/>
        </p:nvSpPr>
        <p:spPr>
          <a:xfrm>
            <a:off x="755650" y="4729163"/>
            <a:ext cx="7913688" cy="118745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称为该作业调度的完成时间和。批处理作业调度问题要求对于给定的</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个作业，制定最佳作业调度方案，使其完成时间和达到最小。</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1+#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Effect transition="in" filter="dissolve">
                                      <p:cBhvr>
                                        <p:cTn id="13" dur="500"/>
                                        <p:tgtEl>
                                          <p:spTgt spid="184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438"/>
                                        </p:tgtEl>
                                        <p:attrNameLst>
                                          <p:attrName>style.visibility</p:attrName>
                                        </p:attrNameLst>
                                      </p:cBhvr>
                                      <p:to>
                                        <p:strVal val="visible"/>
                                      </p:to>
                                    </p:set>
                                    <p:animEffect transition="in" filter="dissolve">
                                      <p:cBhvr>
                                        <p:cTn id="18" dur="500"/>
                                        <p:tgtEl>
                                          <p:spTgt spid="1843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439"/>
                                        </p:tgtEl>
                                        <p:attrNameLst>
                                          <p:attrName>style.visibility</p:attrName>
                                        </p:attrNameLst>
                                      </p:cBhvr>
                                      <p:to>
                                        <p:strVal val="visible"/>
                                      </p:to>
                                    </p:set>
                                    <p:animEffect transition="in" filter="box(in)">
                                      <p:cBhvr>
                                        <p:cTn id="23"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P spid="1843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nvSpPr>
        <p:spPr>
          <a:xfrm>
            <a:off x="685800" y="762000"/>
            <a:ext cx="7772400" cy="1143000"/>
          </a:xfrm>
          <a:prstGeom prst="rect">
            <a:avLst/>
          </a:prstGeom>
          <a:noFill/>
          <a:ln w="9525">
            <a:noFill/>
          </a:ln>
        </p:spPr>
        <p:txBody>
          <a:bodyPr anchor="ctr" anchorCtr="0"/>
          <a:lstStyle/>
          <a:p>
            <a:pPr eaLnBrk="1" hangingPunct="1"/>
            <a:r>
              <a:rPr lang="en-US" altLang="zh-CN" sz="3000" b="1" dirty="0">
                <a:solidFill>
                  <a:schemeClr val="tx2"/>
                </a:solidFill>
                <a:latin typeface="Arial" panose="020B0604020202020204" pitchFamily="34" charset="0"/>
              </a:rPr>
              <a:t>6.9 </a:t>
            </a:r>
            <a:r>
              <a:rPr lang="zh-CN" altLang="en-US" sz="3000" b="1" dirty="0">
                <a:solidFill>
                  <a:schemeClr val="tx2"/>
                </a:solidFill>
                <a:latin typeface="Arial" panose="020B0604020202020204" pitchFamily="34" charset="0"/>
              </a:rPr>
              <a:t>批处理作业调度问题</a:t>
            </a:r>
          </a:p>
        </p:txBody>
      </p:sp>
      <p:sp>
        <p:nvSpPr>
          <p:cNvPr id="75779" name="Text Box 3"/>
          <p:cNvSpPr txBox="1"/>
          <p:nvPr/>
        </p:nvSpPr>
        <p:spPr>
          <a:xfrm>
            <a:off x="457200" y="2057400"/>
            <a:ext cx="6934200" cy="366713"/>
          </a:xfrm>
          <a:prstGeom prst="rect">
            <a:avLst/>
          </a:prstGeom>
          <a:noFill/>
          <a:ln w="6350">
            <a:noFill/>
          </a:ln>
        </p:spPr>
        <p:txBody>
          <a:bodyPr>
            <a:spAutoFit/>
          </a:bodyPr>
          <a:lstStyle/>
          <a:p>
            <a:pPr algn="ctr" eaLnBrk="1" hangingPunct="1">
              <a:spcBef>
                <a:spcPct val="50000"/>
              </a:spcBef>
            </a:pPr>
            <a:endParaRPr lang="zh-CN" altLang="zh-CN" b="1" dirty="0">
              <a:solidFill>
                <a:schemeClr val="accent2"/>
              </a:solidFill>
              <a:latin typeface="Arial" panose="020B0604020202020204" pitchFamily="34" charset="0"/>
              <a:ea typeface="华文行楷" panose="02010800040101010101" pitchFamily="2" charset="-122"/>
            </a:endParaRPr>
          </a:p>
        </p:txBody>
      </p:sp>
      <p:sp>
        <p:nvSpPr>
          <p:cNvPr id="19460" name="Text Box 4"/>
          <p:cNvSpPr txBox="1"/>
          <p:nvPr/>
        </p:nvSpPr>
        <p:spPr>
          <a:xfrm>
            <a:off x="608013" y="1989138"/>
            <a:ext cx="7696200" cy="579437"/>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2. </a:t>
            </a:r>
            <a:r>
              <a:rPr lang="zh-CN" altLang="en-US" sz="3200" b="1" dirty="0">
                <a:solidFill>
                  <a:schemeClr val="accent2"/>
                </a:solidFill>
                <a:latin typeface="Times New Roman" panose="02020603050405020304" pitchFamily="18" charset="0"/>
                <a:ea typeface="黑体" panose="02010609060101010101" pitchFamily="49" charset="-122"/>
              </a:rPr>
              <a:t>限界函数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19461" name="Text Box 5"/>
          <p:cNvSpPr txBox="1"/>
          <p:nvPr/>
        </p:nvSpPr>
        <p:spPr>
          <a:xfrm>
            <a:off x="1065213" y="2674938"/>
            <a:ext cx="6934200" cy="45720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在结点</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处相应子树中叶结点完成时间和的下界是：</a:t>
            </a:r>
          </a:p>
        </p:txBody>
      </p:sp>
      <p:graphicFrame>
        <p:nvGraphicFramePr>
          <p:cNvPr id="19462" name="Object 2"/>
          <p:cNvGraphicFramePr/>
          <p:nvPr/>
        </p:nvGraphicFramePr>
        <p:xfrm>
          <a:off x="2741613" y="3132138"/>
          <a:ext cx="3810000" cy="762000"/>
        </p:xfrm>
        <a:graphic>
          <a:graphicData uri="http://schemas.openxmlformats.org/presentationml/2006/ole">
            <mc:AlternateContent xmlns:mc="http://schemas.openxmlformats.org/markup-compatibility/2006">
              <mc:Choice xmlns:v="urn:schemas-microsoft-com:vml" Requires="v">
                <p:oleObj r:id="rId2" imgW="1600200" imgH="342900" progId="Equation.3">
                  <p:embed/>
                </p:oleObj>
              </mc:Choice>
              <mc:Fallback>
                <p:oleObj r:id="rId2" imgW="1600200" imgH="342900" progId="Equation.3">
                  <p:embed/>
                  <p:pic>
                    <p:nvPicPr>
                      <p:cNvPr id="0" name="图片 3075"/>
                      <p:cNvPicPr/>
                      <p:nvPr/>
                    </p:nvPicPr>
                    <p:blipFill>
                      <a:blip r:embed="rId3"/>
                      <a:stretch>
                        <a:fillRect/>
                      </a:stretch>
                    </p:blipFill>
                    <p:spPr>
                      <a:xfrm>
                        <a:off x="2741613" y="3132138"/>
                        <a:ext cx="3810000" cy="762000"/>
                      </a:xfrm>
                      <a:prstGeom prst="rect">
                        <a:avLst/>
                      </a:prstGeom>
                      <a:noFill/>
                      <a:ln w="38100">
                        <a:noFill/>
                        <a:miter/>
                      </a:ln>
                    </p:spPr>
                  </p:pic>
                </p:oleObj>
              </mc:Fallback>
            </mc:AlternateContent>
          </a:graphicData>
        </a:graphic>
      </p:graphicFrame>
      <p:sp>
        <p:nvSpPr>
          <p:cNvPr id="19463" name="Text Box 7"/>
          <p:cNvSpPr txBox="1"/>
          <p:nvPr/>
        </p:nvSpPr>
        <p:spPr>
          <a:xfrm>
            <a:off x="1065213" y="3970338"/>
            <a:ext cx="7467600" cy="118745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注意到如果选择</a:t>
            </a:r>
            <a:r>
              <a:rPr lang="en-US" altLang="zh-CN" sz="2400" b="1" dirty="0">
                <a:latin typeface="楷体_GB2312" pitchFamily="49" charset="-122"/>
                <a:ea typeface="楷体_GB2312" pitchFamily="49" charset="-122"/>
              </a:rPr>
              <a:t>Pk</a:t>
            </a:r>
            <a:r>
              <a:rPr lang="zh-CN" altLang="en-US" sz="2400" b="1" dirty="0">
                <a:latin typeface="楷体_GB2312" pitchFamily="49" charset="-122"/>
                <a:ea typeface="楷体_GB2312" pitchFamily="49" charset="-122"/>
              </a:rPr>
              <a:t>，使</a:t>
            </a:r>
            <a:r>
              <a:rPr lang="en-US" altLang="zh-CN" sz="2400" b="1" dirty="0">
                <a:latin typeface="楷体_GB2312" pitchFamily="49" charset="-122"/>
                <a:ea typeface="楷体_GB2312" pitchFamily="49" charset="-122"/>
              </a:rPr>
              <a:t>t1pk</a:t>
            </a:r>
            <a:r>
              <a:rPr lang="zh-CN" altLang="en-US" sz="2400" b="1" dirty="0">
                <a:latin typeface="楷体_GB2312" pitchFamily="49" charset="-122"/>
                <a:ea typeface="楷体_GB2312" pitchFamily="49" charset="-122"/>
              </a:rPr>
              <a:t>在</a:t>
            </a:r>
            <a:r>
              <a:rPr lang="en-US" altLang="zh-CN" sz="2400" b="1" dirty="0">
                <a:latin typeface="楷体_GB2312" pitchFamily="49" charset="-122"/>
                <a:ea typeface="楷体_GB2312" pitchFamily="49" charset="-122"/>
              </a:rPr>
              <a:t>k&gt;=r+1</a:t>
            </a:r>
            <a:r>
              <a:rPr lang="zh-CN" altLang="en-US" sz="2400" b="1" dirty="0">
                <a:latin typeface="楷体_GB2312" pitchFamily="49" charset="-122"/>
                <a:ea typeface="楷体_GB2312" pitchFamily="49" charset="-122"/>
              </a:rPr>
              <a:t>时依非减序排列，</a:t>
            </a:r>
            <a:r>
              <a:rPr lang="en-US" altLang="zh-CN" sz="2400" b="1" dirty="0">
                <a:latin typeface="楷体_GB2312" pitchFamily="49" charset="-122"/>
                <a:ea typeface="楷体_GB2312" pitchFamily="49" charset="-122"/>
              </a:rPr>
              <a:t>S1</a:t>
            </a:r>
            <a:r>
              <a:rPr lang="zh-CN" altLang="en-US" sz="2400" b="1" dirty="0">
                <a:latin typeface="楷体_GB2312" pitchFamily="49" charset="-122"/>
                <a:ea typeface="楷体_GB2312" pitchFamily="49" charset="-122"/>
              </a:rPr>
              <a:t>则取得极小值。同理如果选择</a:t>
            </a:r>
            <a:r>
              <a:rPr lang="en-US" altLang="zh-CN" sz="2400" b="1" dirty="0">
                <a:latin typeface="楷体_GB2312" pitchFamily="49" charset="-122"/>
                <a:ea typeface="楷体_GB2312" pitchFamily="49" charset="-122"/>
              </a:rPr>
              <a:t>Pk</a:t>
            </a:r>
            <a:r>
              <a:rPr lang="zh-CN" altLang="en-US" sz="2400" b="1" dirty="0">
                <a:latin typeface="楷体_GB2312" pitchFamily="49" charset="-122"/>
                <a:ea typeface="楷体_GB2312" pitchFamily="49" charset="-122"/>
              </a:rPr>
              <a:t>使</a:t>
            </a:r>
            <a:r>
              <a:rPr lang="en-US" altLang="zh-CN" sz="2400" b="1" dirty="0">
                <a:latin typeface="楷体_GB2312" pitchFamily="49" charset="-122"/>
                <a:ea typeface="楷体_GB2312" pitchFamily="49" charset="-122"/>
              </a:rPr>
              <a:t>t2pk</a:t>
            </a:r>
            <a:r>
              <a:rPr lang="zh-CN" altLang="en-US" sz="2400" b="1" dirty="0">
                <a:latin typeface="楷体_GB2312" pitchFamily="49" charset="-122"/>
                <a:ea typeface="楷体_GB2312" pitchFamily="49" charset="-122"/>
              </a:rPr>
              <a:t>依非减序排列，则</a:t>
            </a:r>
            <a:r>
              <a:rPr lang="en-US" altLang="zh-CN" sz="2400" b="1" dirty="0">
                <a:latin typeface="楷体_GB2312" pitchFamily="49" charset="-122"/>
                <a:ea typeface="楷体_GB2312" pitchFamily="49" charset="-122"/>
              </a:rPr>
              <a:t>S2</a:t>
            </a:r>
            <a:r>
              <a:rPr lang="zh-CN" altLang="en-US" sz="2400" b="1" dirty="0">
                <a:latin typeface="楷体_GB2312" pitchFamily="49" charset="-122"/>
                <a:ea typeface="楷体_GB2312" pitchFamily="49" charset="-122"/>
              </a:rPr>
              <a:t>取得极小值。 </a:t>
            </a:r>
          </a:p>
        </p:txBody>
      </p:sp>
      <p:graphicFrame>
        <p:nvGraphicFramePr>
          <p:cNvPr id="19464" name="Object 3"/>
          <p:cNvGraphicFramePr/>
          <p:nvPr/>
        </p:nvGraphicFramePr>
        <p:xfrm>
          <a:off x="2741613" y="5191125"/>
          <a:ext cx="3886200" cy="685800"/>
        </p:xfrm>
        <a:graphic>
          <a:graphicData uri="http://schemas.openxmlformats.org/presentationml/2006/ole">
            <mc:AlternateContent xmlns:mc="http://schemas.openxmlformats.org/markup-compatibility/2006">
              <mc:Choice xmlns:v="urn:schemas-microsoft-com:vml" Requires="v">
                <p:oleObj r:id="rId4" imgW="1600200" imgH="355600" progId="Equation.3">
                  <p:embed/>
                </p:oleObj>
              </mc:Choice>
              <mc:Fallback>
                <p:oleObj r:id="rId4" imgW="1600200" imgH="355600" progId="Equation.3">
                  <p:embed/>
                  <p:pic>
                    <p:nvPicPr>
                      <p:cNvPr id="0" name="图片 3077"/>
                      <p:cNvPicPr/>
                      <p:nvPr/>
                    </p:nvPicPr>
                    <p:blipFill>
                      <a:blip r:embed="rId5"/>
                      <a:stretch>
                        <a:fillRect/>
                      </a:stretch>
                    </p:blipFill>
                    <p:spPr>
                      <a:xfrm>
                        <a:off x="2741613" y="5191125"/>
                        <a:ext cx="3886200" cy="685800"/>
                      </a:xfrm>
                      <a:prstGeom prst="rect">
                        <a:avLst/>
                      </a:prstGeom>
                      <a:noFill/>
                      <a:ln w="38100">
                        <a:noFill/>
                        <a:miter/>
                      </a:ln>
                    </p:spPr>
                  </p:pic>
                </p:oleObj>
              </mc:Fallback>
            </mc:AlternateContent>
          </a:graphicData>
        </a:graphic>
      </p:graphicFrame>
      <p:sp>
        <p:nvSpPr>
          <p:cNvPr id="19465" name="Text Box 9"/>
          <p:cNvSpPr txBox="1"/>
          <p:nvPr/>
        </p:nvSpPr>
        <p:spPr>
          <a:xfrm>
            <a:off x="1065213" y="5875338"/>
            <a:ext cx="6934200" cy="45720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这可以作为优先队列式分支限界法中的限界函数。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1+#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0-#ppt_w/2"/>
                                          </p:val>
                                        </p:tav>
                                        <p:tav tm="100000">
                                          <p:val>
                                            <p:strVal val="#ppt_x"/>
                                          </p:val>
                                        </p:tav>
                                      </p:tavLst>
                                    </p:anim>
                                    <p:anim calcmode="lin" valueType="num">
                                      <p:cBhvr additive="base">
                                        <p:cTn id="14"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62"/>
                                        </p:tgtEl>
                                        <p:attrNameLst>
                                          <p:attrName>style.visibility</p:attrName>
                                        </p:attrNameLst>
                                      </p:cBhvr>
                                      <p:to>
                                        <p:strVal val="visible"/>
                                      </p:to>
                                    </p:set>
                                    <p:anim calcmode="lin" valueType="num">
                                      <p:cBhvr additive="base">
                                        <p:cTn id="19" dur="500" fill="hold"/>
                                        <p:tgtEl>
                                          <p:spTgt spid="19462"/>
                                        </p:tgtEl>
                                        <p:attrNameLst>
                                          <p:attrName>ppt_x</p:attrName>
                                        </p:attrNameLst>
                                      </p:cBhvr>
                                      <p:tavLst>
                                        <p:tav tm="0">
                                          <p:val>
                                            <p:strVal val="0-#ppt_w/2"/>
                                          </p:val>
                                        </p:tav>
                                        <p:tav tm="100000">
                                          <p:val>
                                            <p:strVal val="#ppt_x"/>
                                          </p:val>
                                        </p:tav>
                                      </p:tavLst>
                                    </p:anim>
                                    <p:anim calcmode="lin" valueType="num">
                                      <p:cBhvr additive="base">
                                        <p:cTn id="20"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anim calcmode="lin" valueType="num">
                                      <p:cBhvr additive="base">
                                        <p:cTn id="25" dur="500" fill="hold"/>
                                        <p:tgtEl>
                                          <p:spTgt spid="19463"/>
                                        </p:tgtEl>
                                        <p:attrNameLst>
                                          <p:attrName>ppt_x</p:attrName>
                                        </p:attrNameLst>
                                      </p:cBhvr>
                                      <p:tavLst>
                                        <p:tav tm="0">
                                          <p:val>
                                            <p:strVal val="0-#ppt_w/2"/>
                                          </p:val>
                                        </p:tav>
                                        <p:tav tm="100000">
                                          <p:val>
                                            <p:strVal val="#ppt_x"/>
                                          </p:val>
                                        </p:tav>
                                      </p:tavLst>
                                    </p:anim>
                                    <p:anim calcmode="lin" valueType="num">
                                      <p:cBhvr additive="base">
                                        <p:cTn id="26"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64"/>
                                        </p:tgtEl>
                                        <p:attrNameLst>
                                          <p:attrName>style.visibility</p:attrName>
                                        </p:attrNameLst>
                                      </p:cBhvr>
                                      <p:to>
                                        <p:strVal val="visible"/>
                                      </p:to>
                                    </p:set>
                                    <p:anim calcmode="lin" valueType="num">
                                      <p:cBhvr additive="base">
                                        <p:cTn id="31" dur="500" fill="hold"/>
                                        <p:tgtEl>
                                          <p:spTgt spid="19464"/>
                                        </p:tgtEl>
                                        <p:attrNameLst>
                                          <p:attrName>ppt_x</p:attrName>
                                        </p:attrNameLst>
                                      </p:cBhvr>
                                      <p:tavLst>
                                        <p:tav tm="0">
                                          <p:val>
                                            <p:strVal val="0-#ppt_w/2"/>
                                          </p:val>
                                        </p:tav>
                                        <p:tav tm="100000">
                                          <p:val>
                                            <p:strVal val="#ppt_x"/>
                                          </p:val>
                                        </p:tav>
                                      </p:tavLst>
                                    </p:anim>
                                    <p:anim calcmode="lin" valueType="num">
                                      <p:cBhvr additive="base">
                                        <p:cTn id="32"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5"/>
                                        </p:tgtEl>
                                        <p:attrNameLst>
                                          <p:attrName>style.visibility</p:attrName>
                                        </p:attrNameLst>
                                      </p:cBhvr>
                                      <p:to>
                                        <p:strVal val="visible"/>
                                      </p:to>
                                    </p:set>
                                    <p:anim calcmode="lin" valueType="num">
                                      <p:cBhvr additive="base">
                                        <p:cTn id="37" dur="500" fill="hold"/>
                                        <p:tgtEl>
                                          <p:spTgt spid="19465"/>
                                        </p:tgtEl>
                                        <p:attrNameLst>
                                          <p:attrName>ppt_x</p:attrName>
                                        </p:attrNameLst>
                                      </p:cBhvr>
                                      <p:tavLst>
                                        <p:tav tm="0">
                                          <p:val>
                                            <p:strVal val="#ppt_x"/>
                                          </p:val>
                                        </p:tav>
                                        <p:tav tm="100000">
                                          <p:val>
                                            <p:strVal val="#ppt_x"/>
                                          </p:val>
                                        </p:tav>
                                      </p:tavLst>
                                    </p:anim>
                                    <p:anim calcmode="lin" valueType="num">
                                      <p:cBhvr additive="base">
                                        <p:cTn id="38"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3" grpId="0"/>
      <p:bldP spid="1946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ln/>
        </p:spPr>
        <p:txBody>
          <a:bodyPr vert="horz" wrap="square" lIns="91440" tIns="45720" rIns="91440" bIns="45720" anchor="b" anchorCtr="0"/>
          <a:lstStyle/>
          <a:p>
            <a:r>
              <a:rPr lang="en-US" altLang="zh-CN" sz="3000" dirty="0"/>
              <a:t>6.9 </a:t>
            </a:r>
            <a:r>
              <a:rPr lang="zh-CN" altLang="en-US" sz="3000" dirty="0"/>
              <a:t>批处理作业调度问题</a:t>
            </a:r>
          </a:p>
        </p:txBody>
      </p:sp>
      <p:sp>
        <p:nvSpPr>
          <p:cNvPr id="20484" name="Text Box 4"/>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en-US" altLang="zh-CN" sz="3200" b="1" dirty="0">
                <a:solidFill>
                  <a:schemeClr val="accent2"/>
                </a:solidFill>
                <a:latin typeface="Times New Roman" panose="02020603050405020304" pitchFamily="18" charset="0"/>
                <a:ea typeface="黑体" panose="02010609060101010101" pitchFamily="49" charset="-122"/>
              </a:rPr>
              <a:t>3. </a:t>
            </a:r>
            <a:r>
              <a:rPr lang="zh-CN" altLang="en-US" sz="3200" b="1" dirty="0">
                <a:solidFill>
                  <a:schemeClr val="accent2"/>
                </a:solidFill>
                <a:latin typeface="Times New Roman" panose="02020603050405020304" pitchFamily="18" charset="0"/>
                <a:ea typeface="黑体" panose="02010609060101010101" pitchFamily="49" charset="-122"/>
              </a:rPr>
              <a:t>算法描述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20485" name="Text Box 5"/>
          <p:cNvSpPr txBox="1"/>
          <p:nvPr/>
        </p:nvSpPr>
        <p:spPr>
          <a:xfrm>
            <a:off x="762000" y="2514600"/>
            <a:ext cx="7772400" cy="1006475"/>
          </a:xfrm>
          <a:prstGeom prst="rect">
            <a:avLst/>
          </a:prstGeom>
          <a:noFill/>
          <a:ln w="6350">
            <a:noFill/>
          </a:ln>
        </p:spPr>
        <p:txBody>
          <a:bodyPr>
            <a:spAutoFit/>
          </a:bodyPr>
          <a:lstStyle/>
          <a:p>
            <a:pPr eaLnBrk="1" hangingPunct="1">
              <a:spcBef>
                <a:spcPct val="50000"/>
              </a:spcBef>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算法的</a:t>
            </a:r>
            <a:r>
              <a:rPr lang="en-US" altLang="zh-CN" sz="2000" b="1" dirty="0">
                <a:latin typeface="楷体_GB2312" pitchFamily="49" charset="-122"/>
                <a:ea typeface="楷体_GB2312" pitchFamily="49" charset="-122"/>
              </a:rPr>
              <a:t>while</a:t>
            </a:r>
            <a:r>
              <a:rPr lang="zh-CN" altLang="en-US" sz="2000" b="1" dirty="0">
                <a:latin typeface="楷体_GB2312" pitchFamily="49" charset="-122"/>
                <a:ea typeface="楷体_GB2312" pitchFamily="49" charset="-122"/>
              </a:rPr>
              <a:t>循环完成对排列树内部结点的有序扩展。在</a:t>
            </a:r>
            <a:r>
              <a:rPr lang="en-US" altLang="zh-CN" sz="2000" b="1" dirty="0">
                <a:latin typeface="楷体_GB2312" pitchFamily="49" charset="-122"/>
                <a:ea typeface="楷体_GB2312" pitchFamily="49" charset="-122"/>
              </a:rPr>
              <a:t>while</a:t>
            </a:r>
            <a:r>
              <a:rPr lang="zh-CN" altLang="en-US" sz="2000" b="1" dirty="0">
                <a:latin typeface="楷体_GB2312" pitchFamily="49" charset="-122"/>
                <a:ea typeface="楷体_GB2312" pitchFamily="49" charset="-122"/>
              </a:rPr>
              <a:t>循环体内算法依次从活结点优先队列中取出具有最小</a:t>
            </a:r>
            <a:r>
              <a:rPr lang="en-US" altLang="zh-CN" sz="2000" b="1" dirty="0">
                <a:latin typeface="楷体_GB2312" pitchFamily="49" charset="-122"/>
                <a:ea typeface="楷体_GB2312" pitchFamily="49" charset="-122"/>
              </a:rPr>
              <a:t>bb</a:t>
            </a:r>
            <a:r>
              <a:rPr lang="zh-CN" altLang="en-US" sz="2000" b="1" dirty="0">
                <a:latin typeface="楷体_GB2312" pitchFamily="49" charset="-122"/>
                <a:ea typeface="楷体_GB2312" pitchFamily="49" charset="-122"/>
              </a:rPr>
              <a:t>值（完成时间和下界）的结点作为当前扩展结点，并加以扩展。 </a:t>
            </a:r>
          </a:p>
        </p:txBody>
      </p:sp>
      <p:sp>
        <p:nvSpPr>
          <p:cNvPr id="20486" name="Text Box 6"/>
          <p:cNvSpPr txBox="1"/>
          <p:nvPr/>
        </p:nvSpPr>
        <p:spPr>
          <a:xfrm>
            <a:off x="762000" y="3657600"/>
            <a:ext cx="7772400" cy="1006475"/>
          </a:xfrm>
          <a:prstGeom prst="rect">
            <a:avLst/>
          </a:prstGeom>
          <a:noFill/>
          <a:ln w="6350">
            <a:noFill/>
          </a:ln>
        </p:spPr>
        <p:txBody>
          <a:bodyPr>
            <a:spAutoFit/>
          </a:bodyPr>
          <a:lstStyle/>
          <a:p>
            <a:pPr eaLnBrk="1" hangingPunct="1">
              <a:spcBef>
                <a:spcPct val="50000"/>
              </a:spcBef>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首先考虑</a:t>
            </a:r>
            <a:r>
              <a:rPr lang="en-US" altLang="zh-CN" sz="2000" b="1" dirty="0">
                <a:latin typeface="楷体_GB2312" pitchFamily="49" charset="-122"/>
                <a:ea typeface="楷体_GB2312" pitchFamily="49" charset="-122"/>
              </a:rPr>
              <a:t>E.s=n</a:t>
            </a:r>
            <a:r>
              <a:rPr lang="zh-CN" altLang="en-US" sz="2000" b="1" dirty="0">
                <a:latin typeface="楷体_GB2312" pitchFamily="49" charset="-122"/>
                <a:ea typeface="楷体_GB2312" pitchFamily="49" charset="-122"/>
              </a:rPr>
              <a:t>的情形，当前扩展结点</a:t>
            </a:r>
            <a:r>
              <a:rPr lang="en-US" altLang="zh-CN" sz="2000" b="1" dirty="0">
                <a:latin typeface="楷体_GB2312" pitchFamily="49" charset="-122"/>
                <a:ea typeface="楷体_GB2312" pitchFamily="49" charset="-122"/>
              </a:rPr>
              <a:t>E</a:t>
            </a:r>
            <a:r>
              <a:rPr lang="zh-CN" altLang="en-US" sz="2000" b="1" dirty="0">
                <a:latin typeface="楷体_GB2312" pitchFamily="49" charset="-122"/>
                <a:ea typeface="楷体_GB2312" pitchFamily="49" charset="-122"/>
              </a:rPr>
              <a:t>是排列树中的叶结点。</a:t>
            </a:r>
            <a:r>
              <a:rPr lang="en-US" altLang="zh-CN" sz="2000" b="1" dirty="0">
                <a:latin typeface="楷体_GB2312" pitchFamily="49" charset="-122"/>
                <a:ea typeface="楷体_GB2312" pitchFamily="49" charset="-122"/>
              </a:rPr>
              <a:t>E.sf2</a:t>
            </a:r>
            <a:r>
              <a:rPr lang="zh-CN" altLang="en-US" sz="2000" b="1" dirty="0">
                <a:latin typeface="楷体_GB2312" pitchFamily="49" charset="-122"/>
                <a:ea typeface="楷体_GB2312" pitchFamily="49" charset="-122"/>
              </a:rPr>
              <a:t>是相应于该叶结点的完成时间和。当</a:t>
            </a:r>
            <a:r>
              <a:rPr lang="en-US" altLang="zh-CN" sz="2000" b="1" dirty="0">
                <a:latin typeface="楷体_GB2312" pitchFamily="49" charset="-122"/>
                <a:ea typeface="楷体_GB2312" pitchFamily="49" charset="-122"/>
              </a:rPr>
              <a:t>E.sf2 &lt; bestc</a:t>
            </a:r>
            <a:r>
              <a:rPr lang="zh-CN" altLang="en-US" sz="2000" b="1" dirty="0">
                <a:latin typeface="楷体_GB2312" pitchFamily="49" charset="-122"/>
                <a:ea typeface="楷体_GB2312" pitchFamily="49" charset="-122"/>
              </a:rPr>
              <a:t>时更新当前最优值</a:t>
            </a:r>
            <a:r>
              <a:rPr lang="en-US" altLang="zh-CN" sz="2000" b="1" dirty="0">
                <a:latin typeface="楷体_GB2312" pitchFamily="49" charset="-122"/>
                <a:ea typeface="楷体_GB2312" pitchFamily="49" charset="-122"/>
              </a:rPr>
              <a:t>bestc</a:t>
            </a:r>
            <a:r>
              <a:rPr lang="zh-CN" altLang="en-US" sz="2000" b="1" dirty="0">
                <a:latin typeface="楷体_GB2312" pitchFamily="49" charset="-122"/>
                <a:ea typeface="楷体_GB2312" pitchFamily="49" charset="-122"/>
              </a:rPr>
              <a:t>和相应的当前最优解</a:t>
            </a:r>
            <a:r>
              <a:rPr lang="en-US" altLang="zh-CN" sz="2000" b="1" dirty="0">
                <a:latin typeface="楷体_GB2312" pitchFamily="49" charset="-122"/>
                <a:ea typeface="楷体_GB2312" pitchFamily="49" charset="-122"/>
              </a:rPr>
              <a:t>bestx</a:t>
            </a:r>
            <a:r>
              <a:rPr lang="zh-CN" altLang="en-US" sz="2000" b="1" dirty="0">
                <a:latin typeface="楷体_GB2312" pitchFamily="49" charset="-122"/>
                <a:ea typeface="楷体_GB2312" pitchFamily="49" charset="-122"/>
              </a:rPr>
              <a:t>。 </a:t>
            </a:r>
          </a:p>
        </p:txBody>
      </p:sp>
      <p:sp>
        <p:nvSpPr>
          <p:cNvPr id="20487" name="Text Box 7"/>
          <p:cNvSpPr txBox="1"/>
          <p:nvPr/>
        </p:nvSpPr>
        <p:spPr>
          <a:xfrm>
            <a:off x="762000" y="4800600"/>
            <a:ext cx="7696200" cy="1311275"/>
          </a:xfrm>
          <a:prstGeom prst="rect">
            <a:avLst/>
          </a:prstGeom>
          <a:noFill/>
          <a:ln w="6350">
            <a:noFill/>
          </a:ln>
        </p:spPr>
        <p:txBody>
          <a:bodyPr>
            <a:spAutoFit/>
          </a:bodyPr>
          <a:lstStyle/>
          <a:p>
            <a:pPr eaLnBrk="1" hangingPunct="1">
              <a:spcBef>
                <a:spcPct val="50000"/>
              </a:spcBef>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当</a:t>
            </a:r>
            <a:r>
              <a:rPr lang="en-US" altLang="zh-CN" sz="2000" b="1" dirty="0">
                <a:latin typeface="楷体_GB2312" pitchFamily="49" charset="-122"/>
                <a:ea typeface="楷体_GB2312" pitchFamily="49" charset="-122"/>
              </a:rPr>
              <a:t>E.s&lt;n</a:t>
            </a:r>
            <a:r>
              <a:rPr lang="zh-CN" altLang="en-US" sz="2000" b="1" dirty="0">
                <a:latin typeface="楷体_GB2312" pitchFamily="49" charset="-122"/>
                <a:ea typeface="楷体_GB2312" pitchFamily="49" charset="-122"/>
              </a:rPr>
              <a:t>时，算法依次产生当前扩展结点</a:t>
            </a:r>
            <a:r>
              <a:rPr lang="en-US" altLang="zh-CN" sz="2000" b="1" dirty="0">
                <a:latin typeface="楷体_GB2312" pitchFamily="49" charset="-122"/>
                <a:ea typeface="楷体_GB2312" pitchFamily="49" charset="-122"/>
              </a:rPr>
              <a:t>E</a:t>
            </a:r>
            <a:r>
              <a:rPr lang="zh-CN" altLang="en-US" sz="2000" b="1" dirty="0">
                <a:latin typeface="楷体_GB2312" pitchFamily="49" charset="-122"/>
                <a:ea typeface="楷体_GB2312" pitchFamily="49" charset="-122"/>
              </a:rPr>
              <a:t>的所有儿子结点。对于当前扩展结点的每一个儿子结点</a:t>
            </a:r>
            <a:r>
              <a:rPr lang="en-US" altLang="zh-CN" sz="2000" b="1" dirty="0">
                <a:latin typeface="楷体_GB2312" pitchFamily="49" charset="-122"/>
                <a:ea typeface="楷体_GB2312" pitchFamily="49" charset="-122"/>
              </a:rPr>
              <a:t>node</a:t>
            </a:r>
            <a:r>
              <a:rPr lang="zh-CN" altLang="en-US" sz="2000" b="1" dirty="0">
                <a:latin typeface="楷体_GB2312" pitchFamily="49" charset="-122"/>
                <a:ea typeface="楷体_GB2312" pitchFamily="49" charset="-122"/>
              </a:rPr>
              <a:t>，计算出其相应的完成时间和的下界</a:t>
            </a:r>
            <a:r>
              <a:rPr lang="en-US" altLang="zh-CN" sz="2000" b="1" dirty="0">
                <a:latin typeface="楷体_GB2312" pitchFamily="49" charset="-122"/>
                <a:ea typeface="楷体_GB2312" pitchFamily="49" charset="-122"/>
              </a:rPr>
              <a:t>bb</a:t>
            </a:r>
            <a:r>
              <a:rPr lang="zh-CN" altLang="en-US" sz="2000" b="1" dirty="0">
                <a:latin typeface="楷体_GB2312" pitchFamily="49" charset="-122"/>
                <a:ea typeface="楷体_GB2312" pitchFamily="49" charset="-122"/>
              </a:rPr>
              <a:t>。当</a:t>
            </a:r>
            <a:r>
              <a:rPr lang="en-US" altLang="zh-CN" sz="2000" b="1" dirty="0">
                <a:latin typeface="楷体_GB2312" pitchFamily="49" charset="-122"/>
                <a:ea typeface="楷体_GB2312" pitchFamily="49" charset="-122"/>
              </a:rPr>
              <a:t>bb &lt; bestc</a:t>
            </a:r>
            <a:r>
              <a:rPr lang="zh-CN" altLang="en-US" sz="2000" b="1" dirty="0">
                <a:latin typeface="楷体_GB2312" pitchFamily="49" charset="-122"/>
                <a:ea typeface="楷体_GB2312" pitchFamily="49" charset="-122"/>
              </a:rPr>
              <a:t>时，将该儿子结点插入到活结点优先队列中。而当</a:t>
            </a:r>
            <a:r>
              <a:rPr lang="en-US" altLang="zh-CN" sz="2000" b="1" dirty="0">
                <a:latin typeface="楷体_GB2312" pitchFamily="49" charset="-122"/>
                <a:ea typeface="楷体_GB2312" pitchFamily="49" charset="-122"/>
              </a:rPr>
              <a:t>bb</a:t>
            </a:r>
            <a:r>
              <a:rPr lang="en-US" altLang="zh-CN" sz="2000" b="1" dirty="0">
                <a:latin typeface="楷体_GB2312" pitchFamily="49" charset="-122"/>
                <a:ea typeface="楷体_GB2312" pitchFamily="49" charset="-122"/>
                <a:sym typeface="Symbol" panose="05050102010706020507" pitchFamily="18" charset="2"/>
              </a:rPr>
              <a:t></a:t>
            </a:r>
            <a:r>
              <a:rPr lang="en-US" altLang="zh-CN" sz="2000" b="1" dirty="0">
                <a:latin typeface="楷体_GB2312" pitchFamily="49" charset="-122"/>
                <a:ea typeface="楷体_GB2312" pitchFamily="49" charset="-122"/>
              </a:rPr>
              <a:t> bestc</a:t>
            </a:r>
            <a:r>
              <a:rPr lang="zh-CN" altLang="en-US" sz="2000" b="1" dirty="0">
                <a:latin typeface="楷体_GB2312" pitchFamily="49" charset="-122"/>
                <a:ea typeface="楷体_GB2312" pitchFamily="49" charset="-122"/>
              </a:rPr>
              <a:t>时，可将结点</a:t>
            </a:r>
            <a:r>
              <a:rPr lang="en-US" altLang="zh-CN" sz="2000" b="1" dirty="0">
                <a:latin typeface="楷体_GB2312" pitchFamily="49" charset="-122"/>
                <a:ea typeface="楷体_GB2312" pitchFamily="49" charset="-122"/>
              </a:rPr>
              <a:t>node</a:t>
            </a:r>
            <a:r>
              <a:rPr lang="zh-CN" altLang="en-US" sz="2000" b="1" dirty="0">
                <a:latin typeface="楷体_GB2312" pitchFamily="49" charset="-122"/>
                <a:ea typeface="楷体_GB2312" pitchFamily="49" charset="-122"/>
              </a:rPr>
              <a:t>舍去。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1+#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5"/>
                                        </p:tgtEl>
                                        <p:attrNameLst>
                                          <p:attrName>style.visibility</p:attrName>
                                        </p:attrNameLst>
                                      </p:cBhvr>
                                      <p:to>
                                        <p:strVal val="visible"/>
                                      </p:to>
                                    </p:set>
                                    <p:anim calcmode="lin" valueType="num">
                                      <p:cBhvr additive="base">
                                        <p:cTn id="13" dur="500" fill="hold"/>
                                        <p:tgtEl>
                                          <p:spTgt spid="20485"/>
                                        </p:tgtEl>
                                        <p:attrNameLst>
                                          <p:attrName>ppt_x</p:attrName>
                                        </p:attrNameLst>
                                      </p:cBhvr>
                                      <p:tavLst>
                                        <p:tav tm="0">
                                          <p:val>
                                            <p:strVal val="0-#ppt_w/2"/>
                                          </p:val>
                                        </p:tav>
                                        <p:tav tm="100000">
                                          <p:val>
                                            <p:strVal val="#ppt_x"/>
                                          </p:val>
                                        </p:tav>
                                      </p:tavLst>
                                    </p:anim>
                                    <p:anim calcmode="lin" valueType="num">
                                      <p:cBhvr additive="base">
                                        <p:cTn id="14"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1+#ppt_w/2"/>
                                          </p:val>
                                        </p:tav>
                                        <p:tav tm="100000">
                                          <p:val>
                                            <p:strVal val="#ppt_x"/>
                                          </p:val>
                                        </p:tav>
                                      </p:tavLst>
                                    </p:anim>
                                    <p:anim calcmode="lin" valueType="num">
                                      <p:cBhvr additive="base">
                                        <p:cTn id="20"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7"/>
                                        </p:tgtEl>
                                        <p:attrNameLst>
                                          <p:attrName>style.visibility</p:attrName>
                                        </p:attrNameLst>
                                      </p:cBhvr>
                                      <p:to>
                                        <p:strVal val="visible"/>
                                      </p:to>
                                    </p:set>
                                    <p:anim calcmode="lin" valueType="num">
                                      <p:cBhvr additive="base">
                                        <p:cTn id="25" dur="500" fill="hold"/>
                                        <p:tgtEl>
                                          <p:spTgt spid="20487"/>
                                        </p:tgtEl>
                                        <p:attrNameLst>
                                          <p:attrName>ppt_x</p:attrName>
                                        </p:attrNameLst>
                                      </p:cBhvr>
                                      <p:tavLst>
                                        <p:tav tm="0">
                                          <p:val>
                                            <p:strVal val="#ppt_x"/>
                                          </p:val>
                                        </p:tav>
                                        <p:tav tm="100000">
                                          <p:val>
                                            <p:strVal val="#ppt_x"/>
                                          </p:val>
                                        </p:tav>
                                      </p:tavLst>
                                    </p:anim>
                                    <p:anim calcmode="lin" valueType="num">
                                      <p:cBhvr additive="base">
                                        <p:cTn id="26"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2048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ln/>
        </p:spPr>
        <p:txBody>
          <a:bodyPr vert="horz" wrap="square" lIns="91440" tIns="45720" rIns="91440" bIns="45720" anchor="b" anchorCtr="0"/>
          <a:lstStyle/>
          <a:p>
            <a:r>
              <a:rPr lang="en-US" altLang="zh-CN" sz="3000" dirty="0"/>
              <a:t>6.9 </a:t>
            </a:r>
            <a:r>
              <a:rPr lang="zh-CN" altLang="en-US" sz="3000" dirty="0"/>
              <a:t>批处理作业调度问题</a:t>
            </a:r>
          </a:p>
        </p:txBody>
      </p:sp>
      <p:sp>
        <p:nvSpPr>
          <p:cNvPr id="21508" name="Text Box 4"/>
          <p:cNvSpPr txBox="1"/>
          <p:nvPr/>
        </p:nvSpPr>
        <p:spPr>
          <a:xfrm>
            <a:off x="609600" y="2743200"/>
            <a:ext cx="3810000" cy="2705100"/>
          </a:xfrm>
          <a:prstGeom prst="rect">
            <a:avLst/>
          </a:prstGeom>
          <a:noFill/>
          <a:ln w="6350">
            <a:noFill/>
          </a:ln>
        </p:spPr>
        <p:txBody>
          <a:bodyPr>
            <a:spAutoFit/>
          </a:bodyPr>
          <a:lstStyle/>
          <a:p>
            <a:pPr eaLnBrk="1" hangingPunct="1">
              <a:lnSpc>
                <a:spcPct val="150000"/>
              </a:lnSpc>
            </a:pPr>
            <a:r>
              <a:rPr lang="en-US" altLang="zh-CN" dirty="0">
                <a:solidFill>
                  <a:srgbClr val="0000FF"/>
                </a:solidFill>
                <a:latin typeface="Times New Roman" panose="02020603050405020304" pitchFamily="18" charset="0"/>
              </a:rPr>
              <a:t>     </a:t>
            </a:r>
            <a:r>
              <a:rPr lang="en-US" altLang="zh-CN" sz="1600" dirty="0">
                <a:latin typeface="Arial" panose="020B0604020202020204" pitchFamily="34" charset="0"/>
              </a:rPr>
              <a:t>while (E.s &lt;= n ) {</a:t>
            </a:r>
          </a:p>
          <a:p>
            <a:pPr eaLnBrk="1" hangingPunct="1">
              <a:lnSpc>
                <a:spcPct val="150000"/>
              </a:lnSpc>
            </a:pPr>
            <a:r>
              <a:rPr lang="en-US" altLang="zh-CN" sz="1600" dirty="0">
                <a:latin typeface="Arial" panose="020B0604020202020204" pitchFamily="34" charset="0"/>
              </a:rPr>
              <a:t>      if (E.s == n ) {// </a:t>
            </a:r>
            <a:r>
              <a:rPr lang="zh-CN" altLang="en-US" sz="1600" dirty="0">
                <a:latin typeface="Arial" panose="020B0604020202020204" pitchFamily="34" charset="0"/>
              </a:rPr>
              <a:t>叶结点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if (E.sf2 &lt; bestc) {</a:t>
            </a:r>
          </a:p>
          <a:p>
            <a:pPr eaLnBrk="1" hangingPunct="1">
              <a:lnSpc>
                <a:spcPct val="150000"/>
              </a:lnSpc>
            </a:pPr>
            <a:r>
              <a:rPr lang="en-US" altLang="zh-CN" sz="1600" dirty="0">
                <a:latin typeface="Arial" panose="020B0604020202020204" pitchFamily="34" charset="0"/>
              </a:rPr>
              <a:t>           bestc = E.sf2;</a:t>
            </a:r>
          </a:p>
          <a:p>
            <a:pPr eaLnBrk="1" hangingPunct="1">
              <a:lnSpc>
                <a:spcPct val="150000"/>
              </a:lnSpc>
            </a:pPr>
            <a:r>
              <a:rPr lang="en-US" altLang="zh-CN" sz="1600" dirty="0">
                <a:latin typeface="Arial" panose="020B0604020202020204" pitchFamily="34" charset="0"/>
              </a:rPr>
              <a:t>           for (int i = 0; i &lt; n; i++)</a:t>
            </a:r>
          </a:p>
          <a:p>
            <a:pPr eaLnBrk="1" hangingPunct="1">
              <a:lnSpc>
                <a:spcPct val="150000"/>
              </a:lnSpc>
            </a:pPr>
            <a:r>
              <a:rPr lang="en-US" altLang="zh-CN" sz="1600" dirty="0">
                <a:latin typeface="Arial" panose="020B0604020202020204" pitchFamily="34" charset="0"/>
              </a:rPr>
              <a:t>             bestx[i] = E.x[i];}</a:t>
            </a:r>
          </a:p>
          <a:p>
            <a:pPr eaLnBrk="1" hangingPunct="1">
              <a:lnSpc>
                <a:spcPct val="150000"/>
              </a:lnSpc>
            </a:pPr>
            <a:r>
              <a:rPr lang="en-US" altLang="zh-CN" sz="1600" dirty="0">
                <a:latin typeface="Arial" panose="020B0604020202020204" pitchFamily="34" charset="0"/>
              </a:rPr>
              <a:t>         delete [] E.x;}</a:t>
            </a:r>
            <a:endParaRPr lang="en-US" altLang="zh-CN" sz="1600" dirty="0">
              <a:solidFill>
                <a:srgbClr val="0000FF"/>
              </a:solidFill>
              <a:latin typeface="Times New Roman" panose="02020603050405020304" pitchFamily="18" charset="0"/>
              <a:ea typeface="Times New Roman" panose="02020603050405020304" pitchFamily="18" charset="0"/>
            </a:endParaRPr>
          </a:p>
        </p:txBody>
      </p:sp>
      <p:sp>
        <p:nvSpPr>
          <p:cNvPr id="21509" name="Text Box 5"/>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3. </a:t>
            </a:r>
            <a:r>
              <a:rPr lang="zh-CN" altLang="en-US" sz="3200" dirty="0">
                <a:solidFill>
                  <a:schemeClr val="accent2"/>
                </a:solidFill>
                <a:latin typeface="Times New Roman" panose="02020603050405020304" pitchFamily="18" charset="0"/>
                <a:ea typeface="黑体" panose="02010609060101010101" pitchFamily="49" charset="-122"/>
              </a:rPr>
              <a:t>算法描述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21510" name="AutoShape 6"/>
          <p:cNvSpPr/>
          <p:nvPr/>
        </p:nvSpPr>
        <p:spPr>
          <a:xfrm>
            <a:off x="5181600" y="2819400"/>
            <a:ext cx="3048000" cy="1066800"/>
          </a:xfrm>
          <a:prstGeom prst="wedgeRoundRectCallout">
            <a:avLst>
              <a:gd name="adj1" fmla="val -80731"/>
              <a:gd name="adj2" fmla="val 121727"/>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en-US" altLang="zh-CN" sz="2000" b="1" dirty="0">
                <a:solidFill>
                  <a:srgbClr val="990000"/>
                </a:solidFill>
                <a:latin typeface="楷体_GB2312" pitchFamily="49" charset="-122"/>
                <a:ea typeface="楷体_GB2312" pitchFamily="49" charset="-122"/>
              </a:rPr>
              <a:t> </a:t>
            </a:r>
            <a:r>
              <a:rPr lang="zh-CN" altLang="en-US" sz="2000" b="1" dirty="0">
                <a:solidFill>
                  <a:srgbClr val="990000"/>
                </a:solidFill>
                <a:latin typeface="楷体_GB2312" pitchFamily="49" charset="-122"/>
                <a:ea typeface="楷体_GB2312" pitchFamily="49" charset="-122"/>
              </a:rPr>
              <a:t>当</a:t>
            </a:r>
            <a:r>
              <a:rPr lang="en-US" altLang="zh-CN" sz="2000" b="1" dirty="0">
                <a:solidFill>
                  <a:srgbClr val="990000"/>
                </a:solidFill>
                <a:latin typeface="楷体_GB2312" pitchFamily="49" charset="-122"/>
                <a:ea typeface="楷体_GB2312" pitchFamily="49" charset="-122"/>
              </a:rPr>
              <a:t>E.sf2&lt;bestc</a:t>
            </a:r>
            <a:r>
              <a:rPr lang="zh-CN" altLang="en-US" sz="2000" b="1" dirty="0">
                <a:solidFill>
                  <a:srgbClr val="990000"/>
                </a:solidFill>
                <a:latin typeface="楷体_GB2312" pitchFamily="49" charset="-122"/>
                <a:ea typeface="楷体_GB2312" pitchFamily="49" charset="-122"/>
              </a:rPr>
              <a:t>时，更新当前最优值</a:t>
            </a:r>
            <a:r>
              <a:rPr lang="en-US" altLang="zh-CN" sz="2000" b="1" dirty="0">
                <a:solidFill>
                  <a:srgbClr val="990000"/>
                </a:solidFill>
                <a:latin typeface="楷体_GB2312" pitchFamily="49" charset="-122"/>
                <a:ea typeface="楷体_GB2312" pitchFamily="49" charset="-122"/>
              </a:rPr>
              <a:t>bestc</a:t>
            </a:r>
            <a:r>
              <a:rPr lang="zh-CN" altLang="en-US" sz="2000" b="1" dirty="0">
                <a:solidFill>
                  <a:srgbClr val="990000"/>
                </a:solidFill>
                <a:latin typeface="楷体_GB2312" pitchFamily="49" charset="-122"/>
                <a:ea typeface="楷体_GB2312" pitchFamily="49" charset="-122"/>
              </a:rPr>
              <a:t>和相应的最优解</a:t>
            </a:r>
            <a:r>
              <a:rPr lang="en-US" altLang="zh-CN" sz="2000" b="1" dirty="0">
                <a:solidFill>
                  <a:srgbClr val="990000"/>
                </a:solidFill>
                <a:latin typeface="楷体_GB2312" pitchFamily="49" charset="-122"/>
                <a:ea typeface="楷体_GB2312" pitchFamily="49" charset="-122"/>
              </a:rPr>
              <a:t>bestx</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1+#ppt_w/2"/>
                                          </p:val>
                                        </p:tav>
                                        <p:tav tm="100000">
                                          <p:val>
                                            <p:strVal val="#ppt_x"/>
                                          </p:val>
                                        </p:tav>
                                      </p:tavLst>
                                    </p:anim>
                                    <p:anim calcmode="lin" valueType="num">
                                      <p:cBhvr additive="base">
                                        <p:cTn id="8"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animEffect transition="in" filter="box(in)">
                                      <p:cBhvr>
                                        <p:cTn id="13" dur="500"/>
                                        <p:tgtEl>
                                          <p:spTgt spid="2150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21510"/>
                                        </p:tgtEl>
                                        <p:attrNameLst>
                                          <p:attrName>style.visibility</p:attrName>
                                        </p:attrNameLst>
                                      </p:cBhvr>
                                      <p:to>
                                        <p:strVal val="visible"/>
                                      </p:to>
                                    </p:set>
                                    <p:anim calcmode="lin" valueType="num">
                                      <p:cBhvr additive="base">
                                        <p:cTn id="18" dur="500" fill="hold"/>
                                        <p:tgtEl>
                                          <p:spTgt spid="21510"/>
                                        </p:tgtEl>
                                        <p:attrNameLst>
                                          <p:attrName>ppt_x</p:attrName>
                                        </p:attrNameLst>
                                      </p:cBhvr>
                                      <p:tavLst>
                                        <p:tav tm="0">
                                          <p:val>
                                            <p:strVal val="1+#ppt_w/2"/>
                                          </p:val>
                                        </p:tav>
                                        <p:tav tm="100000">
                                          <p:val>
                                            <p:strVal val="#ppt_x"/>
                                          </p:val>
                                        </p:tav>
                                      </p:tavLst>
                                    </p:anim>
                                    <p:anim calcmode="lin" valueType="num">
                                      <p:cBhvr additive="base">
                                        <p:cTn id="19" dur="500" fill="hold"/>
                                        <p:tgtEl>
                                          <p:spTgt spid="215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p:bldP spid="2151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ln/>
        </p:spPr>
        <p:txBody>
          <a:bodyPr vert="horz" wrap="square" lIns="91440" tIns="45720" rIns="91440" bIns="45720" anchor="b" anchorCtr="0"/>
          <a:lstStyle/>
          <a:p>
            <a:r>
              <a:rPr lang="en-US" altLang="zh-CN" sz="3000" dirty="0"/>
              <a:t>6.9 </a:t>
            </a:r>
            <a:r>
              <a:rPr lang="zh-CN" altLang="en-US" sz="3000" dirty="0"/>
              <a:t>批处理作业调度问题</a:t>
            </a:r>
          </a:p>
        </p:txBody>
      </p:sp>
      <p:sp>
        <p:nvSpPr>
          <p:cNvPr id="22532" name="Text Box 4"/>
          <p:cNvSpPr txBox="1"/>
          <p:nvPr/>
        </p:nvSpPr>
        <p:spPr>
          <a:xfrm>
            <a:off x="304800" y="1828800"/>
            <a:ext cx="59436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3. </a:t>
            </a:r>
            <a:r>
              <a:rPr lang="zh-CN" altLang="en-US" sz="3200" dirty="0">
                <a:solidFill>
                  <a:schemeClr val="accent2"/>
                </a:solidFill>
                <a:latin typeface="Times New Roman" panose="02020603050405020304" pitchFamily="18" charset="0"/>
                <a:ea typeface="黑体" panose="02010609060101010101" pitchFamily="49" charset="-122"/>
              </a:rPr>
              <a:t>算法描述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22533" name="Text Box 5"/>
          <p:cNvSpPr txBox="1"/>
          <p:nvPr/>
        </p:nvSpPr>
        <p:spPr>
          <a:xfrm>
            <a:off x="762000" y="2438400"/>
            <a:ext cx="6324600" cy="3902075"/>
          </a:xfrm>
          <a:prstGeom prst="rect">
            <a:avLst/>
          </a:prstGeom>
          <a:noFill/>
          <a:ln w="6350">
            <a:noFill/>
          </a:ln>
        </p:spPr>
        <p:txBody>
          <a:bodyPr>
            <a:spAutoFit/>
          </a:bodyPr>
          <a:lstStyle/>
          <a:p>
            <a:pPr eaLnBrk="1" hangingPunct="1">
              <a:lnSpc>
                <a:spcPct val="130000"/>
              </a:lnSpc>
            </a:pPr>
            <a:r>
              <a:rPr lang="en-US" altLang="zh-CN" sz="1600" dirty="0">
                <a:latin typeface="Arial" panose="020B0604020202020204" pitchFamily="34" charset="0"/>
              </a:rPr>
              <a:t>else {// </a:t>
            </a:r>
            <a:r>
              <a:rPr lang="zh-CN" altLang="en-US" sz="1600" dirty="0">
                <a:latin typeface="Arial" panose="020B0604020202020204" pitchFamily="34" charset="0"/>
              </a:rPr>
              <a:t>产生当前扩展结点的儿子结点</a:t>
            </a:r>
          </a:p>
          <a:p>
            <a:pPr eaLnBrk="1" hangingPunct="1">
              <a:lnSpc>
                <a:spcPct val="130000"/>
              </a:lnSpc>
            </a:pPr>
            <a:r>
              <a:rPr lang="zh-CN" altLang="en-US" sz="1600" dirty="0">
                <a:latin typeface="Arial" panose="020B0604020202020204" pitchFamily="34" charset="0"/>
              </a:rPr>
              <a:t>         </a:t>
            </a:r>
            <a:r>
              <a:rPr lang="en-US" altLang="zh-CN" sz="1600" dirty="0">
                <a:latin typeface="Arial" panose="020B0604020202020204" pitchFamily="34" charset="0"/>
              </a:rPr>
              <a:t>for (int i = E.s; i &lt; n; i++) {</a:t>
            </a:r>
          </a:p>
          <a:p>
            <a:pPr eaLnBrk="1" hangingPunct="1">
              <a:lnSpc>
                <a:spcPct val="130000"/>
              </a:lnSpc>
            </a:pPr>
            <a:r>
              <a:rPr lang="en-US" altLang="zh-CN" sz="1600" dirty="0">
                <a:latin typeface="Arial" panose="020B0604020202020204" pitchFamily="34" charset="0"/>
              </a:rPr>
              <a:t>               Swap(E.x[E.s],E.x[i]);</a:t>
            </a:r>
          </a:p>
          <a:p>
            <a:pPr eaLnBrk="1" hangingPunct="1">
              <a:lnSpc>
                <a:spcPct val="130000"/>
              </a:lnSpc>
            </a:pPr>
            <a:r>
              <a:rPr lang="en-US" altLang="zh-CN" sz="1600" dirty="0">
                <a:latin typeface="Arial" panose="020B0604020202020204" pitchFamily="34" charset="0"/>
              </a:rPr>
              <a:t>               int f1,f2;</a:t>
            </a:r>
          </a:p>
          <a:p>
            <a:pPr eaLnBrk="1" hangingPunct="1">
              <a:lnSpc>
                <a:spcPct val="130000"/>
              </a:lnSpc>
            </a:pPr>
            <a:r>
              <a:rPr lang="en-US" altLang="zh-CN" sz="1600" dirty="0">
                <a:latin typeface="Arial" panose="020B0604020202020204" pitchFamily="34" charset="0"/>
              </a:rPr>
              <a:t>               int bb=Bound(E,f1,f2,y);</a:t>
            </a:r>
          </a:p>
          <a:p>
            <a:pPr eaLnBrk="1" hangingPunct="1">
              <a:lnSpc>
                <a:spcPct val="130000"/>
              </a:lnSpc>
            </a:pPr>
            <a:r>
              <a:rPr lang="en-US" altLang="zh-CN" sz="1600" dirty="0">
                <a:latin typeface="Arial" panose="020B0604020202020204" pitchFamily="34" charset="0"/>
              </a:rPr>
              <a:t>               if (bb &lt; bestc ) {</a:t>
            </a:r>
          </a:p>
          <a:p>
            <a:pPr eaLnBrk="1" hangingPunct="1">
              <a:lnSpc>
                <a:spcPct val="130000"/>
              </a:lnSpc>
            </a:pPr>
            <a:r>
              <a:rPr lang="en-US" altLang="zh-CN" sz="1600" dirty="0">
                <a:latin typeface="Arial" panose="020B0604020202020204" pitchFamily="34" charset="0"/>
              </a:rPr>
              <a:t>                   MinHeapNode N;</a:t>
            </a:r>
          </a:p>
          <a:p>
            <a:pPr eaLnBrk="1" hangingPunct="1">
              <a:lnSpc>
                <a:spcPct val="130000"/>
              </a:lnSpc>
            </a:pPr>
            <a:r>
              <a:rPr lang="en-US" altLang="zh-CN" sz="1600" dirty="0">
                <a:latin typeface="Arial" panose="020B0604020202020204" pitchFamily="34" charset="0"/>
              </a:rPr>
              <a:t>                   N.NewNode(E,f1,f2,bb,n);</a:t>
            </a:r>
          </a:p>
          <a:p>
            <a:pPr eaLnBrk="1" hangingPunct="1">
              <a:lnSpc>
                <a:spcPct val="130000"/>
              </a:lnSpc>
            </a:pPr>
            <a:r>
              <a:rPr lang="en-US" altLang="zh-CN" sz="1600" dirty="0">
                <a:latin typeface="Arial" panose="020B0604020202020204" pitchFamily="34" charset="0"/>
              </a:rPr>
              <a:t>                   H.Insert(N);}</a:t>
            </a:r>
          </a:p>
          <a:p>
            <a:pPr eaLnBrk="1" hangingPunct="1">
              <a:lnSpc>
                <a:spcPct val="130000"/>
              </a:lnSpc>
            </a:pPr>
            <a:r>
              <a:rPr lang="en-US" altLang="zh-CN" sz="1600" dirty="0">
                <a:latin typeface="Arial" panose="020B0604020202020204" pitchFamily="34" charset="0"/>
              </a:rPr>
              <a:t>               Swap(E.x[E.s],E.x[i]);</a:t>
            </a:r>
          </a:p>
          <a:p>
            <a:pPr eaLnBrk="1" hangingPunct="1">
              <a:lnSpc>
                <a:spcPct val="130000"/>
              </a:lnSpc>
            </a:pPr>
            <a:r>
              <a:rPr lang="en-US" altLang="zh-CN" sz="1600" dirty="0">
                <a:latin typeface="Arial" panose="020B0604020202020204" pitchFamily="34" charset="0"/>
              </a:rPr>
              <a:t>               }</a:t>
            </a:r>
          </a:p>
          <a:p>
            <a:pPr eaLnBrk="1" hangingPunct="1">
              <a:lnSpc>
                <a:spcPct val="130000"/>
              </a:lnSpc>
            </a:pPr>
            <a:r>
              <a:rPr lang="en-US" altLang="zh-CN" sz="1600" dirty="0">
                <a:latin typeface="Arial" panose="020B0604020202020204" pitchFamily="34" charset="0"/>
              </a:rPr>
              <a:t>         delete [] E.x;}  // </a:t>
            </a:r>
            <a:r>
              <a:rPr lang="zh-CN" altLang="en-US" sz="1600" dirty="0">
                <a:latin typeface="Arial" panose="020B0604020202020204" pitchFamily="34" charset="0"/>
              </a:rPr>
              <a:t>完成结点扩展</a:t>
            </a:r>
          </a:p>
        </p:txBody>
      </p:sp>
      <p:sp>
        <p:nvSpPr>
          <p:cNvPr id="22534" name="AutoShape 6"/>
          <p:cNvSpPr/>
          <p:nvPr/>
        </p:nvSpPr>
        <p:spPr>
          <a:xfrm>
            <a:off x="4572000" y="2217738"/>
            <a:ext cx="2819400" cy="1066800"/>
          </a:xfrm>
          <a:prstGeom prst="wedgeRoundRectCallout">
            <a:avLst>
              <a:gd name="adj1" fmla="val -92060"/>
              <a:gd name="adj2" fmla="val 142708"/>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990000"/>
                </a:solidFill>
                <a:latin typeface="楷体_GB2312" pitchFamily="49" charset="-122"/>
                <a:ea typeface="楷体_GB2312" pitchFamily="49" charset="-122"/>
              </a:rPr>
              <a:t>当</a:t>
            </a:r>
            <a:r>
              <a:rPr lang="en-US" altLang="zh-CN" sz="2000" b="1" dirty="0">
                <a:solidFill>
                  <a:srgbClr val="990000"/>
                </a:solidFill>
                <a:latin typeface="楷体_GB2312" pitchFamily="49" charset="-122"/>
                <a:ea typeface="楷体_GB2312" pitchFamily="49" charset="-122"/>
              </a:rPr>
              <a:t>bb&lt;bestc</a:t>
            </a:r>
            <a:r>
              <a:rPr lang="zh-CN" altLang="en-US" sz="2000" b="1" dirty="0">
                <a:solidFill>
                  <a:srgbClr val="990000"/>
                </a:solidFill>
                <a:latin typeface="楷体_GB2312" pitchFamily="49" charset="-122"/>
                <a:ea typeface="楷体_GB2312" pitchFamily="49" charset="-122"/>
              </a:rPr>
              <a:t>时，将儿子结点插入到活结点优先队列中</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1+#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Effect transition="in" filter="blinds(horizontal)">
                                      <p:cBhvr>
                                        <p:cTn id="13" dur="500"/>
                                        <p:tgtEl>
                                          <p:spTgt spid="225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534"/>
                                        </p:tgtEl>
                                        <p:attrNameLst>
                                          <p:attrName>style.visibility</p:attrName>
                                        </p:attrNameLst>
                                      </p:cBhvr>
                                      <p:to>
                                        <p:strVal val="visible"/>
                                      </p:to>
                                    </p:set>
                                    <p:anim calcmode="lin" valueType="num">
                                      <p:cBhvr additive="base">
                                        <p:cTn id="18" dur="500" fill="hold"/>
                                        <p:tgtEl>
                                          <p:spTgt spid="22534"/>
                                        </p:tgtEl>
                                        <p:attrNameLst>
                                          <p:attrName>ppt_x</p:attrName>
                                        </p:attrNameLst>
                                      </p:cBhvr>
                                      <p:tavLst>
                                        <p:tav tm="0">
                                          <p:val>
                                            <p:strVal val="1+#ppt_w/2"/>
                                          </p:val>
                                        </p:tav>
                                        <p:tav tm="100000">
                                          <p:val>
                                            <p:strVal val="#ppt_x"/>
                                          </p:val>
                                        </p:tav>
                                      </p:tavLst>
                                    </p:anim>
                                    <p:anim calcmode="lin" valueType="num">
                                      <p:cBhvr additive="base">
                                        <p:cTn id="19"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12</a:t>
            </a:fld>
            <a:endParaRPr lang="en-US" altLang="zh-CN" sz="1000" dirty="0"/>
          </a:p>
        </p:txBody>
      </p:sp>
      <p:sp>
        <p:nvSpPr>
          <p:cNvPr id="13315" name="Rectangle 2"/>
          <p:cNvSpPr>
            <a:spLocks noGrp="1"/>
          </p:cNvSpPr>
          <p:nvPr>
            <p:ph type="title"/>
          </p:nvPr>
        </p:nvSpPr>
        <p:spPr>
          <a:xfrm>
            <a:off x="251520" y="-674712"/>
            <a:ext cx="7543800" cy="1295400"/>
          </a:xfrm>
          <a:ln/>
        </p:spPr>
        <p:txBody>
          <a:bodyPr vert="horz" wrap="square" lIns="91440" tIns="45720" rIns="91440" bIns="45720" anchor="b" anchorCtr="0"/>
          <a:lstStyle/>
          <a:p>
            <a:pPr eaLnBrk="1" hangingPunct="1"/>
            <a:r>
              <a:rPr lang="zh-CN" altLang="en-US" sz="3000" dirty="0"/>
              <a:t>6.1	分支限界法的基本思想</a:t>
            </a:r>
          </a:p>
        </p:txBody>
      </p:sp>
      <p:sp>
        <p:nvSpPr>
          <p:cNvPr id="440323" name="Text Box 3"/>
          <p:cNvSpPr txBox="1"/>
          <p:nvPr/>
        </p:nvSpPr>
        <p:spPr>
          <a:xfrm>
            <a:off x="260866" y="493852"/>
            <a:ext cx="7086600" cy="579437"/>
          </a:xfrm>
          <a:prstGeom prst="rect">
            <a:avLst/>
          </a:prstGeom>
          <a:noFill/>
          <a:ln w="6350">
            <a:noFill/>
          </a:ln>
        </p:spPr>
        <p:txBody>
          <a:bodyPr>
            <a:spAutoFit/>
          </a:bodyPr>
          <a:lstStyle/>
          <a:p>
            <a:pPr eaLnBrk="1" hangingPunct="1">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分支限界法与回溯法</a:t>
            </a:r>
          </a:p>
        </p:txBody>
      </p:sp>
      <p:sp>
        <p:nvSpPr>
          <p:cNvPr id="440324" name="Text Box 4"/>
          <p:cNvSpPr txBox="1"/>
          <p:nvPr/>
        </p:nvSpPr>
        <p:spPr>
          <a:xfrm>
            <a:off x="251520" y="980728"/>
            <a:ext cx="8569325" cy="6001643"/>
          </a:xfrm>
          <a:prstGeom prst="rect">
            <a:avLst/>
          </a:prstGeom>
          <a:noFill/>
          <a:ln w="6350">
            <a:noFill/>
          </a:ln>
        </p:spPr>
        <p:txBody>
          <a:bodyPr>
            <a:spAutoFit/>
          </a:bodyPr>
          <a:lstStyle/>
          <a:p>
            <a:pPr eaLnBrk="1" hangingPunct="1"/>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1</a:t>
            </a:r>
            <a:r>
              <a:rPr lang="zh-CN" altLang="en-US" sz="2400" b="1" dirty="0">
                <a:latin typeface="Arial" panose="020B0604020202020204" pitchFamily="34" charset="0"/>
                <a:ea typeface="楷体_GB2312" pitchFamily="49" charset="-122"/>
              </a:rPr>
              <a:t>）</a:t>
            </a:r>
            <a:r>
              <a:rPr lang="zh-CN" altLang="en-US" sz="2400" b="1" dirty="0">
                <a:solidFill>
                  <a:srgbClr val="CC0000"/>
                </a:solidFill>
                <a:latin typeface="Arial" panose="020B0604020202020204" pitchFamily="34" charset="0"/>
                <a:ea typeface="楷体_GB2312" pitchFamily="49" charset="-122"/>
              </a:rPr>
              <a:t>求解目标</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回溯法的求解目标是找出解空间树中满足约束条件的</a:t>
            </a:r>
            <a:r>
              <a:rPr lang="zh-CN" altLang="en-US" sz="2400" b="1" dirty="0">
                <a:solidFill>
                  <a:srgbClr val="CC0000"/>
                </a:solidFill>
                <a:latin typeface="楷体_GB2312" pitchFamily="49" charset="-122"/>
                <a:ea typeface="楷体_GB2312" pitchFamily="49" charset="-122"/>
              </a:rPr>
              <a:t>所有解</a:t>
            </a:r>
            <a:r>
              <a:rPr lang="zh-CN" altLang="en-US" sz="2400" b="1" dirty="0">
                <a:latin typeface="楷体_GB2312" pitchFamily="49" charset="-122"/>
                <a:ea typeface="楷体_GB2312" pitchFamily="49" charset="-122"/>
              </a:rPr>
              <a:t>，而分支限界法的求解目标则是找出满足约束条件的</a:t>
            </a:r>
            <a:r>
              <a:rPr lang="zh-CN" altLang="en-US" sz="2400" b="1" dirty="0">
                <a:solidFill>
                  <a:srgbClr val="CC0000"/>
                </a:solidFill>
                <a:latin typeface="楷体_GB2312" pitchFamily="49" charset="-122"/>
                <a:ea typeface="楷体_GB2312" pitchFamily="49" charset="-122"/>
              </a:rPr>
              <a:t>一个解</a:t>
            </a:r>
            <a:r>
              <a:rPr lang="zh-CN" altLang="en-US" sz="2400" b="1" dirty="0">
                <a:latin typeface="楷体_GB2312" pitchFamily="49" charset="-122"/>
                <a:ea typeface="楷体_GB2312" pitchFamily="49" charset="-122"/>
              </a:rPr>
              <a:t>，或是在满足约束条件的解中找出在某种意义下的</a:t>
            </a:r>
            <a:r>
              <a:rPr lang="zh-CN" altLang="en-US" sz="2400" b="1" dirty="0">
                <a:solidFill>
                  <a:srgbClr val="CC0000"/>
                </a:solidFill>
                <a:latin typeface="楷体_GB2312" pitchFamily="49" charset="-122"/>
                <a:ea typeface="楷体_GB2312" pitchFamily="49" charset="-122"/>
              </a:rPr>
              <a:t>最优解</a:t>
            </a:r>
            <a:r>
              <a:rPr lang="zh-CN" altLang="en-US" sz="2400" b="1" dirty="0">
                <a:latin typeface="楷体_GB2312" pitchFamily="49" charset="-122"/>
                <a:ea typeface="楷体_GB2312" pitchFamily="49" charset="-122"/>
              </a:rPr>
              <a:t>。</a:t>
            </a:r>
          </a:p>
          <a:p>
            <a:pPr eaLnBrk="1" hangingPunct="1"/>
            <a:endParaRPr lang="zh-CN" altLang="en-US" sz="2400" b="1" dirty="0">
              <a:latin typeface="楷体_GB2312" pitchFamily="49" charset="-122"/>
              <a:ea typeface="楷体_GB2312" pitchFamily="49" charset="-122"/>
            </a:endParaRPr>
          </a:p>
          <a:p>
            <a:pPr eaLnBrk="1" hangingPunct="1"/>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2</a:t>
            </a:r>
            <a:r>
              <a:rPr lang="zh-CN" altLang="en-US" sz="2400" b="1" dirty="0">
                <a:latin typeface="Arial" panose="020B0604020202020204" pitchFamily="34" charset="0"/>
                <a:ea typeface="楷体_GB2312" pitchFamily="49" charset="-122"/>
              </a:rPr>
              <a:t>）</a:t>
            </a:r>
            <a:r>
              <a:rPr lang="zh-CN" altLang="en-US" sz="2400" b="1" dirty="0">
                <a:solidFill>
                  <a:srgbClr val="CC0000"/>
                </a:solidFill>
                <a:latin typeface="楷体_GB2312" pitchFamily="49" charset="-122"/>
                <a:ea typeface="楷体_GB2312" pitchFamily="49" charset="-122"/>
              </a:rPr>
              <a:t>搜索方式的不同</a:t>
            </a:r>
            <a:r>
              <a:rPr lang="zh-CN" altLang="en-US" sz="2400" b="1" dirty="0">
                <a:latin typeface="楷体_GB2312" pitchFamily="49" charset="-122"/>
                <a:ea typeface="楷体_GB2312" pitchFamily="49" charset="-122"/>
              </a:rPr>
              <a:t>：回溯法以</a:t>
            </a:r>
            <a:r>
              <a:rPr lang="zh-CN" altLang="en-US" sz="2400" b="1" dirty="0">
                <a:solidFill>
                  <a:srgbClr val="CC0000"/>
                </a:solidFill>
                <a:latin typeface="楷体_GB2312" pitchFamily="49" charset="-122"/>
                <a:ea typeface="楷体_GB2312" pitchFamily="49" charset="-122"/>
              </a:rPr>
              <a:t>深度优先</a:t>
            </a:r>
            <a:r>
              <a:rPr lang="zh-CN" altLang="en-US" sz="2400" b="1" dirty="0">
                <a:latin typeface="楷体_GB2312" pitchFamily="49" charset="-122"/>
                <a:ea typeface="楷体_GB2312" pitchFamily="49" charset="-122"/>
              </a:rPr>
              <a:t>的方式搜索解空间树，而分支限界法则以</a:t>
            </a:r>
            <a:r>
              <a:rPr lang="zh-CN" altLang="en-US" sz="2400" b="1" dirty="0">
                <a:solidFill>
                  <a:srgbClr val="CC0000"/>
                </a:solidFill>
                <a:latin typeface="楷体_GB2312" pitchFamily="49" charset="-122"/>
                <a:ea typeface="楷体_GB2312" pitchFamily="49" charset="-122"/>
              </a:rPr>
              <a:t>广度优先</a:t>
            </a:r>
            <a:r>
              <a:rPr lang="zh-CN" altLang="en-US" sz="2400" b="1" dirty="0">
                <a:latin typeface="楷体_GB2312" pitchFamily="49" charset="-122"/>
                <a:ea typeface="楷体_GB2312" pitchFamily="49" charset="-122"/>
              </a:rPr>
              <a:t>或以</a:t>
            </a:r>
            <a:r>
              <a:rPr lang="zh-CN" altLang="en-US" sz="2400" b="1" dirty="0">
                <a:solidFill>
                  <a:srgbClr val="CC0000"/>
                </a:solidFill>
                <a:latin typeface="楷体_GB2312" pitchFamily="49" charset="-122"/>
                <a:ea typeface="楷体_GB2312" pitchFamily="49" charset="-122"/>
              </a:rPr>
              <a:t>最小耗费优先</a:t>
            </a:r>
            <a:r>
              <a:rPr lang="zh-CN" altLang="en-US" sz="2400" b="1" dirty="0">
                <a:latin typeface="楷体_GB2312" pitchFamily="49" charset="-122"/>
                <a:ea typeface="楷体_GB2312" pitchFamily="49" charset="-122"/>
              </a:rPr>
              <a:t>的方式搜索解空间树。 </a:t>
            </a:r>
            <a:endParaRPr lang="en-US" altLang="zh-CN" sz="2400" b="1" dirty="0">
              <a:latin typeface="楷体_GB2312" pitchFamily="49" charset="-122"/>
              <a:ea typeface="楷体_GB2312" pitchFamily="49" charset="-122"/>
            </a:endParaRPr>
          </a:p>
          <a:p>
            <a:pPr eaLnBrk="1" hangingPunct="1"/>
            <a:endParaRPr lang="zh-CN" altLang="en-US" sz="2400" b="1" dirty="0">
              <a:latin typeface="楷体_GB2312" pitchFamily="49" charset="-122"/>
              <a:ea typeface="楷体_GB2312" pitchFamily="49" charset="-122"/>
            </a:endParaRPr>
          </a:p>
          <a:p>
            <a:pPr eaLnBrk="1" hangingPunct="1"/>
            <a:r>
              <a:rPr lang="zh-CN" altLang="en-US" sz="2400" b="1" dirty="0">
                <a:ea typeface="楷体_GB2312" pitchFamily="49" charset="-122"/>
              </a:rPr>
              <a:t>（</a:t>
            </a:r>
            <a:r>
              <a:rPr lang="en-US" altLang="zh-CN" sz="2400" b="1" dirty="0">
                <a:ea typeface="楷体_GB2312" pitchFamily="49" charset="-122"/>
              </a:rPr>
              <a:t>3</a:t>
            </a:r>
            <a:r>
              <a:rPr lang="zh-CN" altLang="en-US" sz="2400" b="1" dirty="0">
                <a:ea typeface="楷体_GB2312" pitchFamily="49" charset="-122"/>
              </a:rPr>
              <a:t>）</a:t>
            </a:r>
            <a:r>
              <a:rPr lang="zh-CN" altLang="en-US" sz="2400" b="1" dirty="0">
                <a:solidFill>
                  <a:srgbClr val="CC0000"/>
                </a:solidFill>
                <a:latin typeface="楷体_GB2312" pitchFamily="49" charset="-122"/>
                <a:ea typeface="楷体_GB2312" pitchFamily="49" charset="-122"/>
              </a:rPr>
              <a:t>对扩展结点的扩展方式不同</a:t>
            </a:r>
            <a:r>
              <a:rPr lang="zh-CN" altLang="en-US" sz="2400" b="1" dirty="0">
                <a:latin typeface="楷体_GB2312" pitchFamily="49" charset="-122"/>
                <a:ea typeface="楷体_GB2312" pitchFamily="49" charset="-122"/>
              </a:rPr>
              <a:t>：分支限界法中，每一个活结点只有一次机会成为扩展结点。活结点一旦成为扩展结点，就一次性产生其所有儿子结点。</a:t>
            </a:r>
          </a:p>
          <a:p>
            <a:pPr eaLnBrk="1" hangingPunct="1"/>
            <a:endParaRPr lang="zh-CN" altLang="en-US" sz="2400" b="1" dirty="0">
              <a:latin typeface="楷体_GB2312" pitchFamily="49" charset="-122"/>
              <a:ea typeface="楷体_GB2312" pitchFamily="49" charset="-122"/>
            </a:endParaRPr>
          </a:p>
          <a:p>
            <a:pPr eaLnBrk="1" hangingPunct="1"/>
            <a:r>
              <a:rPr lang="zh-CN" altLang="en-US" sz="2400" b="1" dirty="0">
                <a:ea typeface="楷体_GB2312" pitchFamily="49" charset="-122"/>
              </a:rPr>
              <a:t>（</a:t>
            </a:r>
            <a:r>
              <a:rPr lang="en-US" altLang="zh-CN" sz="2400" b="1" dirty="0">
                <a:ea typeface="楷体_GB2312" pitchFamily="49" charset="-122"/>
              </a:rPr>
              <a:t>4</a:t>
            </a:r>
            <a:r>
              <a:rPr lang="zh-CN" altLang="en-US" sz="2400" b="1" dirty="0">
                <a:ea typeface="楷体_GB2312" pitchFamily="49" charset="-122"/>
              </a:rPr>
              <a:t>）</a:t>
            </a:r>
            <a:r>
              <a:rPr lang="zh-CN" altLang="en-US" sz="2400" b="1" dirty="0">
                <a:solidFill>
                  <a:srgbClr val="CC0000"/>
                </a:solidFill>
                <a:latin typeface="楷体_GB2312" pitchFamily="49" charset="-122"/>
                <a:ea typeface="楷体_GB2312" pitchFamily="49" charset="-122"/>
              </a:rPr>
              <a:t>存储空间的要求不同</a:t>
            </a:r>
            <a:r>
              <a:rPr lang="zh-CN" altLang="en-US" sz="2400" b="1" dirty="0">
                <a:latin typeface="楷体_GB2312" pitchFamily="49" charset="-122"/>
                <a:ea typeface="楷体_GB2312" pitchFamily="49" charset="-122"/>
              </a:rPr>
              <a:t>：分支限界法的存储空间比回溯法大得多，因此当内存容量有限时，回溯法成功的可能性更大。</a:t>
            </a:r>
          </a:p>
          <a:p>
            <a:pPr eaLnBrk="1" hangingPunct="1"/>
            <a:endParaRPr lang="zh-CN" altLang="en-US" sz="2400" b="1" dirty="0">
              <a:latin typeface="楷体_GB2312" pitchFamily="49" charset="-122"/>
              <a:ea typeface="楷体_GB2312" pitchFamily="49"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 calcmode="lin" valueType="num">
                                      <p:cBhvr additive="base">
                                        <p:cTn id="7" dur="500" fill="hold"/>
                                        <p:tgtEl>
                                          <p:spTgt spid="440323"/>
                                        </p:tgtEl>
                                        <p:attrNameLst>
                                          <p:attrName>ppt_x</p:attrName>
                                        </p:attrNameLst>
                                      </p:cBhvr>
                                      <p:tavLst>
                                        <p:tav tm="0">
                                          <p:val>
                                            <p:strVal val="1+#ppt_w/2"/>
                                          </p:val>
                                        </p:tav>
                                        <p:tav tm="100000">
                                          <p:val>
                                            <p:strVal val="#ppt_x"/>
                                          </p:val>
                                        </p:tav>
                                      </p:tavLst>
                                    </p:anim>
                                    <p:anim calcmode="lin" valueType="num">
                                      <p:cBhvr additive="base">
                                        <p:cTn id="8" dur="500" fill="hold"/>
                                        <p:tgtEl>
                                          <p:spTgt spid="4403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0324">
                                            <p:txEl>
                                              <p:pRg st="0" end="0"/>
                                            </p:txEl>
                                          </p:spTgt>
                                        </p:tgtEl>
                                        <p:attrNameLst>
                                          <p:attrName>style.visibility</p:attrName>
                                        </p:attrNameLst>
                                      </p:cBhvr>
                                      <p:to>
                                        <p:strVal val="visible"/>
                                      </p:to>
                                    </p:set>
                                    <p:animEffect transition="in" filter="blinds(horizontal)">
                                      <p:cBhvr>
                                        <p:cTn id="13" dur="500"/>
                                        <p:tgtEl>
                                          <p:spTgt spid="44032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40324">
                                            <p:txEl>
                                              <p:pRg st="2" end="2"/>
                                            </p:txEl>
                                          </p:spTgt>
                                        </p:tgtEl>
                                        <p:attrNameLst>
                                          <p:attrName>style.visibility</p:attrName>
                                        </p:attrNameLst>
                                      </p:cBhvr>
                                      <p:to>
                                        <p:strVal val="visible"/>
                                      </p:to>
                                    </p:set>
                                    <p:animEffect transition="in" filter="blinds(horizontal)">
                                      <p:cBhvr>
                                        <p:cTn id="18" dur="500"/>
                                        <p:tgtEl>
                                          <p:spTgt spid="440324">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0324">
                                            <p:txEl>
                                              <p:pRg st="4" end="4"/>
                                            </p:txEl>
                                          </p:spTgt>
                                        </p:tgtEl>
                                        <p:attrNameLst>
                                          <p:attrName>style.visibility</p:attrName>
                                        </p:attrNameLst>
                                      </p:cBhvr>
                                      <p:to>
                                        <p:strVal val="visible"/>
                                      </p:to>
                                    </p:set>
                                    <p:animEffect transition="in" filter="blinds(horizontal)">
                                      <p:cBhvr>
                                        <p:cTn id="21" dur="500"/>
                                        <p:tgtEl>
                                          <p:spTgt spid="44032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40324">
                                            <p:txEl>
                                              <p:pRg st="6" end="6"/>
                                            </p:txEl>
                                          </p:spTgt>
                                        </p:tgtEl>
                                        <p:attrNameLst>
                                          <p:attrName>style.visibility</p:attrName>
                                        </p:attrNameLst>
                                      </p:cBhvr>
                                      <p:to>
                                        <p:strVal val="visible"/>
                                      </p:to>
                                    </p:set>
                                    <p:animEffect transition="in" filter="blinds(horizontal)">
                                      <p:cBhvr>
                                        <p:cTn id="24" dur="500"/>
                                        <p:tgtEl>
                                          <p:spTgt spid="4403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p:bldP spid="440324" grpId="0" build="allAtOnce"/>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ctrTitle"/>
          </p:nvPr>
        </p:nvSpPr>
        <p:spPr>
          <a:ln/>
        </p:spPr>
        <p:txBody>
          <a:bodyPr vert="horz" wrap="square" lIns="91440" tIns="45720" rIns="91440" bIns="45720" anchor="b" anchorCtr="0"/>
          <a:lstStyle/>
          <a:p>
            <a:pPr>
              <a:buClrTx/>
              <a:buSzTx/>
              <a:buFontTx/>
            </a:pPr>
            <a:r>
              <a:rPr lang="zh-CN" altLang="en-US" dirty="0">
                <a:latin typeface="+mj-lt"/>
                <a:ea typeface="+mj-ea"/>
                <a:cs typeface="+mj-cs"/>
              </a:rPr>
              <a:t>装载问题</a:t>
            </a:r>
          </a:p>
        </p:txBody>
      </p:sp>
      <p:sp>
        <p:nvSpPr>
          <p:cNvPr id="79875"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517525" y="1341438"/>
            <a:ext cx="6340475" cy="366712"/>
          </a:xfrm>
          <a:prstGeom prst="rect">
            <a:avLst/>
          </a:prstGeom>
          <a:noFill/>
          <a:ln w="6350">
            <a:noFill/>
          </a:ln>
        </p:spPr>
        <p:txBody>
          <a:bodyPr>
            <a:spAutoFit/>
          </a:bodyPr>
          <a:lstStyle/>
          <a:p>
            <a:pPr algn="ctr" eaLnBrk="1" hangingPunct="1"/>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80899" name="Text Box 3"/>
          <p:cNvSpPr txBox="1"/>
          <p:nvPr/>
        </p:nvSpPr>
        <p:spPr>
          <a:xfrm>
            <a:off x="609600" y="1570038"/>
            <a:ext cx="7010400" cy="366712"/>
          </a:xfrm>
          <a:prstGeom prst="rect">
            <a:avLst/>
          </a:prstGeom>
          <a:noFill/>
          <a:ln w="6350">
            <a:noFill/>
          </a:ln>
        </p:spPr>
        <p:txBody>
          <a:bodyPr>
            <a:spAutoFit/>
          </a:bodyPr>
          <a:lstStyle/>
          <a:p>
            <a:pPr algn="ctr" eaLnBrk="1" hangingPunct="1">
              <a:spcBef>
                <a:spcPct val="50000"/>
              </a:spcBef>
            </a:pPr>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80900" name="Rectangle 4"/>
          <p:cNvSpPr>
            <a:spLocks noGrp="1"/>
          </p:cNvSpPr>
          <p:nvPr>
            <p:ph type="title"/>
          </p:nvPr>
        </p:nvSpPr>
        <p:spPr>
          <a:ln/>
        </p:spPr>
        <p:txBody>
          <a:bodyPr vert="horz" wrap="square" lIns="91440" tIns="45720" rIns="91440" bIns="45720" anchor="ctr" anchorCtr="0"/>
          <a:lstStyle/>
          <a:p>
            <a:r>
              <a:rPr lang="en-US" altLang="zh-CN" dirty="0"/>
              <a:t>6.3 </a:t>
            </a:r>
            <a:r>
              <a:rPr lang="zh-CN" altLang="en-US" dirty="0"/>
              <a:t>装载问题</a:t>
            </a:r>
          </a:p>
        </p:txBody>
      </p:sp>
      <p:sp>
        <p:nvSpPr>
          <p:cNvPr id="99333" name="Text Box 5"/>
          <p:cNvSpPr txBox="1"/>
          <p:nvPr/>
        </p:nvSpPr>
        <p:spPr>
          <a:xfrm>
            <a:off x="304800" y="1646238"/>
            <a:ext cx="7696200" cy="579437"/>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1. </a:t>
            </a:r>
            <a:r>
              <a:rPr lang="zh-CN" altLang="en-US" sz="3200" dirty="0">
                <a:solidFill>
                  <a:schemeClr val="accent2"/>
                </a:solidFill>
                <a:latin typeface="Times New Roman" panose="02020603050405020304" pitchFamily="18" charset="0"/>
                <a:ea typeface="黑体" panose="02010609060101010101" pitchFamily="49" charset="-122"/>
              </a:rPr>
              <a:t>问题描述</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99334" name="Text Box 6"/>
          <p:cNvSpPr txBox="1"/>
          <p:nvPr/>
        </p:nvSpPr>
        <p:spPr>
          <a:xfrm>
            <a:off x="838200" y="2408238"/>
            <a:ext cx="7696200" cy="854075"/>
          </a:xfrm>
          <a:prstGeom prst="rect">
            <a:avLst/>
          </a:prstGeom>
          <a:noFill/>
          <a:ln w="6350">
            <a:noFill/>
          </a:ln>
        </p:spPr>
        <p:txBody>
          <a:bodyPr>
            <a:spAutoFit/>
          </a:bodyPr>
          <a:lstStyle/>
          <a:p>
            <a:pPr algn="just" eaLnBrk="1" hangingPunct="1">
              <a:spcBef>
                <a:spcPct val="50000"/>
              </a:spcBef>
            </a:pPr>
            <a:r>
              <a:rPr lang="zh-CN" altLang="en-US" sz="2000" b="1" dirty="0">
                <a:latin typeface="楷体_GB2312" pitchFamily="49" charset="-122"/>
                <a:ea typeface="楷体_GB2312" pitchFamily="49" charset="-122"/>
              </a:rPr>
              <a:t>有一批共个集装箱要装上</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艘载重量分别为</a:t>
            </a:r>
            <a:r>
              <a:rPr lang="en-US" altLang="zh-CN" sz="2000" b="1" dirty="0">
                <a:latin typeface="楷体_GB2312" pitchFamily="49" charset="-122"/>
                <a:ea typeface="楷体_GB2312" pitchFamily="49" charset="-122"/>
              </a:rPr>
              <a:t>C1</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C2</a:t>
            </a:r>
            <a:r>
              <a:rPr lang="zh-CN" altLang="en-US" sz="2000" b="1" dirty="0">
                <a:latin typeface="楷体_GB2312" pitchFamily="49" charset="-122"/>
                <a:ea typeface="楷体_GB2312" pitchFamily="49" charset="-122"/>
              </a:rPr>
              <a:t>的轮船，其中集</a:t>
            </a:r>
          </a:p>
          <a:p>
            <a:pPr algn="just" eaLnBrk="1" hangingPunct="1">
              <a:spcBef>
                <a:spcPct val="50000"/>
              </a:spcBef>
            </a:pPr>
            <a:r>
              <a:rPr lang="zh-CN" altLang="en-US" sz="2000" b="1" dirty="0">
                <a:latin typeface="楷体_GB2312" pitchFamily="49" charset="-122"/>
                <a:ea typeface="楷体_GB2312" pitchFamily="49" charset="-122"/>
              </a:rPr>
              <a:t>装箱</a:t>
            </a:r>
            <a:r>
              <a:rPr lang="en-US" altLang="zh-CN" sz="2000" b="1" dirty="0">
                <a:latin typeface="楷体_GB2312" pitchFamily="49" charset="-122"/>
                <a:ea typeface="楷体_GB2312" pitchFamily="49" charset="-122"/>
              </a:rPr>
              <a:t>i</a:t>
            </a:r>
            <a:r>
              <a:rPr lang="zh-CN" altLang="en-US" sz="2000" b="1" dirty="0">
                <a:latin typeface="楷体_GB2312" pitchFamily="49" charset="-122"/>
                <a:ea typeface="楷体_GB2312" pitchFamily="49" charset="-122"/>
              </a:rPr>
              <a:t>的重量为</a:t>
            </a:r>
            <a:r>
              <a:rPr lang="en-US" altLang="zh-CN" sz="2000" b="1" dirty="0">
                <a:latin typeface="楷体_GB2312" pitchFamily="49" charset="-122"/>
                <a:ea typeface="楷体_GB2312" pitchFamily="49" charset="-122"/>
              </a:rPr>
              <a:t>Wi</a:t>
            </a:r>
            <a:r>
              <a:rPr lang="zh-CN" altLang="en-US" sz="2000" b="1" dirty="0">
                <a:latin typeface="楷体_GB2312" pitchFamily="49" charset="-122"/>
                <a:ea typeface="楷体_GB2312" pitchFamily="49" charset="-122"/>
              </a:rPr>
              <a:t>，且</a:t>
            </a:r>
          </a:p>
        </p:txBody>
      </p:sp>
      <p:graphicFrame>
        <p:nvGraphicFramePr>
          <p:cNvPr id="99335" name="Object 2"/>
          <p:cNvGraphicFramePr/>
          <p:nvPr/>
        </p:nvGraphicFramePr>
        <p:xfrm>
          <a:off x="3848100" y="2789238"/>
          <a:ext cx="1447800" cy="762000"/>
        </p:xfrm>
        <a:graphic>
          <a:graphicData uri="http://schemas.openxmlformats.org/presentationml/2006/ole">
            <mc:AlternateContent xmlns:mc="http://schemas.openxmlformats.org/markup-compatibility/2006">
              <mc:Choice xmlns:v="urn:schemas-microsoft-com:vml" Requires="v">
                <p:oleObj r:id="rId2" imgW="927100" imgH="431800" progId="Equation.3">
                  <p:embed/>
                </p:oleObj>
              </mc:Choice>
              <mc:Fallback>
                <p:oleObj r:id="rId2" imgW="927100" imgH="431800" progId="Equation.3">
                  <p:embed/>
                  <p:pic>
                    <p:nvPicPr>
                      <p:cNvPr id="0" name="图片 3078"/>
                      <p:cNvPicPr/>
                      <p:nvPr/>
                    </p:nvPicPr>
                    <p:blipFill>
                      <a:blip r:embed="rId3"/>
                      <a:stretch>
                        <a:fillRect/>
                      </a:stretch>
                    </p:blipFill>
                    <p:spPr>
                      <a:xfrm>
                        <a:off x="3848100" y="2789238"/>
                        <a:ext cx="1447800" cy="762000"/>
                      </a:xfrm>
                      <a:prstGeom prst="rect">
                        <a:avLst/>
                      </a:prstGeom>
                      <a:noFill/>
                      <a:ln w="38100">
                        <a:noFill/>
                        <a:miter/>
                      </a:ln>
                    </p:spPr>
                  </p:pic>
                </p:oleObj>
              </mc:Fallback>
            </mc:AlternateContent>
          </a:graphicData>
        </a:graphic>
      </p:graphicFrame>
      <p:sp>
        <p:nvSpPr>
          <p:cNvPr id="99336" name="Text Box 8"/>
          <p:cNvSpPr txBox="1"/>
          <p:nvPr/>
        </p:nvSpPr>
        <p:spPr>
          <a:xfrm>
            <a:off x="838200" y="3551238"/>
            <a:ext cx="7696200" cy="701675"/>
          </a:xfrm>
          <a:prstGeom prst="rect">
            <a:avLst/>
          </a:prstGeom>
          <a:noFill/>
          <a:ln w="6350">
            <a:noFill/>
          </a:ln>
        </p:spPr>
        <p:txBody>
          <a:bodyPr>
            <a:spAutoFit/>
          </a:bodyPr>
          <a:lstStyle/>
          <a:p>
            <a:pPr eaLnBrk="1" hangingPunct="1">
              <a:spcBef>
                <a:spcPct val="50000"/>
              </a:spcBef>
            </a:pPr>
            <a:r>
              <a:rPr lang="zh-CN" altLang="en-US" sz="2000" b="1" dirty="0">
                <a:latin typeface="楷体_GB2312" pitchFamily="49" charset="-122"/>
                <a:ea typeface="楷体_GB2312" pitchFamily="49" charset="-122"/>
              </a:rPr>
              <a:t>装载问题要求确定是否有一个合理的装载方案可将这个集装箱装上这</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艘轮船。如果有，找出一种装载方案。 </a:t>
            </a:r>
          </a:p>
        </p:txBody>
      </p:sp>
      <p:sp>
        <p:nvSpPr>
          <p:cNvPr id="99337" name="Text Box 9"/>
          <p:cNvSpPr txBox="1"/>
          <p:nvPr/>
        </p:nvSpPr>
        <p:spPr>
          <a:xfrm>
            <a:off x="838200" y="4465638"/>
            <a:ext cx="7696200" cy="1616075"/>
          </a:xfrm>
          <a:prstGeom prst="rect">
            <a:avLst/>
          </a:prstGeom>
          <a:noFill/>
          <a:ln w="6350">
            <a:noFill/>
          </a:ln>
        </p:spPr>
        <p:txBody>
          <a:bodyPr>
            <a:spAutoFit/>
          </a:bodyPr>
          <a:lstStyle/>
          <a:p>
            <a:pPr algn="just" eaLnBrk="1" hangingPunct="1">
              <a:spcBef>
                <a:spcPct val="50000"/>
              </a:spcBef>
            </a:pPr>
            <a:r>
              <a:rPr lang="zh-CN" altLang="en-US" sz="2000" b="1" dirty="0">
                <a:latin typeface="楷体_GB2312" pitchFamily="49" charset="-122"/>
                <a:ea typeface="楷体_GB2312" pitchFamily="49" charset="-122"/>
              </a:rPr>
              <a:t>容易证明：如果一个给定装载问题有解，则采用下面的策略可得到最优装载方案。 </a:t>
            </a:r>
          </a:p>
          <a:p>
            <a:pPr algn="just" eaLnBrk="1" hangingPunct="1">
              <a:spcBef>
                <a:spcPct val="50000"/>
              </a:spcBef>
            </a:pP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首先将第一艘轮船尽可能装满；</a:t>
            </a:r>
          </a:p>
          <a:p>
            <a:pPr algn="just" eaLnBrk="1" hangingPunct="1">
              <a:spcBef>
                <a:spcPct val="50000"/>
              </a:spcBef>
            </a:pP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将剩余的集装箱装上第二艘轮船。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p:cTn id="7" dur="500" fill="hold"/>
                                        <p:tgtEl>
                                          <p:spTgt spid="99333"/>
                                        </p:tgtEl>
                                        <p:attrNameLst>
                                          <p:attrName>ppt_x</p:attrName>
                                        </p:attrNameLst>
                                      </p:cBhvr>
                                      <p:tavLst>
                                        <p:tav tm="0">
                                          <p:val>
                                            <p:strVal val="1+#ppt_w/2"/>
                                          </p:val>
                                        </p:tav>
                                        <p:tav tm="100000">
                                          <p:val>
                                            <p:strVal val="#ppt_x"/>
                                          </p:val>
                                        </p:tav>
                                      </p:tavLst>
                                    </p:anim>
                                    <p:anim calcmode="lin" valueType="num">
                                      <p:cBhvr>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4"/>
                                        </p:tgtEl>
                                        <p:attrNameLst>
                                          <p:attrName>style.visibility</p:attrName>
                                        </p:attrNameLst>
                                      </p:cBhvr>
                                      <p:to>
                                        <p:strVal val="visible"/>
                                      </p:to>
                                    </p:set>
                                    <p:anim calcmode="lin" valueType="num">
                                      <p:cBhvr>
                                        <p:cTn id="13" dur="500" fill="hold"/>
                                        <p:tgtEl>
                                          <p:spTgt spid="99334"/>
                                        </p:tgtEl>
                                        <p:attrNameLst>
                                          <p:attrName>ppt_x</p:attrName>
                                        </p:attrNameLst>
                                      </p:cBhvr>
                                      <p:tavLst>
                                        <p:tav tm="0">
                                          <p:val>
                                            <p:strVal val="0-#ppt_w/2"/>
                                          </p:val>
                                        </p:tav>
                                        <p:tav tm="100000">
                                          <p:val>
                                            <p:strVal val="#ppt_x"/>
                                          </p:val>
                                        </p:tav>
                                      </p:tavLst>
                                    </p:anim>
                                    <p:anim calcmode="lin" valueType="num">
                                      <p:cBhvr>
                                        <p:cTn id="14"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9335"/>
                                        </p:tgtEl>
                                        <p:attrNameLst>
                                          <p:attrName>style.visibility</p:attrName>
                                        </p:attrNameLst>
                                      </p:cBhvr>
                                      <p:to>
                                        <p:strVal val="visible"/>
                                      </p:to>
                                    </p:set>
                                    <p:anim calcmode="lin" valueType="num">
                                      <p:cBhvr>
                                        <p:cTn id="19" dur="500" fill="hold"/>
                                        <p:tgtEl>
                                          <p:spTgt spid="99335"/>
                                        </p:tgtEl>
                                        <p:attrNameLst>
                                          <p:attrName>ppt_x</p:attrName>
                                        </p:attrNameLst>
                                      </p:cBhvr>
                                      <p:tavLst>
                                        <p:tav tm="0">
                                          <p:val>
                                            <p:strVal val="0-#ppt_w/2"/>
                                          </p:val>
                                        </p:tav>
                                        <p:tav tm="100000">
                                          <p:val>
                                            <p:strVal val="#ppt_x"/>
                                          </p:val>
                                        </p:tav>
                                      </p:tavLst>
                                    </p:anim>
                                    <p:anim calcmode="lin" valueType="num">
                                      <p:cBhvr>
                                        <p:cTn id="20" dur="500" fill="hold"/>
                                        <p:tgtEl>
                                          <p:spTgt spid="9933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9336"/>
                                        </p:tgtEl>
                                        <p:attrNameLst>
                                          <p:attrName>style.visibility</p:attrName>
                                        </p:attrNameLst>
                                      </p:cBhvr>
                                      <p:to>
                                        <p:strVal val="visible"/>
                                      </p:to>
                                    </p:set>
                                    <p:animEffect transition="in" filter="checkerboard(across)">
                                      <p:cBhvr>
                                        <p:cTn id="25" dur="500"/>
                                        <p:tgtEl>
                                          <p:spTgt spid="993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99337"/>
                                        </p:tgtEl>
                                        <p:attrNameLst>
                                          <p:attrName>style.visibility</p:attrName>
                                        </p:attrNameLst>
                                      </p:cBhvr>
                                      <p:to>
                                        <p:strVal val="visible"/>
                                      </p:to>
                                    </p:set>
                                    <p:animEffect transition="in" filter="checkerboard(down)">
                                      <p:cBhvr>
                                        <p:cTn id="30" dur="500"/>
                                        <p:tgtEl>
                                          <p:spTgt spid="99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P spid="99336" grpId="0"/>
      <p:bldP spid="9933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0355" name="Text Box 3"/>
          <p:cNvSpPr txBox="1"/>
          <p:nvPr/>
        </p:nvSpPr>
        <p:spPr>
          <a:xfrm>
            <a:off x="304800" y="1773238"/>
            <a:ext cx="7696200" cy="579437"/>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2. </a:t>
            </a:r>
            <a:r>
              <a:rPr lang="zh-CN" altLang="en-US" sz="3200" dirty="0">
                <a:solidFill>
                  <a:schemeClr val="accent2"/>
                </a:solidFill>
                <a:latin typeface="Times New Roman" panose="02020603050405020304" pitchFamily="18" charset="0"/>
                <a:ea typeface="黑体" panose="02010609060101010101" pitchFamily="49" charset="-122"/>
              </a:rPr>
              <a:t>队列式分支限界法</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0356" name="Text Box 4"/>
          <p:cNvSpPr txBox="1"/>
          <p:nvPr/>
        </p:nvSpPr>
        <p:spPr>
          <a:xfrm>
            <a:off x="539750" y="2420938"/>
            <a:ext cx="8135938" cy="3925887"/>
          </a:xfrm>
          <a:prstGeom prst="rect">
            <a:avLst/>
          </a:prstGeom>
          <a:noFill/>
          <a:ln w="6350">
            <a:noFill/>
          </a:ln>
        </p:spPr>
        <p:txBody>
          <a:bodyPr>
            <a:spAutoFit/>
          </a:bodyPr>
          <a:lstStyle/>
          <a:p>
            <a:pPr algn="just"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在算法的</a:t>
            </a:r>
            <a:r>
              <a:rPr lang="en-US" altLang="zh-CN" sz="2400" b="1" dirty="0">
                <a:latin typeface="楷体_GB2312" pitchFamily="49" charset="-122"/>
                <a:ea typeface="楷体_GB2312" pitchFamily="49" charset="-122"/>
              </a:rPr>
              <a:t>while</a:t>
            </a:r>
            <a:r>
              <a:rPr lang="zh-CN" altLang="en-US" sz="2400" b="1" dirty="0">
                <a:latin typeface="楷体_GB2312" pitchFamily="49" charset="-122"/>
                <a:ea typeface="楷体_GB2312" pitchFamily="49" charset="-122"/>
              </a:rPr>
              <a:t>循环中，首先检测当前扩展结点的左儿子结点是否为可行结点。如果是则将其加入到活结点队列中。然后将其右儿子结点加入到活结点队列中</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右儿子结点一定是可行结点</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个儿子结点都产生后，当前扩展结点被舍弃。</a:t>
            </a:r>
          </a:p>
          <a:p>
            <a:pPr algn="just" eaLnBrk="1" hangingPunct="1">
              <a:spcBef>
                <a:spcPct val="50000"/>
              </a:spcBef>
            </a:pPr>
            <a:r>
              <a:rPr lang="zh-CN" altLang="en-US" sz="2400" b="1" dirty="0">
                <a:latin typeface="楷体_GB2312" pitchFamily="49" charset="-122"/>
                <a:ea typeface="楷体_GB2312" pitchFamily="49" charset="-122"/>
              </a:rPr>
              <a:t>    活结点队列中的队首元素被取出作为当前扩展结点，由于队列中每一层结点之后都有一个尾部标记</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，故在取队首元素时，活结点队列一定不空。当取出的元素是</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时，再判断当前队列是否为空。如果队列非空，则将尾部标记</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加入活结点队列，算法开始处理下一层的活结点。</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p:cTn id="7" dur="500" fill="hold"/>
                                        <p:tgtEl>
                                          <p:spTgt spid="100355"/>
                                        </p:tgtEl>
                                        <p:attrNameLst>
                                          <p:attrName>ppt_x</p:attrName>
                                        </p:attrNameLst>
                                      </p:cBhvr>
                                      <p:tavLst>
                                        <p:tav tm="0">
                                          <p:val>
                                            <p:strVal val="1+#ppt_w/2"/>
                                          </p:val>
                                        </p:tav>
                                        <p:tav tm="100000">
                                          <p:val>
                                            <p:strVal val="#ppt_x"/>
                                          </p:val>
                                        </p:tav>
                                      </p:tavLst>
                                    </p:anim>
                                    <p:anim calcmode="lin" valueType="num">
                                      <p:cBhvr>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0356"/>
                                        </p:tgtEl>
                                        <p:attrNameLst>
                                          <p:attrName>style.visibility</p:attrName>
                                        </p:attrNameLst>
                                      </p:cBhvr>
                                      <p:to>
                                        <p:strVal val="visible"/>
                                      </p:to>
                                    </p:set>
                                    <p:animEffect transition="in" filter="dissolve">
                                      <p:cBhvr>
                                        <p:cTn id="13"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1379" name="Text Box 3"/>
          <p:cNvSpPr txBox="1"/>
          <p:nvPr/>
        </p:nvSpPr>
        <p:spPr>
          <a:xfrm>
            <a:off x="1042988" y="1905000"/>
            <a:ext cx="6958012"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2. </a:t>
            </a:r>
            <a:r>
              <a:rPr lang="zh-CN" altLang="en-US" sz="3200" dirty="0">
                <a:solidFill>
                  <a:schemeClr val="accent2"/>
                </a:solidFill>
                <a:latin typeface="Times New Roman" panose="02020603050405020304" pitchFamily="18" charset="0"/>
                <a:ea typeface="黑体" panose="02010609060101010101" pitchFamily="49" charset="-122"/>
              </a:rPr>
              <a:t>队列式分支限界法</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82948" name="Text Box 4"/>
          <p:cNvSpPr txBox="1"/>
          <p:nvPr/>
        </p:nvSpPr>
        <p:spPr>
          <a:xfrm>
            <a:off x="228600" y="3124200"/>
            <a:ext cx="8001000" cy="366713"/>
          </a:xfrm>
          <a:prstGeom prst="rect">
            <a:avLst/>
          </a:prstGeom>
          <a:noFill/>
          <a:ln w="6350">
            <a:noFill/>
          </a:ln>
        </p:spPr>
        <p:txBody>
          <a:bodyPr>
            <a:spAutoFit/>
          </a:bodyPr>
          <a:lstStyle/>
          <a:p>
            <a:pPr algn="ctr" eaLnBrk="1" hangingPunct="1">
              <a:spcBef>
                <a:spcPct val="50000"/>
              </a:spcBef>
            </a:pPr>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101381" name="Text Box 5"/>
          <p:cNvSpPr txBox="1"/>
          <p:nvPr/>
        </p:nvSpPr>
        <p:spPr>
          <a:xfrm>
            <a:off x="1116013" y="2590800"/>
            <a:ext cx="7265987" cy="3616325"/>
          </a:xfrm>
          <a:prstGeom prst="rect">
            <a:avLst/>
          </a:prstGeom>
          <a:noFill/>
          <a:ln w="6350">
            <a:noFill/>
          </a:ln>
        </p:spPr>
        <p:txBody>
          <a:bodyPr>
            <a:spAutoFit/>
          </a:bodyPr>
          <a:lstStyle/>
          <a:p>
            <a:pPr eaLnBrk="1" hangingPunct="1">
              <a:lnSpc>
                <a:spcPct val="120000"/>
              </a:lnSpc>
            </a:pPr>
            <a:r>
              <a:rPr lang="en-US" altLang="zh-CN" sz="1600" b="1" dirty="0">
                <a:latin typeface="Arial" panose="020B0604020202020204" pitchFamily="34" charset="0"/>
              </a:rPr>
              <a:t>while (true) {</a:t>
            </a:r>
          </a:p>
          <a:p>
            <a:pPr eaLnBrk="1" hangingPunct="1">
              <a:lnSpc>
                <a:spcPct val="120000"/>
              </a:lnSpc>
            </a:pPr>
            <a:r>
              <a:rPr lang="en-US" altLang="zh-CN" sz="1600" b="1" dirty="0">
                <a:latin typeface="Arial" panose="020B0604020202020204" pitchFamily="34" charset="0"/>
              </a:rPr>
              <a:t>      // </a:t>
            </a:r>
            <a:r>
              <a:rPr lang="zh-CN" altLang="en-US" sz="1600" b="1" dirty="0">
                <a:latin typeface="Arial" panose="020B0604020202020204" pitchFamily="34" charset="0"/>
              </a:rPr>
              <a:t>检查左儿子结点</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if (Ew + w[i] &lt;= c) // x[i] = 1</a:t>
            </a:r>
          </a:p>
          <a:p>
            <a:pPr eaLnBrk="1" hangingPunct="1">
              <a:lnSpc>
                <a:spcPct val="120000"/>
              </a:lnSpc>
            </a:pPr>
            <a:r>
              <a:rPr lang="en-US" altLang="zh-CN" sz="1600" b="1" dirty="0">
                <a:latin typeface="Arial" panose="020B0604020202020204" pitchFamily="34" charset="0"/>
              </a:rPr>
              <a:t>         EnQueue(Q, Ew + w[i], bestw, i, n);</a:t>
            </a:r>
          </a:p>
          <a:p>
            <a:pPr eaLnBrk="1" hangingPunct="1">
              <a:lnSpc>
                <a:spcPct val="120000"/>
              </a:lnSpc>
            </a:pPr>
            <a:r>
              <a:rPr lang="en-US" altLang="zh-CN" sz="1600" b="1" dirty="0">
                <a:latin typeface="Arial" panose="020B0604020202020204" pitchFamily="34" charset="0"/>
              </a:rPr>
              <a:t>      // </a:t>
            </a:r>
            <a:r>
              <a:rPr lang="zh-CN" altLang="en-US" sz="1600" b="1" dirty="0">
                <a:latin typeface="Arial" panose="020B0604020202020204" pitchFamily="34" charset="0"/>
              </a:rPr>
              <a:t>右儿子结点总是可行的</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EnQueue(Q, Ew, bestw, i, n); // x[i] = 0</a:t>
            </a:r>
          </a:p>
          <a:p>
            <a:pPr eaLnBrk="1" hangingPunct="1">
              <a:lnSpc>
                <a:spcPct val="120000"/>
              </a:lnSpc>
            </a:pPr>
            <a:r>
              <a:rPr lang="en-US" altLang="zh-CN" sz="1600" b="1" dirty="0">
                <a:latin typeface="Arial" panose="020B0604020202020204" pitchFamily="34" charset="0"/>
              </a:rPr>
              <a:t>      Q.Delete(Ew);     // </a:t>
            </a:r>
            <a:r>
              <a:rPr lang="zh-CN" altLang="en-US" sz="1600" b="1" dirty="0">
                <a:latin typeface="Arial" panose="020B0604020202020204" pitchFamily="34" charset="0"/>
              </a:rPr>
              <a:t>取下一扩展结点</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if (Ew == -1) {      // </a:t>
            </a:r>
            <a:r>
              <a:rPr lang="zh-CN" altLang="en-US" sz="1600" b="1" dirty="0">
                <a:latin typeface="Arial" panose="020B0604020202020204" pitchFamily="34" charset="0"/>
              </a:rPr>
              <a:t>同层结点尾部</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if (Q.IsEmpty()) return bestw;</a:t>
            </a:r>
          </a:p>
          <a:p>
            <a:pPr eaLnBrk="1" hangingPunct="1">
              <a:lnSpc>
                <a:spcPct val="120000"/>
              </a:lnSpc>
            </a:pPr>
            <a:r>
              <a:rPr lang="en-US" altLang="zh-CN" sz="1600" b="1" dirty="0">
                <a:latin typeface="Arial" panose="020B0604020202020204" pitchFamily="34" charset="0"/>
              </a:rPr>
              <a:t>         Q.Add(-1);        // </a:t>
            </a:r>
            <a:r>
              <a:rPr lang="zh-CN" altLang="en-US" sz="1600" b="1" dirty="0">
                <a:latin typeface="Arial" panose="020B0604020202020204" pitchFamily="34" charset="0"/>
              </a:rPr>
              <a:t>同层结点尾部标志</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Q.Delete(Ew);  // </a:t>
            </a:r>
            <a:r>
              <a:rPr lang="zh-CN" altLang="en-US" sz="1600" b="1" dirty="0">
                <a:latin typeface="Arial" panose="020B0604020202020204" pitchFamily="34" charset="0"/>
              </a:rPr>
              <a:t>取下一扩展结点</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i++;}                 // </a:t>
            </a:r>
            <a:r>
              <a:rPr lang="zh-CN" altLang="en-US" sz="1600" b="1" dirty="0">
                <a:latin typeface="Arial" panose="020B0604020202020204" pitchFamily="34" charset="0"/>
              </a:rPr>
              <a:t>进入下一层      </a:t>
            </a:r>
            <a:r>
              <a:rPr lang="en-US" altLang="zh-CN" sz="1600" b="1" dirty="0">
                <a:latin typeface="Arial" panose="020B0604020202020204" pitchFamily="34" charset="0"/>
              </a:rPr>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 calcmode="lin" valueType="num">
                                      <p:cBhvr>
                                        <p:cTn id="7" dur="500" fill="hold"/>
                                        <p:tgtEl>
                                          <p:spTgt spid="101379"/>
                                        </p:tgtEl>
                                        <p:attrNameLst>
                                          <p:attrName>ppt_x</p:attrName>
                                        </p:attrNameLst>
                                      </p:cBhvr>
                                      <p:tavLst>
                                        <p:tav tm="0">
                                          <p:val>
                                            <p:strVal val="1+#ppt_w/2"/>
                                          </p:val>
                                        </p:tav>
                                        <p:tav tm="100000">
                                          <p:val>
                                            <p:strVal val="#ppt_x"/>
                                          </p:val>
                                        </p:tav>
                                      </p:tavLst>
                                    </p:anim>
                                    <p:anim calcmode="lin" valueType="num">
                                      <p:cBhvr>
                                        <p:cTn id="8" dur="500" fill="hold"/>
                                        <p:tgtEl>
                                          <p:spTgt spid="1013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1381"/>
                                        </p:tgtEl>
                                        <p:attrNameLst>
                                          <p:attrName>style.visibility</p:attrName>
                                        </p:attrNameLst>
                                      </p:cBhvr>
                                      <p:to>
                                        <p:strVal val="visible"/>
                                      </p:to>
                                    </p:set>
                                    <p:animEffect transition="in" filter="wipe(right)">
                                      <p:cBhvr>
                                        <p:cTn id="13"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8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457200" y="122238"/>
            <a:ext cx="7543800" cy="1123950"/>
          </a:xfrm>
          <a:ln/>
        </p:spPr>
        <p:txBody>
          <a:bodyPr vert="horz" wrap="square" lIns="92075" tIns="46038" rIns="92075" bIns="46038" anchor="ctr" anchorCtr="0"/>
          <a:lstStyle/>
          <a:p>
            <a:r>
              <a:rPr lang="en-US" altLang="zh-CN" i="1" dirty="0"/>
              <a:t>n</a:t>
            </a:r>
            <a:r>
              <a:rPr lang="en-US" altLang="zh-CN" dirty="0"/>
              <a:t>=3,</a:t>
            </a:r>
            <a:r>
              <a:rPr lang="en-US" altLang="zh-CN" i="1" dirty="0"/>
              <a:t>w</a:t>
            </a:r>
            <a:r>
              <a:rPr lang="en-US" altLang="zh-CN" dirty="0"/>
              <a:t>=[8,6,2], </a:t>
            </a:r>
            <a:r>
              <a:rPr lang="en-US" altLang="zh-CN" i="1" dirty="0"/>
              <a:t>W</a:t>
            </a:r>
            <a:r>
              <a:rPr lang="en-US" altLang="zh-CN" dirty="0"/>
              <a:t>=12</a:t>
            </a:r>
          </a:p>
        </p:txBody>
      </p:sp>
      <p:sp>
        <p:nvSpPr>
          <p:cNvPr id="83971" name="Oval 3"/>
          <p:cNvSpPr/>
          <p:nvPr/>
        </p:nvSpPr>
        <p:spPr>
          <a:xfrm>
            <a:off x="4067175" y="1377950"/>
            <a:ext cx="504825" cy="466725"/>
          </a:xfrm>
          <a:prstGeom prst="ellipse">
            <a:avLst/>
          </a:prstGeom>
          <a:solidFill>
            <a:srgbClr val="00FF00"/>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83972" name="Line 4"/>
          <p:cNvSpPr/>
          <p:nvPr/>
        </p:nvSpPr>
        <p:spPr>
          <a:xfrm flipH="1">
            <a:off x="2286000" y="1700213"/>
            <a:ext cx="1781175" cy="1195387"/>
          </a:xfrm>
          <a:prstGeom prst="line">
            <a:avLst/>
          </a:prstGeom>
          <a:ln w="12700" cap="flat" cmpd="sng">
            <a:solidFill>
              <a:schemeClr val="tx1"/>
            </a:solidFill>
            <a:prstDash val="solid"/>
            <a:headEnd type="none" w="sm" len="sm"/>
            <a:tailEnd type="none" w="sm" len="sm"/>
          </a:ln>
        </p:spPr>
      </p:sp>
      <p:sp>
        <p:nvSpPr>
          <p:cNvPr id="83973" name="Oval 5"/>
          <p:cNvSpPr/>
          <p:nvPr/>
        </p:nvSpPr>
        <p:spPr>
          <a:xfrm>
            <a:off x="197961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83974" name="Line 6"/>
          <p:cNvSpPr/>
          <p:nvPr/>
        </p:nvSpPr>
        <p:spPr>
          <a:xfrm>
            <a:off x="4572000" y="1700213"/>
            <a:ext cx="1976438" cy="1195387"/>
          </a:xfrm>
          <a:prstGeom prst="line">
            <a:avLst/>
          </a:prstGeom>
          <a:ln w="12700" cap="flat" cmpd="sng">
            <a:solidFill>
              <a:schemeClr val="tx1"/>
            </a:solidFill>
            <a:prstDash val="solid"/>
            <a:headEnd type="none" w="sm" len="sm"/>
            <a:tailEnd type="none" w="sm" len="sm"/>
          </a:ln>
        </p:spPr>
      </p:sp>
      <p:sp>
        <p:nvSpPr>
          <p:cNvPr id="83975" name="Line 7"/>
          <p:cNvSpPr/>
          <p:nvPr/>
        </p:nvSpPr>
        <p:spPr>
          <a:xfrm flipH="1">
            <a:off x="1066800" y="3141663"/>
            <a:ext cx="984250" cy="1049337"/>
          </a:xfrm>
          <a:prstGeom prst="line">
            <a:avLst/>
          </a:prstGeom>
          <a:ln w="12700" cap="flat" cmpd="sng">
            <a:solidFill>
              <a:schemeClr val="tx1"/>
            </a:solidFill>
            <a:prstDash val="solid"/>
            <a:headEnd type="none" w="sm" len="sm"/>
            <a:tailEnd type="none" w="sm" len="sm"/>
          </a:ln>
        </p:spPr>
      </p:sp>
      <p:sp>
        <p:nvSpPr>
          <p:cNvPr id="83976" name="Rectangle 8"/>
          <p:cNvSpPr/>
          <p:nvPr/>
        </p:nvSpPr>
        <p:spPr>
          <a:xfrm>
            <a:off x="0" y="3284538"/>
            <a:ext cx="53975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2</a:t>
            </a:r>
            <a:endParaRPr lang="en-US" altLang="zh-CN" sz="3200" dirty="0">
              <a:solidFill>
                <a:schemeClr val="hlink"/>
              </a:solidFill>
              <a:latin typeface="Times New Roman" panose="02020603050405020304" pitchFamily="18" charset="0"/>
            </a:endParaRPr>
          </a:p>
        </p:txBody>
      </p:sp>
      <p:sp>
        <p:nvSpPr>
          <p:cNvPr id="83977" name="Line 9"/>
          <p:cNvSpPr/>
          <p:nvPr/>
        </p:nvSpPr>
        <p:spPr>
          <a:xfrm>
            <a:off x="2339975" y="3141663"/>
            <a:ext cx="936625" cy="973137"/>
          </a:xfrm>
          <a:prstGeom prst="line">
            <a:avLst/>
          </a:prstGeom>
          <a:ln w="12700" cap="flat" cmpd="sng">
            <a:solidFill>
              <a:schemeClr val="tx1"/>
            </a:solidFill>
            <a:prstDash val="solid"/>
            <a:headEnd type="none" w="sm" len="sm"/>
            <a:tailEnd type="none" w="sm" len="sm"/>
          </a:ln>
        </p:spPr>
      </p:sp>
      <p:sp>
        <p:nvSpPr>
          <p:cNvPr id="83978" name="Line 10"/>
          <p:cNvSpPr/>
          <p:nvPr/>
        </p:nvSpPr>
        <p:spPr>
          <a:xfrm flipH="1">
            <a:off x="5562600" y="3213100"/>
            <a:ext cx="738188" cy="825500"/>
          </a:xfrm>
          <a:prstGeom prst="line">
            <a:avLst/>
          </a:prstGeom>
          <a:ln w="12700" cap="flat" cmpd="sng">
            <a:solidFill>
              <a:schemeClr val="tx1"/>
            </a:solidFill>
            <a:prstDash val="solid"/>
            <a:headEnd type="none" w="sm" len="sm"/>
            <a:tailEnd type="none" w="sm" len="sm"/>
          </a:ln>
        </p:spPr>
      </p:sp>
      <p:sp>
        <p:nvSpPr>
          <p:cNvPr id="83979" name="Line 11"/>
          <p:cNvSpPr/>
          <p:nvPr/>
        </p:nvSpPr>
        <p:spPr>
          <a:xfrm>
            <a:off x="6629400" y="3124200"/>
            <a:ext cx="990600" cy="838200"/>
          </a:xfrm>
          <a:prstGeom prst="line">
            <a:avLst/>
          </a:prstGeom>
          <a:ln w="12700" cap="flat" cmpd="sng">
            <a:solidFill>
              <a:schemeClr val="tx1"/>
            </a:solidFill>
            <a:prstDash val="solid"/>
            <a:headEnd type="none" w="sm" len="sm"/>
            <a:tailEnd type="none" w="sm" len="sm"/>
          </a:ln>
        </p:spPr>
      </p:sp>
      <p:sp>
        <p:nvSpPr>
          <p:cNvPr id="83980" name="Line 12"/>
          <p:cNvSpPr/>
          <p:nvPr/>
        </p:nvSpPr>
        <p:spPr>
          <a:xfrm flipH="1">
            <a:off x="533400" y="4419600"/>
            <a:ext cx="533400" cy="685800"/>
          </a:xfrm>
          <a:prstGeom prst="line">
            <a:avLst/>
          </a:prstGeom>
          <a:ln w="12700" cap="flat" cmpd="sng">
            <a:solidFill>
              <a:schemeClr val="tx1"/>
            </a:solidFill>
            <a:prstDash val="solid"/>
            <a:headEnd type="none" w="sm" len="sm"/>
            <a:tailEnd type="none" w="sm" len="sm"/>
          </a:ln>
        </p:spPr>
      </p:sp>
      <p:sp>
        <p:nvSpPr>
          <p:cNvPr id="83981" name="Line 13"/>
          <p:cNvSpPr/>
          <p:nvPr/>
        </p:nvSpPr>
        <p:spPr>
          <a:xfrm>
            <a:off x="1143000" y="4419600"/>
            <a:ext cx="381000" cy="685800"/>
          </a:xfrm>
          <a:prstGeom prst="line">
            <a:avLst/>
          </a:prstGeom>
          <a:ln w="12700" cap="flat" cmpd="sng">
            <a:solidFill>
              <a:schemeClr val="tx1"/>
            </a:solidFill>
            <a:prstDash val="solid"/>
            <a:headEnd type="none" w="sm" len="sm"/>
            <a:tailEnd type="none" w="sm" len="sm"/>
          </a:ln>
        </p:spPr>
      </p:sp>
      <p:sp>
        <p:nvSpPr>
          <p:cNvPr id="83982" name="Line 14"/>
          <p:cNvSpPr/>
          <p:nvPr/>
        </p:nvSpPr>
        <p:spPr>
          <a:xfrm flipH="1">
            <a:off x="2667000" y="4343400"/>
            <a:ext cx="609600" cy="762000"/>
          </a:xfrm>
          <a:prstGeom prst="line">
            <a:avLst/>
          </a:prstGeom>
          <a:ln w="12700" cap="flat" cmpd="sng">
            <a:solidFill>
              <a:schemeClr val="tx1"/>
            </a:solidFill>
            <a:prstDash val="solid"/>
            <a:headEnd type="none" w="sm" len="sm"/>
            <a:tailEnd type="none" w="sm" len="sm"/>
          </a:ln>
        </p:spPr>
      </p:sp>
      <p:sp>
        <p:nvSpPr>
          <p:cNvPr id="83983" name="Line 15"/>
          <p:cNvSpPr/>
          <p:nvPr/>
        </p:nvSpPr>
        <p:spPr>
          <a:xfrm>
            <a:off x="3352800" y="4343400"/>
            <a:ext cx="457200" cy="762000"/>
          </a:xfrm>
          <a:prstGeom prst="line">
            <a:avLst/>
          </a:prstGeom>
          <a:ln w="12700" cap="flat" cmpd="sng">
            <a:solidFill>
              <a:schemeClr val="tx1"/>
            </a:solidFill>
            <a:prstDash val="solid"/>
            <a:headEnd type="none" w="sm" len="sm"/>
            <a:tailEnd type="none" w="sm" len="sm"/>
          </a:ln>
        </p:spPr>
      </p:sp>
      <p:sp>
        <p:nvSpPr>
          <p:cNvPr id="83984" name="Line 16"/>
          <p:cNvSpPr/>
          <p:nvPr/>
        </p:nvSpPr>
        <p:spPr>
          <a:xfrm flipH="1">
            <a:off x="5029200" y="4267200"/>
            <a:ext cx="457200" cy="838200"/>
          </a:xfrm>
          <a:prstGeom prst="line">
            <a:avLst/>
          </a:prstGeom>
          <a:ln w="12700" cap="flat" cmpd="sng">
            <a:solidFill>
              <a:schemeClr val="tx1"/>
            </a:solidFill>
            <a:prstDash val="solid"/>
            <a:headEnd type="none" w="sm" len="sm"/>
            <a:tailEnd type="none" w="sm" len="sm"/>
          </a:ln>
        </p:spPr>
      </p:sp>
      <p:sp>
        <p:nvSpPr>
          <p:cNvPr id="83985" name="Line 17"/>
          <p:cNvSpPr/>
          <p:nvPr/>
        </p:nvSpPr>
        <p:spPr>
          <a:xfrm>
            <a:off x="5562600" y="4267200"/>
            <a:ext cx="533400" cy="838200"/>
          </a:xfrm>
          <a:prstGeom prst="line">
            <a:avLst/>
          </a:prstGeom>
          <a:ln w="12700" cap="flat" cmpd="sng">
            <a:solidFill>
              <a:schemeClr val="tx1"/>
            </a:solidFill>
            <a:prstDash val="solid"/>
            <a:headEnd type="none" w="sm" len="sm"/>
            <a:tailEnd type="none" w="sm" len="sm"/>
          </a:ln>
        </p:spPr>
      </p:sp>
      <p:sp>
        <p:nvSpPr>
          <p:cNvPr id="83986" name="Line 18"/>
          <p:cNvSpPr/>
          <p:nvPr/>
        </p:nvSpPr>
        <p:spPr>
          <a:xfrm flipH="1">
            <a:off x="7239000" y="4191000"/>
            <a:ext cx="457200" cy="914400"/>
          </a:xfrm>
          <a:prstGeom prst="line">
            <a:avLst/>
          </a:prstGeom>
          <a:ln w="12700" cap="flat" cmpd="sng">
            <a:solidFill>
              <a:schemeClr val="tx1"/>
            </a:solidFill>
            <a:prstDash val="solid"/>
            <a:headEnd type="none" w="sm" len="sm"/>
            <a:tailEnd type="none" w="sm" len="sm"/>
          </a:ln>
        </p:spPr>
      </p:sp>
      <p:sp>
        <p:nvSpPr>
          <p:cNvPr id="83987" name="Line 19"/>
          <p:cNvSpPr/>
          <p:nvPr/>
        </p:nvSpPr>
        <p:spPr>
          <a:xfrm>
            <a:off x="7848600" y="4191000"/>
            <a:ext cx="609600" cy="914400"/>
          </a:xfrm>
          <a:prstGeom prst="line">
            <a:avLst/>
          </a:prstGeom>
          <a:ln w="12700" cap="flat" cmpd="sng">
            <a:solidFill>
              <a:schemeClr val="tx1"/>
            </a:solidFill>
            <a:prstDash val="solid"/>
            <a:headEnd type="none" w="sm" len="sm"/>
            <a:tailEnd type="none" w="sm" len="sm"/>
          </a:ln>
        </p:spPr>
      </p:sp>
      <p:sp>
        <p:nvSpPr>
          <p:cNvPr id="83988" name="Rectangle 20"/>
          <p:cNvSpPr/>
          <p:nvPr/>
        </p:nvSpPr>
        <p:spPr>
          <a:xfrm>
            <a:off x="0" y="1773238"/>
            <a:ext cx="106680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1</a:t>
            </a:r>
            <a:endParaRPr lang="en-US" altLang="zh-CN" sz="3200" dirty="0">
              <a:solidFill>
                <a:schemeClr val="hlink"/>
              </a:solidFill>
              <a:latin typeface="Times New Roman" panose="02020603050405020304" pitchFamily="18" charset="0"/>
            </a:endParaRPr>
          </a:p>
        </p:txBody>
      </p:sp>
      <p:sp>
        <p:nvSpPr>
          <p:cNvPr id="83989" name="Rectangle 21"/>
          <p:cNvSpPr/>
          <p:nvPr/>
        </p:nvSpPr>
        <p:spPr>
          <a:xfrm>
            <a:off x="0" y="4365625"/>
            <a:ext cx="5397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3</a:t>
            </a:r>
            <a:endParaRPr lang="en-US" altLang="zh-CN" sz="3200" dirty="0">
              <a:solidFill>
                <a:schemeClr val="hlink"/>
              </a:solidFill>
              <a:latin typeface="Times New Roman" panose="02020603050405020304" pitchFamily="18" charset="0"/>
            </a:endParaRPr>
          </a:p>
        </p:txBody>
      </p:sp>
      <p:sp>
        <p:nvSpPr>
          <p:cNvPr id="102422" name="Oval 22"/>
          <p:cNvSpPr/>
          <p:nvPr/>
        </p:nvSpPr>
        <p:spPr>
          <a:xfrm>
            <a:off x="190817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B</a:t>
            </a:r>
          </a:p>
        </p:txBody>
      </p:sp>
      <p:sp>
        <p:nvSpPr>
          <p:cNvPr id="102423" name="Oval 23"/>
          <p:cNvSpPr/>
          <p:nvPr/>
        </p:nvSpPr>
        <p:spPr>
          <a:xfrm>
            <a:off x="1908175" y="27082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102424" name="Oval 24"/>
          <p:cNvSpPr/>
          <p:nvPr/>
        </p:nvSpPr>
        <p:spPr>
          <a:xfrm>
            <a:off x="3995738" y="1341438"/>
            <a:ext cx="576262"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83993" name="Oval 25"/>
          <p:cNvSpPr/>
          <p:nvPr/>
        </p:nvSpPr>
        <p:spPr>
          <a:xfrm>
            <a:off x="6732588" y="260350"/>
            <a:ext cx="503237" cy="504825"/>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26" name="Oval 26"/>
          <p:cNvSpPr/>
          <p:nvPr/>
        </p:nvSpPr>
        <p:spPr>
          <a:xfrm>
            <a:off x="190817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27" name="Oval 27"/>
          <p:cNvSpPr/>
          <p:nvPr/>
        </p:nvSpPr>
        <p:spPr>
          <a:xfrm>
            <a:off x="3995738" y="1341438"/>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3996" name="Oval 28"/>
          <p:cNvSpPr/>
          <p:nvPr/>
        </p:nvSpPr>
        <p:spPr>
          <a:xfrm>
            <a:off x="6732588" y="981075"/>
            <a:ext cx="503237" cy="503238"/>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3997" name="Oval 29"/>
          <p:cNvSpPr/>
          <p:nvPr/>
        </p:nvSpPr>
        <p:spPr>
          <a:xfrm>
            <a:off x="6732588" y="1773238"/>
            <a:ext cx="503237" cy="503237"/>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3998" name="Rectangle 30"/>
          <p:cNvSpPr/>
          <p:nvPr/>
        </p:nvSpPr>
        <p:spPr>
          <a:xfrm>
            <a:off x="7308850" y="260350"/>
            <a:ext cx="16637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extend node</a:t>
            </a:r>
          </a:p>
        </p:txBody>
      </p:sp>
      <p:sp>
        <p:nvSpPr>
          <p:cNvPr id="83999" name="Rectangle 31"/>
          <p:cNvSpPr/>
          <p:nvPr/>
        </p:nvSpPr>
        <p:spPr>
          <a:xfrm>
            <a:off x="7308850" y="981075"/>
            <a:ext cx="1473200" cy="457200"/>
          </a:xfrm>
          <a:prstGeom prst="rect">
            <a:avLst/>
          </a:prstGeom>
          <a:noFill/>
          <a:ln w="12700">
            <a:noFill/>
          </a:ln>
        </p:spPr>
        <p:txBody>
          <a:bodyPr>
            <a:spAutoFit/>
          </a:bodyPr>
          <a:lstStyle/>
          <a:p>
            <a:pPr algn="ctr" eaLnBrk="1" hangingPunct="1"/>
            <a:r>
              <a:rPr lang="en-US" altLang="zh-CN" sz="2400" dirty="0">
                <a:solidFill>
                  <a:srgbClr val="993300"/>
                </a:solidFill>
                <a:latin typeface="Times" charset="0"/>
              </a:rPr>
              <a:t>dead node</a:t>
            </a:r>
          </a:p>
        </p:txBody>
      </p:sp>
      <p:sp>
        <p:nvSpPr>
          <p:cNvPr id="84000" name="Rectangle 32"/>
          <p:cNvSpPr/>
          <p:nvPr/>
        </p:nvSpPr>
        <p:spPr>
          <a:xfrm>
            <a:off x="7488238" y="1700213"/>
            <a:ext cx="13081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live node</a:t>
            </a:r>
          </a:p>
        </p:txBody>
      </p:sp>
      <p:sp>
        <p:nvSpPr>
          <p:cNvPr id="84001" name="Oval 33"/>
          <p:cNvSpPr/>
          <p:nvPr/>
        </p:nvSpPr>
        <p:spPr>
          <a:xfrm>
            <a:off x="622776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C</a:t>
            </a:r>
          </a:p>
        </p:txBody>
      </p:sp>
      <p:sp>
        <p:nvSpPr>
          <p:cNvPr id="84002" name="Oval 34"/>
          <p:cNvSpPr/>
          <p:nvPr/>
        </p:nvSpPr>
        <p:spPr>
          <a:xfrm>
            <a:off x="900113" y="41497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D</a:t>
            </a:r>
          </a:p>
        </p:txBody>
      </p:sp>
      <p:sp>
        <p:nvSpPr>
          <p:cNvPr id="84003" name="Oval 35"/>
          <p:cNvSpPr/>
          <p:nvPr/>
        </p:nvSpPr>
        <p:spPr>
          <a:xfrm>
            <a:off x="3059113" y="4076700"/>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84004" name="Oval 36"/>
          <p:cNvSpPr/>
          <p:nvPr/>
        </p:nvSpPr>
        <p:spPr>
          <a:xfrm>
            <a:off x="5292725" y="4005263"/>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F</a:t>
            </a:r>
          </a:p>
        </p:txBody>
      </p:sp>
      <p:sp>
        <p:nvSpPr>
          <p:cNvPr id="84005" name="Oval 37"/>
          <p:cNvSpPr/>
          <p:nvPr/>
        </p:nvSpPr>
        <p:spPr>
          <a:xfrm>
            <a:off x="7451725" y="39338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G</a:t>
            </a:r>
          </a:p>
        </p:txBody>
      </p:sp>
      <p:sp>
        <p:nvSpPr>
          <p:cNvPr id="84006" name="Oval 38"/>
          <p:cNvSpPr/>
          <p:nvPr/>
        </p:nvSpPr>
        <p:spPr>
          <a:xfrm>
            <a:off x="3238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H</a:t>
            </a:r>
          </a:p>
        </p:txBody>
      </p:sp>
      <p:sp>
        <p:nvSpPr>
          <p:cNvPr id="84007" name="Oval 39"/>
          <p:cNvSpPr/>
          <p:nvPr/>
        </p:nvSpPr>
        <p:spPr>
          <a:xfrm>
            <a:off x="1258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I</a:t>
            </a:r>
          </a:p>
        </p:txBody>
      </p:sp>
      <p:sp>
        <p:nvSpPr>
          <p:cNvPr id="84008" name="Oval 40"/>
          <p:cNvSpPr/>
          <p:nvPr/>
        </p:nvSpPr>
        <p:spPr>
          <a:xfrm>
            <a:off x="241141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84009" name="Oval 41"/>
          <p:cNvSpPr/>
          <p:nvPr/>
        </p:nvSpPr>
        <p:spPr>
          <a:xfrm>
            <a:off x="356393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K</a:t>
            </a:r>
          </a:p>
        </p:txBody>
      </p:sp>
      <p:sp>
        <p:nvSpPr>
          <p:cNvPr id="84010" name="Oval 42"/>
          <p:cNvSpPr/>
          <p:nvPr/>
        </p:nvSpPr>
        <p:spPr>
          <a:xfrm>
            <a:off x="478790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L</a:t>
            </a:r>
          </a:p>
        </p:txBody>
      </p:sp>
      <p:sp>
        <p:nvSpPr>
          <p:cNvPr id="84011" name="Oval 43"/>
          <p:cNvSpPr/>
          <p:nvPr/>
        </p:nvSpPr>
        <p:spPr>
          <a:xfrm>
            <a:off x="579596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M</a:t>
            </a:r>
          </a:p>
        </p:txBody>
      </p:sp>
      <p:sp>
        <p:nvSpPr>
          <p:cNvPr id="84012" name="Oval 44"/>
          <p:cNvSpPr/>
          <p:nvPr/>
        </p:nvSpPr>
        <p:spPr>
          <a:xfrm>
            <a:off x="68770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N</a:t>
            </a:r>
          </a:p>
        </p:txBody>
      </p:sp>
      <p:sp>
        <p:nvSpPr>
          <p:cNvPr id="84013" name="Oval 45"/>
          <p:cNvSpPr/>
          <p:nvPr/>
        </p:nvSpPr>
        <p:spPr>
          <a:xfrm>
            <a:off x="8243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O</a:t>
            </a:r>
          </a:p>
        </p:txBody>
      </p:sp>
      <p:sp>
        <p:nvSpPr>
          <p:cNvPr id="102446" name="Rectangle 46"/>
          <p:cNvSpPr/>
          <p:nvPr/>
        </p:nvSpPr>
        <p:spPr>
          <a:xfrm>
            <a:off x="2771775" y="1916113"/>
            <a:ext cx="4143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47" name="Rectangle 47"/>
          <p:cNvSpPr/>
          <p:nvPr/>
        </p:nvSpPr>
        <p:spPr>
          <a:xfrm>
            <a:off x="2843213" y="3284538"/>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48" name="Rectangle 48"/>
          <p:cNvSpPr/>
          <p:nvPr/>
        </p:nvSpPr>
        <p:spPr>
          <a:xfrm>
            <a:off x="5364163" y="1844675"/>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49" name="Oval 49"/>
          <p:cNvSpPr/>
          <p:nvPr/>
        </p:nvSpPr>
        <p:spPr>
          <a:xfrm>
            <a:off x="6156325" y="2781300"/>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C</a:t>
            </a:r>
          </a:p>
        </p:txBody>
      </p:sp>
      <p:sp>
        <p:nvSpPr>
          <p:cNvPr id="102450" name="Oval 50"/>
          <p:cNvSpPr/>
          <p:nvPr/>
        </p:nvSpPr>
        <p:spPr>
          <a:xfrm>
            <a:off x="2987675" y="4005263"/>
            <a:ext cx="576263"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E</a:t>
            </a:r>
          </a:p>
        </p:txBody>
      </p:sp>
      <p:sp>
        <p:nvSpPr>
          <p:cNvPr id="102451" name="Rectangle 51"/>
          <p:cNvSpPr/>
          <p:nvPr/>
        </p:nvSpPr>
        <p:spPr>
          <a:xfrm>
            <a:off x="1331913" y="3284538"/>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52" name="Oval 52"/>
          <p:cNvSpPr/>
          <p:nvPr/>
        </p:nvSpPr>
        <p:spPr>
          <a:xfrm>
            <a:off x="827088" y="4005263"/>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53" name="Oval 53"/>
          <p:cNvSpPr/>
          <p:nvPr/>
        </p:nvSpPr>
        <p:spPr>
          <a:xfrm>
            <a:off x="6156325" y="2781300"/>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C</a:t>
            </a:r>
          </a:p>
        </p:txBody>
      </p:sp>
      <p:sp>
        <p:nvSpPr>
          <p:cNvPr id="102454" name="Rectangle 54"/>
          <p:cNvSpPr/>
          <p:nvPr/>
        </p:nvSpPr>
        <p:spPr>
          <a:xfrm>
            <a:off x="5580063" y="3284538"/>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55" name="Oval 55"/>
          <p:cNvSpPr/>
          <p:nvPr/>
        </p:nvSpPr>
        <p:spPr>
          <a:xfrm>
            <a:off x="5219700" y="39338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F</a:t>
            </a:r>
          </a:p>
        </p:txBody>
      </p:sp>
      <p:sp>
        <p:nvSpPr>
          <p:cNvPr id="102456" name="Oval 56"/>
          <p:cNvSpPr/>
          <p:nvPr/>
        </p:nvSpPr>
        <p:spPr>
          <a:xfrm>
            <a:off x="7380288" y="3860800"/>
            <a:ext cx="576262"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G</a:t>
            </a:r>
          </a:p>
        </p:txBody>
      </p:sp>
      <p:sp>
        <p:nvSpPr>
          <p:cNvPr id="102457" name="Oval 57"/>
          <p:cNvSpPr/>
          <p:nvPr/>
        </p:nvSpPr>
        <p:spPr>
          <a:xfrm>
            <a:off x="6156325" y="2781300"/>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58" name="Rectangle 58"/>
          <p:cNvSpPr/>
          <p:nvPr/>
        </p:nvSpPr>
        <p:spPr>
          <a:xfrm>
            <a:off x="7019925" y="3213100"/>
            <a:ext cx="4524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59" name="Oval 59"/>
          <p:cNvSpPr/>
          <p:nvPr/>
        </p:nvSpPr>
        <p:spPr>
          <a:xfrm>
            <a:off x="2987675" y="4005263"/>
            <a:ext cx="576263"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102460" name="Rectangle 60"/>
          <p:cNvSpPr/>
          <p:nvPr/>
        </p:nvSpPr>
        <p:spPr>
          <a:xfrm>
            <a:off x="2627313" y="4437063"/>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61" name="Oval 61"/>
          <p:cNvSpPr/>
          <p:nvPr/>
        </p:nvSpPr>
        <p:spPr>
          <a:xfrm>
            <a:off x="233997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J</a:t>
            </a:r>
          </a:p>
        </p:txBody>
      </p:sp>
      <p:sp>
        <p:nvSpPr>
          <p:cNvPr id="102462" name="Rectangle 62"/>
          <p:cNvSpPr/>
          <p:nvPr/>
        </p:nvSpPr>
        <p:spPr>
          <a:xfrm>
            <a:off x="2339975" y="5589588"/>
            <a:ext cx="576263"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10</a:t>
            </a:r>
          </a:p>
        </p:txBody>
      </p:sp>
      <p:sp>
        <p:nvSpPr>
          <p:cNvPr id="102463" name="Rectangle 63"/>
          <p:cNvSpPr/>
          <p:nvPr/>
        </p:nvSpPr>
        <p:spPr>
          <a:xfrm>
            <a:off x="3563938" y="4437063"/>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64" name="Oval 64"/>
          <p:cNvSpPr/>
          <p:nvPr/>
        </p:nvSpPr>
        <p:spPr>
          <a:xfrm>
            <a:off x="3492500"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K</a:t>
            </a:r>
          </a:p>
        </p:txBody>
      </p:sp>
      <p:sp>
        <p:nvSpPr>
          <p:cNvPr id="102465" name="Oval 65"/>
          <p:cNvSpPr/>
          <p:nvPr/>
        </p:nvSpPr>
        <p:spPr>
          <a:xfrm>
            <a:off x="2987675" y="4005263"/>
            <a:ext cx="576263"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66" name="Oval 66"/>
          <p:cNvSpPr/>
          <p:nvPr/>
        </p:nvSpPr>
        <p:spPr>
          <a:xfrm>
            <a:off x="5219700" y="39338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F</a:t>
            </a:r>
          </a:p>
        </p:txBody>
      </p:sp>
      <p:sp>
        <p:nvSpPr>
          <p:cNvPr id="102467" name="Oval 67"/>
          <p:cNvSpPr/>
          <p:nvPr/>
        </p:nvSpPr>
        <p:spPr>
          <a:xfrm>
            <a:off x="4716463" y="5013325"/>
            <a:ext cx="576262"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L</a:t>
            </a:r>
          </a:p>
        </p:txBody>
      </p:sp>
      <p:sp>
        <p:nvSpPr>
          <p:cNvPr id="102468" name="Rectangle 68"/>
          <p:cNvSpPr/>
          <p:nvPr/>
        </p:nvSpPr>
        <p:spPr>
          <a:xfrm>
            <a:off x="4932363" y="4437063"/>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69" name="Rectangle 69"/>
          <p:cNvSpPr/>
          <p:nvPr/>
        </p:nvSpPr>
        <p:spPr>
          <a:xfrm>
            <a:off x="5795963" y="4437063"/>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70" name="Oval 70"/>
          <p:cNvSpPr/>
          <p:nvPr/>
        </p:nvSpPr>
        <p:spPr>
          <a:xfrm>
            <a:off x="572452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M</a:t>
            </a:r>
          </a:p>
        </p:txBody>
      </p:sp>
      <p:sp>
        <p:nvSpPr>
          <p:cNvPr id="102471" name="Oval 71"/>
          <p:cNvSpPr/>
          <p:nvPr/>
        </p:nvSpPr>
        <p:spPr>
          <a:xfrm>
            <a:off x="5219700" y="39338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72" name="Oval 72"/>
          <p:cNvSpPr/>
          <p:nvPr/>
        </p:nvSpPr>
        <p:spPr>
          <a:xfrm>
            <a:off x="7380288" y="3860800"/>
            <a:ext cx="576262"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G</a:t>
            </a:r>
          </a:p>
        </p:txBody>
      </p:sp>
      <p:sp>
        <p:nvSpPr>
          <p:cNvPr id="102473" name="Oval 73"/>
          <p:cNvSpPr/>
          <p:nvPr/>
        </p:nvSpPr>
        <p:spPr>
          <a:xfrm>
            <a:off x="680402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N</a:t>
            </a:r>
          </a:p>
        </p:txBody>
      </p:sp>
      <p:sp>
        <p:nvSpPr>
          <p:cNvPr id="102474" name="Rectangle 74"/>
          <p:cNvSpPr/>
          <p:nvPr/>
        </p:nvSpPr>
        <p:spPr>
          <a:xfrm>
            <a:off x="7092950" y="4437063"/>
            <a:ext cx="4143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2475" name="Rectangle 75"/>
          <p:cNvSpPr/>
          <p:nvPr/>
        </p:nvSpPr>
        <p:spPr>
          <a:xfrm>
            <a:off x="8172450" y="4365625"/>
            <a:ext cx="4524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2476" name="Oval 76"/>
          <p:cNvSpPr/>
          <p:nvPr/>
        </p:nvSpPr>
        <p:spPr>
          <a:xfrm>
            <a:off x="8172450"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O</a:t>
            </a:r>
          </a:p>
        </p:txBody>
      </p:sp>
      <p:sp>
        <p:nvSpPr>
          <p:cNvPr id="102477" name="Oval 77"/>
          <p:cNvSpPr/>
          <p:nvPr/>
        </p:nvSpPr>
        <p:spPr>
          <a:xfrm>
            <a:off x="4716463" y="5013325"/>
            <a:ext cx="576262"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L</a:t>
            </a:r>
          </a:p>
        </p:txBody>
      </p:sp>
      <p:sp>
        <p:nvSpPr>
          <p:cNvPr id="102478" name="Oval 78"/>
          <p:cNvSpPr/>
          <p:nvPr/>
        </p:nvSpPr>
        <p:spPr>
          <a:xfrm>
            <a:off x="4716463" y="5013325"/>
            <a:ext cx="576262"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79" name="Oval 79"/>
          <p:cNvSpPr/>
          <p:nvPr/>
        </p:nvSpPr>
        <p:spPr>
          <a:xfrm>
            <a:off x="5724525"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M</a:t>
            </a:r>
          </a:p>
        </p:txBody>
      </p:sp>
      <p:sp>
        <p:nvSpPr>
          <p:cNvPr id="102480" name="Oval 80"/>
          <p:cNvSpPr/>
          <p:nvPr/>
        </p:nvSpPr>
        <p:spPr>
          <a:xfrm>
            <a:off x="5724525"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81" name="Oval 81"/>
          <p:cNvSpPr/>
          <p:nvPr/>
        </p:nvSpPr>
        <p:spPr>
          <a:xfrm>
            <a:off x="6804025"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N</a:t>
            </a:r>
          </a:p>
        </p:txBody>
      </p:sp>
      <p:sp>
        <p:nvSpPr>
          <p:cNvPr id="102482" name="Oval 82"/>
          <p:cNvSpPr/>
          <p:nvPr/>
        </p:nvSpPr>
        <p:spPr>
          <a:xfrm>
            <a:off x="6804025"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83" name="Oval 83"/>
          <p:cNvSpPr/>
          <p:nvPr/>
        </p:nvSpPr>
        <p:spPr>
          <a:xfrm>
            <a:off x="8172450"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O</a:t>
            </a:r>
          </a:p>
        </p:txBody>
      </p:sp>
      <p:sp>
        <p:nvSpPr>
          <p:cNvPr id="102484" name="Oval 84"/>
          <p:cNvSpPr/>
          <p:nvPr/>
        </p:nvSpPr>
        <p:spPr>
          <a:xfrm>
            <a:off x="8172450"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85" name="Oval 85"/>
          <p:cNvSpPr/>
          <p:nvPr/>
        </p:nvSpPr>
        <p:spPr>
          <a:xfrm>
            <a:off x="7380288" y="3860800"/>
            <a:ext cx="576262"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486" name="Rectangle 86"/>
          <p:cNvSpPr/>
          <p:nvPr/>
        </p:nvSpPr>
        <p:spPr>
          <a:xfrm>
            <a:off x="1763713" y="6092825"/>
            <a:ext cx="3873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B</a:t>
            </a:r>
          </a:p>
        </p:txBody>
      </p:sp>
      <p:sp>
        <p:nvSpPr>
          <p:cNvPr id="102487" name="Rectangle 87"/>
          <p:cNvSpPr/>
          <p:nvPr/>
        </p:nvSpPr>
        <p:spPr>
          <a:xfrm>
            <a:off x="2268538" y="6092825"/>
            <a:ext cx="3873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C</a:t>
            </a:r>
          </a:p>
        </p:txBody>
      </p:sp>
      <p:sp>
        <p:nvSpPr>
          <p:cNvPr id="102488" name="Rectangle 88"/>
          <p:cNvSpPr/>
          <p:nvPr/>
        </p:nvSpPr>
        <p:spPr>
          <a:xfrm>
            <a:off x="3419475" y="6092825"/>
            <a:ext cx="369888"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E</a:t>
            </a:r>
          </a:p>
        </p:txBody>
      </p:sp>
      <p:sp>
        <p:nvSpPr>
          <p:cNvPr id="102489" name="Rectangle 89"/>
          <p:cNvSpPr/>
          <p:nvPr/>
        </p:nvSpPr>
        <p:spPr>
          <a:xfrm>
            <a:off x="4067175" y="6092825"/>
            <a:ext cx="354013"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F</a:t>
            </a:r>
          </a:p>
        </p:txBody>
      </p:sp>
      <p:sp>
        <p:nvSpPr>
          <p:cNvPr id="102490" name="Rectangle 90"/>
          <p:cNvSpPr/>
          <p:nvPr/>
        </p:nvSpPr>
        <p:spPr>
          <a:xfrm>
            <a:off x="4643438" y="6092825"/>
            <a:ext cx="404812"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G</a:t>
            </a:r>
          </a:p>
        </p:txBody>
      </p:sp>
      <p:sp>
        <p:nvSpPr>
          <p:cNvPr id="102491" name="Rectangle 91"/>
          <p:cNvSpPr/>
          <p:nvPr/>
        </p:nvSpPr>
        <p:spPr>
          <a:xfrm>
            <a:off x="5148263" y="6092825"/>
            <a:ext cx="4381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-1</a:t>
            </a:r>
          </a:p>
        </p:txBody>
      </p:sp>
      <p:sp>
        <p:nvSpPr>
          <p:cNvPr id="102492" name="Rectangle 92"/>
          <p:cNvSpPr/>
          <p:nvPr/>
        </p:nvSpPr>
        <p:spPr>
          <a:xfrm>
            <a:off x="1116013" y="6092825"/>
            <a:ext cx="633412" cy="457200"/>
          </a:xfrm>
          <a:prstGeom prst="rect">
            <a:avLst/>
          </a:prstGeom>
          <a:noFill/>
          <a:ln w="12700">
            <a:noFill/>
          </a:ln>
        </p:spPr>
        <p:txBody>
          <a:bodyPr>
            <a:spAutoFit/>
          </a:bodyPr>
          <a:lstStyle/>
          <a:p>
            <a:pPr algn="ctr" eaLnBrk="1" hangingPunct="1"/>
            <a:r>
              <a:rPr lang="en-US" altLang="zh-CN" sz="2400" dirty="0">
                <a:solidFill>
                  <a:schemeClr val="hlink"/>
                </a:solidFill>
                <a:latin typeface="Times" charset="0"/>
              </a:rPr>
              <a:t>-1</a:t>
            </a:r>
          </a:p>
        </p:txBody>
      </p:sp>
      <p:sp>
        <p:nvSpPr>
          <p:cNvPr id="102493" name="Rectangle 93"/>
          <p:cNvSpPr/>
          <p:nvPr/>
        </p:nvSpPr>
        <p:spPr>
          <a:xfrm>
            <a:off x="2627313" y="6092825"/>
            <a:ext cx="633412" cy="457200"/>
          </a:xfrm>
          <a:prstGeom prst="rect">
            <a:avLst/>
          </a:prstGeom>
          <a:noFill/>
          <a:ln w="12700">
            <a:noFill/>
          </a:ln>
        </p:spPr>
        <p:txBody>
          <a:bodyPr>
            <a:spAutoFit/>
          </a:bodyPr>
          <a:lstStyle/>
          <a:p>
            <a:pPr algn="ctr" eaLnBrk="1" hangingPunct="1"/>
            <a:r>
              <a:rPr lang="en-US" altLang="zh-CN" sz="2400" dirty="0">
                <a:solidFill>
                  <a:schemeClr val="hlink"/>
                </a:solidFill>
                <a:latin typeface="Times" charset="0"/>
              </a:rPr>
              <a:t>-1</a:t>
            </a:r>
          </a:p>
        </p:txBody>
      </p:sp>
      <p:sp>
        <p:nvSpPr>
          <p:cNvPr id="102494" name="Rectangle 94"/>
          <p:cNvSpPr/>
          <p:nvPr/>
        </p:nvSpPr>
        <p:spPr>
          <a:xfrm>
            <a:off x="5676900" y="6092825"/>
            <a:ext cx="303213"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J</a:t>
            </a:r>
          </a:p>
        </p:txBody>
      </p:sp>
      <p:sp>
        <p:nvSpPr>
          <p:cNvPr id="102495" name="Rectangle 95"/>
          <p:cNvSpPr/>
          <p:nvPr/>
        </p:nvSpPr>
        <p:spPr>
          <a:xfrm>
            <a:off x="6105525" y="6092825"/>
            <a:ext cx="404813"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K</a:t>
            </a:r>
          </a:p>
        </p:txBody>
      </p:sp>
      <p:sp>
        <p:nvSpPr>
          <p:cNvPr id="102496" name="Rectangle 96"/>
          <p:cNvSpPr/>
          <p:nvPr/>
        </p:nvSpPr>
        <p:spPr>
          <a:xfrm>
            <a:off x="6677025" y="6092825"/>
            <a:ext cx="369888"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L</a:t>
            </a:r>
          </a:p>
        </p:txBody>
      </p:sp>
      <p:sp>
        <p:nvSpPr>
          <p:cNvPr id="102497" name="Rectangle 97"/>
          <p:cNvSpPr/>
          <p:nvPr/>
        </p:nvSpPr>
        <p:spPr>
          <a:xfrm>
            <a:off x="7192963" y="6092825"/>
            <a:ext cx="455612"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M</a:t>
            </a:r>
          </a:p>
        </p:txBody>
      </p:sp>
      <p:sp>
        <p:nvSpPr>
          <p:cNvPr id="102498" name="Rectangle 98"/>
          <p:cNvSpPr/>
          <p:nvPr/>
        </p:nvSpPr>
        <p:spPr>
          <a:xfrm>
            <a:off x="7693025" y="6092825"/>
            <a:ext cx="404813"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N</a:t>
            </a:r>
          </a:p>
        </p:txBody>
      </p:sp>
      <p:sp>
        <p:nvSpPr>
          <p:cNvPr id="102499" name="Rectangle 99"/>
          <p:cNvSpPr/>
          <p:nvPr/>
        </p:nvSpPr>
        <p:spPr>
          <a:xfrm>
            <a:off x="8172450" y="6092825"/>
            <a:ext cx="404813"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O</a:t>
            </a:r>
          </a:p>
        </p:txBody>
      </p:sp>
      <p:sp>
        <p:nvSpPr>
          <p:cNvPr id="102500" name="Rectangle 100"/>
          <p:cNvSpPr/>
          <p:nvPr/>
        </p:nvSpPr>
        <p:spPr>
          <a:xfrm>
            <a:off x="8705850" y="6092825"/>
            <a:ext cx="4381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-1</a:t>
            </a:r>
          </a:p>
        </p:txBody>
      </p:sp>
      <p:sp>
        <p:nvSpPr>
          <p:cNvPr id="102501" name="Oval 101"/>
          <p:cNvSpPr/>
          <p:nvPr/>
        </p:nvSpPr>
        <p:spPr>
          <a:xfrm>
            <a:off x="2339975"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102502" name="Oval 102"/>
          <p:cNvSpPr/>
          <p:nvPr/>
        </p:nvSpPr>
        <p:spPr>
          <a:xfrm>
            <a:off x="3492500"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K</a:t>
            </a:r>
          </a:p>
        </p:txBody>
      </p:sp>
      <p:sp>
        <p:nvSpPr>
          <p:cNvPr id="102503" name="Oval 103"/>
          <p:cNvSpPr/>
          <p:nvPr/>
        </p:nvSpPr>
        <p:spPr>
          <a:xfrm>
            <a:off x="3492500"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2504" name="Oval 104"/>
          <p:cNvSpPr/>
          <p:nvPr/>
        </p:nvSpPr>
        <p:spPr>
          <a:xfrm>
            <a:off x="2339975"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4073" name="Rectangle 105"/>
          <p:cNvSpPr/>
          <p:nvPr/>
        </p:nvSpPr>
        <p:spPr>
          <a:xfrm>
            <a:off x="0" y="1196975"/>
            <a:ext cx="539750"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i="1" dirty="0">
                <a:latin typeface="Times" charset="0"/>
              </a:rPr>
              <a:t>C</a:t>
            </a:r>
            <a:r>
              <a:rPr lang="en-US" altLang="zh-CN" sz="2400" dirty="0">
                <a:latin typeface="Times" charset="0"/>
              </a:rPr>
              <a:t>(</a:t>
            </a:r>
            <a:r>
              <a:rPr lang="en-US" altLang="zh-CN" sz="2400" i="1" dirty="0">
                <a:latin typeface="Times" charset="0"/>
              </a:rPr>
              <a:t>i</a:t>
            </a:r>
            <a:r>
              <a:rPr lang="en-US" altLang="zh-CN" sz="2400" dirty="0">
                <a:latin typeface="Times" charset="0"/>
              </a:rPr>
              <a:t>)</a:t>
            </a:r>
          </a:p>
        </p:txBody>
      </p:sp>
      <p:sp>
        <p:nvSpPr>
          <p:cNvPr id="102506" name="Rectangle 106"/>
          <p:cNvSpPr/>
          <p:nvPr/>
        </p:nvSpPr>
        <p:spPr>
          <a:xfrm>
            <a:off x="1403350" y="4076700"/>
            <a:ext cx="539750"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14</a:t>
            </a:r>
          </a:p>
        </p:txBody>
      </p:sp>
      <p:sp>
        <p:nvSpPr>
          <p:cNvPr id="102507" name="Rectangle 107"/>
          <p:cNvSpPr/>
          <p:nvPr/>
        </p:nvSpPr>
        <p:spPr>
          <a:xfrm>
            <a:off x="0" y="5949950"/>
            <a:ext cx="14033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dirty="0">
                <a:solidFill>
                  <a:schemeClr val="hlink"/>
                </a:solidFill>
                <a:latin typeface="Times New Roman" panose="02020603050405020304" pitchFamily="18" charset="0"/>
              </a:rPr>
              <a:t>Quene:</a:t>
            </a:r>
          </a:p>
        </p:txBody>
      </p:sp>
      <p:sp>
        <p:nvSpPr>
          <p:cNvPr id="102508" name="Rectangle 108"/>
          <p:cNvSpPr/>
          <p:nvPr/>
        </p:nvSpPr>
        <p:spPr>
          <a:xfrm>
            <a:off x="395288" y="5949950"/>
            <a:ext cx="82105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dirty="0">
                <a:solidFill>
                  <a:schemeClr val="hlink"/>
                </a:solidFill>
                <a:latin typeface="Times New Roman" panose="02020603050405020304" pitchFamily="18" charset="0"/>
              </a:rPr>
              <a:t>Congratulations! we made a success, so slowly!</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4"/>
                                        </p:tgtEl>
                                        <p:attrNameLst>
                                          <p:attrName>style.visibility</p:attrName>
                                        </p:attrNameLst>
                                      </p:cBhvr>
                                      <p:to>
                                        <p:strVal val="visible"/>
                                      </p:to>
                                    </p:set>
                                    <p:anim calcmode="lin" valueType="num">
                                      <p:cBhvr>
                                        <p:cTn id="7" dur="500" fill="hold"/>
                                        <p:tgtEl>
                                          <p:spTgt spid="102424"/>
                                        </p:tgtEl>
                                        <p:attrNameLst>
                                          <p:attrName>ppt_x</p:attrName>
                                        </p:attrNameLst>
                                      </p:cBhvr>
                                      <p:tavLst>
                                        <p:tav tm="0">
                                          <p:val>
                                            <p:strVal val="#ppt_x"/>
                                          </p:val>
                                        </p:tav>
                                        <p:tav tm="100000">
                                          <p:val>
                                            <p:strVal val="#ppt_x"/>
                                          </p:val>
                                        </p:tav>
                                      </p:tavLst>
                                    </p:anim>
                                    <p:anim calcmode="lin" valueType="num">
                                      <p:cBhvr>
                                        <p:cTn id="8" dur="500" fill="hold"/>
                                        <p:tgtEl>
                                          <p:spTgt spid="1024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92"/>
                                        </p:tgtEl>
                                        <p:attrNameLst>
                                          <p:attrName>style.visibility</p:attrName>
                                        </p:attrNameLst>
                                      </p:cBhvr>
                                      <p:to>
                                        <p:strVal val="visible"/>
                                      </p:to>
                                    </p:set>
                                    <p:anim calcmode="lin" valueType="num">
                                      <p:cBhvr>
                                        <p:cTn id="13" dur="500" fill="hold"/>
                                        <p:tgtEl>
                                          <p:spTgt spid="102492"/>
                                        </p:tgtEl>
                                        <p:attrNameLst>
                                          <p:attrName>ppt_x</p:attrName>
                                        </p:attrNameLst>
                                      </p:cBhvr>
                                      <p:tavLst>
                                        <p:tav tm="0">
                                          <p:val>
                                            <p:strVal val="#ppt_x"/>
                                          </p:val>
                                        </p:tav>
                                        <p:tav tm="100000">
                                          <p:val>
                                            <p:strVal val="#ppt_x"/>
                                          </p:val>
                                        </p:tav>
                                      </p:tavLst>
                                    </p:anim>
                                    <p:anim calcmode="lin" valueType="num">
                                      <p:cBhvr>
                                        <p:cTn id="14" dur="500" fill="hold"/>
                                        <p:tgtEl>
                                          <p:spTgt spid="102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46"/>
                                        </p:tgtEl>
                                        <p:attrNameLst>
                                          <p:attrName>style.visibility</p:attrName>
                                        </p:attrNameLst>
                                      </p:cBhvr>
                                      <p:to>
                                        <p:strVal val="visible"/>
                                      </p:to>
                                    </p:set>
                                    <p:anim calcmode="lin" valueType="num">
                                      <p:cBhvr>
                                        <p:cTn id="19" dur="500" fill="hold"/>
                                        <p:tgtEl>
                                          <p:spTgt spid="102446"/>
                                        </p:tgtEl>
                                        <p:attrNameLst>
                                          <p:attrName>ppt_x</p:attrName>
                                        </p:attrNameLst>
                                      </p:cBhvr>
                                      <p:tavLst>
                                        <p:tav tm="0">
                                          <p:val>
                                            <p:strVal val="#ppt_x"/>
                                          </p:val>
                                        </p:tav>
                                        <p:tav tm="100000">
                                          <p:val>
                                            <p:strVal val="#ppt_x"/>
                                          </p:val>
                                        </p:tav>
                                      </p:tavLst>
                                    </p:anim>
                                    <p:anim calcmode="lin" valueType="num">
                                      <p:cBhvr>
                                        <p:cTn id="20" dur="500" fill="hold"/>
                                        <p:tgtEl>
                                          <p:spTgt spid="1024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22"/>
                                        </p:tgtEl>
                                        <p:attrNameLst>
                                          <p:attrName>style.visibility</p:attrName>
                                        </p:attrNameLst>
                                      </p:cBhvr>
                                      <p:to>
                                        <p:strVal val="visible"/>
                                      </p:to>
                                    </p:set>
                                    <p:anim calcmode="lin" valueType="num">
                                      <p:cBhvr>
                                        <p:cTn id="25" dur="500" fill="hold"/>
                                        <p:tgtEl>
                                          <p:spTgt spid="102422"/>
                                        </p:tgtEl>
                                        <p:attrNameLst>
                                          <p:attrName>ppt_x</p:attrName>
                                        </p:attrNameLst>
                                      </p:cBhvr>
                                      <p:tavLst>
                                        <p:tav tm="0">
                                          <p:val>
                                            <p:strVal val="#ppt_x"/>
                                          </p:val>
                                        </p:tav>
                                        <p:tav tm="100000">
                                          <p:val>
                                            <p:strVal val="#ppt_x"/>
                                          </p:val>
                                        </p:tav>
                                      </p:tavLst>
                                    </p:anim>
                                    <p:anim calcmode="lin" valueType="num">
                                      <p:cBhvr>
                                        <p:cTn id="26" dur="500" fill="hold"/>
                                        <p:tgtEl>
                                          <p:spTgt spid="1024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86"/>
                                        </p:tgtEl>
                                        <p:attrNameLst>
                                          <p:attrName>style.visibility</p:attrName>
                                        </p:attrNameLst>
                                      </p:cBhvr>
                                      <p:to>
                                        <p:strVal val="visible"/>
                                      </p:to>
                                    </p:set>
                                    <p:anim calcmode="lin" valueType="num">
                                      <p:cBhvr>
                                        <p:cTn id="31" dur="500" fill="hold"/>
                                        <p:tgtEl>
                                          <p:spTgt spid="102486"/>
                                        </p:tgtEl>
                                        <p:attrNameLst>
                                          <p:attrName>ppt_x</p:attrName>
                                        </p:attrNameLst>
                                      </p:cBhvr>
                                      <p:tavLst>
                                        <p:tav tm="0">
                                          <p:val>
                                            <p:strVal val="#ppt_x"/>
                                          </p:val>
                                        </p:tav>
                                        <p:tav tm="100000">
                                          <p:val>
                                            <p:strVal val="#ppt_x"/>
                                          </p:val>
                                        </p:tav>
                                      </p:tavLst>
                                    </p:anim>
                                    <p:anim calcmode="lin" valueType="num">
                                      <p:cBhvr>
                                        <p:cTn id="32" dur="500" fill="hold"/>
                                        <p:tgtEl>
                                          <p:spTgt spid="10248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48"/>
                                        </p:tgtEl>
                                        <p:attrNameLst>
                                          <p:attrName>style.visibility</p:attrName>
                                        </p:attrNameLst>
                                      </p:cBhvr>
                                      <p:to>
                                        <p:strVal val="visible"/>
                                      </p:to>
                                    </p:set>
                                    <p:anim calcmode="lin" valueType="num">
                                      <p:cBhvr>
                                        <p:cTn id="37" dur="500" fill="hold"/>
                                        <p:tgtEl>
                                          <p:spTgt spid="102448"/>
                                        </p:tgtEl>
                                        <p:attrNameLst>
                                          <p:attrName>ppt_x</p:attrName>
                                        </p:attrNameLst>
                                      </p:cBhvr>
                                      <p:tavLst>
                                        <p:tav tm="0">
                                          <p:val>
                                            <p:strVal val="#ppt_x"/>
                                          </p:val>
                                        </p:tav>
                                        <p:tav tm="100000">
                                          <p:val>
                                            <p:strVal val="#ppt_x"/>
                                          </p:val>
                                        </p:tav>
                                      </p:tavLst>
                                    </p:anim>
                                    <p:anim calcmode="lin" valueType="num">
                                      <p:cBhvr>
                                        <p:cTn id="38" dur="500" fill="hold"/>
                                        <p:tgtEl>
                                          <p:spTgt spid="1024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49"/>
                                        </p:tgtEl>
                                        <p:attrNameLst>
                                          <p:attrName>style.visibility</p:attrName>
                                        </p:attrNameLst>
                                      </p:cBhvr>
                                      <p:to>
                                        <p:strVal val="visible"/>
                                      </p:to>
                                    </p:set>
                                    <p:anim calcmode="lin" valueType="num">
                                      <p:cBhvr>
                                        <p:cTn id="43" dur="500" fill="hold"/>
                                        <p:tgtEl>
                                          <p:spTgt spid="102449"/>
                                        </p:tgtEl>
                                        <p:attrNameLst>
                                          <p:attrName>ppt_x</p:attrName>
                                        </p:attrNameLst>
                                      </p:cBhvr>
                                      <p:tavLst>
                                        <p:tav tm="0">
                                          <p:val>
                                            <p:strVal val="#ppt_x"/>
                                          </p:val>
                                        </p:tav>
                                        <p:tav tm="100000">
                                          <p:val>
                                            <p:strVal val="#ppt_x"/>
                                          </p:val>
                                        </p:tav>
                                      </p:tavLst>
                                    </p:anim>
                                    <p:anim calcmode="lin" valueType="num">
                                      <p:cBhvr>
                                        <p:cTn id="44" dur="500" fill="hold"/>
                                        <p:tgtEl>
                                          <p:spTgt spid="1024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87"/>
                                        </p:tgtEl>
                                        <p:attrNameLst>
                                          <p:attrName>style.visibility</p:attrName>
                                        </p:attrNameLst>
                                      </p:cBhvr>
                                      <p:to>
                                        <p:strVal val="visible"/>
                                      </p:to>
                                    </p:set>
                                    <p:anim calcmode="lin" valueType="num">
                                      <p:cBhvr>
                                        <p:cTn id="49" dur="500" fill="hold"/>
                                        <p:tgtEl>
                                          <p:spTgt spid="102487"/>
                                        </p:tgtEl>
                                        <p:attrNameLst>
                                          <p:attrName>ppt_x</p:attrName>
                                        </p:attrNameLst>
                                      </p:cBhvr>
                                      <p:tavLst>
                                        <p:tav tm="0">
                                          <p:val>
                                            <p:strVal val="#ppt_x"/>
                                          </p:val>
                                        </p:tav>
                                        <p:tav tm="100000">
                                          <p:val>
                                            <p:strVal val="#ppt_x"/>
                                          </p:val>
                                        </p:tav>
                                      </p:tavLst>
                                    </p:anim>
                                    <p:anim calcmode="lin" valueType="num">
                                      <p:cBhvr>
                                        <p:cTn id="50" dur="500" fill="hold"/>
                                        <p:tgtEl>
                                          <p:spTgt spid="10248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427"/>
                                        </p:tgtEl>
                                        <p:attrNameLst>
                                          <p:attrName>style.visibility</p:attrName>
                                        </p:attrNameLst>
                                      </p:cBhvr>
                                      <p:to>
                                        <p:strVal val="visible"/>
                                      </p:to>
                                    </p:set>
                                    <p:anim calcmode="lin" valueType="num">
                                      <p:cBhvr>
                                        <p:cTn id="55" dur="500" fill="hold"/>
                                        <p:tgtEl>
                                          <p:spTgt spid="102427"/>
                                        </p:tgtEl>
                                        <p:attrNameLst>
                                          <p:attrName>ppt_x</p:attrName>
                                        </p:attrNameLst>
                                      </p:cBhvr>
                                      <p:tavLst>
                                        <p:tav tm="0">
                                          <p:val>
                                            <p:strVal val="#ppt_x"/>
                                          </p:val>
                                        </p:tav>
                                        <p:tav tm="100000">
                                          <p:val>
                                            <p:strVal val="#ppt_x"/>
                                          </p:val>
                                        </p:tav>
                                      </p:tavLst>
                                    </p:anim>
                                    <p:anim calcmode="lin" valueType="num">
                                      <p:cBhvr>
                                        <p:cTn id="56" dur="500" fill="hold"/>
                                        <p:tgtEl>
                                          <p:spTgt spid="1024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p:cTn id="60" dur="500"/>
                                        <p:tgtEl>
                                          <p:spTgt spid="102492"/>
                                        </p:tgtEl>
                                        <p:attrNameLst>
                                          <p:attrName>ppt_x</p:attrName>
                                        </p:attrNameLst>
                                      </p:cBhvr>
                                      <p:tavLst>
                                        <p:tav tm="0">
                                          <p:val>
                                            <p:strVal val="ppt_x"/>
                                          </p:val>
                                        </p:tav>
                                        <p:tav tm="100000">
                                          <p:val>
                                            <p:strVal val="ppt_x"/>
                                          </p:val>
                                        </p:tav>
                                      </p:tavLst>
                                    </p:anim>
                                    <p:anim calcmode="lin" valueType="num">
                                      <p:cBhvr>
                                        <p:cTn id="61" dur="500"/>
                                        <p:tgtEl>
                                          <p:spTgt spid="102492"/>
                                        </p:tgtEl>
                                        <p:attrNameLst>
                                          <p:attrName>ppt_y</p:attrName>
                                        </p:attrNameLst>
                                      </p:cBhvr>
                                      <p:tavLst>
                                        <p:tav tm="0">
                                          <p:val>
                                            <p:strVal val="ppt_y"/>
                                          </p:val>
                                        </p:tav>
                                        <p:tav tm="100000">
                                          <p:val>
                                            <p:strVal val="1+ppt_h/2"/>
                                          </p:val>
                                        </p:tav>
                                      </p:tavLst>
                                    </p:anim>
                                    <p:set>
                                      <p:cBhvr>
                                        <p:cTn id="62" dur="1" fill="hold">
                                          <p:stCondLst>
                                            <p:cond delay="499"/>
                                          </p:stCondLst>
                                        </p:cTn>
                                        <p:tgtEl>
                                          <p:spTgt spid="10249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2493"/>
                                        </p:tgtEl>
                                        <p:attrNameLst>
                                          <p:attrName>style.visibility</p:attrName>
                                        </p:attrNameLst>
                                      </p:cBhvr>
                                      <p:to>
                                        <p:strVal val="visible"/>
                                      </p:to>
                                    </p:set>
                                    <p:anim calcmode="lin" valueType="num">
                                      <p:cBhvr>
                                        <p:cTn id="67" dur="500" fill="hold"/>
                                        <p:tgtEl>
                                          <p:spTgt spid="102493"/>
                                        </p:tgtEl>
                                        <p:attrNameLst>
                                          <p:attrName>ppt_x</p:attrName>
                                        </p:attrNameLst>
                                      </p:cBhvr>
                                      <p:tavLst>
                                        <p:tav tm="0">
                                          <p:val>
                                            <p:strVal val="#ppt_x"/>
                                          </p:val>
                                        </p:tav>
                                        <p:tav tm="100000">
                                          <p:val>
                                            <p:strVal val="#ppt_x"/>
                                          </p:val>
                                        </p:tav>
                                      </p:tavLst>
                                    </p:anim>
                                    <p:anim calcmode="lin" valueType="num">
                                      <p:cBhvr>
                                        <p:cTn id="68" dur="500" fill="hold"/>
                                        <p:tgtEl>
                                          <p:spTgt spid="10249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p:cTn id="72" dur="500"/>
                                        <p:tgtEl>
                                          <p:spTgt spid="102486"/>
                                        </p:tgtEl>
                                        <p:attrNameLst>
                                          <p:attrName>ppt_x</p:attrName>
                                        </p:attrNameLst>
                                      </p:cBhvr>
                                      <p:tavLst>
                                        <p:tav tm="0">
                                          <p:val>
                                            <p:strVal val="ppt_x"/>
                                          </p:val>
                                        </p:tav>
                                        <p:tav tm="100000">
                                          <p:val>
                                            <p:strVal val="ppt_x"/>
                                          </p:val>
                                        </p:tav>
                                      </p:tavLst>
                                    </p:anim>
                                    <p:anim calcmode="lin" valueType="num">
                                      <p:cBhvr>
                                        <p:cTn id="73" dur="500"/>
                                        <p:tgtEl>
                                          <p:spTgt spid="102486"/>
                                        </p:tgtEl>
                                        <p:attrNameLst>
                                          <p:attrName>ppt_y</p:attrName>
                                        </p:attrNameLst>
                                      </p:cBhvr>
                                      <p:tavLst>
                                        <p:tav tm="0">
                                          <p:val>
                                            <p:strVal val="ppt_y"/>
                                          </p:val>
                                        </p:tav>
                                        <p:tav tm="100000">
                                          <p:val>
                                            <p:strVal val="1+ppt_h/2"/>
                                          </p:val>
                                        </p:tav>
                                      </p:tavLst>
                                    </p:anim>
                                    <p:set>
                                      <p:cBhvr>
                                        <p:cTn id="74" dur="1" fill="hold">
                                          <p:stCondLst>
                                            <p:cond delay="499"/>
                                          </p:stCondLst>
                                        </p:cTn>
                                        <p:tgtEl>
                                          <p:spTgt spid="10248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2423"/>
                                        </p:tgtEl>
                                        <p:attrNameLst>
                                          <p:attrName>style.visibility</p:attrName>
                                        </p:attrNameLst>
                                      </p:cBhvr>
                                      <p:to>
                                        <p:strVal val="visible"/>
                                      </p:to>
                                    </p:set>
                                    <p:anim calcmode="lin" valueType="num">
                                      <p:cBhvr>
                                        <p:cTn id="79" dur="500" fill="hold"/>
                                        <p:tgtEl>
                                          <p:spTgt spid="102423"/>
                                        </p:tgtEl>
                                        <p:attrNameLst>
                                          <p:attrName>ppt_x</p:attrName>
                                        </p:attrNameLst>
                                      </p:cBhvr>
                                      <p:tavLst>
                                        <p:tav tm="0">
                                          <p:val>
                                            <p:strVal val="#ppt_x"/>
                                          </p:val>
                                        </p:tav>
                                        <p:tav tm="100000">
                                          <p:val>
                                            <p:strVal val="#ppt_x"/>
                                          </p:val>
                                        </p:tav>
                                      </p:tavLst>
                                    </p:anim>
                                    <p:anim calcmode="lin" valueType="num">
                                      <p:cBhvr>
                                        <p:cTn id="80" dur="500" fill="hold"/>
                                        <p:tgtEl>
                                          <p:spTgt spid="1024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2451"/>
                                        </p:tgtEl>
                                        <p:attrNameLst>
                                          <p:attrName>style.visibility</p:attrName>
                                        </p:attrNameLst>
                                      </p:cBhvr>
                                      <p:to>
                                        <p:strVal val="visible"/>
                                      </p:to>
                                    </p:set>
                                    <p:anim calcmode="lin" valueType="num">
                                      <p:cBhvr>
                                        <p:cTn id="85" dur="500" fill="hold"/>
                                        <p:tgtEl>
                                          <p:spTgt spid="102451"/>
                                        </p:tgtEl>
                                        <p:attrNameLst>
                                          <p:attrName>ppt_x</p:attrName>
                                        </p:attrNameLst>
                                      </p:cBhvr>
                                      <p:tavLst>
                                        <p:tav tm="0">
                                          <p:val>
                                            <p:strVal val="#ppt_x"/>
                                          </p:val>
                                        </p:tav>
                                        <p:tav tm="100000">
                                          <p:val>
                                            <p:strVal val="#ppt_x"/>
                                          </p:val>
                                        </p:tav>
                                      </p:tavLst>
                                    </p:anim>
                                    <p:anim calcmode="lin" valueType="num">
                                      <p:cBhvr>
                                        <p:cTn id="86" dur="500" fill="hold"/>
                                        <p:tgtEl>
                                          <p:spTgt spid="10245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2506"/>
                                        </p:tgtEl>
                                        <p:attrNameLst>
                                          <p:attrName>style.visibility</p:attrName>
                                        </p:attrNameLst>
                                      </p:cBhvr>
                                      <p:to>
                                        <p:strVal val="visible"/>
                                      </p:to>
                                    </p:set>
                                    <p:anim calcmode="lin" valueType="num">
                                      <p:cBhvr>
                                        <p:cTn id="91" dur="500" fill="hold"/>
                                        <p:tgtEl>
                                          <p:spTgt spid="102506"/>
                                        </p:tgtEl>
                                        <p:attrNameLst>
                                          <p:attrName>ppt_x</p:attrName>
                                        </p:attrNameLst>
                                      </p:cBhvr>
                                      <p:tavLst>
                                        <p:tav tm="0">
                                          <p:val>
                                            <p:strVal val="#ppt_x"/>
                                          </p:val>
                                        </p:tav>
                                        <p:tav tm="100000">
                                          <p:val>
                                            <p:strVal val="#ppt_x"/>
                                          </p:val>
                                        </p:tav>
                                      </p:tavLst>
                                    </p:anim>
                                    <p:anim calcmode="lin" valueType="num">
                                      <p:cBhvr>
                                        <p:cTn id="92" dur="500" fill="hold"/>
                                        <p:tgtEl>
                                          <p:spTgt spid="10250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2452"/>
                                        </p:tgtEl>
                                        <p:attrNameLst>
                                          <p:attrName>style.visibility</p:attrName>
                                        </p:attrNameLst>
                                      </p:cBhvr>
                                      <p:to>
                                        <p:strVal val="visible"/>
                                      </p:to>
                                    </p:set>
                                    <p:anim calcmode="lin" valueType="num">
                                      <p:cBhvr>
                                        <p:cTn id="97" dur="500" fill="hold"/>
                                        <p:tgtEl>
                                          <p:spTgt spid="102452"/>
                                        </p:tgtEl>
                                        <p:attrNameLst>
                                          <p:attrName>ppt_x</p:attrName>
                                        </p:attrNameLst>
                                      </p:cBhvr>
                                      <p:tavLst>
                                        <p:tav tm="0">
                                          <p:val>
                                            <p:strVal val="#ppt_x"/>
                                          </p:val>
                                        </p:tav>
                                        <p:tav tm="100000">
                                          <p:val>
                                            <p:strVal val="#ppt_x"/>
                                          </p:val>
                                        </p:tav>
                                      </p:tavLst>
                                    </p:anim>
                                    <p:anim calcmode="lin" valueType="num">
                                      <p:cBhvr>
                                        <p:cTn id="98" dur="500" fill="hold"/>
                                        <p:tgtEl>
                                          <p:spTgt spid="10245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2447"/>
                                        </p:tgtEl>
                                        <p:attrNameLst>
                                          <p:attrName>style.visibility</p:attrName>
                                        </p:attrNameLst>
                                      </p:cBhvr>
                                      <p:to>
                                        <p:strVal val="visible"/>
                                      </p:to>
                                    </p:set>
                                    <p:anim calcmode="lin" valueType="num">
                                      <p:cBhvr>
                                        <p:cTn id="103" dur="500" fill="hold"/>
                                        <p:tgtEl>
                                          <p:spTgt spid="102447"/>
                                        </p:tgtEl>
                                        <p:attrNameLst>
                                          <p:attrName>ppt_x</p:attrName>
                                        </p:attrNameLst>
                                      </p:cBhvr>
                                      <p:tavLst>
                                        <p:tav tm="0">
                                          <p:val>
                                            <p:strVal val="#ppt_x"/>
                                          </p:val>
                                        </p:tav>
                                        <p:tav tm="100000">
                                          <p:val>
                                            <p:strVal val="#ppt_x"/>
                                          </p:val>
                                        </p:tav>
                                      </p:tavLst>
                                    </p:anim>
                                    <p:anim calcmode="lin" valueType="num">
                                      <p:cBhvr>
                                        <p:cTn id="104" dur="500" fill="hold"/>
                                        <p:tgtEl>
                                          <p:spTgt spid="10244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02450"/>
                                        </p:tgtEl>
                                        <p:attrNameLst>
                                          <p:attrName>style.visibility</p:attrName>
                                        </p:attrNameLst>
                                      </p:cBhvr>
                                      <p:to>
                                        <p:strVal val="visible"/>
                                      </p:to>
                                    </p:set>
                                    <p:anim calcmode="lin" valueType="num">
                                      <p:cBhvr>
                                        <p:cTn id="109" dur="500" fill="hold"/>
                                        <p:tgtEl>
                                          <p:spTgt spid="102450"/>
                                        </p:tgtEl>
                                        <p:attrNameLst>
                                          <p:attrName>ppt_x</p:attrName>
                                        </p:attrNameLst>
                                      </p:cBhvr>
                                      <p:tavLst>
                                        <p:tav tm="0">
                                          <p:val>
                                            <p:strVal val="#ppt_x"/>
                                          </p:val>
                                        </p:tav>
                                        <p:tav tm="100000">
                                          <p:val>
                                            <p:strVal val="#ppt_x"/>
                                          </p:val>
                                        </p:tav>
                                      </p:tavLst>
                                    </p:anim>
                                    <p:anim calcmode="lin" valueType="num">
                                      <p:cBhvr>
                                        <p:cTn id="110" dur="500" fill="hold"/>
                                        <p:tgtEl>
                                          <p:spTgt spid="10245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02488"/>
                                        </p:tgtEl>
                                        <p:attrNameLst>
                                          <p:attrName>style.visibility</p:attrName>
                                        </p:attrNameLst>
                                      </p:cBhvr>
                                      <p:to>
                                        <p:strVal val="visible"/>
                                      </p:to>
                                    </p:set>
                                    <p:anim calcmode="lin" valueType="num">
                                      <p:cBhvr>
                                        <p:cTn id="115" dur="500" fill="hold"/>
                                        <p:tgtEl>
                                          <p:spTgt spid="102488"/>
                                        </p:tgtEl>
                                        <p:attrNameLst>
                                          <p:attrName>ppt_x</p:attrName>
                                        </p:attrNameLst>
                                      </p:cBhvr>
                                      <p:tavLst>
                                        <p:tav tm="0">
                                          <p:val>
                                            <p:strVal val="#ppt_x"/>
                                          </p:val>
                                        </p:tav>
                                        <p:tav tm="100000">
                                          <p:val>
                                            <p:strVal val="#ppt_x"/>
                                          </p:val>
                                        </p:tav>
                                      </p:tavLst>
                                    </p:anim>
                                    <p:anim calcmode="lin" valueType="num">
                                      <p:cBhvr>
                                        <p:cTn id="116" dur="500" fill="hold"/>
                                        <p:tgtEl>
                                          <p:spTgt spid="10248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02426"/>
                                        </p:tgtEl>
                                        <p:attrNameLst>
                                          <p:attrName>style.visibility</p:attrName>
                                        </p:attrNameLst>
                                      </p:cBhvr>
                                      <p:to>
                                        <p:strVal val="visible"/>
                                      </p:to>
                                    </p:set>
                                    <p:anim calcmode="lin" valueType="num">
                                      <p:cBhvr>
                                        <p:cTn id="121" dur="500" fill="hold"/>
                                        <p:tgtEl>
                                          <p:spTgt spid="102426"/>
                                        </p:tgtEl>
                                        <p:attrNameLst>
                                          <p:attrName>ppt_x</p:attrName>
                                        </p:attrNameLst>
                                      </p:cBhvr>
                                      <p:tavLst>
                                        <p:tav tm="0">
                                          <p:val>
                                            <p:strVal val="#ppt_x"/>
                                          </p:val>
                                        </p:tav>
                                        <p:tav tm="100000">
                                          <p:val>
                                            <p:strVal val="#ppt_x"/>
                                          </p:val>
                                        </p:tav>
                                      </p:tavLst>
                                    </p:anim>
                                    <p:anim calcmode="lin" valueType="num">
                                      <p:cBhvr>
                                        <p:cTn id="122" dur="500" fill="hold"/>
                                        <p:tgtEl>
                                          <p:spTgt spid="10242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grpId="1" nodeType="clickEffect">
                                  <p:stCondLst>
                                    <p:cond delay="0"/>
                                  </p:stCondLst>
                                  <p:childTnLst>
                                    <p:anim calcmode="lin" valueType="num">
                                      <p:cBhvr>
                                        <p:cTn id="126" dur="500"/>
                                        <p:tgtEl>
                                          <p:spTgt spid="102487"/>
                                        </p:tgtEl>
                                        <p:attrNameLst>
                                          <p:attrName>ppt_x</p:attrName>
                                        </p:attrNameLst>
                                      </p:cBhvr>
                                      <p:tavLst>
                                        <p:tav tm="0">
                                          <p:val>
                                            <p:strVal val="ppt_x"/>
                                          </p:val>
                                        </p:tav>
                                        <p:tav tm="100000">
                                          <p:val>
                                            <p:strVal val="ppt_x"/>
                                          </p:val>
                                        </p:tav>
                                      </p:tavLst>
                                    </p:anim>
                                    <p:anim calcmode="lin" valueType="num">
                                      <p:cBhvr>
                                        <p:cTn id="127" dur="500"/>
                                        <p:tgtEl>
                                          <p:spTgt spid="102487"/>
                                        </p:tgtEl>
                                        <p:attrNameLst>
                                          <p:attrName>ppt_y</p:attrName>
                                        </p:attrNameLst>
                                      </p:cBhvr>
                                      <p:tavLst>
                                        <p:tav tm="0">
                                          <p:val>
                                            <p:strVal val="ppt_y"/>
                                          </p:val>
                                        </p:tav>
                                        <p:tav tm="100000">
                                          <p:val>
                                            <p:strVal val="1+ppt_h/2"/>
                                          </p:val>
                                        </p:tav>
                                      </p:tavLst>
                                    </p:anim>
                                    <p:set>
                                      <p:cBhvr>
                                        <p:cTn id="128" dur="1" fill="hold">
                                          <p:stCondLst>
                                            <p:cond delay="499"/>
                                          </p:stCondLst>
                                        </p:cTn>
                                        <p:tgtEl>
                                          <p:spTgt spid="102487"/>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02453"/>
                                        </p:tgtEl>
                                        <p:attrNameLst>
                                          <p:attrName>style.visibility</p:attrName>
                                        </p:attrNameLst>
                                      </p:cBhvr>
                                      <p:to>
                                        <p:strVal val="visible"/>
                                      </p:to>
                                    </p:set>
                                    <p:anim calcmode="lin" valueType="num">
                                      <p:cBhvr>
                                        <p:cTn id="133" dur="500" fill="hold"/>
                                        <p:tgtEl>
                                          <p:spTgt spid="102453"/>
                                        </p:tgtEl>
                                        <p:attrNameLst>
                                          <p:attrName>ppt_x</p:attrName>
                                        </p:attrNameLst>
                                      </p:cBhvr>
                                      <p:tavLst>
                                        <p:tav tm="0">
                                          <p:val>
                                            <p:strVal val="#ppt_x"/>
                                          </p:val>
                                        </p:tav>
                                        <p:tav tm="100000">
                                          <p:val>
                                            <p:strVal val="#ppt_x"/>
                                          </p:val>
                                        </p:tav>
                                      </p:tavLst>
                                    </p:anim>
                                    <p:anim calcmode="lin" valueType="num">
                                      <p:cBhvr>
                                        <p:cTn id="134" dur="500" fill="hold"/>
                                        <p:tgtEl>
                                          <p:spTgt spid="10245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02454"/>
                                        </p:tgtEl>
                                        <p:attrNameLst>
                                          <p:attrName>style.visibility</p:attrName>
                                        </p:attrNameLst>
                                      </p:cBhvr>
                                      <p:to>
                                        <p:strVal val="visible"/>
                                      </p:to>
                                    </p:set>
                                    <p:anim calcmode="lin" valueType="num">
                                      <p:cBhvr>
                                        <p:cTn id="139" dur="500" fill="hold"/>
                                        <p:tgtEl>
                                          <p:spTgt spid="102454"/>
                                        </p:tgtEl>
                                        <p:attrNameLst>
                                          <p:attrName>ppt_x</p:attrName>
                                        </p:attrNameLst>
                                      </p:cBhvr>
                                      <p:tavLst>
                                        <p:tav tm="0">
                                          <p:val>
                                            <p:strVal val="#ppt_x"/>
                                          </p:val>
                                        </p:tav>
                                        <p:tav tm="100000">
                                          <p:val>
                                            <p:strVal val="#ppt_x"/>
                                          </p:val>
                                        </p:tav>
                                      </p:tavLst>
                                    </p:anim>
                                    <p:anim calcmode="lin" valueType="num">
                                      <p:cBhvr>
                                        <p:cTn id="140" dur="500" fill="hold"/>
                                        <p:tgtEl>
                                          <p:spTgt spid="10245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02455"/>
                                        </p:tgtEl>
                                        <p:attrNameLst>
                                          <p:attrName>style.visibility</p:attrName>
                                        </p:attrNameLst>
                                      </p:cBhvr>
                                      <p:to>
                                        <p:strVal val="visible"/>
                                      </p:to>
                                    </p:set>
                                    <p:anim calcmode="lin" valueType="num">
                                      <p:cBhvr>
                                        <p:cTn id="145" dur="500" fill="hold"/>
                                        <p:tgtEl>
                                          <p:spTgt spid="102455"/>
                                        </p:tgtEl>
                                        <p:attrNameLst>
                                          <p:attrName>ppt_x</p:attrName>
                                        </p:attrNameLst>
                                      </p:cBhvr>
                                      <p:tavLst>
                                        <p:tav tm="0">
                                          <p:val>
                                            <p:strVal val="#ppt_x"/>
                                          </p:val>
                                        </p:tav>
                                        <p:tav tm="100000">
                                          <p:val>
                                            <p:strVal val="#ppt_x"/>
                                          </p:val>
                                        </p:tav>
                                      </p:tavLst>
                                    </p:anim>
                                    <p:anim calcmode="lin" valueType="num">
                                      <p:cBhvr>
                                        <p:cTn id="146" dur="500" fill="hold"/>
                                        <p:tgtEl>
                                          <p:spTgt spid="10245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02489"/>
                                        </p:tgtEl>
                                        <p:attrNameLst>
                                          <p:attrName>style.visibility</p:attrName>
                                        </p:attrNameLst>
                                      </p:cBhvr>
                                      <p:to>
                                        <p:strVal val="visible"/>
                                      </p:to>
                                    </p:set>
                                    <p:anim calcmode="lin" valueType="num">
                                      <p:cBhvr>
                                        <p:cTn id="151" dur="500" fill="hold"/>
                                        <p:tgtEl>
                                          <p:spTgt spid="102489"/>
                                        </p:tgtEl>
                                        <p:attrNameLst>
                                          <p:attrName>ppt_x</p:attrName>
                                        </p:attrNameLst>
                                      </p:cBhvr>
                                      <p:tavLst>
                                        <p:tav tm="0">
                                          <p:val>
                                            <p:strVal val="#ppt_x"/>
                                          </p:val>
                                        </p:tav>
                                        <p:tav tm="100000">
                                          <p:val>
                                            <p:strVal val="#ppt_x"/>
                                          </p:val>
                                        </p:tav>
                                      </p:tavLst>
                                    </p:anim>
                                    <p:anim calcmode="lin" valueType="num">
                                      <p:cBhvr>
                                        <p:cTn id="152" dur="500" fill="hold"/>
                                        <p:tgtEl>
                                          <p:spTgt spid="10248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02458"/>
                                        </p:tgtEl>
                                        <p:attrNameLst>
                                          <p:attrName>style.visibility</p:attrName>
                                        </p:attrNameLst>
                                      </p:cBhvr>
                                      <p:to>
                                        <p:strVal val="visible"/>
                                      </p:to>
                                    </p:set>
                                    <p:anim calcmode="lin" valueType="num">
                                      <p:cBhvr>
                                        <p:cTn id="157" dur="500" fill="hold"/>
                                        <p:tgtEl>
                                          <p:spTgt spid="102458"/>
                                        </p:tgtEl>
                                        <p:attrNameLst>
                                          <p:attrName>ppt_x</p:attrName>
                                        </p:attrNameLst>
                                      </p:cBhvr>
                                      <p:tavLst>
                                        <p:tav tm="0">
                                          <p:val>
                                            <p:strVal val="#ppt_x"/>
                                          </p:val>
                                        </p:tav>
                                        <p:tav tm="100000">
                                          <p:val>
                                            <p:strVal val="#ppt_x"/>
                                          </p:val>
                                        </p:tav>
                                      </p:tavLst>
                                    </p:anim>
                                    <p:anim calcmode="lin" valueType="num">
                                      <p:cBhvr>
                                        <p:cTn id="158" dur="500" fill="hold"/>
                                        <p:tgtEl>
                                          <p:spTgt spid="10245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02456"/>
                                        </p:tgtEl>
                                        <p:attrNameLst>
                                          <p:attrName>style.visibility</p:attrName>
                                        </p:attrNameLst>
                                      </p:cBhvr>
                                      <p:to>
                                        <p:strVal val="visible"/>
                                      </p:to>
                                    </p:set>
                                    <p:anim calcmode="lin" valueType="num">
                                      <p:cBhvr>
                                        <p:cTn id="163" dur="500" fill="hold"/>
                                        <p:tgtEl>
                                          <p:spTgt spid="102456"/>
                                        </p:tgtEl>
                                        <p:attrNameLst>
                                          <p:attrName>ppt_x</p:attrName>
                                        </p:attrNameLst>
                                      </p:cBhvr>
                                      <p:tavLst>
                                        <p:tav tm="0">
                                          <p:val>
                                            <p:strVal val="#ppt_x"/>
                                          </p:val>
                                        </p:tav>
                                        <p:tav tm="100000">
                                          <p:val>
                                            <p:strVal val="#ppt_x"/>
                                          </p:val>
                                        </p:tav>
                                      </p:tavLst>
                                    </p:anim>
                                    <p:anim calcmode="lin" valueType="num">
                                      <p:cBhvr>
                                        <p:cTn id="164" dur="500" fill="hold"/>
                                        <p:tgtEl>
                                          <p:spTgt spid="10245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02490"/>
                                        </p:tgtEl>
                                        <p:attrNameLst>
                                          <p:attrName>style.visibility</p:attrName>
                                        </p:attrNameLst>
                                      </p:cBhvr>
                                      <p:to>
                                        <p:strVal val="visible"/>
                                      </p:to>
                                    </p:set>
                                    <p:anim calcmode="lin" valueType="num">
                                      <p:cBhvr>
                                        <p:cTn id="169" dur="500" fill="hold"/>
                                        <p:tgtEl>
                                          <p:spTgt spid="102490"/>
                                        </p:tgtEl>
                                        <p:attrNameLst>
                                          <p:attrName>ppt_x</p:attrName>
                                        </p:attrNameLst>
                                      </p:cBhvr>
                                      <p:tavLst>
                                        <p:tav tm="0">
                                          <p:val>
                                            <p:strVal val="#ppt_x"/>
                                          </p:val>
                                        </p:tav>
                                        <p:tav tm="100000">
                                          <p:val>
                                            <p:strVal val="#ppt_x"/>
                                          </p:val>
                                        </p:tav>
                                      </p:tavLst>
                                    </p:anim>
                                    <p:anim calcmode="lin" valueType="num">
                                      <p:cBhvr>
                                        <p:cTn id="170" dur="500" fill="hold"/>
                                        <p:tgtEl>
                                          <p:spTgt spid="10249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02457"/>
                                        </p:tgtEl>
                                        <p:attrNameLst>
                                          <p:attrName>style.visibility</p:attrName>
                                        </p:attrNameLst>
                                      </p:cBhvr>
                                      <p:to>
                                        <p:strVal val="visible"/>
                                      </p:to>
                                    </p:set>
                                    <p:anim calcmode="lin" valueType="num">
                                      <p:cBhvr>
                                        <p:cTn id="175" dur="500" fill="hold"/>
                                        <p:tgtEl>
                                          <p:spTgt spid="102457"/>
                                        </p:tgtEl>
                                        <p:attrNameLst>
                                          <p:attrName>ppt_x</p:attrName>
                                        </p:attrNameLst>
                                      </p:cBhvr>
                                      <p:tavLst>
                                        <p:tav tm="0">
                                          <p:val>
                                            <p:strVal val="#ppt_x"/>
                                          </p:val>
                                        </p:tav>
                                        <p:tav tm="100000">
                                          <p:val>
                                            <p:strVal val="#ppt_x"/>
                                          </p:val>
                                        </p:tav>
                                      </p:tavLst>
                                    </p:anim>
                                    <p:anim calcmode="lin" valueType="num">
                                      <p:cBhvr>
                                        <p:cTn id="176" dur="500" fill="hold"/>
                                        <p:tgtEl>
                                          <p:spTgt spid="102457"/>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xit" presetSubtype="4" fill="hold" grpId="1" nodeType="clickEffect">
                                  <p:stCondLst>
                                    <p:cond delay="0"/>
                                  </p:stCondLst>
                                  <p:childTnLst>
                                    <p:anim calcmode="lin" valueType="num">
                                      <p:cBhvr>
                                        <p:cTn id="180" dur="500"/>
                                        <p:tgtEl>
                                          <p:spTgt spid="102493"/>
                                        </p:tgtEl>
                                        <p:attrNameLst>
                                          <p:attrName>ppt_x</p:attrName>
                                        </p:attrNameLst>
                                      </p:cBhvr>
                                      <p:tavLst>
                                        <p:tav tm="0">
                                          <p:val>
                                            <p:strVal val="ppt_x"/>
                                          </p:val>
                                        </p:tav>
                                        <p:tav tm="100000">
                                          <p:val>
                                            <p:strVal val="ppt_x"/>
                                          </p:val>
                                        </p:tav>
                                      </p:tavLst>
                                    </p:anim>
                                    <p:anim calcmode="lin" valueType="num">
                                      <p:cBhvr>
                                        <p:cTn id="181" dur="500"/>
                                        <p:tgtEl>
                                          <p:spTgt spid="102493"/>
                                        </p:tgtEl>
                                        <p:attrNameLst>
                                          <p:attrName>ppt_y</p:attrName>
                                        </p:attrNameLst>
                                      </p:cBhvr>
                                      <p:tavLst>
                                        <p:tav tm="0">
                                          <p:val>
                                            <p:strVal val="ppt_y"/>
                                          </p:val>
                                        </p:tav>
                                        <p:tav tm="100000">
                                          <p:val>
                                            <p:strVal val="1+ppt_h/2"/>
                                          </p:val>
                                        </p:tav>
                                      </p:tavLst>
                                    </p:anim>
                                    <p:set>
                                      <p:cBhvr>
                                        <p:cTn id="182" dur="1" fill="hold">
                                          <p:stCondLst>
                                            <p:cond delay="499"/>
                                          </p:stCondLst>
                                        </p:cTn>
                                        <p:tgtEl>
                                          <p:spTgt spid="102493"/>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02491"/>
                                        </p:tgtEl>
                                        <p:attrNameLst>
                                          <p:attrName>style.visibility</p:attrName>
                                        </p:attrNameLst>
                                      </p:cBhvr>
                                      <p:to>
                                        <p:strVal val="visible"/>
                                      </p:to>
                                    </p:set>
                                    <p:anim calcmode="lin" valueType="num">
                                      <p:cBhvr>
                                        <p:cTn id="187" dur="500" fill="hold"/>
                                        <p:tgtEl>
                                          <p:spTgt spid="102491"/>
                                        </p:tgtEl>
                                        <p:attrNameLst>
                                          <p:attrName>ppt_x</p:attrName>
                                        </p:attrNameLst>
                                      </p:cBhvr>
                                      <p:tavLst>
                                        <p:tav tm="0">
                                          <p:val>
                                            <p:strVal val="#ppt_x"/>
                                          </p:val>
                                        </p:tav>
                                        <p:tav tm="100000">
                                          <p:val>
                                            <p:strVal val="#ppt_x"/>
                                          </p:val>
                                        </p:tav>
                                      </p:tavLst>
                                    </p:anim>
                                    <p:anim calcmode="lin" valueType="num">
                                      <p:cBhvr>
                                        <p:cTn id="188" dur="500" fill="hold"/>
                                        <p:tgtEl>
                                          <p:spTgt spid="102491"/>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p:cTn id="192" dur="500"/>
                                        <p:tgtEl>
                                          <p:spTgt spid="102488"/>
                                        </p:tgtEl>
                                        <p:attrNameLst>
                                          <p:attrName>ppt_x</p:attrName>
                                        </p:attrNameLst>
                                      </p:cBhvr>
                                      <p:tavLst>
                                        <p:tav tm="0">
                                          <p:val>
                                            <p:strVal val="ppt_x"/>
                                          </p:val>
                                        </p:tav>
                                        <p:tav tm="100000">
                                          <p:val>
                                            <p:strVal val="ppt_x"/>
                                          </p:val>
                                        </p:tav>
                                      </p:tavLst>
                                    </p:anim>
                                    <p:anim calcmode="lin" valueType="num">
                                      <p:cBhvr>
                                        <p:cTn id="193" dur="500"/>
                                        <p:tgtEl>
                                          <p:spTgt spid="102488"/>
                                        </p:tgtEl>
                                        <p:attrNameLst>
                                          <p:attrName>ppt_y</p:attrName>
                                        </p:attrNameLst>
                                      </p:cBhvr>
                                      <p:tavLst>
                                        <p:tav tm="0">
                                          <p:val>
                                            <p:strVal val="ppt_y"/>
                                          </p:val>
                                        </p:tav>
                                        <p:tav tm="100000">
                                          <p:val>
                                            <p:strVal val="1+ppt_h/2"/>
                                          </p:val>
                                        </p:tav>
                                      </p:tavLst>
                                    </p:anim>
                                    <p:set>
                                      <p:cBhvr>
                                        <p:cTn id="194" dur="1" fill="hold">
                                          <p:stCondLst>
                                            <p:cond delay="499"/>
                                          </p:stCondLst>
                                        </p:cTn>
                                        <p:tgtEl>
                                          <p:spTgt spid="102488"/>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02459"/>
                                        </p:tgtEl>
                                        <p:attrNameLst>
                                          <p:attrName>style.visibility</p:attrName>
                                        </p:attrNameLst>
                                      </p:cBhvr>
                                      <p:to>
                                        <p:strVal val="visible"/>
                                      </p:to>
                                    </p:set>
                                    <p:anim calcmode="lin" valueType="num">
                                      <p:cBhvr>
                                        <p:cTn id="199" dur="500" fill="hold"/>
                                        <p:tgtEl>
                                          <p:spTgt spid="102459"/>
                                        </p:tgtEl>
                                        <p:attrNameLst>
                                          <p:attrName>ppt_x</p:attrName>
                                        </p:attrNameLst>
                                      </p:cBhvr>
                                      <p:tavLst>
                                        <p:tav tm="0">
                                          <p:val>
                                            <p:strVal val="#ppt_x"/>
                                          </p:val>
                                        </p:tav>
                                        <p:tav tm="100000">
                                          <p:val>
                                            <p:strVal val="#ppt_x"/>
                                          </p:val>
                                        </p:tav>
                                      </p:tavLst>
                                    </p:anim>
                                    <p:anim calcmode="lin" valueType="num">
                                      <p:cBhvr>
                                        <p:cTn id="200" dur="500" fill="hold"/>
                                        <p:tgtEl>
                                          <p:spTgt spid="10245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102460"/>
                                        </p:tgtEl>
                                        <p:attrNameLst>
                                          <p:attrName>style.visibility</p:attrName>
                                        </p:attrNameLst>
                                      </p:cBhvr>
                                      <p:to>
                                        <p:strVal val="visible"/>
                                      </p:to>
                                    </p:set>
                                    <p:anim calcmode="lin" valueType="num">
                                      <p:cBhvr>
                                        <p:cTn id="205" dur="500" fill="hold"/>
                                        <p:tgtEl>
                                          <p:spTgt spid="102460"/>
                                        </p:tgtEl>
                                        <p:attrNameLst>
                                          <p:attrName>ppt_x</p:attrName>
                                        </p:attrNameLst>
                                      </p:cBhvr>
                                      <p:tavLst>
                                        <p:tav tm="0">
                                          <p:val>
                                            <p:strVal val="#ppt_x"/>
                                          </p:val>
                                        </p:tav>
                                        <p:tav tm="100000">
                                          <p:val>
                                            <p:strVal val="#ppt_x"/>
                                          </p:val>
                                        </p:tav>
                                      </p:tavLst>
                                    </p:anim>
                                    <p:anim calcmode="lin" valueType="num">
                                      <p:cBhvr>
                                        <p:cTn id="206" dur="500" fill="hold"/>
                                        <p:tgtEl>
                                          <p:spTgt spid="102460"/>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102461"/>
                                        </p:tgtEl>
                                        <p:attrNameLst>
                                          <p:attrName>style.visibility</p:attrName>
                                        </p:attrNameLst>
                                      </p:cBhvr>
                                      <p:to>
                                        <p:strVal val="visible"/>
                                      </p:to>
                                    </p:set>
                                    <p:anim calcmode="lin" valueType="num">
                                      <p:cBhvr>
                                        <p:cTn id="211" dur="500" fill="hold"/>
                                        <p:tgtEl>
                                          <p:spTgt spid="102461"/>
                                        </p:tgtEl>
                                        <p:attrNameLst>
                                          <p:attrName>ppt_x</p:attrName>
                                        </p:attrNameLst>
                                      </p:cBhvr>
                                      <p:tavLst>
                                        <p:tav tm="0">
                                          <p:val>
                                            <p:strVal val="#ppt_x"/>
                                          </p:val>
                                        </p:tav>
                                        <p:tav tm="100000">
                                          <p:val>
                                            <p:strVal val="#ppt_x"/>
                                          </p:val>
                                        </p:tav>
                                      </p:tavLst>
                                    </p:anim>
                                    <p:anim calcmode="lin" valueType="num">
                                      <p:cBhvr>
                                        <p:cTn id="212" dur="500" fill="hold"/>
                                        <p:tgtEl>
                                          <p:spTgt spid="102461"/>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02494"/>
                                        </p:tgtEl>
                                        <p:attrNameLst>
                                          <p:attrName>style.visibility</p:attrName>
                                        </p:attrNameLst>
                                      </p:cBhvr>
                                      <p:to>
                                        <p:strVal val="visible"/>
                                      </p:to>
                                    </p:set>
                                    <p:anim calcmode="lin" valueType="num">
                                      <p:cBhvr>
                                        <p:cTn id="217" dur="500" fill="hold"/>
                                        <p:tgtEl>
                                          <p:spTgt spid="102494"/>
                                        </p:tgtEl>
                                        <p:attrNameLst>
                                          <p:attrName>ppt_x</p:attrName>
                                        </p:attrNameLst>
                                      </p:cBhvr>
                                      <p:tavLst>
                                        <p:tav tm="0">
                                          <p:val>
                                            <p:strVal val="#ppt_x"/>
                                          </p:val>
                                        </p:tav>
                                        <p:tav tm="100000">
                                          <p:val>
                                            <p:strVal val="#ppt_x"/>
                                          </p:val>
                                        </p:tav>
                                      </p:tavLst>
                                    </p:anim>
                                    <p:anim calcmode="lin" valueType="num">
                                      <p:cBhvr>
                                        <p:cTn id="218" dur="500" fill="hold"/>
                                        <p:tgtEl>
                                          <p:spTgt spid="102494"/>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02463"/>
                                        </p:tgtEl>
                                        <p:attrNameLst>
                                          <p:attrName>style.visibility</p:attrName>
                                        </p:attrNameLst>
                                      </p:cBhvr>
                                      <p:to>
                                        <p:strVal val="visible"/>
                                      </p:to>
                                    </p:set>
                                    <p:anim calcmode="lin" valueType="num">
                                      <p:cBhvr>
                                        <p:cTn id="223" dur="500" fill="hold"/>
                                        <p:tgtEl>
                                          <p:spTgt spid="102463"/>
                                        </p:tgtEl>
                                        <p:attrNameLst>
                                          <p:attrName>ppt_x</p:attrName>
                                        </p:attrNameLst>
                                      </p:cBhvr>
                                      <p:tavLst>
                                        <p:tav tm="0">
                                          <p:val>
                                            <p:strVal val="#ppt_x"/>
                                          </p:val>
                                        </p:tav>
                                        <p:tav tm="100000">
                                          <p:val>
                                            <p:strVal val="#ppt_x"/>
                                          </p:val>
                                        </p:tav>
                                      </p:tavLst>
                                    </p:anim>
                                    <p:anim calcmode="lin" valueType="num">
                                      <p:cBhvr>
                                        <p:cTn id="224" dur="500" fill="hold"/>
                                        <p:tgtEl>
                                          <p:spTgt spid="102463"/>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02464"/>
                                        </p:tgtEl>
                                        <p:attrNameLst>
                                          <p:attrName>style.visibility</p:attrName>
                                        </p:attrNameLst>
                                      </p:cBhvr>
                                      <p:to>
                                        <p:strVal val="visible"/>
                                      </p:to>
                                    </p:set>
                                    <p:anim calcmode="lin" valueType="num">
                                      <p:cBhvr>
                                        <p:cTn id="229" dur="500" fill="hold"/>
                                        <p:tgtEl>
                                          <p:spTgt spid="102464"/>
                                        </p:tgtEl>
                                        <p:attrNameLst>
                                          <p:attrName>ppt_x</p:attrName>
                                        </p:attrNameLst>
                                      </p:cBhvr>
                                      <p:tavLst>
                                        <p:tav tm="0">
                                          <p:val>
                                            <p:strVal val="#ppt_x"/>
                                          </p:val>
                                        </p:tav>
                                        <p:tav tm="100000">
                                          <p:val>
                                            <p:strVal val="#ppt_x"/>
                                          </p:val>
                                        </p:tav>
                                      </p:tavLst>
                                    </p:anim>
                                    <p:anim calcmode="lin" valueType="num">
                                      <p:cBhvr>
                                        <p:cTn id="230" dur="500" fill="hold"/>
                                        <p:tgtEl>
                                          <p:spTgt spid="102464"/>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102495"/>
                                        </p:tgtEl>
                                        <p:attrNameLst>
                                          <p:attrName>style.visibility</p:attrName>
                                        </p:attrNameLst>
                                      </p:cBhvr>
                                      <p:to>
                                        <p:strVal val="visible"/>
                                      </p:to>
                                    </p:set>
                                    <p:anim calcmode="lin" valueType="num">
                                      <p:cBhvr>
                                        <p:cTn id="235" dur="500" fill="hold"/>
                                        <p:tgtEl>
                                          <p:spTgt spid="102495"/>
                                        </p:tgtEl>
                                        <p:attrNameLst>
                                          <p:attrName>ppt_x</p:attrName>
                                        </p:attrNameLst>
                                      </p:cBhvr>
                                      <p:tavLst>
                                        <p:tav tm="0">
                                          <p:val>
                                            <p:strVal val="#ppt_x"/>
                                          </p:val>
                                        </p:tav>
                                        <p:tav tm="100000">
                                          <p:val>
                                            <p:strVal val="#ppt_x"/>
                                          </p:val>
                                        </p:tav>
                                      </p:tavLst>
                                    </p:anim>
                                    <p:anim calcmode="lin" valueType="num">
                                      <p:cBhvr>
                                        <p:cTn id="236" dur="500" fill="hold"/>
                                        <p:tgtEl>
                                          <p:spTgt spid="102495"/>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102465"/>
                                        </p:tgtEl>
                                        <p:attrNameLst>
                                          <p:attrName>style.visibility</p:attrName>
                                        </p:attrNameLst>
                                      </p:cBhvr>
                                      <p:to>
                                        <p:strVal val="visible"/>
                                      </p:to>
                                    </p:set>
                                    <p:anim calcmode="lin" valueType="num">
                                      <p:cBhvr>
                                        <p:cTn id="241" dur="500" fill="hold"/>
                                        <p:tgtEl>
                                          <p:spTgt spid="102465"/>
                                        </p:tgtEl>
                                        <p:attrNameLst>
                                          <p:attrName>ppt_x</p:attrName>
                                        </p:attrNameLst>
                                      </p:cBhvr>
                                      <p:tavLst>
                                        <p:tav tm="0">
                                          <p:val>
                                            <p:strVal val="#ppt_x"/>
                                          </p:val>
                                        </p:tav>
                                        <p:tav tm="100000">
                                          <p:val>
                                            <p:strVal val="#ppt_x"/>
                                          </p:val>
                                        </p:tav>
                                      </p:tavLst>
                                    </p:anim>
                                    <p:anim calcmode="lin" valueType="num">
                                      <p:cBhvr>
                                        <p:cTn id="242" dur="500" fill="hold"/>
                                        <p:tgtEl>
                                          <p:spTgt spid="102465"/>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xit" presetSubtype="4" fill="hold" grpId="1" nodeType="clickEffect">
                                  <p:stCondLst>
                                    <p:cond delay="0"/>
                                  </p:stCondLst>
                                  <p:childTnLst>
                                    <p:anim calcmode="lin" valueType="num">
                                      <p:cBhvr>
                                        <p:cTn id="246" dur="500"/>
                                        <p:tgtEl>
                                          <p:spTgt spid="102489"/>
                                        </p:tgtEl>
                                        <p:attrNameLst>
                                          <p:attrName>ppt_x</p:attrName>
                                        </p:attrNameLst>
                                      </p:cBhvr>
                                      <p:tavLst>
                                        <p:tav tm="0">
                                          <p:val>
                                            <p:strVal val="ppt_x"/>
                                          </p:val>
                                        </p:tav>
                                        <p:tav tm="100000">
                                          <p:val>
                                            <p:strVal val="ppt_x"/>
                                          </p:val>
                                        </p:tav>
                                      </p:tavLst>
                                    </p:anim>
                                    <p:anim calcmode="lin" valueType="num">
                                      <p:cBhvr>
                                        <p:cTn id="247" dur="500"/>
                                        <p:tgtEl>
                                          <p:spTgt spid="102489"/>
                                        </p:tgtEl>
                                        <p:attrNameLst>
                                          <p:attrName>ppt_y</p:attrName>
                                        </p:attrNameLst>
                                      </p:cBhvr>
                                      <p:tavLst>
                                        <p:tav tm="0">
                                          <p:val>
                                            <p:strVal val="ppt_y"/>
                                          </p:val>
                                        </p:tav>
                                        <p:tav tm="100000">
                                          <p:val>
                                            <p:strVal val="1+ppt_h/2"/>
                                          </p:val>
                                        </p:tav>
                                      </p:tavLst>
                                    </p:anim>
                                    <p:set>
                                      <p:cBhvr>
                                        <p:cTn id="248" dur="1" fill="hold">
                                          <p:stCondLst>
                                            <p:cond delay="499"/>
                                          </p:stCondLst>
                                        </p:cTn>
                                        <p:tgtEl>
                                          <p:spTgt spid="102489"/>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102466"/>
                                        </p:tgtEl>
                                        <p:attrNameLst>
                                          <p:attrName>style.visibility</p:attrName>
                                        </p:attrNameLst>
                                      </p:cBhvr>
                                      <p:to>
                                        <p:strVal val="visible"/>
                                      </p:to>
                                    </p:set>
                                    <p:anim calcmode="lin" valueType="num">
                                      <p:cBhvr>
                                        <p:cTn id="253" dur="500" fill="hold"/>
                                        <p:tgtEl>
                                          <p:spTgt spid="102466"/>
                                        </p:tgtEl>
                                        <p:attrNameLst>
                                          <p:attrName>ppt_x</p:attrName>
                                        </p:attrNameLst>
                                      </p:cBhvr>
                                      <p:tavLst>
                                        <p:tav tm="0">
                                          <p:val>
                                            <p:strVal val="#ppt_x"/>
                                          </p:val>
                                        </p:tav>
                                        <p:tav tm="100000">
                                          <p:val>
                                            <p:strVal val="#ppt_x"/>
                                          </p:val>
                                        </p:tav>
                                      </p:tavLst>
                                    </p:anim>
                                    <p:anim calcmode="lin" valueType="num">
                                      <p:cBhvr>
                                        <p:cTn id="254" dur="500" fill="hold"/>
                                        <p:tgtEl>
                                          <p:spTgt spid="102466"/>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02468"/>
                                        </p:tgtEl>
                                        <p:attrNameLst>
                                          <p:attrName>style.visibility</p:attrName>
                                        </p:attrNameLst>
                                      </p:cBhvr>
                                      <p:to>
                                        <p:strVal val="visible"/>
                                      </p:to>
                                    </p:set>
                                    <p:anim calcmode="lin" valueType="num">
                                      <p:cBhvr>
                                        <p:cTn id="259" dur="500" fill="hold"/>
                                        <p:tgtEl>
                                          <p:spTgt spid="102468"/>
                                        </p:tgtEl>
                                        <p:attrNameLst>
                                          <p:attrName>ppt_x</p:attrName>
                                        </p:attrNameLst>
                                      </p:cBhvr>
                                      <p:tavLst>
                                        <p:tav tm="0">
                                          <p:val>
                                            <p:strVal val="#ppt_x"/>
                                          </p:val>
                                        </p:tav>
                                        <p:tav tm="100000">
                                          <p:val>
                                            <p:strVal val="#ppt_x"/>
                                          </p:val>
                                        </p:tav>
                                      </p:tavLst>
                                    </p:anim>
                                    <p:anim calcmode="lin" valueType="num">
                                      <p:cBhvr>
                                        <p:cTn id="260" dur="500" fill="hold"/>
                                        <p:tgtEl>
                                          <p:spTgt spid="102468"/>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102467"/>
                                        </p:tgtEl>
                                        <p:attrNameLst>
                                          <p:attrName>style.visibility</p:attrName>
                                        </p:attrNameLst>
                                      </p:cBhvr>
                                      <p:to>
                                        <p:strVal val="visible"/>
                                      </p:to>
                                    </p:set>
                                    <p:anim calcmode="lin" valueType="num">
                                      <p:cBhvr>
                                        <p:cTn id="265" dur="500" fill="hold"/>
                                        <p:tgtEl>
                                          <p:spTgt spid="102467"/>
                                        </p:tgtEl>
                                        <p:attrNameLst>
                                          <p:attrName>ppt_x</p:attrName>
                                        </p:attrNameLst>
                                      </p:cBhvr>
                                      <p:tavLst>
                                        <p:tav tm="0">
                                          <p:val>
                                            <p:strVal val="#ppt_x"/>
                                          </p:val>
                                        </p:tav>
                                        <p:tav tm="100000">
                                          <p:val>
                                            <p:strVal val="#ppt_x"/>
                                          </p:val>
                                        </p:tav>
                                      </p:tavLst>
                                    </p:anim>
                                    <p:anim calcmode="lin" valueType="num">
                                      <p:cBhvr>
                                        <p:cTn id="266" dur="500" fill="hold"/>
                                        <p:tgtEl>
                                          <p:spTgt spid="102467"/>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02496"/>
                                        </p:tgtEl>
                                        <p:attrNameLst>
                                          <p:attrName>style.visibility</p:attrName>
                                        </p:attrNameLst>
                                      </p:cBhvr>
                                      <p:to>
                                        <p:strVal val="visible"/>
                                      </p:to>
                                    </p:set>
                                    <p:anim calcmode="lin" valueType="num">
                                      <p:cBhvr>
                                        <p:cTn id="271" dur="500" fill="hold"/>
                                        <p:tgtEl>
                                          <p:spTgt spid="102496"/>
                                        </p:tgtEl>
                                        <p:attrNameLst>
                                          <p:attrName>ppt_x</p:attrName>
                                        </p:attrNameLst>
                                      </p:cBhvr>
                                      <p:tavLst>
                                        <p:tav tm="0">
                                          <p:val>
                                            <p:strVal val="#ppt_x"/>
                                          </p:val>
                                        </p:tav>
                                        <p:tav tm="100000">
                                          <p:val>
                                            <p:strVal val="#ppt_x"/>
                                          </p:val>
                                        </p:tav>
                                      </p:tavLst>
                                    </p:anim>
                                    <p:anim calcmode="lin" valueType="num">
                                      <p:cBhvr>
                                        <p:cTn id="272" dur="500" fill="hold"/>
                                        <p:tgtEl>
                                          <p:spTgt spid="102496"/>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102469"/>
                                        </p:tgtEl>
                                        <p:attrNameLst>
                                          <p:attrName>style.visibility</p:attrName>
                                        </p:attrNameLst>
                                      </p:cBhvr>
                                      <p:to>
                                        <p:strVal val="visible"/>
                                      </p:to>
                                    </p:set>
                                    <p:anim calcmode="lin" valueType="num">
                                      <p:cBhvr>
                                        <p:cTn id="277" dur="500" fill="hold"/>
                                        <p:tgtEl>
                                          <p:spTgt spid="102469"/>
                                        </p:tgtEl>
                                        <p:attrNameLst>
                                          <p:attrName>ppt_x</p:attrName>
                                        </p:attrNameLst>
                                      </p:cBhvr>
                                      <p:tavLst>
                                        <p:tav tm="0">
                                          <p:val>
                                            <p:strVal val="#ppt_x"/>
                                          </p:val>
                                        </p:tav>
                                        <p:tav tm="100000">
                                          <p:val>
                                            <p:strVal val="#ppt_x"/>
                                          </p:val>
                                        </p:tav>
                                      </p:tavLst>
                                    </p:anim>
                                    <p:anim calcmode="lin" valueType="num">
                                      <p:cBhvr>
                                        <p:cTn id="278" dur="500" fill="hold"/>
                                        <p:tgtEl>
                                          <p:spTgt spid="102469"/>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102470"/>
                                        </p:tgtEl>
                                        <p:attrNameLst>
                                          <p:attrName>style.visibility</p:attrName>
                                        </p:attrNameLst>
                                      </p:cBhvr>
                                      <p:to>
                                        <p:strVal val="visible"/>
                                      </p:to>
                                    </p:set>
                                    <p:anim calcmode="lin" valueType="num">
                                      <p:cBhvr>
                                        <p:cTn id="283" dur="500" fill="hold"/>
                                        <p:tgtEl>
                                          <p:spTgt spid="102470"/>
                                        </p:tgtEl>
                                        <p:attrNameLst>
                                          <p:attrName>ppt_x</p:attrName>
                                        </p:attrNameLst>
                                      </p:cBhvr>
                                      <p:tavLst>
                                        <p:tav tm="0">
                                          <p:val>
                                            <p:strVal val="#ppt_x"/>
                                          </p:val>
                                        </p:tav>
                                        <p:tav tm="100000">
                                          <p:val>
                                            <p:strVal val="#ppt_x"/>
                                          </p:val>
                                        </p:tav>
                                      </p:tavLst>
                                    </p:anim>
                                    <p:anim calcmode="lin" valueType="num">
                                      <p:cBhvr>
                                        <p:cTn id="284" dur="500" fill="hold"/>
                                        <p:tgtEl>
                                          <p:spTgt spid="102470"/>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102497"/>
                                        </p:tgtEl>
                                        <p:attrNameLst>
                                          <p:attrName>style.visibility</p:attrName>
                                        </p:attrNameLst>
                                      </p:cBhvr>
                                      <p:to>
                                        <p:strVal val="visible"/>
                                      </p:to>
                                    </p:set>
                                    <p:anim calcmode="lin" valueType="num">
                                      <p:cBhvr>
                                        <p:cTn id="289" dur="500" fill="hold"/>
                                        <p:tgtEl>
                                          <p:spTgt spid="102497"/>
                                        </p:tgtEl>
                                        <p:attrNameLst>
                                          <p:attrName>ppt_x</p:attrName>
                                        </p:attrNameLst>
                                      </p:cBhvr>
                                      <p:tavLst>
                                        <p:tav tm="0">
                                          <p:val>
                                            <p:strVal val="#ppt_x"/>
                                          </p:val>
                                        </p:tav>
                                        <p:tav tm="100000">
                                          <p:val>
                                            <p:strVal val="#ppt_x"/>
                                          </p:val>
                                        </p:tav>
                                      </p:tavLst>
                                    </p:anim>
                                    <p:anim calcmode="lin" valueType="num">
                                      <p:cBhvr>
                                        <p:cTn id="290" dur="500" fill="hold"/>
                                        <p:tgtEl>
                                          <p:spTgt spid="102497"/>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102471"/>
                                        </p:tgtEl>
                                        <p:attrNameLst>
                                          <p:attrName>style.visibility</p:attrName>
                                        </p:attrNameLst>
                                      </p:cBhvr>
                                      <p:to>
                                        <p:strVal val="visible"/>
                                      </p:to>
                                    </p:set>
                                    <p:anim calcmode="lin" valueType="num">
                                      <p:cBhvr>
                                        <p:cTn id="295" dur="500" fill="hold"/>
                                        <p:tgtEl>
                                          <p:spTgt spid="102471"/>
                                        </p:tgtEl>
                                        <p:attrNameLst>
                                          <p:attrName>ppt_x</p:attrName>
                                        </p:attrNameLst>
                                      </p:cBhvr>
                                      <p:tavLst>
                                        <p:tav tm="0">
                                          <p:val>
                                            <p:strVal val="#ppt_x"/>
                                          </p:val>
                                        </p:tav>
                                        <p:tav tm="100000">
                                          <p:val>
                                            <p:strVal val="#ppt_x"/>
                                          </p:val>
                                        </p:tav>
                                      </p:tavLst>
                                    </p:anim>
                                    <p:anim calcmode="lin" valueType="num">
                                      <p:cBhvr>
                                        <p:cTn id="296" dur="500" fill="hold"/>
                                        <p:tgtEl>
                                          <p:spTgt spid="102471"/>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xit" presetSubtype="4" fill="hold" grpId="1" nodeType="clickEffect">
                                  <p:stCondLst>
                                    <p:cond delay="0"/>
                                  </p:stCondLst>
                                  <p:childTnLst>
                                    <p:anim calcmode="lin" valueType="num">
                                      <p:cBhvr>
                                        <p:cTn id="300" dur="500"/>
                                        <p:tgtEl>
                                          <p:spTgt spid="102490"/>
                                        </p:tgtEl>
                                        <p:attrNameLst>
                                          <p:attrName>ppt_x</p:attrName>
                                        </p:attrNameLst>
                                      </p:cBhvr>
                                      <p:tavLst>
                                        <p:tav tm="0">
                                          <p:val>
                                            <p:strVal val="ppt_x"/>
                                          </p:val>
                                        </p:tav>
                                        <p:tav tm="100000">
                                          <p:val>
                                            <p:strVal val="ppt_x"/>
                                          </p:val>
                                        </p:tav>
                                      </p:tavLst>
                                    </p:anim>
                                    <p:anim calcmode="lin" valueType="num">
                                      <p:cBhvr>
                                        <p:cTn id="301" dur="500"/>
                                        <p:tgtEl>
                                          <p:spTgt spid="102490"/>
                                        </p:tgtEl>
                                        <p:attrNameLst>
                                          <p:attrName>ppt_y</p:attrName>
                                        </p:attrNameLst>
                                      </p:cBhvr>
                                      <p:tavLst>
                                        <p:tav tm="0">
                                          <p:val>
                                            <p:strVal val="ppt_y"/>
                                          </p:val>
                                        </p:tav>
                                        <p:tav tm="100000">
                                          <p:val>
                                            <p:strVal val="1+ppt_h/2"/>
                                          </p:val>
                                        </p:tav>
                                      </p:tavLst>
                                    </p:anim>
                                    <p:set>
                                      <p:cBhvr>
                                        <p:cTn id="302" dur="1" fill="hold">
                                          <p:stCondLst>
                                            <p:cond delay="499"/>
                                          </p:stCondLst>
                                        </p:cTn>
                                        <p:tgtEl>
                                          <p:spTgt spid="102490"/>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102472"/>
                                        </p:tgtEl>
                                        <p:attrNameLst>
                                          <p:attrName>style.visibility</p:attrName>
                                        </p:attrNameLst>
                                      </p:cBhvr>
                                      <p:to>
                                        <p:strVal val="visible"/>
                                      </p:to>
                                    </p:set>
                                    <p:anim calcmode="lin" valueType="num">
                                      <p:cBhvr>
                                        <p:cTn id="307" dur="500" fill="hold"/>
                                        <p:tgtEl>
                                          <p:spTgt spid="102472"/>
                                        </p:tgtEl>
                                        <p:attrNameLst>
                                          <p:attrName>ppt_x</p:attrName>
                                        </p:attrNameLst>
                                      </p:cBhvr>
                                      <p:tavLst>
                                        <p:tav tm="0">
                                          <p:val>
                                            <p:strVal val="#ppt_x"/>
                                          </p:val>
                                        </p:tav>
                                        <p:tav tm="100000">
                                          <p:val>
                                            <p:strVal val="#ppt_x"/>
                                          </p:val>
                                        </p:tav>
                                      </p:tavLst>
                                    </p:anim>
                                    <p:anim calcmode="lin" valueType="num">
                                      <p:cBhvr>
                                        <p:cTn id="308" dur="500" fill="hold"/>
                                        <p:tgtEl>
                                          <p:spTgt spid="102472"/>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102474"/>
                                        </p:tgtEl>
                                        <p:attrNameLst>
                                          <p:attrName>style.visibility</p:attrName>
                                        </p:attrNameLst>
                                      </p:cBhvr>
                                      <p:to>
                                        <p:strVal val="visible"/>
                                      </p:to>
                                    </p:set>
                                    <p:anim calcmode="lin" valueType="num">
                                      <p:cBhvr>
                                        <p:cTn id="313" dur="500" fill="hold"/>
                                        <p:tgtEl>
                                          <p:spTgt spid="102474"/>
                                        </p:tgtEl>
                                        <p:attrNameLst>
                                          <p:attrName>ppt_x</p:attrName>
                                        </p:attrNameLst>
                                      </p:cBhvr>
                                      <p:tavLst>
                                        <p:tav tm="0">
                                          <p:val>
                                            <p:strVal val="#ppt_x"/>
                                          </p:val>
                                        </p:tav>
                                        <p:tav tm="100000">
                                          <p:val>
                                            <p:strVal val="#ppt_x"/>
                                          </p:val>
                                        </p:tav>
                                      </p:tavLst>
                                    </p:anim>
                                    <p:anim calcmode="lin" valueType="num">
                                      <p:cBhvr>
                                        <p:cTn id="314" dur="500" fill="hold"/>
                                        <p:tgtEl>
                                          <p:spTgt spid="102474"/>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102473"/>
                                        </p:tgtEl>
                                        <p:attrNameLst>
                                          <p:attrName>style.visibility</p:attrName>
                                        </p:attrNameLst>
                                      </p:cBhvr>
                                      <p:to>
                                        <p:strVal val="visible"/>
                                      </p:to>
                                    </p:set>
                                    <p:anim calcmode="lin" valueType="num">
                                      <p:cBhvr>
                                        <p:cTn id="319" dur="500" fill="hold"/>
                                        <p:tgtEl>
                                          <p:spTgt spid="102473"/>
                                        </p:tgtEl>
                                        <p:attrNameLst>
                                          <p:attrName>ppt_x</p:attrName>
                                        </p:attrNameLst>
                                      </p:cBhvr>
                                      <p:tavLst>
                                        <p:tav tm="0">
                                          <p:val>
                                            <p:strVal val="#ppt_x"/>
                                          </p:val>
                                        </p:tav>
                                        <p:tav tm="100000">
                                          <p:val>
                                            <p:strVal val="#ppt_x"/>
                                          </p:val>
                                        </p:tav>
                                      </p:tavLst>
                                    </p:anim>
                                    <p:anim calcmode="lin" valueType="num">
                                      <p:cBhvr>
                                        <p:cTn id="320" dur="500" fill="hold"/>
                                        <p:tgtEl>
                                          <p:spTgt spid="102473"/>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102498"/>
                                        </p:tgtEl>
                                        <p:attrNameLst>
                                          <p:attrName>style.visibility</p:attrName>
                                        </p:attrNameLst>
                                      </p:cBhvr>
                                      <p:to>
                                        <p:strVal val="visible"/>
                                      </p:to>
                                    </p:set>
                                    <p:anim calcmode="lin" valueType="num">
                                      <p:cBhvr>
                                        <p:cTn id="325" dur="500" fill="hold"/>
                                        <p:tgtEl>
                                          <p:spTgt spid="102498"/>
                                        </p:tgtEl>
                                        <p:attrNameLst>
                                          <p:attrName>ppt_x</p:attrName>
                                        </p:attrNameLst>
                                      </p:cBhvr>
                                      <p:tavLst>
                                        <p:tav tm="0">
                                          <p:val>
                                            <p:strVal val="#ppt_x"/>
                                          </p:val>
                                        </p:tav>
                                        <p:tav tm="100000">
                                          <p:val>
                                            <p:strVal val="#ppt_x"/>
                                          </p:val>
                                        </p:tav>
                                      </p:tavLst>
                                    </p:anim>
                                    <p:anim calcmode="lin" valueType="num">
                                      <p:cBhvr>
                                        <p:cTn id="326" dur="500" fill="hold"/>
                                        <p:tgtEl>
                                          <p:spTgt spid="102498"/>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102475"/>
                                        </p:tgtEl>
                                        <p:attrNameLst>
                                          <p:attrName>style.visibility</p:attrName>
                                        </p:attrNameLst>
                                      </p:cBhvr>
                                      <p:to>
                                        <p:strVal val="visible"/>
                                      </p:to>
                                    </p:set>
                                    <p:anim calcmode="lin" valueType="num">
                                      <p:cBhvr>
                                        <p:cTn id="331" dur="500" fill="hold"/>
                                        <p:tgtEl>
                                          <p:spTgt spid="102475"/>
                                        </p:tgtEl>
                                        <p:attrNameLst>
                                          <p:attrName>ppt_x</p:attrName>
                                        </p:attrNameLst>
                                      </p:cBhvr>
                                      <p:tavLst>
                                        <p:tav tm="0">
                                          <p:val>
                                            <p:strVal val="#ppt_x"/>
                                          </p:val>
                                        </p:tav>
                                        <p:tav tm="100000">
                                          <p:val>
                                            <p:strVal val="#ppt_x"/>
                                          </p:val>
                                        </p:tav>
                                      </p:tavLst>
                                    </p:anim>
                                    <p:anim calcmode="lin" valueType="num">
                                      <p:cBhvr>
                                        <p:cTn id="332" dur="500" fill="hold"/>
                                        <p:tgtEl>
                                          <p:spTgt spid="102475"/>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102476"/>
                                        </p:tgtEl>
                                        <p:attrNameLst>
                                          <p:attrName>style.visibility</p:attrName>
                                        </p:attrNameLst>
                                      </p:cBhvr>
                                      <p:to>
                                        <p:strVal val="visible"/>
                                      </p:to>
                                    </p:set>
                                    <p:anim calcmode="lin" valueType="num">
                                      <p:cBhvr>
                                        <p:cTn id="337" dur="500" fill="hold"/>
                                        <p:tgtEl>
                                          <p:spTgt spid="102476"/>
                                        </p:tgtEl>
                                        <p:attrNameLst>
                                          <p:attrName>ppt_x</p:attrName>
                                        </p:attrNameLst>
                                      </p:cBhvr>
                                      <p:tavLst>
                                        <p:tav tm="0">
                                          <p:val>
                                            <p:strVal val="#ppt_x"/>
                                          </p:val>
                                        </p:tav>
                                        <p:tav tm="100000">
                                          <p:val>
                                            <p:strVal val="#ppt_x"/>
                                          </p:val>
                                        </p:tav>
                                      </p:tavLst>
                                    </p:anim>
                                    <p:anim calcmode="lin" valueType="num">
                                      <p:cBhvr>
                                        <p:cTn id="338" dur="500" fill="hold"/>
                                        <p:tgtEl>
                                          <p:spTgt spid="102476"/>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102499"/>
                                        </p:tgtEl>
                                        <p:attrNameLst>
                                          <p:attrName>style.visibility</p:attrName>
                                        </p:attrNameLst>
                                      </p:cBhvr>
                                      <p:to>
                                        <p:strVal val="visible"/>
                                      </p:to>
                                    </p:set>
                                    <p:anim calcmode="lin" valueType="num">
                                      <p:cBhvr>
                                        <p:cTn id="343" dur="500" fill="hold"/>
                                        <p:tgtEl>
                                          <p:spTgt spid="102499"/>
                                        </p:tgtEl>
                                        <p:attrNameLst>
                                          <p:attrName>ppt_x</p:attrName>
                                        </p:attrNameLst>
                                      </p:cBhvr>
                                      <p:tavLst>
                                        <p:tav tm="0">
                                          <p:val>
                                            <p:strVal val="#ppt_x"/>
                                          </p:val>
                                        </p:tav>
                                        <p:tav tm="100000">
                                          <p:val>
                                            <p:strVal val="#ppt_x"/>
                                          </p:val>
                                        </p:tav>
                                      </p:tavLst>
                                    </p:anim>
                                    <p:anim calcmode="lin" valueType="num">
                                      <p:cBhvr>
                                        <p:cTn id="344" dur="500" fill="hold"/>
                                        <p:tgtEl>
                                          <p:spTgt spid="102499"/>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102485"/>
                                        </p:tgtEl>
                                        <p:attrNameLst>
                                          <p:attrName>style.visibility</p:attrName>
                                        </p:attrNameLst>
                                      </p:cBhvr>
                                      <p:to>
                                        <p:strVal val="visible"/>
                                      </p:to>
                                    </p:set>
                                    <p:anim calcmode="lin" valueType="num">
                                      <p:cBhvr>
                                        <p:cTn id="349" dur="500" fill="hold"/>
                                        <p:tgtEl>
                                          <p:spTgt spid="102485"/>
                                        </p:tgtEl>
                                        <p:attrNameLst>
                                          <p:attrName>ppt_x</p:attrName>
                                        </p:attrNameLst>
                                      </p:cBhvr>
                                      <p:tavLst>
                                        <p:tav tm="0">
                                          <p:val>
                                            <p:strVal val="#ppt_x"/>
                                          </p:val>
                                        </p:tav>
                                        <p:tav tm="100000">
                                          <p:val>
                                            <p:strVal val="#ppt_x"/>
                                          </p:val>
                                        </p:tav>
                                      </p:tavLst>
                                    </p:anim>
                                    <p:anim calcmode="lin" valueType="num">
                                      <p:cBhvr>
                                        <p:cTn id="350" dur="500" fill="hold"/>
                                        <p:tgtEl>
                                          <p:spTgt spid="102485"/>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xit" presetSubtype="4" fill="hold" grpId="1" nodeType="clickEffect">
                                  <p:stCondLst>
                                    <p:cond delay="0"/>
                                  </p:stCondLst>
                                  <p:childTnLst>
                                    <p:anim calcmode="lin" valueType="num">
                                      <p:cBhvr>
                                        <p:cTn id="354" dur="500"/>
                                        <p:tgtEl>
                                          <p:spTgt spid="102491"/>
                                        </p:tgtEl>
                                        <p:attrNameLst>
                                          <p:attrName>ppt_x</p:attrName>
                                        </p:attrNameLst>
                                      </p:cBhvr>
                                      <p:tavLst>
                                        <p:tav tm="0">
                                          <p:val>
                                            <p:strVal val="ppt_x"/>
                                          </p:val>
                                        </p:tav>
                                        <p:tav tm="100000">
                                          <p:val>
                                            <p:strVal val="ppt_x"/>
                                          </p:val>
                                        </p:tav>
                                      </p:tavLst>
                                    </p:anim>
                                    <p:anim calcmode="lin" valueType="num">
                                      <p:cBhvr>
                                        <p:cTn id="355" dur="500"/>
                                        <p:tgtEl>
                                          <p:spTgt spid="102491"/>
                                        </p:tgtEl>
                                        <p:attrNameLst>
                                          <p:attrName>ppt_y</p:attrName>
                                        </p:attrNameLst>
                                      </p:cBhvr>
                                      <p:tavLst>
                                        <p:tav tm="0">
                                          <p:val>
                                            <p:strVal val="ppt_y"/>
                                          </p:val>
                                        </p:tav>
                                        <p:tav tm="100000">
                                          <p:val>
                                            <p:strVal val="1+ppt_h/2"/>
                                          </p:val>
                                        </p:tav>
                                      </p:tavLst>
                                    </p:anim>
                                    <p:set>
                                      <p:cBhvr>
                                        <p:cTn id="356" dur="1" fill="hold">
                                          <p:stCondLst>
                                            <p:cond delay="499"/>
                                          </p:stCondLst>
                                        </p:cTn>
                                        <p:tgtEl>
                                          <p:spTgt spid="102491"/>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102500"/>
                                        </p:tgtEl>
                                        <p:attrNameLst>
                                          <p:attrName>style.visibility</p:attrName>
                                        </p:attrNameLst>
                                      </p:cBhvr>
                                      <p:to>
                                        <p:strVal val="visible"/>
                                      </p:to>
                                    </p:set>
                                    <p:anim calcmode="lin" valueType="num">
                                      <p:cBhvr>
                                        <p:cTn id="361" dur="500" fill="hold"/>
                                        <p:tgtEl>
                                          <p:spTgt spid="102500"/>
                                        </p:tgtEl>
                                        <p:attrNameLst>
                                          <p:attrName>ppt_x</p:attrName>
                                        </p:attrNameLst>
                                      </p:cBhvr>
                                      <p:tavLst>
                                        <p:tav tm="0">
                                          <p:val>
                                            <p:strVal val="#ppt_x"/>
                                          </p:val>
                                        </p:tav>
                                        <p:tav tm="100000">
                                          <p:val>
                                            <p:strVal val="#ppt_x"/>
                                          </p:val>
                                        </p:tav>
                                      </p:tavLst>
                                    </p:anim>
                                    <p:anim calcmode="lin" valueType="num">
                                      <p:cBhvr>
                                        <p:cTn id="362" dur="500" fill="hold"/>
                                        <p:tgtEl>
                                          <p:spTgt spid="102500"/>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xit" presetSubtype="4" fill="hold" grpId="1" nodeType="clickEffect">
                                  <p:stCondLst>
                                    <p:cond delay="0"/>
                                  </p:stCondLst>
                                  <p:childTnLst>
                                    <p:anim calcmode="lin" valueType="num">
                                      <p:cBhvr>
                                        <p:cTn id="366" dur="500"/>
                                        <p:tgtEl>
                                          <p:spTgt spid="102494"/>
                                        </p:tgtEl>
                                        <p:attrNameLst>
                                          <p:attrName>ppt_x</p:attrName>
                                        </p:attrNameLst>
                                      </p:cBhvr>
                                      <p:tavLst>
                                        <p:tav tm="0">
                                          <p:val>
                                            <p:strVal val="ppt_x"/>
                                          </p:val>
                                        </p:tav>
                                        <p:tav tm="100000">
                                          <p:val>
                                            <p:strVal val="ppt_x"/>
                                          </p:val>
                                        </p:tav>
                                      </p:tavLst>
                                    </p:anim>
                                    <p:anim calcmode="lin" valueType="num">
                                      <p:cBhvr>
                                        <p:cTn id="367" dur="500"/>
                                        <p:tgtEl>
                                          <p:spTgt spid="102494"/>
                                        </p:tgtEl>
                                        <p:attrNameLst>
                                          <p:attrName>ppt_y</p:attrName>
                                        </p:attrNameLst>
                                      </p:cBhvr>
                                      <p:tavLst>
                                        <p:tav tm="0">
                                          <p:val>
                                            <p:strVal val="ppt_y"/>
                                          </p:val>
                                        </p:tav>
                                        <p:tav tm="100000">
                                          <p:val>
                                            <p:strVal val="1+ppt_h/2"/>
                                          </p:val>
                                        </p:tav>
                                      </p:tavLst>
                                    </p:anim>
                                    <p:set>
                                      <p:cBhvr>
                                        <p:cTn id="368" dur="1" fill="hold">
                                          <p:stCondLst>
                                            <p:cond delay="499"/>
                                          </p:stCondLst>
                                        </p:cTn>
                                        <p:tgtEl>
                                          <p:spTgt spid="102494"/>
                                        </p:tgtEl>
                                        <p:attrNameLst>
                                          <p:attrName>style.visibility</p:attrName>
                                        </p:attrNameLst>
                                      </p:cBhvr>
                                      <p:to>
                                        <p:strVal val="hidden"/>
                                      </p:to>
                                    </p:set>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102501"/>
                                        </p:tgtEl>
                                        <p:attrNameLst>
                                          <p:attrName>style.visibility</p:attrName>
                                        </p:attrNameLst>
                                      </p:cBhvr>
                                      <p:to>
                                        <p:strVal val="visible"/>
                                      </p:to>
                                    </p:set>
                                    <p:anim calcmode="lin" valueType="num">
                                      <p:cBhvr>
                                        <p:cTn id="373" dur="500" fill="hold"/>
                                        <p:tgtEl>
                                          <p:spTgt spid="102501"/>
                                        </p:tgtEl>
                                        <p:attrNameLst>
                                          <p:attrName>ppt_x</p:attrName>
                                        </p:attrNameLst>
                                      </p:cBhvr>
                                      <p:tavLst>
                                        <p:tav tm="0">
                                          <p:val>
                                            <p:strVal val="#ppt_x"/>
                                          </p:val>
                                        </p:tav>
                                        <p:tav tm="100000">
                                          <p:val>
                                            <p:strVal val="#ppt_x"/>
                                          </p:val>
                                        </p:tav>
                                      </p:tavLst>
                                    </p:anim>
                                    <p:anim calcmode="lin" valueType="num">
                                      <p:cBhvr>
                                        <p:cTn id="374" dur="500" fill="hold"/>
                                        <p:tgtEl>
                                          <p:spTgt spid="102501"/>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102462"/>
                                        </p:tgtEl>
                                        <p:attrNameLst>
                                          <p:attrName>style.visibility</p:attrName>
                                        </p:attrNameLst>
                                      </p:cBhvr>
                                      <p:to>
                                        <p:strVal val="visible"/>
                                      </p:to>
                                    </p:set>
                                    <p:anim calcmode="lin" valueType="num">
                                      <p:cBhvr>
                                        <p:cTn id="379" dur="500" fill="hold"/>
                                        <p:tgtEl>
                                          <p:spTgt spid="102462"/>
                                        </p:tgtEl>
                                        <p:attrNameLst>
                                          <p:attrName>ppt_x</p:attrName>
                                        </p:attrNameLst>
                                      </p:cBhvr>
                                      <p:tavLst>
                                        <p:tav tm="0">
                                          <p:val>
                                            <p:strVal val="#ppt_x"/>
                                          </p:val>
                                        </p:tav>
                                        <p:tav tm="100000">
                                          <p:val>
                                            <p:strVal val="#ppt_x"/>
                                          </p:val>
                                        </p:tav>
                                      </p:tavLst>
                                    </p:anim>
                                    <p:anim calcmode="lin" valueType="num">
                                      <p:cBhvr>
                                        <p:cTn id="380" dur="500" fill="hold"/>
                                        <p:tgtEl>
                                          <p:spTgt spid="102462"/>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102504"/>
                                        </p:tgtEl>
                                        <p:attrNameLst>
                                          <p:attrName>style.visibility</p:attrName>
                                        </p:attrNameLst>
                                      </p:cBhvr>
                                      <p:to>
                                        <p:strVal val="visible"/>
                                      </p:to>
                                    </p:set>
                                    <p:anim calcmode="lin" valueType="num">
                                      <p:cBhvr>
                                        <p:cTn id="385" dur="500" fill="hold"/>
                                        <p:tgtEl>
                                          <p:spTgt spid="102504"/>
                                        </p:tgtEl>
                                        <p:attrNameLst>
                                          <p:attrName>ppt_x</p:attrName>
                                        </p:attrNameLst>
                                      </p:cBhvr>
                                      <p:tavLst>
                                        <p:tav tm="0">
                                          <p:val>
                                            <p:strVal val="#ppt_x"/>
                                          </p:val>
                                        </p:tav>
                                        <p:tav tm="100000">
                                          <p:val>
                                            <p:strVal val="#ppt_x"/>
                                          </p:val>
                                        </p:tav>
                                      </p:tavLst>
                                    </p:anim>
                                    <p:anim calcmode="lin" valueType="num">
                                      <p:cBhvr>
                                        <p:cTn id="386" dur="500" fill="hold"/>
                                        <p:tgtEl>
                                          <p:spTgt spid="102504"/>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xit" presetSubtype="4" fill="hold" grpId="1" nodeType="clickEffect">
                                  <p:stCondLst>
                                    <p:cond delay="0"/>
                                  </p:stCondLst>
                                  <p:childTnLst>
                                    <p:anim calcmode="lin" valueType="num">
                                      <p:cBhvr>
                                        <p:cTn id="390" dur="500"/>
                                        <p:tgtEl>
                                          <p:spTgt spid="102495"/>
                                        </p:tgtEl>
                                        <p:attrNameLst>
                                          <p:attrName>ppt_x</p:attrName>
                                        </p:attrNameLst>
                                      </p:cBhvr>
                                      <p:tavLst>
                                        <p:tav tm="0">
                                          <p:val>
                                            <p:strVal val="ppt_x"/>
                                          </p:val>
                                        </p:tav>
                                        <p:tav tm="100000">
                                          <p:val>
                                            <p:strVal val="ppt_x"/>
                                          </p:val>
                                        </p:tav>
                                      </p:tavLst>
                                    </p:anim>
                                    <p:anim calcmode="lin" valueType="num">
                                      <p:cBhvr>
                                        <p:cTn id="391" dur="500"/>
                                        <p:tgtEl>
                                          <p:spTgt spid="102495"/>
                                        </p:tgtEl>
                                        <p:attrNameLst>
                                          <p:attrName>ppt_y</p:attrName>
                                        </p:attrNameLst>
                                      </p:cBhvr>
                                      <p:tavLst>
                                        <p:tav tm="0">
                                          <p:val>
                                            <p:strVal val="ppt_y"/>
                                          </p:val>
                                        </p:tav>
                                        <p:tav tm="100000">
                                          <p:val>
                                            <p:strVal val="1+ppt_h/2"/>
                                          </p:val>
                                        </p:tav>
                                      </p:tavLst>
                                    </p:anim>
                                    <p:set>
                                      <p:cBhvr>
                                        <p:cTn id="392" dur="1" fill="hold">
                                          <p:stCondLst>
                                            <p:cond delay="499"/>
                                          </p:stCondLst>
                                        </p:cTn>
                                        <p:tgtEl>
                                          <p:spTgt spid="102495"/>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102502"/>
                                        </p:tgtEl>
                                        <p:attrNameLst>
                                          <p:attrName>style.visibility</p:attrName>
                                        </p:attrNameLst>
                                      </p:cBhvr>
                                      <p:to>
                                        <p:strVal val="visible"/>
                                      </p:to>
                                    </p:set>
                                    <p:anim calcmode="lin" valueType="num">
                                      <p:cBhvr>
                                        <p:cTn id="397" dur="500" fill="hold"/>
                                        <p:tgtEl>
                                          <p:spTgt spid="102502"/>
                                        </p:tgtEl>
                                        <p:attrNameLst>
                                          <p:attrName>ppt_x</p:attrName>
                                        </p:attrNameLst>
                                      </p:cBhvr>
                                      <p:tavLst>
                                        <p:tav tm="0">
                                          <p:val>
                                            <p:strVal val="#ppt_x"/>
                                          </p:val>
                                        </p:tav>
                                        <p:tav tm="100000">
                                          <p:val>
                                            <p:strVal val="#ppt_x"/>
                                          </p:val>
                                        </p:tav>
                                      </p:tavLst>
                                    </p:anim>
                                    <p:anim calcmode="lin" valueType="num">
                                      <p:cBhvr>
                                        <p:cTn id="398" dur="500" fill="hold"/>
                                        <p:tgtEl>
                                          <p:spTgt spid="102502"/>
                                        </p:tgtEl>
                                        <p:attrNameLst>
                                          <p:attrName>ppt_y</p:attrName>
                                        </p:attrNameLst>
                                      </p:cBhvr>
                                      <p:tavLst>
                                        <p:tav tm="0">
                                          <p:val>
                                            <p:strVal val="1+#ppt_h/2"/>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102503"/>
                                        </p:tgtEl>
                                        <p:attrNameLst>
                                          <p:attrName>style.visibility</p:attrName>
                                        </p:attrNameLst>
                                      </p:cBhvr>
                                      <p:to>
                                        <p:strVal val="visible"/>
                                      </p:to>
                                    </p:set>
                                    <p:anim calcmode="lin" valueType="num">
                                      <p:cBhvr>
                                        <p:cTn id="403" dur="500" fill="hold"/>
                                        <p:tgtEl>
                                          <p:spTgt spid="102503"/>
                                        </p:tgtEl>
                                        <p:attrNameLst>
                                          <p:attrName>ppt_x</p:attrName>
                                        </p:attrNameLst>
                                      </p:cBhvr>
                                      <p:tavLst>
                                        <p:tav tm="0">
                                          <p:val>
                                            <p:strVal val="#ppt_x"/>
                                          </p:val>
                                        </p:tav>
                                        <p:tav tm="100000">
                                          <p:val>
                                            <p:strVal val="#ppt_x"/>
                                          </p:val>
                                        </p:tav>
                                      </p:tavLst>
                                    </p:anim>
                                    <p:anim calcmode="lin" valueType="num">
                                      <p:cBhvr>
                                        <p:cTn id="404" dur="500" fill="hold"/>
                                        <p:tgtEl>
                                          <p:spTgt spid="102503"/>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xit" presetSubtype="4" fill="hold" grpId="1" nodeType="clickEffect">
                                  <p:stCondLst>
                                    <p:cond delay="0"/>
                                  </p:stCondLst>
                                  <p:childTnLst>
                                    <p:anim calcmode="lin" valueType="num">
                                      <p:cBhvr>
                                        <p:cTn id="408" dur="500"/>
                                        <p:tgtEl>
                                          <p:spTgt spid="102496"/>
                                        </p:tgtEl>
                                        <p:attrNameLst>
                                          <p:attrName>ppt_x</p:attrName>
                                        </p:attrNameLst>
                                      </p:cBhvr>
                                      <p:tavLst>
                                        <p:tav tm="0">
                                          <p:val>
                                            <p:strVal val="ppt_x"/>
                                          </p:val>
                                        </p:tav>
                                        <p:tav tm="100000">
                                          <p:val>
                                            <p:strVal val="ppt_x"/>
                                          </p:val>
                                        </p:tav>
                                      </p:tavLst>
                                    </p:anim>
                                    <p:anim calcmode="lin" valueType="num">
                                      <p:cBhvr>
                                        <p:cTn id="409" dur="500"/>
                                        <p:tgtEl>
                                          <p:spTgt spid="102496"/>
                                        </p:tgtEl>
                                        <p:attrNameLst>
                                          <p:attrName>ppt_y</p:attrName>
                                        </p:attrNameLst>
                                      </p:cBhvr>
                                      <p:tavLst>
                                        <p:tav tm="0">
                                          <p:val>
                                            <p:strVal val="ppt_y"/>
                                          </p:val>
                                        </p:tav>
                                        <p:tav tm="100000">
                                          <p:val>
                                            <p:strVal val="1+ppt_h/2"/>
                                          </p:val>
                                        </p:tav>
                                      </p:tavLst>
                                    </p:anim>
                                    <p:set>
                                      <p:cBhvr>
                                        <p:cTn id="410" dur="1" fill="hold">
                                          <p:stCondLst>
                                            <p:cond delay="499"/>
                                          </p:stCondLst>
                                        </p:cTn>
                                        <p:tgtEl>
                                          <p:spTgt spid="102496"/>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102477"/>
                                        </p:tgtEl>
                                        <p:attrNameLst>
                                          <p:attrName>style.visibility</p:attrName>
                                        </p:attrNameLst>
                                      </p:cBhvr>
                                      <p:to>
                                        <p:strVal val="visible"/>
                                      </p:to>
                                    </p:set>
                                    <p:anim calcmode="lin" valueType="num">
                                      <p:cBhvr>
                                        <p:cTn id="415" dur="500" fill="hold"/>
                                        <p:tgtEl>
                                          <p:spTgt spid="102477"/>
                                        </p:tgtEl>
                                        <p:attrNameLst>
                                          <p:attrName>ppt_x</p:attrName>
                                        </p:attrNameLst>
                                      </p:cBhvr>
                                      <p:tavLst>
                                        <p:tav tm="0">
                                          <p:val>
                                            <p:strVal val="#ppt_x"/>
                                          </p:val>
                                        </p:tav>
                                        <p:tav tm="100000">
                                          <p:val>
                                            <p:strVal val="#ppt_x"/>
                                          </p:val>
                                        </p:tav>
                                      </p:tavLst>
                                    </p:anim>
                                    <p:anim calcmode="lin" valueType="num">
                                      <p:cBhvr>
                                        <p:cTn id="416" dur="500" fill="hold"/>
                                        <p:tgtEl>
                                          <p:spTgt spid="102477"/>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102478"/>
                                        </p:tgtEl>
                                        <p:attrNameLst>
                                          <p:attrName>style.visibility</p:attrName>
                                        </p:attrNameLst>
                                      </p:cBhvr>
                                      <p:to>
                                        <p:strVal val="visible"/>
                                      </p:to>
                                    </p:set>
                                    <p:anim calcmode="lin" valueType="num">
                                      <p:cBhvr>
                                        <p:cTn id="421" dur="500" fill="hold"/>
                                        <p:tgtEl>
                                          <p:spTgt spid="102478"/>
                                        </p:tgtEl>
                                        <p:attrNameLst>
                                          <p:attrName>ppt_x</p:attrName>
                                        </p:attrNameLst>
                                      </p:cBhvr>
                                      <p:tavLst>
                                        <p:tav tm="0">
                                          <p:val>
                                            <p:strVal val="#ppt_x"/>
                                          </p:val>
                                        </p:tav>
                                        <p:tav tm="100000">
                                          <p:val>
                                            <p:strVal val="#ppt_x"/>
                                          </p:val>
                                        </p:tav>
                                      </p:tavLst>
                                    </p:anim>
                                    <p:anim calcmode="lin" valueType="num">
                                      <p:cBhvr>
                                        <p:cTn id="422" dur="500" fill="hold"/>
                                        <p:tgtEl>
                                          <p:spTgt spid="102478"/>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xit" presetSubtype="4" fill="hold" grpId="1" nodeType="clickEffect">
                                  <p:stCondLst>
                                    <p:cond delay="0"/>
                                  </p:stCondLst>
                                  <p:childTnLst>
                                    <p:anim calcmode="lin" valueType="num">
                                      <p:cBhvr>
                                        <p:cTn id="426" dur="500"/>
                                        <p:tgtEl>
                                          <p:spTgt spid="102497"/>
                                        </p:tgtEl>
                                        <p:attrNameLst>
                                          <p:attrName>ppt_x</p:attrName>
                                        </p:attrNameLst>
                                      </p:cBhvr>
                                      <p:tavLst>
                                        <p:tav tm="0">
                                          <p:val>
                                            <p:strVal val="ppt_x"/>
                                          </p:val>
                                        </p:tav>
                                        <p:tav tm="100000">
                                          <p:val>
                                            <p:strVal val="ppt_x"/>
                                          </p:val>
                                        </p:tav>
                                      </p:tavLst>
                                    </p:anim>
                                    <p:anim calcmode="lin" valueType="num">
                                      <p:cBhvr>
                                        <p:cTn id="427" dur="500"/>
                                        <p:tgtEl>
                                          <p:spTgt spid="102497"/>
                                        </p:tgtEl>
                                        <p:attrNameLst>
                                          <p:attrName>ppt_y</p:attrName>
                                        </p:attrNameLst>
                                      </p:cBhvr>
                                      <p:tavLst>
                                        <p:tav tm="0">
                                          <p:val>
                                            <p:strVal val="ppt_y"/>
                                          </p:val>
                                        </p:tav>
                                        <p:tav tm="100000">
                                          <p:val>
                                            <p:strVal val="1+ppt_h/2"/>
                                          </p:val>
                                        </p:tav>
                                      </p:tavLst>
                                    </p:anim>
                                    <p:set>
                                      <p:cBhvr>
                                        <p:cTn id="428" dur="1" fill="hold">
                                          <p:stCondLst>
                                            <p:cond delay="499"/>
                                          </p:stCondLst>
                                        </p:cTn>
                                        <p:tgtEl>
                                          <p:spTgt spid="102497"/>
                                        </p:tgtEl>
                                        <p:attrNameLst>
                                          <p:attrName>style.visibility</p:attrName>
                                        </p:attrNameLst>
                                      </p:cBhvr>
                                      <p:to>
                                        <p:strVal val="hidden"/>
                                      </p:to>
                                    </p:set>
                                  </p:childTnLst>
                                </p:cTn>
                              </p:par>
                            </p:childTnLst>
                          </p:cTn>
                        </p:par>
                      </p:childTnLst>
                    </p:cTn>
                  </p:par>
                  <p:par>
                    <p:cTn id="429" fill="hold">
                      <p:stCondLst>
                        <p:cond delay="indefinite"/>
                      </p:stCondLst>
                      <p:childTnLst>
                        <p:par>
                          <p:cTn id="430" fill="hold">
                            <p:stCondLst>
                              <p:cond delay="0"/>
                            </p:stCondLst>
                            <p:childTnLst>
                              <p:par>
                                <p:cTn id="431" presetID="2" presetClass="entr" presetSubtype="4" fill="hold" grpId="0" nodeType="clickEffect">
                                  <p:stCondLst>
                                    <p:cond delay="0"/>
                                  </p:stCondLst>
                                  <p:childTnLst>
                                    <p:set>
                                      <p:cBhvr>
                                        <p:cTn id="432" dur="1" fill="hold">
                                          <p:stCondLst>
                                            <p:cond delay="0"/>
                                          </p:stCondLst>
                                        </p:cTn>
                                        <p:tgtEl>
                                          <p:spTgt spid="102479"/>
                                        </p:tgtEl>
                                        <p:attrNameLst>
                                          <p:attrName>style.visibility</p:attrName>
                                        </p:attrNameLst>
                                      </p:cBhvr>
                                      <p:to>
                                        <p:strVal val="visible"/>
                                      </p:to>
                                    </p:set>
                                    <p:anim calcmode="lin" valueType="num">
                                      <p:cBhvr>
                                        <p:cTn id="433" dur="500" fill="hold"/>
                                        <p:tgtEl>
                                          <p:spTgt spid="102479"/>
                                        </p:tgtEl>
                                        <p:attrNameLst>
                                          <p:attrName>ppt_x</p:attrName>
                                        </p:attrNameLst>
                                      </p:cBhvr>
                                      <p:tavLst>
                                        <p:tav tm="0">
                                          <p:val>
                                            <p:strVal val="#ppt_x"/>
                                          </p:val>
                                        </p:tav>
                                        <p:tav tm="100000">
                                          <p:val>
                                            <p:strVal val="#ppt_x"/>
                                          </p:val>
                                        </p:tav>
                                      </p:tavLst>
                                    </p:anim>
                                    <p:anim calcmode="lin" valueType="num">
                                      <p:cBhvr>
                                        <p:cTn id="434" dur="500" fill="hold"/>
                                        <p:tgtEl>
                                          <p:spTgt spid="102479"/>
                                        </p:tgtEl>
                                        <p:attrNameLst>
                                          <p:attrName>ppt_y</p:attrName>
                                        </p:attrNameLst>
                                      </p:cBhvr>
                                      <p:tavLst>
                                        <p:tav tm="0">
                                          <p:val>
                                            <p:strVal val="1+#ppt_h/2"/>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4" fill="hold" grpId="0" nodeType="clickEffect">
                                  <p:stCondLst>
                                    <p:cond delay="0"/>
                                  </p:stCondLst>
                                  <p:childTnLst>
                                    <p:set>
                                      <p:cBhvr>
                                        <p:cTn id="438" dur="1" fill="hold">
                                          <p:stCondLst>
                                            <p:cond delay="0"/>
                                          </p:stCondLst>
                                        </p:cTn>
                                        <p:tgtEl>
                                          <p:spTgt spid="102480"/>
                                        </p:tgtEl>
                                        <p:attrNameLst>
                                          <p:attrName>style.visibility</p:attrName>
                                        </p:attrNameLst>
                                      </p:cBhvr>
                                      <p:to>
                                        <p:strVal val="visible"/>
                                      </p:to>
                                    </p:set>
                                    <p:anim calcmode="lin" valueType="num">
                                      <p:cBhvr>
                                        <p:cTn id="439" dur="500" fill="hold"/>
                                        <p:tgtEl>
                                          <p:spTgt spid="102480"/>
                                        </p:tgtEl>
                                        <p:attrNameLst>
                                          <p:attrName>ppt_x</p:attrName>
                                        </p:attrNameLst>
                                      </p:cBhvr>
                                      <p:tavLst>
                                        <p:tav tm="0">
                                          <p:val>
                                            <p:strVal val="#ppt_x"/>
                                          </p:val>
                                        </p:tav>
                                        <p:tav tm="100000">
                                          <p:val>
                                            <p:strVal val="#ppt_x"/>
                                          </p:val>
                                        </p:tav>
                                      </p:tavLst>
                                    </p:anim>
                                    <p:anim calcmode="lin" valueType="num">
                                      <p:cBhvr>
                                        <p:cTn id="440" dur="500" fill="hold"/>
                                        <p:tgtEl>
                                          <p:spTgt spid="102480"/>
                                        </p:tgtEl>
                                        <p:attrNameLst>
                                          <p:attrName>ppt_y</p:attrName>
                                        </p:attrNameLst>
                                      </p:cBhvr>
                                      <p:tavLst>
                                        <p:tav tm="0">
                                          <p:val>
                                            <p:strVal val="1+#ppt_h/2"/>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xit" presetSubtype="4" fill="hold" grpId="1" nodeType="clickEffect">
                                  <p:stCondLst>
                                    <p:cond delay="0"/>
                                  </p:stCondLst>
                                  <p:childTnLst>
                                    <p:anim calcmode="lin" valueType="num">
                                      <p:cBhvr>
                                        <p:cTn id="444" dur="500"/>
                                        <p:tgtEl>
                                          <p:spTgt spid="102498"/>
                                        </p:tgtEl>
                                        <p:attrNameLst>
                                          <p:attrName>ppt_x</p:attrName>
                                        </p:attrNameLst>
                                      </p:cBhvr>
                                      <p:tavLst>
                                        <p:tav tm="0">
                                          <p:val>
                                            <p:strVal val="ppt_x"/>
                                          </p:val>
                                        </p:tav>
                                        <p:tav tm="100000">
                                          <p:val>
                                            <p:strVal val="ppt_x"/>
                                          </p:val>
                                        </p:tav>
                                      </p:tavLst>
                                    </p:anim>
                                    <p:anim calcmode="lin" valueType="num">
                                      <p:cBhvr>
                                        <p:cTn id="445" dur="500"/>
                                        <p:tgtEl>
                                          <p:spTgt spid="102498"/>
                                        </p:tgtEl>
                                        <p:attrNameLst>
                                          <p:attrName>ppt_y</p:attrName>
                                        </p:attrNameLst>
                                      </p:cBhvr>
                                      <p:tavLst>
                                        <p:tav tm="0">
                                          <p:val>
                                            <p:strVal val="ppt_y"/>
                                          </p:val>
                                        </p:tav>
                                        <p:tav tm="100000">
                                          <p:val>
                                            <p:strVal val="1+ppt_h/2"/>
                                          </p:val>
                                        </p:tav>
                                      </p:tavLst>
                                    </p:anim>
                                    <p:set>
                                      <p:cBhvr>
                                        <p:cTn id="446" dur="1" fill="hold">
                                          <p:stCondLst>
                                            <p:cond delay="499"/>
                                          </p:stCondLst>
                                        </p:cTn>
                                        <p:tgtEl>
                                          <p:spTgt spid="102498"/>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2" presetClass="entr" presetSubtype="4" fill="hold" grpId="0" nodeType="clickEffect">
                                  <p:stCondLst>
                                    <p:cond delay="0"/>
                                  </p:stCondLst>
                                  <p:childTnLst>
                                    <p:set>
                                      <p:cBhvr>
                                        <p:cTn id="450" dur="1" fill="hold">
                                          <p:stCondLst>
                                            <p:cond delay="0"/>
                                          </p:stCondLst>
                                        </p:cTn>
                                        <p:tgtEl>
                                          <p:spTgt spid="102481"/>
                                        </p:tgtEl>
                                        <p:attrNameLst>
                                          <p:attrName>style.visibility</p:attrName>
                                        </p:attrNameLst>
                                      </p:cBhvr>
                                      <p:to>
                                        <p:strVal val="visible"/>
                                      </p:to>
                                    </p:set>
                                    <p:anim calcmode="lin" valueType="num">
                                      <p:cBhvr>
                                        <p:cTn id="451" dur="500" fill="hold"/>
                                        <p:tgtEl>
                                          <p:spTgt spid="102481"/>
                                        </p:tgtEl>
                                        <p:attrNameLst>
                                          <p:attrName>ppt_x</p:attrName>
                                        </p:attrNameLst>
                                      </p:cBhvr>
                                      <p:tavLst>
                                        <p:tav tm="0">
                                          <p:val>
                                            <p:strVal val="#ppt_x"/>
                                          </p:val>
                                        </p:tav>
                                        <p:tav tm="100000">
                                          <p:val>
                                            <p:strVal val="#ppt_x"/>
                                          </p:val>
                                        </p:tav>
                                      </p:tavLst>
                                    </p:anim>
                                    <p:anim calcmode="lin" valueType="num">
                                      <p:cBhvr>
                                        <p:cTn id="452" dur="500" fill="hold"/>
                                        <p:tgtEl>
                                          <p:spTgt spid="102481"/>
                                        </p:tgtEl>
                                        <p:attrNameLst>
                                          <p:attrName>ppt_y</p:attrName>
                                        </p:attrNameLst>
                                      </p:cBhvr>
                                      <p:tavLst>
                                        <p:tav tm="0">
                                          <p:val>
                                            <p:strVal val="1+#ppt_h/2"/>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2" presetClass="entr" presetSubtype="4" fill="hold" grpId="0" nodeType="clickEffect">
                                  <p:stCondLst>
                                    <p:cond delay="0"/>
                                  </p:stCondLst>
                                  <p:childTnLst>
                                    <p:set>
                                      <p:cBhvr>
                                        <p:cTn id="456" dur="1" fill="hold">
                                          <p:stCondLst>
                                            <p:cond delay="0"/>
                                          </p:stCondLst>
                                        </p:cTn>
                                        <p:tgtEl>
                                          <p:spTgt spid="102482"/>
                                        </p:tgtEl>
                                        <p:attrNameLst>
                                          <p:attrName>style.visibility</p:attrName>
                                        </p:attrNameLst>
                                      </p:cBhvr>
                                      <p:to>
                                        <p:strVal val="visible"/>
                                      </p:to>
                                    </p:set>
                                    <p:anim calcmode="lin" valueType="num">
                                      <p:cBhvr>
                                        <p:cTn id="457" dur="500" fill="hold"/>
                                        <p:tgtEl>
                                          <p:spTgt spid="102482"/>
                                        </p:tgtEl>
                                        <p:attrNameLst>
                                          <p:attrName>ppt_x</p:attrName>
                                        </p:attrNameLst>
                                      </p:cBhvr>
                                      <p:tavLst>
                                        <p:tav tm="0">
                                          <p:val>
                                            <p:strVal val="#ppt_x"/>
                                          </p:val>
                                        </p:tav>
                                        <p:tav tm="100000">
                                          <p:val>
                                            <p:strVal val="#ppt_x"/>
                                          </p:val>
                                        </p:tav>
                                      </p:tavLst>
                                    </p:anim>
                                    <p:anim calcmode="lin" valueType="num">
                                      <p:cBhvr>
                                        <p:cTn id="458" dur="500" fill="hold"/>
                                        <p:tgtEl>
                                          <p:spTgt spid="102482"/>
                                        </p:tgtEl>
                                        <p:attrNameLst>
                                          <p:attrName>ppt_y</p:attrName>
                                        </p:attrNameLst>
                                      </p:cBhvr>
                                      <p:tavLst>
                                        <p:tav tm="0">
                                          <p:val>
                                            <p:strVal val="1+#ppt_h/2"/>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xit" presetSubtype="4" fill="hold" grpId="1" nodeType="clickEffect">
                                  <p:stCondLst>
                                    <p:cond delay="0"/>
                                  </p:stCondLst>
                                  <p:childTnLst>
                                    <p:anim calcmode="lin" valueType="num">
                                      <p:cBhvr>
                                        <p:cTn id="462" dur="500"/>
                                        <p:tgtEl>
                                          <p:spTgt spid="102499"/>
                                        </p:tgtEl>
                                        <p:attrNameLst>
                                          <p:attrName>ppt_x</p:attrName>
                                        </p:attrNameLst>
                                      </p:cBhvr>
                                      <p:tavLst>
                                        <p:tav tm="0">
                                          <p:val>
                                            <p:strVal val="ppt_x"/>
                                          </p:val>
                                        </p:tav>
                                        <p:tav tm="100000">
                                          <p:val>
                                            <p:strVal val="ppt_x"/>
                                          </p:val>
                                        </p:tav>
                                      </p:tavLst>
                                    </p:anim>
                                    <p:anim calcmode="lin" valueType="num">
                                      <p:cBhvr>
                                        <p:cTn id="463" dur="500"/>
                                        <p:tgtEl>
                                          <p:spTgt spid="102499"/>
                                        </p:tgtEl>
                                        <p:attrNameLst>
                                          <p:attrName>ppt_y</p:attrName>
                                        </p:attrNameLst>
                                      </p:cBhvr>
                                      <p:tavLst>
                                        <p:tav tm="0">
                                          <p:val>
                                            <p:strVal val="ppt_y"/>
                                          </p:val>
                                        </p:tav>
                                        <p:tav tm="100000">
                                          <p:val>
                                            <p:strVal val="1+ppt_h/2"/>
                                          </p:val>
                                        </p:tav>
                                      </p:tavLst>
                                    </p:anim>
                                    <p:set>
                                      <p:cBhvr>
                                        <p:cTn id="464" dur="1" fill="hold">
                                          <p:stCondLst>
                                            <p:cond delay="499"/>
                                          </p:stCondLst>
                                        </p:cTn>
                                        <p:tgtEl>
                                          <p:spTgt spid="102499"/>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2" presetClass="entr" presetSubtype="4" fill="hold" grpId="0" nodeType="clickEffect">
                                  <p:stCondLst>
                                    <p:cond delay="0"/>
                                  </p:stCondLst>
                                  <p:childTnLst>
                                    <p:set>
                                      <p:cBhvr>
                                        <p:cTn id="468" dur="1" fill="hold">
                                          <p:stCondLst>
                                            <p:cond delay="0"/>
                                          </p:stCondLst>
                                        </p:cTn>
                                        <p:tgtEl>
                                          <p:spTgt spid="102483"/>
                                        </p:tgtEl>
                                        <p:attrNameLst>
                                          <p:attrName>style.visibility</p:attrName>
                                        </p:attrNameLst>
                                      </p:cBhvr>
                                      <p:to>
                                        <p:strVal val="visible"/>
                                      </p:to>
                                    </p:set>
                                    <p:anim calcmode="lin" valueType="num">
                                      <p:cBhvr>
                                        <p:cTn id="469" dur="500" fill="hold"/>
                                        <p:tgtEl>
                                          <p:spTgt spid="102483"/>
                                        </p:tgtEl>
                                        <p:attrNameLst>
                                          <p:attrName>ppt_x</p:attrName>
                                        </p:attrNameLst>
                                      </p:cBhvr>
                                      <p:tavLst>
                                        <p:tav tm="0">
                                          <p:val>
                                            <p:strVal val="#ppt_x"/>
                                          </p:val>
                                        </p:tav>
                                        <p:tav tm="100000">
                                          <p:val>
                                            <p:strVal val="#ppt_x"/>
                                          </p:val>
                                        </p:tav>
                                      </p:tavLst>
                                    </p:anim>
                                    <p:anim calcmode="lin" valueType="num">
                                      <p:cBhvr>
                                        <p:cTn id="470" dur="500" fill="hold"/>
                                        <p:tgtEl>
                                          <p:spTgt spid="102483"/>
                                        </p:tgtEl>
                                        <p:attrNameLst>
                                          <p:attrName>ppt_y</p:attrName>
                                        </p:attrNameLst>
                                      </p:cBhvr>
                                      <p:tavLst>
                                        <p:tav tm="0">
                                          <p:val>
                                            <p:strVal val="1+#ppt_h/2"/>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presetID="2" presetClass="entr" presetSubtype="4" fill="hold" grpId="0" nodeType="clickEffect">
                                  <p:stCondLst>
                                    <p:cond delay="0"/>
                                  </p:stCondLst>
                                  <p:childTnLst>
                                    <p:set>
                                      <p:cBhvr>
                                        <p:cTn id="474" dur="1" fill="hold">
                                          <p:stCondLst>
                                            <p:cond delay="0"/>
                                          </p:stCondLst>
                                        </p:cTn>
                                        <p:tgtEl>
                                          <p:spTgt spid="102484"/>
                                        </p:tgtEl>
                                        <p:attrNameLst>
                                          <p:attrName>style.visibility</p:attrName>
                                        </p:attrNameLst>
                                      </p:cBhvr>
                                      <p:to>
                                        <p:strVal val="visible"/>
                                      </p:to>
                                    </p:set>
                                    <p:anim calcmode="lin" valueType="num">
                                      <p:cBhvr>
                                        <p:cTn id="475" dur="500" fill="hold"/>
                                        <p:tgtEl>
                                          <p:spTgt spid="102484"/>
                                        </p:tgtEl>
                                        <p:attrNameLst>
                                          <p:attrName>ppt_x</p:attrName>
                                        </p:attrNameLst>
                                      </p:cBhvr>
                                      <p:tavLst>
                                        <p:tav tm="0">
                                          <p:val>
                                            <p:strVal val="#ppt_x"/>
                                          </p:val>
                                        </p:tav>
                                        <p:tav tm="100000">
                                          <p:val>
                                            <p:strVal val="#ppt_x"/>
                                          </p:val>
                                        </p:tav>
                                      </p:tavLst>
                                    </p:anim>
                                    <p:anim calcmode="lin" valueType="num">
                                      <p:cBhvr>
                                        <p:cTn id="476" dur="500" fill="hold"/>
                                        <p:tgtEl>
                                          <p:spTgt spid="102484"/>
                                        </p:tgtEl>
                                        <p:attrNameLst>
                                          <p:attrName>ppt_y</p:attrName>
                                        </p:attrNameLst>
                                      </p:cBhvr>
                                      <p:tavLst>
                                        <p:tav tm="0">
                                          <p:val>
                                            <p:strVal val="1+#ppt_h/2"/>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2" presetClass="exit" presetSubtype="4" fill="hold" grpId="1" nodeType="clickEffect">
                                  <p:stCondLst>
                                    <p:cond delay="0"/>
                                  </p:stCondLst>
                                  <p:childTnLst>
                                    <p:anim calcmode="lin" valueType="num">
                                      <p:cBhvr>
                                        <p:cTn id="480" dur="500"/>
                                        <p:tgtEl>
                                          <p:spTgt spid="102500"/>
                                        </p:tgtEl>
                                        <p:attrNameLst>
                                          <p:attrName>ppt_x</p:attrName>
                                        </p:attrNameLst>
                                      </p:cBhvr>
                                      <p:tavLst>
                                        <p:tav tm="0">
                                          <p:val>
                                            <p:strVal val="ppt_x"/>
                                          </p:val>
                                        </p:tav>
                                        <p:tav tm="100000">
                                          <p:val>
                                            <p:strVal val="ppt_x"/>
                                          </p:val>
                                        </p:tav>
                                      </p:tavLst>
                                    </p:anim>
                                    <p:anim calcmode="lin" valueType="num">
                                      <p:cBhvr>
                                        <p:cTn id="481" dur="500"/>
                                        <p:tgtEl>
                                          <p:spTgt spid="102500"/>
                                        </p:tgtEl>
                                        <p:attrNameLst>
                                          <p:attrName>ppt_y</p:attrName>
                                        </p:attrNameLst>
                                      </p:cBhvr>
                                      <p:tavLst>
                                        <p:tav tm="0">
                                          <p:val>
                                            <p:strVal val="ppt_y"/>
                                          </p:val>
                                        </p:tav>
                                        <p:tav tm="100000">
                                          <p:val>
                                            <p:strVal val="1+ppt_h/2"/>
                                          </p:val>
                                        </p:tav>
                                      </p:tavLst>
                                    </p:anim>
                                    <p:set>
                                      <p:cBhvr>
                                        <p:cTn id="482" dur="1" fill="hold">
                                          <p:stCondLst>
                                            <p:cond delay="499"/>
                                          </p:stCondLst>
                                        </p:cTn>
                                        <p:tgtEl>
                                          <p:spTgt spid="102500"/>
                                        </p:tgtEl>
                                        <p:attrNameLst>
                                          <p:attrName>style.visibility</p:attrName>
                                        </p:attrNameLst>
                                      </p:cBhvr>
                                      <p:to>
                                        <p:strVal val="hidden"/>
                                      </p:to>
                                    </p:set>
                                  </p:childTnLst>
                                </p:cTn>
                              </p:par>
                            </p:childTnLst>
                          </p:cTn>
                        </p:par>
                      </p:childTnLst>
                    </p:cTn>
                  </p:par>
                  <p:par>
                    <p:cTn id="483" fill="hold">
                      <p:stCondLst>
                        <p:cond delay="indefinite"/>
                      </p:stCondLst>
                      <p:childTnLst>
                        <p:par>
                          <p:cTn id="484" fill="hold">
                            <p:stCondLst>
                              <p:cond delay="0"/>
                            </p:stCondLst>
                            <p:childTnLst>
                              <p:par>
                                <p:cTn id="485" presetID="2" presetClass="exit" presetSubtype="4" fill="hold" grpId="0" nodeType="clickEffect">
                                  <p:stCondLst>
                                    <p:cond delay="0"/>
                                  </p:stCondLst>
                                  <p:childTnLst>
                                    <p:anim calcmode="lin" valueType="num">
                                      <p:cBhvr>
                                        <p:cTn id="486" dur="500"/>
                                        <p:tgtEl>
                                          <p:spTgt spid="102507"/>
                                        </p:tgtEl>
                                        <p:attrNameLst>
                                          <p:attrName>ppt_x</p:attrName>
                                        </p:attrNameLst>
                                      </p:cBhvr>
                                      <p:tavLst>
                                        <p:tav tm="0">
                                          <p:val>
                                            <p:strVal val="ppt_x"/>
                                          </p:val>
                                        </p:tav>
                                        <p:tav tm="100000">
                                          <p:val>
                                            <p:strVal val="ppt_x"/>
                                          </p:val>
                                        </p:tav>
                                      </p:tavLst>
                                    </p:anim>
                                    <p:anim calcmode="lin" valueType="num">
                                      <p:cBhvr>
                                        <p:cTn id="487" dur="500"/>
                                        <p:tgtEl>
                                          <p:spTgt spid="102507"/>
                                        </p:tgtEl>
                                        <p:attrNameLst>
                                          <p:attrName>ppt_y</p:attrName>
                                        </p:attrNameLst>
                                      </p:cBhvr>
                                      <p:tavLst>
                                        <p:tav tm="0">
                                          <p:val>
                                            <p:strVal val="ppt_y"/>
                                          </p:val>
                                        </p:tav>
                                        <p:tav tm="100000">
                                          <p:val>
                                            <p:strVal val="1+ppt_h/2"/>
                                          </p:val>
                                        </p:tav>
                                      </p:tavLst>
                                    </p:anim>
                                    <p:set>
                                      <p:cBhvr>
                                        <p:cTn id="488" dur="1" fill="hold">
                                          <p:stCondLst>
                                            <p:cond delay="499"/>
                                          </p:stCondLst>
                                        </p:cTn>
                                        <p:tgtEl>
                                          <p:spTgt spid="102507"/>
                                        </p:tgtEl>
                                        <p:attrNameLst>
                                          <p:attrName>style.visibility</p:attrName>
                                        </p:attrNameLst>
                                      </p:cBhvr>
                                      <p:to>
                                        <p:strVal val="hidden"/>
                                      </p:to>
                                    </p:set>
                                  </p:childTnLst>
                                </p:cTn>
                              </p:par>
                            </p:childTnLst>
                          </p:cTn>
                        </p:par>
                      </p:childTnLst>
                    </p:cTn>
                  </p:par>
                  <p:par>
                    <p:cTn id="489" fill="hold">
                      <p:stCondLst>
                        <p:cond delay="indefinite"/>
                      </p:stCondLst>
                      <p:childTnLst>
                        <p:par>
                          <p:cTn id="490" fill="hold">
                            <p:stCondLst>
                              <p:cond delay="0"/>
                            </p:stCondLst>
                            <p:childTnLst>
                              <p:par>
                                <p:cTn id="491" presetID="2" presetClass="entr" presetSubtype="4" fill="hold" grpId="0" nodeType="clickEffect">
                                  <p:stCondLst>
                                    <p:cond delay="0"/>
                                  </p:stCondLst>
                                  <p:childTnLst>
                                    <p:set>
                                      <p:cBhvr>
                                        <p:cTn id="492" dur="1" fill="hold">
                                          <p:stCondLst>
                                            <p:cond delay="0"/>
                                          </p:stCondLst>
                                        </p:cTn>
                                        <p:tgtEl>
                                          <p:spTgt spid="102508"/>
                                        </p:tgtEl>
                                        <p:attrNameLst>
                                          <p:attrName>style.visibility</p:attrName>
                                        </p:attrNameLst>
                                      </p:cBhvr>
                                      <p:to>
                                        <p:strVal val="visible"/>
                                      </p:to>
                                    </p:set>
                                    <p:anim calcmode="lin" valueType="num">
                                      <p:cBhvr>
                                        <p:cTn id="493" dur="500" fill="hold"/>
                                        <p:tgtEl>
                                          <p:spTgt spid="102508"/>
                                        </p:tgtEl>
                                        <p:attrNameLst>
                                          <p:attrName>ppt_x</p:attrName>
                                        </p:attrNameLst>
                                      </p:cBhvr>
                                      <p:tavLst>
                                        <p:tav tm="0">
                                          <p:val>
                                            <p:strVal val="#ppt_x"/>
                                          </p:val>
                                        </p:tav>
                                        <p:tav tm="100000">
                                          <p:val>
                                            <p:strVal val="#ppt_x"/>
                                          </p:val>
                                        </p:tav>
                                      </p:tavLst>
                                    </p:anim>
                                    <p:anim calcmode="lin" valueType="num">
                                      <p:cBhvr>
                                        <p:cTn id="494" dur="500" fill="hold"/>
                                        <p:tgtEl>
                                          <p:spTgt spid="102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2" grpId="0" bldLvl="0" animBg="1"/>
      <p:bldP spid="102423" grpId="0" bldLvl="0" animBg="1"/>
      <p:bldP spid="102424" grpId="0" bldLvl="0" animBg="1"/>
      <p:bldP spid="102426" grpId="0" bldLvl="0" animBg="1"/>
      <p:bldP spid="102427" grpId="0" bldLvl="0" animBg="1"/>
      <p:bldP spid="102446" grpId="0"/>
      <p:bldP spid="102447" grpId="0"/>
      <p:bldP spid="102448" grpId="0"/>
      <p:bldP spid="102449" grpId="0" bldLvl="0" animBg="1"/>
      <p:bldP spid="102450" grpId="0" bldLvl="0" animBg="1"/>
      <p:bldP spid="102451" grpId="0"/>
      <p:bldP spid="102452" grpId="0" bldLvl="0" animBg="1"/>
      <p:bldP spid="102453" grpId="0" bldLvl="0" animBg="1"/>
      <p:bldP spid="102454" grpId="0"/>
      <p:bldP spid="102455" grpId="0" bldLvl="0" animBg="1"/>
      <p:bldP spid="102456" grpId="0" bldLvl="0" animBg="1"/>
      <p:bldP spid="102457" grpId="0" bldLvl="0" animBg="1"/>
      <p:bldP spid="102458" grpId="0"/>
      <p:bldP spid="102459" grpId="0" bldLvl="0" animBg="1"/>
      <p:bldP spid="102460" grpId="0"/>
      <p:bldP spid="102461" grpId="0" bldLvl="0" animBg="1"/>
      <p:bldP spid="102462" grpId="0"/>
      <p:bldP spid="102463" grpId="0"/>
      <p:bldP spid="102464" grpId="0" bldLvl="0" animBg="1"/>
      <p:bldP spid="102465" grpId="0" bldLvl="0" animBg="1"/>
      <p:bldP spid="102466" grpId="0" bldLvl="0" animBg="1"/>
      <p:bldP spid="102467" grpId="0" bldLvl="0" animBg="1"/>
      <p:bldP spid="102468" grpId="0"/>
      <p:bldP spid="102469" grpId="0"/>
      <p:bldP spid="102470" grpId="0" bldLvl="0" animBg="1"/>
      <p:bldP spid="102471" grpId="0" bldLvl="0" animBg="1"/>
      <p:bldP spid="102472" grpId="0" bldLvl="0" animBg="1"/>
      <p:bldP spid="102473" grpId="0" bldLvl="0" animBg="1"/>
      <p:bldP spid="102474" grpId="0"/>
      <p:bldP spid="102475" grpId="0"/>
      <p:bldP spid="102476" grpId="0" bldLvl="0" animBg="1"/>
      <p:bldP spid="102477" grpId="0" bldLvl="0" animBg="1"/>
      <p:bldP spid="102478" grpId="0" bldLvl="0" animBg="1"/>
      <p:bldP spid="102479" grpId="0" bldLvl="0" animBg="1"/>
      <p:bldP spid="102480" grpId="0" bldLvl="0" animBg="1"/>
      <p:bldP spid="102481" grpId="0" bldLvl="0" animBg="1"/>
      <p:bldP spid="102482" grpId="0" bldLvl="0" animBg="1"/>
      <p:bldP spid="102483" grpId="0" bldLvl="0" animBg="1"/>
      <p:bldP spid="102484" grpId="0" bldLvl="0" animBg="1"/>
      <p:bldP spid="102485" grpId="0" bldLvl="0" animBg="1"/>
      <p:bldP spid="102486" grpId="0"/>
      <p:bldP spid="102486" grpId="1"/>
      <p:bldP spid="102487" grpId="0"/>
      <p:bldP spid="102487" grpId="1"/>
      <p:bldP spid="102488" grpId="0"/>
      <p:bldP spid="102488" grpId="1"/>
      <p:bldP spid="102489" grpId="0"/>
      <p:bldP spid="102489" grpId="1"/>
      <p:bldP spid="102490" grpId="0"/>
      <p:bldP spid="102490" grpId="1"/>
      <p:bldP spid="102491" grpId="0"/>
      <p:bldP spid="102491" grpId="1"/>
      <p:bldP spid="102492" grpId="0"/>
      <p:bldP spid="102492" grpId="1"/>
      <p:bldP spid="102493" grpId="0"/>
      <p:bldP spid="102493" grpId="1"/>
      <p:bldP spid="102494" grpId="0"/>
      <p:bldP spid="102494" grpId="1"/>
      <p:bldP spid="102495" grpId="0"/>
      <p:bldP spid="102495" grpId="1"/>
      <p:bldP spid="102496" grpId="0"/>
      <p:bldP spid="102496" grpId="1"/>
      <p:bldP spid="102497" grpId="0"/>
      <p:bldP spid="102497" grpId="1"/>
      <p:bldP spid="102498" grpId="0"/>
      <p:bldP spid="102498" grpId="1"/>
      <p:bldP spid="102499" grpId="0"/>
      <p:bldP spid="102499" grpId="1"/>
      <p:bldP spid="102500" grpId="0"/>
      <p:bldP spid="102500" grpId="1"/>
      <p:bldP spid="102501" grpId="0" bldLvl="0" animBg="1"/>
      <p:bldP spid="102502" grpId="0" bldLvl="0" animBg="1"/>
      <p:bldP spid="102503" grpId="0" bldLvl="0" animBg="1"/>
      <p:bldP spid="102504" grpId="0" bldLvl="0" animBg="1"/>
      <p:bldP spid="102506" grpId="0" bldLvl="0" animBg="1"/>
      <p:bldP spid="102507" grpId="0"/>
      <p:bldP spid="10250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3427" name="Text Box 3"/>
          <p:cNvSpPr txBox="1"/>
          <p:nvPr/>
        </p:nvSpPr>
        <p:spPr>
          <a:xfrm>
            <a:off x="352425" y="1773238"/>
            <a:ext cx="6324600" cy="579437"/>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3. </a:t>
            </a:r>
            <a:r>
              <a:rPr lang="zh-CN" altLang="en-US" sz="3200" dirty="0">
                <a:solidFill>
                  <a:schemeClr val="accent2"/>
                </a:solidFill>
                <a:latin typeface="Times New Roman" panose="02020603050405020304" pitchFamily="18" charset="0"/>
                <a:ea typeface="黑体" panose="02010609060101010101" pitchFamily="49" charset="-122"/>
              </a:rPr>
              <a:t>算法的改进</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3428" name="Text Box 4"/>
          <p:cNvSpPr txBox="1"/>
          <p:nvPr/>
        </p:nvSpPr>
        <p:spPr>
          <a:xfrm>
            <a:off x="733425" y="2687638"/>
            <a:ext cx="6934200" cy="22828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节点的左子树表示将此集装箱装上船，右子树表示不将此集装箱装上船。设</a:t>
            </a:r>
            <a:r>
              <a:rPr lang="en-US" altLang="zh-CN" sz="2400" b="1" dirty="0">
                <a:latin typeface="楷体_GB2312" pitchFamily="49" charset="-122"/>
                <a:ea typeface="楷体_GB2312" pitchFamily="49" charset="-122"/>
              </a:rPr>
              <a:t>bestw</a:t>
            </a:r>
            <a:r>
              <a:rPr lang="zh-CN" altLang="en-US" sz="2400" b="1" dirty="0">
                <a:latin typeface="楷体_GB2312" pitchFamily="49" charset="-122"/>
                <a:ea typeface="楷体_GB2312" pitchFamily="49" charset="-122"/>
              </a:rPr>
              <a:t>是当前最优解；</a:t>
            </a:r>
            <a:r>
              <a:rPr lang="en-US" altLang="zh-CN" sz="2400" b="1" dirty="0">
                <a:latin typeface="楷体_GB2312" pitchFamily="49" charset="-122"/>
                <a:ea typeface="楷体_GB2312" pitchFamily="49" charset="-122"/>
              </a:rPr>
              <a:t>ew</a:t>
            </a:r>
            <a:r>
              <a:rPr lang="zh-CN" altLang="en-US" sz="2400" b="1" dirty="0">
                <a:latin typeface="楷体_GB2312" pitchFamily="49" charset="-122"/>
                <a:ea typeface="楷体_GB2312" pitchFamily="49" charset="-122"/>
              </a:rPr>
              <a:t>是当前扩展结点所相应的重量；</a:t>
            </a:r>
            <a:r>
              <a:rPr lang="en-US" altLang="zh-CN" sz="2400" b="1" dirty="0">
                <a:latin typeface="楷体_GB2312" pitchFamily="49" charset="-122"/>
                <a:ea typeface="楷体_GB2312" pitchFamily="49" charset="-122"/>
              </a:rPr>
              <a:t>r</a:t>
            </a:r>
            <a:r>
              <a:rPr lang="zh-CN" altLang="en-US" sz="2400" b="1" dirty="0">
                <a:latin typeface="楷体_GB2312" pitchFamily="49" charset="-122"/>
                <a:ea typeface="楷体_GB2312" pitchFamily="49" charset="-122"/>
              </a:rPr>
              <a:t>是剩余集装箱的重量。则当</a:t>
            </a:r>
            <a:r>
              <a:rPr lang="en-US" altLang="zh-CN" sz="2400" b="1" dirty="0">
                <a:latin typeface="楷体_GB2312" pitchFamily="49" charset="-122"/>
                <a:ea typeface="楷体_GB2312" pitchFamily="49" charset="-122"/>
              </a:rPr>
              <a:t>ew+r</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bestw</a:t>
            </a:r>
            <a:r>
              <a:rPr lang="zh-CN" altLang="en-US" sz="2400" b="1" dirty="0">
                <a:latin typeface="楷体_GB2312" pitchFamily="49" charset="-122"/>
                <a:ea typeface="楷体_GB2312" pitchFamily="49" charset="-122"/>
              </a:rPr>
              <a:t>时，可将其右子树剪去，因为此时若要船装最多集装箱，就应该把此箱装上船。</a:t>
            </a:r>
          </a:p>
        </p:txBody>
      </p:sp>
      <p:sp>
        <p:nvSpPr>
          <p:cNvPr id="84997" name="Text Box 5"/>
          <p:cNvSpPr txBox="1"/>
          <p:nvPr/>
        </p:nvSpPr>
        <p:spPr>
          <a:xfrm>
            <a:off x="641350" y="4500563"/>
            <a:ext cx="6873875" cy="366712"/>
          </a:xfrm>
          <a:prstGeom prst="rect">
            <a:avLst/>
          </a:prstGeom>
          <a:noFill/>
          <a:ln w="6350">
            <a:noFill/>
          </a:ln>
        </p:spPr>
        <p:txBody>
          <a:bodyPr>
            <a:spAutoFit/>
          </a:bodyPr>
          <a:lstStyle/>
          <a:p>
            <a:pPr algn="ctr" eaLnBrk="1" hangingPunct="1"/>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103430" name="Text Box 6"/>
          <p:cNvSpPr txBox="1"/>
          <p:nvPr/>
        </p:nvSpPr>
        <p:spPr>
          <a:xfrm>
            <a:off x="733425" y="5175250"/>
            <a:ext cx="6858000" cy="8223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另外，为了确保右子树成功剪枝，应该在算法每一次进入左子树的时候更新</a:t>
            </a:r>
            <a:r>
              <a:rPr lang="en-US" altLang="zh-CN" sz="2400" b="1" dirty="0">
                <a:latin typeface="楷体_GB2312" pitchFamily="49" charset="-122"/>
                <a:ea typeface="楷体_GB2312" pitchFamily="49" charset="-122"/>
              </a:rPr>
              <a:t>bestw</a:t>
            </a:r>
            <a:r>
              <a:rPr lang="zh-CN" altLang="en-US" sz="2400" b="1" dirty="0">
                <a:latin typeface="楷体_GB2312" pitchFamily="49" charset="-122"/>
                <a:ea typeface="楷体_GB2312" pitchFamily="49" charset="-122"/>
              </a:rPr>
              <a:t>的值。</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p:cTn id="7" dur="500" fill="hold"/>
                                        <p:tgtEl>
                                          <p:spTgt spid="103427"/>
                                        </p:tgtEl>
                                        <p:attrNameLst>
                                          <p:attrName>ppt_x</p:attrName>
                                        </p:attrNameLst>
                                      </p:cBhvr>
                                      <p:tavLst>
                                        <p:tav tm="0">
                                          <p:val>
                                            <p:strVal val="1+#ppt_w/2"/>
                                          </p:val>
                                        </p:tav>
                                        <p:tav tm="100000">
                                          <p:val>
                                            <p:strVal val="#ppt_x"/>
                                          </p:val>
                                        </p:tav>
                                      </p:tavLst>
                                    </p:anim>
                                    <p:anim calcmode="lin" valueType="num">
                                      <p:cBhvr>
                                        <p:cTn id="8" dur="500" fill="hold"/>
                                        <p:tgtEl>
                                          <p:spTgt spid="103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3428"/>
                                        </p:tgtEl>
                                        <p:attrNameLst>
                                          <p:attrName>style.visibility</p:attrName>
                                        </p:attrNameLst>
                                      </p:cBhvr>
                                      <p:to>
                                        <p:strVal val="visible"/>
                                      </p:to>
                                    </p:set>
                                    <p:animEffect transition="in" filter="slide(fromLeft)">
                                      <p:cBhvr>
                                        <p:cTn id="13" dur="500"/>
                                        <p:tgtEl>
                                          <p:spTgt spid="1034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103430"/>
                                        </p:tgtEl>
                                        <p:attrNameLst>
                                          <p:attrName>style.visibility</p:attrName>
                                        </p:attrNameLst>
                                      </p:cBhvr>
                                      <p:to>
                                        <p:strVal val="visible"/>
                                      </p:to>
                                    </p:set>
                                    <p:animEffect transition="in" filter="slide(fromRight)">
                                      <p:cBhvr>
                                        <p:cTn id="18"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P spid="103428" grpId="0"/>
      <p:bldP spid="10343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4451" name="Text Box 3"/>
          <p:cNvSpPr txBox="1"/>
          <p:nvPr/>
        </p:nvSpPr>
        <p:spPr>
          <a:xfrm>
            <a:off x="304800" y="2209800"/>
            <a:ext cx="63246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3. </a:t>
            </a:r>
            <a:r>
              <a:rPr lang="zh-CN" altLang="en-US" sz="3200" dirty="0">
                <a:solidFill>
                  <a:schemeClr val="accent2"/>
                </a:solidFill>
                <a:latin typeface="Times New Roman" panose="02020603050405020304" pitchFamily="18" charset="0"/>
                <a:ea typeface="黑体" panose="02010609060101010101" pitchFamily="49" charset="-122"/>
              </a:rPr>
              <a:t>算法的改进</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4452" name="Text Box 4"/>
          <p:cNvSpPr txBox="1"/>
          <p:nvPr/>
        </p:nvSpPr>
        <p:spPr>
          <a:xfrm>
            <a:off x="381000" y="2819400"/>
            <a:ext cx="4114800" cy="2914650"/>
          </a:xfrm>
          <a:prstGeom prst="rect">
            <a:avLst/>
          </a:prstGeom>
          <a:noFill/>
          <a:ln w="6350">
            <a:noFill/>
          </a:ln>
        </p:spPr>
        <p:txBody>
          <a:bodyPr>
            <a:spAutoFit/>
          </a:bodyPr>
          <a:lstStyle/>
          <a:p>
            <a:pPr eaLnBrk="1" hangingPunct="1">
              <a:lnSpc>
                <a:spcPct val="165000"/>
              </a:lnSpc>
            </a:pPr>
            <a:r>
              <a:rPr lang="en-US" altLang="zh-CN" sz="1600" dirty="0">
                <a:latin typeface="Arial" panose="020B0604020202020204" pitchFamily="34" charset="0"/>
              </a:rPr>
              <a:t>// </a:t>
            </a:r>
            <a:r>
              <a:rPr lang="zh-CN" altLang="en-US" sz="1600" dirty="0">
                <a:latin typeface="Arial" panose="020B0604020202020204" pitchFamily="34" charset="0"/>
              </a:rPr>
              <a:t>检查左儿子结点</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Type wt = Ew + w[i];   // </a:t>
            </a:r>
            <a:r>
              <a:rPr lang="zh-CN" altLang="en-US" sz="1600" dirty="0">
                <a:latin typeface="Arial" panose="020B0604020202020204" pitchFamily="34" charset="0"/>
              </a:rPr>
              <a:t>左儿子结点的重量</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if (wt &lt;= c) {     // </a:t>
            </a:r>
            <a:r>
              <a:rPr lang="zh-CN" altLang="en-US" sz="1600" dirty="0">
                <a:latin typeface="Arial" panose="020B0604020202020204" pitchFamily="34" charset="0"/>
              </a:rPr>
              <a:t>可行结点</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if (wt &gt; bestw) bestw = wt;</a:t>
            </a:r>
          </a:p>
          <a:p>
            <a:pPr eaLnBrk="1" hangingPunct="1">
              <a:lnSpc>
                <a:spcPct val="165000"/>
              </a:lnSpc>
            </a:pPr>
            <a:r>
              <a:rPr lang="en-US" altLang="zh-CN" sz="1600" dirty="0">
                <a:latin typeface="Arial" panose="020B0604020202020204" pitchFamily="34" charset="0"/>
              </a:rPr>
              <a:t>         // </a:t>
            </a:r>
            <a:r>
              <a:rPr lang="zh-CN" altLang="en-US" sz="1600" dirty="0">
                <a:latin typeface="Arial" panose="020B0604020202020204" pitchFamily="34" charset="0"/>
              </a:rPr>
              <a:t>加入活结点队列</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if (i &lt; n) Q.Add(wt);</a:t>
            </a:r>
          </a:p>
          <a:p>
            <a:pPr eaLnBrk="1" hangingPunct="1">
              <a:lnSpc>
                <a:spcPct val="165000"/>
              </a:lnSpc>
            </a:pPr>
            <a:r>
              <a:rPr lang="en-US" altLang="zh-CN" sz="1600" dirty="0">
                <a:latin typeface="Arial" panose="020B0604020202020204" pitchFamily="34" charset="0"/>
              </a:rPr>
              <a:t>}</a:t>
            </a:r>
          </a:p>
        </p:txBody>
      </p:sp>
      <p:sp>
        <p:nvSpPr>
          <p:cNvPr id="104453" name="AutoShape 5"/>
          <p:cNvSpPr/>
          <p:nvPr/>
        </p:nvSpPr>
        <p:spPr>
          <a:xfrm>
            <a:off x="2895600" y="2349500"/>
            <a:ext cx="1676400" cy="762000"/>
          </a:xfrm>
          <a:prstGeom prst="wedgeRoundRectCallout">
            <a:avLst>
              <a:gd name="adj1" fmla="val -39394"/>
              <a:gd name="adj2" fmla="val 187083"/>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chemeClr val="accent2"/>
                </a:solidFill>
                <a:latin typeface="楷体_GB2312" pitchFamily="49" charset="-122"/>
                <a:ea typeface="楷体_GB2312" pitchFamily="49" charset="-122"/>
              </a:rPr>
              <a:t>提前更新</a:t>
            </a:r>
            <a:r>
              <a:rPr lang="en-US" altLang="zh-CN" sz="2000" b="1" dirty="0">
                <a:solidFill>
                  <a:schemeClr val="accent2"/>
                </a:solidFill>
                <a:latin typeface="楷体_GB2312" pitchFamily="49" charset="-122"/>
                <a:ea typeface="楷体_GB2312" pitchFamily="49" charset="-122"/>
              </a:rPr>
              <a:t>bestw </a:t>
            </a:r>
          </a:p>
        </p:txBody>
      </p:sp>
      <p:sp>
        <p:nvSpPr>
          <p:cNvPr id="104454" name="Text Box 6"/>
          <p:cNvSpPr txBox="1"/>
          <p:nvPr/>
        </p:nvSpPr>
        <p:spPr>
          <a:xfrm>
            <a:off x="4724400" y="2895600"/>
            <a:ext cx="3886200" cy="2047875"/>
          </a:xfrm>
          <a:prstGeom prst="rect">
            <a:avLst/>
          </a:prstGeom>
          <a:noFill/>
          <a:ln w="6350">
            <a:noFill/>
          </a:ln>
        </p:spPr>
        <p:txBody>
          <a:bodyPr>
            <a:spAutoFit/>
          </a:bodyPr>
          <a:lstStyle/>
          <a:p>
            <a:pPr eaLnBrk="1" hangingPunct="1">
              <a:lnSpc>
                <a:spcPct val="200000"/>
              </a:lnSpc>
            </a:pPr>
            <a:r>
              <a:rPr lang="en-US" altLang="zh-CN" sz="1600" dirty="0">
                <a:latin typeface="Arial" panose="020B0604020202020204" pitchFamily="34" charset="0"/>
              </a:rPr>
              <a:t>// </a:t>
            </a:r>
            <a:r>
              <a:rPr lang="zh-CN" altLang="en-US" sz="1600" dirty="0">
                <a:latin typeface="Arial" panose="020B0604020202020204" pitchFamily="34" charset="0"/>
              </a:rPr>
              <a:t>检查右儿子结点</a:t>
            </a:r>
          </a:p>
          <a:p>
            <a:pPr eaLnBrk="1" hangingPunct="1">
              <a:lnSpc>
                <a:spcPct val="200000"/>
              </a:lnSpc>
            </a:pPr>
            <a:r>
              <a:rPr lang="zh-CN" altLang="en-US" sz="1600" dirty="0">
                <a:latin typeface="Arial" panose="020B0604020202020204" pitchFamily="34" charset="0"/>
              </a:rPr>
              <a:t>      </a:t>
            </a:r>
            <a:r>
              <a:rPr lang="en-US" altLang="zh-CN" sz="1600" dirty="0">
                <a:latin typeface="Arial" panose="020B0604020202020204" pitchFamily="34" charset="0"/>
              </a:rPr>
              <a:t>if (Ew + r &gt; bestw &amp;&amp; i &lt; n)</a:t>
            </a:r>
          </a:p>
          <a:p>
            <a:pPr eaLnBrk="1" hangingPunct="1">
              <a:lnSpc>
                <a:spcPct val="200000"/>
              </a:lnSpc>
            </a:pPr>
            <a:r>
              <a:rPr lang="en-US" altLang="zh-CN" sz="1600" dirty="0">
                <a:latin typeface="Arial" panose="020B0604020202020204" pitchFamily="34" charset="0"/>
              </a:rPr>
              <a:t>          Q.Add(Ew);     // </a:t>
            </a:r>
            <a:r>
              <a:rPr lang="zh-CN" altLang="en-US" sz="1600" dirty="0">
                <a:latin typeface="Arial" panose="020B0604020202020204" pitchFamily="34" charset="0"/>
              </a:rPr>
              <a:t>可能含最优解</a:t>
            </a:r>
          </a:p>
          <a:p>
            <a:pPr eaLnBrk="1" hangingPunct="1">
              <a:lnSpc>
                <a:spcPct val="200000"/>
              </a:lnSpc>
            </a:pPr>
            <a:r>
              <a:rPr lang="zh-CN" altLang="en-US" sz="1600" dirty="0">
                <a:latin typeface="Arial" panose="020B0604020202020204" pitchFamily="34" charset="0"/>
              </a:rPr>
              <a:t>      </a:t>
            </a:r>
            <a:r>
              <a:rPr lang="en-US" altLang="zh-CN" sz="1600" dirty="0">
                <a:latin typeface="Arial" panose="020B0604020202020204" pitchFamily="34" charset="0"/>
              </a:rPr>
              <a:t>Q.Delete(Ew);     // </a:t>
            </a:r>
            <a:r>
              <a:rPr lang="zh-CN" altLang="en-US" sz="1600" dirty="0">
                <a:latin typeface="Arial" panose="020B0604020202020204" pitchFamily="34" charset="0"/>
              </a:rPr>
              <a:t>取下一扩展结点</a:t>
            </a:r>
          </a:p>
        </p:txBody>
      </p:sp>
      <p:sp>
        <p:nvSpPr>
          <p:cNvPr id="104455" name="AutoShape 7"/>
          <p:cNvSpPr/>
          <p:nvPr/>
        </p:nvSpPr>
        <p:spPr>
          <a:xfrm>
            <a:off x="7162800" y="2235200"/>
            <a:ext cx="1676400" cy="762000"/>
          </a:xfrm>
          <a:prstGeom prst="wedgeRoundRectCallout">
            <a:avLst>
              <a:gd name="adj1" fmla="val -64773"/>
              <a:gd name="adj2" fmla="val 135000"/>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chemeClr val="accent2"/>
                </a:solidFill>
                <a:latin typeface="楷体_GB2312" pitchFamily="49" charset="-122"/>
                <a:ea typeface="楷体_GB2312" pitchFamily="49" charset="-122"/>
              </a:rPr>
              <a:t>右儿子剪枝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500" fill="hold"/>
                                        <p:tgtEl>
                                          <p:spTgt spid="104451"/>
                                        </p:tgtEl>
                                        <p:attrNameLst>
                                          <p:attrName>ppt_x</p:attrName>
                                        </p:attrNameLst>
                                      </p:cBhvr>
                                      <p:tavLst>
                                        <p:tav tm="0">
                                          <p:val>
                                            <p:strVal val="1+#ppt_w/2"/>
                                          </p:val>
                                        </p:tav>
                                        <p:tav tm="100000">
                                          <p:val>
                                            <p:strVal val="#ppt_x"/>
                                          </p:val>
                                        </p:tav>
                                      </p:tavLst>
                                    </p:anim>
                                    <p:anim calcmode="lin" valueType="num">
                                      <p:cBhvr>
                                        <p:cTn id="8" dur="500" fill="hold"/>
                                        <p:tgtEl>
                                          <p:spTgt spid="104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p:cTn id="13" dur="500" fill="hold"/>
                                        <p:tgtEl>
                                          <p:spTgt spid="104452"/>
                                        </p:tgtEl>
                                        <p:attrNameLst>
                                          <p:attrName>ppt_x</p:attrName>
                                        </p:attrNameLst>
                                      </p:cBhvr>
                                      <p:tavLst>
                                        <p:tav tm="0">
                                          <p:val>
                                            <p:strVal val="0-#ppt_w/2"/>
                                          </p:val>
                                        </p:tav>
                                        <p:tav tm="100000">
                                          <p:val>
                                            <p:strVal val="#ppt_x"/>
                                          </p:val>
                                        </p:tav>
                                      </p:tavLst>
                                    </p:anim>
                                    <p:anim calcmode="lin" valueType="num">
                                      <p:cBhvr>
                                        <p:cTn id="14"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3"/>
                                        </p:tgtEl>
                                        <p:attrNameLst>
                                          <p:attrName>style.visibility</p:attrName>
                                        </p:attrNameLst>
                                      </p:cBhvr>
                                      <p:to>
                                        <p:strVal val="visible"/>
                                      </p:to>
                                    </p:set>
                                    <p:anim calcmode="lin" valueType="num">
                                      <p:cBhvr>
                                        <p:cTn id="19" dur="500" fill="hold"/>
                                        <p:tgtEl>
                                          <p:spTgt spid="104453"/>
                                        </p:tgtEl>
                                        <p:attrNameLst>
                                          <p:attrName>ppt_x</p:attrName>
                                        </p:attrNameLst>
                                      </p:cBhvr>
                                      <p:tavLst>
                                        <p:tav tm="0">
                                          <p:val>
                                            <p:strVal val="0-#ppt_w/2"/>
                                          </p:val>
                                        </p:tav>
                                        <p:tav tm="100000">
                                          <p:val>
                                            <p:strVal val="#ppt_x"/>
                                          </p:val>
                                        </p:tav>
                                      </p:tavLst>
                                    </p:anim>
                                    <p:anim calcmode="lin" valueType="num">
                                      <p:cBhvr>
                                        <p:cTn id="20"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454"/>
                                        </p:tgtEl>
                                        <p:attrNameLst>
                                          <p:attrName>style.visibility</p:attrName>
                                        </p:attrNameLst>
                                      </p:cBhvr>
                                      <p:to>
                                        <p:strVal val="visible"/>
                                      </p:to>
                                    </p:set>
                                    <p:anim calcmode="lin" valueType="num">
                                      <p:cBhvr>
                                        <p:cTn id="25" dur="500" fill="hold"/>
                                        <p:tgtEl>
                                          <p:spTgt spid="104454"/>
                                        </p:tgtEl>
                                        <p:attrNameLst>
                                          <p:attrName>ppt_x</p:attrName>
                                        </p:attrNameLst>
                                      </p:cBhvr>
                                      <p:tavLst>
                                        <p:tav tm="0">
                                          <p:val>
                                            <p:strVal val="1+#ppt_w/2"/>
                                          </p:val>
                                        </p:tav>
                                        <p:tav tm="100000">
                                          <p:val>
                                            <p:strVal val="#ppt_x"/>
                                          </p:val>
                                        </p:tav>
                                      </p:tavLst>
                                    </p:anim>
                                    <p:anim calcmode="lin" valueType="num">
                                      <p:cBhvr>
                                        <p:cTn id="26"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455"/>
                                        </p:tgtEl>
                                        <p:attrNameLst>
                                          <p:attrName>style.visibility</p:attrName>
                                        </p:attrNameLst>
                                      </p:cBhvr>
                                      <p:to>
                                        <p:strVal val="visible"/>
                                      </p:to>
                                    </p:set>
                                    <p:anim calcmode="lin" valueType="num">
                                      <p:cBhvr>
                                        <p:cTn id="31" dur="500" fill="hold"/>
                                        <p:tgtEl>
                                          <p:spTgt spid="104455"/>
                                        </p:tgtEl>
                                        <p:attrNameLst>
                                          <p:attrName>ppt_x</p:attrName>
                                        </p:attrNameLst>
                                      </p:cBhvr>
                                      <p:tavLst>
                                        <p:tav tm="0">
                                          <p:val>
                                            <p:strVal val="1+#ppt_w/2"/>
                                          </p:val>
                                        </p:tav>
                                        <p:tav tm="100000">
                                          <p:val>
                                            <p:strVal val="#ppt_x"/>
                                          </p:val>
                                        </p:tav>
                                      </p:tavLst>
                                    </p:anim>
                                    <p:anim calcmode="lin" valueType="num">
                                      <p:cBhvr>
                                        <p:cTn id="32" dur="500" fill="hold"/>
                                        <p:tgtEl>
                                          <p:spTgt spid="104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2" grpId="0"/>
      <p:bldP spid="104453" grpId="0" bldLvl="0" animBg="1"/>
      <p:bldP spid="104454" grpId="0"/>
      <p:bldP spid="104455"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457200" y="122238"/>
            <a:ext cx="7543800" cy="1123950"/>
          </a:xfrm>
          <a:ln/>
        </p:spPr>
        <p:txBody>
          <a:bodyPr vert="horz" wrap="square" lIns="92075" tIns="46038" rIns="92075" bIns="46038" anchor="ctr" anchorCtr="0"/>
          <a:lstStyle/>
          <a:p>
            <a:r>
              <a:rPr lang="en-US" altLang="zh-CN" i="1" dirty="0"/>
              <a:t>n</a:t>
            </a:r>
            <a:r>
              <a:rPr lang="en-US" altLang="zh-CN" dirty="0"/>
              <a:t>=3,</a:t>
            </a:r>
            <a:r>
              <a:rPr lang="en-US" altLang="zh-CN" i="1" dirty="0"/>
              <a:t>w</a:t>
            </a:r>
            <a:r>
              <a:rPr lang="en-US" altLang="zh-CN" dirty="0"/>
              <a:t>=[8,6,2], </a:t>
            </a:r>
            <a:r>
              <a:rPr lang="en-US" altLang="zh-CN" i="1" dirty="0"/>
              <a:t>W</a:t>
            </a:r>
            <a:r>
              <a:rPr lang="en-US" altLang="zh-CN" dirty="0"/>
              <a:t>=12</a:t>
            </a:r>
          </a:p>
        </p:txBody>
      </p:sp>
      <p:sp>
        <p:nvSpPr>
          <p:cNvPr id="87043" name="Oval 3"/>
          <p:cNvSpPr/>
          <p:nvPr/>
        </p:nvSpPr>
        <p:spPr>
          <a:xfrm>
            <a:off x="4067175" y="1377950"/>
            <a:ext cx="504825" cy="466725"/>
          </a:xfrm>
          <a:prstGeom prst="ellipse">
            <a:avLst/>
          </a:prstGeom>
          <a:solidFill>
            <a:srgbClr val="00FF00"/>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87044" name="Line 4"/>
          <p:cNvSpPr/>
          <p:nvPr/>
        </p:nvSpPr>
        <p:spPr>
          <a:xfrm flipH="1">
            <a:off x="2286000" y="1700213"/>
            <a:ext cx="1781175" cy="1195387"/>
          </a:xfrm>
          <a:prstGeom prst="line">
            <a:avLst/>
          </a:prstGeom>
          <a:ln w="12700" cap="flat" cmpd="sng">
            <a:solidFill>
              <a:schemeClr val="tx1"/>
            </a:solidFill>
            <a:prstDash val="solid"/>
            <a:headEnd type="none" w="sm" len="sm"/>
            <a:tailEnd type="none" w="sm" len="sm"/>
          </a:ln>
        </p:spPr>
      </p:sp>
      <p:sp>
        <p:nvSpPr>
          <p:cNvPr id="87045" name="Oval 5"/>
          <p:cNvSpPr/>
          <p:nvPr/>
        </p:nvSpPr>
        <p:spPr>
          <a:xfrm>
            <a:off x="197961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87046" name="Line 6"/>
          <p:cNvSpPr/>
          <p:nvPr/>
        </p:nvSpPr>
        <p:spPr>
          <a:xfrm>
            <a:off x="4572000" y="1700213"/>
            <a:ext cx="1976438" cy="1195387"/>
          </a:xfrm>
          <a:prstGeom prst="line">
            <a:avLst/>
          </a:prstGeom>
          <a:ln w="12700" cap="flat" cmpd="sng">
            <a:solidFill>
              <a:schemeClr val="tx1"/>
            </a:solidFill>
            <a:prstDash val="solid"/>
            <a:headEnd type="none" w="sm" len="sm"/>
            <a:tailEnd type="none" w="sm" len="sm"/>
          </a:ln>
        </p:spPr>
      </p:sp>
      <p:sp>
        <p:nvSpPr>
          <p:cNvPr id="87047" name="Line 7"/>
          <p:cNvSpPr/>
          <p:nvPr/>
        </p:nvSpPr>
        <p:spPr>
          <a:xfrm flipH="1">
            <a:off x="1066800" y="3141663"/>
            <a:ext cx="984250" cy="1049337"/>
          </a:xfrm>
          <a:prstGeom prst="line">
            <a:avLst/>
          </a:prstGeom>
          <a:ln w="12700" cap="flat" cmpd="sng">
            <a:solidFill>
              <a:schemeClr val="tx1"/>
            </a:solidFill>
            <a:prstDash val="solid"/>
            <a:headEnd type="none" w="sm" len="sm"/>
            <a:tailEnd type="none" w="sm" len="sm"/>
          </a:ln>
        </p:spPr>
      </p:sp>
      <p:sp>
        <p:nvSpPr>
          <p:cNvPr id="87048" name="Rectangle 8"/>
          <p:cNvSpPr/>
          <p:nvPr/>
        </p:nvSpPr>
        <p:spPr>
          <a:xfrm>
            <a:off x="0" y="3284538"/>
            <a:ext cx="53975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2</a:t>
            </a:r>
            <a:endParaRPr lang="en-US" altLang="zh-CN" sz="3200" dirty="0">
              <a:solidFill>
                <a:schemeClr val="hlink"/>
              </a:solidFill>
              <a:latin typeface="Times New Roman" panose="02020603050405020304" pitchFamily="18" charset="0"/>
            </a:endParaRPr>
          </a:p>
        </p:txBody>
      </p:sp>
      <p:sp>
        <p:nvSpPr>
          <p:cNvPr id="87049" name="Line 9"/>
          <p:cNvSpPr/>
          <p:nvPr/>
        </p:nvSpPr>
        <p:spPr>
          <a:xfrm>
            <a:off x="2339975" y="3141663"/>
            <a:ext cx="936625" cy="973137"/>
          </a:xfrm>
          <a:prstGeom prst="line">
            <a:avLst/>
          </a:prstGeom>
          <a:ln w="12700" cap="flat" cmpd="sng">
            <a:solidFill>
              <a:schemeClr val="tx1"/>
            </a:solidFill>
            <a:prstDash val="solid"/>
            <a:headEnd type="none" w="sm" len="sm"/>
            <a:tailEnd type="none" w="sm" len="sm"/>
          </a:ln>
        </p:spPr>
      </p:sp>
      <p:sp>
        <p:nvSpPr>
          <p:cNvPr id="87050" name="Line 10"/>
          <p:cNvSpPr/>
          <p:nvPr/>
        </p:nvSpPr>
        <p:spPr>
          <a:xfrm flipH="1">
            <a:off x="5562600" y="3213100"/>
            <a:ext cx="738188" cy="825500"/>
          </a:xfrm>
          <a:prstGeom prst="line">
            <a:avLst/>
          </a:prstGeom>
          <a:ln w="12700" cap="flat" cmpd="sng">
            <a:solidFill>
              <a:schemeClr val="tx1"/>
            </a:solidFill>
            <a:prstDash val="solid"/>
            <a:headEnd type="none" w="sm" len="sm"/>
            <a:tailEnd type="none" w="sm" len="sm"/>
          </a:ln>
        </p:spPr>
      </p:sp>
      <p:sp>
        <p:nvSpPr>
          <p:cNvPr id="87051" name="Line 11"/>
          <p:cNvSpPr/>
          <p:nvPr/>
        </p:nvSpPr>
        <p:spPr>
          <a:xfrm>
            <a:off x="6629400" y="3124200"/>
            <a:ext cx="990600" cy="838200"/>
          </a:xfrm>
          <a:prstGeom prst="line">
            <a:avLst/>
          </a:prstGeom>
          <a:ln w="12700" cap="flat" cmpd="sng">
            <a:solidFill>
              <a:schemeClr val="tx1"/>
            </a:solidFill>
            <a:prstDash val="solid"/>
            <a:headEnd type="none" w="sm" len="sm"/>
            <a:tailEnd type="none" w="sm" len="sm"/>
          </a:ln>
        </p:spPr>
      </p:sp>
      <p:sp>
        <p:nvSpPr>
          <p:cNvPr id="87052" name="Line 12"/>
          <p:cNvSpPr/>
          <p:nvPr/>
        </p:nvSpPr>
        <p:spPr>
          <a:xfrm flipH="1">
            <a:off x="533400" y="4419600"/>
            <a:ext cx="533400" cy="685800"/>
          </a:xfrm>
          <a:prstGeom prst="line">
            <a:avLst/>
          </a:prstGeom>
          <a:ln w="12700" cap="flat" cmpd="sng">
            <a:solidFill>
              <a:schemeClr val="tx1"/>
            </a:solidFill>
            <a:prstDash val="solid"/>
            <a:headEnd type="none" w="sm" len="sm"/>
            <a:tailEnd type="none" w="sm" len="sm"/>
          </a:ln>
        </p:spPr>
      </p:sp>
      <p:sp>
        <p:nvSpPr>
          <p:cNvPr id="87053" name="Line 13"/>
          <p:cNvSpPr/>
          <p:nvPr/>
        </p:nvSpPr>
        <p:spPr>
          <a:xfrm>
            <a:off x="1143000" y="4419600"/>
            <a:ext cx="381000" cy="685800"/>
          </a:xfrm>
          <a:prstGeom prst="line">
            <a:avLst/>
          </a:prstGeom>
          <a:ln w="12700" cap="flat" cmpd="sng">
            <a:solidFill>
              <a:schemeClr val="tx1"/>
            </a:solidFill>
            <a:prstDash val="solid"/>
            <a:headEnd type="none" w="sm" len="sm"/>
            <a:tailEnd type="none" w="sm" len="sm"/>
          </a:ln>
        </p:spPr>
      </p:sp>
      <p:sp>
        <p:nvSpPr>
          <p:cNvPr id="87054" name="Line 14"/>
          <p:cNvSpPr/>
          <p:nvPr/>
        </p:nvSpPr>
        <p:spPr>
          <a:xfrm flipH="1">
            <a:off x="2667000" y="4343400"/>
            <a:ext cx="609600" cy="762000"/>
          </a:xfrm>
          <a:prstGeom prst="line">
            <a:avLst/>
          </a:prstGeom>
          <a:ln w="12700" cap="flat" cmpd="sng">
            <a:solidFill>
              <a:schemeClr val="tx1"/>
            </a:solidFill>
            <a:prstDash val="solid"/>
            <a:headEnd type="none" w="sm" len="sm"/>
            <a:tailEnd type="none" w="sm" len="sm"/>
          </a:ln>
        </p:spPr>
      </p:sp>
      <p:sp>
        <p:nvSpPr>
          <p:cNvPr id="87055" name="Line 15"/>
          <p:cNvSpPr/>
          <p:nvPr/>
        </p:nvSpPr>
        <p:spPr>
          <a:xfrm>
            <a:off x="3352800" y="4343400"/>
            <a:ext cx="457200" cy="762000"/>
          </a:xfrm>
          <a:prstGeom prst="line">
            <a:avLst/>
          </a:prstGeom>
          <a:ln w="12700" cap="flat" cmpd="sng">
            <a:solidFill>
              <a:schemeClr val="tx1"/>
            </a:solidFill>
            <a:prstDash val="solid"/>
            <a:headEnd type="none" w="sm" len="sm"/>
            <a:tailEnd type="none" w="sm" len="sm"/>
          </a:ln>
        </p:spPr>
      </p:sp>
      <p:sp>
        <p:nvSpPr>
          <p:cNvPr id="87056" name="Line 16"/>
          <p:cNvSpPr/>
          <p:nvPr/>
        </p:nvSpPr>
        <p:spPr>
          <a:xfrm flipH="1">
            <a:off x="5029200" y="4267200"/>
            <a:ext cx="457200" cy="838200"/>
          </a:xfrm>
          <a:prstGeom prst="line">
            <a:avLst/>
          </a:prstGeom>
          <a:ln w="12700" cap="flat" cmpd="sng">
            <a:solidFill>
              <a:schemeClr val="tx1"/>
            </a:solidFill>
            <a:prstDash val="solid"/>
            <a:headEnd type="none" w="sm" len="sm"/>
            <a:tailEnd type="none" w="sm" len="sm"/>
          </a:ln>
        </p:spPr>
      </p:sp>
      <p:sp>
        <p:nvSpPr>
          <p:cNvPr id="87057" name="Line 17"/>
          <p:cNvSpPr/>
          <p:nvPr/>
        </p:nvSpPr>
        <p:spPr>
          <a:xfrm>
            <a:off x="5562600" y="4267200"/>
            <a:ext cx="533400" cy="838200"/>
          </a:xfrm>
          <a:prstGeom prst="line">
            <a:avLst/>
          </a:prstGeom>
          <a:ln w="12700" cap="flat" cmpd="sng">
            <a:solidFill>
              <a:schemeClr val="tx1"/>
            </a:solidFill>
            <a:prstDash val="solid"/>
            <a:headEnd type="none" w="sm" len="sm"/>
            <a:tailEnd type="none" w="sm" len="sm"/>
          </a:ln>
        </p:spPr>
      </p:sp>
      <p:sp>
        <p:nvSpPr>
          <p:cNvPr id="87058" name="Line 18"/>
          <p:cNvSpPr/>
          <p:nvPr/>
        </p:nvSpPr>
        <p:spPr>
          <a:xfrm flipH="1">
            <a:off x="7239000" y="4191000"/>
            <a:ext cx="457200" cy="914400"/>
          </a:xfrm>
          <a:prstGeom prst="line">
            <a:avLst/>
          </a:prstGeom>
          <a:ln w="12700" cap="flat" cmpd="sng">
            <a:solidFill>
              <a:schemeClr val="tx1"/>
            </a:solidFill>
            <a:prstDash val="solid"/>
            <a:headEnd type="none" w="sm" len="sm"/>
            <a:tailEnd type="none" w="sm" len="sm"/>
          </a:ln>
        </p:spPr>
      </p:sp>
      <p:sp>
        <p:nvSpPr>
          <p:cNvPr id="87059" name="Line 19"/>
          <p:cNvSpPr/>
          <p:nvPr/>
        </p:nvSpPr>
        <p:spPr>
          <a:xfrm>
            <a:off x="7848600" y="4191000"/>
            <a:ext cx="609600" cy="914400"/>
          </a:xfrm>
          <a:prstGeom prst="line">
            <a:avLst/>
          </a:prstGeom>
          <a:ln w="12700" cap="flat" cmpd="sng">
            <a:solidFill>
              <a:schemeClr val="tx1"/>
            </a:solidFill>
            <a:prstDash val="solid"/>
            <a:headEnd type="none" w="sm" len="sm"/>
            <a:tailEnd type="none" w="sm" len="sm"/>
          </a:ln>
        </p:spPr>
      </p:sp>
      <p:sp>
        <p:nvSpPr>
          <p:cNvPr id="87060" name="Rectangle 20"/>
          <p:cNvSpPr/>
          <p:nvPr/>
        </p:nvSpPr>
        <p:spPr>
          <a:xfrm>
            <a:off x="0" y="1773238"/>
            <a:ext cx="106680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1</a:t>
            </a:r>
            <a:endParaRPr lang="en-US" altLang="zh-CN" sz="3200" dirty="0">
              <a:solidFill>
                <a:schemeClr val="hlink"/>
              </a:solidFill>
              <a:latin typeface="Times New Roman" panose="02020603050405020304" pitchFamily="18" charset="0"/>
            </a:endParaRPr>
          </a:p>
        </p:txBody>
      </p:sp>
      <p:sp>
        <p:nvSpPr>
          <p:cNvPr id="87061" name="Rectangle 21"/>
          <p:cNvSpPr/>
          <p:nvPr/>
        </p:nvSpPr>
        <p:spPr>
          <a:xfrm>
            <a:off x="0" y="4365625"/>
            <a:ext cx="5397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3</a:t>
            </a:r>
            <a:endParaRPr lang="en-US" altLang="zh-CN" sz="3200" dirty="0">
              <a:solidFill>
                <a:schemeClr val="hlink"/>
              </a:solidFill>
              <a:latin typeface="Times New Roman" panose="02020603050405020304" pitchFamily="18" charset="0"/>
            </a:endParaRPr>
          </a:p>
        </p:txBody>
      </p:sp>
      <p:sp>
        <p:nvSpPr>
          <p:cNvPr id="105494" name="Oval 22"/>
          <p:cNvSpPr/>
          <p:nvPr/>
        </p:nvSpPr>
        <p:spPr>
          <a:xfrm>
            <a:off x="190817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B</a:t>
            </a:r>
          </a:p>
        </p:txBody>
      </p:sp>
      <p:sp>
        <p:nvSpPr>
          <p:cNvPr id="105495" name="Oval 23"/>
          <p:cNvSpPr/>
          <p:nvPr/>
        </p:nvSpPr>
        <p:spPr>
          <a:xfrm>
            <a:off x="1908175" y="27082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105496" name="Oval 24"/>
          <p:cNvSpPr/>
          <p:nvPr/>
        </p:nvSpPr>
        <p:spPr>
          <a:xfrm>
            <a:off x="3995738" y="1341438"/>
            <a:ext cx="576262"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87065" name="Oval 25"/>
          <p:cNvSpPr/>
          <p:nvPr/>
        </p:nvSpPr>
        <p:spPr>
          <a:xfrm>
            <a:off x="6732588" y="260350"/>
            <a:ext cx="503237" cy="504825"/>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498" name="Oval 26"/>
          <p:cNvSpPr/>
          <p:nvPr/>
        </p:nvSpPr>
        <p:spPr>
          <a:xfrm>
            <a:off x="190817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499" name="Oval 27"/>
          <p:cNvSpPr/>
          <p:nvPr/>
        </p:nvSpPr>
        <p:spPr>
          <a:xfrm>
            <a:off x="3995738" y="1341438"/>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7068" name="Oval 28"/>
          <p:cNvSpPr/>
          <p:nvPr/>
        </p:nvSpPr>
        <p:spPr>
          <a:xfrm>
            <a:off x="6732588" y="981075"/>
            <a:ext cx="503237" cy="503238"/>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7069" name="Oval 29"/>
          <p:cNvSpPr/>
          <p:nvPr/>
        </p:nvSpPr>
        <p:spPr>
          <a:xfrm>
            <a:off x="6732588" y="1773238"/>
            <a:ext cx="503237" cy="503237"/>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7070" name="Rectangle 30"/>
          <p:cNvSpPr/>
          <p:nvPr/>
        </p:nvSpPr>
        <p:spPr>
          <a:xfrm>
            <a:off x="7308850" y="260350"/>
            <a:ext cx="16637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extend node</a:t>
            </a:r>
          </a:p>
        </p:txBody>
      </p:sp>
      <p:sp>
        <p:nvSpPr>
          <p:cNvPr id="87071" name="Rectangle 31"/>
          <p:cNvSpPr/>
          <p:nvPr/>
        </p:nvSpPr>
        <p:spPr>
          <a:xfrm>
            <a:off x="7308850" y="981075"/>
            <a:ext cx="1473200" cy="457200"/>
          </a:xfrm>
          <a:prstGeom prst="rect">
            <a:avLst/>
          </a:prstGeom>
          <a:noFill/>
          <a:ln w="12700">
            <a:noFill/>
          </a:ln>
        </p:spPr>
        <p:txBody>
          <a:bodyPr>
            <a:spAutoFit/>
          </a:bodyPr>
          <a:lstStyle/>
          <a:p>
            <a:pPr algn="ctr" eaLnBrk="1" hangingPunct="1"/>
            <a:r>
              <a:rPr lang="en-US" altLang="zh-CN" sz="2400" dirty="0">
                <a:solidFill>
                  <a:srgbClr val="993300"/>
                </a:solidFill>
                <a:latin typeface="Times" charset="0"/>
              </a:rPr>
              <a:t>dead node</a:t>
            </a:r>
          </a:p>
        </p:txBody>
      </p:sp>
      <p:sp>
        <p:nvSpPr>
          <p:cNvPr id="87072" name="Rectangle 32"/>
          <p:cNvSpPr/>
          <p:nvPr/>
        </p:nvSpPr>
        <p:spPr>
          <a:xfrm>
            <a:off x="7488238" y="1700213"/>
            <a:ext cx="13081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live node</a:t>
            </a:r>
          </a:p>
        </p:txBody>
      </p:sp>
      <p:sp>
        <p:nvSpPr>
          <p:cNvPr id="87073" name="Oval 33"/>
          <p:cNvSpPr/>
          <p:nvPr/>
        </p:nvSpPr>
        <p:spPr>
          <a:xfrm>
            <a:off x="622776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C</a:t>
            </a:r>
          </a:p>
        </p:txBody>
      </p:sp>
      <p:sp>
        <p:nvSpPr>
          <p:cNvPr id="87074" name="Oval 34"/>
          <p:cNvSpPr/>
          <p:nvPr/>
        </p:nvSpPr>
        <p:spPr>
          <a:xfrm>
            <a:off x="900113" y="41497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D</a:t>
            </a:r>
          </a:p>
        </p:txBody>
      </p:sp>
      <p:sp>
        <p:nvSpPr>
          <p:cNvPr id="87075" name="Oval 35"/>
          <p:cNvSpPr/>
          <p:nvPr/>
        </p:nvSpPr>
        <p:spPr>
          <a:xfrm>
            <a:off x="3059113" y="4076700"/>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87076" name="Oval 36"/>
          <p:cNvSpPr/>
          <p:nvPr/>
        </p:nvSpPr>
        <p:spPr>
          <a:xfrm>
            <a:off x="5292725" y="4005263"/>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F</a:t>
            </a:r>
          </a:p>
        </p:txBody>
      </p:sp>
      <p:sp>
        <p:nvSpPr>
          <p:cNvPr id="87077" name="Oval 37"/>
          <p:cNvSpPr/>
          <p:nvPr/>
        </p:nvSpPr>
        <p:spPr>
          <a:xfrm>
            <a:off x="7451725" y="39338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G</a:t>
            </a:r>
          </a:p>
        </p:txBody>
      </p:sp>
      <p:sp>
        <p:nvSpPr>
          <p:cNvPr id="87078" name="Oval 38"/>
          <p:cNvSpPr/>
          <p:nvPr/>
        </p:nvSpPr>
        <p:spPr>
          <a:xfrm>
            <a:off x="3238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H</a:t>
            </a:r>
          </a:p>
        </p:txBody>
      </p:sp>
      <p:sp>
        <p:nvSpPr>
          <p:cNvPr id="87079" name="Oval 39"/>
          <p:cNvSpPr/>
          <p:nvPr/>
        </p:nvSpPr>
        <p:spPr>
          <a:xfrm>
            <a:off x="1258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I</a:t>
            </a:r>
          </a:p>
        </p:txBody>
      </p:sp>
      <p:sp>
        <p:nvSpPr>
          <p:cNvPr id="87080" name="Oval 40"/>
          <p:cNvSpPr/>
          <p:nvPr/>
        </p:nvSpPr>
        <p:spPr>
          <a:xfrm>
            <a:off x="241141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87081" name="Oval 41"/>
          <p:cNvSpPr/>
          <p:nvPr/>
        </p:nvSpPr>
        <p:spPr>
          <a:xfrm>
            <a:off x="356393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K</a:t>
            </a:r>
          </a:p>
        </p:txBody>
      </p:sp>
      <p:sp>
        <p:nvSpPr>
          <p:cNvPr id="87082" name="Oval 42"/>
          <p:cNvSpPr/>
          <p:nvPr/>
        </p:nvSpPr>
        <p:spPr>
          <a:xfrm>
            <a:off x="478790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L</a:t>
            </a:r>
          </a:p>
        </p:txBody>
      </p:sp>
      <p:sp>
        <p:nvSpPr>
          <p:cNvPr id="87083" name="Oval 43"/>
          <p:cNvSpPr/>
          <p:nvPr/>
        </p:nvSpPr>
        <p:spPr>
          <a:xfrm>
            <a:off x="579596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M</a:t>
            </a:r>
          </a:p>
        </p:txBody>
      </p:sp>
      <p:sp>
        <p:nvSpPr>
          <p:cNvPr id="87084" name="Oval 44"/>
          <p:cNvSpPr/>
          <p:nvPr/>
        </p:nvSpPr>
        <p:spPr>
          <a:xfrm>
            <a:off x="68770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N</a:t>
            </a:r>
          </a:p>
        </p:txBody>
      </p:sp>
      <p:sp>
        <p:nvSpPr>
          <p:cNvPr id="87085" name="Oval 45"/>
          <p:cNvSpPr/>
          <p:nvPr/>
        </p:nvSpPr>
        <p:spPr>
          <a:xfrm>
            <a:off x="8243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O</a:t>
            </a:r>
          </a:p>
        </p:txBody>
      </p:sp>
      <p:sp>
        <p:nvSpPr>
          <p:cNvPr id="105518" name="Rectangle 46"/>
          <p:cNvSpPr/>
          <p:nvPr/>
        </p:nvSpPr>
        <p:spPr>
          <a:xfrm>
            <a:off x="2771775" y="1916113"/>
            <a:ext cx="4143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5519" name="Rectangle 47"/>
          <p:cNvSpPr/>
          <p:nvPr/>
        </p:nvSpPr>
        <p:spPr>
          <a:xfrm>
            <a:off x="2843213" y="3284538"/>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5520" name="Rectangle 48"/>
          <p:cNvSpPr/>
          <p:nvPr/>
        </p:nvSpPr>
        <p:spPr>
          <a:xfrm>
            <a:off x="5364163" y="1844675"/>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5521" name="Oval 49"/>
          <p:cNvSpPr/>
          <p:nvPr/>
        </p:nvSpPr>
        <p:spPr>
          <a:xfrm>
            <a:off x="2987675" y="4005263"/>
            <a:ext cx="576263"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E</a:t>
            </a:r>
          </a:p>
        </p:txBody>
      </p:sp>
      <p:sp>
        <p:nvSpPr>
          <p:cNvPr id="105522" name="Rectangle 50"/>
          <p:cNvSpPr/>
          <p:nvPr/>
        </p:nvSpPr>
        <p:spPr>
          <a:xfrm>
            <a:off x="1331913" y="3284538"/>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5523" name="Oval 51"/>
          <p:cNvSpPr/>
          <p:nvPr/>
        </p:nvSpPr>
        <p:spPr>
          <a:xfrm>
            <a:off x="827088" y="4005263"/>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524" name="Oval 52"/>
          <p:cNvSpPr/>
          <p:nvPr/>
        </p:nvSpPr>
        <p:spPr>
          <a:xfrm>
            <a:off x="6156325" y="2781300"/>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525" name="Oval 53"/>
          <p:cNvSpPr/>
          <p:nvPr/>
        </p:nvSpPr>
        <p:spPr>
          <a:xfrm>
            <a:off x="2987675" y="4005263"/>
            <a:ext cx="576263"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105526" name="Rectangle 54"/>
          <p:cNvSpPr/>
          <p:nvPr/>
        </p:nvSpPr>
        <p:spPr>
          <a:xfrm>
            <a:off x="2627313" y="4437063"/>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5527" name="Oval 55"/>
          <p:cNvSpPr/>
          <p:nvPr/>
        </p:nvSpPr>
        <p:spPr>
          <a:xfrm>
            <a:off x="233997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J</a:t>
            </a:r>
          </a:p>
        </p:txBody>
      </p:sp>
      <p:sp>
        <p:nvSpPr>
          <p:cNvPr id="105528" name="Rectangle 56"/>
          <p:cNvSpPr/>
          <p:nvPr/>
        </p:nvSpPr>
        <p:spPr>
          <a:xfrm>
            <a:off x="2339975" y="5589588"/>
            <a:ext cx="576263"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10</a:t>
            </a:r>
          </a:p>
        </p:txBody>
      </p:sp>
      <p:sp>
        <p:nvSpPr>
          <p:cNvPr id="105529" name="Rectangle 57"/>
          <p:cNvSpPr/>
          <p:nvPr/>
        </p:nvSpPr>
        <p:spPr>
          <a:xfrm>
            <a:off x="3563938" y="4437063"/>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5530" name="Oval 58"/>
          <p:cNvSpPr/>
          <p:nvPr/>
        </p:nvSpPr>
        <p:spPr>
          <a:xfrm>
            <a:off x="2987675" y="4005263"/>
            <a:ext cx="576263"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531" name="Rectangle 59"/>
          <p:cNvSpPr/>
          <p:nvPr/>
        </p:nvSpPr>
        <p:spPr>
          <a:xfrm>
            <a:off x="2195513" y="6092825"/>
            <a:ext cx="3873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B</a:t>
            </a:r>
          </a:p>
        </p:txBody>
      </p:sp>
      <p:sp>
        <p:nvSpPr>
          <p:cNvPr id="105532" name="Rectangle 60"/>
          <p:cNvSpPr/>
          <p:nvPr/>
        </p:nvSpPr>
        <p:spPr>
          <a:xfrm>
            <a:off x="3419475" y="6092825"/>
            <a:ext cx="369888"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E</a:t>
            </a:r>
          </a:p>
        </p:txBody>
      </p:sp>
      <p:sp>
        <p:nvSpPr>
          <p:cNvPr id="105533" name="Rectangle 61"/>
          <p:cNvSpPr/>
          <p:nvPr/>
        </p:nvSpPr>
        <p:spPr>
          <a:xfrm>
            <a:off x="3995738" y="6092825"/>
            <a:ext cx="4381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-1</a:t>
            </a:r>
          </a:p>
        </p:txBody>
      </p:sp>
      <p:sp>
        <p:nvSpPr>
          <p:cNvPr id="105534" name="Rectangle 62"/>
          <p:cNvSpPr/>
          <p:nvPr/>
        </p:nvSpPr>
        <p:spPr>
          <a:xfrm>
            <a:off x="1547813" y="6092825"/>
            <a:ext cx="633412" cy="457200"/>
          </a:xfrm>
          <a:prstGeom prst="rect">
            <a:avLst/>
          </a:prstGeom>
          <a:noFill/>
          <a:ln w="12700">
            <a:noFill/>
          </a:ln>
        </p:spPr>
        <p:txBody>
          <a:bodyPr>
            <a:spAutoFit/>
          </a:bodyPr>
          <a:lstStyle/>
          <a:p>
            <a:pPr algn="ctr" eaLnBrk="1" hangingPunct="1"/>
            <a:r>
              <a:rPr lang="en-US" altLang="zh-CN" sz="2400" dirty="0">
                <a:solidFill>
                  <a:schemeClr val="hlink"/>
                </a:solidFill>
                <a:latin typeface="Times" charset="0"/>
              </a:rPr>
              <a:t>-1</a:t>
            </a:r>
          </a:p>
        </p:txBody>
      </p:sp>
      <p:sp>
        <p:nvSpPr>
          <p:cNvPr id="105535" name="Rectangle 63"/>
          <p:cNvSpPr/>
          <p:nvPr/>
        </p:nvSpPr>
        <p:spPr>
          <a:xfrm>
            <a:off x="2627313" y="6092825"/>
            <a:ext cx="633412" cy="457200"/>
          </a:xfrm>
          <a:prstGeom prst="rect">
            <a:avLst/>
          </a:prstGeom>
          <a:noFill/>
          <a:ln w="12700">
            <a:noFill/>
          </a:ln>
        </p:spPr>
        <p:txBody>
          <a:bodyPr>
            <a:spAutoFit/>
          </a:bodyPr>
          <a:lstStyle/>
          <a:p>
            <a:pPr algn="ctr" eaLnBrk="1" hangingPunct="1"/>
            <a:r>
              <a:rPr lang="en-US" altLang="zh-CN" sz="2400" dirty="0">
                <a:solidFill>
                  <a:schemeClr val="hlink"/>
                </a:solidFill>
                <a:latin typeface="Times" charset="0"/>
              </a:rPr>
              <a:t>-1</a:t>
            </a:r>
          </a:p>
        </p:txBody>
      </p:sp>
      <p:sp>
        <p:nvSpPr>
          <p:cNvPr id="105536" name="Rectangle 64"/>
          <p:cNvSpPr/>
          <p:nvPr/>
        </p:nvSpPr>
        <p:spPr>
          <a:xfrm>
            <a:off x="4643438" y="6092825"/>
            <a:ext cx="303212"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J</a:t>
            </a:r>
          </a:p>
        </p:txBody>
      </p:sp>
      <p:sp>
        <p:nvSpPr>
          <p:cNvPr id="105537" name="Rectangle 65"/>
          <p:cNvSpPr/>
          <p:nvPr/>
        </p:nvSpPr>
        <p:spPr>
          <a:xfrm>
            <a:off x="5148263" y="6092825"/>
            <a:ext cx="438150" cy="457200"/>
          </a:xfrm>
          <a:prstGeom prst="rect">
            <a:avLst/>
          </a:prstGeom>
          <a:noFill/>
          <a:ln w="12700">
            <a:noFill/>
          </a:ln>
        </p:spPr>
        <p:txBody>
          <a:bodyPr wrap="none">
            <a:spAutoFit/>
          </a:bodyPr>
          <a:lstStyle/>
          <a:p>
            <a:pPr algn="ctr" eaLnBrk="1" hangingPunct="1"/>
            <a:r>
              <a:rPr lang="en-US" altLang="zh-CN" sz="2400" dirty="0">
                <a:solidFill>
                  <a:schemeClr val="hlink"/>
                </a:solidFill>
                <a:latin typeface="Times" charset="0"/>
              </a:rPr>
              <a:t>-1</a:t>
            </a:r>
          </a:p>
        </p:txBody>
      </p:sp>
      <p:sp>
        <p:nvSpPr>
          <p:cNvPr id="105538" name="Oval 66"/>
          <p:cNvSpPr/>
          <p:nvPr/>
        </p:nvSpPr>
        <p:spPr>
          <a:xfrm>
            <a:off x="2339975"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105539" name="Oval 67"/>
          <p:cNvSpPr/>
          <p:nvPr/>
        </p:nvSpPr>
        <p:spPr>
          <a:xfrm>
            <a:off x="3492500"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5540" name="Oval 68"/>
          <p:cNvSpPr/>
          <p:nvPr/>
        </p:nvSpPr>
        <p:spPr>
          <a:xfrm>
            <a:off x="2339975"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87109" name="Rectangle 69"/>
          <p:cNvSpPr/>
          <p:nvPr/>
        </p:nvSpPr>
        <p:spPr>
          <a:xfrm>
            <a:off x="0" y="1196975"/>
            <a:ext cx="539750"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i="1" dirty="0">
                <a:latin typeface="Times" charset="0"/>
              </a:rPr>
              <a:t>C</a:t>
            </a:r>
            <a:r>
              <a:rPr lang="en-US" altLang="zh-CN" sz="2400" dirty="0">
                <a:latin typeface="Times" charset="0"/>
              </a:rPr>
              <a:t>(</a:t>
            </a:r>
            <a:r>
              <a:rPr lang="en-US" altLang="zh-CN" sz="2400" i="1" dirty="0">
                <a:latin typeface="Times" charset="0"/>
              </a:rPr>
              <a:t>i</a:t>
            </a:r>
            <a:r>
              <a:rPr lang="en-US" altLang="zh-CN" sz="2400" dirty="0">
                <a:latin typeface="Times" charset="0"/>
              </a:rPr>
              <a:t>)</a:t>
            </a:r>
          </a:p>
        </p:txBody>
      </p:sp>
      <p:sp>
        <p:nvSpPr>
          <p:cNvPr id="105542" name="Rectangle 70"/>
          <p:cNvSpPr/>
          <p:nvPr/>
        </p:nvSpPr>
        <p:spPr>
          <a:xfrm>
            <a:off x="1403350" y="4076700"/>
            <a:ext cx="539750"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14</a:t>
            </a:r>
          </a:p>
        </p:txBody>
      </p:sp>
      <p:sp>
        <p:nvSpPr>
          <p:cNvPr id="105543" name="Rectangle 71"/>
          <p:cNvSpPr/>
          <p:nvPr/>
        </p:nvSpPr>
        <p:spPr>
          <a:xfrm>
            <a:off x="2555875" y="2708275"/>
            <a:ext cx="1296988" cy="457200"/>
          </a:xfrm>
          <a:prstGeom prst="rect">
            <a:avLst/>
          </a:prstGeom>
          <a:noFill/>
          <a:ln w="9525">
            <a:noFill/>
          </a:ln>
        </p:spPr>
        <p:txBody>
          <a:bodyPr lIns="92075" tIns="46038" rIns="92075" bIns="46038">
            <a:spAutoFit/>
          </a:bodyPr>
          <a:lstStyle/>
          <a:p>
            <a:pPr eaLnBrk="1" hangingPunct="1">
              <a:spcBef>
                <a:spcPct val="50000"/>
              </a:spcBef>
            </a:pPr>
            <a:r>
              <a:rPr lang="en-US" altLang="zh-CN" sz="2400" i="1" dirty="0">
                <a:solidFill>
                  <a:schemeClr val="hlink"/>
                </a:solidFill>
                <a:latin typeface="Times New Roman" panose="02020603050405020304" pitchFamily="18" charset="0"/>
              </a:rPr>
              <a:t>Bestw</a:t>
            </a:r>
            <a:r>
              <a:rPr lang="en-US" altLang="zh-CN" sz="2400" dirty="0">
                <a:solidFill>
                  <a:schemeClr val="hlink"/>
                </a:solidFill>
                <a:latin typeface="Times New Roman" panose="02020603050405020304" pitchFamily="18" charset="0"/>
              </a:rPr>
              <a:t>=8</a:t>
            </a:r>
          </a:p>
        </p:txBody>
      </p:sp>
      <p:sp>
        <p:nvSpPr>
          <p:cNvPr id="105544" name="Rectangle 72"/>
          <p:cNvSpPr/>
          <p:nvPr/>
        </p:nvSpPr>
        <p:spPr>
          <a:xfrm>
            <a:off x="6877050" y="2781300"/>
            <a:ext cx="1079500"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B(1)=8</a:t>
            </a:r>
          </a:p>
        </p:txBody>
      </p:sp>
      <p:sp>
        <p:nvSpPr>
          <p:cNvPr id="105545" name="Rectangle 73"/>
          <p:cNvSpPr/>
          <p:nvPr/>
        </p:nvSpPr>
        <p:spPr>
          <a:xfrm>
            <a:off x="0" y="5949950"/>
            <a:ext cx="14033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dirty="0">
                <a:solidFill>
                  <a:schemeClr val="hlink"/>
                </a:solidFill>
                <a:latin typeface="Times New Roman" panose="02020603050405020304" pitchFamily="18" charset="0"/>
              </a:rPr>
              <a:t>Quene:</a:t>
            </a:r>
          </a:p>
        </p:txBody>
      </p:sp>
      <p:sp>
        <p:nvSpPr>
          <p:cNvPr id="105546" name="Rectangle 74"/>
          <p:cNvSpPr/>
          <p:nvPr/>
        </p:nvSpPr>
        <p:spPr>
          <a:xfrm>
            <a:off x="3348038" y="5516563"/>
            <a:ext cx="1079500" cy="457200"/>
          </a:xfrm>
          <a:prstGeom prst="rect">
            <a:avLst/>
          </a:prstGeom>
          <a:noFill/>
          <a:ln w="9525">
            <a:noFill/>
          </a:ln>
        </p:spPr>
        <p:txBody>
          <a:bodyPr lIns="92075" tIns="46038" rIns="92075" bIns="46038">
            <a:spAutoFit/>
          </a:bodyPr>
          <a:lstStyle/>
          <a:p>
            <a:pPr eaLnBrk="1" hangingPunct="1">
              <a:spcBef>
                <a:spcPct val="50000"/>
              </a:spcBef>
            </a:pPr>
            <a:r>
              <a:rPr lang="en-US" altLang="zh-CN" sz="2400" i="1" dirty="0">
                <a:solidFill>
                  <a:schemeClr val="hlink"/>
                </a:solidFill>
                <a:latin typeface="Times New Roman" panose="02020603050405020304" pitchFamily="18" charset="0"/>
              </a:rPr>
              <a:t>B</a:t>
            </a:r>
            <a:r>
              <a:rPr lang="en-US" altLang="zh-CN" sz="2400" dirty="0">
                <a:solidFill>
                  <a:schemeClr val="hlink"/>
                </a:solidFill>
                <a:latin typeface="Times New Roman" panose="02020603050405020304" pitchFamily="18" charset="0"/>
              </a:rPr>
              <a:t>(3)=8</a:t>
            </a:r>
          </a:p>
        </p:txBody>
      </p:sp>
      <p:sp>
        <p:nvSpPr>
          <p:cNvPr id="105547" name="Rectangle 75"/>
          <p:cNvSpPr/>
          <p:nvPr/>
        </p:nvSpPr>
        <p:spPr>
          <a:xfrm>
            <a:off x="395288" y="5949950"/>
            <a:ext cx="82105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dirty="0">
                <a:solidFill>
                  <a:schemeClr val="hlink"/>
                </a:solidFill>
                <a:latin typeface="Times New Roman" panose="02020603050405020304" pitchFamily="18" charset="0"/>
              </a:rPr>
              <a:t>Congratulations! we made a success, so fast!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96"/>
                                        </p:tgtEl>
                                        <p:attrNameLst>
                                          <p:attrName>style.visibility</p:attrName>
                                        </p:attrNameLst>
                                      </p:cBhvr>
                                      <p:to>
                                        <p:strVal val="visible"/>
                                      </p:to>
                                    </p:set>
                                    <p:anim calcmode="lin" valueType="num">
                                      <p:cBhvr>
                                        <p:cTn id="7" dur="500" fill="hold"/>
                                        <p:tgtEl>
                                          <p:spTgt spid="105496"/>
                                        </p:tgtEl>
                                        <p:attrNameLst>
                                          <p:attrName>ppt_x</p:attrName>
                                        </p:attrNameLst>
                                      </p:cBhvr>
                                      <p:tavLst>
                                        <p:tav tm="0">
                                          <p:val>
                                            <p:strVal val="#ppt_x"/>
                                          </p:val>
                                        </p:tav>
                                        <p:tav tm="100000">
                                          <p:val>
                                            <p:strVal val="#ppt_x"/>
                                          </p:val>
                                        </p:tav>
                                      </p:tavLst>
                                    </p:anim>
                                    <p:anim calcmode="lin" valueType="num">
                                      <p:cBhvr>
                                        <p:cTn id="8" dur="500" fill="hold"/>
                                        <p:tgtEl>
                                          <p:spTgt spid="1054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534"/>
                                        </p:tgtEl>
                                        <p:attrNameLst>
                                          <p:attrName>style.visibility</p:attrName>
                                        </p:attrNameLst>
                                      </p:cBhvr>
                                      <p:to>
                                        <p:strVal val="visible"/>
                                      </p:to>
                                    </p:set>
                                    <p:anim calcmode="lin" valueType="num">
                                      <p:cBhvr>
                                        <p:cTn id="13" dur="500" fill="hold"/>
                                        <p:tgtEl>
                                          <p:spTgt spid="105534"/>
                                        </p:tgtEl>
                                        <p:attrNameLst>
                                          <p:attrName>ppt_x</p:attrName>
                                        </p:attrNameLst>
                                      </p:cBhvr>
                                      <p:tavLst>
                                        <p:tav tm="0">
                                          <p:val>
                                            <p:strVal val="#ppt_x"/>
                                          </p:val>
                                        </p:tav>
                                        <p:tav tm="100000">
                                          <p:val>
                                            <p:strVal val="#ppt_x"/>
                                          </p:val>
                                        </p:tav>
                                      </p:tavLst>
                                    </p:anim>
                                    <p:anim calcmode="lin" valueType="num">
                                      <p:cBhvr>
                                        <p:cTn id="14" dur="500" fill="hold"/>
                                        <p:tgtEl>
                                          <p:spTgt spid="1055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518"/>
                                        </p:tgtEl>
                                        <p:attrNameLst>
                                          <p:attrName>style.visibility</p:attrName>
                                        </p:attrNameLst>
                                      </p:cBhvr>
                                      <p:to>
                                        <p:strVal val="visible"/>
                                      </p:to>
                                    </p:set>
                                    <p:anim calcmode="lin" valueType="num">
                                      <p:cBhvr>
                                        <p:cTn id="19" dur="500" fill="hold"/>
                                        <p:tgtEl>
                                          <p:spTgt spid="105518"/>
                                        </p:tgtEl>
                                        <p:attrNameLst>
                                          <p:attrName>ppt_x</p:attrName>
                                        </p:attrNameLst>
                                      </p:cBhvr>
                                      <p:tavLst>
                                        <p:tav tm="0">
                                          <p:val>
                                            <p:strVal val="#ppt_x"/>
                                          </p:val>
                                        </p:tav>
                                        <p:tav tm="100000">
                                          <p:val>
                                            <p:strVal val="#ppt_x"/>
                                          </p:val>
                                        </p:tav>
                                      </p:tavLst>
                                    </p:anim>
                                    <p:anim calcmode="lin" valueType="num">
                                      <p:cBhvr>
                                        <p:cTn id="20" dur="500" fill="hold"/>
                                        <p:tgtEl>
                                          <p:spTgt spid="1055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94"/>
                                        </p:tgtEl>
                                        <p:attrNameLst>
                                          <p:attrName>style.visibility</p:attrName>
                                        </p:attrNameLst>
                                      </p:cBhvr>
                                      <p:to>
                                        <p:strVal val="visible"/>
                                      </p:to>
                                    </p:set>
                                    <p:anim calcmode="lin" valueType="num">
                                      <p:cBhvr>
                                        <p:cTn id="25" dur="500" fill="hold"/>
                                        <p:tgtEl>
                                          <p:spTgt spid="105494"/>
                                        </p:tgtEl>
                                        <p:attrNameLst>
                                          <p:attrName>ppt_x</p:attrName>
                                        </p:attrNameLst>
                                      </p:cBhvr>
                                      <p:tavLst>
                                        <p:tav tm="0">
                                          <p:val>
                                            <p:strVal val="#ppt_x"/>
                                          </p:val>
                                        </p:tav>
                                        <p:tav tm="100000">
                                          <p:val>
                                            <p:strVal val="#ppt_x"/>
                                          </p:val>
                                        </p:tav>
                                      </p:tavLst>
                                    </p:anim>
                                    <p:anim calcmode="lin" valueType="num">
                                      <p:cBhvr>
                                        <p:cTn id="26" dur="500" fill="hold"/>
                                        <p:tgtEl>
                                          <p:spTgt spid="10549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543"/>
                                        </p:tgtEl>
                                        <p:attrNameLst>
                                          <p:attrName>style.visibility</p:attrName>
                                        </p:attrNameLst>
                                      </p:cBhvr>
                                      <p:to>
                                        <p:strVal val="visible"/>
                                      </p:to>
                                    </p:set>
                                    <p:anim calcmode="lin" valueType="num">
                                      <p:cBhvr>
                                        <p:cTn id="31" dur="500" fill="hold"/>
                                        <p:tgtEl>
                                          <p:spTgt spid="105543"/>
                                        </p:tgtEl>
                                        <p:attrNameLst>
                                          <p:attrName>ppt_x</p:attrName>
                                        </p:attrNameLst>
                                      </p:cBhvr>
                                      <p:tavLst>
                                        <p:tav tm="0">
                                          <p:val>
                                            <p:strVal val="#ppt_x"/>
                                          </p:val>
                                        </p:tav>
                                        <p:tav tm="100000">
                                          <p:val>
                                            <p:strVal val="#ppt_x"/>
                                          </p:val>
                                        </p:tav>
                                      </p:tavLst>
                                    </p:anim>
                                    <p:anim calcmode="lin" valueType="num">
                                      <p:cBhvr>
                                        <p:cTn id="32" dur="500" fill="hold"/>
                                        <p:tgtEl>
                                          <p:spTgt spid="1055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531"/>
                                        </p:tgtEl>
                                        <p:attrNameLst>
                                          <p:attrName>style.visibility</p:attrName>
                                        </p:attrNameLst>
                                      </p:cBhvr>
                                      <p:to>
                                        <p:strVal val="visible"/>
                                      </p:to>
                                    </p:set>
                                    <p:anim calcmode="lin" valueType="num">
                                      <p:cBhvr>
                                        <p:cTn id="37" dur="500" fill="hold"/>
                                        <p:tgtEl>
                                          <p:spTgt spid="105531"/>
                                        </p:tgtEl>
                                        <p:attrNameLst>
                                          <p:attrName>ppt_x</p:attrName>
                                        </p:attrNameLst>
                                      </p:cBhvr>
                                      <p:tavLst>
                                        <p:tav tm="0">
                                          <p:val>
                                            <p:strVal val="#ppt_x"/>
                                          </p:val>
                                        </p:tav>
                                        <p:tav tm="100000">
                                          <p:val>
                                            <p:strVal val="#ppt_x"/>
                                          </p:val>
                                        </p:tav>
                                      </p:tavLst>
                                    </p:anim>
                                    <p:anim calcmode="lin" valueType="num">
                                      <p:cBhvr>
                                        <p:cTn id="38" dur="500" fill="hold"/>
                                        <p:tgtEl>
                                          <p:spTgt spid="1055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5520"/>
                                        </p:tgtEl>
                                        <p:attrNameLst>
                                          <p:attrName>style.visibility</p:attrName>
                                        </p:attrNameLst>
                                      </p:cBhvr>
                                      <p:to>
                                        <p:strVal val="visible"/>
                                      </p:to>
                                    </p:set>
                                    <p:anim calcmode="lin" valueType="num">
                                      <p:cBhvr>
                                        <p:cTn id="43" dur="500" fill="hold"/>
                                        <p:tgtEl>
                                          <p:spTgt spid="105520"/>
                                        </p:tgtEl>
                                        <p:attrNameLst>
                                          <p:attrName>ppt_x</p:attrName>
                                        </p:attrNameLst>
                                      </p:cBhvr>
                                      <p:tavLst>
                                        <p:tav tm="0">
                                          <p:val>
                                            <p:strVal val="#ppt_x"/>
                                          </p:val>
                                        </p:tav>
                                        <p:tav tm="100000">
                                          <p:val>
                                            <p:strVal val="#ppt_x"/>
                                          </p:val>
                                        </p:tav>
                                      </p:tavLst>
                                    </p:anim>
                                    <p:anim calcmode="lin" valueType="num">
                                      <p:cBhvr>
                                        <p:cTn id="44" dur="500" fill="hold"/>
                                        <p:tgtEl>
                                          <p:spTgt spid="1055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5544"/>
                                        </p:tgtEl>
                                        <p:attrNameLst>
                                          <p:attrName>style.visibility</p:attrName>
                                        </p:attrNameLst>
                                      </p:cBhvr>
                                      <p:to>
                                        <p:strVal val="visible"/>
                                      </p:to>
                                    </p:set>
                                    <p:anim calcmode="lin" valueType="num">
                                      <p:cBhvr>
                                        <p:cTn id="49" dur="500" fill="hold"/>
                                        <p:tgtEl>
                                          <p:spTgt spid="105544"/>
                                        </p:tgtEl>
                                        <p:attrNameLst>
                                          <p:attrName>ppt_x</p:attrName>
                                        </p:attrNameLst>
                                      </p:cBhvr>
                                      <p:tavLst>
                                        <p:tav tm="0">
                                          <p:val>
                                            <p:strVal val="#ppt_x"/>
                                          </p:val>
                                        </p:tav>
                                        <p:tav tm="100000">
                                          <p:val>
                                            <p:strVal val="#ppt_x"/>
                                          </p:val>
                                        </p:tav>
                                      </p:tavLst>
                                    </p:anim>
                                    <p:anim calcmode="lin" valueType="num">
                                      <p:cBhvr>
                                        <p:cTn id="50" dur="500" fill="hold"/>
                                        <p:tgtEl>
                                          <p:spTgt spid="1055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5524"/>
                                        </p:tgtEl>
                                        <p:attrNameLst>
                                          <p:attrName>style.visibility</p:attrName>
                                        </p:attrNameLst>
                                      </p:cBhvr>
                                      <p:to>
                                        <p:strVal val="visible"/>
                                      </p:to>
                                    </p:set>
                                    <p:anim calcmode="lin" valueType="num">
                                      <p:cBhvr>
                                        <p:cTn id="55" dur="500" fill="hold"/>
                                        <p:tgtEl>
                                          <p:spTgt spid="105524"/>
                                        </p:tgtEl>
                                        <p:attrNameLst>
                                          <p:attrName>ppt_x</p:attrName>
                                        </p:attrNameLst>
                                      </p:cBhvr>
                                      <p:tavLst>
                                        <p:tav tm="0">
                                          <p:val>
                                            <p:strVal val="#ppt_x"/>
                                          </p:val>
                                        </p:tav>
                                        <p:tav tm="100000">
                                          <p:val>
                                            <p:strVal val="#ppt_x"/>
                                          </p:val>
                                        </p:tav>
                                      </p:tavLst>
                                    </p:anim>
                                    <p:anim calcmode="lin" valueType="num">
                                      <p:cBhvr>
                                        <p:cTn id="56" dur="500" fill="hold"/>
                                        <p:tgtEl>
                                          <p:spTgt spid="1055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5499"/>
                                        </p:tgtEl>
                                        <p:attrNameLst>
                                          <p:attrName>style.visibility</p:attrName>
                                        </p:attrNameLst>
                                      </p:cBhvr>
                                      <p:to>
                                        <p:strVal val="visible"/>
                                      </p:to>
                                    </p:set>
                                    <p:anim calcmode="lin" valueType="num">
                                      <p:cBhvr>
                                        <p:cTn id="61" dur="500" fill="hold"/>
                                        <p:tgtEl>
                                          <p:spTgt spid="105499"/>
                                        </p:tgtEl>
                                        <p:attrNameLst>
                                          <p:attrName>ppt_x</p:attrName>
                                        </p:attrNameLst>
                                      </p:cBhvr>
                                      <p:tavLst>
                                        <p:tav tm="0">
                                          <p:val>
                                            <p:strVal val="#ppt_x"/>
                                          </p:val>
                                        </p:tav>
                                        <p:tav tm="100000">
                                          <p:val>
                                            <p:strVal val="#ppt_x"/>
                                          </p:val>
                                        </p:tav>
                                      </p:tavLst>
                                    </p:anim>
                                    <p:anim calcmode="lin" valueType="num">
                                      <p:cBhvr>
                                        <p:cTn id="62" dur="500" fill="hold"/>
                                        <p:tgtEl>
                                          <p:spTgt spid="10549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p:cTn id="66" dur="500"/>
                                        <p:tgtEl>
                                          <p:spTgt spid="105534"/>
                                        </p:tgtEl>
                                        <p:attrNameLst>
                                          <p:attrName>ppt_x</p:attrName>
                                        </p:attrNameLst>
                                      </p:cBhvr>
                                      <p:tavLst>
                                        <p:tav tm="0">
                                          <p:val>
                                            <p:strVal val="ppt_x"/>
                                          </p:val>
                                        </p:tav>
                                        <p:tav tm="100000">
                                          <p:val>
                                            <p:strVal val="ppt_x"/>
                                          </p:val>
                                        </p:tav>
                                      </p:tavLst>
                                    </p:anim>
                                    <p:anim calcmode="lin" valueType="num">
                                      <p:cBhvr>
                                        <p:cTn id="67" dur="500"/>
                                        <p:tgtEl>
                                          <p:spTgt spid="105534"/>
                                        </p:tgtEl>
                                        <p:attrNameLst>
                                          <p:attrName>ppt_y</p:attrName>
                                        </p:attrNameLst>
                                      </p:cBhvr>
                                      <p:tavLst>
                                        <p:tav tm="0">
                                          <p:val>
                                            <p:strVal val="ppt_y"/>
                                          </p:val>
                                        </p:tav>
                                        <p:tav tm="100000">
                                          <p:val>
                                            <p:strVal val="1+ppt_h/2"/>
                                          </p:val>
                                        </p:tav>
                                      </p:tavLst>
                                    </p:anim>
                                    <p:set>
                                      <p:cBhvr>
                                        <p:cTn id="68" dur="1" fill="hold">
                                          <p:stCondLst>
                                            <p:cond delay="499"/>
                                          </p:stCondLst>
                                        </p:cTn>
                                        <p:tgtEl>
                                          <p:spTgt spid="1055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5535"/>
                                        </p:tgtEl>
                                        <p:attrNameLst>
                                          <p:attrName>style.visibility</p:attrName>
                                        </p:attrNameLst>
                                      </p:cBhvr>
                                      <p:to>
                                        <p:strVal val="visible"/>
                                      </p:to>
                                    </p:set>
                                    <p:anim calcmode="lin" valueType="num">
                                      <p:cBhvr>
                                        <p:cTn id="73" dur="500" fill="hold"/>
                                        <p:tgtEl>
                                          <p:spTgt spid="105535"/>
                                        </p:tgtEl>
                                        <p:attrNameLst>
                                          <p:attrName>ppt_x</p:attrName>
                                        </p:attrNameLst>
                                      </p:cBhvr>
                                      <p:tavLst>
                                        <p:tav tm="0">
                                          <p:val>
                                            <p:strVal val="#ppt_x"/>
                                          </p:val>
                                        </p:tav>
                                        <p:tav tm="100000">
                                          <p:val>
                                            <p:strVal val="#ppt_x"/>
                                          </p:val>
                                        </p:tav>
                                      </p:tavLst>
                                    </p:anim>
                                    <p:anim calcmode="lin" valueType="num">
                                      <p:cBhvr>
                                        <p:cTn id="74" dur="500" fill="hold"/>
                                        <p:tgtEl>
                                          <p:spTgt spid="10553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p:cTn id="78" dur="500"/>
                                        <p:tgtEl>
                                          <p:spTgt spid="105531"/>
                                        </p:tgtEl>
                                        <p:attrNameLst>
                                          <p:attrName>ppt_x</p:attrName>
                                        </p:attrNameLst>
                                      </p:cBhvr>
                                      <p:tavLst>
                                        <p:tav tm="0">
                                          <p:val>
                                            <p:strVal val="ppt_x"/>
                                          </p:val>
                                        </p:tav>
                                        <p:tav tm="100000">
                                          <p:val>
                                            <p:strVal val="ppt_x"/>
                                          </p:val>
                                        </p:tav>
                                      </p:tavLst>
                                    </p:anim>
                                    <p:anim calcmode="lin" valueType="num">
                                      <p:cBhvr>
                                        <p:cTn id="79" dur="500"/>
                                        <p:tgtEl>
                                          <p:spTgt spid="105531"/>
                                        </p:tgtEl>
                                        <p:attrNameLst>
                                          <p:attrName>ppt_y</p:attrName>
                                        </p:attrNameLst>
                                      </p:cBhvr>
                                      <p:tavLst>
                                        <p:tav tm="0">
                                          <p:val>
                                            <p:strVal val="ppt_y"/>
                                          </p:val>
                                        </p:tav>
                                        <p:tav tm="100000">
                                          <p:val>
                                            <p:strVal val="1+ppt_h/2"/>
                                          </p:val>
                                        </p:tav>
                                      </p:tavLst>
                                    </p:anim>
                                    <p:set>
                                      <p:cBhvr>
                                        <p:cTn id="80" dur="1" fill="hold">
                                          <p:stCondLst>
                                            <p:cond delay="499"/>
                                          </p:stCondLst>
                                        </p:cTn>
                                        <p:tgtEl>
                                          <p:spTgt spid="1055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5495"/>
                                        </p:tgtEl>
                                        <p:attrNameLst>
                                          <p:attrName>style.visibility</p:attrName>
                                        </p:attrNameLst>
                                      </p:cBhvr>
                                      <p:to>
                                        <p:strVal val="visible"/>
                                      </p:to>
                                    </p:set>
                                    <p:anim calcmode="lin" valueType="num">
                                      <p:cBhvr>
                                        <p:cTn id="85" dur="500" fill="hold"/>
                                        <p:tgtEl>
                                          <p:spTgt spid="105495"/>
                                        </p:tgtEl>
                                        <p:attrNameLst>
                                          <p:attrName>ppt_x</p:attrName>
                                        </p:attrNameLst>
                                      </p:cBhvr>
                                      <p:tavLst>
                                        <p:tav tm="0">
                                          <p:val>
                                            <p:strVal val="#ppt_x"/>
                                          </p:val>
                                        </p:tav>
                                        <p:tav tm="100000">
                                          <p:val>
                                            <p:strVal val="#ppt_x"/>
                                          </p:val>
                                        </p:tav>
                                      </p:tavLst>
                                    </p:anim>
                                    <p:anim calcmode="lin" valueType="num">
                                      <p:cBhvr>
                                        <p:cTn id="86" dur="500" fill="hold"/>
                                        <p:tgtEl>
                                          <p:spTgt spid="10549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5522"/>
                                        </p:tgtEl>
                                        <p:attrNameLst>
                                          <p:attrName>style.visibility</p:attrName>
                                        </p:attrNameLst>
                                      </p:cBhvr>
                                      <p:to>
                                        <p:strVal val="visible"/>
                                      </p:to>
                                    </p:set>
                                    <p:anim calcmode="lin" valueType="num">
                                      <p:cBhvr>
                                        <p:cTn id="91" dur="500" fill="hold"/>
                                        <p:tgtEl>
                                          <p:spTgt spid="105522"/>
                                        </p:tgtEl>
                                        <p:attrNameLst>
                                          <p:attrName>ppt_x</p:attrName>
                                        </p:attrNameLst>
                                      </p:cBhvr>
                                      <p:tavLst>
                                        <p:tav tm="0">
                                          <p:val>
                                            <p:strVal val="#ppt_x"/>
                                          </p:val>
                                        </p:tav>
                                        <p:tav tm="100000">
                                          <p:val>
                                            <p:strVal val="#ppt_x"/>
                                          </p:val>
                                        </p:tav>
                                      </p:tavLst>
                                    </p:anim>
                                    <p:anim calcmode="lin" valueType="num">
                                      <p:cBhvr>
                                        <p:cTn id="92" dur="500" fill="hold"/>
                                        <p:tgtEl>
                                          <p:spTgt spid="1055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5542"/>
                                        </p:tgtEl>
                                        <p:attrNameLst>
                                          <p:attrName>style.visibility</p:attrName>
                                        </p:attrNameLst>
                                      </p:cBhvr>
                                      <p:to>
                                        <p:strVal val="visible"/>
                                      </p:to>
                                    </p:set>
                                    <p:anim calcmode="lin" valueType="num">
                                      <p:cBhvr>
                                        <p:cTn id="97" dur="500" fill="hold"/>
                                        <p:tgtEl>
                                          <p:spTgt spid="105542"/>
                                        </p:tgtEl>
                                        <p:attrNameLst>
                                          <p:attrName>ppt_x</p:attrName>
                                        </p:attrNameLst>
                                      </p:cBhvr>
                                      <p:tavLst>
                                        <p:tav tm="0">
                                          <p:val>
                                            <p:strVal val="#ppt_x"/>
                                          </p:val>
                                        </p:tav>
                                        <p:tav tm="100000">
                                          <p:val>
                                            <p:strVal val="#ppt_x"/>
                                          </p:val>
                                        </p:tav>
                                      </p:tavLst>
                                    </p:anim>
                                    <p:anim calcmode="lin" valueType="num">
                                      <p:cBhvr>
                                        <p:cTn id="98" dur="500" fill="hold"/>
                                        <p:tgtEl>
                                          <p:spTgt spid="1055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5523"/>
                                        </p:tgtEl>
                                        <p:attrNameLst>
                                          <p:attrName>style.visibility</p:attrName>
                                        </p:attrNameLst>
                                      </p:cBhvr>
                                      <p:to>
                                        <p:strVal val="visible"/>
                                      </p:to>
                                    </p:set>
                                    <p:anim calcmode="lin" valueType="num">
                                      <p:cBhvr>
                                        <p:cTn id="103" dur="500" fill="hold"/>
                                        <p:tgtEl>
                                          <p:spTgt spid="105523"/>
                                        </p:tgtEl>
                                        <p:attrNameLst>
                                          <p:attrName>ppt_x</p:attrName>
                                        </p:attrNameLst>
                                      </p:cBhvr>
                                      <p:tavLst>
                                        <p:tav tm="0">
                                          <p:val>
                                            <p:strVal val="#ppt_x"/>
                                          </p:val>
                                        </p:tav>
                                        <p:tav tm="100000">
                                          <p:val>
                                            <p:strVal val="#ppt_x"/>
                                          </p:val>
                                        </p:tav>
                                      </p:tavLst>
                                    </p:anim>
                                    <p:anim calcmode="lin" valueType="num">
                                      <p:cBhvr>
                                        <p:cTn id="104" dur="500" fill="hold"/>
                                        <p:tgtEl>
                                          <p:spTgt spid="10552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05519"/>
                                        </p:tgtEl>
                                        <p:attrNameLst>
                                          <p:attrName>style.visibility</p:attrName>
                                        </p:attrNameLst>
                                      </p:cBhvr>
                                      <p:to>
                                        <p:strVal val="visible"/>
                                      </p:to>
                                    </p:set>
                                    <p:anim calcmode="lin" valueType="num">
                                      <p:cBhvr>
                                        <p:cTn id="109" dur="500" fill="hold"/>
                                        <p:tgtEl>
                                          <p:spTgt spid="105519"/>
                                        </p:tgtEl>
                                        <p:attrNameLst>
                                          <p:attrName>ppt_x</p:attrName>
                                        </p:attrNameLst>
                                      </p:cBhvr>
                                      <p:tavLst>
                                        <p:tav tm="0">
                                          <p:val>
                                            <p:strVal val="#ppt_x"/>
                                          </p:val>
                                        </p:tav>
                                        <p:tav tm="100000">
                                          <p:val>
                                            <p:strVal val="#ppt_x"/>
                                          </p:val>
                                        </p:tav>
                                      </p:tavLst>
                                    </p:anim>
                                    <p:anim calcmode="lin" valueType="num">
                                      <p:cBhvr>
                                        <p:cTn id="110" dur="500" fill="hold"/>
                                        <p:tgtEl>
                                          <p:spTgt spid="10551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05521"/>
                                        </p:tgtEl>
                                        <p:attrNameLst>
                                          <p:attrName>style.visibility</p:attrName>
                                        </p:attrNameLst>
                                      </p:cBhvr>
                                      <p:to>
                                        <p:strVal val="visible"/>
                                      </p:to>
                                    </p:set>
                                    <p:anim calcmode="lin" valueType="num">
                                      <p:cBhvr>
                                        <p:cTn id="115" dur="500" fill="hold"/>
                                        <p:tgtEl>
                                          <p:spTgt spid="105521"/>
                                        </p:tgtEl>
                                        <p:attrNameLst>
                                          <p:attrName>ppt_x</p:attrName>
                                        </p:attrNameLst>
                                      </p:cBhvr>
                                      <p:tavLst>
                                        <p:tav tm="0">
                                          <p:val>
                                            <p:strVal val="#ppt_x"/>
                                          </p:val>
                                        </p:tav>
                                        <p:tav tm="100000">
                                          <p:val>
                                            <p:strVal val="#ppt_x"/>
                                          </p:val>
                                        </p:tav>
                                      </p:tavLst>
                                    </p:anim>
                                    <p:anim calcmode="lin" valueType="num">
                                      <p:cBhvr>
                                        <p:cTn id="116" dur="500" fill="hold"/>
                                        <p:tgtEl>
                                          <p:spTgt spid="1055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05532"/>
                                        </p:tgtEl>
                                        <p:attrNameLst>
                                          <p:attrName>style.visibility</p:attrName>
                                        </p:attrNameLst>
                                      </p:cBhvr>
                                      <p:to>
                                        <p:strVal val="visible"/>
                                      </p:to>
                                    </p:set>
                                    <p:anim calcmode="lin" valueType="num">
                                      <p:cBhvr>
                                        <p:cTn id="121" dur="500" fill="hold"/>
                                        <p:tgtEl>
                                          <p:spTgt spid="105532"/>
                                        </p:tgtEl>
                                        <p:attrNameLst>
                                          <p:attrName>ppt_x</p:attrName>
                                        </p:attrNameLst>
                                      </p:cBhvr>
                                      <p:tavLst>
                                        <p:tav tm="0">
                                          <p:val>
                                            <p:strVal val="#ppt_x"/>
                                          </p:val>
                                        </p:tav>
                                        <p:tav tm="100000">
                                          <p:val>
                                            <p:strVal val="#ppt_x"/>
                                          </p:val>
                                        </p:tav>
                                      </p:tavLst>
                                    </p:anim>
                                    <p:anim calcmode="lin" valueType="num">
                                      <p:cBhvr>
                                        <p:cTn id="122" dur="500" fill="hold"/>
                                        <p:tgtEl>
                                          <p:spTgt spid="10553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05498"/>
                                        </p:tgtEl>
                                        <p:attrNameLst>
                                          <p:attrName>style.visibility</p:attrName>
                                        </p:attrNameLst>
                                      </p:cBhvr>
                                      <p:to>
                                        <p:strVal val="visible"/>
                                      </p:to>
                                    </p:set>
                                    <p:anim calcmode="lin" valueType="num">
                                      <p:cBhvr>
                                        <p:cTn id="127" dur="500" fill="hold"/>
                                        <p:tgtEl>
                                          <p:spTgt spid="105498"/>
                                        </p:tgtEl>
                                        <p:attrNameLst>
                                          <p:attrName>ppt_x</p:attrName>
                                        </p:attrNameLst>
                                      </p:cBhvr>
                                      <p:tavLst>
                                        <p:tav tm="0">
                                          <p:val>
                                            <p:strVal val="#ppt_x"/>
                                          </p:val>
                                        </p:tav>
                                        <p:tav tm="100000">
                                          <p:val>
                                            <p:strVal val="#ppt_x"/>
                                          </p:val>
                                        </p:tav>
                                      </p:tavLst>
                                    </p:anim>
                                    <p:anim calcmode="lin" valueType="num">
                                      <p:cBhvr>
                                        <p:cTn id="128" dur="500" fill="hold"/>
                                        <p:tgtEl>
                                          <p:spTgt spid="10549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grpId="1" nodeType="clickEffect">
                                  <p:stCondLst>
                                    <p:cond delay="0"/>
                                  </p:stCondLst>
                                  <p:childTnLst>
                                    <p:anim calcmode="lin" valueType="num">
                                      <p:cBhvr>
                                        <p:cTn id="132" dur="500"/>
                                        <p:tgtEl>
                                          <p:spTgt spid="105535"/>
                                        </p:tgtEl>
                                        <p:attrNameLst>
                                          <p:attrName>ppt_x</p:attrName>
                                        </p:attrNameLst>
                                      </p:cBhvr>
                                      <p:tavLst>
                                        <p:tav tm="0">
                                          <p:val>
                                            <p:strVal val="ppt_x"/>
                                          </p:val>
                                        </p:tav>
                                        <p:tav tm="100000">
                                          <p:val>
                                            <p:strVal val="ppt_x"/>
                                          </p:val>
                                        </p:tav>
                                      </p:tavLst>
                                    </p:anim>
                                    <p:anim calcmode="lin" valueType="num">
                                      <p:cBhvr>
                                        <p:cTn id="133" dur="500"/>
                                        <p:tgtEl>
                                          <p:spTgt spid="105535"/>
                                        </p:tgtEl>
                                        <p:attrNameLst>
                                          <p:attrName>ppt_y</p:attrName>
                                        </p:attrNameLst>
                                      </p:cBhvr>
                                      <p:tavLst>
                                        <p:tav tm="0">
                                          <p:val>
                                            <p:strVal val="ppt_y"/>
                                          </p:val>
                                        </p:tav>
                                        <p:tav tm="100000">
                                          <p:val>
                                            <p:strVal val="1+ppt_h/2"/>
                                          </p:val>
                                        </p:tav>
                                      </p:tavLst>
                                    </p:anim>
                                    <p:set>
                                      <p:cBhvr>
                                        <p:cTn id="134" dur="1" fill="hold">
                                          <p:stCondLst>
                                            <p:cond delay="499"/>
                                          </p:stCondLst>
                                        </p:cTn>
                                        <p:tgtEl>
                                          <p:spTgt spid="10553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05533"/>
                                        </p:tgtEl>
                                        <p:attrNameLst>
                                          <p:attrName>style.visibility</p:attrName>
                                        </p:attrNameLst>
                                      </p:cBhvr>
                                      <p:to>
                                        <p:strVal val="visible"/>
                                      </p:to>
                                    </p:set>
                                    <p:anim calcmode="lin" valueType="num">
                                      <p:cBhvr>
                                        <p:cTn id="139" dur="500" fill="hold"/>
                                        <p:tgtEl>
                                          <p:spTgt spid="105533"/>
                                        </p:tgtEl>
                                        <p:attrNameLst>
                                          <p:attrName>ppt_x</p:attrName>
                                        </p:attrNameLst>
                                      </p:cBhvr>
                                      <p:tavLst>
                                        <p:tav tm="0">
                                          <p:val>
                                            <p:strVal val="#ppt_x"/>
                                          </p:val>
                                        </p:tav>
                                        <p:tav tm="100000">
                                          <p:val>
                                            <p:strVal val="#ppt_x"/>
                                          </p:val>
                                        </p:tav>
                                      </p:tavLst>
                                    </p:anim>
                                    <p:anim calcmode="lin" valueType="num">
                                      <p:cBhvr>
                                        <p:cTn id="140" dur="500" fill="hold"/>
                                        <p:tgtEl>
                                          <p:spTgt spid="105533"/>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xit" presetSubtype="4" fill="hold" grpId="1" nodeType="clickEffect">
                                  <p:stCondLst>
                                    <p:cond delay="0"/>
                                  </p:stCondLst>
                                  <p:childTnLst>
                                    <p:anim calcmode="lin" valueType="num">
                                      <p:cBhvr>
                                        <p:cTn id="144" dur="500"/>
                                        <p:tgtEl>
                                          <p:spTgt spid="105532"/>
                                        </p:tgtEl>
                                        <p:attrNameLst>
                                          <p:attrName>ppt_x</p:attrName>
                                        </p:attrNameLst>
                                      </p:cBhvr>
                                      <p:tavLst>
                                        <p:tav tm="0">
                                          <p:val>
                                            <p:strVal val="ppt_x"/>
                                          </p:val>
                                        </p:tav>
                                        <p:tav tm="100000">
                                          <p:val>
                                            <p:strVal val="ppt_x"/>
                                          </p:val>
                                        </p:tav>
                                      </p:tavLst>
                                    </p:anim>
                                    <p:anim calcmode="lin" valueType="num">
                                      <p:cBhvr>
                                        <p:cTn id="145" dur="500"/>
                                        <p:tgtEl>
                                          <p:spTgt spid="105532"/>
                                        </p:tgtEl>
                                        <p:attrNameLst>
                                          <p:attrName>ppt_y</p:attrName>
                                        </p:attrNameLst>
                                      </p:cBhvr>
                                      <p:tavLst>
                                        <p:tav tm="0">
                                          <p:val>
                                            <p:strVal val="ppt_y"/>
                                          </p:val>
                                        </p:tav>
                                        <p:tav tm="100000">
                                          <p:val>
                                            <p:strVal val="1+ppt_h/2"/>
                                          </p:val>
                                        </p:tav>
                                      </p:tavLst>
                                    </p:anim>
                                    <p:set>
                                      <p:cBhvr>
                                        <p:cTn id="146" dur="1" fill="hold">
                                          <p:stCondLst>
                                            <p:cond delay="499"/>
                                          </p:stCondLst>
                                        </p:cTn>
                                        <p:tgtEl>
                                          <p:spTgt spid="10553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05525"/>
                                        </p:tgtEl>
                                        <p:attrNameLst>
                                          <p:attrName>style.visibility</p:attrName>
                                        </p:attrNameLst>
                                      </p:cBhvr>
                                      <p:to>
                                        <p:strVal val="visible"/>
                                      </p:to>
                                    </p:set>
                                    <p:anim calcmode="lin" valueType="num">
                                      <p:cBhvr>
                                        <p:cTn id="151" dur="500" fill="hold"/>
                                        <p:tgtEl>
                                          <p:spTgt spid="105525"/>
                                        </p:tgtEl>
                                        <p:attrNameLst>
                                          <p:attrName>ppt_x</p:attrName>
                                        </p:attrNameLst>
                                      </p:cBhvr>
                                      <p:tavLst>
                                        <p:tav tm="0">
                                          <p:val>
                                            <p:strVal val="#ppt_x"/>
                                          </p:val>
                                        </p:tav>
                                        <p:tav tm="100000">
                                          <p:val>
                                            <p:strVal val="#ppt_x"/>
                                          </p:val>
                                        </p:tav>
                                      </p:tavLst>
                                    </p:anim>
                                    <p:anim calcmode="lin" valueType="num">
                                      <p:cBhvr>
                                        <p:cTn id="152" dur="500" fill="hold"/>
                                        <p:tgtEl>
                                          <p:spTgt spid="10552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05526"/>
                                        </p:tgtEl>
                                        <p:attrNameLst>
                                          <p:attrName>style.visibility</p:attrName>
                                        </p:attrNameLst>
                                      </p:cBhvr>
                                      <p:to>
                                        <p:strVal val="visible"/>
                                      </p:to>
                                    </p:set>
                                    <p:anim calcmode="lin" valueType="num">
                                      <p:cBhvr>
                                        <p:cTn id="157" dur="500" fill="hold"/>
                                        <p:tgtEl>
                                          <p:spTgt spid="105526"/>
                                        </p:tgtEl>
                                        <p:attrNameLst>
                                          <p:attrName>ppt_x</p:attrName>
                                        </p:attrNameLst>
                                      </p:cBhvr>
                                      <p:tavLst>
                                        <p:tav tm="0">
                                          <p:val>
                                            <p:strVal val="#ppt_x"/>
                                          </p:val>
                                        </p:tav>
                                        <p:tav tm="100000">
                                          <p:val>
                                            <p:strVal val="#ppt_x"/>
                                          </p:val>
                                        </p:tav>
                                      </p:tavLst>
                                    </p:anim>
                                    <p:anim calcmode="lin" valueType="num">
                                      <p:cBhvr>
                                        <p:cTn id="158" dur="500" fill="hold"/>
                                        <p:tgtEl>
                                          <p:spTgt spid="105526"/>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05527"/>
                                        </p:tgtEl>
                                        <p:attrNameLst>
                                          <p:attrName>style.visibility</p:attrName>
                                        </p:attrNameLst>
                                      </p:cBhvr>
                                      <p:to>
                                        <p:strVal val="visible"/>
                                      </p:to>
                                    </p:set>
                                    <p:anim calcmode="lin" valueType="num">
                                      <p:cBhvr>
                                        <p:cTn id="163" dur="500" fill="hold"/>
                                        <p:tgtEl>
                                          <p:spTgt spid="105527"/>
                                        </p:tgtEl>
                                        <p:attrNameLst>
                                          <p:attrName>ppt_x</p:attrName>
                                        </p:attrNameLst>
                                      </p:cBhvr>
                                      <p:tavLst>
                                        <p:tav tm="0">
                                          <p:val>
                                            <p:strVal val="#ppt_x"/>
                                          </p:val>
                                        </p:tav>
                                        <p:tav tm="100000">
                                          <p:val>
                                            <p:strVal val="#ppt_x"/>
                                          </p:val>
                                        </p:tav>
                                      </p:tavLst>
                                    </p:anim>
                                    <p:anim calcmode="lin" valueType="num">
                                      <p:cBhvr>
                                        <p:cTn id="164" dur="500" fill="hold"/>
                                        <p:tgtEl>
                                          <p:spTgt spid="105527"/>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05536"/>
                                        </p:tgtEl>
                                        <p:attrNameLst>
                                          <p:attrName>style.visibility</p:attrName>
                                        </p:attrNameLst>
                                      </p:cBhvr>
                                      <p:to>
                                        <p:strVal val="visible"/>
                                      </p:to>
                                    </p:set>
                                    <p:anim calcmode="lin" valueType="num">
                                      <p:cBhvr>
                                        <p:cTn id="169" dur="500" fill="hold"/>
                                        <p:tgtEl>
                                          <p:spTgt spid="105536"/>
                                        </p:tgtEl>
                                        <p:attrNameLst>
                                          <p:attrName>ppt_x</p:attrName>
                                        </p:attrNameLst>
                                      </p:cBhvr>
                                      <p:tavLst>
                                        <p:tav tm="0">
                                          <p:val>
                                            <p:strVal val="#ppt_x"/>
                                          </p:val>
                                        </p:tav>
                                        <p:tav tm="100000">
                                          <p:val>
                                            <p:strVal val="#ppt_x"/>
                                          </p:val>
                                        </p:tav>
                                      </p:tavLst>
                                    </p:anim>
                                    <p:anim calcmode="lin" valueType="num">
                                      <p:cBhvr>
                                        <p:cTn id="170" dur="500" fill="hold"/>
                                        <p:tgtEl>
                                          <p:spTgt spid="105536"/>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05529"/>
                                        </p:tgtEl>
                                        <p:attrNameLst>
                                          <p:attrName>style.visibility</p:attrName>
                                        </p:attrNameLst>
                                      </p:cBhvr>
                                      <p:to>
                                        <p:strVal val="visible"/>
                                      </p:to>
                                    </p:set>
                                    <p:anim calcmode="lin" valueType="num">
                                      <p:cBhvr>
                                        <p:cTn id="175" dur="500" fill="hold"/>
                                        <p:tgtEl>
                                          <p:spTgt spid="105529"/>
                                        </p:tgtEl>
                                        <p:attrNameLst>
                                          <p:attrName>ppt_x</p:attrName>
                                        </p:attrNameLst>
                                      </p:cBhvr>
                                      <p:tavLst>
                                        <p:tav tm="0">
                                          <p:val>
                                            <p:strVal val="#ppt_x"/>
                                          </p:val>
                                        </p:tav>
                                        <p:tav tm="100000">
                                          <p:val>
                                            <p:strVal val="#ppt_x"/>
                                          </p:val>
                                        </p:tav>
                                      </p:tavLst>
                                    </p:anim>
                                    <p:anim calcmode="lin" valueType="num">
                                      <p:cBhvr>
                                        <p:cTn id="176" dur="500" fill="hold"/>
                                        <p:tgtEl>
                                          <p:spTgt spid="105529"/>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05546"/>
                                        </p:tgtEl>
                                        <p:attrNameLst>
                                          <p:attrName>style.visibility</p:attrName>
                                        </p:attrNameLst>
                                      </p:cBhvr>
                                      <p:to>
                                        <p:strVal val="visible"/>
                                      </p:to>
                                    </p:set>
                                    <p:anim calcmode="lin" valueType="num">
                                      <p:cBhvr>
                                        <p:cTn id="181" dur="500" fill="hold"/>
                                        <p:tgtEl>
                                          <p:spTgt spid="105546"/>
                                        </p:tgtEl>
                                        <p:attrNameLst>
                                          <p:attrName>ppt_x</p:attrName>
                                        </p:attrNameLst>
                                      </p:cBhvr>
                                      <p:tavLst>
                                        <p:tav tm="0">
                                          <p:val>
                                            <p:strVal val="#ppt_x"/>
                                          </p:val>
                                        </p:tav>
                                        <p:tav tm="100000">
                                          <p:val>
                                            <p:strVal val="#ppt_x"/>
                                          </p:val>
                                        </p:tav>
                                      </p:tavLst>
                                    </p:anim>
                                    <p:anim calcmode="lin" valueType="num">
                                      <p:cBhvr>
                                        <p:cTn id="182" dur="500" fill="hold"/>
                                        <p:tgtEl>
                                          <p:spTgt spid="10554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05539"/>
                                        </p:tgtEl>
                                        <p:attrNameLst>
                                          <p:attrName>style.visibility</p:attrName>
                                        </p:attrNameLst>
                                      </p:cBhvr>
                                      <p:to>
                                        <p:strVal val="visible"/>
                                      </p:to>
                                    </p:set>
                                    <p:anim calcmode="lin" valueType="num">
                                      <p:cBhvr>
                                        <p:cTn id="187" dur="500" fill="hold"/>
                                        <p:tgtEl>
                                          <p:spTgt spid="105539"/>
                                        </p:tgtEl>
                                        <p:attrNameLst>
                                          <p:attrName>ppt_x</p:attrName>
                                        </p:attrNameLst>
                                      </p:cBhvr>
                                      <p:tavLst>
                                        <p:tav tm="0">
                                          <p:val>
                                            <p:strVal val="#ppt_x"/>
                                          </p:val>
                                        </p:tav>
                                        <p:tav tm="100000">
                                          <p:val>
                                            <p:strVal val="#ppt_x"/>
                                          </p:val>
                                        </p:tav>
                                      </p:tavLst>
                                    </p:anim>
                                    <p:anim calcmode="lin" valueType="num">
                                      <p:cBhvr>
                                        <p:cTn id="188" dur="500" fill="hold"/>
                                        <p:tgtEl>
                                          <p:spTgt spid="105539"/>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105530"/>
                                        </p:tgtEl>
                                        <p:attrNameLst>
                                          <p:attrName>style.visibility</p:attrName>
                                        </p:attrNameLst>
                                      </p:cBhvr>
                                      <p:to>
                                        <p:strVal val="visible"/>
                                      </p:to>
                                    </p:set>
                                    <p:anim calcmode="lin" valueType="num">
                                      <p:cBhvr>
                                        <p:cTn id="193" dur="500" fill="hold"/>
                                        <p:tgtEl>
                                          <p:spTgt spid="105530"/>
                                        </p:tgtEl>
                                        <p:attrNameLst>
                                          <p:attrName>ppt_x</p:attrName>
                                        </p:attrNameLst>
                                      </p:cBhvr>
                                      <p:tavLst>
                                        <p:tav tm="0">
                                          <p:val>
                                            <p:strVal val="#ppt_x"/>
                                          </p:val>
                                        </p:tav>
                                        <p:tav tm="100000">
                                          <p:val>
                                            <p:strVal val="#ppt_x"/>
                                          </p:val>
                                        </p:tav>
                                      </p:tavLst>
                                    </p:anim>
                                    <p:anim calcmode="lin" valueType="num">
                                      <p:cBhvr>
                                        <p:cTn id="194" dur="500" fill="hold"/>
                                        <p:tgtEl>
                                          <p:spTgt spid="105530"/>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xit" presetSubtype="4" fill="hold" grpId="1" nodeType="clickEffect">
                                  <p:stCondLst>
                                    <p:cond delay="0"/>
                                  </p:stCondLst>
                                  <p:childTnLst>
                                    <p:anim calcmode="lin" valueType="num">
                                      <p:cBhvr>
                                        <p:cTn id="198" dur="500"/>
                                        <p:tgtEl>
                                          <p:spTgt spid="105533"/>
                                        </p:tgtEl>
                                        <p:attrNameLst>
                                          <p:attrName>ppt_x</p:attrName>
                                        </p:attrNameLst>
                                      </p:cBhvr>
                                      <p:tavLst>
                                        <p:tav tm="0">
                                          <p:val>
                                            <p:strVal val="ppt_x"/>
                                          </p:val>
                                        </p:tav>
                                        <p:tav tm="100000">
                                          <p:val>
                                            <p:strVal val="ppt_x"/>
                                          </p:val>
                                        </p:tav>
                                      </p:tavLst>
                                    </p:anim>
                                    <p:anim calcmode="lin" valueType="num">
                                      <p:cBhvr>
                                        <p:cTn id="199" dur="500"/>
                                        <p:tgtEl>
                                          <p:spTgt spid="105533"/>
                                        </p:tgtEl>
                                        <p:attrNameLst>
                                          <p:attrName>ppt_y</p:attrName>
                                        </p:attrNameLst>
                                      </p:cBhvr>
                                      <p:tavLst>
                                        <p:tav tm="0">
                                          <p:val>
                                            <p:strVal val="ppt_y"/>
                                          </p:val>
                                        </p:tav>
                                        <p:tav tm="100000">
                                          <p:val>
                                            <p:strVal val="1+ppt_h/2"/>
                                          </p:val>
                                        </p:tav>
                                      </p:tavLst>
                                    </p:anim>
                                    <p:set>
                                      <p:cBhvr>
                                        <p:cTn id="200" dur="1" fill="hold">
                                          <p:stCondLst>
                                            <p:cond delay="499"/>
                                          </p:stCondLst>
                                        </p:cTn>
                                        <p:tgtEl>
                                          <p:spTgt spid="105533"/>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105537"/>
                                        </p:tgtEl>
                                        <p:attrNameLst>
                                          <p:attrName>style.visibility</p:attrName>
                                        </p:attrNameLst>
                                      </p:cBhvr>
                                      <p:to>
                                        <p:strVal val="visible"/>
                                      </p:to>
                                    </p:set>
                                    <p:anim calcmode="lin" valueType="num">
                                      <p:cBhvr>
                                        <p:cTn id="205" dur="500" fill="hold"/>
                                        <p:tgtEl>
                                          <p:spTgt spid="105537"/>
                                        </p:tgtEl>
                                        <p:attrNameLst>
                                          <p:attrName>ppt_x</p:attrName>
                                        </p:attrNameLst>
                                      </p:cBhvr>
                                      <p:tavLst>
                                        <p:tav tm="0">
                                          <p:val>
                                            <p:strVal val="#ppt_x"/>
                                          </p:val>
                                        </p:tav>
                                        <p:tav tm="100000">
                                          <p:val>
                                            <p:strVal val="#ppt_x"/>
                                          </p:val>
                                        </p:tav>
                                      </p:tavLst>
                                    </p:anim>
                                    <p:anim calcmode="lin" valueType="num">
                                      <p:cBhvr>
                                        <p:cTn id="206" dur="500" fill="hold"/>
                                        <p:tgtEl>
                                          <p:spTgt spid="105537"/>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xit" presetSubtype="4" fill="hold" grpId="1" nodeType="clickEffect">
                                  <p:stCondLst>
                                    <p:cond delay="0"/>
                                  </p:stCondLst>
                                  <p:childTnLst>
                                    <p:anim calcmode="lin" valueType="num">
                                      <p:cBhvr>
                                        <p:cTn id="210" dur="500"/>
                                        <p:tgtEl>
                                          <p:spTgt spid="105536"/>
                                        </p:tgtEl>
                                        <p:attrNameLst>
                                          <p:attrName>ppt_x</p:attrName>
                                        </p:attrNameLst>
                                      </p:cBhvr>
                                      <p:tavLst>
                                        <p:tav tm="0">
                                          <p:val>
                                            <p:strVal val="ppt_x"/>
                                          </p:val>
                                        </p:tav>
                                        <p:tav tm="100000">
                                          <p:val>
                                            <p:strVal val="ppt_x"/>
                                          </p:val>
                                        </p:tav>
                                      </p:tavLst>
                                    </p:anim>
                                    <p:anim calcmode="lin" valueType="num">
                                      <p:cBhvr>
                                        <p:cTn id="211" dur="500"/>
                                        <p:tgtEl>
                                          <p:spTgt spid="105536"/>
                                        </p:tgtEl>
                                        <p:attrNameLst>
                                          <p:attrName>ppt_y</p:attrName>
                                        </p:attrNameLst>
                                      </p:cBhvr>
                                      <p:tavLst>
                                        <p:tav tm="0">
                                          <p:val>
                                            <p:strVal val="ppt_y"/>
                                          </p:val>
                                        </p:tav>
                                        <p:tav tm="100000">
                                          <p:val>
                                            <p:strVal val="1+ppt_h/2"/>
                                          </p:val>
                                        </p:tav>
                                      </p:tavLst>
                                    </p:anim>
                                    <p:set>
                                      <p:cBhvr>
                                        <p:cTn id="212" dur="1" fill="hold">
                                          <p:stCondLst>
                                            <p:cond delay="499"/>
                                          </p:stCondLst>
                                        </p:cTn>
                                        <p:tgtEl>
                                          <p:spTgt spid="10553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05538"/>
                                        </p:tgtEl>
                                        <p:attrNameLst>
                                          <p:attrName>style.visibility</p:attrName>
                                        </p:attrNameLst>
                                      </p:cBhvr>
                                      <p:to>
                                        <p:strVal val="visible"/>
                                      </p:to>
                                    </p:set>
                                    <p:anim calcmode="lin" valueType="num">
                                      <p:cBhvr>
                                        <p:cTn id="217" dur="500" fill="hold"/>
                                        <p:tgtEl>
                                          <p:spTgt spid="105538"/>
                                        </p:tgtEl>
                                        <p:attrNameLst>
                                          <p:attrName>ppt_x</p:attrName>
                                        </p:attrNameLst>
                                      </p:cBhvr>
                                      <p:tavLst>
                                        <p:tav tm="0">
                                          <p:val>
                                            <p:strVal val="#ppt_x"/>
                                          </p:val>
                                        </p:tav>
                                        <p:tav tm="100000">
                                          <p:val>
                                            <p:strVal val="#ppt_x"/>
                                          </p:val>
                                        </p:tav>
                                      </p:tavLst>
                                    </p:anim>
                                    <p:anim calcmode="lin" valueType="num">
                                      <p:cBhvr>
                                        <p:cTn id="218" dur="500" fill="hold"/>
                                        <p:tgtEl>
                                          <p:spTgt spid="105538"/>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05528"/>
                                        </p:tgtEl>
                                        <p:attrNameLst>
                                          <p:attrName>style.visibility</p:attrName>
                                        </p:attrNameLst>
                                      </p:cBhvr>
                                      <p:to>
                                        <p:strVal val="visible"/>
                                      </p:to>
                                    </p:set>
                                    <p:anim calcmode="lin" valueType="num">
                                      <p:cBhvr>
                                        <p:cTn id="223" dur="500" fill="hold"/>
                                        <p:tgtEl>
                                          <p:spTgt spid="105528"/>
                                        </p:tgtEl>
                                        <p:attrNameLst>
                                          <p:attrName>ppt_x</p:attrName>
                                        </p:attrNameLst>
                                      </p:cBhvr>
                                      <p:tavLst>
                                        <p:tav tm="0">
                                          <p:val>
                                            <p:strVal val="#ppt_x"/>
                                          </p:val>
                                        </p:tav>
                                        <p:tav tm="100000">
                                          <p:val>
                                            <p:strVal val="#ppt_x"/>
                                          </p:val>
                                        </p:tav>
                                      </p:tavLst>
                                    </p:anim>
                                    <p:anim calcmode="lin" valueType="num">
                                      <p:cBhvr>
                                        <p:cTn id="224" dur="500" fill="hold"/>
                                        <p:tgtEl>
                                          <p:spTgt spid="105528"/>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05540"/>
                                        </p:tgtEl>
                                        <p:attrNameLst>
                                          <p:attrName>style.visibility</p:attrName>
                                        </p:attrNameLst>
                                      </p:cBhvr>
                                      <p:to>
                                        <p:strVal val="visible"/>
                                      </p:to>
                                    </p:set>
                                    <p:anim calcmode="lin" valueType="num">
                                      <p:cBhvr>
                                        <p:cTn id="229" dur="500" fill="hold"/>
                                        <p:tgtEl>
                                          <p:spTgt spid="105540"/>
                                        </p:tgtEl>
                                        <p:attrNameLst>
                                          <p:attrName>ppt_x</p:attrName>
                                        </p:attrNameLst>
                                      </p:cBhvr>
                                      <p:tavLst>
                                        <p:tav tm="0">
                                          <p:val>
                                            <p:strVal val="#ppt_x"/>
                                          </p:val>
                                        </p:tav>
                                        <p:tav tm="100000">
                                          <p:val>
                                            <p:strVal val="#ppt_x"/>
                                          </p:val>
                                        </p:tav>
                                      </p:tavLst>
                                    </p:anim>
                                    <p:anim calcmode="lin" valueType="num">
                                      <p:cBhvr>
                                        <p:cTn id="230" dur="500" fill="hold"/>
                                        <p:tgtEl>
                                          <p:spTgt spid="105540"/>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4" fill="hold" grpId="1" nodeType="clickEffect">
                                  <p:stCondLst>
                                    <p:cond delay="0"/>
                                  </p:stCondLst>
                                  <p:childTnLst>
                                    <p:anim calcmode="lin" valueType="num">
                                      <p:cBhvr>
                                        <p:cTn id="234" dur="500"/>
                                        <p:tgtEl>
                                          <p:spTgt spid="105537"/>
                                        </p:tgtEl>
                                        <p:attrNameLst>
                                          <p:attrName>ppt_x</p:attrName>
                                        </p:attrNameLst>
                                      </p:cBhvr>
                                      <p:tavLst>
                                        <p:tav tm="0">
                                          <p:val>
                                            <p:strVal val="ppt_x"/>
                                          </p:val>
                                        </p:tav>
                                        <p:tav tm="100000">
                                          <p:val>
                                            <p:strVal val="ppt_x"/>
                                          </p:val>
                                        </p:tav>
                                      </p:tavLst>
                                    </p:anim>
                                    <p:anim calcmode="lin" valueType="num">
                                      <p:cBhvr>
                                        <p:cTn id="235" dur="500"/>
                                        <p:tgtEl>
                                          <p:spTgt spid="105537"/>
                                        </p:tgtEl>
                                        <p:attrNameLst>
                                          <p:attrName>ppt_y</p:attrName>
                                        </p:attrNameLst>
                                      </p:cBhvr>
                                      <p:tavLst>
                                        <p:tav tm="0">
                                          <p:val>
                                            <p:strVal val="ppt_y"/>
                                          </p:val>
                                        </p:tav>
                                        <p:tav tm="100000">
                                          <p:val>
                                            <p:strVal val="1+ppt_h/2"/>
                                          </p:val>
                                        </p:tav>
                                      </p:tavLst>
                                    </p:anim>
                                    <p:set>
                                      <p:cBhvr>
                                        <p:cTn id="236" dur="1" fill="hold">
                                          <p:stCondLst>
                                            <p:cond delay="499"/>
                                          </p:stCondLst>
                                        </p:cTn>
                                        <p:tgtEl>
                                          <p:spTgt spid="105537"/>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 presetClass="exit" presetSubtype="4" fill="hold" grpId="0" nodeType="clickEffect">
                                  <p:stCondLst>
                                    <p:cond delay="0"/>
                                  </p:stCondLst>
                                  <p:childTnLst>
                                    <p:anim calcmode="lin" valueType="num">
                                      <p:cBhvr>
                                        <p:cTn id="240" dur="500"/>
                                        <p:tgtEl>
                                          <p:spTgt spid="105545"/>
                                        </p:tgtEl>
                                        <p:attrNameLst>
                                          <p:attrName>ppt_x</p:attrName>
                                        </p:attrNameLst>
                                      </p:cBhvr>
                                      <p:tavLst>
                                        <p:tav tm="0">
                                          <p:val>
                                            <p:strVal val="ppt_x"/>
                                          </p:val>
                                        </p:tav>
                                        <p:tav tm="100000">
                                          <p:val>
                                            <p:strVal val="ppt_x"/>
                                          </p:val>
                                        </p:tav>
                                      </p:tavLst>
                                    </p:anim>
                                    <p:anim calcmode="lin" valueType="num">
                                      <p:cBhvr>
                                        <p:cTn id="241" dur="500"/>
                                        <p:tgtEl>
                                          <p:spTgt spid="105545"/>
                                        </p:tgtEl>
                                        <p:attrNameLst>
                                          <p:attrName>ppt_y</p:attrName>
                                        </p:attrNameLst>
                                      </p:cBhvr>
                                      <p:tavLst>
                                        <p:tav tm="0">
                                          <p:val>
                                            <p:strVal val="ppt_y"/>
                                          </p:val>
                                        </p:tav>
                                        <p:tav tm="100000">
                                          <p:val>
                                            <p:strVal val="1+ppt_h/2"/>
                                          </p:val>
                                        </p:tav>
                                      </p:tavLst>
                                    </p:anim>
                                    <p:set>
                                      <p:cBhvr>
                                        <p:cTn id="242" dur="1" fill="hold">
                                          <p:stCondLst>
                                            <p:cond delay="499"/>
                                          </p:stCondLst>
                                        </p:cTn>
                                        <p:tgtEl>
                                          <p:spTgt spid="105545"/>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105547"/>
                                        </p:tgtEl>
                                        <p:attrNameLst>
                                          <p:attrName>style.visibility</p:attrName>
                                        </p:attrNameLst>
                                      </p:cBhvr>
                                      <p:to>
                                        <p:strVal val="visible"/>
                                      </p:to>
                                    </p:set>
                                    <p:anim calcmode="lin" valueType="num">
                                      <p:cBhvr>
                                        <p:cTn id="247" dur="500" fill="hold"/>
                                        <p:tgtEl>
                                          <p:spTgt spid="105547"/>
                                        </p:tgtEl>
                                        <p:attrNameLst>
                                          <p:attrName>ppt_x</p:attrName>
                                        </p:attrNameLst>
                                      </p:cBhvr>
                                      <p:tavLst>
                                        <p:tav tm="0">
                                          <p:val>
                                            <p:strVal val="#ppt_x"/>
                                          </p:val>
                                        </p:tav>
                                        <p:tav tm="100000">
                                          <p:val>
                                            <p:strVal val="#ppt_x"/>
                                          </p:val>
                                        </p:tav>
                                      </p:tavLst>
                                    </p:anim>
                                    <p:anim calcmode="lin" valueType="num">
                                      <p:cBhvr>
                                        <p:cTn id="248" dur="500" fill="hold"/>
                                        <p:tgtEl>
                                          <p:spTgt spid="105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4" grpId="0" bldLvl="0" animBg="1"/>
      <p:bldP spid="105495" grpId="0" bldLvl="0" animBg="1"/>
      <p:bldP spid="105496" grpId="0" bldLvl="0" animBg="1"/>
      <p:bldP spid="105498" grpId="0" bldLvl="0" animBg="1"/>
      <p:bldP spid="105499" grpId="0" bldLvl="0" animBg="1"/>
      <p:bldP spid="105518" grpId="0"/>
      <p:bldP spid="105519" grpId="0"/>
      <p:bldP spid="105520" grpId="0"/>
      <p:bldP spid="105521" grpId="0" bldLvl="0" animBg="1"/>
      <p:bldP spid="105522" grpId="0"/>
      <p:bldP spid="105523" grpId="0" bldLvl="0" animBg="1"/>
      <p:bldP spid="105524" grpId="0" bldLvl="0" animBg="1"/>
      <p:bldP spid="105525" grpId="0" bldLvl="0" animBg="1"/>
      <p:bldP spid="105526" grpId="0"/>
      <p:bldP spid="105527" grpId="0" bldLvl="0" animBg="1"/>
      <p:bldP spid="105528" grpId="0"/>
      <p:bldP spid="105529" grpId="0"/>
      <p:bldP spid="105530" grpId="0" bldLvl="0" animBg="1"/>
      <p:bldP spid="105531" grpId="0"/>
      <p:bldP spid="105531" grpId="1"/>
      <p:bldP spid="105532" grpId="0"/>
      <p:bldP spid="105532" grpId="1"/>
      <p:bldP spid="105533" grpId="0"/>
      <p:bldP spid="105533" grpId="1"/>
      <p:bldP spid="105534" grpId="0"/>
      <p:bldP spid="105534" grpId="1"/>
      <p:bldP spid="105535" grpId="0"/>
      <p:bldP spid="105535" grpId="1"/>
      <p:bldP spid="105536" grpId="0"/>
      <p:bldP spid="105536" grpId="1"/>
      <p:bldP spid="105537" grpId="0"/>
      <p:bldP spid="105537" grpId="1"/>
      <p:bldP spid="105538" grpId="0" bldLvl="0" animBg="1"/>
      <p:bldP spid="105539" grpId="0" bldLvl="0" animBg="1"/>
      <p:bldP spid="105540" grpId="0" bldLvl="0" animBg="1"/>
      <p:bldP spid="105542" grpId="0" bldLvl="0" animBg="1"/>
      <p:bldP spid="105543" grpId="0"/>
      <p:bldP spid="105544" grpId="0"/>
      <p:bldP spid="105545" grpId="0"/>
      <p:bldP spid="105546" grpId="0"/>
      <p:bldP spid="10554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88067" name="Text Box 3"/>
          <p:cNvSpPr txBox="1"/>
          <p:nvPr/>
        </p:nvSpPr>
        <p:spPr>
          <a:xfrm>
            <a:off x="533400" y="2133600"/>
            <a:ext cx="7315200" cy="366713"/>
          </a:xfrm>
          <a:prstGeom prst="rect">
            <a:avLst/>
          </a:prstGeom>
          <a:noFill/>
          <a:ln w="6350">
            <a:noFill/>
          </a:ln>
        </p:spPr>
        <p:txBody>
          <a:bodyPr>
            <a:spAutoFit/>
          </a:bodyPr>
          <a:lstStyle/>
          <a:p>
            <a:pPr algn="ctr" eaLnBrk="1" hangingPunct="1">
              <a:spcBef>
                <a:spcPct val="50000"/>
              </a:spcBef>
            </a:pPr>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106500" name="Text Box 4"/>
          <p:cNvSpPr txBox="1"/>
          <p:nvPr/>
        </p:nvSpPr>
        <p:spPr>
          <a:xfrm>
            <a:off x="304800" y="1905000"/>
            <a:ext cx="67056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4. </a:t>
            </a:r>
            <a:r>
              <a:rPr lang="zh-CN" altLang="en-US" sz="3200" dirty="0">
                <a:solidFill>
                  <a:schemeClr val="accent2"/>
                </a:solidFill>
                <a:latin typeface="Times New Roman" panose="02020603050405020304" pitchFamily="18" charset="0"/>
                <a:ea typeface="黑体" panose="02010609060101010101" pitchFamily="49" charset="-122"/>
              </a:rPr>
              <a:t>构造最优解</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6501" name="Text Box 5"/>
          <p:cNvSpPr txBox="1"/>
          <p:nvPr/>
        </p:nvSpPr>
        <p:spPr>
          <a:xfrm>
            <a:off x="685800" y="2895600"/>
            <a:ext cx="7918450" cy="1552575"/>
          </a:xfrm>
          <a:prstGeom prst="rect">
            <a:avLst/>
          </a:prstGeom>
          <a:noFill/>
          <a:ln w="6350">
            <a:noFill/>
          </a:ln>
        </p:spPr>
        <p:txBody>
          <a:bodyPr>
            <a:spAutoFit/>
          </a:bodyPr>
          <a:lstStyle/>
          <a:p>
            <a:pPr eaLnBrk="1" hangingPunct="1">
              <a:spcBef>
                <a:spcPct val="50000"/>
              </a:spcBef>
            </a:pPr>
            <a:r>
              <a:rPr lang="en-US" altLang="zh-CN" sz="2400" b="1" dirty="0">
                <a:solidFill>
                  <a:schemeClr val="accent2"/>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为了在算法结束后能方便地构造出与最优值相应的最优解，算法必须存储相应子集树中从活结点到根结点的路径。为此目的，可在每个结点处设置指向其父结点的指针，并设置左、右儿子标志。</a:t>
            </a:r>
            <a:r>
              <a:rPr lang="zh-CN" altLang="en-US" sz="2400" b="1" dirty="0">
                <a:solidFill>
                  <a:schemeClr val="accent2"/>
                </a:solidFill>
                <a:latin typeface="Arial" panose="020B0604020202020204" pitchFamily="34" charset="0"/>
                <a:ea typeface="华文行楷" panose="02010800040101010101" pitchFamily="2" charset="-122"/>
              </a:rPr>
              <a:t> </a:t>
            </a:r>
          </a:p>
        </p:txBody>
      </p:sp>
      <p:sp>
        <p:nvSpPr>
          <p:cNvPr id="106502" name="Text Box 6"/>
          <p:cNvSpPr txBox="1"/>
          <p:nvPr/>
        </p:nvSpPr>
        <p:spPr>
          <a:xfrm>
            <a:off x="914400" y="4343400"/>
            <a:ext cx="6324600" cy="2047875"/>
          </a:xfrm>
          <a:prstGeom prst="rect">
            <a:avLst/>
          </a:prstGeom>
          <a:noFill/>
          <a:ln w="6350">
            <a:noFill/>
          </a:ln>
        </p:spPr>
        <p:txBody>
          <a:bodyPr>
            <a:spAutoFit/>
          </a:bodyPr>
          <a:lstStyle/>
          <a:p>
            <a:pPr algn="just" eaLnBrk="1" hangingPunct="1">
              <a:lnSpc>
                <a:spcPct val="200000"/>
              </a:lnSpc>
              <a:spcBef>
                <a:spcPct val="50000"/>
              </a:spcBef>
            </a:pPr>
            <a:r>
              <a:rPr lang="en-US" altLang="zh-CN" sz="1600" dirty="0">
                <a:latin typeface="Arial" panose="020B0604020202020204" pitchFamily="34" charset="0"/>
              </a:rPr>
              <a:t>class QNode</a:t>
            </a:r>
          </a:p>
          <a:p>
            <a:pPr eaLnBrk="1" hangingPunct="1">
              <a:lnSpc>
                <a:spcPct val="200000"/>
              </a:lnSpc>
            </a:pPr>
            <a:r>
              <a:rPr lang="en-US" altLang="zh-CN" sz="1600" dirty="0">
                <a:solidFill>
                  <a:srgbClr val="0000FF"/>
                </a:solidFill>
                <a:latin typeface="Times New Roman" panose="02020603050405020304" pitchFamily="18" charset="0"/>
              </a:rPr>
              <a:t> {</a:t>
            </a:r>
            <a:r>
              <a:rPr lang="en-US" altLang="zh-CN" sz="1600" dirty="0">
                <a:latin typeface="Arial" panose="020B0604020202020204" pitchFamily="34" charset="0"/>
              </a:rPr>
              <a:t>QNode *parent;  // </a:t>
            </a:r>
            <a:r>
              <a:rPr lang="zh-CN" altLang="en-US" sz="1600" dirty="0">
                <a:latin typeface="Arial" panose="020B0604020202020204" pitchFamily="34" charset="0"/>
              </a:rPr>
              <a:t>指向父结点的指针</a:t>
            </a:r>
          </a:p>
          <a:p>
            <a:pPr eaLnBrk="1" hangingPunct="1">
              <a:lnSpc>
                <a:spcPct val="200000"/>
              </a:lnSpc>
            </a:pPr>
            <a:r>
              <a:rPr lang="zh-CN" altLang="en-US" sz="1600" dirty="0">
                <a:latin typeface="Arial" panose="020B0604020202020204" pitchFamily="34" charset="0"/>
              </a:rPr>
              <a:t>      </a:t>
            </a:r>
            <a:r>
              <a:rPr lang="en-US" altLang="zh-CN" sz="1600" dirty="0">
                <a:latin typeface="Arial" panose="020B0604020202020204" pitchFamily="34" charset="0"/>
              </a:rPr>
              <a:t>bool LChild;        // </a:t>
            </a:r>
            <a:r>
              <a:rPr lang="zh-CN" altLang="en-US" sz="1600" dirty="0">
                <a:latin typeface="Arial" panose="020B0604020202020204" pitchFamily="34" charset="0"/>
              </a:rPr>
              <a:t>左儿子标志</a:t>
            </a:r>
          </a:p>
          <a:p>
            <a:pPr eaLnBrk="1" hangingPunct="1">
              <a:lnSpc>
                <a:spcPct val="200000"/>
              </a:lnSpc>
            </a:pPr>
            <a:r>
              <a:rPr lang="zh-CN" altLang="en-US" sz="1600" dirty="0">
                <a:latin typeface="Arial" panose="020B0604020202020204" pitchFamily="34" charset="0"/>
              </a:rPr>
              <a:t>      </a:t>
            </a:r>
            <a:r>
              <a:rPr lang="en-US" altLang="zh-CN" sz="1600" dirty="0">
                <a:latin typeface="Arial" panose="020B0604020202020204" pitchFamily="34" charset="0"/>
              </a:rPr>
              <a:t>Type weight;       // </a:t>
            </a:r>
            <a:r>
              <a:rPr lang="zh-CN" altLang="en-US" sz="1600" dirty="0">
                <a:latin typeface="Arial" panose="020B0604020202020204" pitchFamily="34" charset="0"/>
              </a:rPr>
              <a:t>结点所相应的载重量</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p:cTn id="7" dur="500" fill="hold"/>
                                        <p:tgtEl>
                                          <p:spTgt spid="106500"/>
                                        </p:tgtEl>
                                        <p:attrNameLst>
                                          <p:attrName>ppt_x</p:attrName>
                                        </p:attrNameLst>
                                      </p:cBhvr>
                                      <p:tavLst>
                                        <p:tav tm="0">
                                          <p:val>
                                            <p:strVal val="1+#ppt_w/2"/>
                                          </p:val>
                                        </p:tav>
                                        <p:tav tm="100000">
                                          <p:val>
                                            <p:strVal val="#ppt_x"/>
                                          </p:val>
                                        </p:tav>
                                      </p:tavLst>
                                    </p:anim>
                                    <p:anim calcmode="lin" valueType="num">
                                      <p:cBhvr>
                                        <p:cTn id="8"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6501"/>
                                        </p:tgtEl>
                                        <p:attrNameLst>
                                          <p:attrName>style.visibility</p:attrName>
                                        </p:attrNameLst>
                                      </p:cBhvr>
                                      <p:to>
                                        <p:strVal val="visible"/>
                                      </p:to>
                                    </p:set>
                                    <p:animEffect transition="in" filter="blinds(horizontal)">
                                      <p:cBhvr>
                                        <p:cTn id="13" dur="500"/>
                                        <p:tgtEl>
                                          <p:spTgt spid="10650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6502"/>
                                        </p:tgtEl>
                                        <p:attrNameLst>
                                          <p:attrName>style.visibility</p:attrName>
                                        </p:attrNameLst>
                                      </p:cBhvr>
                                      <p:to>
                                        <p:strVal val="visible"/>
                                      </p:to>
                                    </p:set>
                                    <p:animEffect transition="in" filter="randombar(horizontal)">
                                      <p:cBhvr>
                                        <p:cTn id="18"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P spid="106501" grpId="0"/>
      <p:bldP spid="10650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7523" name="Text Box 3"/>
          <p:cNvSpPr txBox="1"/>
          <p:nvPr/>
        </p:nvSpPr>
        <p:spPr>
          <a:xfrm>
            <a:off x="685800" y="2895600"/>
            <a:ext cx="7543800" cy="396875"/>
          </a:xfrm>
          <a:prstGeom prst="rect">
            <a:avLst/>
          </a:prstGeom>
          <a:noFill/>
          <a:ln w="6350">
            <a:noFill/>
          </a:ln>
        </p:spPr>
        <p:txBody>
          <a:bodyPr>
            <a:spAutoFit/>
          </a:bodyPr>
          <a:lstStyle/>
          <a:p>
            <a:pPr eaLnBrk="1" hangingPunct="1">
              <a:spcBef>
                <a:spcPct val="50000"/>
              </a:spcBef>
            </a:pPr>
            <a:r>
              <a:rPr lang="zh-CN" altLang="en-US" sz="2000" dirty="0">
                <a:latin typeface="楷体_GB2312" pitchFamily="49" charset="-122"/>
                <a:ea typeface="楷体_GB2312" pitchFamily="49" charset="-122"/>
              </a:rPr>
              <a:t>找到最优值后，可以根据</a:t>
            </a:r>
            <a:r>
              <a:rPr lang="en-US" altLang="zh-CN" sz="2000" dirty="0">
                <a:latin typeface="楷体_GB2312" pitchFamily="49" charset="-122"/>
                <a:ea typeface="楷体_GB2312" pitchFamily="49" charset="-122"/>
              </a:rPr>
              <a:t>parent</a:t>
            </a:r>
            <a:r>
              <a:rPr lang="zh-CN" altLang="en-US" sz="2000" dirty="0">
                <a:latin typeface="楷体_GB2312" pitchFamily="49" charset="-122"/>
                <a:ea typeface="楷体_GB2312" pitchFamily="49" charset="-122"/>
              </a:rPr>
              <a:t>回溯到根节点，找到最优解。</a:t>
            </a:r>
          </a:p>
        </p:txBody>
      </p:sp>
      <p:sp>
        <p:nvSpPr>
          <p:cNvPr id="107524" name="Text Box 4"/>
          <p:cNvSpPr txBox="1"/>
          <p:nvPr/>
        </p:nvSpPr>
        <p:spPr>
          <a:xfrm>
            <a:off x="304800" y="1905000"/>
            <a:ext cx="67056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4. </a:t>
            </a:r>
            <a:r>
              <a:rPr lang="zh-CN" altLang="en-US" sz="3200" dirty="0">
                <a:solidFill>
                  <a:schemeClr val="accent2"/>
                </a:solidFill>
                <a:latin typeface="Times New Roman" panose="02020603050405020304" pitchFamily="18" charset="0"/>
                <a:ea typeface="黑体" panose="02010609060101010101" pitchFamily="49" charset="-122"/>
              </a:rPr>
              <a:t>构造最优解</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7525" name="Text Box 5"/>
          <p:cNvSpPr txBox="1"/>
          <p:nvPr/>
        </p:nvSpPr>
        <p:spPr>
          <a:xfrm>
            <a:off x="838200" y="3657600"/>
            <a:ext cx="7162800" cy="2536825"/>
          </a:xfrm>
          <a:prstGeom prst="rect">
            <a:avLst/>
          </a:prstGeom>
          <a:noFill/>
          <a:ln w="6350">
            <a:noFill/>
          </a:ln>
        </p:spPr>
        <p:txBody>
          <a:bodyPr>
            <a:spAutoFit/>
          </a:bodyPr>
          <a:lstStyle/>
          <a:p>
            <a:pPr algn="just" eaLnBrk="1" hangingPunct="1">
              <a:lnSpc>
                <a:spcPct val="200000"/>
              </a:lnSpc>
              <a:spcBef>
                <a:spcPct val="50000"/>
              </a:spcBef>
            </a:pPr>
            <a:r>
              <a:rPr lang="en-US" altLang="zh-CN" sz="1600" dirty="0">
                <a:latin typeface="Times New Roman" panose="02020603050405020304" pitchFamily="18" charset="0"/>
              </a:rPr>
              <a:t>// </a:t>
            </a:r>
            <a:r>
              <a:rPr lang="zh-CN" altLang="en-US" sz="1600" dirty="0">
                <a:latin typeface="宋体" panose="02010600030101010101" pitchFamily="2" charset="-122"/>
              </a:rPr>
              <a:t>构造当前最优解</a:t>
            </a:r>
            <a:endParaRPr lang="zh-CN" altLang="en-US" sz="1600" dirty="0">
              <a:latin typeface="Times New Roman" panose="02020603050405020304" pitchFamily="18" charset="0"/>
            </a:endParaRPr>
          </a:p>
          <a:p>
            <a:pPr eaLnBrk="1" hangingPunct="1">
              <a:lnSpc>
                <a:spcPct val="200000"/>
              </a:lnSpc>
            </a:pPr>
            <a:r>
              <a:rPr lang="en-US" altLang="zh-CN" sz="1600" dirty="0">
                <a:latin typeface="Arial" panose="020B0604020202020204" pitchFamily="34" charset="0"/>
              </a:rPr>
              <a:t>for (int j = n - 1; j &gt; 0; j--) {</a:t>
            </a:r>
          </a:p>
          <a:p>
            <a:pPr eaLnBrk="1" hangingPunct="1">
              <a:lnSpc>
                <a:spcPct val="200000"/>
              </a:lnSpc>
            </a:pPr>
            <a:r>
              <a:rPr lang="en-US" altLang="zh-CN" sz="1600" dirty="0">
                <a:latin typeface="Arial" panose="020B0604020202020204" pitchFamily="34" charset="0"/>
              </a:rPr>
              <a:t>      bestx[j] = bestE-&gt;LChild; </a:t>
            </a:r>
          </a:p>
          <a:p>
            <a:pPr eaLnBrk="1" hangingPunct="1">
              <a:lnSpc>
                <a:spcPct val="200000"/>
              </a:lnSpc>
            </a:pPr>
            <a:r>
              <a:rPr lang="en-US" altLang="zh-CN" sz="1600" dirty="0">
                <a:latin typeface="Arial" panose="020B0604020202020204" pitchFamily="34" charset="0"/>
              </a:rPr>
              <a:t>      bestE = bestE-&gt;parent; </a:t>
            </a:r>
          </a:p>
          <a:p>
            <a:pPr eaLnBrk="1" hangingPunct="1">
              <a:lnSpc>
                <a:spcPct val="200000"/>
              </a:lnSpc>
            </a:pPr>
            <a:r>
              <a:rPr lang="en-US" altLang="zh-CN" sz="1600" dirty="0">
                <a:latin typeface="Arial" panose="020B0604020202020204" pitchFamily="34"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p:cTn id="7" dur="500" fill="hold"/>
                                        <p:tgtEl>
                                          <p:spTgt spid="107524"/>
                                        </p:tgtEl>
                                        <p:attrNameLst>
                                          <p:attrName>ppt_x</p:attrName>
                                        </p:attrNameLst>
                                      </p:cBhvr>
                                      <p:tavLst>
                                        <p:tav tm="0">
                                          <p:val>
                                            <p:strVal val="1+#ppt_w/2"/>
                                          </p:val>
                                        </p:tav>
                                        <p:tav tm="100000">
                                          <p:val>
                                            <p:strVal val="#ppt_x"/>
                                          </p:val>
                                        </p:tav>
                                      </p:tavLst>
                                    </p:anim>
                                    <p:anim calcmode="lin" valueType="num">
                                      <p:cBhvr>
                                        <p:cTn id="8"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Effect transition="in" filter="slide(fromBottom)">
                                      <p:cBhvr>
                                        <p:cTn id="13" dur="500"/>
                                        <p:tgtEl>
                                          <p:spTgt spid="1075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7525"/>
                                        </p:tgtEl>
                                        <p:attrNameLst>
                                          <p:attrName>style.visibility</p:attrName>
                                        </p:attrNameLst>
                                      </p:cBhvr>
                                      <p:to>
                                        <p:strVal val="visible"/>
                                      </p:to>
                                    </p:set>
                                    <p:anim calcmode="lin" valueType="num">
                                      <p:cBhvr>
                                        <p:cTn id="18" dur="500" fill="hold"/>
                                        <p:tgtEl>
                                          <p:spTgt spid="107525"/>
                                        </p:tgtEl>
                                        <p:attrNameLst>
                                          <p:attrName>ppt_x</p:attrName>
                                        </p:attrNameLst>
                                      </p:cBhvr>
                                      <p:tavLst>
                                        <p:tav tm="0">
                                          <p:val>
                                            <p:strVal val="#ppt_x"/>
                                          </p:val>
                                        </p:tav>
                                        <p:tav tm="100000">
                                          <p:val>
                                            <p:strVal val="#ppt_x"/>
                                          </p:val>
                                        </p:tav>
                                      </p:tavLst>
                                    </p:anim>
                                    <p:anim calcmode="lin" valueType="num">
                                      <p:cBhvr>
                                        <p:cTn id="19"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107524" grpId="0"/>
      <p:bldP spid="1075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13</a:t>
            </a:fld>
            <a:endParaRPr lang="en-US" altLang="zh-CN" sz="1000" dirty="0"/>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zh-CN" altLang="en-US" sz="3000" dirty="0"/>
              <a:t>6.1	分支限界法的基本思想</a:t>
            </a:r>
          </a:p>
        </p:txBody>
      </p:sp>
      <p:sp>
        <p:nvSpPr>
          <p:cNvPr id="285701" name="Text Box 5"/>
          <p:cNvSpPr txBox="1"/>
          <p:nvPr/>
        </p:nvSpPr>
        <p:spPr>
          <a:xfrm>
            <a:off x="539750" y="1809750"/>
            <a:ext cx="7620000" cy="118745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    分支限界法常以广度优先或以最小耗费（最大效益）优先的方式搜索问题的解空间树</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裁剪那些不能得到最优解的子树以提高搜索效率。</a:t>
            </a:r>
          </a:p>
        </p:txBody>
      </p:sp>
      <p:sp>
        <p:nvSpPr>
          <p:cNvPr id="285703" name="Text Box 7"/>
          <p:cNvSpPr txBox="1"/>
          <p:nvPr/>
        </p:nvSpPr>
        <p:spPr>
          <a:xfrm>
            <a:off x="457200" y="4978400"/>
            <a:ext cx="7696200" cy="118745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    此后，从活结点表中取下一结点成为当前扩展结点，并重复上述结点扩展过程。这个过程一直持续到找到所需的解或活结点表为空时为止。 </a:t>
            </a:r>
          </a:p>
        </p:txBody>
      </p:sp>
      <p:sp>
        <p:nvSpPr>
          <p:cNvPr id="285705" name="Text Box 9"/>
          <p:cNvSpPr txBox="1"/>
          <p:nvPr/>
        </p:nvSpPr>
        <p:spPr>
          <a:xfrm>
            <a:off x="457200" y="3013075"/>
            <a:ext cx="7696200" cy="1917700"/>
          </a:xfrm>
          <a:prstGeom prst="rect">
            <a:avLst/>
          </a:prstGeom>
          <a:noFill/>
          <a:ln w="635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    在分支限界法中，每一个活结点只有一次机会成为扩展结点。活结点一旦成为扩展结点，就一次性产生其所有儿子结点。在这些儿子结点中，导致不可行解或导致非最优解的儿子结点被舍弃，其余儿子结点被加入活结点表中。</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checkerboard(across)">
                                      <p:cBhvr>
                                        <p:cTn id="7" dur="500"/>
                                        <p:tgtEl>
                                          <p:spTgt spid="2857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5705"/>
                                        </p:tgtEl>
                                        <p:attrNameLst>
                                          <p:attrName>style.visibility</p:attrName>
                                        </p:attrNameLst>
                                      </p:cBhvr>
                                      <p:to>
                                        <p:strVal val="visible"/>
                                      </p:to>
                                    </p:set>
                                    <p:animEffect transition="in" filter="box(out)">
                                      <p:cBhvr>
                                        <p:cTn id="12" dur="500"/>
                                        <p:tgtEl>
                                          <p:spTgt spid="28570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5703"/>
                                        </p:tgtEl>
                                        <p:attrNameLst>
                                          <p:attrName>style.visibility</p:attrName>
                                        </p:attrNameLst>
                                      </p:cBhvr>
                                      <p:to>
                                        <p:strVal val="visible"/>
                                      </p:to>
                                    </p:set>
                                    <p:anim calcmode="lin" valueType="num">
                                      <p:cBhvr additive="base">
                                        <p:cTn id="17" dur="500" fill="hold"/>
                                        <p:tgtEl>
                                          <p:spTgt spid="285703"/>
                                        </p:tgtEl>
                                        <p:attrNameLst>
                                          <p:attrName>ppt_x</p:attrName>
                                        </p:attrNameLst>
                                      </p:cBhvr>
                                      <p:tavLst>
                                        <p:tav tm="0">
                                          <p:val>
                                            <p:strVal val="0-#ppt_w/2"/>
                                          </p:val>
                                        </p:tav>
                                        <p:tav tm="100000">
                                          <p:val>
                                            <p:strVal val="#ppt_x"/>
                                          </p:val>
                                        </p:tav>
                                      </p:tavLst>
                                    </p:anim>
                                    <p:anim calcmode="lin" valueType="num">
                                      <p:cBhvr additive="base">
                                        <p:cTn id="18" dur="500" fill="hold"/>
                                        <p:tgtEl>
                                          <p:spTgt spid="285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P spid="285703" grpId="0"/>
      <p:bldP spid="28570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ln/>
        </p:spPr>
        <p:txBody>
          <a:bodyPr vert="horz" wrap="square" lIns="91440" tIns="45720" rIns="91440" bIns="45720" anchor="b" anchorCtr="0"/>
          <a:lstStyle/>
          <a:p>
            <a:r>
              <a:rPr lang="en-US" altLang="zh-CN" sz="3000" dirty="0"/>
              <a:t>6.3 </a:t>
            </a:r>
            <a:r>
              <a:rPr lang="zh-CN" altLang="en-US" sz="3000" dirty="0"/>
              <a:t>装载问题</a:t>
            </a:r>
          </a:p>
        </p:txBody>
      </p:sp>
      <p:sp>
        <p:nvSpPr>
          <p:cNvPr id="108547" name="Text Box 3"/>
          <p:cNvSpPr txBox="1"/>
          <p:nvPr/>
        </p:nvSpPr>
        <p:spPr>
          <a:xfrm>
            <a:off x="304800" y="1773238"/>
            <a:ext cx="7467600" cy="579437"/>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5. </a:t>
            </a:r>
            <a:r>
              <a:rPr lang="zh-CN" altLang="en-US" sz="3200" dirty="0">
                <a:solidFill>
                  <a:schemeClr val="accent2"/>
                </a:solidFill>
                <a:latin typeface="Times New Roman" panose="02020603050405020304" pitchFamily="18" charset="0"/>
                <a:ea typeface="黑体" panose="02010609060101010101" pitchFamily="49" charset="-122"/>
              </a:rPr>
              <a:t>优先队列式分支限界法</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108548" name="Text Box 4"/>
          <p:cNvSpPr txBox="1"/>
          <p:nvPr/>
        </p:nvSpPr>
        <p:spPr>
          <a:xfrm>
            <a:off x="395288" y="2492375"/>
            <a:ext cx="8424862" cy="374332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解装载问题的优先队列式分支限界法用最大优先队列存储活结点表。活结点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在优先队列中的优先级定义为从根结点到结点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的路径所相应的载重量再加上剩余集装箱的重量之和。</a:t>
            </a:r>
          </a:p>
          <a:p>
            <a:pPr eaLnBrk="1" hangingPunct="1">
              <a:spcBef>
                <a:spcPct val="50000"/>
              </a:spcBef>
            </a:pPr>
            <a:r>
              <a:rPr lang="zh-CN" altLang="en-US" sz="2400" b="1" dirty="0">
                <a:latin typeface="楷体_GB2312" pitchFamily="49" charset="-122"/>
                <a:ea typeface="楷体_GB2312" pitchFamily="49" charset="-122"/>
              </a:rPr>
              <a:t>    优先队列中优先级最大的活结点成为下一个扩展结点。以结点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为根的子树中所有结点相应的路径的载重量不超过它的优先级。子集树中叶结点所相应的载重量与其优先级相同。</a:t>
            </a:r>
          </a:p>
          <a:p>
            <a:pPr eaLnBrk="1" hangingPunct="1">
              <a:spcBef>
                <a:spcPct val="50000"/>
              </a:spcBef>
            </a:pPr>
            <a:r>
              <a:rPr lang="zh-CN" altLang="en-US" sz="2400" b="1" dirty="0">
                <a:latin typeface="楷体_GB2312" pitchFamily="49" charset="-122"/>
                <a:ea typeface="楷体_GB2312" pitchFamily="49" charset="-122"/>
              </a:rPr>
              <a:t>    在优先队列式分支限界法中，一旦有一个叶结点成为当前扩展结点，则可以断言该叶结点所相应的解即为最优解。此时可终止算法。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p:cTn id="7" dur="500" fill="hold"/>
                                        <p:tgtEl>
                                          <p:spTgt spid="108547"/>
                                        </p:tgtEl>
                                        <p:attrNameLst>
                                          <p:attrName>ppt_x</p:attrName>
                                        </p:attrNameLst>
                                      </p:cBhvr>
                                      <p:tavLst>
                                        <p:tav tm="0">
                                          <p:val>
                                            <p:strVal val="1+#ppt_w/2"/>
                                          </p:val>
                                        </p:tav>
                                        <p:tav tm="100000">
                                          <p:val>
                                            <p:strVal val="#ppt_x"/>
                                          </p:val>
                                        </p:tav>
                                      </p:tavLst>
                                    </p:anim>
                                    <p:anim calcmode="lin" valueType="num">
                                      <p:cBhvr>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08548"/>
                                        </p:tgtEl>
                                        <p:attrNameLst>
                                          <p:attrName>style.visibility</p:attrName>
                                        </p:attrNameLst>
                                      </p:cBhvr>
                                      <p:to>
                                        <p:strVal val="visible"/>
                                      </p:to>
                                    </p:set>
                                    <p:anim calcmode="lin" valueType="num">
                                      <p:cBhvr>
                                        <p:cTn id="13" dur="500" fill="hold"/>
                                        <p:tgtEl>
                                          <p:spTgt spid="108548"/>
                                        </p:tgtEl>
                                        <p:attrNameLst>
                                          <p:attrName>ppt_w</p:attrName>
                                        </p:attrNameLst>
                                      </p:cBhvr>
                                      <p:tavLst>
                                        <p:tav tm="0">
                                          <p:val>
                                            <p:fltVal val="0"/>
                                          </p:val>
                                        </p:tav>
                                        <p:tav tm="100000">
                                          <p:val>
                                            <p:strVal val="#ppt_w"/>
                                          </p:val>
                                        </p:tav>
                                      </p:tavLst>
                                    </p:anim>
                                    <p:anim calcmode="lin" valueType="num">
                                      <p:cBhvr>
                                        <p:cTn id="14" dur="500" fill="hold"/>
                                        <p:tgtEl>
                                          <p:spTgt spid="1085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P spid="10854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457200" y="122238"/>
            <a:ext cx="7543800" cy="1123950"/>
          </a:xfrm>
          <a:ln/>
        </p:spPr>
        <p:txBody>
          <a:bodyPr vert="horz" wrap="square" lIns="92075" tIns="46038" rIns="92075" bIns="46038" anchor="ctr" anchorCtr="0"/>
          <a:lstStyle/>
          <a:p>
            <a:r>
              <a:rPr lang="en-US" altLang="zh-CN" i="1" dirty="0"/>
              <a:t>n</a:t>
            </a:r>
            <a:r>
              <a:rPr lang="en-US" altLang="zh-CN" dirty="0"/>
              <a:t>=3,</a:t>
            </a:r>
            <a:r>
              <a:rPr lang="en-US" altLang="zh-CN" i="1" dirty="0"/>
              <a:t>w</a:t>
            </a:r>
            <a:r>
              <a:rPr lang="en-US" altLang="zh-CN" dirty="0"/>
              <a:t>=[8,6,2], </a:t>
            </a:r>
            <a:r>
              <a:rPr lang="en-US" altLang="zh-CN" i="1" dirty="0"/>
              <a:t>W</a:t>
            </a:r>
            <a:r>
              <a:rPr lang="en-US" altLang="zh-CN" dirty="0"/>
              <a:t>=12</a:t>
            </a:r>
          </a:p>
        </p:txBody>
      </p:sp>
      <p:sp>
        <p:nvSpPr>
          <p:cNvPr id="91139" name="Oval 3"/>
          <p:cNvSpPr/>
          <p:nvPr/>
        </p:nvSpPr>
        <p:spPr>
          <a:xfrm>
            <a:off x="4067175" y="1377950"/>
            <a:ext cx="504825" cy="466725"/>
          </a:xfrm>
          <a:prstGeom prst="ellipse">
            <a:avLst/>
          </a:prstGeom>
          <a:solidFill>
            <a:srgbClr val="00FF00"/>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91140" name="Line 4"/>
          <p:cNvSpPr/>
          <p:nvPr/>
        </p:nvSpPr>
        <p:spPr>
          <a:xfrm flipH="1">
            <a:off x="2286000" y="1700213"/>
            <a:ext cx="1781175" cy="1195387"/>
          </a:xfrm>
          <a:prstGeom prst="line">
            <a:avLst/>
          </a:prstGeom>
          <a:ln w="12700" cap="flat" cmpd="sng">
            <a:solidFill>
              <a:schemeClr val="tx1"/>
            </a:solidFill>
            <a:prstDash val="solid"/>
            <a:headEnd type="none" w="sm" len="sm"/>
            <a:tailEnd type="none" w="sm" len="sm"/>
          </a:ln>
        </p:spPr>
      </p:sp>
      <p:sp>
        <p:nvSpPr>
          <p:cNvPr id="91141" name="Oval 5"/>
          <p:cNvSpPr/>
          <p:nvPr/>
        </p:nvSpPr>
        <p:spPr>
          <a:xfrm>
            <a:off x="197961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91142" name="Line 6"/>
          <p:cNvSpPr/>
          <p:nvPr/>
        </p:nvSpPr>
        <p:spPr>
          <a:xfrm>
            <a:off x="4572000" y="1700213"/>
            <a:ext cx="1976438" cy="1195387"/>
          </a:xfrm>
          <a:prstGeom prst="line">
            <a:avLst/>
          </a:prstGeom>
          <a:ln w="12700" cap="flat" cmpd="sng">
            <a:solidFill>
              <a:schemeClr val="tx1"/>
            </a:solidFill>
            <a:prstDash val="solid"/>
            <a:headEnd type="none" w="sm" len="sm"/>
            <a:tailEnd type="none" w="sm" len="sm"/>
          </a:ln>
        </p:spPr>
      </p:sp>
      <p:sp>
        <p:nvSpPr>
          <p:cNvPr id="91143" name="Line 7"/>
          <p:cNvSpPr/>
          <p:nvPr/>
        </p:nvSpPr>
        <p:spPr>
          <a:xfrm flipH="1">
            <a:off x="1066800" y="3141663"/>
            <a:ext cx="984250" cy="1049337"/>
          </a:xfrm>
          <a:prstGeom prst="line">
            <a:avLst/>
          </a:prstGeom>
          <a:ln w="12700" cap="flat" cmpd="sng">
            <a:solidFill>
              <a:schemeClr val="tx1"/>
            </a:solidFill>
            <a:prstDash val="solid"/>
            <a:headEnd type="none" w="sm" len="sm"/>
            <a:tailEnd type="none" w="sm" len="sm"/>
          </a:ln>
        </p:spPr>
      </p:sp>
      <p:sp>
        <p:nvSpPr>
          <p:cNvPr id="91144" name="Rectangle 8"/>
          <p:cNvSpPr/>
          <p:nvPr/>
        </p:nvSpPr>
        <p:spPr>
          <a:xfrm>
            <a:off x="0" y="3284538"/>
            <a:ext cx="53975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2</a:t>
            </a:r>
            <a:endParaRPr lang="en-US" altLang="zh-CN" sz="3200" dirty="0">
              <a:solidFill>
                <a:schemeClr val="hlink"/>
              </a:solidFill>
              <a:latin typeface="Times New Roman" panose="02020603050405020304" pitchFamily="18" charset="0"/>
            </a:endParaRPr>
          </a:p>
        </p:txBody>
      </p:sp>
      <p:sp>
        <p:nvSpPr>
          <p:cNvPr id="91145" name="Line 9"/>
          <p:cNvSpPr/>
          <p:nvPr/>
        </p:nvSpPr>
        <p:spPr>
          <a:xfrm>
            <a:off x="2339975" y="3141663"/>
            <a:ext cx="936625" cy="973137"/>
          </a:xfrm>
          <a:prstGeom prst="line">
            <a:avLst/>
          </a:prstGeom>
          <a:ln w="12700" cap="flat" cmpd="sng">
            <a:solidFill>
              <a:schemeClr val="tx1"/>
            </a:solidFill>
            <a:prstDash val="solid"/>
            <a:headEnd type="none" w="sm" len="sm"/>
            <a:tailEnd type="none" w="sm" len="sm"/>
          </a:ln>
        </p:spPr>
      </p:sp>
      <p:sp>
        <p:nvSpPr>
          <p:cNvPr id="91146" name="Line 10"/>
          <p:cNvSpPr/>
          <p:nvPr/>
        </p:nvSpPr>
        <p:spPr>
          <a:xfrm flipH="1">
            <a:off x="5562600" y="3213100"/>
            <a:ext cx="738188" cy="825500"/>
          </a:xfrm>
          <a:prstGeom prst="line">
            <a:avLst/>
          </a:prstGeom>
          <a:ln w="12700" cap="flat" cmpd="sng">
            <a:solidFill>
              <a:schemeClr val="tx1"/>
            </a:solidFill>
            <a:prstDash val="solid"/>
            <a:headEnd type="none" w="sm" len="sm"/>
            <a:tailEnd type="none" w="sm" len="sm"/>
          </a:ln>
        </p:spPr>
      </p:sp>
      <p:sp>
        <p:nvSpPr>
          <p:cNvPr id="91147" name="Line 11"/>
          <p:cNvSpPr/>
          <p:nvPr/>
        </p:nvSpPr>
        <p:spPr>
          <a:xfrm>
            <a:off x="6629400" y="3124200"/>
            <a:ext cx="990600" cy="838200"/>
          </a:xfrm>
          <a:prstGeom prst="line">
            <a:avLst/>
          </a:prstGeom>
          <a:ln w="12700" cap="flat" cmpd="sng">
            <a:solidFill>
              <a:schemeClr val="tx1"/>
            </a:solidFill>
            <a:prstDash val="solid"/>
            <a:headEnd type="none" w="sm" len="sm"/>
            <a:tailEnd type="none" w="sm" len="sm"/>
          </a:ln>
        </p:spPr>
      </p:sp>
      <p:sp>
        <p:nvSpPr>
          <p:cNvPr id="91148" name="Line 12"/>
          <p:cNvSpPr/>
          <p:nvPr/>
        </p:nvSpPr>
        <p:spPr>
          <a:xfrm flipH="1">
            <a:off x="533400" y="4419600"/>
            <a:ext cx="533400" cy="685800"/>
          </a:xfrm>
          <a:prstGeom prst="line">
            <a:avLst/>
          </a:prstGeom>
          <a:ln w="12700" cap="flat" cmpd="sng">
            <a:solidFill>
              <a:schemeClr val="tx1"/>
            </a:solidFill>
            <a:prstDash val="solid"/>
            <a:headEnd type="none" w="sm" len="sm"/>
            <a:tailEnd type="none" w="sm" len="sm"/>
          </a:ln>
        </p:spPr>
      </p:sp>
      <p:sp>
        <p:nvSpPr>
          <p:cNvPr id="91149" name="Line 13"/>
          <p:cNvSpPr/>
          <p:nvPr/>
        </p:nvSpPr>
        <p:spPr>
          <a:xfrm>
            <a:off x="1143000" y="4419600"/>
            <a:ext cx="381000" cy="685800"/>
          </a:xfrm>
          <a:prstGeom prst="line">
            <a:avLst/>
          </a:prstGeom>
          <a:ln w="12700" cap="flat" cmpd="sng">
            <a:solidFill>
              <a:schemeClr val="tx1"/>
            </a:solidFill>
            <a:prstDash val="solid"/>
            <a:headEnd type="none" w="sm" len="sm"/>
            <a:tailEnd type="none" w="sm" len="sm"/>
          </a:ln>
        </p:spPr>
      </p:sp>
      <p:sp>
        <p:nvSpPr>
          <p:cNvPr id="91150" name="Line 14"/>
          <p:cNvSpPr/>
          <p:nvPr/>
        </p:nvSpPr>
        <p:spPr>
          <a:xfrm flipH="1">
            <a:off x="2667000" y="4343400"/>
            <a:ext cx="609600" cy="762000"/>
          </a:xfrm>
          <a:prstGeom prst="line">
            <a:avLst/>
          </a:prstGeom>
          <a:ln w="12700" cap="flat" cmpd="sng">
            <a:solidFill>
              <a:schemeClr val="tx1"/>
            </a:solidFill>
            <a:prstDash val="solid"/>
            <a:headEnd type="none" w="sm" len="sm"/>
            <a:tailEnd type="none" w="sm" len="sm"/>
          </a:ln>
        </p:spPr>
      </p:sp>
      <p:sp>
        <p:nvSpPr>
          <p:cNvPr id="91151" name="Line 15"/>
          <p:cNvSpPr/>
          <p:nvPr/>
        </p:nvSpPr>
        <p:spPr>
          <a:xfrm>
            <a:off x="3352800" y="4343400"/>
            <a:ext cx="457200" cy="762000"/>
          </a:xfrm>
          <a:prstGeom prst="line">
            <a:avLst/>
          </a:prstGeom>
          <a:ln w="12700" cap="flat" cmpd="sng">
            <a:solidFill>
              <a:schemeClr val="tx1"/>
            </a:solidFill>
            <a:prstDash val="solid"/>
            <a:headEnd type="none" w="sm" len="sm"/>
            <a:tailEnd type="none" w="sm" len="sm"/>
          </a:ln>
        </p:spPr>
      </p:sp>
      <p:sp>
        <p:nvSpPr>
          <p:cNvPr id="91152" name="Line 16"/>
          <p:cNvSpPr/>
          <p:nvPr/>
        </p:nvSpPr>
        <p:spPr>
          <a:xfrm flipH="1">
            <a:off x="5029200" y="4267200"/>
            <a:ext cx="457200" cy="838200"/>
          </a:xfrm>
          <a:prstGeom prst="line">
            <a:avLst/>
          </a:prstGeom>
          <a:ln w="12700" cap="flat" cmpd="sng">
            <a:solidFill>
              <a:schemeClr val="tx1"/>
            </a:solidFill>
            <a:prstDash val="solid"/>
            <a:headEnd type="none" w="sm" len="sm"/>
            <a:tailEnd type="none" w="sm" len="sm"/>
          </a:ln>
        </p:spPr>
      </p:sp>
      <p:sp>
        <p:nvSpPr>
          <p:cNvPr id="91153" name="Line 17"/>
          <p:cNvSpPr/>
          <p:nvPr/>
        </p:nvSpPr>
        <p:spPr>
          <a:xfrm>
            <a:off x="5562600" y="4267200"/>
            <a:ext cx="533400" cy="838200"/>
          </a:xfrm>
          <a:prstGeom prst="line">
            <a:avLst/>
          </a:prstGeom>
          <a:ln w="12700" cap="flat" cmpd="sng">
            <a:solidFill>
              <a:schemeClr val="tx1"/>
            </a:solidFill>
            <a:prstDash val="solid"/>
            <a:headEnd type="none" w="sm" len="sm"/>
            <a:tailEnd type="none" w="sm" len="sm"/>
          </a:ln>
        </p:spPr>
      </p:sp>
      <p:sp>
        <p:nvSpPr>
          <p:cNvPr id="91154" name="Line 18"/>
          <p:cNvSpPr/>
          <p:nvPr/>
        </p:nvSpPr>
        <p:spPr>
          <a:xfrm flipH="1">
            <a:off x="7239000" y="4191000"/>
            <a:ext cx="457200" cy="914400"/>
          </a:xfrm>
          <a:prstGeom prst="line">
            <a:avLst/>
          </a:prstGeom>
          <a:ln w="12700" cap="flat" cmpd="sng">
            <a:solidFill>
              <a:schemeClr val="tx1"/>
            </a:solidFill>
            <a:prstDash val="solid"/>
            <a:headEnd type="none" w="sm" len="sm"/>
            <a:tailEnd type="none" w="sm" len="sm"/>
          </a:ln>
        </p:spPr>
      </p:sp>
      <p:sp>
        <p:nvSpPr>
          <p:cNvPr id="91155" name="Line 19"/>
          <p:cNvSpPr/>
          <p:nvPr/>
        </p:nvSpPr>
        <p:spPr>
          <a:xfrm>
            <a:off x="7848600" y="4191000"/>
            <a:ext cx="609600" cy="914400"/>
          </a:xfrm>
          <a:prstGeom prst="line">
            <a:avLst/>
          </a:prstGeom>
          <a:ln w="12700" cap="flat" cmpd="sng">
            <a:solidFill>
              <a:schemeClr val="tx1"/>
            </a:solidFill>
            <a:prstDash val="solid"/>
            <a:headEnd type="none" w="sm" len="sm"/>
            <a:tailEnd type="none" w="sm" len="sm"/>
          </a:ln>
        </p:spPr>
      </p:sp>
      <p:sp>
        <p:nvSpPr>
          <p:cNvPr id="91156" name="Rectangle 20"/>
          <p:cNvSpPr/>
          <p:nvPr/>
        </p:nvSpPr>
        <p:spPr>
          <a:xfrm>
            <a:off x="0" y="1773238"/>
            <a:ext cx="1066800" cy="579437"/>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1</a:t>
            </a:r>
            <a:endParaRPr lang="en-US" altLang="zh-CN" sz="3200" dirty="0">
              <a:solidFill>
                <a:schemeClr val="hlink"/>
              </a:solidFill>
              <a:latin typeface="Times New Roman" panose="02020603050405020304" pitchFamily="18" charset="0"/>
            </a:endParaRPr>
          </a:p>
        </p:txBody>
      </p:sp>
      <p:sp>
        <p:nvSpPr>
          <p:cNvPr id="91157" name="Rectangle 21"/>
          <p:cNvSpPr/>
          <p:nvPr/>
        </p:nvSpPr>
        <p:spPr>
          <a:xfrm>
            <a:off x="0" y="4365625"/>
            <a:ext cx="539750" cy="579438"/>
          </a:xfrm>
          <a:prstGeom prst="rect">
            <a:avLst/>
          </a:prstGeom>
          <a:noFill/>
          <a:ln w="9525">
            <a:noFill/>
          </a:ln>
        </p:spPr>
        <p:txBody>
          <a:bodyPr lIns="92075" tIns="46038" rIns="92075" bIns="46038">
            <a:spAutoFit/>
          </a:bodyPr>
          <a:lstStyle/>
          <a:p>
            <a:pPr eaLnBrk="1" hangingPunct="1">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3</a:t>
            </a:r>
            <a:endParaRPr lang="en-US" altLang="zh-CN" sz="3200" dirty="0">
              <a:solidFill>
                <a:schemeClr val="hlink"/>
              </a:solidFill>
              <a:latin typeface="Times New Roman" panose="02020603050405020304" pitchFamily="18" charset="0"/>
            </a:endParaRPr>
          </a:p>
        </p:txBody>
      </p:sp>
      <p:sp>
        <p:nvSpPr>
          <p:cNvPr id="109590" name="Oval 22"/>
          <p:cNvSpPr/>
          <p:nvPr/>
        </p:nvSpPr>
        <p:spPr>
          <a:xfrm>
            <a:off x="190817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B</a:t>
            </a:r>
          </a:p>
        </p:txBody>
      </p:sp>
      <p:sp>
        <p:nvSpPr>
          <p:cNvPr id="109591" name="Oval 23"/>
          <p:cNvSpPr/>
          <p:nvPr/>
        </p:nvSpPr>
        <p:spPr>
          <a:xfrm>
            <a:off x="1908175" y="27082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B</a:t>
            </a:r>
          </a:p>
        </p:txBody>
      </p:sp>
      <p:sp>
        <p:nvSpPr>
          <p:cNvPr id="109592" name="Oval 24"/>
          <p:cNvSpPr/>
          <p:nvPr/>
        </p:nvSpPr>
        <p:spPr>
          <a:xfrm>
            <a:off x="3995738" y="1341438"/>
            <a:ext cx="576262"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A</a:t>
            </a:r>
          </a:p>
        </p:txBody>
      </p:sp>
      <p:sp>
        <p:nvSpPr>
          <p:cNvPr id="91161" name="Oval 25"/>
          <p:cNvSpPr/>
          <p:nvPr/>
        </p:nvSpPr>
        <p:spPr>
          <a:xfrm>
            <a:off x="6732588" y="260350"/>
            <a:ext cx="503237" cy="504825"/>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9594" name="Oval 26"/>
          <p:cNvSpPr/>
          <p:nvPr/>
        </p:nvSpPr>
        <p:spPr>
          <a:xfrm>
            <a:off x="190817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9595" name="Oval 27"/>
          <p:cNvSpPr/>
          <p:nvPr/>
        </p:nvSpPr>
        <p:spPr>
          <a:xfrm>
            <a:off x="3995738" y="1341438"/>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91164" name="Oval 28"/>
          <p:cNvSpPr/>
          <p:nvPr/>
        </p:nvSpPr>
        <p:spPr>
          <a:xfrm>
            <a:off x="6732588" y="981075"/>
            <a:ext cx="503237" cy="503238"/>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91165" name="Oval 29"/>
          <p:cNvSpPr/>
          <p:nvPr/>
        </p:nvSpPr>
        <p:spPr>
          <a:xfrm>
            <a:off x="6732588" y="1773238"/>
            <a:ext cx="503237" cy="503237"/>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91166" name="Rectangle 30"/>
          <p:cNvSpPr/>
          <p:nvPr/>
        </p:nvSpPr>
        <p:spPr>
          <a:xfrm>
            <a:off x="7308850" y="260350"/>
            <a:ext cx="16637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extend node</a:t>
            </a:r>
          </a:p>
        </p:txBody>
      </p:sp>
      <p:sp>
        <p:nvSpPr>
          <p:cNvPr id="91167" name="Rectangle 31"/>
          <p:cNvSpPr/>
          <p:nvPr/>
        </p:nvSpPr>
        <p:spPr>
          <a:xfrm>
            <a:off x="7308850" y="981075"/>
            <a:ext cx="1473200" cy="457200"/>
          </a:xfrm>
          <a:prstGeom prst="rect">
            <a:avLst/>
          </a:prstGeom>
          <a:noFill/>
          <a:ln w="12700">
            <a:noFill/>
          </a:ln>
        </p:spPr>
        <p:txBody>
          <a:bodyPr>
            <a:spAutoFit/>
          </a:bodyPr>
          <a:lstStyle/>
          <a:p>
            <a:pPr algn="ctr" eaLnBrk="1" hangingPunct="1"/>
            <a:r>
              <a:rPr lang="en-US" altLang="zh-CN" sz="2400" dirty="0">
                <a:solidFill>
                  <a:srgbClr val="993300"/>
                </a:solidFill>
                <a:latin typeface="Times" charset="0"/>
              </a:rPr>
              <a:t>dead node</a:t>
            </a:r>
          </a:p>
        </p:txBody>
      </p:sp>
      <p:sp>
        <p:nvSpPr>
          <p:cNvPr id="91168" name="Rectangle 32"/>
          <p:cNvSpPr/>
          <p:nvPr/>
        </p:nvSpPr>
        <p:spPr>
          <a:xfrm>
            <a:off x="7488238" y="1700213"/>
            <a:ext cx="1308100" cy="457200"/>
          </a:xfrm>
          <a:prstGeom prst="rect">
            <a:avLst/>
          </a:prstGeom>
          <a:noFill/>
          <a:ln w="12700">
            <a:noFill/>
          </a:ln>
        </p:spPr>
        <p:txBody>
          <a:bodyPr wrap="none">
            <a:spAutoFit/>
          </a:bodyPr>
          <a:lstStyle/>
          <a:p>
            <a:pPr algn="ctr" eaLnBrk="1" hangingPunct="1"/>
            <a:r>
              <a:rPr lang="en-US" altLang="zh-CN" sz="2400" dirty="0">
                <a:solidFill>
                  <a:srgbClr val="993300"/>
                </a:solidFill>
                <a:latin typeface="Times" charset="0"/>
              </a:rPr>
              <a:t>live node</a:t>
            </a:r>
          </a:p>
        </p:txBody>
      </p:sp>
      <p:sp>
        <p:nvSpPr>
          <p:cNvPr id="91169" name="Oval 33"/>
          <p:cNvSpPr/>
          <p:nvPr/>
        </p:nvSpPr>
        <p:spPr>
          <a:xfrm>
            <a:off x="6227763" y="2852738"/>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C</a:t>
            </a:r>
          </a:p>
        </p:txBody>
      </p:sp>
      <p:sp>
        <p:nvSpPr>
          <p:cNvPr id="91170" name="Oval 34"/>
          <p:cNvSpPr/>
          <p:nvPr/>
        </p:nvSpPr>
        <p:spPr>
          <a:xfrm>
            <a:off x="900113" y="41497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D</a:t>
            </a:r>
          </a:p>
        </p:txBody>
      </p:sp>
      <p:sp>
        <p:nvSpPr>
          <p:cNvPr id="91171" name="Oval 35"/>
          <p:cNvSpPr/>
          <p:nvPr/>
        </p:nvSpPr>
        <p:spPr>
          <a:xfrm>
            <a:off x="3059113" y="4076700"/>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91172" name="Oval 36"/>
          <p:cNvSpPr/>
          <p:nvPr/>
        </p:nvSpPr>
        <p:spPr>
          <a:xfrm>
            <a:off x="5292725" y="4005263"/>
            <a:ext cx="431800" cy="360362"/>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F</a:t>
            </a:r>
          </a:p>
        </p:txBody>
      </p:sp>
      <p:sp>
        <p:nvSpPr>
          <p:cNvPr id="91173" name="Oval 37"/>
          <p:cNvSpPr/>
          <p:nvPr/>
        </p:nvSpPr>
        <p:spPr>
          <a:xfrm>
            <a:off x="7451725" y="3933825"/>
            <a:ext cx="431800" cy="36036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G</a:t>
            </a:r>
          </a:p>
        </p:txBody>
      </p:sp>
      <p:sp>
        <p:nvSpPr>
          <p:cNvPr id="91174" name="Oval 38"/>
          <p:cNvSpPr/>
          <p:nvPr/>
        </p:nvSpPr>
        <p:spPr>
          <a:xfrm>
            <a:off x="3238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H</a:t>
            </a:r>
          </a:p>
        </p:txBody>
      </p:sp>
      <p:sp>
        <p:nvSpPr>
          <p:cNvPr id="91175" name="Oval 39"/>
          <p:cNvSpPr/>
          <p:nvPr/>
        </p:nvSpPr>
        <p:spPr>
          <a:xfrm>
            <a:off x="1258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I</a:t>
            </a:r>
          </a:p>
        </p:txBody>
      </p:sp>
      <p:sp>
        <p:nvSpPr>
          <p:cNvPr id="91176" name="Oval 40"/>
          <p:cNvSpPr/>
          <p:nvPr/>
        </p:nvSpPr>
        <p:spPr>
          <a:xfrm>
            <a:off x="241141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91177" name="Oval 41"/>
          <p:cNvSpPr/>
          <p:nvPr/>
        </p:nvSpPr>
        <p:spPr>
          <a:xfrm>
            <a:off x="356393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K</a:t>
            </a:r>
          </a:p>
        </p:txBody>
      </p:sp>
      <p:sp>
        <p:nvSpPr>
          <p:cNvPr id="91178" name="Oval 42"/>
          <p:cNvSpPr/>
          <p:nvPr/>
        </p:nvSpPr>
        <p:spPr>
          <a:xfrm>
            <a:off x="478790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L</a:t>
            </a:r>
          </a:p>
        </p:txBody>
      </p:sp>
      <p:sp>
        <p:nvSpPr>
          <p:cNvPr id="91179" name="Oval 43"/>
          <p:cNvSpPr/>
          <p:nvPr/>
        </p:nvSpPr>
        <p:spPr>
          <a:xfrm>
            <a:off x="5795963"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M</a:t>
            </a:r>
          </a:p>
        </p:txBody>
      </p:sp>
      <p:sp>
        <p:nvSpPr>
          <p:cNvPr id="91180" name="Oval 44"/>
          <p:cNvSpPr/>
          <p:nvPr/>
        </p:nvSpPr>
        <p:spPr>
          <a:xfrm>
            <a:off x="6877050"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N</a:t>
            </a:r>
          </a:p>
        </p:txBody>
      </p:sp>
      <p:sp>
        <p:nvSpPr>
          <p:cNvPr id="91181" name="Oval 45"/>
          <p:cNvSpPr/>
          <p:nvPr/>
        </p:nvSpPr>
        <p:spPr>
          <a:xfrm>
            <a:off x="8243888" y="5084763"/>
            <a:ext cx="431800" cy="360362"/>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O</a:t>
            </a:r>
          </a:p>
        </p:txBody>
      </p:sp>
      <p:sp>
        <p:nvSpPr>
          <p:cNvPr id="109614" name="Rectangle 46"/>
          <p:cNvSpPr/>
          <p:nvPr/>
        </p:nvSpPr>
        <p:spPr>
          <a:xfrm>
            <a:off x="2771775" y="1916113"/>
            <a:ext cx="414338"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9615" name="Rectangle 47"/>
          <p:cNvSpPr/>
          <p:nvPr/>
        </p:nvSpPr>
        <p:spPr>
          <a:xfrm>
            <a:off x="2843213" y="3284538"/>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9616" name="Rectangle 48"/>
          <p:cNvSpPr/>
          <p:nvPr/>
        </p:nvSpPr>
        <p:spPr>
          <a:xfrm>
            <a:off x="5364163" y="1844675"/>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9617" name="Oval 49"/>
          <p:cNvSpPr/>
          <p:nvPr/>
        </p:nvSpPr>
        <p:spPr>
          <a:xfrm>
            <a:off x="2987675" y="4005263"/>
            <a:ext cx="576263"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E</a:t>
            </a:r>
          </a:p>
        </p:txBody>
      </p:sp>
      <p:sp>
        <p:nvSpPr>
          <p:cNvPr id="109618" name="Rectangle 50"/>
          <p:cNvSpPr/>
          <p:nvPr/>
        </p:nvSpPr>
        <p:spPr>
          <a:xfrm>
            <a:off x="1331913" y="3284538"/>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9619" name="Oval 51"/>
          <p:cNvSpPr/>
          <p:nvPr/>
        </p:nvSpPr>
        <p:spPr>
          <a:xfrm>
            <a:off x="827088" y="4005263"/>
            <a:ext cx="576262"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9620" name="Oval 52"/>
          <p:cNvSpPr/>
          <p:nvPr/>
        </p:nvSpPr>
        <p:spPr>
          <a:xfrm>
            <a:off x="2987675" y="4005263"/>
            <a:ext cx="576263"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E</a:t>
            </a:r>
          </a:p>
        </p:txBody>
      </p:sp>
      <p:sp>
        <p:nvSpPr>
          <p:cNvPr id="109621" name="Rectangle 53"/>
          <p:cNvSpPr/>
          <p:nvPr/>
        </p:nvSpPr>
        <p:spPr>
          <a:xfrm>
            <a:off x="2627313" y="4437063"/>
            <a:ext cx="4143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1</a:t>
            </a:r>
          </a:p>
        </p:txBody>
      </p:sp>
      <p:sp>
        <p:nvSpPr>
          <p:cNvPr id="109622" name="Oval 54"/>
          <p:cNvSpPr/>
          <p:nvPr/>
        </p:nvSpPr>
        <p:spPr>
          <a:xfrm>
            <a:off x="233997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J</a:t>
            </a:r>
          </a:p>
        </p:txBody>
      </p:sp>
      <p:sp>
        <p:nvSpPr>
          <p:cNvPr id="109623" name="Rectangle 55"/>
          <p:cNvSpPr/>
          <p:nvPr/>
        </p:nvSpPr>
        <p:spPr>
          <a:xfrm>
            <a:off x="3563938" y="4437063"/>
            <a:ext cx="452437" cy="457200"/>
          </a:xfrm>
          <a:prstGeom prst="rect">
            <a:avLst/>
          </a:prstGeom>
          <a:noFill/>
          <a:ln w="9525">
            <a:noFill/>
          </a:ln>
        </p:spPr>
        <p:txBody>
          <a:bodyPr lIns="92075" tIns="46038" rIns="92075" bIns="46038">
            <a:spAutoFit/>
          </a:bodyPr>
          <a:lstStyle/>
          <a:p>
            <a:pPr eaLnBrk="1" hangingPunct="1">
              <a:spcBef>
                <a:spcPct val="50000"/>
              </a:spcBef>
            </a:pPr>
            <a:r>
              <a:rPr lang="en-US" altLang="zh-CN" sz="2400" dirty="0">
                <a:solidFill>
                  <a:schemeClr val="hlink"/>
                </a:solidFill>
                <a:latin typeface="Times New Roman" panose="02020603050405020304" pitchFamily="18" charset="0"/>
              </a:rPr>
              <a:t>0</a:t>
            </a:r>
          </a:p>
        </p:txBody>
      </p:sp>
      <p:sp>
        <p:nvSpPr>
          <p:cNvPr id="109624" name="Oval 56"/>
          <p:cNvSpPr/>
          <p:nvPr/>
        </p:nvSpPr>
        <p:spPr>
          <a:xfrm>
            <a:off x="2987675" y="4005263"/>
            <a:ext cx="576263"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9625" name="Oval 57"/>
          <p:cNvSpPr/>
          <p:nvPr/>
        </p:nvSpPr>
        <p:spPr>
          <a:xfrm>
            <a:off x="2339975" y="50133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solidFill>
                  <a:schemeClr val="bg1"/>
                </a:solidFill>
                <a:latin typeface="Times" charset="0"/>
              </a:rPr>
              <a:t>J</a:t>
            </a:r>
          </a:p>
        </p:txBody>
      </p:sp>
      <p:sp>
        <p:nvSpPr>
          <p:cNvPr id="109626" name="Oval 58"/>
          <p:cNvSpPr/>
          <p:nvPr/>
        </p:nvSpPr>
        <p:spPr>
          <a:xfrm>
            <a:off x="2339975"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91195" name="Rectangle 59"/>
          <p:cNvSpPr/>
          <p:nvPr/>
        </p:nvSpPr>
        <p:spPr>
          <a:xfrm>
            <a:off x="179388" y="1196975"/>
            <a:ext cx="1152525"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i="1" dirty="0">
                <a:latin typeface="Times" charset="0"/>
              </a:rPr>
              <a:t>C</a:t>
            </a:r>
            <a:r>
              <a:rPr lang="en-US" altLang="zh-CN" sz="2400" dirty="0">
                <a:latin typeface="Times" charset="0"/>
              </a:rPr>
              <a:t>(</a:t>
            </a:r>
            <a:r>
              <a:rPr lang="en-US" altLang="zh-CN" sz="2400" i="1" dirty="0">
                <a:latin typeface="Times" charset="0"/>
              </a:rPr>
              <a:t>i</a:t>
            </a:r>
            <a:r>
              <a:rPr lang="en-US" altLang="zh-CN" sz="2400" dirty="0">
                <a:latin typeface="Times" charset="0"/>
              </a:rPr>
              <a:t>)/</a:t>
            </a:r>
            <a:r>
              <a:rPr lang="en-US" altLang="zh-CN" sz="2400" i="1" dirty="0">
                <a:latin typeface="Times" charset="0"/>
              </a:rPr>
              <a:t>B</a:t>
            </a:r>
            <a:r>
              <a:rPr lang="en-US" altLang="zh-CN" sz="2400" dirty="0">
                <a:latin typeface="Times" charset="0"/>
              </a:rPr>
              <a:t>(</a:t>
            </a:r>
            <a:r>
              <a:rPr lang="en-US" altLang="zh-CN" sz="2400" i="1" dirty="0">
                <a:latin typeface="Times" charset="0"/>
              </a:rPr>
              <a:t>i</a:t>
            </a:r>
            <a:r>
              <a:rPr lang="en-US" altLang="zh-CN" sz="2400" dirty="0">
                <a:latin typeface="Times" charset="0"/>
              </a:rPr>
              <a:t>)</a:t>
            </a:r>
          </a:p>
        </p:txBody>
      </p:sp>
      <p:sp>
        <p:nvSpPr>
          <p:cNvPr id="109628" name="Rectangle 60"/>
          <p:cNvSpPr/>
          <p:nvPr/>
        </p:nvSpPr>
        <p:spPr>
          <a:xfrm>
            <a:off x="1403350" y="4076700"/>
            <a:ext cx="720725"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14/16</a:t>
            </a:r>
          </a:p>
        </p:txBody>
      </p:sp>
      <p:sp>
        <p:nvSpPr>
          <p:cNvPr id="109629" name="Oval 61"/>
          <p:cNvSpPr/>
          <p:nvPr/>
        </p:nvSpPr>
        <p:spPr>
          <a:xfrm>
            <a:off x="615632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C</a:t>
            </a:r>
          </a:p>
        </p:txBody>
      </p:sp>
      <p:sp>
        <p:nvSpPr>
          <p:cNvPr id="109630" name="Rectangle 62"/>
          <p:cNvSpPr/>
          <p:nvPr/>
        </p:nvSpPr>
        <p:spPr>
          <a:xfrm>
            <a:off x="2555875" y="2781300"/>
            <a:ext cx="792163"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8/16</a:t>
            </a:r>
          </a:p>
        </p:txBody>
      </p:sp>
      <p:sp>
        <p:nvSpPr>
          <p:cNvPr id="109631" name="Rectangle 63"/>
          <p:cNvSpPr/>
          <p:nvPr/>
        </p:nvSpPr>
        <p:spPr>
          <a:xfrm>
            <a:off x="6877050" y="2781300"/>
            <a:ext cx="539750"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0/8</a:t>
            </a:r>
          </a:p>
        </p:txBody>
      </p:sp>
      <p:sp>
        <p:nvSpPr>
          <p:cNvPr id="109632" name="Rectangle 64"/>
          <p:cNvSpPr/>
          <p:nvPr/>
        </p:nvSpPr>
        <p:spPr>
          <a:xfrm>
            <a:off x="3708400" y="4076700"/>
            <a:ext cx="719138"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8/10</a:t>
            </a:r>
          </a:p>
        </p:txBody>
      </p:sp>
      <p:sp>
        <p:nvSpPr>
          <p:cNvPr id="109633" name="Rectangle 65"/>
          <p:cNvSpPr/>
          <p:nvPr/>
        </p:nvSpPr>
        <p:spPr>
          <a:xfrm>
            <a:off x="2339975" y="5661025"/>
            <a:ext cx="719138" cy="36036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10/10</a:t>
            </a:r>
          </a:p>
        </p:txBody>
      </p:sp>
      <p:sp>
        <p:nvSpPr>
          <p:cNvPr id="109634" name="Rectangle 66"/>
          <p:cNvSpPr/>
          <p:nvPr/>
        </p:nvSpPr>
        <p:spPr>
          <a:xfrm>
            <a:off x="3419475" y="5589588"/>
            <a:ext cx="719138" cy="36036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p>
            <a:pPr algn="ctr" eaLnBrk="1" hangingPunct="1"/>
            <a:r>
              <a:rPr lang="en-US" altLang="zh-CN" sz="2400" dirty="0">
                <a:latin typeface="Times" charset="0"/>
              </a:rPr>
              <a:t>8/8</a:t>
            </a:r>
          </a:p>
        </p:txBody>
      </p:sp>
      <p:sp>
        <p:nvSpPr>
          <p:cNvPr id="109635" name="Oval 67"/>
          <p:cNvSpPr/>
          <p:nvPr/>
        </p:nvSpPr>
        <p:spPr>
          <a:xfrm>
            <a:off x="3492500"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eaLnBrk="1" hangingPunct="1"/>
            <a:r>
              <a:rPr lang="en-US" altLang="zh-CN" sz="2400" dirty="0">
                <a:latin typeface="Times" charset="0"/>
              </a:rPr>
              <a:t>J</a:t>
            </a:r>
          </a:p>
        </p:txBody>
      </p:sp>
      <p:sp>
        <p:nvSpPr>
          <p:cNvPr id="109636" name="Oval 68"/>
          <p:cNvSpPr/>
          <p:nvPr/>
        </p:nvSpPr>
        <p:spPr>
          <a:xfrm>
            <a:off x="3492500" y="50133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
        <p:nvSpPr>
          <p:cNvPr id="109637" name="Oval 69"/>
          <p:cNvSpPr/>
          <p:nvPr/>
        </p:nvSpPr>
        <p:spPr>
          <a:xfrm>
            <a:off x="615632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eaLnBrk="1" hangingPunct="1"/>
            <a:endParaRPr lang="zh-CN" altLang="zh-CN" sz="2400" dirty="0">
              <a:latin typeface="Times"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92"/>
                                        </p:tgtEl>
                                        <p:attrNameLst>
                                          <p:attrName>style.visibility</p:attrName>
                                        </p:attrNameLst>
                                      </p:cBhvr>
                                      <p:to>
                                        <p:strVal val="visible"/>
                                      </p:to>
                                    </p:set>
                                    <p:anim calcmode="lin" valueType="num">
                                      <p:cBhvr>
                                        <p:cTn id="7" dur="500" fill="hold"/>
                                        <p:tgtEl>
                                          <p:spTgt spid="109592"/>
                                        </p:tgtEl>
                                        <p:attrNameLst>
                                          <p:attrName>ppt_x</p:attrName>
                                        </p:attrNameLst>
                                      </p:cBhvr>
                                      <p:tavLst>
                                        <p:tav tm="0">
                                          <p:val>
                                            <p:strVal val="#ppt_x"/>
                                          </p:val>
                                        </p:tav>
                                        <p:tav tm="100000">
                                          <p:val>
                                            <p:strVal val="#ppt_x"/>
                                          </p:val>
                                        </p:tav>
                                      </p:tavLst>
                                    </p:anim>
                                    <p:anim calcmode="lin" valueType="num">
                                      <p:cBhvr>
                                        <p:cTn id="8" dur="500" fill="hold"/>
                                        <p:tgtEl>
                                          <p:spTgt spid="1095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614"/>
                                        </p:tgtEl>
                                        <p:attrNameLst>
                                          <p:attrName>style.visibility</p:attrName>
                                        </p:attrNameLst>
                                      </p:cBhvr>
                                      <p:to>
                                        <p:strVal val="visible"/>
                                      </p:to>
                                    </p:set>
                                    <p:anim calcmode="lin" valueType="num">
                                      <p:cBhvr>
                                        <p:cTn id="13" dur="500" fill="hold"/>
                                        <p:tgtEl>
                                          <p:spTgt spid="109614"/>
                                        </p:tgtEl>
                                        <p:attrNameLst>
                                          <p:attrName>ppt_x</p:attrName>
                                        </p:attrNameLst>
                                      </p:cBhvr>
                                      <p:tavLst>
                                        <p:tav tm="0">
                                          <p:val>
                                            <p:strVal val="#ppt_x"/>
                                          </p:val>
                                        </p:tav>
                                        <p:tav tm="100000">
                                          <p:val>
                                            <p:strVal val="#ppt_x"/>
                                          </p:val>
                                        </p:tav>
                                      </p:tavLst>
                                    </p:anim>
                                    <p:anim calcmode="lin" valueType="num">
                                      <p:cBhvr>
                                        <p:cTn id="14" dur="500" fill="hold"/>
                                        <p:tgtEl>
                                          <p:spTgt spid="109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90"/>
                                        </p:tgtEl>
                                        <p:attrNameLst>
                                          <p:attrName>style.visibility</p:attrName>
                                        </p:attrNameLst>
                                      </p:cBhvr>
                                      <p:to>
                                        <p:strVal val="visible"/>
                                      </p:to>
                                    </p:set>
                                    <p:anim calcmode="lin" valueType="num">
                                      <p:cBhvr>
                                        <p:cTn id="19" dur="500" fill="hold"/>
                                        <p:tgtEl>
                                          <p:spTgt spid="109590"/>
                                        </p:tgtEl>
                                        <p:attrNameLst>
                                          <p:attrName>ppt_x</p:attrName>
                                        </p:attrNameLst>
                                      </p:cBhvr>
                                      <p:tavLst>
                                        <p:tav tm="0">
                                          <p:val>
                                            <p:strVal val="#ppt_x"/>
                                          </p:val>
                                        </p:tav>
                                        <p:tav tm="100000">
                                          <p:val>
                                            <p:strVal val="#ppt_x"/>
                                          </p:val>
                                        </p:tav>
                                      </p:tavLst>
                                    </p:anim>
                                    <p:anim calcmode="lin" valueType="num">
                                      <p:cBhvr>
                                        <p:cTn id="20" dur="500" fill="hold"/>
                                        <p:tgtEl>
                                          <p:spTgt spid="1095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630"/>
                                        </p:tgtEl>
                                        <p:attrNameLst>
                                          <p:attrName>style.visibility</p:attrName>
                                        </p:attrNameLst>
                                      </p:cBhvr>
                                      <p:to>
                                        <p:strVal val="visible"/>
                                      </p:to>
                                    </p:set>
                                    <p:anim calcmode="lin" valueType="num">
                                      <p:cBhvr>
                                        <p:cTn id="25" dur="500" fill="hold"/>
                                        <p:tgtEl>
                                          <p:spTgt spid="109630"/>
                                        </p:tgtEl>
                                        <p:attrNameLst>
                                          <p:attrName>ppt_x</p:attrName>
                                        </p:attrNameLst>
                                      </p:cBhvr>
                                      <p:tavLst>
                                        <p:tav tm="0">
                                          <p:val>
                                            <p:strVal val="#ppt_x"/>
                                          </p:val>
                                        </p:tav>
                                        <p:tav tm="100000">
                                          <p:val>
                                            <p:strVal val="#ppt_x"/>
                                          </p:val>
                                        </p:tav>
                                      </p:tavLst>
                                    </p:anim>
                                    <p:anim calcmode="lin" valueType="num">
                                      <p:cBhvr>
                                        <p:cTn id="26" dur="500" fill="hold"/>
                                        <p:tgtEl>
                                          <p:spTgt spid="1096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616"/>
                                        </p:tgtEl>
                                        <p:attrNameLst>
                                          <p:attrName>style.visibility</p:attrName>
                                        </p:attrNameLst>
                                      </p:cBhvr>
                                      <p:to>
                                        <p:strVal val="visible"/>
                                      </p:to>
                                    </p:set>
                                    <p:anim calcmode="lin" valueType="num">
                                      <p:cBhvr>
                                        <p:cTn id="31" dur="500" fill="hold"/>
                                        <p:tgtEl>
                                          <p:spTgt spid="109616"/>
                                        </p:tgtEl>
                                        <p:attrNameLst>
                                          <p:attrName>ppt_x</p:attrName>
                                        </p:attrNameLst>
                                      </p:cBhvr>
                                      <p:tavLst>
                                        <p:tav tm="0">
                                          <p:val>
                                            <p:strVal val="#ppt_x"/>
                                          </p:val>
                                        </p:tav>
                                        <p:tav tm="100000">
                                          <p:val>
                                            <p:strVal val="#ppt_x"/>
                                          </p:val>
                                        </p:tav>
                                      </p:tavLst>
                                    </p:anim>
                                    <p:anim calcmode="lin" valueType="num">
                                      <p:cBhvr>
                                        <p:cTn id="32" dur="500" fill="hold"/>
                                        <p:tgtEl>
                                          <p:spTgt spid="1096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629"/>
                                        </p:tgtEl>
                                        <p:attrNameLst>
                                          <p:attrName>style.visibility</p:attrName>
                                        </p:attrNameLst>
                                      </p:cBhvr>
                                      <p:to>
                                        <p:strVal val="visible"/>
                                      </p:to>
                                    </p:set>
                                    <p:anim calcmode="lin" valueType="num">
                                      <p:cBhvr>
                                        <p:cTn id="37" dur="500" fill="hold"/>
                                        <p:tgtEl>
                                          <p:spTgt spid="109629"/>
                                        </p:tgtEl>
                                        <p:attrNameLst>
                                          <p:attrName>ppt_x</p:attrName>
                                        </p:attrNameLst>
                                      </p:cBhvr>
                                      <p:tavLst>
                                        <p:tav tm="0">
                                          <p:val>
                                            <p:strVal val="#ppt_x"/>
                                          </p:val>
                                        </p:tav>
                                        <p:tav tm="100000">
                                          <p:val>
                                            <p:strVal val="#ppt_x"/>
                                          </p:val>
                                        </p:tav>
                                      </p:tavLst>
                                    </p:anim>
                                    <p:anim calcmode="lin" valueType="num">
                                      <p:cBhvr>
                                        <p:cTn id="38" dur="500" fill="hold"/>
                                        <p:tgtEl>
                                          <p:spTgt spid="1096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631"/>
                                        </p:tgtEl>
                                        <p:attrNameLst>
                                          <p:attrName>style.visibility</p:attrName>
                                        </p:attrNameLst>
                                      </p:cBhvr>
                                      <p:to>
                                        <p:strVal val="visible"/>
                                      </p:to>
                                    </p:set>
                                    <p:anim calcmode="lin" valueType="num">
                                      <p:cBhvr>
                                        <p:cTn id="43" dur="500" fill="hold"/>
                                        <p:tgtEl>
                                          <p:spTgt spid="109631"/>
                                        </p:tgtEl>
                                        <p:attrNameLst>
                                          <p:attrName>ppt_x</p:attrName>
                                        </p:attrNameLst>
                                      </p:cBhvr>
                                      <p:tavLst>
                                        <p:tav tm="0">
                                          <p:val>
                                            <p:strVal val="#ppt_x"/>
                                          </p:val>
                                        </p:tav>
                                        <p:tav tm="100000">
                                          <p:val>
                                            <p:strVal val="#ppt_x"/>
                                          </p:val>
                                        </p:tav>
                                      </p:tavLst>
                                    </p:anim>
                                    <p:anim calcmode="lin" valueType="num">
                                      <p:cBhvr>
                                        <p:cTn id="44" dur="500" fill="hold"/>
                                        <p:tgtEl>
                                          <p:spTgt spid="1096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95"/>
                                        </p:tgtEl>
                                        <p:attrNameLst>
                                          <p:attrName>style.visibility</p:attrName>
                                        </p:attrNameLst>
                                      </p:cBhvr>
                                      <p:to>
                                        <p:strVal val="visible"/>
                                      </p:to>
                                    </p:set>
                                    <p:anim calcmode="lin" valueType="num">
                                      <p:cBhvr>
                                        <p:cTn id="49" dur="500" fill="hold"/>
                                        <p:tgtEl>
                                          <p:spTgt spid="109595"/>
                                        </p:tgtEl>
                                        <p:attrNameLst>
                                          <p:attrName>ppt_x</p:attrName>
                                        </p:attrNameLst>
                                      </p:cBhvr>
                                      <p:tavLst>
                                        <p:tav tm="0">
                                          <p:val>
                                            <p:strVal val="#ppt_x"/>
                                          </p:val>
                                        </p:tav>
                                        <p:tav tm="100000">
                                          <p:val>
                                            <p:strVal val="#ppt_x"/>
                                          </p:val>
                                        </p:tav>
                                      </p:tavLst>
                                    </p:anim>
                                    <p:anim calcmode="lin" valueType="num">
                                      <p:cBhvr>
                                        <p:cTn id="50" dur="500" fill="hold"/>
                                        <p:tgtEl>
                                          <p:spTgt spid="1095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91"/>
                                        </p:tgtEl>
                                        <p:attrNameLst>
                                          <p:attrName>style.visibility</p:attrName>
                                        </p:attrNameLst>
                                      </p:cBhvr>
                                      <p:to>
                                        <p:strVal val="visible"/>
                                      </p:to>
                                    </p:set>
                                    <p:anim calcmode="lin" valueType="num">
                                      <p:cBhvr>
                                        <p:cTn id="55" dur="500" fill="hold"/>
                                        <p:tgtEl>
                                          <p:spTgt spid="109591"/>
                                        </p:tgtEl>
                                        <p:attrNameLst>
                                          <p:attrName>ppt_x</p:attrName>
                                        </p:attrNameLst>
                                      </p:cBhvr>
                                      <p:tavLst>
                                        <p:tav tm="0">
                                          <p:val>
                                            <p:strVal val="#ppt_x"/>
                                          </p:val>
                                        </p:tav>
                                        <p:tav tm="100000">
                                          <p:val>
                                            <p:strVal val="#ppt_x"/>
                                          </p:val>
                                        </p:tav>
                                      </p:tavLst>
                                    </p:anim>
                                    <p:anim calcmode="lin" valueType="num">
                                      <p:cBhvr>
                                        <p:cTn id="56" dur="500" fill="hold"/>
                                        <p:tgtEl>
                                          <p:spTgt spid="10959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618"/>
                                        </p:tgtEl>
                                        <p:attrNameLst>
                                          <p:attrName>style.visibility</p:attrName>
                                        </p:attrNameLst>
                                      </p:cBhvr>
                                      <p:to>
                                        <p:strVal val="visible"/>
                                      </p:to>
                                    </p:set>
                                    <p:anim calcmode="lin" valueType="num">
                                      <p:cBhvr>
                                        <p:cTn id="61" dur="500" fill="hold"/>
                                        <p:tgtEl>
                                          <p:spTgt spid="109618"/>
                                        </p:tgtEl>
                                        <p:attrNameLst>
                                          <p:attrName>ppt_x</p:attrName>
                                        </p:attrNameLst>
                                      </p:cBhvr>
                                      <p:tavLst>
                                        <p:tav tm="0">
                                          <p:val>
                                            <p:strVal val="#ppt_x"/>
                                          </p:val>
                                        </p:tav>
                                        <p:tav tm="100000">
                                          <p:val>
                                            <p:strVal val="#ppt_x"/>
                                          </p:val>
                                        </p:tav>
                                      </p:tavLst>
                                    </p:anim>
                                    <p:anim calcmode="lin" valueType="num">
                                      <p:cBhvr>
                                        <p:cTn id="62" dur="500" fill="hold"/>
                                        <p:tgtEl>
                                          <p:spTgt spid="1096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9628"/>
                                        </p:tgtEl>
                                        <p:attrNameLst>
                                          <p:attrName>style.visibility</p:attrName>
                                        </p:attrNameLst>
                                      </p:cBhvr>
                                      <p:to>
                                        <p:strVal val="visible"/>
                                      </p:to>
                                    </p:set>
                                    <p:anim calcmode="lin" valueType="num">
                                      <p:cBhvr>
                                        <p:cTn id="67" dur="500" fill="hold"/>
                                        <p:tgtEl>
                                          <p:spTgt spid="109628"/>
                                        </p:tgtEl>
                                        <p:attrNameLst>
                                          <p:attrName>ppt_x</p:attrName>
                                        </p:attrNameLst>
                                      </p:cBhvr>
                                      <p:tavLst>
                                        <p:tav tm="0">
                                          <p:val>
                                            <p:strVal val="#ppt_x"/>
                                          </p:val>
                                        </p:tav>
                                        <p:tav tm="100000">
                                          <p:val>
                                            <p:strVal val="#ppt_x"/>
                                          </p:val>
                                        </p:tav>
                                      </p:tavLst>
                                    </p:anim>
                                    <p:anim calcmode="lin" valueType="num">
                                      <p:cBhvr>
                                        <p:cTn id="68" dur="500" fill="hold"/>
                                        <p:tgtEl>
                                          <p:spTgt spid="10962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9619"/>
                                        </p:tgtEl>
                                        <p:attrNameLst>
                                          <p:attrName>style.visibility</p:attrName>
                                        </p:attrNameLst>
                                      </p:cBhvr>
                                      <p:to>
                                        <p:strVal val="visible"/>
                                      </p:to>
                                    </p:set>
                                    <p:anim calcmode="lin" valueType="num">
                                      <p:cBhvr>
                                        <p:cTn id="73" dur="500" fill="hold"/>
                                        <p:tgtEl>
                                          <p:spTgt spid="109619"/>
                                        </p:tgtEl>
                                        <p:attrNameLst>
                                          <p:attrName>ppt_x</p:attrName>
                                        </p:attrNameLst>
                                      </p:cBhvr>
                                      <p:tavLst>
                                        <p:tav tm="0">
                                          <p:val>
                                            <p:strVal val="#ppt_x"/>
                                          </p:val>
                                        </p:tav>
                                        <p:tav tm="100000">
                                          <p:val>
                                            <p:strVal val="#ppt_x"/>
                                          </p:val>
                                        </p:tav>
                                      </p:tavLst>
                                    </p:anim>
                                    <p:anim calcmode="lin" valueType="num">
                                      <p:cBhvr>
                                        <p:cTn id="74" dur="500" fill="hold"/>
                                        <p:tgtEl>
                                          <p:spTgt spid="1096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9615"/>
                                        </p:tgtEl>
                                        <p:attrNameLst>
                                          <p:attrName>style.visibility</p:attrName>
                                        </p:attrNameLst>
                                      </p:cBhvr>
                                      <p:to>
                                        <p:strVal val="visible"/>
                                      </p:to>
                                    </p:set>
                                    <p:anim calcmode="lin" valueType="num">
                                      <p:cBhvr>
                                        <p:cTn id="79" dur="500" fill="hold"/>
                                        <p:tgtEl>
                                          <p:spTgt spid="109615"/>
                                        </p:tgtEl>
                                        <p:attrNameLst>
                                          <p:attrName>ppt_x</p:attrName>
                                        </p:attrNameLst>
                                      </p:cBhvr>
                                      <p:tavLst>
                                        <p:tav tm="0">
                                          <p:val>
                                            <p:strVal val="#ppt_x"/>
                                          </p:val>
                                        </p:tav>
                                        <p:tav tm="100000">
                                          <p:val>
                                            <p:strVal val="#ppt_x"/>
                                          </p:val>
                                        </p:tav>
                                      </p:tavLst>
                                    </p:anim>
                                    <p:anim calcmode="lin" valueType="num">
                                      <p:cBhvr>
                                        <p:cTn id="80" dur="500" fill="hold"/>
                                        <p:tgtEl>
                                          <p:spTgt spid="1096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9617"/>
                                        </p:tgtEl>
                                        <p:attrNameLst>
                                          <p:attrName>style.visibility</p:attrName>
                                        </p:attrNameLst>
                                      </p:cBhvr>
                                      <p:to>
                                        <p:strVal val="visible"/>
                                      </p:to>
                                    </p:set>
                                    <p:anim calcmode="lin" valueType="num">
                                      <p:cBhvr>
                                        <p:cTn id="85" dur="500" fill="hold"/>
                                        <p:tgtEl>
                                          <p:spTgt spid="109617"/>
                                        </p:tgtEl>
                                        <p:attrNameLst>
                                          <p:attrName>ppt_x</p:attrName>
                                        </p:attrNameLst>
                                      </p:cBhvr>
                                      <p:tavLst>
                                        <p:tav tm="0">
                                          <p:val>
                                            <p:strVal val="#ppt_x"/>
                                          </p:val>
                                        </p:tav>
                                        <p:tav tm="100000">
                                          <p:val>
                                            <p:strVal val="#ppt_x"/>
                                          </p:val>
                                        </p:tav>
                                      </p:tavLst>
                                    </p:anim>
                                    <p:anim calcmode="lin" valueType="num">
                                      <p:cBhvr>
                                        <p:cTn id="86" dur="500" fill="hold"/>
                                        <p:tgtEl>
                                          <p:spTgt spid="10961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9632"/>
                                        </p:tgtEl>
                                        <p:attrNameLst>
                                          <p:attrName>style.visibility</p:attrName>
                                        </p:attrNameLst>
                                      </p:cBhvr>
                                      <p:to>
                                        <p:strVal val="visible"/>
                                      </p:to>
                                    </p:set>
                                    <p:anim calcmode="lin" valueType="num">
                                      <p:cBhvr>
                                        <p:cTn id="91" dur="500" fill="hold"/>
                                        <p:tgtEl>
                                          <p:spTgt spid="109632"/>
                                        </p:tgtEl>
                                        <p:attrNameLst>
                                          <p:attrName>ppt_x</p:attrName>
                                        </p:attrNameLst>
                                      </p:cBhvr>
                                      <p:tavLst>
                                        <p:tav tm="0">
                                          <p:val>
                                            <p:strVal val="#ppt_x"/>
                                          </p:val>
                                        </p:tav>
                                        <p:tav tm="100000">
                                          <p:val>
                                            <p:strVal val="#ppt_x"/>
                                          </p:val>
                                        </p:tav>
                                      </p:tavLst>
                                    </p:anim>
                                    <p:anim calcmode="lin" valueType="num">
                                      <p:cBhvr>
                                        <p:cTn id="92" dur="500" fill="hold"/>
                                        <p:tgtEl>
                                          <p:spTgt spid="1096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9594"/>
                                        </p:tgtEl>
                                        <p:attrNameLst>
                                          <p:attrName>style.visibility</p:attrName>
                                        </p:attrNameLst>
                                      </p:cBhvr>
                                      <p:to>
                                        <p:strVal val="visible"/>
                                      </p:to>
                                    </p:set>
                                    <p:anim calcmode="lin" valueType="num">
                                      <p:cBhvr>
                                        <p:cTn id="97" dur="500" fill="hold"/>
                                        <p:tgtEl>
                                          <p:spTgt spid="109594"/>
                                        </p:tgtEl>
                                        <p:attrNameLst>
                                          <p:attrName>ppt_x</p:attrName>
                                        </p:attrNameLst>
                                      </p:cBhvr>
                                      <p:tavLst>
                                        <p:tav tm="0">
                                          <p:val>
                                            <p:strVal val="#ppt_x"/>
                                          </p:val>
                                        </p:tav>
                                        <p:tav tm="100000">
                                          <p:val>
                                            <p:strVal val="#ppt_x"/>
                                          </p:val>
                                        </p:tav>
                                      </p:tavLst>
                                    </p:anim>
                                    <p:anim calcmode="lin" valueType="num">
                                      <p:cBhvr>
                                        <p:cTn id="98" dur="500" fill="hold"/>
                                        <p:tgtEl>
                                          <p:spTgt spid="10959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9620"/>
                                        </p:tgtEl>
                                        <p:attrNameLst>
                                          <p:attrName>style.visibility</p:attrName>
                                        </p:attrNameLst>
                                      </p:cBhvr>
                                      <p:to>
                                        <p:strVal val="visible"/>
                                      </p:to>
                                    </p:set>
                                    <p:anim calcmode="lin" valueType="num">
                                      <p:cBhvr>
                                        <p:cTn id="103" dur="500" fill="hold"/>
                                        <p:tgtEl>
                                          <p:spTgt spid="109620"/>
                                        </p:tgtEl>
                                        <p:attrNameLst>
                                          <p:attrName>ppt_x</p:attrName>
                                        </p:attrNameLst>
                                      </p:cBhvr>
                                      <p:tavLst>
                                        <p:tav tm="0">
                                          <p:val>
                                            <p:strVal val="#ppt_x"/>
                                          </p:val>
                                        </p:tav>
                                        <p:tav tm="100000">
                                          <p:val>
                                            <p:strVal val="#ppt_x"/>
                                          </p:val>
                                        </p:tav>
                                      </p:tavLst>
                                    </p:anim>
                                    <p:anim calcmode="lin" valueType="num">
                                      <p:cBhvr>
                                        <p:cTn id="104" dur="500" fill="hold"/>
                                        <p:tgtEl>
                                          <p:spTgt spid="1096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09621"/>
                                        </p:tgtEl>
                                        <p:attrNameLst>
                                          <p:attrName>style.visibility</p:attrName>
                                        </p:attrNameLst>
                                      </p:cBhvr>
                                      <p:to>
                                        <p:strVal val="visible"/>
                                      </p:to>
                                    </p:set>
                                    <p:anim calcmode="lin" valueType="num">
                                      <p:cBhvr>
                                        <p:cTn id="109" dur="500" fill="hold"/>
                                        <p:tgtEl>
                                          <p:spTgt spid="109621"/>
                                        </p:tgtEl>
                                        <p:attrNameLst>
                                          <p:attrName>ppt_x</p:attrName>
                                        </p:attrNameLst>
                                      </p:cBhvr>
                                      <p:tavLst>
                                        <p:tav tm="0">
                                          <p:val>
                                            <p:strVal val="#ppt_x"/>
                                          </p:val>
                                        </p:tav>
                                        <p:tav tm="100000">
                                          <p:val>
                                            <p:strVal val="#ppt_x"/>
                                          </p:val>
                                        </p:tav>
                                      </p:tavLst>
                                    </p:anim>
                                    <p:anim calcmode="lin" valueType="num">
                                      <p:cBhvr>
                                        <p:cTn id="110" dur="500" fill="hold"/>
                                        <p:tgtEl>
                                          <p:spTgt spid="10962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09622"/>
                                        </p:tgtEl>
                                        <p:attrNameLst>
                                          <p:attrName>style.visibility</p:attrName>
                                        </p:attrNameLst>
                                      </p:cBhvr>
                                      <p:to>
                                        <p:strVal val="visible"/>
                                      </p:to>
                                    </p:set>
                                    <p:anim calcmode="lin" valueType="num">
                                      <p:cBhvr>
                                        <p:cTn id="115" dur="500" fill="hold"/>
                                        <p:tgtEl>
                                          <p:spTgt spid="109622"/>
                                        </p:tgtEl>
                                        <p:attrNameLst>
                                          <p:attrName>ppt_x</p:attrName>
                                        </p:attrNameLst>
                                      </p:cBhvr>
                                      <p:tavLst>
                                        <p:tav tm="0">
                                          <p:val>
                                            <p:strVal val="#ppt_x"/>
                                          </p:val>
                                        </p:tav>
                                        <p:tav tm="100000">
                                          <p:val>
                                            <p:strVal val="#ppt_x"/>
                                          </p:val>
                                        </p:tav>
                                      </p:tavLst>
                                    </p:anim>
                                    <p:anim calcmode="lin" valueType="num">
                                      <p:cBhvr>
                                        <p:cTn id="116" dur="500" fill="hold"/>
                                        <p:tgtEl>
                                          <p:spTgt spid="10962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09633"/>
                                        </p:tgtEl>
                                        <p:attrNameLst>
                                          <p:attrName>style.visibility</p:attrName>
                                        </p:attrNameLst>
                                      </p:cBhvr>
                                      <p:to>
                                        <p:strVal val="visible"/>
                                      </p:to>
                                    </p:set>
                                    <p:anim calcmode="lin" valueType="num">
                                      <p:cBhvr>
                                        <p:cTn id="121" dur="500" fill="hold"/>
                                        <p:tgtEl>
                                          <p:spTgt spid="109633"/>
                                        </p:tgtEl>
                                        <p:attrNameLst>
                                          <p:attrName>ppt_x</p:attrName>
                                        </p:attrNameLst>
                                      </p:cBhvr>
                                      <p:tavLst>
                                        <p:tav tm="0">
                                          <p:val>
                                            <p:strVal val="#ppt_x"/>
                                          </p:val>
                                        </p:tav>
                                        <p:tav tm="100000">
                                          <p:val>
                                            <p:strVal val="#ppt_x"/>
                                          </p:val>
                                        </p:tav>
                                      </p:tavLst>
                                    </p:anim>
                                    <p:anim calcmode="lin" valueType="num">
                                      <p:cBhvr>
                                        <p:cTn id="122" dur="500" fill="hold"/>
                                        <p:tgtEl>
                                          <p:spTgt spid="10963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09623"/>
                                        </p:tgtEl>
                                        <p:attrNameLst>
                                          <p:attrName>style.visibility</p:attrName>
                                        </p:attrNameLst>
                                      </p:cBhvr>
                                      <p:to>
                                        <p:strVal val="visible"/>
                                      </p:to>
                                    </p:set>
                                    <p:anim calcmode="lin" valueType="num">
                                      <p:cBhvr>
                                        <p:cTn id="127" dur="500" fill="hold"/>
                                        <p:tgtEl>
                                          <p:spTgt spid="109623"/>
                                        </p:tgtEl>
                                        <p:attrNameLst>
                                          <p:attrName>ppt_x</p:attrName>
                                        </p:attrNameLst>
                                      </p:cBhvr>
                                      <p:tavLst>
                                        <p:tav tm="0">
                                          <p:val>
                                            <p:strVal val="#ppt_x"/>
                                          </p:val>
                                        </p:tav>
                                        <p:tav tm="100000">
                                          <p:val>
                                            <p:strVal val="#ppt_x"/>
                                          </p:val>
                                        </p:tav>
                                      </p:tavLst>
                                    </p:anim>
                                    <p:anim calcmode="lin" valueType="num">
                                      <p:cBhvr>
                                        <p:cTn id="128" dur="500" fill="hold"/>
                                        <p:tgtEl>
                                          <p:spTgt spid="109623"/>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09635"/>
                                        </p:tgtEl>
                                        <p:attrNameLst>
                                          <p:attrName>style.visibility</p:attrName>
                                        </p:attrNameLst>
                                      </p:cBhvr>
                                      <p:to>
                                        <p:strVal val="visible"/>
                                      </p:to>
                                    </p:set>
                                    <p:anim calcmode="lin" valueType="num">
                                      <p:cBhvr>
                                        <p:cTn id="133" dur="500" fill="hold"/>
                                        <p:tgtEl>
                                          <p:spTgt spid="109635"/>
                                        </p:tgtEl>
                                        <p:attrNameLst>
                                          <p:attrName>ppt_x</p:attrName>
                                        </p:attrNameLst>
                                      </p:cBhvr>
                                      <p:tavLst>
                                        <p:tav tm="0">
                                          <p:val>
                                            <p:strVal val="#ppt_x"/>
                                          </p:val>
                                        </p:tav>
                                        <p:tav tm="100000">
                                          <p:val>
                                            <p:strVal val="#ppt_x"/>
                                          </p:val>
                                        </p:tav>
                                      </p:tavLst>
                                    </p:anim>
                                    <p:anim calcmode="lin" valueType="num">
                                      <p:cBhvr>
                                        <p:cTn id="134" dur="500" fill="hold"/>
                                        <p:tgtEl>
                                          <p:spTgt spid="1096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09634"/>
                                        </p:tgtEl>
                                        <p:attrNameLst>
                                          <p:attrName>style.visibility</p:attrName>
                                        </p:attrNameLst>
                                      </p:cBhvr>
                                      <p:to>
                                        <p:strVal val="visible"/>
                                      </p:to>
                                    </p:set>
                                    <p:anim calcmode="lin" valueType="num">
                                      <p:cBhvr>
                                        <p:cTn id="139" dur="500" fill="hold"/>
                                        <p:tgtEl>
                                          <p:spTgt spid="109634"/>
                                        </p:tgtEl>
                                        <p:attrNameLst>
                                          <p:attrName>ppt_x</p:attrName>
                                        </p:attrNameLst>
                                      </p:cBhvr>
                                      <p:tavLst>
                                        <p:tav tm="0">
                                          <p:val>
                                            <p:strVal val="#ppt_x"/>
                                          </p:val>
                                        </p:tav>
                                        <p:tav tm="100000">
                                          <p:val>
                                            <p:strVal val="#ppt_x"/>
                                          </p:val>
                                        </p:tav>
                                      </p:tavLst>
                                    </p:anim>
                                    <p:anim calcmode="lin" valueType="num">
                                      <p:cBhvr>
                                        <p:cTn id="140" dur="500" fill="hold"/>
                                        <p:tgtEl>
                                          <p:spTgt spid="1096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09624"/>
                                        </p:tgtEl>
                                        <p:attrNameLst>
                                          <p:attrName>style.visibility</p:attrName>
                                        </p:attrNameLst>
                                      </p:cBhvr>
                                      <p:to>
                                        <p:strVal val="visible"/>
                                      </p:to>
                                    </p:set>
                                    <p:anim calcmode="lin" valueType="num">
                                      <p:cBhvr>
                                        <p:cTn id="145" dur="500" fill="hold"/>
                                        <p:tgtEl>
                                          <p:spTgt spid="109624"/>
                                        </p:tgtEl>
                                        <p:attrNameLst>
                                          <p:attrName>ppt_x</p:attrName>
                                        </p:attrNameLst>
                                      </p:cBhvr>
                                      <p:tavLst>
                                        <p:tav tm="0">
                                          <p:val>
                                            <p:strVal val="#ppt_x"/>
                                          </p:val>
                                        </p:tav>
                                        <p:tav tm="100000">
                                          <p:val>
                                            <p:strVal val="#ppt_x"/>
                                          </p:val>
                                        </p:tav>
                                      </p:tavLst>
                                    </p:anim>
                                    <p:anim calcmode="lin" valueType="num">
                                      <p:cBhvr>
                                        <p:cTn id="146" dur="500" fill="hold"/>
                                        <p:tgtEl>
                                          <p:spTgt spid="10962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09625"/>
                                        </p:tgtEl>
                                        <p:attrNameLst>
                                          <p:attrName>style.visibility</p:attrName>
                                        </p:attrNameLst>
                                      </p:cBhvr>
                                      <p:to>
                                        <p:strVal val="visible"/>
                                      </p:to>
                                    </p:set>
                                    <p:anim calcmode="lin" valueType="num">
                                      <p:cBhvr>
                                        <p:cTn id="151" dur="500" fill="hold"/>
                                        <p:tgtEl>
                                          <p:spTgt spid="109625"/>
                                        </p:tgtEl>
                                        <p:attrNameLst>
                                          <p:attrName>ppt_x</p:attrName>
                                        </p:attrNameLst>
                                      </p:cBhvr>
                                      <p:tavLst>
                                        <p:tav tm="0">
                                          <p:val>
                                            <p:strVal val="#ppt_x"/>
                                          </p:val>
                                        </p:tav>
                                        <p:tav tm="100000">
                                          <p:val>
                                            <p:strVal val="#ppt_x"/>
                                          </p:val>
                                        </p:tav>
                                      </p:tavLst>
                                    </p:anim>
                                    <p:anim calcmode="lin" valueType="num">
                                      <p:cBhvr>
                                        <p:cTn id="152" dur="500" fill="hold"/>
                                        <p:tgtEl>
                                          <p:spTgt spid="10962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09626"/>
                                        </p:tgtEl>
                                        <p:attrNameLst>
                                          <p:attrName>style.visibility</p:attrName>
                                        </p:attrNameLst>
                                      </p:cBhvr>
                                      <p:to>
                                        <p:strVal val="visible"/>
                                      </p:to>
                                    </p:set>
                                    <p:anim calcmode="lin" valueType="num">
                                      <p:cBhvr>
                                        <p:cTn id="157" dur="500" fill="hold"/>
                                        <p:tgtEl>
                                          <p:spTgt spid="109626"/>
                                        </p:tgtEl>
                                        <p:attrNameLst>
                                          <p:attrName>ppt_x</p:attrName>
                                        </p:attrNameLst>
                                      </p:cBhvr>
                                      <p:tavLst>
                                        <p:tav tm="0">
                                          <p:val>
                                            <p:strVal val="#ppt_x"/>
                                          </p:val>
                                        </p:tav>
                                        <p:tav tm="100000">
                                          <p:val>
                                            <p:strVal val="#ppt_x"/>
                                          </p:val>
                                        </p:tav>
                                      </p:tavLst>
                                    </p:anim>
                                    <p:anim calcmode="lin" valueType="num">
                                      <p:cBhvr>
                                        <p:cTn id="158" dur="500" fill="hold"/>
                                        <p:tgtEl>
                                          <p:spTgt spid="109626"/>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09636"/>
                                        </p:tgtEl>
                                        <p:attrNameLst>
                                          <p:attrName>style.visibility</p:attrName>
                                        </p:attrNameLst>
                                      </p:cBhvr>
                                      <p:to>
                                        <p:strVal val="visible"/>
                                      </p:to>
                                    </p:set>
                                    <p:anim calcmode="lin" valueType="num">
                                      <p:cBhvr>
                                        <p:cTn id="163" dur="500" fill="hold"/>
                                        <p:tgtEl>
                                          <p:spTgt spid="109636"/>
                                        </p:tgtEl>
                                        <p:attrNameLst>
                                          <p:attrName>ppt_x</p:attrName>
                                        </p:attrNameLst>
                                      </p:cBhvr>
                                      <p:tavLst>
                                        <p:tav tm="0">
                                          <p:val>
                                            <p:strVal val="#ppt_x"/>
                                          </p:val>
                                        </p:tav>
                                        <p:tav tm="100000">
                                          <p:val>
                                            <p:strVal val="#ppt_x"/>
                                          </p:val>
                                        </p:tav>
                                      </p:tavLst>
                                    </p:anim>
                                    <p:anim calcmode="lin" valueType="num">
                                      <p:cBhvr>
                                        <p:cTn id="164" dur="500" fill="hold"/>
                                        <p:tgtEl>
                                          <p:spTgt spid="10963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09637"/>
                                        </p:tgtEl>
                                        <p:attrNameLst>
                                          <p:attrName>style.visibility</p:attrName>
                                        </p:attrNameLst>
                                      </p:cBhvr>
                                      <p:to>
                                        <p:strVal val="visible"/>
                                      </p:to>
                                    </p:set>
                                    <p:anim calcmode="lin" valueType="num">
                                      <p:cBhvr>
                                        <p:cTn id="169" dur="500" fill="hold"/>
                                        <p:tgtEl>
                                          <p:spTgt spid="109637"/>
                                        </p:tgtEl>
                                        <p:attrNameLst>
                                          <p:attrName>ppt_x</p:attrName>
                                        </p:attrNameLst>
                                      </p:cBhvr>
                                      <p:tavLst>
                                        <p:tav tm="0">
                                          <p:val>
                                            <p:strVal val="#ppt_x"/>
                                          </p:val>
                                        </p:tav>
                                        <p:tav tm="100000">
                                          <p:val>
                                            <p:strVal val="#ppt_x"/>
                                          </p:val>
                                        </p:tav>
                                      </p:tavLst>
                                    </p:anim>
                                    <p:anim calcmode="lin" valueType="num">
                                      <p:cBhvr>
                                        <p:cTn id="170" dur="500" fill="hold"/>
                                        <p:tgtEl>
                                          <p:spTgt spid="109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0" grpId="0" bldLvl="0" animBg="1"/>
      <p:bldP spid="109591" grpId="0" bldLvl="0" animBg="1"/>
      <p:bldP spid="109592" grpId="0" bldLvl="0" animBg="1"/>
      <p:bldP spid="109594" grpId="0" bldLvl="0" animBg="1"/>
      <p:bldP spid="109595" grpId="0" bldLvl="0" animBg="1"/>
      <p:bldP spid="109614" grpId="0"/>
      <p:bldP spid="109615" grpId="0"/>
      <p:bldP spid="109616" grpId="0"/>
      <p:bldP spid="109617" grpId="0" bldLvl="0" animBg="1"/>
      <p:bldP spid="109618" grpId="0"/>
      <p:bldP spid="109619" grpId="0" bldLvl="0" animBg="1"/>
      <p:bldP spid="109620" grpId="0" bldLvl="0" animBg="1"/>
      <p:bldP spid="109621" grpId="0"/>
      <p:bldP spid="109622" grpId="0" bldLvl="0" animBg="1"/>
      <p:bldP spid="109623" grpId="0"/>
      <p:bldP spid="109624" grpId="0" bldLvl="0" animBg="1"/>
      <p:bldP spid="109625" grpId="0" bldLvl="0" animBg="1"/>
      <p:bldP spid="109626" grpId="0" bldLvl="0" animBg="1"/>
      <p:bldP spid="109628" grpId="0" bldLvl="0" animBg="1"/>
      <p:bldP spid="109629" grpId="0" bldLvl="0" animBg="1"/>
      <p:bldP spid="109630" grpId="0" bldLvl="0" animBg="1"/>
      <p:bldP spid="109631" grpId="0" bldLvl="0" animBg="1"/>
      <p:bldP spid="109632" grpId="0" bldLvl="0" animBg="1"/>
      <p:bldP spid="109633" grpId="0" bldLvl="0" animBg="1"/>
      <p:bldP spid="109634" grpId="0" bldLvl="0" animBg="1"/>
      <p:bldP spid="109635" grpId="0" bldLvl="0" animBg="1"/>
      <p:bldP spid="109636" grpId="0" bldLvl="0" animBg="1"/>
      <p:bldP spid="1096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122238"/>
            <a:ext cx="7543800" cy="1123950"/>
          </a:xfrm>
          <a:ln/>
        </p:spPr>
        <p:txBody>
          <a:bodyPr vert="horz" wrap="square" lIns="92075" tIns="46038" rIns="92075" bIns="46038" anchor="ctr" anchorCtr="0"/>
          <a:lstStyle/>
          <a:p>
            <a:pPr eaLnBrk="1" hangingPunct="1"/>
            <a:r>
              <a:rPr lang="zh-CN" altLang="en-US" dirty="0"/>
              <a:t>解空间树</a:t>
            </a:r>
          </a:p>
        </p:txBody>
      </p:sp>
      <p:sp>
        <p:nvSpPr>
          <p:cNvPr id="16387" name="Oval 3"/>
          <p:cNvSpPr/>
          <p:nvPr/>
        </p:nvSpPr>
        <p:spPr>
          <a:xfrm>
            <a:off x="4197350" y="1377950"/>
            <a:ext cx="215900" cy="215900"/>
          </a:xfrm>
          <a:prstGeom prst="ellipse">
            <a:avLst/>
          </a:prstGeom>
          <a:solidFill>
            <a:srgbClr val="00FF00"/>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88" name="Line 4"/>
          <p:cNvSpPr/>
          <p:nvPr/>
        </p:nvSpPr>
        <p:spPr>
          <a:xfrm flipH="1">
            <a:off x="2286000" y="1600200"/>
            <a:ext cx="1981200" cy="1295400"/>
          </a:xfrm>
          <a:prstGeom prst="line">
            <a:avLst/>
          </a:prstGeom>
          <a:ln w="12700" cap="flat" cmpd="sng">
            <a:solidFill>
              <a:schemeClr val="tx1"/>
            </a:solidFill>
            <a:prstDash val="solid"/>
            <a:headEnd type="none" w="sm" len="sm"/>
            <a:tailEnd type="none" w="sm" len="sm"/>
          </a:ln>
        </p:spPr>
      </p:sp>
      <p:sp>
        <p:nvSpPr>
          <p:cNvPr id="16389" name="Oval 5"/>
          <p:cNvSpPr/>
          <p:nvPr/>
        </p:nvSpPr>
        <p:spPr>
          <a:xfrm>
            <a:off x="2139950" y="29019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90" name="Line 6"/>
          <p:cNvSpPr/>
          <p:nvPr/>
        </p:nvSpPr>
        <p:spPr>
          <a:xfrm>
            <a:off x="4419600" y="1600200"/>
            <a:ext cx="2057400" cy="1295400"/>
          </a:xfrm>
          <a:prstGeom prst="line">
            <a:avLst/>
          </a:prstGeom>
          <a:ln w="12700" cap="flat" cmpd="sng">
            <a:solidFill>
              <a:schemeClr val="tx1"/>
            </a:solidFill>
            <a:prstDash val="solid"/>
            <a:headEnd type="none" w="sm" len="sm"/>
            <a:tailEnd type="none" w="sm" len="sm"/>
          </a:ln>
        </p:spPr>
      </p:sp>
      <p:sp>
        <p:nvSpPr>
          <p:cNvPr id="16391" name="Oval 7"/>
          <p:cNvSpPr/>
          <p:nvPr/>
        </p:nvSpPr>
        <p:spPr>
          <a:xfrm>
            <a:off x="6407150" y="29019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92" name="Line 8"/>
          <p:cNvSpPr/>
          <p:nvPr/>
        </p:nvSpPr>
        <p:spPr>
          <a:xfrm flipH="1">
            <a:off x="1066800" y="3124200"/>
            <a:ext cx="1066800" cy="1066800"/>
          </a:xfrm>
          <a:prstGeom prst="line">
            <a:avLst/>
          </a:prstGeom>
          <a:ln w="12700" cap="flat" cmpd="sng">
            <a:solidFill>
              <a:schemeClr val="tx1"/>
            </a:solidFill>
            <a:prstDash val="solid"/>
            <a:headEnd type="none" w="sm" len="sm"/>
            <a:tailEnd type="none" w="sm" len="sm"/>
          </a:ln>
        </p:spPr>
      </p:sp>
      <p:sp>
        <p:nvSpPr>
          <p:cNvPr id="16393" name="Oval 9"/>
          <p:cNvSpPr/>
          <p:nvPr/>
        </p:nvSpPr>
        <p:spPr>
          <a:xfrm>
            <a:off x="996950" y="41973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94" name="Rectangle 10"/>
          <p:cNvSpPr/>
          <p:nvPr/>
        </p:nvSpPr>
        <p:spPr>
          <a:xfrm>
            <a:off x="0" y="3284538"/>
            <a:ext cx="539750" cy="579437"/>
          </a:xfrm>
          <a:prstGeom prst="rect">
            <a:avLst/>
          </a:prstGeom>
          <a:noFill/>
          <a:ln w="9525">
            <a:noFill/>
          </a:ln>
        </p:spPr>
        <p:txBody>
          <a:bodyPr lIns="92075" tIns="46038" rIns="92075" bIns="46038">
            <a:spAutoFit/>
          </a:bodyPr>
          <a:lstStyle/>
          <a:p>
            <a:pPr>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2</a:t>
            </a:r>
            <a:endParaRPr lang="en-US" altLang="zh-CN" sz="3200" dirty="0">
              <a:solidFill>
                <a:schemeClr val="hlink"/>
              </a:solidFill>
              <a:latin typeface="Times New Roman" panose="02020603050405020304" pitchFamily="18" charset="0"/>
            </a:endParaRPr>
          </a:p>
        </p:txBody>
      </p:sp>
      <p:sp>
        <p:nvSpPr>
          <p:cNvPr id="16395" name="Line 11"/>
          <p:cNvSpPr/>
          <p:nvPr/>
        </p:nvSpPr>
        <p:spPr>
          <a:xfrm flipH="1">
            <a:off x="3276600" y="3141663"/>
            <a:ext cx="1008063" cy="973137"/>
          </a:xfrm>
          <a:prstGeom prst="line">
            <a:avLst/>
          </a:prstGeom>
          <a:ln w="12700" cap="flat" cmpd="sng">
            <a:solidFill>
              <a:schemeClr val="tx1"/>
            </a:solidFill>
            <a:prstDash val="solid"/>
            <a:headEnd type="none" w="sm" len="sm"/>
            <a:tailEnd type="none" w="sm" len="sm"/>
          </a:ln>
        </p:spPr>
      </p:sp>
      <p:sp>
        <p:nvSpPr>
          <p:cNvPr id="16396" name="Oval 12"/>
          <p:cNvSpPr/>
          <p:nvPr/>
        </p:nvSpPr>
        <p:spPr>
          <a:xfrm>
            <a:off x="3206750" y="41211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97" name="Line 13"/>
          <p:cNvSpPr/>
          <p:nvPr/>
        </p:nvSpPr>
        <p:spPr>
          <a:xfrm>
            <a:off x="4500563" y="3068638"/>
            <a:ext cx="1062037" cy="969962"/>
          </a:xfrm>
          <a:prstGeom prst="line">
            <a:avLst/>
          </a:prstGeom>
          <a:ln w="12700" cap="flat" cmpd="sng">
            <a:solidFill>
              <a:schemeClr val="tx1"/>
            </a:solidFill>
            <a:prstDash val="solid"/>
            <a:headEnd type="none" w="sm" len="sm"/>
            <a:tailEnd type="none" w="sm" len="sm"/>
          </a:ln>
        </p:spPr>
      </p:sp>
      <p:sp>
        <p:nvSpPr>
          <p:cNvPr id="16398" name="Oval 14"/>
          <p:cNvSpPr/>
          <p:nvPr/>
        </p:nvSpPr>
        <p:spPr>
          <a:xfrm>
            <a:off x="5416550" y="40449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399" name="Line 15"/>
          <p:cNvSpPr/>
          <p:nvPr/>
        </p:nvSpPr>
        <p:spPr>
          <a:xfrm>
            <a:off x="6629400" y="3124200"/>
            <a:ext cx="990600" cy="838200"/>
          </a:xfrm>
          <a:prstGeom prst="line">
            <a:avLst/>
          </a:prstGeom>
          <a:ln w="12700" cap="flat" cmpd="sng">
            <a:solidFill>
              <a:schemeClr val="tx1"/>
            </a:solidFill>
            <a:prstDash val="solid"/>
            <a:headEnd type="none" w="sm" len="sm"/>
            <a:tailEnd type="none" w="sm" len="sm"/>
          </a:ln>
        </p:spPr>
      </p:sp>
      <p:sp>
        <p:nvSpPr>
          <p:cNvPr id="16400" name="Oval 16"/>
          <p:cNvSpPr/>
          <p:nvPr/>
        </p:nvSpPr>
        <p:spPr>
          <a:xfrm>
            <a:off x="7626350" y="3968750"/>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01" name="Line 17"/>
          <p:cNvSpPr/>
          <p:nvPr/>
        </p:nvSpPr>
        <p:spPr>
          <a:xfrm flipH="1">
            <a:off x="533400" y="4419600"/>
            <a:ext cx="533400" cy="685800"/>
          </a:xfrm>
          <a:prstGeom prst="line">
            <a:avLst/>
          </a:prstGeom>
          <a:ln w="12700" cap="flat" cmpd="sng">
            <a:solidFill>
              <a:schemeClr val="tx1"/>
            </a:solidFill>
            <a:prstDash val="solid"/>
            <a:headEnd type="none" w="sm" len="sm"/>
            <a:tailEnd type="none" w="sm" len="sm"/>
          </a:ln>
        </p:spPr>
      </p:sp>
      <p:sp>
        <p:nvSpPr>
          <p:cNvPr id="16402" name="Oval 18"/>
          <p:cNvSpPr/>
          <p:nvPr/>
        </p:nvSpPr>
        <p:spPr>
          <a:xfrm>
            <a:off x="3873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03" name="Line 19"/>
          <p:cNvSpPr/>
          <p:nvPr/>
        </p:nvSpPr>
        <p:spPr>
          <a:xfrm>
            <a:off x="1143000" y="4419600"/>
            <a:ext cx="381000" cy="685800"/>
          </a:xfrm>
          <a:prstGeom prst="line">
            <a:avLst/>
          </a:prstGeom>
          <a:ln w="12700" cap="flat" cmpd="sng">
            <a:solidFill>
              <a:schemeClr val="tx1"/>
            </a:solidFill>
            <a:prstDash val="solid"/>
            <a:headEnd type="none" w="sm" len="sm"/>
            <a:tailEnd type="none" w="sm" len="sm"/>
          </a:ln>
        </p:spPr>
      </p:sp>
      <p:sp>
        <p:nvSpPr>
          <p:cNvPr id="16404" name="Oval 20"/>
          <p:cNvSpPr/>
          <p:nvPr/>
        </p:nvSpPr>
        <p:spPr>
          <a:xfrm>
            <a:off x="1454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05" name="Line 21"/>
          <p:cNvSpPr/>
          <p:nvPr/>
        </p:nvSpPr>
        <p:spPr>
          <a:xfrm flipH="1">
            <a:off x="2667000" y="4343400"/>
            <a:ext cx="609600" cy="762000"/>
          </a:xfrm>
          <a:prstGeom prst="line">
            <a:avLst/>
          </a:prstGeom>
          <a:ln w="12700" cap="flat" cmpd="sng">
            <a:solidFill>
              <a:schemeClr val="tx1"/>
            </a:solidFill>
            <a:prstDash val="solid"/>
            <a:headEnd type="none" w="sm" len="sm"/>
            <a:tailEnd type="none" w="sm" len="sm"/>
          </a:ln>
        </p:spPr>
      </p:sp>
      <p:sp>
        <p:nvSpPr>
          <p:cNvPr id="16406" name="Oval 22"/>
          <p:cNvSpPr/>
          <p:nvPr/>
        </p:nvSpPr>
        <p:spPr>
          <a:xfrm>
            <a:off x="2597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07" name="Line 23"/>
          <p:cNvSpPr/>
          <p:nvPr/>
        </p:nvSpPr>
        <p:spPr>
          <a:xfrm>
            <a:off x="3352800" y="4343400"/>
            <a:ext cx="457200" cy="762000"/>
          </a:xfrm>
          <a:prstGeom prst="line">
            <a:avLst/>
          </a:prstGeom>
          <a:ln w="12700" cap="flat" cmpd="sng">
            <a:solidFill>
              <a:schemeClr val="tx1"/>
            </a:solidFill>
            <a:prstDash val="solid"/>
            <a:headEnd type="none" w="sm" len="sm"/>
            <a:tailEnd type="none" w="sm" len="sm"/>
          </a:ln>
        </p:spPr>
      </p:sp>
      <p:sp>
        <p:nvSpPr>
          <p:cNvPr id="16408" name="Oval 24"/>
          <p:cNvSpPr/>
          <p:nvPr/>
        </p:nvSpPr>
        <p:spPr>
          <a:xfrm>
            <a:off x="3740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09" name="Line 25"/>
          <p:cNvSpPr/>
          <p:nvPr/>
        </p:nvSpPr>
        <p:spPr>
          <a:xfrm flipH="1">
            <a:off x="5029200" y="4267200"/>
            <a:ext cx="457200" cy="838200"/>
          </a:xfrm>
          <a:prstGeom prst="line">
            <a:avLst/>
          </a:prstGeom>
          <a:ln w="12700" cap="flat" cmpd="sng">
            <a:solidFill>
              <a:schemeClr val="tx1"/>
            </a:solidFill>
            <a:prstDash val="solid"/>
            <a:headEnd type="none" w="sm" len="sm"/>
            <a:tailEnd type="none" w="sm" len="sm"/>
          </a:ln>
        </p:spPr>
      </p:sp>
      <p:sp>
        <p:nvSpPr>
          <p:cNvPr id="16410" name="Oval 26"/>
          <p:cNvSpPr/>
          <p:nvPr/>
        </p:nvSpPr>
        <p:spPr>
          <a:xfrm>
            <a:off x="4883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11" name="Line 27"/>
          <p:cNvSpPr/>
          <p:nvPr/>
        </p:nvSpPr>
        <p:spPr>
          <a:xfrm>
            <a:off x="5562600" y="4267200"/>
            <a:ext cx="533400" cy="838200"/>
          </a:xfrm>
          <a:prstGeom prst="line">
            <a:avLst/>
          </a:prstGeom>
          <a:ln w="12700" cap="flat" cmpd="sng">
            <a:solidFill>
              <a:schemeClr val="tx1"/>
            </a:solidFill>
            <a:prstDash val="solid"/>
            <a:headEnd type="none" w="sm" len="sm"/>
            <a:tailEnd type="none" w="sm" len="sm"/>
          </a:ln>
        </p:spPr>
      </p:sp>
      <p:sp>
        <p:nvSpPr>
          <p:cNvPr id="16412" name="Oval 28"/>
          <p:cNvSpPr/>
          <p:nvPr/>
        </p:nvSpPr>
        <p:spPr>
          <a:xfrm>
            <a:off x="6026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13" name="Line 29"/>
          <p:cNvSpPr/>
          <p:nvPr/>
        </p:nvSpPr>
        <p:spPr>
          <a:xfrm flipH="1">
            <a:off x="7239000" y="4191000"/>
            <a:ext cx="457200" cy="914400"/>
          </a:xfrm>
          <a:prstGeom prst="line">
            <a:avLst/>
          </a:prstGeom>
          <a:ln w="12700" cap="flat" cmpd="sng">
            <a:solidFill>
              <a:schemeClr val="tx1"/>
            </a:solidFill>
            <a:prstDash val="solid"/>
            <a:headEnd type="none" w="sm" len="sm"/>
            <a:tailEnd type="none" w="sm" len="sm"/>
          </a:ln>
        </p:spPr>
      </p:sp>
      <p:sp>
        <p:nvSpPr>
          <p:cNvPr id="16414" name="Oval 30"/>
          <p:cNvSpPr/>
          <p:nvPr/>
        </p:nvSpPr>
        <p:spPr>
          <a:xfrm>
            <a:off x="7169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15" name="Line 31"/>
          <p:cNvSpPr/>
          <p:nvPr/>
        </p:nvSpPr>
        <p:spPr>
          <a:xfrm>
            <a:off x="7848600" y="4191000"/>
            <a:ext cx="609600" cy="914400"/>
          </a:xfrm>
          <a:prstGeom prst="line">
            <a:avLst/>
          </a:prstGeom>
          <a:ln w="12700" cap="flat" cmpd="sng">
            <a:solidFill>
              <a:schemeClr val="tx1"/>
            </a:solidFill>
            <a:prstDash val="solid"/>
            <a:headEnd type="none" w="sm" len="sm"/>
            <a:tailEnd type="none" w="sm" len="sm"/>
          </a:ln>
        </p:spPr>
      </p:sp>
      <p:sp>
        <p:nvSpPr>
          <p:cNvPr id="16416" name="Oval 32"/>
          <p:cNvSpPr/>
          <p:nvPr/>
        </p:nvSpPr>
        <p:spPr>
          <a:xfrm>
            <a:off x="8312150" y="5111750"/>
            <a:ext cx="215900" cy="215900"/>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17" name="Rectangle 33"/>
          <p:cNvSpPr/>
          <p:nvPr/>
        </p:nvSpPr>
        <p:spPr>
          <a:xfrm>
            <a:off x="0" y="1773238"/>
            <a:ext cx="1066800" cy="579437"/>
          </a:xfrm>
          <a:prstGeom prst="rect">
            <a:avLst/>
          </a:prstGeom>
          <a:noFill/>
          <a:ln w="9525">
            <a:noFill/>
          </a:ln>
        </p:spPr>
        <p:txBody>
          <a:bodyPr lIns="92075" tIns="46038" rIns="92075" bIns="46038">
            <a:spAutoFit/>
          </a:bodyPr>
          <a:lstStyle/>
          <a:p>
            <a:pPr>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1</a:t>
            </a:r>
            <a:endParaRPr lang="en-US" altLang="zh-CN" sz="3200" dirty="0">
              <a:solidFill>
                <a:schemeClr val="hlink"/>
              </a:solidFill>
              <a:latin typeface="Times New Roman" panose="02020603050405020304" pitchFamily="18" charset="0"/>
            </a:endParaRPr>
          </a:p>
        </p:txBody>
      </p:sp>
      <p:sp>
        <p:nvSpPr>
          <p:cNvPr id="16418" name="Rectangle 34"/>
          <p:cNvSpPr/>
          <p:nvPr/>
        </p:nvSpPr>
        <p:spPr>
          <a:xfrm>
            <a:off x="0" y="4365625"/>
            <a:ext cx="539750" cy="579438"/>
          </a:xfrm>
          <a:prstGeom prst="rect">
            <a:avLst/>
          </a:prstGeom>
          <a:noFill/>
          <a:ln w="9525">
            <a:noFill/>
          </a:ln>
        </p:spPr>
        <p:txBody>
          <a:bodyPr lIns="92075" tIns="46038" rIns="92075" bIns="46038">
            <a:spAutoFit/>
          </a:bodyPr>
          <a:lstStyle/>
          <a:p>
            <a:pPr>
              <a:spcBef>
                <a:spcPct val="50000"/>
              </a:spcBef>
            </a:pPr>
            <a:r>
              <a:rPr lang="en-US" altLang="zh-CN" sz="3200" i="1" dirty="0">
                <a:solidFill>
                  <a:schemeClr val="hlink"/>
                </a:solidFill>
                <a:latin typeface="Times New Roman" panose="02020603050405020304" pitchFamily="18" charset="0"/>
              </a:rPr>
              <a:t>x</a:t>
            </a:r>
            <a:r>
              <a:rPr lang="en-US" altLang="zh-CN" sz="3200" baseline="-25000" dirty="0">
                <a:solidFill>
                  <a:schemeClr val="hlink"/>
                </a:solidFill>
                <a:latin typeface="Times New Roman" panose="02020603050405020304" pitchFamily="18" charset="0"/>
              </a:rPr>
              <a:t>3</a:t>
            </a:r>
            <a:endParaRPr lang="en-US" altLang="zh-CN" sz="3200" dirty="0">
              <a:solidFill>
                <a:schemeClr val="hlink"/>
              </a:solidFill>
              <a:latin typeface="Times New Roman" panose="02020603050405020304" pitchFamily="18" charset="0"/>
            </a:endParaRPr>
          </a:p>
        </p:txBody>
      </p:sp>
      <p:sp>
        <p:nvSpPr>
          <p:cNvPr id="16419" name="Oval 35"/>
          <p:cNvSpPr/>
          <p:nvPr/>
        </p:nvSpPr>
        <p:spPr>
          <a:xfrm>
            <a:off x="4284663" y="2924175"/>
            <a:ext cx="215900" cy="2159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6420" name="Line 36"/>
          <p:cNvSpPr/>
          <p:nvPr/>
        </p:nvSpPr>
        <p:spPr>
          <a:xfrm>
            <a:off x="4356100" y="1628775"/>
            <a:ext cx="0" cy="1295400"/>
          </a:xfrm>
          <a:prstGeom prst="line">
            <a:avLst/>
          </a:prstGeom>
          <a:ln w="15875" cap="flat" cmpd="sng">
            <a:solidFill>
              <a:schemeClr val="tx1"/>
            </a:solidFill>
            <a:prstDash val="solid"/>
            <a:headEnd type="none" w="med" len="med"/>
            <a:tailEnd type="none" w="lg" len="lg"/>
          </a:ln>
        </p:spPr>
      </p:sp>
      <p:sp>
        <p:nvSpPr>
          <p:cNvPr id="442405" name="Oval 37"/>
          <p:cNvSpPr/>
          <p:nvPr/>
        </p:nvSpPr>
        <p:spPr>
          <a:xfrm>
            <a:off x="190817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06" name="Oval 38"/>
          <p:cNvSpPr/>
          <p:nvPr/>
        </p:nvSpPr>
        <p:spPr>
          <a:xfrm>
            <a:off x="4067175" y="270827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07" name="Oval 39"/>
          <p:cNvSpPr/>
          <p:nvPr/>
        </p:nvSpPr>
        <p:spPr>
          <a:xfrm>
            <a:off x="6227763" y="2708275"/>
            <a:ext cx="576262"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08" name="Oval 40"/>
          <p:cNvSpPr/>
          <p:nvPr/>
        </p:nvSpPr>
        <p:spPr>
          <a:xfrm>
            <a:off x="755650" y="4005263"/>
            <a:ext cx="576263"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09" name="Oval 41"/>
          <p:cNvSpPr/>
          <p:nvPr/>
        </p:nvSpPr>
        <p:spPr>
          <a:xfrm>
            <a:off x="2987675" y="39338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0" name="Oval 42"/>
          <p:cNvSpPr/>
          <p:nvPr/>
        </p:nvSpPr>
        <p:spPr>
          <a:xfrm>
            <a:off x="5292725" y="3860800"/>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1" name="Oval 43"/>
          <p:cNvSpPr/>
          <p:nvPr/>
        </p:nvSpPr>
        <p:spPr>
          <a:xfrm>
            <a:off x="7380288" y="3789363"/>
            <a:ext cx="576262"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2" name="Oval 44"/>
          <p:cNvSpPr/>
          <p:nvPr/>
        </p:nvSpPr>
        <p:spPr>
          <a:xfrm>
            <a:off x="179388" y="5013325"/>
            <a:ext cx="576262"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3" name="Oval 45"/>
          <p:cNvSpPr/>
          <p:nvPr/>
        </p:nvSpPr>
        <p:spPr>
          <a:xfrm>
            <a:off x="1331913" y="5013325"/>
            <a:ext cx="576262"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4" name="Oval 46"/>
          <p:cNvSpPr/>
          <p:nvPr/>
        </p:nvSpPr>
        <p:spPr>
          <a:xfrm>
            <a:off x="2339975" y="5013325"/>
            <a:ext cx="576263" cy="576263"/>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5" name="Oval 47"/>
          <p:cNvSpPr/>
          <p:nvPr/>
        </p:nvSpPr>
        <p:spPr>
          <a:xfrm>
            <a:off x="3563938" y="4941888"/>
            <a:ext cx="576262" cy="576262"/>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6" name="Rectangle 48"/>
          <p:cNvSpPr/>
          <p:nvPr/>
        </p:nvSpPr>
        <p:spPr>
          <a:xfrm>
            <a:off x="3059113" y="5589588"/>
            <a:ext cx="1655762" cy="579437"/>
          </a:xfrm>
          <a:prstGeom prst="rect">
            <a:avLst/>
          </a:prstGeom>
          <a:noFill/>
          <a:ln w="9525">
            <a:noFill/>
          </a:ln>
        </p:spPr>
        <p:txBody>
          <a:bodyPr lIns="92075" tIns="46038" rIns="92075" bIns="46038">
            <a:spAutoFit/>
          </a:bodyPr>
          <a:lstStyle/>
          <a:p>
            <a:pPr>
              <a:spcBef>
                <a:spcPct val="50000"/>
              </a:spcBef>
            </a:pPr>
            <a:r>
              <a:rPr lang="zh-CN" altLang="en-US" sz="3200" b="1" dirty="0">
                <a:solidFill>
                  <a:schemeClr val="hlink"/>
                </a:solidFill>
                <a:latin typeface="Times New Roman" panose="02020603050405020304" pitchFamily="18" charset="0"/>
              </a:rPr>
              <a:t>成功</a:t>
            </a:r>
          </a:p>
        </p:txBody>
      </p:sp>
      <p:sp>
        <p:nvSpPr>
          <p:cNvPr id="442417" name="Oval 49"/>
          <p:cNvSpPr/>
          <p:nvPr/>
        </p:nvSpPr>
        <p:spPr>
          <a:xfrm>
            <a:off x="3563938" y="4941888"/>
            <a:ext cx="576262" cy="576262"/>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8" name="Oval 50"/>
          <p:cNvSpPr/>
          <p:nvPr/>
        </p:nvSpPr>
        <p:spPr>
          <a:xfrm>
            <a:off x="4067175" y="11969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19" name="Oval 51"/>
          <p:cNvSpPr/>
          <p:nvPr/>
        </p:nvSpPr>
        <p:spPr>
          <a:xfrm>
            <a:off x="1908175" y="27082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0" name="Oval 52"/>
          <p:cNvSpPr/>
          <p:nvPr/>
        </p:nvSpPr>
        <p:spPr>
          <a:xfrm>
            <a:off x="4067175" y="11969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1" name="Oval 53"/>
          <p:cNvSpPr/>
          <p:nvPr/>
        </p:nvSpPr>
        <p:spPr>
          <a:xfrm>
            <a:off x="190817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2" name="Oval 54"/>
          <p:cNvSpPr/>
          <p:nvPr/>
        </p:nvSpPr>
        <p:spPr>
          <a:xfrm>
            <a:off x="4067175" y="270827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3" name="Oval 55"/>
          <p:cNvSpPr/>
          <p:nvPr/>
        </p:nvSpPr>
        <p:spPr>
          <a:xfrm>
            <a:off x="4067175" y="270827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4" name="Oval 56"/>
          <p:cNvSpPr/>
          <p:nvPr/>
        </p:nvSpPr>
        <p:spPr>
          <a:xfrm>
            <a:off x="6227763" y="2708275"/>
            <a:ext cx="576262"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5" name="Oval 57"/>
          <p:cNvSpPr/>
          <p:nvPr/>
        </p:nvSpPr>
        <p:spPr>
          <a:xfrm>
            <a:off x="755650" y="4005263"/>
            <a:ext cx="576263" cy="576262"/>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6" name="Oval 58"/>
          <p:cNvSpPr/>
          <p:nvPr/>
        </p:nvSpPr>
        <p:spPr>
          <a:xfrm>
            <a:off x="2987675" y="3933825"/>
            <a:ext cx="576263" cy="576263"/>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16443" name="Oval 59"/>
          <p:cNvSpPr/>
          <p:nvPr/>
        </p:nvSpPr>
        <p:spPr>
          <a:xfrm>
            <a:off x="6227763" y="260350"/>
            <a:ext cx="503237" cy="504825"/>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8" name="Oval 60"/>
          <p:cNvSpPr/>
          <p:nvPr/>
        </p:nvSpPr>
        <p:spPr>
          <a:xfrm>
            <a:off x="6227763" y="2708275"/>
            <a:ext cx="576262"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29" name="Oval 61"/>
          <p:cNvSpPr/>
          <p:nvPr/>
        </p:nvSpPr>
        <p:spPr>
          <a:xfrm>
            <a:off x="755650" y="4005263"/>
            <a:ext cx="576263" cy="576262"/>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442430" name="Oval 62"/>
          <p:cNvSpPr/>
          <p:nvPr/>
        </p:nvSpPr>
        <p:spPr>
          <a:xfrm>
            <a:off x="2987675" y="3933825"/>
            <a:ext cx="576263" cy="576263"/>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16447" name="Oval 63"/>
          <p:cNvSpPr/>
          <p:nvPr/>
        </p:nvSpPr>
        <p:spPr>
          <a:xfrm>
            <a:off x="6227763" y="981075"/>
            <a:ext cx="503237" cy="503238"/>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16448" name="Oval 64"/>
          <p:cNvSpPr/>
          <p:nvPr/>
        </p:nvSpPr>
        <p:spPr>
          <a:xfrm>
            <a:off x="6227763" y="1773238"/>
            <a:ext cx="503237" cy="503237"/>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sp>
        <p:nvSpPr>
          <p:cNvPr id="16449" name="Rectangle 65"/>
          <p:cNvSpPr/>
          <p:nvPr/>
        </p:nvSpPr>
        <p:spPr>
          <a:xfrm>
            <a:off x="6732588" y="239713"/>
            <a:ext cx="1409700" cy="457200"/>
          </a:xfrm>
          <a:prstGeom prst="rect">
            <a:avLst/>
          </a:prstGeom>
          <a:noFill/>
          <a:ln w="12700">
            <a:noFill/>
          </a:ln>
        </p:spPr>
        <p:txBody>
          <a:bodyPr wrap="none">
            <a:spAutoFit/>
          </a:bodyPr>
          <a:lstStyle/>
          <a:p>
            <a:pPr algn="ctr"/>
            <a:r>
              <a:rPr lang="zh-CN" altLang="en-US" sz="2400" b="1" dirty="0">
                <a:solidFill>
                  <a:srgbClr val="993300"/>
                </a:solidFill>
                <a:latin typeface="Times" charset="0"/>
              </a:rPr>
              <a:t>扩展节点</a:t>
            </a:r>
          </a:p>
        </p:txBody>
      </p:sp>
      <p:sp>
        <p:nvSpPr>
          <p:cNvPr id="16450" name="Rectangle 66"/>
          <p:cNvSpPr/>
          <p:nvPr/>
        </p:nvSpPr>
        <p:spPr>
          <a:xfrm>
            <a:off x="6770688" y="981075"/>
            <a:ext cx="1473200" cy="457200"/>
          </a:xfrm>
          <a:prstGeom prst="rect">
            <a:avLst/>
          </a:prstGeom>
          <a:noFill/>
          <a:ln w="12700">
            <a:noFill/>
          </a:ln>
        </p:spPr>
        <p:txBody>
          <a:bodyPr>
            <a:spAutoFit/>
          </a:bodyPr>
          <a:lstStyle/>
          <a:p>
            <a:pPr algn="ctr"/>
            <a:r>
              <a:rPr lang="zh-CN" altLang="en-US" sz="2400" b="1" dirty="0">
                <a:solidFill>
                  <a:srgbClr val="993300"/>
                </a:solidFill>
                <a:latin typeface="Times" charset="0"/>
              </a:rPr>
              <a:t>死结点</a:t>
            </a:r>
          </a:p>
        </p:txBody>
      </p:sp>
      <p:sp>
        <p:nvSpPr>
          <p:cNvPr id="16451" name="Rectangle 67"/>
          <p:cNvSpPr/>
          <p:nvPr/>
        </p:nvSpPr>
        <p:spPr>
          <a:xfrm>
            <a:off x="6948488" y="1679575"/>
            <a:ext cx="1103312" cy="457200"/>
          </a:xfrm>
          <a:prstGeom prst="rect">
            <a:avLst/>
          </a:prstGeom>
          <a:noFill/>
          <a:ln w="12700">
            <a:noFill/>
          </a:ln>
        </p:spPr>
        <p:txBody>
          <a:bodyPr wrap="none">
            <a:spAutoFit/>
          </a:bodyPr>
          <a:lstStyle/>
          <a:p>
            <a:pPr algn="ctr"/>
            <a:r>
              <a:rPr lang="zh-CN" altLang="en-US" sz="2400" b="1" dirty="0">
                <a:solidFill>
                  <a:srgbClr val="993300"/>
                </a:solidFill>
                <a:latin typeface="Times" charset="0"/>
              </a:rPr>
              <a:t>活节点</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418"/>
                                        </p:tgtEl>
                                        <p:attrNameLst>
                                          <p:attrName>style.visibility</p:attrName>
                                        </p:attrNameLst>
                                      </p:cBhvr>
                                      <p:to>
                                        <p:strVal val="visible"/>
                                      </p:to>
                                    </p:set>
                                    <p:anim calcmode="lin" valueType="num">
                                      <p:cBhvr additive="base">
                                        <p:cTn id="7" dur="500" fill="hold"/>
                                        <p:tgtEl>
                                          <p:spTgt spid="442418"/>
                                        </p:tgtEl>
                                        <p:attrNameLst>
                                          <p:attrName>ppt_x</p:attrName>
                                        </p:attrNameLst>
                                      </p:cBhvr>
                                      <p:tavLst>
                                        <p:tav tm="0">
                                          <p:val>
                                            <p:strVal val="#ppt_x"/>
                                          </p:val>
                                        </p:tav>
                                        <p:tav tm="100000">
                                          <p:val>
                                            <p:strVal val="#ppt_x"/>
                                          </p:val>
                                        </p:tav>
                                      </p:tavLst>
                                    </p:anim>
                                    <p:anim calcmode="lin" valueType="num">
                                      <p:cBhvr additive="base">
                                        <p:cTn id="8" dur="500" fill="hold"/>
                                        <p:tgtEl>
                                          <p:spTgt spid="442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2405"/>
                                        </p:tgtEl>
                                        <p:attrNameLst>
                                          <p:attrName>style.visibility</p:attrName>
                                        </p:attrNameLst>
                                      </p:cBhvr>
                                      <p:to>
                                        <p:strVal val="visible"/>
                                      </p:to>
                                    </p:set>
                                    <p:anim calcmode="lin" valueType="num">
                                      <p:cBhvr additive="base">
                                        <p:cTn id="13" dur="500" fill="hold"/>
                                        <p:tgtEl>
                                          <p:spTgt spid="442405"/>
                                        </p:tgtEl>
                                        <p:attrNameLst>
                                          <p:attrName>ppt_x</p:attrName>
                                        </p:attrNameLst>
                                      </p:cBhvr>
                                      <p:tavLst>
                                        <p:tav tm="0">
                                          <p:val>
                                            <p:strVal val="#ppt_x"/>
                                          </p:val>
                                        </p:tav>
                                        <p:tav tm="100000">
                                          <p:val>
                                            <p:strVal val="#ppt_x"/>
                                          </p:val>
                                        </p:tav>
                                      </p:tavLst>
                                    </p:anim>
                                    <p:anim calcmode="lin" valueType="num">
                                      <p:cBhvr additive="base">
                                        <p:cTn id="14" dur="500" fill="hold"/>
                                        <p:tgtEl>
                                          <p:spTgt spid="4424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2406"/>
                                        </p:tgtEl>
                                        <p:attrNameLst>
                                          <p:attrName>style.visibility</p:attrName>
                                        </p:attrNameLst>
                                      </p:cBhvr>
                                      <p:to>
                                        <p:strVal val="visible"/>
                                      </p:to>
                                    </p:set>
                                    <p:anim calcmode="lin" valueType="num">
                                      <p:cBhvr additive="base">
                                        <p:cTn id="19" dur="500" fill="hold"/>
                                        <p:tgtEl>
                                          <p:spTgt spid="442406"/>
                                        </p:tgtEl>
                                        <p:attrNameLst>
                                          <p:attrName>ppt_x</p:attrName>
                                        </p:attrNameLst>
                                      </p:cBhvr>
                                      <p:tavLst>
                                        <p:tav tm="0">
                                          <p:val>
                                            <p:strVal val="#ppt_x"/>
                                          </p:val>
                                        </p:tav>
                                        <p:tav tm="100000">
                                          <p:val>
                                            <p:strVal val="#ppt_x"/>
                                          </p:val>
                                        </p:tav>
                                      </p:tavLst>
                                    </p:anim>
                                    <p:anim calcmode="lin" valueType="num">
                                      <p:cBhvr additive="base">
                                        <p:cTn id="20" dur="500" fill="hold"/>
                                        <p:tgtEl>
                                          <p:spTgt spid="4424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2407"/>
                                        </p:tgtEl>
                                        <p:attrNameLst>
                                          <p:attrName>style.visibility</p:attrName>
                                        </p:attrNameLst>
                                      </p:cBhvr>
                                      <p:to>
                                        <p:strVal val="visible"/>
                                      </p:to>
                                    </p:set>
                                    <p:anim calcmode="lin" valueType="num">
                                      <p:cBhvr additive="base">
                                        <p:cTn id="25" dur="500" fill="hold"/>
                                        <p:tgtEl>
                                          <p:spTgt spid="442407"/>
                                        </p:tgtEl>
                                        <p:attrNameLst>
                                          <p:attrName>ppt_x</p:attrName>
                                        </p:attrNameLst>
                                      </p:cBhvr>
                                      <p:tavLst>
                                        <p:tav tm="0">
                                          <p:val>
                                            <p:strVal val="#ppt_x"/>
                                          </p:val>
                                        </p:tav>
                                        <p:tav tm="100000">
                                          <p:val>
                                            <p:strVal val="#ppt_x"/>
                                          </p:val>
                                        </p:tav>
                                      </p:tavLst>
                                    </p:anim>
                                    <p:anim calcmode="lin" valueType="num">
                                      <p:cBhvr additive="base">
                                        <p:cTn id="26" dur="500" fill="hold"/>
                                        <p:tgtEl>
                                          <p:spTgt spid="4424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2420"/>
                                        </p:tgtEl>
                                        <p:attrNameLst>
                                          <p:attrName>style.visibility</p:attrName>
                                        </p:attrNameLst>
                                      </p:cBhvr>
                                      <p:to>
                                        <p:strVal val="visible"/>
                                      </p:to>
                                    </p:set>
                                    <p:anim calcmode="lin" valueType="num">
                                      <p:cBhvr additive="base">
                                        <p:cTn id="31" dur="500" fill="hold"/>
                                        <p:tgtEl>
                                          <p:spTgt spid="442420"/>
                                        </p:tgtEl>
                                        <p:attrNameLst>
                                          <p:attrName>ppt_x</p:attrName>
                                        </p:attrNameLst>
                                      </p:cBhvr>
                                      <p:tavLst>
                                        <p:tav tm="0">
                                          <p:val>
                                            <p:strVal val="#ppt_x"/>
                                          </p:val>
                                        </p:tav>
                                        <p:tav tm="100000">
                                          <p:val>
                                            <p:strVal val="#ppt_x"/>
                                          </p:val>
                                        </p:tav>
                                      </p:tavLst>
                                    </p:anim>
                                    <p:anim calcmode="lin" valueType="num">
                                      <p:cBhvr additive="base">
                                        <p:cTn id="32" dur="500" fill="hold"/>
                                        <p:tgtEl>
                                          <p:spTgt spid="4424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2419"/>
                                        </p:tgtEl>
                                        <p:attrNameLst>
                                          <p:attrName>style.visibility</p:attrName>
                                        </p:attrNameLst>
                                      </p:cBhvr>
                                      <p:to>
                                        <p:strVal val="visible"/>
                                      </p:to>
                                    </p:set>
                                    <p:anim calcmode="lin" valueType="num">
                                      <p:cBhvr additive="base">
                                        <p:cTn id="37" dur="500" fill="hold"/>
                                        <p:tgtEl>
                                          <p:spTgt spid="442419"/>
                                        </p:tgtEl>
                                        <p:attrNameLst>
                                          <p:attrName>ppt_x</p:attrName>
                                        </p:attrNameLst>
                                      </p:cBhvr>
                                      <p:tavLst>
                                        <p:tav tm="0">
                                          <p:val>
                                            <p:strVal val="#ppt_x"/>
                                          </p:val>
                                        </p:tav>
                                        <p:tav tm="100000">
                                          <p:val>
                                            <p:strVal val="#ppt_x"/>
                                          </p:val>
                                        </p:tav>
                                      </p:tavLst>
                                    </p:anim>
                                    <p:anim calcmode="lin" valueType="num">
                                      <p:cBhvr additive="base">
                                        <p:cTn id="38" dur="500" fill="hold"/>
                                        <p:tgtEl>
                                          <p:spTgt spid="4424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2408"/>
                                        </p:tgtEl>
                                        <p:attrNameLst>
                                          <p:attrName>style.visibility</p:attrName>
                                        </p:attrNameLst>
                                      </p:cBhvr>
                                      <p:to>
                                        <p:strVal val="visible"/>
                                      </p:to>
                                    </p:set>
                                    <p:anim calcmode="lin" valueType="num">
                                      <p:cBhvr additive="base">
                                        <p:cTn id="43" dur="500" fill="hold"/>
                                        <p:tgtEl>
                                          <p:spTgt spid="442408"/>
                                        </p:tgtEl>
                                        <p:attrNameLst>
                                          <p:attrName>ppt_x</p:attrName>
                                        </p:attrNameLst>
                                      </p:cBhvr>
                                      <p:tavLst>
                                        <p:tav tm="0">
                                          <p:val>
                                            <p:strVal val="#ppt_x"/>
                                          </p:val>
                                        </p:tav>
                                        <p:tav tm="100000">
                                          <p:val>
                                            <p:strVal val="#ppt_x"/>
                                          </p:val>
                                        </p:tav>
                                      </p:tavLst>
                                    </p:anim>
                                    <p:anim calcmode="lin" valueType="num">
                                      <p:cBhvr additive="base">
                                        <p:cTn id="44" dur="500" fill="hold"/>
                                        <p:tgtEl>
                                          <p:spTgt spid="4424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42421"/>
                                        </p:tgtEl>
                                        <p:attrNameLst>
                                          <p:attrName>style.visibility</p:attrName>
                                        </p:attrNameLst>
                                      </p:cBhvr>
                                      <p:to>
                                        <p:strVal val="visible"/>
                                      </p:to>
                                    </p:set>
                                    <p:anim calcmode="lin" valueType="num">
                                      <p:cBhvr additive="base">
                                        <p:cTn id="49" dur="500" fill="hold"/>
                                        <p:tgtEl>
                                          <p:spTgt spid="442421"/>
                                        </p:tgtEl>
                                        <p:attrNameLst>
                                          <p:attrName>ppt_x</p:attrName>
                                        </p:attrNameLst>
                                      </p:cBhvr>
                                      <p:tavLst>
                                        <p:tav tm="0">
                                          <p:val>
                                            <p:strVal val="#ppt_x"/>
                                          </p:val>
                                        </p:tav>
                                        <p:tav tm="100000">
                                          <p:val>
                                            <p:strVal val="#ppt_x"/>
                                          </p:val>
                                        </p:tav>
                                      </p:tavLst>
                                    </p:anim>
                                    <p:anim calcmode="lin" valueType="num">
                                      <p:cBhvr additive="base">
                                        <p:cTn id="50" dur="500" fill="hold"/>
                                        <p:tgtEl>
                                          <p:spTgt spid="4424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42422"/>
                                        </p:tgtEl>
                                        <p:attrNameLst>
                                          <p:attrName>style.visibility</p:attrName>
                                        </p:attrNameLst>
                                      </p:cBhvr>
                                      <p:to>
                                        <p:strVal val="visible"/>
                                      </p:to>
                                    </p:set>
                                    <p:anim calcmode="lin" valueType="num">
                                      <p:cBhvr additive="base">
                                        <p:cTn id="55" dur="500" fill="hold"/>
                                        <p:tgtEl>
                                          <p:spTgt spid="442422"/>
                                        </p:tgtEl>
                                        <p:attrNameLst>
                                          <p:attrName>ppt_x</p:attrName>
                                        </p:attrNameLst>
                                      </p:cBhvr>
                                      <p:tavLst>
                                        <p:tav tm="0">
                                          <p:val>
                                            <p:strVal val="#ppt_x"/>
                                          </p:val>
                                        </p:tav>
                                        <p:tav tm="100000">
                                          <p:val>
                                            <p:strVal val="#ppt_x"/>
                                          </p:val>
                                        </p:tav>
                                      </p:tavLst>
                                    </p:anim>
                                    <p:anim calcmode="lin" valueType="num">
                                      <p:cBhvr additive="base">
                                        <p:cTn id="56" dur="500" fill="hold"/>
                                        <p:tgtEl>
                                          <p:spTgt spid="4424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42409"/>
                                        </p:tgtEl>
                                        <p:attrNameLst>
                                          <p:attrName>style.visibility</p:attrName>
                                        </p:attrNameLst>
                                      </p:cBhvr>
                                      <p:to>
                                        <p:strVal val="visible"/>
                                      </p:to>
                                    </p:set>
                                    <p:anim calcmode="lin" valueType="num">
                                      <p:cBhvr additive="base">
                                        <p:cTn id="61" dur="500" fill="hold"/>
                                        <p:tgtEl>
                                          <p:spTgt spid="442409"/>
                                        </p:tgtEl>
                                        <p:attrNameLst>
                                          <p:attrName>ppt_x</p:attrName>
                                        </p:attrNameLst>
                                      </p:cBhvr>
                                      <p:tavLst>
                                        <p:tav tm="0">
                                          <p:val>
                                            <p:strVal val="#ppt_x"/>
                                          </p:val>
                                        </p:tav>
                                        <p:tav tm="100000">
                                          <p:val>
                                            <p:strVal val="#ppt_x"/>
                                          </p:val>
                                        </p:tav>
                                      </p:tavLst>
                                    </p:anim>
                                    <p:anim calcmode="lin" valueType="num">
                                      <p:cBhvr additive="base">
                                        <p:cTn id="62" dur="500" fill="hold"/>
                                        <p:tgtEl>
                                          <p:spTgt spid="44240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42410"/>
                                        </p:tgtEl>
                                        <p:attrNameLst>
                                          <p:attrName>style.visibility</p:attrName>
                                        </p:attrNameLst>
                                      </p:cBhvr>
                                      <p:to>
                                        <p:strVal val="visible"/>
                                      </p:to>
                                    </p:set>
                                    <p:anim calcmode="lin" valueType="num">
                                      <p:cBhvr additive="base">
                                        <p:cTn id="67" dur="500" fill="hold"/>
                                        <p:tgtEl>
                                          <p:spTgt spid="442410"/>
                                        </p:tgtEl>
                                        <p:attrNameLst>
                                          <p:attrName>ppt_x</p:attrName>
                                        </p:attrNameLst>
                                      </p:cBhvr>
                                      <p:tavLst>
                                        <p:tav tm="0">
                                          <p:val>
                                            <p:strVal val="#ppt_x"/>
                                          </p:val>
                                        </p:tav>
                                        <p:tav tm="100000">
                                          <p:val>
                                            <p:strVal val="#ppt_x"/>
                                          </p:val>
                                        </p:tav>
                                      </p:tavLst>
                                    </p:anim>
                                    <p:anim calcmode="lin" valueType="num">
                                      <p:cBhvr additive="base">
                                        <p:cTn id="68" dur="500" fill="hold"/>
                                        <p:tgtEl>
                                          <p:spTgt spid="4424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42423"/>
                                        </p:tgtEl>
                                        <p:attrNameLst>
                                          <p:attrName>style.visibility</p:attrName>
                                        </p:attrNameLst>
                                      </p:cBhvr>
                                      <p:to>
                                        <p:strVal val="visible"/>
                                      </p:to>
                                    </p:set>
                                    <p:anim calcmode="lin" valueType="num">
                                      <p:cBhvr additive="base">
                                        <p:cTn id="73" dur="500" fill="hold"/>
                                        <p:tgtEl>
                                          <p:spTgt spid="442423"/>
                                        </p:tgtEl>
                                        <p:attrNameLst>
                                          <p:attrName>ppt_x</p:attrName>
                                        </p:attrNameLst>
                                      </p:cBhvr>
                                      <p:tavLst>
                                        <p:tav tm="0">
                                          <p:val>
                                            <p:strVal val="#ppt_x"/>
                                          </p:val>
                                        </p:tav>
                                        <p:tav tm="100000">
                                          <p:val>
                                            <p:strVal val="#ppt_x"/>
                                          </p:val>
                                        </p:tav>
                                      </p:tavLst>
                                    </p:anim>
                                    <p:anim calcmode="lin" valueType="num">
                                      <p:cBhvr additive="base">
                                        <p:cTn id="74" dur="500" fill="hold"/>
                                        <p:tgtEl>
                                          <p:spTgt spid="4424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42424"/>
                                        </p:tgtEl>
                                        <p:attrNameLst>
                                          <p:attrName>style.visibility</p:attrName>
                                        </p:attrNameLst>
                                      </p:cBhvr>
                                      <p:to>
                                        <p:strVal val="visible"/>
                                      </p:to>
                                    </p:set>
                                    <p:anim calcmode="lin" valueType="num">
                                      <p:cBhvr additive="base">
                                        <p:cTn id="79" dur="500" fill="hold"/>
                                        <p:tgtEl>
                                          <p:spTgt spid="442424"/>
                                        </p:tgtEl>
                                        <p:attrNameLst>
                                          <p:attrName>ppt_x</p:attrName>
                                        </p:attrNameLst>
                                      </p:cBhvr>
                                      <p:tavLst>
                                        <p:tav tm="0">
                                          <p:val>
                                            <p:strVal val="#ppt_x"/>
                                          </p:val>
                                        </p:tav>
                                        <p:tav tm="100000">
                                          <p:val>
                                            <p:strVal val="#ppt_x"/>
                                          </p:val>
                                        </p:tav>
                                      </p:tavLst>
                                    </p:anim>
                                    <p:anim calcmode="lin" valueType="num">
                                      <p:cBhvr additive="base">
                                        <p:cTn id="80" dur="500" fill="hold"/>
                                        <p:tgtEl>
                                          <p:spTgt spid="44242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2411"/>
                                        </p:tgtEl>
                                        <p:attrNameLst>
                                          <p:attrName>style.visibility</p:attrName>
                                        </p:attrNameLst>
                                      </p:cBhvr>
                                      <p:to>
                                        <p:strVal val="visible"/>
                                      </p:to>
                                    </p:set>
                                    <p:anim calcmode="lin" valueType="num">
                                      <p:cBhvr additive="base">
                                        <p:cTn id="85" dur="500" fill="hold"/>
                                        <p:tgtEl>
                                          <p:spTgt spid="442411"/>
                                        </p:tgtEl>
                                        <p:attrNameLst>
                                          <p:attrName>ppt_x</p:attrName>
                                        </p:attrNameLst>
                                      </p:cBhvr>
                                      <p:tavLst>
                                        <p:tav tm="0">
                                          <p:val>
                                            <p:strVal val="#ppt_x"/>
                                          </p:val>
                                        </p:tav>
                                        <p:tav tm="100000">
                                          <p:val>
                                            <p:strVal val="#ppt_x"/>
                                          </p:val>
                                        </p:tav>
                                      </p:tavLst>
                                    </p:anim>
                                    <p:anim calcmode="lin" valueType="num">
                                      <p:cBhvr additive="base">
                                        <p:cTn id="86" dur="500" fill="hold"/>
                                        <p:tgtEl>
                                          <p:spTgt spid="4424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42428"/>
                                        </p:tgtEl>
                                        <p:attrNameLst>
                                          <p:attrName>style.visibility</p:attrName>
                                        </p:attrNameLst>
                                      </p:cBhvr>
                                      <p:to>
                                        <p:strVal val="visible"/>
                                      </p:to>
                                    </p:set>
                                    <p:anim calcmode="lin" valueType="num">
                                      <p:cBhvr additive="base">
                                        <p:cTn id="91" dur="500" fill="hold"/>
                                        <p:tgtEl>
                                          <p:spTgt spid="442428"/>
                                        </p:tgtEl>
                                        <p:attrNameLst>
                                          <p:attrName>ppt_x</p:attrName>
                                        </p:attrNameLst>
                                      </p:cBhvr>
                                      <p:tavLst>
                                        <p:tav tm="0">
                                          <p:val>
                                            <p:strVal val="#ppt_x"/>
                                          </p:val>
                                        </p:tav>
                                        <p:tav tm="100000">
                                          <p:val>
                                            <p:strVal val="#ppt_x"/>
                                          </p:val>
                                        </p:tav>
                                      </p:tavLst>
                                    </p:anim>
                                    <p:anim calcmode="lin" valueType="num">
                                      <p:cBhvr additive="base">
                                        <p:cTn id="92" dur="500" fill="hold"/>
                                        <p:tgtEl>
                                          <p:spTgt spid="4424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42425"/>
                                        </p:tgtEl>
                                        <p:attrNameLst>
                                          <p:attrName>style.visibility</p:attrName>
                                        </p:attrNameLst>
                                      </p:cBhvr>
                                      <p:to>
                                        <p:strVal val="visible"/>
                                      </p:to>
                                    </p:set>
                                    <p:anim calcmode="lin" valueType="num">
                                      <p:cBhvr additive="base">
                                        <p:cTn id="97" dur="500" fill="hold"/>
                                        <p:tgtEl>
                                          <p:spTgt spid="442425"/>
                                        </p:tgtEl>
                                        <p:attrNameLst>
                                          <p:attrName>ppt_x</p:attrName>
                                        </p:attrNameLst>
                                      </p:cBhvr>
                                      <p:tavLst>
                                        <p:tav tm="0">
                                          <p:val>
                                            <p:strVal val="#ppt_x"/>
                                          </p:val>
                                        </p:tav>
                                        <p:tav tm="100000">
                                          <p:val>
                                            <p:strVal val="#ppt_x"/>
                                          </p:val>
                                        </p:tav>
                                      </p:tavLst>
                                    </p:anim>
                                    <p:anim calcmode="lin" valueType="num">
                                      <p:cBhvr additive="base">
                                        <p:cTn id="98" dur="500" fill="hold"/>
                                        <p:tgtEl>
                                          <p:spTgt spid="44242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42412"/>
                                        </p:tgtEl>
                                        <p:attrNameLst>
                                          <p:attrName>style.visibility</p:attrName>
                                        </p:attrNameLst>
                                      </p:cBhvr>
                                      <p:to>
                                        <p:strVal val="visible"/>
                                      </p:to>
                                    </p:set>
                                    <p:anim calcmode="lin" valueType="num">
                                      <p:cBhvr additive="base">
                                        <p:cTn id="103" dur="500" fill="hold"/>
                                        <p:tgtEl>
                                          <p:spTgt spid="442412"/>
                                        </p:tgtEl>
                                        <p:attrNameLst>
                                          <p:attrName>ppt_x</p:attrName>
                                        </p:attrNameLst>
                                      </p:cBhvr>
                                      <p:tavLst>
                                        <p:tav tm="0">
                                          <p:val>
                                            <p:strVal val="#ppt_x"/>
                                          </p:val>
                                        </p:tav>
                                        <p:tav tm="100000">
                                          <p:val>
                                            <p:strVal val="#ppt_x"/>
                                          </p:val>
                                        </p:tav>
                                      </p:tavLst>
                                    </p:anim>
                                    <p:anim calcmode="lin" valueType="num">
                                      <p:cBhvr additive="base">
                                        <p:cTn id="104" dur="500" fill="hold"/>
                                        <p:tgtEl>
                                          <p:spTgt spid="44241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42413"/>
                                        </p:tgtEl>
                                        <p:attrNameLst>
                                          <p:attrName>style.visibility</p:attrName>
                                        </p:attrNameLst>
                                      </p:cBhvr>
                                      <p:to>
                                        <p:strVal val="visible"/>
                                      </p:to>
                                    </p:set>
                                    <p:anim calcmode="lin" valueType="num">
                                      <p:cBhvr additive="base">
                                        <p:cTn id="109" dur="500" fill="hold"/>
                                        <p:tgtEl>
                                          <p:spTgt spid="442413"/>
                                        </p:tgtEl>
                                        <p:attrNameLst>
                                          <p:attrName>ppt_x</p:attrName>
                                        </p:attrNameLst>
                                      </p:cBhvr>
                                      <p:tavLst>
                                        <p:tav tm="0">
                                          <p:val>
                                            <p:strVal val="#ppt_x"/>
                                          </p:val>
                                        </p:tav>
                                        <p:tav tm="100000">
                                          <p:val>
                                            <p:strVal val="#ppt_x"/>
                                          </p:val>
                                        </p:tav>
                                      </p:tavLst>
                                    </p:anim>
                                    <p:anim calcmode="lin" valueType="num">
                                      <p:cBhvr additive="base">
                                        <p:cTn id="110" dur="500" fill="hold"/>
                                        <p:tgtEl>
                                          <p:spTgt spid="44241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42429"/>
                                        </p:tgtEl>
                                        <p:attrNameLst>
                                          <p:attrName>style.visibility</p:attrName>
                                        </p:attrNameLst>
                                      </p:cBhvr>
                                      <p:to>
                                        <p:strVal val="visible"/>
                                      </p:to>
                                    </p:set>
                                    <p:anim calcmode="lin" valueType="num">
                                      <p:cBhvr additive="base">
                                        <p:cTn id="115" dur="500" fill="hold"/>
                                        <p:tgtEl>
                                          <p:spTgt spid="442429"/>
                                        </p:tgtEl>
                                        <p:attrNameLst>
                                          <p:attrName>ppt_x</p:attrName>
                                        </p:attrNameLst>
                                      </p:cBhvr>
                                      <p:tavLst>
                                        <p:tav tm="0">
                                          <p:val>
                                            <p:strVal val="#ppt_x"/>
                                          </p:val>
                                        </p:tav>
                                        <p:tav tm="100000">
                                          <p:val>
                                            <p:strVal val="#ppt_x"/>
                                          </p:val>
                                        </p:tav>
                                      </p:tavLst>
                                    </p:anim>
                                    <p:anim calcmode="lin" valueType="num">
                                      <p:cBhvr additive="base">
                                        <p:cTn id="116" dur="500" fill="hold"/>
                                        <p:tgtEl>
                                          <p:spTgt spid="44242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42426"/>
                                        </p:tgtEl>
                                        <p:attrNameLst>
                                          <p:attrName>style.visibility</p:attrName>
                                        </p:attrNameLst>
                                      </p:cBhvr>
                                      <p:to>
                                        <p:strVal val="visible"/>
                                      </p:to>
                                    </p:set>
                                    <p:anim calcmode="lin" valueType="num">
                                      <p:cBhvr additive="base">
                                        <p:cTn id="121" dur="500" fill="hold"/>
                                        <p:tgtEl>
                                          <p:spTgt spid="442426"/>
                                        </p:tgtEl>
                                        <p:attrNameLst>
                                          <p:attrName>ppt_x</p:attrName>
                                        </p:attrNameLst>
                                      </p:cBhvr>
                                      <p:tavLst>
                                        <p:tav tm="0">
                                          <p:val>
                                            <p:strVal val="#ppt_x"/>
                                          </p:val>
                                        </p:tav>
                                        <p:tav tm="100000">
                                          <p:val>
                                            <p:strVal val="#ppt_x"/>
                                          </p:val>
                                        </p:tav>
                                      </p:tavLst>
                                    </p:anim>
                                    <p:anim calcmode="lin" valueType="num">
                                      <p:cBhvr additive="base">
                                        <p:cTn id="122" dur="500" fill="hold"/>
                                        <p:tgtEl>
                                          <p:spTgt spid="44242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42414"/>
                                        </p:tgtEl>
                                        <p:attrNameLst>
                                          <p:attrName>style.visibility</p:attrName>
                                        </p:attrNameLst>
                                      </p:cBhvr>
                                      <p:to>
                                        <p:strVal val="visible"/>
                                      </p:to>
                                    </p:set>
                                    <p:anim calcmode="lin" valueType="num">
                                      <p:cBhvr additive="base">
                                        <p:cTn id="127" dur="500" fill="hold"/>
                                        <p:tgtEl>
                                          <p:spTgt spid="442414"/>
                                        </p:tgtEl>
                                        <p:attrNameLst>
                                          <p:attrName>ppt_x</p:attrName>
                                        </p:attrNameLst>
                                      </p:cBhvr>
                                      <p:tavLst>
                                        <p:tav tm="0">
                                          <p:val>
                                            <p:strVal val="#ppt_x"/>
                                          </p:val>
                                        </p:tav>
                                        <p:tav tm="100000">
                                          <p:val>
                                            <p:strVal val="#ppt_x"/>
                                          </p:val>
                                        </p:tav>
                                      </p:tavLst>
                                    </p:anim>
                                    <p:anim calcmode="lin" valueType="num">
                                      <p:cBhvr additive="base">
                                        <p:cTn id="128" dur="500" fill="hold"/>
                                        <p:tgtEl>
                                          <p:spTgt spid="44241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42415"/>
                                        </p:tgtEl>
                                        <p:attrNameLst>
                                          <p:attrName>style.visibility</p:attrName>
                                        </p:attrNameLst>
                                      </p:cBhvr>
                                      <p:to>
                                        <p:strVal val="visible"/>
                                      </p:to>
                                    </p:set>
                                    <p:anim calcmode="lin" valueType="num">
                                      <p:cBhvr additive="base">
                                        <p:cTn id="133" dur="500" fill="hold"/>
                                        <p:tgtEl>
                                          <p:spTgt spid="442415"/>
                                        </p:tgtEl>
                                        <p:attrNameLst>
                                          <p:attrName>ppt_x</p:attrName>
                                        </p:attrNameLst>
                                      </p:cBhvr>
                                      <p:tavLst>
                                        <p:tav tm="0">
                                          <p:val>
                                            <p:strVal val="#ppt_x"/>
                                          </p:val>
                                        </p:tav>
                                        <p:tav tm="100000">
                                          <p:val>
                                            <p:strVal val="#ppt_x"/>
                                          </p:val>
                                        </p:tav>
                                      </p:tavLst>
                                    </p:anim>
                                    <p:anim calcmode="lin" valueType="num">
                                      <p:cBhvr additive="base">
                                        <p:cTn id="134" dur="500" fill="hold"/>
                                        <p:tgtEl>
                                          <p:spTgt spid="44241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42430"/>
                                        </p:tgtEl>
                                        <p:attrNameLst>
                                          <p:attrName>style.visibility</p:attrName>
                                        </p:attrNameLst>
                                      </p:cBhvr>
                                      <p:to>
                                        <p:strVal val="visible"/>
                                      </p:to>
                                    </p:set>
                                    <p:anim calcmode="lin" valueType="num">
                                      <p:cBhvr additive="base">
                                        <p:cTn id="139" dur="500" fill="hold"/>
                                        <p:tgtEl>
                                          <p:spTgt spid="442430"/>
                                        </p:tgtEl>
                                        <p:attrNameLst>
                                          <p:attrName>ppt_x</p:attrName>
                                        </p:attrNameLst>
                                      </p:cBhvr>
                                      <p:tavLst>
                                        <p:tav tm="0">
                                          <p:val>
                                            <p:strVal val="#ppt_x"/>
                                          </p:val>
                                        </p:tav>
                                        <p:tav tm="100000">
                                          <p:val>
                                            <p:strVal val="#ppt_x"/>
                                          </p:val>
                                        </p:tav>
                                      </p:tavLst>
                                    </p:anim>
                                    <p:anim calcmode="lin" valueType="num">
                                      <p:cBhvr additive="base">
                                        <p:cTn id="140" dur="500" fill="hold"/>
                                        <p:tgtEl>
                                          <p:spTgt spid="442430"/>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42417"/>
                                        </p:tgtEl>
                                        <p:attrNameLst>
                                          <p:attrName>style.visibility</p:attrName>
                                        </p:attrNameLst>
                                      </p:cBhvr>
                                      <p:to>
                                        <p:strVal val="visible"/>
                                      </p:to>
                                    </p:set>
                                    <p:anim calcmode="lin" valueType="num">
                                      <p:cBhvr additive="base">
                                        <p:cTn id="145" dur="500" fill="hold"/>
                                        <p:tgtEl>
                                          <p:spTgt spid="442417"/>
                                        </p:tgtEl>
                                        <p:attrNameLst>
                                          <p:attrName>ppt_x</p:attrName>
                                        </p:attrNameLst>
                                      </p:cBhvr>
                                      <p:tavLst>
                                        <p:tav tm="0">
                                          <p:val>
                                            <p:strVal val="#ppt_x"/>
                                          </p:val>
                                        </p:tav>
                                        <p:tav tm="100000">
                                          <p:val>
                                            <p:strVal val="#ppt_x"/>
                                          </p:val>
                                        </p:tav>
                                      </p:tavLst>
                                    </p:anim>
                                    <p:anim calcmode="lin" valueType="num">
                                      <p:cBhvr additive="base">
                                        <p:cTn id="146" dur="500" fill="hold"/>
                                        <p:tgtEl>
                                          <p:spTgt spid="44241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442416"/>
                                        </p:tgtEl>
                                        <p:attrNameLst>
                                          <p:attrName>style.visibility</p:attrName>
                                        </p:attrNameLst>
                                      </p:cBhvr>
                                      <p:to>
                                        <p:strVal val="visible"/>
                                      </p:to>
                                    </p:set>
                                    <p:anim calcmode="lin" valueType="num">
                                      <p:cBhvr additive="base">
                                        <p:cTn id="151" dur="500" fill="hold"/>
                                        <p:tgtEl>
                                          <p:spTgt spid="442416"/>
                                        </p:tgtEl>
                                        <p:attrNameLst>
                                          <p:attrName>ppt_x</p:attrName>
                                        </p:attrNameLst>
                                      </p:cBhvr>
                                      <p:tavLst>
                                        <p:tav tm="0">
                                          <p:val>
                                            <p:strVal val="#ppt_x"/>
                                          </p:val>
                                        </p:tav>
                                        <p:tav tm="100000">
                                          <p:val>
                                            <p:strVal val="#ppt_x"/>
                                          </p:val>
                                        </p:tav>
                                      </p:tavLst>
                                    </p:anim>
                                    <p:anim calcmode="lin" valueType="num">
                                      <p:cBhvr additive="base">
                                        <p:cTn id="152" dur="500" fill="hold"/>
                                        <p:tgtEl>
                                          <p:spTgt spid="442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05" grpId="0" animBg="1"/>
      <p:bldP spid="442406" grpId="0" animBg="1"/>
      <p:bldP spid="442407" grpId="0" animBg="1"/>
      <p:bldP spid="442408" grpId="0" animBg="1"/>
      <p:bldP spid="442409" grpId="0" animBg="1"/>
      <p:bldP spid="442410" grpId="0" animBg="1"/>
      <p:bldP spid="442411" grpId="0" animBg="1"/>
      <p:bldP spid="442412" grpId="0" animBg="1"/>
      <p:bldP spid="442413" grpId="0" animBg="1"/>
      <p:bldP spid="442414" grpId="0" animBg="1"/>
      <p:bldP spid="442415" grpId="0" animBg="1"/>
      <p:bldP spid="442416" grpId="0"/>
      <p:bldP spid="442417" grpId="0" animBg="1"/>
      <p:bldP spid="442418" grpId="0" animBg="1"/>
      <p:bldP spid="442419" grpId="0" animBg="1"/>
      <p:bldP spid="442420" grpId="0" animBg="1"/>
      <p:bldP spid="442421" grpId="0" animBg="1"/>
      <p:bldP spid="442422" grpId="0" animBg="1"/>
      <p:bldP spid="442423" grpId="0" animBg="1"/>
      <p:bldP spid="442424" grpId="0" animBg="1"/>
      <p:bldP spid="442425" grpId="0" animBg="1"/>
      <p:bldP spid="442426" grpId="0" animBg="1"/>
      <p:bldP spid="442428" grpId="0" animBg="1"/>
      <p:bldP spid="442429" grpId="0" animBg="1"/>
      <p:bldP spid="4424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15</a:t>
            </a:fld>
            <a:endParaRPr lang="en-US" altLang="zh-CN" sz="1000" dirty="0"/>
          </a:p>
        </p:txBody>
      </p:sp>
      <p:sp>
        <p:nvSpPr>
          <p:cNvPr id="17411" name="Rectangle 3"/>
          <p:cNvSpPr>
            <a:spLocks noGrp="1"/>
          </p:cNvSpPr>
          <p:nvPr>
            <p:ph idx="1"/>
          </p:nvPr>
        </p:nvSpPr>
        <p:spPr>
          <a:xfrm>
            <a:off x="684213" y="1557338"/>
            <a:ext cx="7777162" cy="4824412"/>
          </a:xfrm>
          <a:ln/>
        </p:spPr>
        <p:txBody>
          <a:bodyPr vert="horz" wrap="square" lIns="91440" tIns="45720" rIns="91440" bIns="45720" anchor="t" anchorCtr="0"/>
          <a:lstStyle/>
          <a:p>
            <a:pPr eaLnBrk="1" hangingPunct="1">
              <a:lnSpc>
                <a:spcPct val="80000"/>
              </a:lnSpc>
              <a:buNone/>
            </a:pPr>
            <a:r>
              <a:rPr lang="zh-CN" altLang="en-US" sz="3200" b="1" dirty="0">
                <a:solidFill>
                  <a:srgbClr val="CC0000"/>
                </a:solidFill>
                <a:latin typeface="楷体_GB2312" pitchFamily="49" charset="-122"/>
                <a:ea typeface="楷体_GB2312" pitchFamily="49" charset="-122"/>
              </a:rPr>
              <a:t>求解步骤：</a:t>
            </a:r>
          </a:p>
          <a:p>
            <a:pPr eaLnBrk="1" hangingPunct="1">
              <a:lnSpc>
                <a:spcPct val="80000"/>
              </a:lnSpc>
            </a:pPr>
            <a:r>
              <a:rPr lang="zh-CN" altLang="en-US" sz="2800" dirty="0">
                <a:latin typeface="华文新魏" panose="02010800040101010101" pitchFamily="2" charset="-122"/>
                <a:ea typeface="华文新魏" panose="02010800040101010101" pitchFamily="2" charset="-122"/>
              </a:rPr>
              <a:t>定义解空间（对解编码）；</a:t>
            </a:r>
          </a:p>
          <a:p>
            <a:pPr eaLnBrk="1" hangingPunct="1">
              <a:lnSpc>
                <a:spcPct val="80000"/>
              </a:lnSpc>
            </a:pPr>
            <a:r>
              <a:rPr lang="zh-CN" altLang="en-US" sz="2800" dirty="0">
                <a:latin typeface="华文新魏" panose="02010800040101010101" pitchFamily="2" charset="-122"/>
                <a:ea typeface="华文新魏" panose="02010800040101010101" pitchFamily="2" charset="-122"/>
              </a:rPr>
              <a:t>确定解空间的树结构；</a:t>
            </a:r>
          </a:p>
          <a:p>
            <a:pPr eaLnBrk="1" hangingPunct="1">
              <a:lnSpc>
                <a:spcPct val="80000"/>
              </a:lnSpc>
            </a:pPr>
            <a:r>
              <a:rPr lang="zh-CN" altLang="en-US" sz="2800" dirty="0">
                <a:latin typeface="华文新魏" panose="02010800040101010101" pitchFamily="2" charset="-122"/>
                <a:ea typeface="华文新魏" panose="02010800040101010101" pitchFamily="2" charset="-122"/>
              </a:rPr>
              <a:t>按</a:t>
            </a:r>
            <a:r>
              <a:rPr lang="en-US" altLang="zh-CN" sz="2800" dirty="0">
                <a:latin typeface="华文新魏" panose="02010800040101010101" pitchFamily="2" charset="-122"/>
                <a:ea typeface="华文新魏" panose="02010800040101010101" pitchFamily="2" charset="-122"/>
              </a:rPr>
              <a:t>BFS</a:t>
            </a:r>
            <a:r>
              <a:rPr lang="zh-CN" altLang="en-US" sz="2800" dirty="0">
                <a:latin typeface="华文新魏" panose="02010800040101010101" pitchFamily="2" charset="-122"/>
                <a:ea typeface="华文新魏" panose="02010800040101010101" pitchFamily="2" charset="-122"/>
              </a:rPr>
              <a:t>等方式搜索：</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a. </a:t>
            </a:r>
            <a:r>
              <a:rPr lang="zh-CN" altLang="en-US" dirty="0">
                <a:latin typeface="华文新魏" panose="02010800040101010101" pitchFamily="2" charset="-122"/>
                <a:ea typeface="华文新魏" panose="02010800040101010101" pitchFamily="2" charset="-122"/>
              </a:rPr>
              <a:t>每个活结点仅有一次机会变成扩展结点；</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b. </a:t>
            </a:r>
            <a:r>
              <a:rPr lang="zh-CN" altLang="en-US" dirty="0">
                <a:latin typeface="华文新魏" panose="02010800040101010101" pitchFamily="2" charset="-122"/>
                <a:ea typeface="华文新魏" panose="02010800040101010101" pitchFamily="2" charset="-122"/>
              </a:rPr>
              <a:t>由扩展结点生成一步可达的新结点；</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c. </a:t>
            </a:r>
            <a:r>
              <a:rPr lang="zh-CN" altLang="en-US" dirty="0">
                <a:latin typeface="华文新魏" panose="02010800040101010101" pitchFamily="2" charset="-122"/>
                <a:ea typeface="华文新魏" panose="02010800040101010101" pitchFamily="2" charset="-122"/>
              </a:rPr>
              <a:t>在新结点中，删除不可能导出最优解的结点；</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限界策略</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d. </a:t>
            </a:r>
            <a:r>
              <a:rPr lang="zh-CN" altLang="en-US" dirty="0">
                <a:latin typeface="华文新魏" panose="02010800040101010101" pitchFamily="2" charset="-122"/>
                <a:ea typeface="华文新魏" panose="02010800040101010101" pitchFamily="2" charset="-122"/>
              </a:rPr>
              <a:t>将剩余的新结点加入活动表（队列）中；</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e. </a:t>
            </a:r>
            <a:r>
              <a:rPr lang="zh-CN" altLang="en-US" dirty="0">
                <a:latin typeface="华文新魏" panose="02010800040101010101" pitchFamily="2" charset="-122"/>
                <a:ea typeface="华文新魏" panose="02010800040101010101" pitchFamily="2" charset="-122"/>
              </a:rPr>
              <a:t>从活动表中选择结点再扩展； </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分支策略</a:t>
            </a:r>
          </a:p>
          <a:p>
            <a:pPr lvl="1" eaLnBrk="1" hangingPunct="1">
              <a:lnSpc>
                <a:spcPct val="80000"/>
              </a:lnSpc>
              <a:buNone/>
            </a:pPr>
            <a:r>
              <a:rPr lang="en-US" altLang="zh-CN" dirty="0">
                <a:latin typeface="华文新魏" panose="02010800040101010101" pitchFamily="2" charset="-122"/>
                <a:ea typeface="华文新魏" panose="02010800040101010101" pitchFamily="2" charset="-122"/>
              </a:rPr>
              <a:t>f. </a:t>
            </a:r>
            <a:r>
              <a:rPr lang="zh-CN" altLang="en-US" dirty="0">
                <a:latin typeface="华文新魏" panose="02010800040101010101" pitchFamily="2" charset="-122"/>
                <a:ea typeface="华文新魏" panose="02010800040101010101" pitchFamily="2" charset="-122"/>
              </a:rPr>
              <a:t>直至活动表为空；</a:t>
            </a:r>
          </a:p>
        </p:txBody>
      </p:sp>
      <p:sp>
        <p:nvSpPr>
          <p:cNvPr id="17412" name="Rectangle 4"/>
          <p:cNvSpPr/>
          <p:nvPr/>
        </p:nvSpPr>
        <p:spPr>
          <a:xfrm>
            <a:off x="468313" y="115888"/>
            <a:ext cx="7543800" cy="1295400"/>
          </a:xfrm>
          <a:prstGeom prst="rect">
            <a:avLst/>
          </a:prstGeom>
          <a:noFill/>
          <a:ln w="9525">
            <a:noFill/>
          </a:ln>
        </p:spPr>
        <p:txBody>
          <a:bodyPr anchor="b" anchorCtr="0"/>
          <a:lstStyle/>
          <a:p>
            <a:pPr eaLnBrk="1" hangingPunct="1"/>
            <a:r>
              <a:rPr lang="zh-CN" altLang="en-US" sz="3000" b="1" dirty="0">
                <a:solidFill>
                  <a:schemeClr val="tx2"/>
                </a:solidFill>
                <a:latin typeface="Arial" panose="020B0604020202020204" pitchFamily="34" charset="0"/>
              </a:rPr>
              <a:t>6.1	分支限界法的基本思想</a:t>
            </a:r>
          </a:p>
        </p:txBody>
      </p:sp>
    </p:spTree>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16</a:t>
            </a:fld>
            <a:endParaRPr lang="en-US" altLang="zh-CN" sz="1000" dirty="0"/>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zh-CN" altLang="en-US" sz="3500" dirty="0">
                <a:solidFill>
                  <a:schemeClr val="accent2"/>
                </a:solidFill>
              </a:rPr>
              <a:t>常见的两种分支限界法</a:t>
            </a:r>
          </a:p>
        </p:txBody>
      </p:sp>
      <p:sp>
        <p:nvSpPr>
          <p:cNvPr id="286727" name="Text Box 7"/>
          <p:cNvSpPr txBox="1"/>
          <p:nvPr/>
        </p:nvSpPr>
        <p:spPr>
          <a:xfrm>
            <a:off x="468313" y="1557338"/>
            <a:ext cx="8351837" cy="1625600"/>
          </a:xfrm>
          <a:prstGeom prst="rect">
            <a:avLst/>
          </a:prstGeom>
          <a:noFill/>
          <a:ln w="6350">
            <a:noFill/>
          </a:ln>
        </p:spPr>
        <p:txBody>
          <a:bodyPr>
            <a:spAutoFit/>
          </a:bodyPr>
          <a:lstStyle/>
          <a:p>
            <a:pPr eaLnBrk="1" hangingPunct="1">
              <a:spcBef>
                <a:spcPct val="20000"/>
              </a:spcBef>
            </a:pPr>
            <a:r>
              <a:rPr lang="zh-CN" altLang="en-US" sz="2400" b="1" dirty="0">
                <a:latin typeface="楷体_GB2312" pitchFamily="49" charset="-122"/>
                <a:ea typeface="楷体_GB2312" pitchFamily="49" charset="-122"/>
              </a:rPr>
              <a:t>（1）</a:t>
            </a:r>
            <a:r>
              <a:rPr lang="zh-CN" altLang="en-US" sz="2400" b="1" dirty="0">
                <a:solidFill>
                  <a:srgbClr val="A50021"/>
                </a:solidFill>
                <a:latin typeface="楷体_GB2312" pitchFamily="49" charset="-122"/>
                <a:ea typeface="楷体_GB2312" pitchFamily="49" charset="-122"/>
              </a:rPr>
              <a:t>队列式(</a:t>
            </a:r>
            <a:r>
              <a:rPr lang="en-US" altLang="zh-CN" sz="2400" b="1" dirty="0">
                <a:solidFill>
                  <a:srgbClr val="A50021"/>
                </a:solidFill>
                <a:latin typeface="楷体_GB2312" pitchFamily="49" charset="-122"/>
                <a:ea typeface="楷体_GB2312" pitchFamily="49" charset="-122"/>
              </a:rPr>
              <a:t>FIFO)</a:t>
            </a:r>
            <a:r>
              <a:rPr lang="zh-CN" altLang="en-US" sz="2400" b="1" dirty="0">
                <a:solidFill>
                  <a:srgbClr val="A50021"/>
                </a:solidFill>
                <a:latin typeface="楷体_GB2312" pitchFamily="49" charset="-122"/>
                <a:ea typeface="楷体_GB2312" pitchFamily="49" charset="-122"/>
              </a:rPr>
              <a:t>分支限界法</a:t>
            </a:r>
          </a:p>
          <a:p>
            <a:pPr eaLnBrk="1" hangingPunct="1">
              <a:spcBef>
                <a:spcPct val="20000"/>
              </a:spcBef>
            </a:pPr>
            <a:r>
              <a:rPr lang="zh-CN" altLang="en-US" sz="2400" b="1" dirty="0">
                <a:latin typeface="楷体_GB2312" pitchFamily="49" charset="-122"/>
                <a:ea typeface="楷体_GB2312" pitchFamily="49" charset="-122"/>
              </a:rPr>
              <a:t>    按照队列先进先出（</a:t>
            </a:r>
            <a:r>
              <a:rPr lang="en-US" altLang="zh-CN" sz="2400" b="1" dirty="0">
                <a:latin typeface="楷体_GB2312" pitchFamily="49" charset="-122"/>
                <a:ea typeface="楷体_GB2312" pitchFamily="49" charset="-122"/>
              </a:rPr>
              <a:t>FIFO）</a:t>
            </a:r>
            <a:r>
              <a:rPr lang="zh-CN" altLang="en-US" sz="2400" b="1" dirty="0">
                <a:latin typeface="楷体_GB2312" pitchFamily="49" charset="-122"/>
                <a:ea typeface="楷体_GB2312" pitchFamily="49" charset="-122"/>
              </a:rPr>
              <a:t>原则选取下一个节点为扩展节点。从活结点表中取出结点的顺序与加入结点的顺序相同，因此活结点表的性质与队列相同；</a:t>
            </a:r>
          </a:p>
        </p:txBody>
      </p:sp>
      <p:sp>
        <p:nvSpPr>
          <p:cNvPr id="286729" name="Text Box 9"/>
          <p:cNvSpPr txBox="1"/>
          <p:nvPr/>
        </p:nvSpPr>
        <p:spPr>
          <a:xfrm>
            <a:off x="468313" y="3357563"/>
            <a:ext cx="8351837" cy="3086100"/>
          </a:xfrm>
          <a:prstGeom prst="rect">
            <a:avLst/>
          </a:prstGeom>
          <a:noFill/>
          <a:ln w="6350">
            <a:noFill/>
          </a:ln>
        </p:spPr>
        <p:txBody>
          <a:bodyPr>
            <a:spAutoFit/>
          </a:bodyPr>
          <a:lstStyle/>
          <a:p>
            <a:pPr eaLnBrk="1" hangingPunct="1">
              <a:spcBef>
                <a:spcPct val="20000"/>
              </a:spcBef>
            </a:pPr>
            <a:r>
              <a:rPr lang="zh-CN" altLang="en-US" sz="2400" b="1" dirty="0">
                <a:latin typeface="楷体_GB2312" pitchFamily="49" charset="-122"/>
                <a:ea typeface="楷体_GB2312" pitchFamily="49" charset="-122"/>
              </a:rPr>
              <a:t>（2）</a:t>
            </a:r>
            <a:r>
              <a:rPr lang="zh-CN" altLang="en-US" sz="2400" b="1" dirty="0">
                <a:solidFill>
                  <a:srgbClr val="A50021"/>
                </a:solidFill>
                <a:latin typeface="楷体_GB2312" pitchFamily="49" charset="-122"/>
                <a:ea typeface="楷体_GB2312" pitchFamily="49" charset="-122"/>
              </a:rPr>
              <a:t>优先队列式分支限界法（代价最小或效益最大）</a:t>
            </a:r>
          </a:p>
          <a:p>
            <a:pPr eaLnBrk="1" hangingPunct="1">
              <a:spcBef>
                <a:spcPct val="20000"/>
              </a:spcBef>
            </a:pPr>
            <a:r>
              <a:rPr lang="zh-CN" altLang="en-US" sz="2400" b="1" dirty="0">
                <a:latin typeface="楷体_GB2312" pitchFamily="49" charset="-122"/>
                <a:ea typeface="楷体_GB2312" pitchFamily="49" charset="-122"/>
              </a:rPr>
              <a:t>    按照优先队列中规定的优先级选取优先级最高的节点成为当前扩展节点。每个结点都有一个对应的耗费或收益，以此决定结点的优先级：</a:t>
            </a:r>
          </a:p>
          <a:p>
            <a:pPr eaLnBrk="1" hangingPunct="1"/>
            <a:r>
              <a:rPr lang="en-US" altLang="zh-CN"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如果查找一个具有最小耗费的解，则活结点可用小根堆来</a:t>
            </a:r>
          </a:p>
          <a:p>
            <a:pPr eaLnBrk="1" hangingPunct="1"/>
            <a:r>
              <a:rPr lang="zh-CN" altLang="en-US" sz="2400" dirty="0">
                <a:latin typeface="楷体_GB2312" pitchFamily="49" charset="-122"/>
                <a:ea typeface="楷体_GB2312" pitchFamily="49" charset="-122"/>
              </a:rPr>
              <a:t>   建立，下一个扩展结点就是具有最小耗费的活结点；</a:t>
            </a:r>
          </a:p>
          <a:p>
            <a:pPr eaLnBrk="1" hangingPunct="1"/>
            <a:r>
              <a:rPr lang="en-US" altLang="zh-CN"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如果希望搜索一个具有最大收益的解，则可用大根堆来构</a:t>
            </a:r>
          </a:p>
          <a:p>
            <a:pPr eaLnBrk="1" hangingPunct="1"/>
            <a:r>
              <a:rPr lang="zh-CN" altLang="en-US" sz="2400" dirty="0">
                <a:latin typeface="楷体_GB2312" pitchFamily="49" charset="-122"/>
                <a:ea typeface="楷体_GB2312" pitchFamily="49" charset="-122"/>
              </a:rPr>
              <a:t>   造活结点表下一个扩展结点是具有最大收益的活结点。</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7"/>
                                        </p:tgtEl>
                                        <p:attrNameLst>
                                          <p:attrName>style.visibility</p:attrName>
                                        </p:attrNameLst>
                                      </p:cBhvr>
                                      <p:to>
                                        <p:strVal val="visible"/>
                                      </p:to>
                                    </p:set>
                                    <p:animEffect transition="in" filter="blinds(horizontal)">
                                      <p:cBhvr>
                                        <p:cTn id="7" dur="500"/>
                                        <p:tgtEl>
                                          <p:spTgt spid="286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6729"/>
                                        </p:tgtEl>
                                        <p:attrNameLst>
                                          <p:attrName>style.visibility</p:attrName>
                                        </p:attrNameLst>
                                      </p:cBhvr>
                                      <p:to>
                                        <p:strVal val="visible"/>
                                      </p:to>
                                    </p:set>
                                    <p:animEffect transition="in" filter="blinds(vertical)">
                                      <p:cBhvr>
                                        <p:cTn id="12" dur="500"/>
                                        <p:tgtEl>
                                          <p:spTgt spid="28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7" grpId="0"/>
      <p:bldP spid="2867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142875"/>
            <a:ext cx="8229600" cy="1139825"/>
          </a:xfrm>
        </p:spPr>
        <p:txBody>
          <a:bodyPr vert="horz" wrap="square" lIns="91440" tIns="45720" rIns="91440" bIns="45720" anchor="t" anchorCtr="0"/>
          <a:lstStyle/>
          <a:p>
            <a:pPr eaLnBrk="1" hangingPunct="1"/>
            <a:r>
              <a:rPr lang="zh-CN" altLang="en-US" dirty="0">
                <a:latin typeface="隶书" panose="02010509060101010101" pitchFamily="49" charset="-122"/>
                <a:ea typeface="隶书" panose="02010509060101010101" pitchFamily="49" charset="-122"/>
              </a:rPr>
              <a:t>基本概念</a:t>
            </a:r>
          </a:p>
        </p:txBody>
      </p:sp>
      <p:sp>
        <p:nvSpPr>
          <p:cNvPr id="5123" name="Rectangle 3"/>
          <p:cNvSpPr>
            <a:spLocks noGrp="1"/>
          </p:cNvSpPr>
          <p:nvPr>
            <p:ph sz="half" idx="1"/>
          </p:nvPr>
        </p:nvSpPr>
        <p:spPr>
          <a:xfrm>
            <a:off x="395288" y="1285875"/>
            <a:ext cx="4025900" cy="4565650"/>
          </a:xfrm>
        </p:spPr>
        <p:txBody>
          <a:bodyPr vert="horz" wrap="square" lIns="91440" tIns="45720" rIns="91440" bIns="45720" anchor="t" anchorCtr="0"/>
          <a:lstStyle/>
          <a:p>
            <a:pPr eaLnBrk="1" hangingPunct="1">
              <a:lnSpc>
                <a:spcPct val="125000"/>
              </a:lnSpc>
              <a:spcBef>
                <a:spcPct val="0"/>
              </a:spcBef>
              <a:buSzPct val="65000"/>
            </a:pPr>
            <a:r>
              <a:rPr lang="zh-CN" altLang="en-US" sz="2400" dirty="0">
                <a:latin typeface="+mn-lt"/>
                <a:ea typeface="+mn-ea"/>
                <a:cs typeface="+mn-cs"/>
              </a:rPr>
              <a:t>问题解的</a:t>
            </a:r>
            <a:r>
              <a:rPr lang="en-US" altLang="zh-CN" sz="2400" dirty="0">
                <a:latin typeface="+mn-lt"/>
                <a:ea typeface="+mn-ea"/>
                <a:cs typeface="+mn-cs"/>
              </a:rPr>
              <a:t>n</a:t>
            </a:r>
            <a:r>
              <a:rPr lang="zh-CN" altLang="en-US" sz="2400" dirty="0">
                <a:latin typeface="+mn-lt"/>
                <a:ea typeface="+mn-ea"/>
                <a:cs typeface="+mn-cs"/>
              </a:rPr>
              <a:t>元组表示</a:t>
            </a:r>
          </a:p>
          <a:p>
            <a:pPr eaLnBrk="1" hangingPunct="1">
              <a:lnSpc>
                <a:spcPct val="125000"/>
              </a:lnSpc>
              <a:spcBef>
                <a:spcPct val="0"/>
              </a:spcBef>
              <a:buSzPct val="65000"/>
            </a:pPr>
            <a:r>
              <a:rPr lang="zh-CN" altLang="en-US" sz="2400" dirty="0">
                <a:latin typeface="+mn-lt"/>
                <a:ea typeface="+mn-ea"/>
                <a:cs typeface="+mn-cs"/>
              </a:rPr>
              <a:t>问题状态</a:t>
            </a:r>
          </a:p>
          <a:p>
            <a:pPr eaLnBrk="1" hangingPunct="1">
              <a:lnSpc>
                <a:spcPct val="125000"/>
              </a:lnSpc>
              <a:spcBef>
                <a:spcPct val="0"/>
              </a:spcBef>
              <a:buSzPct val="65000"/>
            </a:pPr>
            <a:r>
              <a:rPr lang="zh-CN" altLang="en-US" sz="2400" dirty="0">
                <a:latin typeface="+mn-lt"/>
                <a:ea typeface="+mn-ea"/>
                <a:cs typeface="+mn-cs"/>
              </a:rPr>
              <a:t>解状态</a:t>
            </a:r>
          </a:p>
          <a:p>
            <a:pPr eaLnBrk="1" hangingPunct="1">
              <a:lnSpc>
                <a:spcPct val="125000"/>
              </a:lnSpc>
              <a:spcBef>
                <a:spcPct val="0"/>
              </a:spcBef>
              <a:buSzPct val="65000"/>
            </a:pPr>
            <a:r>
              <a:rPr lang="zh-CN" altLang="en-US" sz="2400" dirty="0">
                <a:latin typeface="+mn-lt"/>
                <a:ea typeface="+mn-ea"/>
                <a:cs typeface="+mn-cs"/>
              </a:rPr>
              <a:t>状态空间</a:t>
            </a:r>
          </a:p>
          <a:p>
            <a:pPr eaLnBrk="1" hangingPunct="1">
              <a:lnSpc>
                <a:spcPct val="125000"/>
              </a:lnSpc>
              <a:spcBef>
                <a:spcPct val="0"/>
              </a:spcBef>
              <a:buSzPct val="65000"/>
            </a:pPr>
            <a:r>
              <a:rPr lang="zh-CN" altLang="en-US" sz="2400" dirty="0">
                <a:latin typeface="+mn-lt"/>
                <a:ea typeface="+mn-ea"/>
                <a:cs typeface="+mn-cs"/>
              </a:rPr>
              <a:t>答案状态</a:t>
            </a:r>
          </a:p>
          <a:p>
            <a:pPr eaLnBrk="1" hangingPunct="1">
              <a:lnSpc>
                <a:spcPct val="125000"/>
              </a:lnSpc>
              <a:spcBef>
                <a:spcPct val="0"/>
              </a:spcBef>
              <a:buSzPct val="65000"/>
            </a:pPr>
            <a:r>
              <a:rPr lang="zh-CN" altLang="en-US" sz="2400" dirty="0">
                <a:latin typeface="+mn-lt"/>
                <a:ea typeface="+mn-ea"/>
                <a:cs typeface="+mn-cs"/>
              </a:rPr>
              <a:t>状态空间树</a:t>
            </a:r>
          </a:p>
          <a:p>
            <a:pPr eaLnBrk="1" hangingPunct="1">
              <a:lnSpc>
                <a:spcPct val="125000"/>
              </a:lnSpc>
              <a:spcBef>
                <a:spcPct val="0"/>
              </a:spcBef>
              <a:buSzPct val="65000"/>
            </a:pPr>
            <a:r>
              <a:rPr lang="zh-CN" altLang="en-US" sz="2400" dirty="0">
                <a:latin typeface="+mn-lt"/>
                <a:ea typeface="+mn-ea"/>
                <a:cs typeface="+mn-cs"/>
              </a:rPr>
              <a:t>活结点</a:t>
            </a:r>
          </a:p>
          <a:p>
            <a:pPr eaLnBrk="1" hangingPunct="1">
              <a:lnSpc>
                <a:spcPct val="125000"/>
              </a:lnSpc>
              <a:spcBef>
                <a:spcPct val="0"/>
              </a:spcBef>
              <a:buSzPct val="65000"/>
            </a:pPr>
            <a:r>
              <a:rPr lang="en-US" altLang="zh-CN" sz="2400" dirty="0">
                <a:latin typeface="+mn-lt"/>
                <a:ea typeface="+mn-ea"/>
                <a:cs typeface="+mn-cs"/>
              </a:rPr>
              <a:t>E-</a:t>
            </a:r>
            <a:r>
              <a:rPr lang="zh-CN" altLang="en-US" sz="2400" dirty="0">
                <a:latin typeface="+mn-lt"/>
                <a:ea typeface="+mn-ea"/>
                <a:cs typeface="+mn-cs"/>
              </a:rPr>
              <a:t>结点</a:t>
            </a:r>
          </a:p>
          <a:p>
            <a:pPr eaLnBrk="1" hangingPunct="1">
              <a:lnSpc>
                <a:spcPct val="125000"/>
              </a:lnSpc>
              <a:spcBef>
                <a:spcPct val="0"/>
              </a:spcBef>
              <a:buSzPct val="65000"/>
            </a:pPr>
            <a:r>
              <a:rPr lang="zh-CN" altLang="en-US" sz="2400" dirty="0">
                <a:latin typeface="+mn-lt"/>
                <a:ea typeface="+mn-ea"/>
                <a:cs typeface="+mn-cs"/>
              </a:rPr>
              <a:t>死结点</a:t>
            </a:r>
          </a:p>
        </p:txBody>
      </p:sp>
      <p:sp>
        <p:nvSpPr>
          <p:cNvPr id="48134" name="Rectangle 6"/>
          <p:cNvSpPr/>
          <p:nvPr/>
        </p:nvSpPr>
        <p:spPr>
          <a:xfrm>
            <a:off x="4067175" y="857250"/>
            <a:ext cx="4537075" cy="5429250"/>
          </a:xfrm>
          <a:prstGeom prst="rect">
            <a:avLst/>
          </a:prstGeom>
          <a:noFill/>
          <a:ln w="9525">
            <a:noFill/>
          </a:ln>
        </p:spPr>
        <p:txBody>
          <a:bodyPr/>
          <a:lstStyle/>
          <a:p>
            <a:pPr marL="342900" indent="-342900">
              <a:lnSpc>
                <a:spcPct val="110000"/>
              </a:lnSpc>
              <a:buClr>
                <a:schemeClr val="accent1"/>
              </a:buClr>
              <a:buSzPct val="65000"/>
              <a:buFont typeface="Wingdings" panose="05000000000000000000" pitchFamily="2" charset="2"/>
              <a:buChar char="n"/>
            </a:pPr>
            <a:r>
              <a:rPr lang="zh-CN" altLang="en-US" sz="2400" dirty="0">
                <a:solidFill>
                  <a:srgbClr val="FF0000"/>
                </a:solidFill>
                <a:latin typeface="Arial" panose="020B0604020202020204" pitchFamily="34" charset="0"/>
              </a:rPr>
              <a:t>回溯法</a:t>
            </a:r>
            <a:r>
              <a:rPr lang="zh-CN" altLang="en-US" sz="2400" dirty="0">
                <a:latin typeface="Arial" panose="020B0604020202020204" pitchFamily="34" charset="0"/>
              </a:rPr>
              <a:t>：使用限界函数的深度优先结点生成方法称为</a:t>
            </a:r>
            <a:r>
              <a:rPr lang="zh-CN" altLang="en-US" sz="2400" dirty="0">
                <a:solidFill>
                  <a:srgbClr val="0000FF"/>
                </a:solidFill>
                <a:latin typeface="Arial" panose="020B0604020202020204" pitchFamily="34" charset="0"/>
              </a:rPr>
              <a:t>回溯法</a:t>
            </a:r>
            <a:r>
              <a:rPr lang="zh-CN" altLang="en-US" sz="2400" dirty="0">
                <a:latin typeface="Arial" panose="020B0604020202020204" pitchFamily="34" charset="0"/>
              </a:rPr>
              <a:t>（</a:t>
            </a:r>
            <a:r>
              <a:rPr lang="en-US" altLang="zh-CN" sz="2400" dirty="0">
                <a:latin typeface="Arial" panose="020B0604020202020204" pitchFamily="34" charset="0"/>
              </a:rPr>
              <a:t>backtracking</a:t>
            </a:r>
            <a:r>
              <a:rPr lang="zh-CN" altLang="en-US" sz="2400" dirty="0">
                <a:latin typeface="Arial" panose="020B0604020202020204" pitchFamily="34" charset="0"/>
              </a:rPr>
              <a:t>）</a:t>
            </a:r>
          </a:p>
          <a:p>
            <a:pPr marL="342900" indent="-342900">
              <a:lnSpc>
                <a:spcPct val="110000"/>
              </a:lnSpc>
              <a:buClr>
                <a:schemeClr val="accent1"/>
              </a:buClr>
              <a:buSzPct val="65000"/>
              <a:buFont typeface="Wingdings" panose="05000000000000000000" pitchFamily="2" charset="2"/>
              <a:buChar char="n"/>
            </a:pPr>
            <a:r>
              <a:rPr lang="zh-CN" altLang="en-US" sz="2400" dirty="0">
                <a:solidFill>
                  <a:srgbClr val="FF0000"/>
                </a:solidFill>
                <a:latin typeface="Arial" panose="020B0604020202020204" pitchFamily="34" charset="0"/>
              </a:rPr>
              <a:t>分枝</a:t>
            </a: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限界方法</a:t>
            </a:r>
            <a:r>
              <a:rPr lang="zh-CN" altLang="en-US" sz="2400" dirty="0">
                <a:latin typeface="Arial" panose="020B0604020202020204" pitchFamily="34" charset="0"/>
              </a:rPr>
              <a:t>：</a:t>
            </a:r>
            <a:r>
              <a:rPr lang="en-US" altLang="zh-CN" sz="2400" dirty="0">
                <a:latin typeface="Arial" panose="020B0604020202020204" pitchFamily="34" charset="0"/>
              </a:rPr>
              <a:t>E</a:t>
            </a:r>
            <a:r>
              <a:rPr lang="zh-CN" altLang="en-US" sz="2400" dirty="0">
                <a:latin typeface="Arial" panose="020B0604020202020204" pitchFamily="34" charset="0"/>
              </a:rPr>
              <a:t>结点一直保持到死为止的状态生成方法称为</a:t>
            </a:r>
            <a:r>
              <a:rPr lang="zh-CN" altLang="en-US" sz="2400" dirty="0">
                <a:solidFill>
                  <a:srgbClr val="0000FF"/>
                </a:solidFill>
                <a:latin typeface="Arial" panose="020B0604020202020204" pitchFamily="34" charset="0"/>
              </a:rPr>
              <a:t>分枝</a:t>
            </a:r>
            <a:r>
              <a:rPr lang="en-US" altLang="zh-CN" sz="2400" dirty="0">
                <a:solidFill>
                  <a:srgbClr val="0000FF"/>
                </a:solidFill>
                <a:latin typeface="Arial" panose="020B0604020202020204" pitchFamily="34" charset="0"/>
              </a:rPr>
              <a:t>-</a:t>
            </a:r>
            <a:r>
              <a:rPr lang="zh-CN" altLang="en-US" sz="2400" dirty="0">
                <a:solidFill>
                  <a:srgbClr val="0000FF"/>
                </a:solidFill>
                <a:latin typeface="Arial" panose="020B0604020202020204" pitchFamily="34" charset="0"/>
              </a:rPr>
              <a:t>限界方法</a:t>
            </a:r>
            <a:r>
              <a:rPr lang="zh-CN" altLang="en-US" sz="2400" dirty="0">
                <a:latin typeface="Arial" panose="020B0604020202020204" pitchFamily="34" charset="0"/>
              </a:rPr>
              <a:t>（</a:t>
            </a:r>
            <a:r>
              <a:rPr lang="en-US" altLang="zh-CN" sz="2400" dirty="0">
                <a:latin typeface="Arial" panose="020B0604020202020204" pitchFamily="34" charset="0"/>
              </a:rPr>
              <a:t>branch-and-bound</a:t>
            </a:r>
            <a:r>
              <a:rPr lang="zh-CN" altLang="en-US" sz="2400" dirty="0">
                <a:latin typeface="Arial" panose="020B0604020202020204" pitchFamily="34" charset="0"/>
              </a:rPr>
              <a:t>）</a:t>
            </a:r>
          </a:p>
          <a:p>
            <a:pPr marL="342900" indent="-342900">
              <a:lnSpc>
                <a:spcPct val="110000"/>
              </a:lnSpc>
              <a:buClr>
                <a:schemeClr val="accent1"/>
              </a:buClr>
              <a:buSzPct val="65000"/>
              <a:buFont typeface="Wingdings" panose="05000000000000000000" pitchFamily="2" charset="2"/>
              <a:buChar char="n"/>
            </a:pPr>
            <a:r>
              <a:rPr lang="zh-CN" altLang="en-US" sz="2400" dirty="0">
                <a:solidFill>
                  <a:srgbClr val="FF0000"/>
                </a:solidFill>
                <a:latin typeface="Arial" panose="020B0604020202020204" pitchFamily="34" charset="0"/>
              </a:rPr>
              <a:t>限界函数</a:t>
            </a:r>
            <a:r>
              <a:rPr lang="zh-CN" altLang="en-US" sz="2400" dirty="0">
                <a:latin typeface="Arial" panose="020B0604020202020204" pitchFamily="34" charset="0"/>
              </a:rPr>
              <a:t>：在结点的生成过程中，需要用</a:t>
            </a:r>
            <a:r>
              <a:rPr lang="zh-CN" altLang="en-US" sz="2400" dirty="0">
                <a:solidFill>
                  <a:srgbClr val="0000FF"/>
                </a:solidFill>
                <a:latin typeface="Arial" panose="020B0604020202020204" pitchFamily="34" charset="0"/>
              </a:rPr>
              <a:t>限界函数</a:t>
            </a:r>
            <a:r>
              <a:rPr lang="zh-CN" altLang="en-US" sz="2400" dirty="0">
                <a:latin typeface="Arial" panose="020B0604020202020204" pitchFamily="34" charset="0"/>
              </a:rPr>
              <a:t>杀死还没有全部生成儿子结点的一些活结点</a:t>
            </a:r>
            <a:r>
              <a:rPr lang="en-US" altLang="zh-CN" sz="2400" dirty="0">
                <a:latin typeface="Arial" panose="020B0604020202020204" pitchFamily="34" charset="0"/>
              </a:rPr>
              <a:t>——</a:t>
            </a:r>
            <a:r>
              <a:rPr lang="zh-CN" altLang="en-US" sz="2400" dirty="0">
                <a:latin typeface="Arial" panose="020B0604020202020204" pitchFamily="34" charset="0"/>
              </a:rPr>
              <a:t>这些活结点无法满足限界函数的条件，不可能导致问题的答案。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ppt_x"/>
                                          </p:val>
                                        </p:tav>
                                        <p:tav tm="100000">
                                          <p:val>
                                            <p:strVal val="#ppt_x"/>
                                          </p:val>
                                        </p:tav>
                                      </p:tavLst>
                                    </p:anim>
                                    <p:anim calcmode="lin" valueType="num">
                                      <p:cBhvr additive="base">
                                        <p:cTn id="8"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8134"/>
                                        </p:tgtEl>
                                        <p:attrNameLst>
                                          <p:attrName>style.visibility</p:attrName>
                                        </p:attrNameLst>
                                      </p:cBhvr>
                                      <p:to>
                                        <p:strVal val="visible"/>
                                      </p:to>
                                    </p:set>
                                    <p:anim calcmode="lin" valueType="num">
                                      <p:cBhvr additive="base">
                                        <p:cTn id="13" dur="500" fill="hold"/>
                                        <p:tgtEl>
                                          <p:spTgt spid="48134"/>
                                        </p:tgtEl>
                                        <p:attrNameLst>
                                          <p:attrName>ppt_x</p:attrName>
                                        </p:attrNameLst>
                                      </p:cBhvr>
                                      <p:tavLst>
                                        <p:tav tm="0">
                                          <p:val>
                                            <p:strVal val="#ppt_x"/>
                                          </p:val>
                                        </p:tav>
                                        <p:tav tm="100000">
                                          <p:val>
                                            <p:strVal val="#ppt_x"/>
                                          </p:val>
                                        </p:tav>
                                      </p:tavLst>
                                    </p:anim>
                                    <p:anim calcmode="lin" valueType="num">
                                      <p:cBhvr additive="base">
                                        <p:cTn id="14"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t" anchorCtr="0"/>
          <a:lstStyle/>
          <a:p>
            <a:pPr eaLnBrk="1" hangingPunct="1"/>
            <a:r>
              <a:rPr lang="zh-CN" altLang="en-US" dirty="0">
                <a:latin typeface="隶书" panose="02010509060101010101" pitchFamily="49" charset="-122"/>
                <a:ea typeface="隶书" panose="02010509060101010101" pitchFamily="49" charset="-122"/>
              </a:rPr>
              <a:t>分枝－限界法</a:t>
            </a:r>
          </a:p>
        </p:txBody>
      </p:sp>
      <p:sp>
        <p:nvSpPr>
          <p:cNvPr id="6147" name="Rectangle 3"/>
          <p:cNvSpPr>
            <a:spLocks noGrp="1"/>
          </p:cNvSpPr>
          <p:nvPr>
            <p:ph idx="1"/>
          </p:nvPr>
        </p:nvSpPr>
        <p:spPr>
          <a:xfrm>
            <a:off x="457200" y="1125538"/>
            <a:ext cx="8229600" cy="1150937"/>
          </a:xfrm>
        </p:spPr>
        <p:txBody>
          <a:bodyPr vert="horz" wrap="square" lIns="91440" tIns="45720" rIns="91440" bIns="45720" anchor="t" anchorCtr="0"/>
          <a:lstStyle/>
          <a:p>
            <a:pPr eaLnBrk="1" hangingPunct="1">
              <a:lnSpc>
                <a:spcPct val="125000"/>
              </a:lnSpc>
              <a:spcBef>
                <a:spcPct val="0"/>
              </a:spcBef>
            </a:pPr>
            <a:r>
              <a:rPr lang="zh-CN" altLang="en-US" sz="2800" dirty="0">
                <a:latin typeface="黑体" panose="02010609060101010101" pitchFamily="49" charset="-122"/>
                <a:ea typeface="黑体" panose="02010609060101010101" pitchFamily="49" charset="-122"/>
              </a:rPr>
              <a:t>分枝－限界法</a:t>
            </a:r>
            <a:r>
              <a:rPr lang="zh-CN" altLang="en-US" sz="2400" dirty="0"/>
              <a:t>：在生成当前</a:t>
            </a:r>
            <a:r>
              <a:rPr lang="en-US" altLang="zh-CN" sz="2400" dirty="0"/>
              <a:t>E-</a:t>
            </a:r>
            <a:r>
              <a:rPr lang="zh-CN" altLang="en-US" sz="2400" dirty="0"/>
              <a:t>结点全部儿子之后再生成其它活结点的儿子，且用</a:t>
            </a:r>
            <a:r>
              <a:rPr lang="zh-CN" altLang="en-US" sz="2400" dirty="0">
                <a:solidFill>
                  <a:srgbClr val="0000CC"/>
                </a:solidFill>
              </a:rPr>
              <a:t>限界函数</a:t>
            </a:r>
            <a:r>
              <a:rPr lang="zh-CN" altLang="en-US" sz="2400" dirty="0"/>
              <a:t>帮助避免生成不包含答案结点子树的状态空间的检索方法。</a:t>
            </a:r>
          </a:p>
        </p:txBody>
      </p:sp>
      <p:sp>
        <p:nvSpPr>
          <p:cNvPr id="66564" name="Rectangle 4"/>
          <p:cNvSpPr/>
          <p:nvPr/>
        </p:nvSpPr>
        <p:spPr>
          <a:xfrm>
            <a:off x="395288" y="2757488"/>
            <a:ext cx="8229600" cy="3457575"/>
          </a:xfrm>
          <a:prstGeom prst="rect">
            <a:avLst/>
          </a:prstGeom>
          <a:noFill/>
          <a:ln w="9525">
            <a:noFill/>
          </a:ln>
        </p:spPr>
        <p:txBody>
          <a:bodyPr/>
          <a:lstStyle/>
          <a:p>
            <a:pPr marL="342900" indent="-342900">
              <a:spcBef>
                <a:spcPct val="20000"/>
              </a:spcBef>
              <a:buClr>
                <a:schemeClr val="accent1"/>
              </a:buClr>
              <a:buSzPct val="65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活结点表</a:t>
            </a:r>
            <a:r>
              <a:rPr lang="zh-CN" altLang="en-US" sz="2400" dirty="0">
                <a:latin typeface="Arial" panose="020B0604020202020204" pitchFamily="34" charset="0"/>
              </a:rPr>
              <a:t>：</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活  结  点：自己已经被生成，但还没有被检测的结点。</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存储结构：队列（</a:t>
            </a:r>
            <a:r>
              <a:rPr lang="en-US" altLang="zh-CN" sz="2400" dirty="0">
                <a:latin typeface="Arial" panose="020B0604020202020204" pitchFamily="34" charset="0"/>
              </a:rPr>
              <a:t>First In First Out,BFS</a:t>
            </a:r>
            <a:r>
              <a:rPr lang="zh-CN" altLang="en-US" sz="2400" dirty="0">
                <a:latin typeface="Arial" panose="020B0604020202020204" pitchFamily="34" charset="0"/>
              </a:rPr>
              <a:t>）、</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栈（</a:t>
            </a:r>
            <a:r>
              <a:rPr lang="en-US" altLang="zh-CN" sz="2400" dirty="0">
                <a:latin typeface="Arial" panose="020B0604020202020204" pitchFamily="34" charset="0"/>
              </a:rPr>
              <a:t>Last In First Out,D-Search</a:t>
            </a:r>
            <a:r>
              <a:rPr lang="zh-CN" altLang="en-US" sz="2400" dirty="0">
                <a:latin typeface="Arial" panose="020B0604020202020204" pitchFamily="34" charset="0"/>
              </a:rPr>
              <a:t>）</a:t>
            </a:r>
          </a:p>
          <a:p>
            <a:pPr marL="342900" indent="-342900">
              <a:spcBef>
                <a:spcPts val="1200"/>
              </a:spcBef>
              <a:buClr>
                <a:schemeClr val="accent1"/>
              </a:buClr>
              <a:buSzPct val="65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分枝－限界法的两种设计策略</a:t>
            </a:r>
            <a:r>
              <a:rPr lang="zh-CN" altLang="en-US" sz="2400" dirty="0">
                <a:latin typeface="Arial" panose="020B0604020202020204" pitchFamily="34" charset="0"/>
              </a:rPr>
              <a:t>：</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a:t>
            </a:r>
            <a:r>
              <a:rPr lang="en-US" altLang="zh-CN" sz="2400" dirty="0">
                <a:latin typeface="Arial" panose="020B0604020202020204" pitchFamily="34" charset="0"/>
              </a:rPr>
              <a:t>FIFO</a:t>
            </a:r>
            <a:r>
              <a:rPr lang="zh-CN" altLang="en-US" sz="2400" dirty="0">
                <a:latin typeface="Arial" panose="020B0604020202020204" pitchFamily="34" charset="0"/>
              </a:rPr>
              <a:t>检索：活结点表采用队列</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a:t>
            </a:r>
            <a:r>
              <a:rPr lang="en-US" altLang="zh-CN" sz="2400" dirty="0">
                <a:latin typeface="Arial" panose="020B0604020202020204" pitchFamily="34" charset="0"/>
              </a:rPr>
              <a:t>LIFO</a:t>
            </a:r>
            <a:r>
              <a:rPr lang="zh-CN" altLang="en-US" sz="2400" dirty="0">
                <a:latin typeface="Arial" panose="020B0604020202020204" pitchFamily="34" charset="0"/>
              </a:rPr>
              <a:t>检索：活结点表采用栈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p:cNvSpPr>
          <p:nvPr>
            <p:ph type="sldNum" sz="quarter" idx="4"/>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latin typeface="Arial" panose="020B0604020202020204" pitchFamily="34" charset="0"/>
              </a:rPr>
              <a:t>19</a:t>
            </a:fld>
            <a:endParaRPr lang="en-US" altLang="zh-CN" sz="1000" dirty="0">
              <a:latin typeface="Arial" panose="020B0604020202020204" pitchFamily="34" charset="0"/>
            </a:endParaRPr>
          </a:p>
        </p:txBody>
      </p:sp>
      <p:sp>
        <p:nvSpPr>
          <p:cNvPr id="356354" name="Rectangle 2"/>
          <p:cNvSpPr>
            <a:spLocks noGrp="1" noChangeArrowheads="1"/>
          </p:cNvSpPr>
          <p:nvPr>
            <p:ph type="ctrTitle"/>
          </p:nvPr>
        </p:nvSpPr>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rPr>
              <a:t>n</a:t>
            </a:r>
            <a:r>
              <a:rPr kumimoji="0" lang="zh-CN"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rPr>
              <a:t>后问题</a:t>
            </a:r>
          </a:p>
        </p:txBody>
      </p:sp>
      <p:sp>
        <p:nvSpPr>
          <p:cNvPr id="39939" name="Rectangle 3"/>
          <p:cNvSpPr>
            <a:spLocks noGrp="1"/>
          </p:cNvSpPr>
          <p:nvPr>
            <p:ph type="subTitle" idx="1"/>
          </p:nvPr>
        </p:nvSpPr>
        <p:spPr/>
        <p:txBody>
          <a:bodyPr vert="horz" wrap="square" lIns="91440" tIns="45720" rIns="91440" bIns="45720" anchor="t" anchorCtr="0"/>
          <a:lstStyle/>
          <a:p>
            <a:pPr eaLnBrk="1" hangingPunct="1">
              <a:buSzPct val="70000"/>
            </a:pPr>
            <a:endParaRPr lang="zh-CN" altLang="en-US" kern="1200" dirty="0">
              <a:latin typeface="+mn-lt"/>
              <a:ea typeface="+mn-ea"/>
              <a:cs typeface="+mn-cs"/>
            </a:endParaRP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p:cNvSpPr>
          <p:nvPr>
            <p:ph type="sldNum" sz="quarter" idx="4"/>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latin typeface="Arial" panose="020B0604020202020204" pitchFamily="34" charset="0"/>
              </a:rPr>
              <a:t>2</a:t>
            </a:fld>
            <a:endParaRPr lang="en-US" altLang="zh-CN" sz="1000" dirty="0">
              <a:latin typeface="Arial" panose="020B0604020202020204" pitchFamily="34" charset="0"/>
            </a:endParaRPr>
          </a:p>
        </p:txBody>
      </p:sp>
      <p:sp>
        <p:nvSpPr>
          <p:cNvPr id="350210" name="Rectangle 2"/>
          <p:cNvSpPr>
            <a:spLocks noGrp="1" noChangeArrowheads="1"/>
          </p:cNvSpPr>
          <p:nvPr>
            <p:ph type="ctrTitle"/>
          </p:nvPr>
        </p:nvSpPr>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rPr>
              <a:t>符号三角形问题</a:t>
            </a:r>
          </a:p>
        </p:txBody>
      </p:sp>
      <p:sp>
        <p:nvSpPr>
          <p:cNvPr id="36867" name="Rectangle 3"/>
          <p:cNvSpPr>
            <a:spLocks noGrp="1"/>
          </p:cNvSpPr>
          <p:nvPr>
            <p:ph type="subTitle" idx="1"/>
          </p:nvPr>
        </p:nvSpPr>
        <p:spPr/>
        <p:txBody>
          <a:bodyPr vert="horz" wrap="square" lIns="91440" tIns="45720" rIns="91440" bIns="45720" anchor="t" anchorCtr="0"/>
          <a:lstStyle/>
          <a:p>
            <a:pPr eaLnBrk="1" hangingPunct="1">
              <a:buSzPct val="70000"/>
            </a:pPr>
            <a:endParaRPr lang="zh-CN" altLang="en-US" kern="1200" dirty="0">
              <a:latin typeface="+mn-lt"/>
              <a:ea typeface="+mn-ea"/>
              <a:cs typeface="+mn-cs"/>
            </a:endParaRPr>
          </a:p>
        </p:txBody>
      </p:sp>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t>20</a:t>
            </a:fld>
            <a:endParaRPr lang="en-US" altLang="zh-CN" sz="1000" dirty="0"/>
          </a:p>
        </p:txBody>
      </p:sp>
      <p:sp>
        <p:nvSpPr>
          <p:cNvPr id="357378" name="Rectangle 2"/>
          <p:cNvSpPr>
            <a:spLocks noChangeArrowheads="1"/>
          </p:cNvSpPr>
          <p:nvPr/>
        </p:nvSpPr>
        <p:spPr bwMode="auto">
          <a:xfrm>
            <a:off x="611188" y="0"/>
            <a:ext cx="7772400" cy="803275"/>
          </a:xfrm>
          <a:prstGeom prst="rect">
            <a:avLst/>
          </a:prstGeom>
          <a:noFill/>
          <a:ln>
            <a:noFill/>
          </a:ln>
          <a:effectLst/>
        </p:spPr>
        <p:txBody>
          <a:bodyPr anchor="ctr"/>
          <a:lstStyle>
            <a:lvl1pPr>
              <a:defRPr sz="3900" b="1">
                <a:solidFill>
                  <a:schemeClr val="tx2"/>
                </a:solidFill>
                <a:latin typeface="Arial" panose="020B0604020202020204" pitchFamily="34" charset="0"/>
                <a:ea typeface="宋体" panose="02010600030101010101" pitchFamily="2" charset="-122"/>
              </a:defRPr>
            </a:lvl1pPr>
            <a:lvl2pPr>
              <a:defRPr sz="3900" b="1">
                <a:solidFill>
                  <a:schemeClr val="tx2"/>
                </a:solidFill>
                <a:latin typeface="Arial" panose="020B0604020202020204" pitchFamily="34" charset="0"/>
                <a:ea typeface="宋体" panose="02010600030101010101" pitchFamily="2" charset="-122"/>
              </a:defRPr>
            </a:lvl2pPr>
            <a:lvl3pPr>
              <a:defRPr sz="3900" b="1">
                <a:solidFill>
                  <a:schemeClr val="tx2"/>
                </a:solidFill>
                <a:latin typeface="Arial" panose="020B0604020202020204" pitchFamily="34" charset="0"/>
                <a:ea typeface="宋体" panose="02010600030101010101" pitchFamily="2" charset="-122"/>
              </a:defRPr>
            </a:lvl3pPr>
            <a:lvl4pPr>
              <a:defRPr sz="3900" b="1">
                <a:solidFill>
                  <a:schemeClr val="tx2"/>
                </a:solidFill>
                <a:latin typeface="Arial" panose="020B0604020202020204" pitchFamily="34" charset="0"/>
                <a:ea typeface="宋体" panose="02010600030101010101" pitchFamily="2" charset="-122"/>
              </a:defRPr>
            </a:lvl4pPr>
            <a:lvl5pPr>
              <a:defRPr sz="3900" b="1">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n</a:t>
            </a:r>
            <a:r>
              <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后问题</a:t>
            </a:r>
          </a:p>
        </p:txBody>
      </p:sp>
      <p:sp>
        <p:nvSpPr>
          <p:cNvPr id="40963" name="Text Box 3"/>
          <p:cNvSpPr txBox="1"/>
          <p:nvPr/>
        </p:nvSpPr>
        <p:spPr>
          <a:xfrm>
            <a:off x="250825" y="836613"/>
            <a:ext cx="8496300" cy="1552575"/>
          </a:xfrm>
          <a:prstGeom prst="rect">
            <a:avLst/>
          </a:prstGeom>
          <a:noFill/>
          <a:ln w="6350">
            <a:noFill/>
          </a:ln>
        </p:spPr>
        <p:txBody>
          <a:bodyPr anchor="t" anchorCtr="0">
            <a:spAutoFit/>
          </a:bodyPr>
          <a:lstStyle/>
          <a:p>
            <a:r>
              <a:rPr lang="zh-CN" altLang="en-US" sz="2400" dirty="0">
                <a:latin typeface="Arial" panose="020B0604020202020204" pitchFamily="34" charset="0"/>
                <a:ea typeface="楷体_GB2312" pitchFamily="49" charset="-122"/>
              </a:rPr>
              <a:t>在</a:t>
            </a:r>
            <a:r>
              <a:rPr lang="en-US" altLang="zh-CN" sz="2400" dirty="0">
                <a:latin typeface="Arial" panose="020B0604020202020204" pitchFamily="34" charset="0"/>
                <a:ea typeface="楷体_GB2312" pitchFamily="49" charset="-122"/>
              </a:rPr>
              <a:t>n×n</a:t>
            </a:r>
            <a:r>
              <a:rPr lang="zh-CN" altLang="en-US" sz="2400" dirty="0">
                <a:latin typeface="Arial" panose="020B0604020202020204" pitchFamily="34" charset="0"/>
                <a:ea typeface="楷体_GB2312" pitchFamily="49" charset="-122"/>
              </a:rPr>
              <a:t>格的棋盘上放置彼此不受攻击的</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个皇后。按照国际象棋的规则，皇后可以攻击与之处在同一行或同一列或同一斜线上的棋子。</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后问题等价于在</a:t>
            </a:r>
            <a:r>
              <a:rPr lang="en-US" altLang="zh-CN" sz="2400" dirty="0">
                <a:latin typeface="Arial" panose="020B0604020202020204" pitchFamily="34" charset="0"/>
                <a:ea typeface="楷体_GB2312" pitchFamily="49" charset="-122"/>
              </a:rPr>
              <a:t>n×n</a:t>
            </a:r>
            <a:r>
              <a:rPr lang="zh-CN" altLang="en-US" sz="2400" dirty="0">
                <a:latin typeface="Arial" panose="020B0604020202020204" pitchFamily="34" charset="0"/>
                <a:ea typeface="楷体_GB2312" pitchFamily="49" charset="-122"/>
              </a:rPr>
              <a:t>格的棋盘上放置</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个皇后，任何</a:t>
            </a:r>
            <a:r>
              <a:rPr lang="en-US" altLang="zh-CN" sz="2400" dirty="0">
                <a:latin typeface="Arial" panose="020B0604020202020204" pitchFamily="34" charset="0"/>
                <a:ea typeface="楷体_GB2312" pitchFamily="49" charset="-122"/>
              </a:rPr>
              <a:t>2</a:t>
            </a:r>
            <a:r>
              <a:rPr lang="zh-CN" altLang="en-US" sz="2400" dirty="0">
                <a:latin typeface="Arial" panose="020B0604020202020204" pitchFamily="34" charset="0"/>
                <a:ea typeface="楷体_GB2312" pitchFamily="49" charset="-122"/>
              </a:rPr>
              <a:t>个皇后不放在同一行或同一列或同一斜线上。</a:t>
            </a:r>
          </a:p>
        </p:txBody>
      </p:sp>
      <p:grpSp>
        <p:nvGrpSpPr>
          <p:cNvPr id="40964" name="Group 4"/>
          <p:cNvGrpSpPr/>
          <p:nvPr/>
        </p:nvGrpSpPr>
        <p:grpSpPr>
          <a:xfrm>
            <a:off x="1979613" y="2492375"/>
            <a:ext cx="4598987" cy="4000500"/>
            <a:chOff x="1282" y="1724"/>
            <a:chExt cx="2897" cy="2520"/>
          </a:xfrm>
        </p:grpSpPr>
        <p:sp>
          <p:nvSpPr>
            <p:cNvPr id="40965" name="Rectangle 5"/>
            <p:cNvSpPr/>
            <p:nvPr/>
          </p:nvSpPr>
          <p:spPr>
            <a:xfrm>
              <a:off x="1617" y="1728"/>
              <a:ext cx="2544" cy="220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40966" name="Line 6"/>
            <p:cNvSpPr/>
            <p:nvPr/>
          </p:nvSpPr>
          <p:spPr>
            <a:xfrm flipV="1">
              <a:off x="1616" y="2864"/>
              <a:ext cx="2544" cy="0"/>
            </a:xfrm>
            <a:prstGeom prst="line">
              <a:avLst/>
            </a:prstGeom>
            <a:ln w="19050" cap="flat" cmpd="sng">
              <a:solidFill>
                <a:schemeClr val="tx1"/>
              </a:solidFill>
              <a:prstDash val="solid"/>
              <a:round/>
              <a:headEnd type="none" w="med" len="med"/>
              <a:tailEnd type="none" w="med" len="med"/>
            </a:ln>
          </p:spPr>
        </p:sp>
        <p:sp>
          <p:nvSpPr>
            <p:cNvPr id="40967" name="Line 7"/>
            <p:cNvSpPr/>
            <p:nvPr/>
          </p:nvSpPr>
          <p:spPr>
            <a:xfrm>
              <a:off x="2888" y="1732"/>
              <a:ext cx="0" cy="2208"/>
            </a:xfrm>
            <a:prstGeom prst="line">
              <a:avLst/>
            </a:prstGeom>
            <a:ln w="19050" cap="flat" cmpd="sng">
              <a:solidFill>
                <a:schemeClr val="tx1"/>
              </a:solidFill>
              <a:prstDash val="solid"/>
              <a:round/>
              <a:headEnd type="none" w="med" len="med"/>
              <a:tailEnd type="none" w="med" len="med"/>
            </a:ln>
          </p:spPr>
        </p:sp>
        <p:sp>
          <p:nvSpPr>
            <p:cNvPr id="40968" name="Line 8"/>
            <p:cNvSpPr/>
            <p:nvPr/>
          </p:nvSpPr>
          <p:spPr>
            <a:xfrm flipV="1">
              <a:off x="1621" y="3152"/>
              <a:ext cx="2544" cy="0"/>
            </a:xfrm>
            <a:prstGeom prst="line">
              <a:avLst/>
            </a:prstGeom>
            <a:ln w="19050" cap="flat" cmpd="sng">
              <a:solidFill>
                <a:schemeClr val="tx1"/>
              </a:solidFill>
              <a:prstDash val="solid"/>
              <a:round/>
              <a:headEnd type="none" w="med" len="med"/>
              <a:tailEnd type="none" w="med" len="med"/>
            </a:ln>
          </p:spPr>
        </p:sp>
        <p:sp>
          <p:nvSpPr>
            <p:cNvPr id="40969" name="Line 9"/>
            <p:cNvSpPr/>
            <p:nvPr/>
          </p:nvSpPr>
          <p:spPr>
            <a:xfrm flipV="1">
              <a:off x="1619" y="3414"/>
              <a:ext cx="2544" cy="0"/>
            </a:xfrm>
            <a:prstGeom prst="line">
              <a:avLst/>
            </a:prstGeom>
            <a:ln w="19050" cap="flat" cmpd="sng">
              <a:solidFill>
                <a:schemeClr val="tx1"/>
              </a:solidFill>
              <a:prstDash val="solid"/>
              <a:round/>
              <a:headEnd type="none" w="med" len="med"/>
              <a:tailEnd type="none" w="med" len="med"/>
            </a:ln>
          </p:spPr>
        </p:sp>
        <p:sp>
          <p:nvSpPr>
            <p:cNvPr id="40970" name="Line 10"/>
            <p:cNvSpPr/>
            <p:nvPr/>
          </p:nvSpPr>
          <p:spPr>
            <a:xfrm flipV="1">
              <a:off x="1621" y="3677"/>
              <a:ext cx="2544" cy="0"/>
            </a:xfrm>
            <a:prstGeom prst="line">
              <a:avLst/>
            </a:prstGeom>
            <a:ln w="19050" cap="flat" cmpd="sng">
              <a:solidFill>
                <a:schemeClr val="tx1"/>
              </a:solidFill>
              <a:prstDash val="solid"/>
              <a:round/>
              <a:headEnd type="none" w="med" len="med"/>
              <a:tailEnd type="none" w="med" len="med"/>
            </a:ln>
          </p:spPr>
        </p:sp>
        <p:sp>
          <p:nvSpPr>
            <p:cNvPr id="40971" name="Line 11"/>
            <p:cNvSpPr/>
            <p:nvPr/>
          </p:nvSpPr>
          <p:spPr>
            <a:xfrm flipV="1">
              <a:off x="1620" y="2604"/>
              <a:ext cx="2544" cy="0"/>
            </a:xfrm>
            <a:prstGeom prst="line">
              <a:avLst/>
            </a:prstGeom>
            <a:ln w="19050" cap="flat" cmpd="sng">
              <a:solidFill>
                <a:schemeClr val="tx1"/>
              </a:solidFill>
              <a:prstDash val="solid"/>
              <a:round/>
              <a:headEnd type="none" w="med" len="med"/>
              <a:tailEnd type="none" w="med" len="med"/>
            </a:ln>
          </p:spPr>
        </p:sp>
        <p:sp>
          <p:nvSpPr>
            <p:cNvPr id="40972" name="Line 12"/>
            <p:cNvSpPr/>
            <p:nvPr/>
          </p:nvSpPr>
          <p:spPr>
            <a:xfrm flipV="1">
              <a:off x="1624" y="2048"/>
              <a:ext cx="2544" cy="0"/>
            </a:xfrm>
            <a:prstGeom prst="line">
              <a:avLst/>
            </a:prstGeom>
            <a:ln w="19050" cap="flat" cmpd="sng">
              <a:solidFill>
                <a:schemeClr val="tx1"/>
              </a:solidFill>
              <a:prstDash val="solid"/>
              <a:round/>
              <a:headEnd type="none" w="med" len="med"/>
              <a:tailEnd type="none" w="med" len="med"/>
            </a:ln>
          </p:spPr>
        </p:sp>
        <p:sp>
          <p:nvSpPr>
            <p:cNvPr id="40973" name="Line 13"/>
            <p:cNvSpPr/>
            <p:nvPr/>
          </p:nvSpPr>
          <p:spPr>
            <a:xfrm flipV="1">
              <a:off x="1624" y="2336"/>
              <a:ext cx="2544" cy="0"/>
            </a:xfrm>
            <a:prstGeom prst="line">
              <a:avLst/>
            </a:prstGeom>
            <a:ln w="19050" cap="flat" cmpd="sng">
              <a:solidFill>
                <a:schemeClr val="tx1"/>
              </a:solidFill>
              <a:prstDash val="solid"/>
              <a:round/>
              <a:headEnd type="none" w="med" len="med"/>
              <a:tailEnd type="none" w="med" len="med"/>
            </a:ln>
          </p:spPr>
        </p:sp>
        <p:sp>
          <p:nvSpPr>
            <p:cNvPr id="40974" name="Line 14"/>
            <p:cNvSpPr/>
            <p:nvPr/>
          </p:nvSpPr>
          <p:spPr>
            <a:xfrm>
              <a:off x="1918" y="1724"/>
              <a:ext cx="0" cy="2208"/>
            </a:xfrm>
            <a:prstGeom prst="line">
              <a:avLst/>
            </a:prstGeom>
            <a:ln w="19050" cap="flat" cmpd="sng">
              <a:solidFill>
                <a:schemeClr val="tx1"/>
              </a:solidFill>
              <a:prstDash val="solid"/>
              <a:round/>
              <a:headEnd type="none" w="med" len="med"/>
              <a:tailEnd type="none" w="med" len="med"/>
            </a:ln>
          </p:spPr>
        </p:sp>
        <p:sp>
          <p:nvSpPr>
            <p:cNvPr id="40975" name="Line 15"/>
            <p:cNvSpPr/>
            <p:nvPr/>
          </p:nvSpPr>
          <p:spPr>
            <a:xfrm>
              <a:off x="2566" y="1727"/>
              <a:ext cx="0" cy="2208"/>
            </a:xfrm>
            <a:prstGeom prst="line">
              <a:avLst/>
            </a:prstGeom>
            <a:ln w="19050" cap="flat" cmpd="sng">
              <a:solidFill>
                <a:schemeClr val="tx1"/>
              </a:solidFill>
              <a:prstDash val="solid"/>
              <a:round/>
              <a:headEnd type="none" w="med" len="med"/>
              <a:tailEnd type="none" w="med" len="med"/>
            </a:ln>
          </p:spPr>
        </p:sp>
        <p:sp>
          <p:nvSpPr>
            <p:cNvPr id="40976" name="Line 16"/>
            <p:cNvSpPr/>
            <p:nvPr/>
          </p:nvSpPr>
          <p:spPr>
            <a:xfrm>
              <a:off x="2256" y="1727"/>
              <a:ext cx="0" cy="2208"/>
            </a:xfrm>
            <a:prstGeom prst="line">
              <a:avLst/>
            </a:prstGeom>
            <a:ln w="19050" cap="flat" cmpd="sng">
              <a:solidFill>
                <a:schemeClr val="tx1"/>
              </a:solidFill>
              <a:prstDash val="solid"/>
              <a:round/>
              <a:headEnd type="none" w="med" len="med"/>
              <a:tailEnd type="none" w="med" len="med"/>
            </a:ln>
          </p:spPr>
        </p:sp>
        <p:sp>
          <p:nvSpPr>
            <p:cNvPr id="40977" name="Line 17"/>
            <p:cNvSpPr/>
            <p:nvPr/>
          </p:nvSpPr>
          <p:spPr>
            <a:xfrm>
              <a:off x="3184" y="1730"/>
              <a:ext cx="0" cy="2208"/>
            </a:xfrm>
            <a:prstGeom prst="line">
              <a:avLst/>
            </a:prstGeom>
            <a:ln w="19050" cap="flat" cmpd="sng">
              <a:solidFill>
                <a:schemeClr val="tx1"/>
              </a:solidFill>
              <a:prstDash val="solid"/>
              <a:round/>
              <a:headEnd type="none" w="med" len="med"/>
              <a:tailEnd type="none" w="med" len="med"/>
            </a:ln>
          </p:spPr>
        </p:sp>
        <p:sp>
          <p:nvSpPr>
            <p:cNvPr id="40978" name="Line 18"/>
            <p:cNvSpPr/>
            <p:nvPr/>
          </p:nvSpPr>
          <p:spPr>
            <a:xfrm>
              <a:off x="3832" y="1729"/>
              <a:ext cx="0" cy="2208"/>
            </a:xfrm>
            <a:prstGeom prst="line">
              <a:avLst/>
            </a:prstGeom>
            <a:ln w="19050" cap="flat" cmpd="sng">
              <a:solidFill>
                <a:schemeClr val="tx1"/>
              </a:solidFill>
              <a:prstDash val="solid"/>
              <a:round/>
              <a:headEnd type="none" w="med" len="med"/>
              <a:tailEnd type="none" w="med" len="med"/>
            </a:ln>
          </p:spPr>
        </p:sp>
        <p:sp>
          <p:nvSpPr>
            <p:cNvPr id="40979" name="Line 19"/>
            <p:cNvSpPr/>
            <p:nvPr/>
          </p:nvSpPr>
          <p:spPr>
            <a:xfrm>
              <a:off x="3507" y="1729"/>
              <a:ext cx="0" cy="2208"/>
            </a:xfrm>
            <a:prstGeom prst="line">
              <a:avLst/>
            </a:prstGeom>
            <a:ln w="19050" cap="flat" cmpd="sng">
              <a:solidFill>
                <a:schemeClr val="tx1"/>
              </a:solidFill>
              <a:prstDash val="solid"/>
              <a:round/>
              <a:headEnd type="none" w="med" len="med"/>
              <a:tailEnd type="none" w="med" len="med"/>
            </a:ln>
          </p:spPr>
        </p:sp>
        <p:sp>
          <p:nvSpPr>
            <p:cNvPr id="40980" name="Text Box 20"/>
            <p:cNvSpPr txBox="1"/>
            <p:nvPr/>
          </p:nvSpPr>
          <p:spPr>
            <a:xfrm>
              <a:off x="1591" y="3956"/>
              <a:ext cx="258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1    2   3   4   5   6   7   8</a:t>
              </a:r>
            </a:p>
          </p:txBody>
        </p:sp>
        <p:sp>
          <p:nvSpPr>
            <p:cNvPr id="40981" name="Text Box 21"/>
            <p:cNvSpPr txBox="1"/>
            <p:nvPr/>
          </p:nvSpPr>
          <p:spPr>
            <a:xfrm>
              <a:off x="1302" y="1728"/>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1</a:t>
              </a:r>
            </a:p>
          </p:txBody>
        </p:sp>
        <p:sp>
          <p:nvSpPr>
            <p:cNvPr id="40982" name="Text Box 22"/>
            <p:cNvSpPr txBox="1"/>
            <p:nvPr/>
          </p:nvSpPr>
          <p:spPr>
            <a:xfrm>
              <a:off x="1302" y="2028"/>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2</a:t>
              </a:r>
            </a:p>
          </p:txBody>
        </p:sp>
        <p:sp>
          <p:nvSpPr>
            <p:cNvPr id="40983" name="Text Box 23"/>
            <p:cNvSpPr txBox="1"/>
            <p:nvPr/>
          </p:nvSpPr>
          <p:spPr>
            <a:xfrm>
              <a:off x="1298" y="2312"/>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3</a:t>
              </a:r>
            </a:p>
          </p:txBody>
        </p:sp>
        <p:sp>
          <p:nvSpPr>
            <p:cNvPr id="40984" name="Text Box 24"/>
            <p:cNvSpPr txBox="1"/>
            <p:nvPr/>
          </p:nvSpPr>
          <p:spPr>
            <a:xfrm>
              <a:off x="1290" y="2588"/>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4</a:t>
              </a:r>
            </a:p>
          </p:txBody>
        </p:sp>
        <p:sp>
          <p:nvSpPr>
            <p:cNvPr id="40985" name="Text Box 25"/>
            <p:cNvSpPr txBox="1"/>
            <p:nvPr/>
          </p:nvSpPr>
          <p:spPr>
            <a:xfrm>
              <a:off x="1286" y="2848"/>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5</a:t>
              </a:r>
            </a:p>
          </p:txBody>
        </p:sp>
        <p:sp>
          <p:nvSpPr>
            <p:cNvPr id="40986" name="Text Box 26"/>
            <p:cNvSpPr txBox="1"/>
            <p:nvPr/>
          </p:nvSpPr>
          <p:spPr>
            <a:xfrm>
              <a:off x="1286" y="3152"/>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6</a:t>
              </a:r>
            </a:p>
          </p:txBody>
        </p:sp>
        <p:sp>
          <p:nvSpPr>
            <p:cNvPr id="40987" name="Text Box 27"/>
            <p:cNvSpPr txBox="1"/>
            <p:nvPr/>
          </p:nvSpPr>
          <p:spPr>
            <a:xfrm>
              <a:off x="1282" y="3392"/>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7</a:t>
              </a:r>
            </a:p>
          </p:txBody>
        </p:sp>
        <p:sp>
          <p:nvSpPr>
            <p:cNvPr id="40988" name="Text Box 28"/>
            <p:cNvSpPr txBox="1"/>
            <p:nvPr/>
          </p:nvSpPr>
          <p:spPr>
            <a:xfrm>
              <a:off x="1282" y="3652"/>
              <a:ext cx="238" cy="288"/>
            </a:xfrm>
            <a:prstGeom prst="rect">
              <a:avLst/>
            </a:prstGeom>
            <a:noFill/>
            <a:ln w="9525">
              <a:noFill/>
            </a:ln>
          </p:spPr>
          <p:txBody>
            <a:bodyPr wrap="none" anchor="t" anchorCtr="0">
              <a:spAutoFit/>
            </a:bodyPr>
            <a:lstStyle/>
            <a:p>
              <a:r>
                <a:rPr lang="ja-JP" altLang="en-US" sz="2400" dirty="0">
                  <a:latin typeface="Verdana" panose="020B0604030504040204" pitchFamily="34" charset="0"/>
                  <a:ea typeface="黑体" panose="02010609060101010101" pitchFamily="49" charset="-122"/>
                </a:rPr>
                <a:t>8</a:t>
              </a:r>
            </a:p>
          </p:txBody>
        </p:sp>
        <p:sp>
          <p:nvSpPr>
            <p:cNvPr id="40989" name="Text Box 29"/>
            <p:cNvSpPr txBox="1"/>
            <p:nvPr/>
          </p:nvSpPr>
          <p:spPr>
            <a:xfrm>
              <a:off x="3206" y="2048"/>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0" name="Text Box 30"/>
            <p:cNvSpPr txBox="1"/>
            <p:nvPr/>
          </p:nvSpPr>
          <p:spPr>
            <a:xfrm>
              <a:off x="3854" y="2328"/>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1" name="Text Box 31"/>
            <p:cNvSpPr txBox="1"/>
            <p:nvPr/>
          </p:nvSpPr>
          <p:spPr>
            <a:xfrm>
              <a:off x="1958" y="2588"/>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2" name="Text Box 32"/>
            <p:cNvSpPr txBox="1"/>
            <p:nvPr/>
          </p:nvSpPr>
          <p:spPr>
            <a:xfrm>
              <a:off x="3534" y="2868"/>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3" name="Text Box 33"/>
            <p:cNvSpPr txBox="1"/>
            <p:nvPr/>
          </p:nvSpPr>
          <p:spPr>
            <a:xfrm>
              <a:off x="2278" y="3396"/>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4" name="Text Box 34"/>
            <p:cNvSpPr txBox="1"/>
            <p:nvPr/>
          </p:nvSpPr>
          <p:spPr>
            <a:xfrm>
              <a:off x="1634" y="3136"/>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5" name="Text Box 35"/>
            <p:cNvSpPr txBox="1"/>
            <p:nvPr/>
          </p:nvSpPr>
          <p:spPr>
            <a:xfrm>
              <a:off x="2902" y="3664"/>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sp>
          <p:nvSpPr>
            <p:cNvPr id="40996" name="Text Box 36"/>
            <p:cNvSpPr txBox="1"/>
            <p:nvPr/>
          </p:nvSpPr>
          <p:spPr>
            <a:xfrm>
              <a:off x="2594" y="1752"/>
              <a:ext cx="267" cy="288"/>
            </a:xfrm>
            <a:prstGeom prst="rect">
              <a:avLst/>
            </a:prstGeom>
            <a:noFill/>
            <a:ln w="9525">
              <a:noFill/>
            </a:ln>
          </p:spPr>
          <p:txBody>
            <a:bodyPr wrap="none" anchor="t" anchorCtr="0">
              <a:spAutoFit/>
            </a:bodyPr>
            <a:lstStyle/>
            <a:p>
              <a:r>
                <a:rPr lang="en-US" altLang="ja-JP" sz="2400" dirty="0">
                  <a:latin typeface="Verdana" panose="020B0604030504040204" pitchFamily="34" charset="0"/>
                  <a:ea typeface="黑体" panose="02010609060101010101" pitchFamily="49" charset="-122"/>
                </a:rPr>
                <a:t>Q</a:t>
              </a:r>
            </a:p>
          </p:txBody>
        </p:sp>
      </p:grpSp>
    </p:spTree>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t>21</a:t>
            </a:fld>
            <a:endParaRPr lang="en-US" altLang="zh-CN" sz="1000" dirty="0"/>
          </a:p>
        </p:txBody>
      </p:sp>
      <p:sp>
        <p:nvSpPr>
          <p:cNvPr id="41986" name="Rectangle 2"/>
          <p:cNvSpPr>
            <a:spLocks noGrp="1"/>
          </p:cNvSpPr>
          <p:nvPr>
            <p:ph type="title"/>
          </p:nvPr>
        </p:nvSpPr>
        <p:spPr/>
        <p:txBody>
          <a:bodyPr vert="horz" wrap="square" lIns="91440" tIns="45720" rIns="91440" bIns="45720" anchor="b" anchorCtr="0"/>
          <a:lstStyle/>
          <a:p>
            <a:pPr eaLnBrk="1" hangingPunct="1"/>
            <a:endParaRPr lang="zh-CN" altLang="en-US" dirty="0"/>
          </a:p>
        </p:txBody>
      </p:sp>
      <p:sp>
        <p:nvSpPr>
          <p:cNvPr id="41987" name="Rectangle 3"/>
          <p:cNvSpPr>
            <a:spLocks noGrp="1"/>
          </p:cNvSpPr>
          <p:nvPr>
            <p:ph idx="1"/>
          </p:nvPr>
        </p:nvSpPr>
        <p:spPr/>
        <p:txBody>
          <a:bodyPr vert="horz" wrap="square" lIns="91440" tIns="45720" rIns="91440" bIns="45720" anchor="t" anchorCtr="0"/>
          <a:lstStyle/>
          <a:p>
            <a:pPr eaLnBrk="1" hangingPunct="1"/>
            <a:endParaRPr lang="zh-CN" altLang="en-US" dirty="0"/>
          </a:p>
        </p:txBody>
      </p:sp>
      <p:pic>
        <p:nvPicPr>
          <p:cNvPr id="41988" name="Picture 4"/>
          <p:cNvPicPr>
            <a:picLocks noChangeAspect="1"/>
          </p:cNvPicPr>
          <p:nvPr/>
        </p:nvPicPr>
        <p:blipFill>
          <a:blip r:embed="rId2"/>
          <a:stretch>
            <a:fillRect/>
          </a:stretch>
        </p:blipFill>
        <p:spPr>
          <a:xfrm>
            <a:off x="0" y="622300"/>
            <a:ext cx="9144000" cy="5543550"/>
          </a:xfrm>
          <a:prstGeom prst="rect">
            <a:avLst/>
          </a:prstGeom>
          <a:noFill/>
          <a:ln w="6350">
            <a:noFill/>
          </a:ln>
        </p:spPr>
      </p:pic>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t>22</a:t>
            </a:fld>
            <a:endParaRPr lang="en-US" altLang="zh-CN" sz="1000" dirty="0"/>
          </a:p>
        </p:txBody>
      </p:sp>
      <p:sp>
        <p:nvSpPr>
          <p:cNvPr id="43010" name="Text Box 2"/>
          <p:cNvSpPr txBox="1"/>
          <p:nvPr/>
        </p:nvSpPr>
        <p:spPr>
          <a:xfrm>
            <a:off x="395288" y="692150"/>
            <a:ext cx="5667375" cy="1917700"/>
          </a:xfrm>
          <a:prstGeom prst="rect">
            <a:avLst/>
          </a:prstGeom>
          <a:noFill/>
          <a:ln w="6350">
            <a:noFill/>
          </a:ln>
        </p:spPr>
        <p:txBody>
          <a:bodyPr wrap="none" anchor="t" anchorCtr="0">
            <a:spAutoFit/>
          </a:bodyPr>
          <a:lstStyle/>
          <a:p>
            <a:pPr>
              <a:buClr>
                <a:schemeClr val="accent2"/>
              </a:buClr>
              <a:buChar char="•"/>
            </a:pPr>
            <a:r>
              <a:rPr lang="zh-CN" altLang="en-US" sz="2400" dirty="0">
                <a:latin typeface="Arial" panose="020B0604020202020204" pitchFamily="34" charset="0"/>
                <a:ea typeface="楷体_GB2312" pitchFamily="49" charset="-122"/>
              </a:rPr>
              <a:t>解向量：</a:t>
            </a:r>
            <a:r>
              <a:rPr lang="en-US" altLang="zh-CN" sz="2400" dirty="0">
                <a:latin typeface="Arial" panose="020B0604020202020204" pitchFamily="34" charset="0"/>
                <a:ea typeface="楷体_GB2312" pitchFamily="49" charset="-122"/>
              </a:rPr>
              <a:t>(x</a:t>
            </a:r>
            <a:r>
              <a:rPr lang="en-US" altLang="zh-CN" sz="2400" baseline="-25000" dirty="0">
                <a:latin typeface="Arial" panose="020B0604020202020204" pitchFamily="34" charset="0"/>
                <a:ea typeface="楷体_GB2312" pitchFamily="49" charset="-122"/>
              </a:rPr>
              <a:t>1</a:t>
            </a:r>
            <a:r>
              <a:rPr lang="en-US" altLang="zh-CN" sz="2400" dirty="0">
                <a:latin typeface="Arial" panose="020B0604020202020204" pitchFamily="34" charset="0"/>
                <a:ea typeface="楷体_GB2312" pitchFamily="49" charset="-122"/>
              </a:rPr>
              <a:t>, x</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 … , x</a:t>
            </a:r>
            <a:r>
              <a:rPr lang="en-US" altLang="zh-CN" sz="2400" baseline="-25000" dirty="0">
                <a:latin typeface="Arial" panose="020B0604020202020204" pitchFamily="34" charset="0"/>
                <a:ea typeface="楷体_GB2312" pitchFamily="49" charset="-122"/>
              </a:rPr>
              <a:t>n</a:t>
            </a:r>
            <a:r>
              <a:rPr lang="en-US" altLang="zh-CN" sz="2400" dirty="0">
                <a:latin typeface="Arial" panose="020B0604020202020204" pitchFamily="34" charset="0"/>
                <a:ea typeface="楷体_GB2312" pitchFamily="49" charset="-122"/>
              </a:rPr>
              <a:t>)</a:t>
            </a:r>
          </a:p>
          <a:p>
            <a:pPr>
              <a:buClr>
                <a:schemeClr val="accent2"/>
              </a:buClr>
              <a:buChar char="•"/>
            </a:pPr>
            <a:r>
              <a:rPr lang="zh-CN" altLang="en-US" sz="2400" dirty="0">
                <a:latin typeface="Arial" panose="020B0604020202020204" pitchFamily="34" charset="0"/>
                <a:ea typeface="楷体_GB2312" pitchFamily="49" charset="-122"/>
              </a:rPr>
              <a:t>显约束：</a:t>
            </a:r>
            <a:r>
              <a:rPr lang="en-US" altLang="zh-CN" sz="2400" dirty="0">
                <a:latin typeface="Arial" panose="020B0604020202020204" pitchFamily="34" charset="0"/>
                <a:ea typeface="楷体_GB2312" pitchFamily="49" charset="-122"/>
              </a:rPr>
              <a:t>x</a:t>
            </a:r>
            <a:r>
              <a:rPr lang="en-US" altLang="zh-CN" sz="2400" baseline="-25000" dirty="0">
                <a:latin typeface="Arial" panose="020B0604020202020204" pitchFamily="34" charset="0"/>
                <a:ea typeface="楷体_GB2312" pitchFamily="49" charset="-122"/>
              </a:rPr>
              <a:t>i</a:t>
            </a:r>
            <a:r>
              <a:rPr lang="en-US" altLang="zh-CN" sz="2400" dirty="0">
                <a:latin typeface="Arial" panose="020B0604020202020204" pitchFamily="34" charset="0"/>
                <a:ea typeface="楷体_GB2312" pitchFamily="49" charset="-122"/>
              </a:rPr>
              <a:t>=1,2, … ,n</a:t>
            </a:r>
          </a:p>
          <a:p>
            <a:pPr>
              <a:buClr>
                <a:schemeClr val="accent2"/>
              </a:buClr>
              <a:buChar char="•"/>
            </a:pPr>
            <a:r>
              <a:rPr lang="zh-CN" altLang="en-US" sz="2400" dirty="0">
                <a:latin typeface="Arial" panose="020B0604020202020204" pitchFamily="34" charset="0"/>
                <a:ea typeface="楷体_GB2312" pitchFamily="49" charset="-122"/>
              </a:rPr>
              <a:t>隐约束：</a:t>
            </a:r>
          </a:p>
          <a:p>
            <a:pPr>
              <a:buClr>
                <a:schemeClr val="accent2"/>
              </a:buClr>
            </a:pPr>
            <a:r>
              <a:rPr lang="en-US" altLang="zh-CN" sz="2400" dirty="0">
                <a:latin typeface="Arial" panose="020B0604020202020204" pitchFamily="34" charset="0"/>
                <a:ea typeface="楷体_GB2312" pitchFamily="49" charset="-122"/>
              </a:rPr>
              <a:t>    1)</a:t>
            </a:r>
            <a:r>
              <a:rPr lang="zh-CN" altLang="en-US" sz="2400" dirty="0">
                <a:latin typeface="Arial" panose="020B0604020202020204" pitchFamily="34" charset="0"/>
                <a:ea typeface="楷体_GB2312" pitchFamily="49" charset="-122"/>
              </a:rPr>
              <a:t>不同列：</a:t>
            </a:r>
            <a:r>
              <a:rPr lang="en-US" altLang="zh-CN" sz="2400" dirty="0">
                <a:latin typeface="Arial" panose="020B0604020202020204" pitchFamily="34" charset="0"/>
                <a:ea typeface="楷体_GB2312" pitchFamily="49" charset="-122"/>
              </a:rPr>
              <a:t>x</a:t>
            </a:r>
            <a:r>
              <a:rPr lang="en-US" altLang="zh-CN" sz="2400" baseline="-25000" dirty="0">
                <a:latin typeface="Arial" panose="020B0604020202020204" pitchFamily="34" charset="0"/>
                <a:ea typeface="楷体_GB2312" pitchFamily="49" charset="-122"/>
              </a:rPr>
              <a:t>i</a:t>
            </a:r>
            <a:r>
              <a:rPr lang="en-US" altLang="zh-CN" sz="2400" b="1"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x</a:t>
            </a:r>
            <a:r>
              <a:rPr lang="en-US" altLang="zh-CN" sz="2400" baseline="-25000" dirty="0">
                <a:latin typeface="Arial" panose="020B0604020202020204" pitchFamily="34" charset="0"/>
                <a:ea typeface="楷体_GB2312" pitchFamily="49" charset="-122"/>
              </a:rPr>
              <a:t>j</a:t>
            </a:r>
          </a:p>
          <a:p>
            <a:pPr>
              <a:buClr>
                <a:schemeClr val="accent2"/>
              </a:buClr>
            </a:pPr>
            <a:r>
              <a:rPr lang="en-US" altLang="zh-CN" sz="2400" dirty="0">
                <a:latin typeface="Arial" panose="020B0604020202020204" pitchFamily="34" charset="0"/>
                <a:ea typeface="楷体_GB2312" pitchFamily="49" charset="-122"/>
              </a:rPr>
              <a:t>    2)</a:t>
            </a:r>
            <a:r>
              <a:rPr lang="zh-CN" altLang="en-US" sz="2400" dirty="0">
                <a:latin typeface="Arial" panose="020B0604020202020204" pitchFamily="34" charset="0"/>
                <a:ea typeface="楷体_GB2312" pitchFamily="49" charset="-122"/>
              </a:rPr>
              <a:t>不处于同一正、反对角线：</a:t>
            </a:r>
            <a:r>
              <a:rPr lang="en-US" altLang="zh-CN" sz="2400" dirty="0">
                <a:latin typeface="Arial" panose="020B0604020202020204" pitchFamily="34" charset="0"/>
                <a:ea typeface="楷体_GB2312" pitchFamily="49" charset="-122"/>
                <a:sym typeface="Wingdings" panose="05000000000000000000" pitchFamily="2" charset="2"/>
              </a:rPr>
              <a:t>|i-j|</a:t>
            </a:r>
            <a:r>
              <a:rPr lang="en-US" altLang="zh-CN" sz="2400" b="1"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sym typeface="Wingdings" panose="05000000000000000000" pitchFamily="2" charset="2"/>
              </a:rPr>
              <a:t>|x</a:t>
            </a:r>
            <a:r>
              <a:rPr lang="en-US" altLang="zh-CN" sz="2400" baseline="-25000" dirty="0">
                <a:latin typeface="Arial" panose="020B0604020202020204" pitchFamily="34" charset="0"/>
                <a:ea typeface="楷体_GB2312" pitchFamily="49" charset="-122"/>
                <a:sym typeface="Wingdings" panose="05000000000000000000" pitchFamily="2" charset="2"/>
              </a:rPr>
              <a:t>i</a:t>
            </a:r>
            <a:r>
              <a:rPr lang="en-US" altLang="zh-CN" sz="2400" dirty="0">
                <a:latin typeface="Arial" panose="020B0604020202020204" pitchFamily="34" charset="0"/>
                <a:ea typeface="楷体_GB2312" pitchFamily="49" charset="-122"/>
                <a:sym typeface="Wingdings" panose="05000000000000000000" pitchFamily="2" charset="2"/>
              </a:rPr>
              <a:t>-x</a:t>
            </a:r>
            <a:r>
              <a:rPr lang="en-US" altLang="zh-CN" sz="2400" baseline="-25000" dirty="0">
                <a:latin typeface="Arial" panose="020B0604020202020204" pitchFamily="34" charset="0"/>
                <a:ea typeface="楷体_GB2312" pitchFamily="49" charset="-122"/>
                <a:sym typeface="Wingdings" panose="05000000000000000000" pitchFamily="2" charset="2"/>
              </a:rPr>
              <a:t>j</a:t>
            </a:r>
            <a:r>
              <a:rPr lang="en-US" altLang="zh-CN" sz="2400" dirty="0">
                <a:latin typeface="Arial" panose="020B0604020202020204" pitchFamily="34" charset="0"/>
                <a:ea typeface="楷体_GB2312" pitchFamily="49" charset="-122"/>
                <a:sym typeface="Wingdings" panose="05000000000000000000" pitchFamily="2" charset="2"/>
              </a:rPr>
              <a:t>|</a:t>
            </a:r>
            <a:endParaRPr lang="en-US" altLang="zh-CN" sz="2400" dirty="0">
              <a:latin typeface="Arial" panose="020B0604020202020204" pitchFamily="34" charset="0"/>
              <a:ea typeface="楷体_GB2312" pitchFamily="49" charset="-122"/>
            </a:endParaRPr>
          </a:p>
        </p:txBody>
      </p:sp>
      <p:sp>
        <p:nvSpPr>
          <p:cNvPr id="358403" name="Rectangle 3"/>
          <p:cNvSpPr>
            <a:spLocks noChangeArrowheads="1"/>
          </p:cNvSpPr>
          <p:nvPr/>
        </p:nvSpPr>
        <p:spPr bwMode="auto">
          <a:xfrm>
            <a:off x="611188" y="0"/>
            <a:ext cx="7772400" cy="803275"/>
          </a:xfrm>
          <a:prstGeom prst="rect">
            <a:avLst/>
          </a:prstGeom>
          <a:noFill/>
          <a:ln>
            <a:noFill/>
          </a:ln>
          <a:effectLst/>
        </p:spPr>
        <p:txBody>
          <a:bodyPr anchor="ctr"/>
          <a:lstStyle>
            <a:lvl1pPr>
              <a:defRPr sz="3900" b="1">
                <a:solidFill>
                  <a:schemeClr val="tx2"/>
                </a:solidFill>
                <a:latin typeface="Arial" panose="020B0604020202020204" pitchFamily="34" charset="0"/>
                <a:ea typeface="宋体" panose="02010600030101010101" pitchFamily="2" charset="-122"/>
              </a:defRPr>
            </a:lvl1pPr>
            <a:lvl2pPr>
              <a:defRPr sz="3900" b="1">
                <a:solidFill>
                  <a:schemeClr val="tx2"/>
                </a:solidFill>
                <a:latin typeface="Arial" panose="020B0604020202020204" pitchFamily="34" charset="0"/>
                <a:ea typeface="宋体" panose="02010600030101010101" pitchFamily="2" charset="-122"/>
              </a:defRPr>
            </a:lvl2pPr>
            <a:lvl3pPr>
              <a:defRPr sz="3900" b="1">
                <a:solidFill>
                  <a:schemeClr val="tx2"/>
                </a:solidFill>
                <a:latin typeface="Arial" panose="020B0604020202020204" pitchFamily="34" charset="0"/>
                <a:ea typeface="宋体" panose="02010600030101010101" pitchFamily="2" charset="-122"/>
              </a:defRPr>
            </a:lvl3pPr>
            <a:lvl4pPr>
              <a:defRPr sz="3900" b="1">
                <a:solidFill>
                  <a:schemeClr val="tx2"/>
                </a:solidFill>
                <a:latin typeface="Arial" panose="020B0604020202020204" pitchFamily="34" charset="0"/>
                <a:ea typeface="宋体" panose="02010600030101010101" pitchFamily="2" charset="-122"/>
              </a:defRPr>
            </a:lvl4pPr>
            <a:lvl5pPr>
              <a:defRPr sz="3900" b="1">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n</a:t>
            </a:r>
            <a:r>
              <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后问题</a:t>
            </a:r>
          </a:p>
        </p:txBody>
      </p:sp>
      <p:sp>
        <p:nvSpPr>
          <p:cNvPr id="43012" name="Text Box 4"/>
          <p:cNvSpPr txBox="1"/>
          <p:nvPr/>
        </p:nvSpPr>
        <p:spPr>
          <a:xfrm>
            <a:off x="250825" y="2547938"/>
            <a:ext cx="5059363" cy="4003675"/>
          </a:xfrm>
          <a:prstGeom prst="rect">
            <a:avLst/>
          </a:prstGeom>
          <a:noFill/>
          <a:ln w="6350">
            <a:noFill/>
          </a:ln>
        </p:spPr>
        <p:txBody>
          <a:bodyPr wrap="none" anchor="t" anchorCtr="0">
            <a:spAutoFit/>
          </a:bodyPr>
          <a:lstStyle/>
          <a:p>
            <a:r>
              <a:rPr lang="en-US" altLang="zh-CN" sz="1600" dirty="0">
                <a:latin typeface="Arial" panose="020B0604020202020204" pitchFamily="34" charset="0"/>
              </a:rPr>
              <a:t>bool Queen::</a:t>
            </a:r>
            <a:r>
              <a:rPr lang="en-US" altLang="zh-CN" sz="1600" b="1" dirty="0">
                <a:latin typeface="Arial" panose="020B0604020202020204" pitchFamily="34" charset="0"/>
              </a:rPr>
              <a:t>Place</a:t>
            </a:r>
            <a:r>
              <a:rPr lang="en-US" altLang="zh-CN" sz="1600" dirty="0">
                <a:latin typeface="Arial" panose="020B0604020202020204" pitchFamily="34" charset="0"/>
              </a:rPr>
              <a:t>(int k)</a:t>
            </a:r>
          </a:p>
          <a:p>
            <a:r>
              <a:rPr lang="en-US" altLang="zh-CN" sz="1600" dirty="0">
                <a:latin typeface="Arial" panose="020B0604020202020204" pitchFamily="34" charset="0"/>
              </a:rPr>
              <a:t>{</a:t>
            </a:r>
          </a:p>
          <a:p>
            <a:r>
              <a:rPr lang="en-US" altLang="zh-CN" sz="1600" dirty="0">
                <a:latin typeface="Arial" panose="020B0604020202020204" pitchFamily="34" charset="0"/>
              </a:rPr>
              <a:t>  for (int j=1;j&lt;k;j++)</a:t>
            </a:r>
          </a:p>
          <a:p>
            <a:r>
              <a:rPr lang="en-US" altLang="zh-CN" sz="1600" dirty="0">
                <a:latin typeface="Arial" panose="020B0604020202020204" pitchFamily="34" charset="0"/>
              </a:rPr>
              <a:t>    if ((abs(k-j)==abs(x[j]-x[k]))||(x[j]==x[k])) return false;</a:t>
            </a:r>
          </a:p>
          <a:p>
            <a:r>
              <a:rPr lang="en-US" altLang="zh-CN" sz="1600" dirty="0">
                <a:latin typeface="Arial" panose="020B0604020202020204" pitchFamily="34" charset="0"/>
              </a:rPr>
              <a:t>  return true;</a:t>
            </a:r>
          </a:p>
          <a:p>
            <a:r>
              <a:rPr lang="en-US" altLang="zh-CN" sz="1600" dirty="0">
                <a:latin typeface="Arial" panose="020B0604020202020204" pitchFamily="34" charset="0"/>
              </a:rPr>
              <a:t>} </a:t>
            </a:r>
          </a:p>
          <a:p>
            <a:endParaRPr lang="en-US" altLang="zh-CN" sz="1600" dirty="0">
              <a:latin typeface="Arial" panose="020B0604020202020204" pitchFamily="34" charset="0"/>
            </a:endParaRPr>
          </a:p>
          <a:p>
            <a:r>
              <a:rPr lang="en-US" altLang="zh-CN" sz="1600" dirty="0">
                <a:latin typeface="Arial" panose="020B0604020202020204" pitchFamily="34" charset="0"/>
              </a:rPr>
              <a:t>void Queen::</a:t>
            </a:r>
            <a:r>
              <a:rPr lang="en-US" altLang="zh-CN" sz="1600" b="1" dirty="0">
                <a:latin typeface="Arial" panose="020B0604020202020204" pitchFamily="34" charset="0"/>
              </a:rPr>
              <a:t>Backtrack</a:t>
            </a:r>
            <a:r>
              <a:rPr lang="en-US" altLang="zh-CN" sz="1600" dirty="0">
                <a:latin typeface="Arial" panose="020B0604020202020204" pitchFamily="34" charset="0"/>
              </a:rPr>
              <a:t>(int t)</a:t>
            </a:r>
          </a:p>
          <a:p>
            <a:r>
              <a:rPr lang="en-US" altLang="zh-CN" sz="1600" dirty="0">
                <a:latin typeface="Arial" panose="020B0604020202020204" pitchFamily="34" charset="0"/>
              </a:rPr>
              <a:t>{</a:t>
            </a:r>
          </a:p>
          <a:p>
            <a:r>
              <a:rPr lang="en-US" altLang="zh-CN" sz="1600" dirty="0">
                <a:latin typeface="Arial" panose="020B0604020202020204" pitchFamily="34" charset="0"/>
              </a:rPr>
              <a:t>  if (t&gt;n) sum++;</a:t>
            </a:r>
          </a:p>
          <a:p>
            <a:r>
              <a:rPr lang="en-US" altLang="zh-CN" sz="1600" dirty="0">
                <a:latin typeface="Arial" panose="020B0604020202020204" pitchFamily="34" charset="0"/>
              </a:rPr>
              <a:t>    else</a:t>
            </a:r>
          </a:p>
          <a:p>
            <a:r>
              <a:rPr lang="en-US" altLang="zh-CN" sz="1600" dirty="0">
                <a:latin typeface="Arial" panose="020B0604020202020204" pitchFamily="34" charset="0"/>
              </a:rPr>
              <a:t>      for (int i=1;i&lt;=n;i++) {</a:t>
            </a:r>
          </a:p>
          <a:p>
            <a:r>
              <a:rPr lang="en-US" altLang="zh-CN" sz="1600" dirty="0">
                <a:latin typeface="Arial" panose="020B0604020202020204" pitchFamily="34" charset="0"/>
              </a:rPr>
              <a:t>        x[t]=i;</a:t>
            </a:r>
          </a:p>
          <a:p>
            <a:r>
              <a:rPr lang="en-US" altLang="zh-CN" sz="1600" dirty="0">
                <a:latin typeface="Arial" panose="020B0604020202020204" pitchFamily="34" charset="0"/>
              </a:rPr>
              <a:t>        if (Place(t)) Backtrack(t+1);</a:t>
            </a:r>
          </a:p>
          <a:p>
            <a:r>
              <a:rPr lang="en-US" altLang="zh-CN" sz="1600" dirty="0">
                <a:latin typeface="Arial" panose="020B0604020202020204" pitchFamily="34" charset="0"/>
              </a:rPr>
              <a:t>      }</a:t>
            </a:r>
          </a:p>
          <a:p>
            <a:r>
              <a:rPr lang="en-US" altLang="zh-CN" sz="1600" dirty="0">
                <a:latin typeface="Arial" panose="020B0604020202020204" pitchFamily="34" charset="0"/>
              </a:rPr>
              <a:t> }</a:t>
            </a: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3200" dirty="0">
                <a:solidFill>
                  <a:schemeClr val="tx1"/>
                </a:solidFill>
                <a:latin typeface="隶书" panose="02010509060101010101" pitchFamily="49" charset="-122"/>
                <a:ea typeface="隶书" panose="02010509060101010101" pitchFamily="49" charset="-122"/>
              </a:rPr>
              <a:t>例</a:t>
            </a:r>
            <a:r>
              <a:rPr lang="en-US" altLang="zh-CN" sz="3200" dirty="0">
                <a:solidFill>
                  <a:schemeClr val="tx1"/>
                </a:solidFill>
                <a:latin typeface="隶书" panose="02010509060101010101" pitchFamily="49" charset="-122"/>
                <a:ea typeface="隶书" panose="02010509060101010101" pitchFamily="49" charset="-122"/>
              </a:rPr>
              <a:t>1  4</a:t>
            </a:r>
            <a:r>
              <a:rPr lang="zh-CN" altLang="en-US" sz="3200" dirty="0">
                <a:solidFill>
                  <a:schemeClr val="tx1"/>
                </a:solidFill>
                <a:latin typeface="隶书" panose="02010509060101010101" pitchFamily="49" charset="-122"/>
                <a:ea typeface="隶书" panose="02010509060101010101" pitchFamily="49" charset="-122"/>
              </a:rPr>
              <a:t>皇后问题的状态空间树</a:t>
            </a:r>
            <a:r>
              <a:rPr lang="zh-CN" altLang="en-US" sz="2800" dirty="0">
                <a:solidFill>
                  <a:schemeClr val="tx1"/>
                </a:solidFill>
              </a:rPr>
              <a:t>。</a:t>
            </a:r>
          </a:p>
        </p:txBody>
      </p:sp>
      <p:pic>
        <p:nvPicPr>
          <p:cNvPr id="7171" name="Picture 8"/>
          <p:cNvPicPr>
            <a:picLocks noChangeAspect="1"/>
          </p:cNvPicPr>
          <p:nvPr/>
        </p:nvPicPr>
        <p:blipFill>
          <a:blip r:embed="rId2"/>
          <a:stretch>
            <a:fillRect/>
          </a:stretch>
        </p:blipFill>
        <p:spPr>
          <a:xfrm>
            <a:off x="179388" y="765175"/>
            <a:ext cx="8747125" cy="4608513"/>
          </a:xfrm>
          <a:prstGeom prst="rect">
            <a:avLst/>
          </a:prstGeom>
          <a:noFill/>
          <a:ln w="9525">
            <a:noFill/>
          </a:ln>
        </p:spPr>
      </p:pic>
      <p:sp>
        <p:nvSpPr>
          <p:cNvPr id="7172" name="Rectangle 9"/>
          <p:cNvSpPr/>
          <p:nvPr/>
        </p:nvSpPr>
        <p:spPr>
          <a:xfrm>
            <a:off x="2771775" y="5445125"/>
            <a:ext cx="4392613" cy="558800"/>
          </a:xfrm>
          <a:prstGeom prst="rect">
            <a:avLst/>
          </a:prstGeom>
          <a:noFill/>
          <a:ln w="9525">
            <a:noFill/>
          </a:ln>
        </p:spPr>
        <p:txBody>
          <a:bodyPr/>
          <a:lstStyle/>
          <a:p>
            <a:r>
              <a:rPr lang="en-US" altLang="zh-CN" dirty="0">
                <a:latin typeface="Garamond" panose="02020404030301010803" pitchFamily="18" charset="0"/>
              </a:rPr>
              <a:t>4-</a:t>
            </a:r>
            <a:r>
              <a:rPr lang="zh-CN" altLang="en-US" dirty="0">
                <a:latin typeface="Garamond" panose="02020404030301010803" pitchFamily="18" charset="0"/>
              </a:rPr>
              <a:t>皇后问题完整的状态空间树</a:t>
            </a:r>
          </a:p>
        </p:txBody>
      </p:sp>
      <p:sp>
        <p:nvSpPr>
          <p:cNvPr id="72714" name="Freeform 10"/>
          <p:cNvSpPr/>
          <p:nvPr/>
        </p:nvSpPr>
        <p:spPr>
          <a:xfrm>
            <a:off x="263525" y="1268413"/>
            <a:ext cx="8388350" cy="3686175"/>
          </a:xfrm>
          <a:custGeom>
            <a:avLst/>
            <a:gdLst>
              <a:gd name="txL" fmla="*/ 0 w 5284"/>
              <a:gd name="txT" fmla="*/ 0 h 2322"/>
              <a:gd name="txR" fmla="*/ 5284 w 5284"/>
              <a:gd name="txB" fmla="*/ 2322 h 232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284" h="2322">
                <a:moveTo>
                  <a:pt x="2714" y="0"/>
                </a:moveTo>
                <a:cubicBezTo>
                  <a:pt x="2842" y="11"/>
                  <a:pt x="2971" y="23"/>
                  <a:pt x="2714" y="91"/>
                </a:cubicBezTo>
                <a:cubicBezTo>
                  <a:pt x="2457" y="159"/>
                  <a:pt x="1293" y="355"/>
                  <a:pt x="1172" y="408"/>
                </a:cubicBezTo>
                <a:cubicBezTo>
                  <a:pt x="1051" y="461"/>
                  <a:pt x="1655" y="408"/>
                  <a:pt x="1988" y="408"/>
                </a:cubicBezTo>
                <a:cubicBezTo>
                  <a:pt x="2321" y="408"/>
                  <a:pt x="2767" y="400"/>
                  <a:pt x="3168" y="408"/>
                </a:cubicBezTo>
                <a:cubicBezTo>
                  <a:pt x="3569" y="416"/>
                  <a:pt x="4271" y="424"/>
                  <a:pt x="4392" y="454"/>
                </a:cubicBezTo>
                <a:cubicBezTo>
                  <a:pt x="4513" y="484"/>
                  <a:pt x="4528" y="507"/>
                  <a:pt x="3893" y="590"/>
                </a:cubicBezTo>
                <a:cubicBezTo>
                  <a:pt x="3258" y="673"/>
                  <a:pt x="869" y="885"/>
                  <a:pt x="582" y="953"/>
                </a:cubicBezTo>
                <a:cubicBezTo>
                  <a:pt x="295" y="1021"/>
                  <a:pt x="1467" y="983"/>
                  <a:pt x="2170" y="998"/>
                </a:cubicBezTo>
                <a:cubicBezTo>
                  <a:pt x="2873" y="1013"/>
                  <a:pt x="4484" y="990"/>
                  <a:pt x="4801" y="1043"/>
                </a:cubicBezTo>
                <a:cubicBezTo>
                  <a:pt x="5118" y="1096"/>
                  <a:pt x="4801" y="1240"/>
                  <a:pt x="4075" y="1316"/>
                </a:cubicBezTo>
                <a:cubicBezTo>
                  <a:pt x="3349" y="1392"/>
                  <a:pt x="892" y="1437"/>
                  <a:pt x="446" y="1497"/>
                </a:cubicBezTo>
                <a:cubicBezTo>
                  <a:pt x="0" y="1557"/>
                  <a:pt x="643" y="1656"/>
                  <a:pt x="1399" y="1679"/>
                </a:cubicBezTo>
                <a:cubicBezTo>
                  <a:pt x="2155" y="1702"/>
                  <a:pt x="4680" y="1565"/>
                  <a:pt x="4982" y="1633"/>
                </a:cubicBezTo>
                <a:cubicBezTo>
                  <a:pt x="5284" y="1701"/>
                  <a:pt x="3954" y="1996"/>
                  <a:pt x="3213" y="2087"/>
                </a:cubicBezTo>
                <a:cubicBezTo>
                  <a:pt x="2472" y="2178"/>
                  <a:pt x="1006" y="2147"/>
                  <a:pt x="537" y="2177"/>
                </a:cubicBezTo>
                <a:cubicBezTo>
                  <a:pt x="68" y="2207"/>
                  <a:pt x="348" y="2245"/>
                  <a:pt x="401" y="2268"/>
                </a:cubicBezTo>
                <a:cubicBezTo>
                  <a:pt x="454" y="2291"/>
                  <a:pt x="658" y="2306"/>
                  <a:pt x="854" y="2314"/>
                </a:cubicBezTo>
                <a:cubicBezTo>
                  <a:pt x="1050" y="2322"/>
                  <a:pt x="877" y="2322"/>
                  <a:pt x="1580" y="2314"/>
                </a:cubicBezTo>
                <a:cubicBezTo>
                  <a:pt x="2283" y="2306"/>
                  <a:pt x="3678" y="2287"/>
                  <a:pt x="5073" y="2268"/>
                </a:cubicBezTo>
              </a:path>
            </a:pathLst>
          </a:custGeom>
          <a:noFill/>
          <a:ln w="9525" cap="flat" cmpd="sng">
            <a:solidFill>
              <a:srgbClr val="FF0000">
                <a:alpha val="100000"/>
              </a:srgbClr>
            </a:solidFill>
            <a:prstDash val="dash"/>
            <a:round/>
            <a:headEnd type="none" w="med" len="med"/>
            <a:tailEnd type="triangle" w="med" len="med"/>
          </a:ln>
        </p:spPr>
        <p:txBody>
          <a:bodyPr/>
          <a:lstStyle/>
          <a:p>
            <a:endParaRPr lang="zh-CN" altLang="en-US"/>
          </a:p>
        </p:txBody>
      </p:sp>
      <p:sp>
        <p:nvSpPr>
          <p:cNvPr id="7174" name="Rectangle 13"/>
          <p:cNvSpPr/>
          <p:nvPr/>
        </p:nvSpPr>
        <p:spPr>
          <a:xfrm>
            <a:off x="428625" y="5857875"/>
            <a:ext cx="8607425" cy="928688"/>
          </a:xfrm>
          <a:prstGeom prst="rect">
            <a:avLst/>
          </a:prstGeom>
          <a:solidFill>
            <a:schemeClr val="accent1"/>
          </a:solidFill>
          <a:ln w="9525">
            <a:noFill/>
          </a:ln>
        </p:spPr>
        <p:txBody>
          <a:bodyPr>
            <a:spAutoFit/>
          </a:bodyPr>
          <a:lstStyle/>
          <a:p>
            <a:pPr>
              <a:spcBef>
                <a:spcPct val="20000"/>
              </a:spcBef>
              <a:buClr>
                <a:schemeClr val="accent1"/>
              </a:buClr>
              <a:buSzPct val="65000"/>
              <a:buFont typeface="Wingdings" panose="05000000000000000000" pitchFamily="2" charset="2"/>
              <a:buChar char="n"/>
            </a:pPr>
            <a:r>
              <a:rPr lang="zh-CN" altLang="en-US" sz="1600" dirty="0">
                <a:latin typeface="Arial" panose="020B0604020202020204" pitchFamily="34" charset="0"/>
              </a:rPr>
              <a:t>限界函数：如果（</a:t>
            </a:r>
            <a:r>
              <a:rPr lang="en-US" altLang="zh-CN" sz="1600" dirty="0">
                <a:latin typeface="Arial" panose="020B0604020202020204" pitchFamily="34" charset="0"/>
              </a:rPr>
              <a:t>x</a:t>
            </a:r>
            <a:r>
              <a:rPr lang="en-US" altLang="zh-CN" sz="1600" baseline="-25000" dirty="0">
                <a:latin typeface="Arial" panose="020B0604020202020204" pitchFamily="34" charset="0"/>
              </a:rPr>
              <a:t>1</a:t>
            </a:r>
            <a:r>
              <a:rPr lang="en-US" altLang="zh-CN" sz="1600" dirty="0">
                <a:latin typeface="Arial" panose="020B0604020202020204" pitchFamily="34" charset="0"/>
              </a:rPr>
              <a:t>,x</a:t>
            </a:r>
            <a:r>
              <a:rPr lang="en-US" altLang="zh-CN" sz="1600" baseline="-25000" dirty="0">
                <a:latin typeface="Arial" panose="020B0604020202020204" pitchFamily="34" charset="0"/>
              </a:rPr>
              <a:t>2</a:t>
            </a:r>
            <a:r>
              <a:rPr lang="en-US" altLang="zh-CN" sz="1600" dirty="0">
                <a:latin typeface="Arial" panose="020B0604020202020204" pitchFamily="34" charset="0"/>
              </a:rPr>
              <a:t>,…,x</a:t>
            </a:r>
            <a:r>
              <a:rPr lang="en-US" altLang="zh-CN" sz="1600" baseline="-25000" dirty="0">
                <a:latin typeface="Arial" panose="020B0604020202020204" pitchFamily="34" charset="0"/>
              </a:rPr>
              <a:t>i</a:t>
            </a:r>
            <a:r>
              <a:rPr lang="zh-CN" altLang="en-US" sz="1600" dirty="0">
                <a:latin typeface="Arial" panose="020B0604020202020204" pitchFamily="34" charset="0"/>
              </a:rPr>
              <a:t>）是到当前</a:t>
            </a:r>
            <a:r>
              <a:rPr lang="en-US" altLang="zh-CN" sz="1600" dirty="0">
                <a:latin typeface="Arial" panose="020B0604020202020204" pitchFamily="34" charset="0"/>
              </a:rPr>
              <a:t>E</a:t>
            </a:r>
            <a:r>
              <a:rPr lang="zh-CN" altLang="en-US" sz="1600" dirty="0">
                <a:latin typeface="Arial" panose="020B0604020202020204" pitchFamily="34" charset="0"/>
              </a:rPr>
              <a:t>结点的路径，那么具有父－子标记</a:t>
            </a:r>
            <a:r>
              <a:rPr lang="en-US" altLang="zh-CN" sz="1600" dirty="0">
                <a:latin typeface="Arial" panose="020B0604020202020204" pitchFamily="34" charset="0"/>
              </a:rPr>
              <a:t>x</a:t>
            </a:r>
            <a:r>
              <a:rPr lang="en-US" altLang="zh-CN" sz="1600" baseline="-25000" dirty="0">
                <a:latin typeface="Arial" panose="020B0604020202020204" pitchFamily="34" charset="0"/>
              </a:rPr>
              <a:t>i+1</a:t>
            </a:r>
          </a:p>
          <a:p>
            <a:pPr>
              <a:spcBef>
                <a:spcPct val="20000"/>
              </a:spcBef>
              <a:buClr>
                <a:schemeClr val="accent1"/>
              </a:buClr>
              <a:buSzPct val="65000"/>
              <a:buFont typeface="Wingdings" panose="05000000000000000000" pitchFamily="2" charset="2"/>
            </a:pPr>
            <a:r>
              <a:rPr lang="en-US" altLang="zh-CN" sz="1600" baseline="-25000" dirty="0">
                <a:latin typeface="Arial" panose="020B0604020202020204" pitchFamily="34" charset="0"/>
              </a:rPr>
              <a:t>                                </a:t>
            </a:r>
            <a:r>
              <a:rPr lang="zh-CN" altLang="en-US" sz="1600" dirty="0">
                <a:latin typeface="Arial" panose="020B0604020202020204" pitchFamily="34" charset="0"/>
              </a:rPr>
              <a:t>的所有儿子结点是一些这样的结点，它们使得（</a:t>
            </a:r>
            <a:r>
              <a:rPr lang="en-US" altLang="zh-CN" sz="1600" dirty="0">
                <a:latin typeface="Arial" panose="020B0604020202020204" pitchFamily="34" charset="0"/>
              </a:rPr>
              <a:t>x</a:t>
            </a:r>
            <a:r>
              <a:rPr lang="en-US" altLang="zh-CN" sz="1600" baseline="-25000" dirty="0">
                <a:latin typeface="Arial" panose="020B0604020202020204" pitchFamily="34" charset="0"/>
              </a:rPr>
              <a:t>1</a:t>
            </a:r>
            <a:r>
              <a:rPr lang="en-US" altLang="zh-CN" sz="1600" dirty="0">
                <a:latin typeface="Arial" panose="020B0604020202020204" pitchFamily="34" charset="0"/>
              </a:rPr>
              <a:t>,x</a:t>
            </a:r>
            <a:r>
              <a:rPr lang="en-US" altLang="zh-CN" sz="1600" baseline="-25000" dirty="0">
                <a:latin typeface="Arial" panose="020B0604020202020204" pitchFamily="34" charset="0"/>
              </a:rPr>
              <a:t>2</a:t>
            </a:r>
            <a:r>
              <a:rPr lang="en-US" altLang="zh-CN" sz="1600" dirty="0">
                <a:latin typeface="Arial" panose="020B0604020202020204" pitchFamily="34" charset="0"/>
              </a:rPr>
              <a:t>,…,x</a:t>
            </a:r>
            <a:r>
              <a:rPr lang="en-US" altLang="zh-CN" sz="1600" baseline="-25000" dirty="0">
                <a:latin typeface="Arial" panose="020B0604020202020204" pitchFamily="34" charset="0"/>
              </a:rPr>
              <a:t>i</a:t>
            </a:r>
            <a:r>
              <a:rPr lang="en-US" altLang="zh-CN" sz="1600" dirty="0">
                <a:latin typeface="Arial" panose="020B0604020202020204" pitchFamily="34" charset="0"/>
              </a:rPr>
              <a:t>,x</a:t>
            </a:r>
            <a:r>
              <a:rPr lang="en-US" altLang="zh-CN" sz="1600" baseline="-25000" dirty="0">
                <a:latin typeface="Arial" panose="020B0604020202020204" pitchFamily="34" charset="0"/>
              </a:rPr>
              <a:t>i+1</a:t>
            </a:r>
            <a:r>
              <a:rPr lang="zh-CN" altLang="en-US" sz="1600" dirty="0">
                <a:latin typeface="Arial" panose="020B0604020202020204" pitchFamily="34" charset="0"/>
              </a:rPr>
              <a:t>）表示</a:t>
            </a:r>
          </a:p>
          <a:p>
            <a:pPr>
              <a:spcBef>
                <a:spcPct val="20000"/>
              </a:spcBef>
              <a:buClr>
                <a:schemeClr val="accent1"/>
              </a:buClr>
              <a:buSzPct val="65000"/>
              <a:buFont typeface="Wingdings" panose="05000000000000000000" pitchFamily="2" charset="2"/>
            </a:pPr>
            <a:r>
              <a:rPr lang="zh-CN" altLang="en-US" sz="1600" dirty="0">
                <a:latin typeface="Arial" panose="020B0604020202020204" pitchFamily="34" charset="0"/>
              </a:rPr>
              <a:t>                      没有两个皇后正在相互攻击的一种棋盘格局。</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14"/>
                                        </p:tgtEl>
                                        <p:attrNameLst>
                                          <p:attrName>style.visibility</p:attrName>
                                        </p:attrNameLst>
                                      </p:cBhvr>
                                      <p:to>
                                        <p:strVal val="visible"/>
                                      </p:to>
                                    </p:set>
                                    <p:animEffect transition="in" filter="blinds(horizontal)">
                                      <p:cBhvr>
                                        <p:cTn id="7"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50838" y="214313"/>
            <a:ext cx="8507412" cy="558800"/>
          </a:xfrm>
          <a:solidFill>
            <a:schemeClr val="bg1">
              <a:alpha val="100000"/>
            </a:schemeClr>
          </a:solidFill>
        </p:spPr>
        <p:txBody>
          <a:bodyPr vert="horz" wrap="square" lIns="91440" tIns="45720" rIns="91440" bIns="45720" anchor="t" anchorCtr="0"/>
          <a:lstStyle/>
          <a:p>
            <a:pPr eaLnBrk="1" hangingPunct="1"/>
            <a:r>
              <a:rPr lang="zh-CN" altLang="en-US" sz="2800" dirty="0">
                <a:solidFill>
                  <a:schemeClr val="tx1"/>
                </a:solidFill>
                <a:latin typeface="黑体" panose="02010609060101010101" pitchFamily="49" charset="-122"/>
                <a:ea typeface="黑体" panose="02010609060101010101" pitchFamily="49" charset="-122"/>
              </a:rPr>
              <a:t>采用</a:t>
            </a:r>
            <a:r>
              <a:rPr lang="en-US" altLang="zh-CN" sz="2800" dirty="0">
                <a:solidFill>
                  <a:schemeClr val="tx1"/>
                </a:solidFill>
                <a:latin typeface="黑体" panose="02010609060101010101" pitchFamily="49" charset="-122"/>
                <a:ea typeface="黑体" panose="02010609060101010101" pitchFamily="49" charset="-122"/>
              </a:rPr>
              <a:t>FIFO</a:t>
            </a:r>
            <a:r>
              <a:rPr lang="zh-CN" altLang="en-US" sz="2800" dirty="0">
                <a:solidFill>
                  <a:schemeClr val="tx1"/>
                </a:solidFill>
                <a:latin typeface="黑体" panose="02010609060101010101" pitchFamily="49" charset="-122"/>
                <a:ea typeface="黑体" panose="02010609060101010101" pitchFamily="49" charset="-122"/>
              </a:rPr>
              <a:t>分枝－限界法检索</a:t>
            </a: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皇后问题的状态空间树：</a:t>
            </a:r>
          </a:p>
        </p:txBody>
      </p:sp>
      <p:sp>
        <p:nvSpPr>
          <p:cNvPr id="8195" name="Oval 6"/>
          <p:cNvSpPr/>
          <p:nvPr/>
        </p:nvSpPr>
        <p:spPr>
          <a:xfrm>
            <a:off x="611188" y="155733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8196" name="Text Box 7"/>
          <p:cNvSpPr txBox="1"/>
          <p:nvPr/>
        </p:nvSpPr>
        <p:spPr>
          <a:xfrm>
            <a:off x="395288" y="836613"/>
            <a:ext cx="1008062" cy="3667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8197" name="Text Box 8"/>
          <p:cNvSpPr txBox="1"/>
          <p:nvPr/>
        </p:nvSpPr>
        <p:spPr>
          <a:xfrm>
            <a:off x="1908175" y="836613"/>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8198" name="Oval 9"/>
          <p:cNvSpPr/>
          <p:nvPr/>
        </p:nvSpPr>
        <p:spPr>
          <a:xfrm>
            <a:off x="2771775" y="1484313"/>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8199" name="Oval 10"/>
          <p:cNvSpPr/>
          <p:nvPr/>
        </p:nvSpPr>
        <p:spPr>
          <a:xfrm>
            <a:off x="1763713" y="22050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8200" name="Oval 11"/>
          <p:cNvSpPr/>
          <p:nvPr/>
        </p:nvSpPr>
        <p:spPr>
          <a:xfrm>
            <a:off x="2411413" y="22050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8201" name="Oval 12"/>
          <p:cNvSpPr/>
          <p:nvPr/>
        </p:nvSpPr>
        <p:spPr>
          <a:xfrm>
            <a:off x="3059113" y="22050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8202" name="Oval 13"/>
          <p:cNvSpPr/>
          <p:nvPr/>
        </p:nvSpPr>
        <p:spPr>
          <a:xfrm>
            <a:off x="3708400" y="22050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8203" name="Line 14"/>
          <p:cNvSpPr/>
          <p:nvPr/>
        </p:nvSpPr>
        <p:spPr>
          <a:xfrm flipH="1">
            <a:off x="2051050" y="1916113"/>
            <a:ext cx="936625" cy="288925"/>
          </a:xfrm>
          <a:prstGeom prst="line">
            <a:avLst/>
          </a:prstGeom>
          <a:ln w="9525" cap="flat" cmpd="sng">
            <a:solidFill>
              <a:schemeClr val="tx1"/>
            </a:solidFill>
            <a:prstDash val="solid"/>
            <a:headEnd type="none" w="med" len="med"/>
            <a:tailEnd type="none" w="med" len="med"/>
          </a:ln>
        </p:spPr>
      </p:sp>
      <p:sp>
        <p:nvSpPr>
          <p:cNvPr id="8204" name="Line 15"/>
          <p:cNvSpPr/>
          <p:nvPr/>
        </p:nvSpPr>
        <p:spPr>
          <a:xfrm flipH="1">
            <a:off x="2627313" y="1916113"/>
            <a:ext cx="360362" cy="288925"/>
          </a:xfrm>
          <a:prstGeom prst="line">
            <a:avLst/>
          </a:prstGeom>
          <a:ln w="9525" cap="flat" cmpd="sng">
            <a:solidFill>
              <a:schemeClr val="tx1"/>
            </a:solidFill>
            <a:prstDash val="solid"/>
            <a:headEnd type="none" w="med" len="med"/>
            <a:tailEnd type="none" w="med" len="med"/>
          </a:ln>
        </p:spPr>
      </p:sp>
      <p:sp>
        <p:nvSpPr>
          <p:cNvPr id="8205" name="Line 16"/>
          <p:cNvSpPr/>
          <p:nvPr/>
        </p:nvSpPr>
        <p:spPr>
          <a:xfrm>
            <a:off x="2987675" y="1916113"/>
            <a:ext cx="288925" cy="288925"/>
          </a:xfrm>
          <a:prstGeom prst="line">
            <a:avLst/>
          </a:prstGeom>
          <a:ln w="9525" cap="flat" cmpd="sng">
            <a:solidFill>
              <a:schemeClr val="tx1"/>
            </a:solidFill>
            <a:prstDash val="solid"/>
            <a:headEnd type="none" w="med" len="med"/>
            <a:tailEnd type="none" w="med" len="med"/>
          </a:ln>
        </p:spPr>
      </p:sp>
      <p:sp>
        <p:nvSpPr>
          <p:cNvPr id="8206" name="Line 17"/>
          <p:cNvSpPr/>
          <p:nvPr/>
        </p:nvSpPr>
        <p:spPr>
          <a:xfrm>
            <a:off x="2987675" y="1916113"/>
            <a:ext cx="936625" cy="288925"/>
          </a:xfrm>
          <a:prstGeom prst="line">
            <a:avLst/>
          </a:prstGeom>
          <a:ln w="9525" cap="flat" cmpd="sng">
            <a:solidFill>
              <a:schemeClr val="tx1"/>
            </a:solidFill>
            <a:prstDash val="solid"/>
            <a:headEnd type="none" w="med" len="med"/>
            <a:tailEnd type="none" w="med" len="med"/>
          </a:ln>
        </p:spPr>
      </p:sp>
      <p:sp>
        <p:nvSpPr>
          <p:cNvPr id="8207" name="Text Box 18"/>
          <p:cNvSpPr txBox="1"/>
          <p:nvPr/>
        </p:nvSpPr>
        <p:spPr>
          <a:xfrm>
            <a:off x="6011863" y="836613"/>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8208" name="Rectangle 19"/>
          <p:cNvSpPr/>
          <p:nvPr/>
        </p:nvSpPr>
        <p:spPr>
          <a:xfrm>
            <a:off x="5580063" y="1700213"/>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a:t>
            </a:r>
          </a:p>
        </p:txBody>
      </p:sp>
      <p:sp>
        <p:nvSpPr>
          <p:cNvPr id="8209" name="Rectangle 20"/>
          <p:cNvSpPr/>
          <p:nvPr/>
        </p:nvSpPr>
        <p:spPr>
          <a:xfrm>
            <a:off x="5867400" y="1700213"/>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18</a:t>
            </a:r>
          </a:p>
        </p:txBody>
      </p:sp>
      <p:sp>
        <p:nvSpPr>
          <p:cNvPr id="8210" name="Rectangle 21"/>
          <p:cNvSpPr/>
          <p:nvPr/>
        </p:nvSpPr>
        <p:spPr>
          <a:xfrm>
            <a:off x="6156325" y="1700213"/>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34</a:t>
            </a:r>
          </a:p>
        </p:txBody>
      </p:sp>
      <p:sp>
        <p:nvSpPr>
          <p:cNvPr id="8211" name="Rectangle 22"/>
          <p:cNvSpPr/>
          <p:nvPr/>
        </p:nvSpPr>
        <p:spPr>
          <a:xfrm>
            <a:off x="6443663" y="1700213"/>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50</a:t>
            </a:r>
          </a:p>
        </p:txBody>
      </p:sp>
      <p:sp>
        <p:nvSpPr>
          <p:cNvPr id="8212" name="Rectangle 23"/>
          <p:cNvSpPr/>
          <p:nvPr/>
        </p:nvSpPr>
        <p:spPr>
          <a:xfrm>
            <a:off x="6732588" y="1700213"/>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213" name="Rectangle 24"/>
          <p:cNvSpPr/>
          <p:nvPr/>
        </p:nvSpPr>
        <p:spPr>
          <a:xfrm>
            <a:off x="7019925" y="1700213"/>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214" name="Rectangle 25"/>
          <p:cNvSpPr/>
          <p:nvPr/>
        </p:nvSpPr>
        <p:spPr>
          <a:xfrm>
            <a:off x="7308850" y="1700213"/>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215" name="Rectangle 26"/>
          <p:cNvSpPr/>
          <p:nvPr/>
        </p:nvSpPr>
        <p:spPr>
          <a:xfrm>
            <a:off x="7596188" y="1700213"/>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216" name="Line 27"/>
          <p:cNvSpPr/>
          <p:nvPr/>
        </p:nvSpPr>
        <p:spPr>
          <a:xfrm flipH="1">
            <a:off x="5580063" y="1557338"/>
            <a:ext cx="2305050" cy="0"/>
          </a:xfrm>
          <a:prstGeom prst="line">
            <a:avLst/>
          </a:prstGeom>
          <a:ln w="9525" cap="flat" cmpd="sng">
            <a:solidFill>
              <a:srgbClr val="FF3300"/>
            </a:solidFill>
            <a:prstDash val="solid"/>
            <a:headEnd type="none" w="med" len="med"/>
            <a:tailEnd type="triangle" w="med" len="med"/>
          </a:ln>
        </p:spPr>
      </p:sp>
      <p:sp>
        <p:nvSpPr>
          <p:cNvPr id="8217" name="Text Box 28"/>
          <p:cNvSpPr txBox="1"/>
          <p:nvPr/>
        </p:nvSpPr>
        <p:spPr>
          <a:xfrm>
            <a:off x="5580063" y="1196975"/>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8218" name="Text Box 29"/>
          <p:cNvSpPr txBox="1"/>
          <p:nvPr/>
        </p:nvSpPr>
        <p:spPr>
          <a:xfrm>
            <a:off x="7308850" y="1196975"/>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61822" name="Oval 30"/>
          <p:cNvSpPr/>
          <p:nvPr/>
        </p:nvSpPr>
        <p:spPr>
          <a:xfrm>
            <a:off x="611188" y="4005263"/>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61825" name="Oval 33"/>
          <p:cNvSpPr/>
          <p:nvPr/>
        </p:nvSpPr>
        <p:spPr>
          <a:xfrm>
            <a:off x="2771775" y="39322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61826" name="Oval 34"/>
          <p:cNvSpPr/>
          <p:nvPr/>
        </p:nvSpPr>
        <p:spPr>
          <a:xfrm>
            <a:off x="1763713" y="4652963"/>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61827" name="Oval 35"/>
          <p:cNvSpPr/>
          <p:nvPr/>
        </p:nvSpPr>
        <p:spPr>
          <a:xfrm>
            <a:off x="2411413"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61828" name="Oval 36"/>
          <p:cNvSpPr/>
          <p:nvPr/>
        </p:nvSpPr>
        <p:spPr>
          <a:xfrm>
            <a:off x="3059113"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61829" name="Oval 37"/>
          <p:cNvSpPr/>
          <p:nvPr/>
        </p:nvSpPr>
        <p:spPr>
          <a:xfrm>
            <a:off x="3708400"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61830" name="Line 38"/>
          <p:cNvSpPr/>
          <p:nvPr/>
        </p:nvSpPr>
        <p:spPr>
          <a:xfrm flipH="1">
            <a:off x="2051050" y="4364038"/>
            <a:ext cx="936625" cy="288925"/>
          </a:xfrm>
          <a:prstGeom prst="line">
            <a:avLst/>
          </a:prstGeom>
          <a:ln w="9525" cap="flat" cmpd="sng">
            <a:solidFill>
              <a:schemeClr val="tx1"/>
            </a:solidFill>
            <a:prstDash val="solid"/>
            <a:headEnd type="none" w="med" len="med"/>
            <a:tailEnd type="none" w="med" len="med"/>
          </a:ln>
        </p:spPr>
      </p:sp>
      <p:sp>
        <p:nvSpPr>
          <p:cNvPr id="161831" name="Line 39"/>
          <p:cNvSpPr/>
          <p:nvPr/>
        </p:nvSpPr>
        <p:spPr>
          <a:xfrm flipH="1">
            <a:off x="2627313" y="4364038"/>
            <a:ext cx="360362" cy="288925"/>
          </a:xfrm>
          <a:prstGeom prst="line">
            <a:avLst/>
          </a:prstGeom>
          <a:ln w="9525" cap="flat" cmpd="sng">
            <a:solidFill>
              <a:schemeClr val="tx1"/>
            </a:solidFill>
            <a:prstDash val="solid"/>
            <a:headEnd type="none" w="med" len="med"/>
            <a:tailEnd type="none" w="med" len="med"/>
          </a:ln>
        </p:spPr>
      </p:sp>
      <p:sp>
        <p:nvSpPr>
          <p:cNvPr id="161832" name="Line 40"/>
          <p:cNvSpPr/>
          <p:nvPr/>
        </p:nvSpPr>
        <p:spPr>
          <a:xfrm>
            <a:off x="2987675" y="4364038"/>
            <a:ext cx="288925" cy="288925"/>
          </a:xfrm>
          <a:prstGeom prst="line">
            <a:avLst/>
          </a:prstGeom>
          <a:ln w="9525" cap="flat" cmpd="sng">
            <a:solidFill>
              <a:schemeClr val="tx1"/>
            </a:solidFill>
            <a:prstDash val="solid"/>
            <a:headEnd type="none" w="med" len="med"/>
            <a:tailEnd type="none" w="med" len="med"/>
          </a:ln>
        </p:spPr>
      </p:sp>
      <p:sp>
        <p:nvSpPr>
          <p:cNvPr id="161833" name="Line 41"/>
          <p:cNvSpPr/>
          <p:nvPr/>
        </p:nvSpPr>
        <p:spPr>
          <a:xfrm>
            <a:off x="2987675" y="4364038"/>
            <a:ext cx="936625" cy="288925"/>
          </a:xfrm>
          <a:prstGeom prst="line">
            <a:avLst/>
          </a:prstGeom>
          <a:ln w="9525" cap="flat" cmpd="sng">
            <a:solidFill>
              <a:schemeClr val="tx1"/>
            </a:solidFill>
            <a:prstDash val="solid"/>
            <a:headEnd type="none" w="med" len="med"/>
            <a:tailEnd type="none" w="med" len="med"/>
          </a:ln>
        </p:spPr>
      </p:sp>
      <p:sp>
        <p:nvSpPr>
          <p:cNvPr id="161835" name="Rectangle 43"/>
          <p:cNvSpPr/>
          <p:nvPr/>
        </p:nvSpPr>
        <p:spPr>
          <a:xfrm>
            <a:off x="7307263"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61836" name="Rectangle 44"/>
          <p:cNvSpPr/>
          <p:nvPr/>
        </p:nvSpPr>
        <p:spPr>
          <a:xfrm>
            <a:off x="5580063"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18</a:t>
            </a:r>
          </a:p>
        </p:txBody>
      </p:sp>
      <p:sp>
        <p:nvSpPr>
          <p:cNvPr id="161837" name="Rectangle 45"/>
          <p:cNvSpPr/>
          <p:nvPr/>
        </p:nvSpPr>
        <p:spPr>
          <a:xfrm>
            <a:off x="5868988"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34</a:t>
            </a:r>
          </a:p>
        </p:txBody>
      </p:sp>
      <p:sp>
        <p:nvSpPr>
          <p:cNvPr id="161838" name="Rectangle 46"/>
          <p:cNvSpPr/>
          <p:nvPr/>
        </p:nvSpPr>
        <p:spPr>
          <a:xfrm>
            <a:off x="6156325" y="4149725"/>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50</a:t>
            </a:r>
          </a:p>
        </p:txBody>
      </p:sp>
      <p:sp>
        <p:nvSpPr>
          <p:cNvPr id="161839" name="Rectangle 47"/>
          <p:cNvSpPr/>
          <p:nvPr/>
        </p:nvSpPr>
        <p:spPr>
          <a:xfrm>
            <a:off x="7596188"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61840" name="Rectangle 48"/>
          <p:cNvSpPr/>
          <p:nvPr/>
        </p:nvSpPr>
        <p:spPr>
          <a:xfrm>
            <a:off x="6443663"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8</a:t>
            </a:r>
          </a:p>
        </p:txBody>
      </p:sp>
      <p:sp>
        <p:nvSpPr>
          <p:cNvPr id="161841" name="Rectangle 49"/>
          <p:cNvSpPr/>
          <p:nvPr/>
        </p:nvSpPr>
        <p:spPr>
          <a:xfrm>
            <a:off x="6732588" y="4149725"/>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13</a:t>
            </a:r>
          </a:p>
        </p:txBody>
      </p:sp>
      <p:sp>
        <p:nvSpPr>
          <p:cNvPr id="161842" name="Rectangle 50"/>
          <p:cNvSpPr/>
          <p:nvPr/>
        </p:nvSpPr>
        <p:spPr>
          <a:xfrm>
            <a:off x="7019925" y="4149725"/>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1843" name="Line 51"/>
          <p:cNvSpPr/>
          <p:nvPr/>
        </p:nvSpPr>
        <p:spPr>
          <a:xfrm flipH="1">
            <a:off x="5580063" y="4005263"/>
            <a:ext cx="2305050" cy="0"/>
          </a:xfrm>
          <a:prstGeom prst="line">
            <a:avLst/>
          </a:prstGeom>
          <a:ln w="9525" cap="flat" cmpd="sng">
            <a:solidFill>
              <a:srgbClr val="FF3300"/>
            </a:solidFill>
            <a:prstDash val="solid"/>
            <a:headEnd type="none" w="med" len="med"/>
            <a:tailEnd type="triangle" w="med" len="med"/>
          </a:ln>
        </p:spPr>
      </p:sp>
      <p:sp>
        <p:nvSpPr>
          <p:cNvPr id="161844" name="Text Box 52"/>
          <p:cNvSpPr txBox="1"/>
          <p:nvPr/>
        </p:nvSpPr>
        <p:spPr>
          <a:xfrm>
            <a:off x="5580063" y="3644900"/>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61845" name="Text Box 53"/>
          <p:cNvSpPr txBox="1"/>
          <p:nvPr/>
        </p:nvSpPr>
        <p:spPr>
          <a:xfrm>
            <a:off x="7308850" y="3644900"/>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61846" name="Oval 54"/>
          <p:cNvSpPr/>
          <p:nvPr/>
        </p:nvSpPr>
        <p:spPr>
          <a:xfrm>
            <a:off x="1116013" y="54451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61847" name="Oval 55"/>
          <p:cNvSpPr/>
          <p:nvPr/>
        </p:nvSpPr>
        <p:spPr>
          <a:xfrm>
            <a:off x="1763713" y="5445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61848" name="Oval 56"/>
          <p:cNvSpPr/>
          <p:nvPr/>
        </p:nvSpPr>
        <p:spPr>
          <a:xfrm>
            <a:off x="2411413" y="5445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61849" name="Line 57"/>
          <p:cNvSpPr/>
          <p:nvPr/>
        </p:nvSpPr>
        <p:spPr>
          <a:xfrm flipH="1">
            <a:off x="1331913" y="5084763"/>
            <a:ext cx="647700" cy="360362"/>
          </a:xfrm>
          <a:prstGeom prst="line">
            <a:avLst/>
          </a:prstGeom>
          <a:ln w="9525" cap="flat" cmpd="sng">
            <a:solidFill>
              <a:schemeClr val="tx1"/>
            </a:solidFill>
            <a:prstDash val="solid"/>
            <a:headEnd type="none" w="med" len="med"/>
            <a:tailEnd type="none" w="med" len="med"/>
          </a:ln>
        </p:spPr>
      </p:sp>
      <p:sp>
        <p:nvSpPr>
          <p:cNvPr id="161850" name="Line 58"/>
          <p:cNvSpPr/>
          <p:nvPr/>
        </p:nvSpPr>
        <p:spPr>
          <a:xfrm>
            <a:off x="1979613" y="5084763"/>
            <a:ext cx="0" cy="360362"/>
          </a:xfrm>
          <a:prstGeom prst="line">
            <a:avLst/>
          </a:prstGeom>
          <a:ln w="9525" cap="flat" cmpd="sng">
            <a:solidFill>
              <a:schemeClr val="tx1"/>
            </a:solidFill>
            <a:prstDash val="solid"/>
            <a:headEnd type="none" w="med" len="med"/>
            <a:tailEnd type="none" w="med" len="med"/>
          </a:ln>
        </p:spPr>
      </p:sp>
      <p:sp>
        <p:nvSpPr>
          <p:cNvPr id="161851" name="Line 59"/>
          <p:cNvSpPr/>
          <p:nvPr/>
        </p:nvSpPr>
        <p:spPr>
          <a:xfrm>
            <a:off x="1979613" y="5084763"/>
            <a:ext cx="647700" cy="360362"/>
          </a:xfrm>
          <a:prstGeom prst="line">
            <a:avLst/>
          </a:prstGeom>
          <a:ln w="9525" cap="flat" cmpd="sng">
            <a:solidFill>
              <a:schemeClr val="tx1"/>
            </a:solidFill>
            <a:prstDash val="solid"/>
            <a:headEnd type="none" w="med" len="med"/>
            <a:tailEnd type="none" w="med" len="med"/>
          </a:ln>
        </p:spPr>
      </p:sp>
      <p:sp>
        <p:nvSpPr>
          <p:cNvPr id="161852" name="Text Box 60"/>
          <p:cNvSpPr txBox="1"/>
          <p:nvPr/>
        </p:nvSpPr>
        <p:spPr>
          <a:xfrm>
            <a:off x="1116013"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1853" name="Text Box 61"/>
          <p:cNvSpPr txBox="1"/>
          <p:nvPr/>
        </p:nvSpPr>
        <p:spPr>
          <a:xfrm>
            <a:off x="5219700" y="4724400"/>
            <a:ext cx="3744913" cy="11922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2</a:t>
            </a:r>
            <a:r>
              <a:rPr lang="zh-CN" altLang="en-US" dirty="0">
                <a:latin typeface="Arial" panose="020B0604020202020204" pitchFamily="34" charset="0"/>
              </a:rPr>
              <a:t>，得新结点</a:t>
            </a:r>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8</a:t>
            </a:r>
            <a:r>
              <a:rPr lang="zh-CN" altLang="en-US" dirty="0">
                <a:latin typeface="Arial" panose="020B0604020202020204" pitchFamily="34" charset="0"/>
              </a:rPr>
              <a:t>，</a:t>
            </a:r>
            <a:r>
              <a:rPr lang="en-US" altLang="zh-CN" dirty="0">
                <a:latin typeface="Arial" panose="020B0604020202020204" pitchFamily="34" charset="0"/>
              </a:rPr>
              <a:t>13</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3</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8</a:t>
            </a:r>
            <a:r>
              <a:rPr lang="zh-CN" altLang="en-US" dirty="0">
                <a:latin typeface="Arial" panose="020B0604020202020204" pitchFamily="34" charset="0"/>
              </a:rPr>
              <a:t>、</a:t>
            </a:r>
            <a:r>
              <a:rPr lang="en-US" altLang="zh-CN" dirty="0">
                <a:latin typeface="Arial" panose="020B0604020202020204" pitchFamily="34" charset="0"/>
              </a:rPr>
              <a:t>13</a:t>
            </a:r>
            <a:r>
              <a:rPr lang="zh-CN" altLang="en-US" dirty="0">
                <a:latin typeface="Arial" panose="020B0604020202020204" pitchFamily="34" charset="0"/>
              </a:rPr>
              <a:t>入队列</a:t>
            </a:r>
          </a:p>
        </p:txBody>
      </p:sp>
      <p:sp>
        <p:nvSpPr>
          <p:cNvPr id="8248" name="Text Box 62"/>
          <p:cNvSpPr txBox="1"/>
          <p:nvPr/>
        </p:nvSpPr>
        <p:spPr>
          <a:xfrm>
            <a:off x="5003800" y="2060575"/>
            <a:ext cx="4140200" cy="77946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1</a:t>
            </a:r>
            <a:r>
              <a:rPr lang="zh-CN" altLang="en-US" dirty="0">
                <a:latin typeface="Arial" panose="020B0604020202020204" pitchFamily="34" charset="0"/>
              </a:rPr>
              <a:t>，得新结点</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18</a:t>
            </a:r>
            <a:r>
              <a:rPr lang="zh-CN" altLang="en-US" dirty="0">
                <a:latin typeface="Arial" panose="020B0604020202020204" pitchFamily="34" charset="0"/>
              </a:rPr>
              <a:t>，</a:t>
            </a:r>
            <a:r>
              <a:rPr lang="en-US" altLang="zh-CN" dirty="0">
                <a:latin typeface="Arial" panose="020B0604020202020204" pitchFamily="34" charset="0"/>
              </a:rPr>
              <a:t>34</a:t>
            </a:r>
            <a:r>
              <a:rPr lang="zh-CN" altLang="en-US" dirty="0">
                <a:latin typeface="Arial" panose="020B0604020202020204" pitchFamily="34" charset="0"/>
              </a:rPr>
              <a:t>，</a:t>
            </a:r>
            <a:r>
              <a:rPr lang="en-US" altLang="zh-CN" dirty="0">
                <a:latin typeface="Arial" panose="020B0604020202020204" pitchFamily="34" charset="0"/>
              </a:rPr>
              <a:t>50</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18</a:t>
            </a:r>
            <a:r>
              <a:rPr lang="zh-CN" altLang="en-US" dirty="0">
                <a:latin typeface="Arial" panose="020B0604020202020204" pitchFamily="34" charset="0"/>
              </a:rPr>
              <a:t>、</a:t>
            </a:r>
            <a:r>
              <a:rPr lang="en-US" altLang="zh-CN" dirty="0">
                <a:latin typeface="Arial" panose="020B0604020202020204" pitchFamily="34" charset="0"/>
              </a:rPr>
              <a:t>34</a:t>
            </a:r>
            <a:r>
              <a:rPr lang="zh-CN" altLang="en-US" dirty="0">
                <a:latin typeface="Arial" panose="020B0604020202020204" pitchFamily="34" charset="0"/>
              </a:rPr>
              <a:t>、</a:t>
            </a:r>
            <a:r>
              <a:rPr lang="en-US" altLang="zh-CN" dirty="0">
                <a:latin typeface="Arial" panose="020B0604020202020204" pitchFamily="34" charset="0"/>
              </a:rPr>
              <a:t>50</a:t>
            </a:r>
            <a:r>
              <a:rPr lang="zh-CN" altLang="en-US" dirty="0">
                <a:latin typeface="Arial" panose="020B0604020202020204" pitchFamily="34" charset="0"/>
              </a:rPr>
              <a:t>入队列</a:t>
            </a:r>
          </a:p>
        </p:txBody>
      </p:sp>
      <p:sp>
        <p:nvSpPr>
          <p:cNvPr id="8249" name="Text Box 63"/>
          <p:cNvSpPr txBox="1"/>
          <p:nvPr/>
        </p:nvSpPr>
        <p:spPr>
          <a:xfrm>
            <a:off x="1692275" y="27082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=1</a:t>
            </a:r>
          </a:p>
        </p:txBody>
      </p:sp>
      <p:sp>
        <p:nvSpPr>
          <p:cNvPr id="161856" name="Text Box 64"/>
          <p:cNvSpPr txBox="1"/>
          <p:nvPr/>
        </p:nvSpPr>
        <p:spPr>
          <a:xfrm>
            <a:off x="2124075" y="42211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=1</a:t>
            </a:r>
          </a:p>
        </p:txBody>
      </p:sp>
      <p:sp>
        <p:nvSpPr>
          <p:cNvPr id="161857" name="Text Box 65"/>
          <p:cNvSpPr txBox="1"/>
          <p:nvPr/>
        </p:nvSpPr>
        <p:spPr>
          <a:xfrm>
            <a:off x="1187450" y="50133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=2</a:t>
            </a:r>
          </a:p>
        </p:txBody>
      </p:sp>
      <p:sp>
        <p:nvSpPr>
          <p:cNvPr id="161858" name="Text Box 66"/>
          <p:cNvSpPr txBox="1"/>
          <p:nvPr/>
        </p:nvSpPr>
        <p:spPr>
          <a:xfrm>
            <a:off x="2339975" y="50847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161859" name="Text Box 67"/>
          <p:cNvSpPr txBox="1"/>
          <p:nvPr/>
        </p:nvSpPr>
        <p:spPr>
          <a:xfrm>
            <a:off x="2987675" y="50847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=3</a:t>
            </a:r>
          </a:p>
        </p:txBody>
      </p:sp>
      <p:sp>
        <p:nvSpPr>
          <p:cNvPr id="161860" name="Text Box 68"/>
          <p:cNvSpPr txBox="1"/>
          <p:nvPr/>
        </p:nvSpPr>
        <p:spPr>
          <a:xfrm>
            <a:off x="3635375" y="50847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=4</a:t>
            </a:r>
          </a:p>
        </p:txBody>
      </p:sp>
      <p:sp>
        <p:nvSpPr>
          <p:cNvPr id="161861" name="Text Box 69"/>
          <p:cNvSpPr txBox="1"/>
          <p:nvPr/>
        </p:nvSpPr>
        <p:spPr>
          <a:xfrm>
            <a:off x="1692275" y="58769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=3</a:t>
            </a:r>
          </a:p>
        </p:txBody>
      </p:sp>
      <p:sp>
        <p:nvSpPr>
          <p:cNvPr id="161862" name="Text Box 70"/>
          <p:cNvSpPr txBox="1"/>
          <p:nvPr/>
        </p:nvSpPr>
        <p:spPr>
          <a:xfrm>
            <a:off x="2411413" y="58769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8257" name="Text Box 71"/>
          <p:cNvSpPr txBox="1"/>
          <p:nvPr/>
        </p:nvSpPr>
        <p:spPr>
          <a:xfrm>
            <a:off x="2339975" y="27082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8258" name="Text Box 72"/>
          <p:cNvSpPr txBox="1"/>
          <p:nvPr/>
        </p:nvSpPr>
        <p:spPr>
          <a:xfrm>
            <a:off x="2987675" y="27082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=3</a:t>
            </a:r>
          </a:p>
        </p:txBody>
      </p:sp>
      <p:sp>
        <p:nvSpPr>
          <p:cNvPr id="8259" name="Text Box 73"/>
          <p:cNvSpPr txBox="1"/>
          <p:nvPr/>
        </p:nvSpPr>
        <p:spPr>
          <a:xfrm>
            <a:off x="3635375" y="27082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=4</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22"/>
                                        </p:tgtEl>
                                        <p:attrNameLst>
                                          <p:attrName>style.visibility</p:attrName>
                                        </p:attrNameLst>
                                      </p:cBhvr>
                                      <p:to>
                                        <p:strVal val="visible"/>
                                      </p:to>
                                    </p:set>
                                    <p:anim calcmode="lin" valueType="num">
                                      <p:cBhvr additive="base">
                                        <p:cTn id="7" dur="500" fill="hold"/>
                                        <p:tgtEl>
                                          <p:spTgt spid="161822"/>
                                        </p:tgtEl>
                                        <p:attrNameLst>
                                          <p:attrName>ppt_x</p:attrName>
                                        </p:attrNameLst>
                                      </p:cBhvr>
                                      <p:tavLst>
                                        <p:tav tm="0">
                                          <p:val>
                                            <p:strVal val="#ppt_x"/>
                                          </p:val>
                                        </p:tav>
                                        <p:tav tm="100000">
                                          <p:val>
                                            <p:strVal val="#ppt_x"/>
                                          </p:val>
                                        </p:tav>
                                      </p:tavLst>
                                    </p:anim>
                                    <p:anim calcmode="lin" valueType="num">
                                      <p:cBhvr additive="base">
                                        <p:cTn id="8" dur="500" fill="hold"/>
                                        <p:tgtEl>
                                          <p:spTgt spid="1618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1825"/>
                                        </p:tgtEl>
                                        <p:attrNameLst>
                                          <p:attrName>style.visibility</p:attrName>
                                        </p:attrNameLst>
                                      </p:cBhvr>
                                      <p:to>
                                        <p:strVal val="visible"/>
                                      </p:to>
                                    </p:set>
                                    <p:anim calcmode="lin" valueType="num">
                                      <p:cBhvr additive="base">
                                        <p:cTn id="11" dur="500" fill="hold"/>
                                        <p:tgtEl>
                                          <p:spTgt spid="161825"/>
                                        </p:tgtEl>
                                        <p:attrNameLst>
                                          <p:attrName>ppt_x</p:attrName>
                                        </p:attrNameLst>
                                      </p:cBhvr>
                                      <p:tavLst>
                                        <p:tav tm="0">
                                          <p:val>
                                            <p:strVal val="#ppt_x"/>
                                          </p:val>
                                        </p:tav>
                                        <p:tav tm="100000">
                                          <p:val>
                                            <p:strVal val="#ppt_x"/>
                                          </p:val>
                                        </p:tav>
                                      </p:tavLst>
                                    </p:anim>
                                    <p:anim calcmode="lin" valueType="num">
                                      <p:cBhvr additive="base">
                                        <p:cTn id="12" dur="500" fill="hold"/>
                                        <p:tgtEl>
                                          <p:spTgt spid="1618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1826"/>
                                        </p:tgtEl>
                                        <p:attrNameLst>
                                          <p:attrName>style.visibility</p:attrName>
                                        </p:attrNameLst>
                                      </p:cBhvr>
                                      <p:to>
                                        <p:strVal val="visible"/>
                                      </p:to>
                                    </p:set>
                                    <p:anim calcmode="lin" valueType="num">
                                      <p:cBhvr additive="base">
                                        <p:cTn id="15" dur="500" fill="hold"/>
                                        <p:tgtEl>
                                          <p:spTgt spid="161826"/>
                                        </p:tgtEl>
                                        <p:attrNameLst>
                                          <p:attrName>ppt_x</p:attrName>
                                        </p:attrNameLst>
                                      </p:cBhvr>
                                      <p:tavLst>
                                        <p:tav tm="0">
                                          <p:val>
                                            <p:strVal val="#ppt_x"/>
                                          </p:val>
                                        </p:tav>
                                        <p:tav tm="100000">
                                          <p:val>
                                            <p:strVal val="#ppt_x"/>
                                          </p:val>
                                        </p:tav>
                                      </p:tavLst>
                                    </p:anim>
                                    <p:anim calcmode="lin" valueType="num">
                                      <p:cBhvr additive="base">
                                        <p:cTn id="16" dur="500" fill="hold"/>
                                        <p:tgtEl>
                                          <p:spTgt spid="1618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1827"/>
                                        </p:tgtEl>
                                        <p:attrNameLst>
                                          <p:attrName>style.visibility</p:attrName>
                                        </p:attrNameLst>
                                      </p:cBhvr>
                                      <p:to>
                                        <p:strVal val="visible"/>
                                      </p:to>
                                    </p:set>
                                    <p:anim calcmode="lin" valueType="num">
                                      <p:cBhvr additive="base">
                                        <p:cTn id="19" dur="500" fill="hold"/>
                                        <p:tgtEl>
                                          <p:spTgt spid="161827"/>
                                        </p:tgtEl>
                                        <p:attrNameLst>
                                          <p:attrName>ppt_x</p:attrName>
                                        </p:attrNameLst>
                                      </p:cBhvr>
                                      <p:tavLst>
                                        <p:tav tm="0">
                                          <p:val>
                                            <p:strVal val="#ppt_x"/>
                                          </p:val>
                                        </p:tav>
                                        <p:tav tm="100000">
                                          <p:val>
                                            <p:strVal val="#ppt_x"/>
                                          </p:val>
                                        </p:tav>
                                      </p:tavLst>
                                    </p:anim>
                                    <p:anim calcmode="lin" valueType="num">
                                      <p:cBhvr additive="base">
                                        <p:cTn id="20" dur="500" fill="hold"/>
                                        <p:tgtEl>
                                          <p:spTgt spid="1618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1828"/>
                                        </p:tgtEl>
                                        <p:attrNameLst>
                                          <p:attrName>style.visibility</p:attrName>
                                        </p:attrNameLst>
                                      </p:cBhvr>
                                      <p:to>
                                        <p:strVal val="visible"/>
                                      </p:to>
                                    </p:set>
                                    <p:anim calcmode="lin" valueType="num">
                                      <p:cBhvr additive="base">
                                        <p:cTn id="23" dur="500" fill="hold"/>
                                        <p:tgtEl>
                                          <p:spTgt spid="161828"/>
                                        </p:tgtEl>
                                        <p:attrNameLst>
                                          <p:attrName>ppt_x</p:attrName>
                                        </p:attrNameLst>
                                      </p:cBhvr>
                                      <p:tavLst>
                                        <p:tav tm="0">
                                          <p:val>
                                            <p:strVal val="#ppt_x"/>
                                          </p:val>
                                        </p:tav>
                                        <p:tav tm="100000">
                                          <p:val>
                                            <p:strVal val="#ppt_x"/>
                                          </p:val>
                                        </p:tav>
                                      </p:tavLst>
                                    </p:anim>
                                    <p:anim calcmode="lin" valueType="num">
                                      <p:cBhvr additive="base">
                                        <p:cTn id="24" dur="500" fill="hold"/>
                                        <p:tgtEl>
                                          <p:spTgt spid="1618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1829"/>
                                        </p:tgtEl>
                                        <p:attrNameLst>
                                          <p:attrName>style.visibility</p:attrName>
                                        </p:attrNameLst>
                                      </p:cBhvr>
                                      <p:to>
                                        <p:strVal val="visible"/>
                                      </p:to>
                                    </p:set>
                                    <p:anim calcmode="lin" valueType="num">
                                      <p:cBhvr additive="base">
                                        <p:cTn id="27" dur="500" fill="hold"/>
                                        <p:tgtEl>
                                          <p:spTgt spid="161829"/>
                                        </p:tgtEl>
                                        <p:attrNameLst>
                                          <p:attrName>ppt_x</p:attrName>
                                        </p:attrNameLst>
                                      </p:cBhvr>
                                      <p:tavLst>
                                        <p:tav tm="0">
                                          <p:val>
                                            <p:strVal val="#ppt_x"/>
                                          </p:val>
                                        </p:tav>
                                        <p:tav tm="100000">
                                          <p:val>
                                            <p:strVal val="#ppt_x"/>
                                          </p:val>
                                        </p:tav>
                                      </p:tavLst>
                                    </p:anim>
                                    <p:anim calcmode="lin" valueType="num">
                                      <p:cBhvr additive="base">
                                        <p:cTn id="28" dur="500" fill="hold"/>
                                        <p:tgtEl>
                                          <p:spTgt spid="1618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830"/>
                                        </p:tgtEl>
                                        <p:attrNameLst>
                                          <p:attrName>style.visibility</p:attrName>
                                        </p:attrNameLst>
                                      </p:cBhvr>
                                      <p:to>
                                        <p:strVal val="visible"/>
                                      </p:to>
                                    </p:set>
                                    <p:anim calcmode="lin" valueType="num">
                                      <p:cBhvr additive="base">
                                        <p:cTn id="31" dur="500" fill="hold"/>
                                        <p:tgtEl>
                                          <p:spTgt spid="161830"/>
                                        </p:tgtEl>
                                        <p:attrNameLst>
                                          <p:attrName>ppt_x</p:attrName>
                                        </p:attrNameLst>
                                      </p:cBhvr>
                                      <p:tavLst>
                                        <p:tav tm="0">
                                          <p:val>
                                            <p:strVal val="#ppt_x"/>
                                          </p:val>
                                        </p:tav>
                                        <p:tav tm="100000">
                                          <p:val>
                                            <p:strVal val="#ppt_x"/>
                                          </p:val>
                                        </p:tav>
                                      </p:tavLst>
                                    </p:anim>
                                    <p:anim calcmode="lin" valueType="num">
                                      <p:cBhvr additive="base">
                                        <p:cTn id="32" dur="500" fill="hold"/>
                                        <p:tgtEl>
                                          <p:spTgt spid="1618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1831"/>
                                        </p:tgtEl>
                                        <p:attrNameLst>
                                          <p:attrName>style.visibility</p:attrName>
                                        </p:attrNameLst>
                                      </p:cBhvr>
                                      <p:to>
                                        <p:strVal val="visible"/>
                                      </p:to>
                                    </p:set>
                                    <p:anim calcmode="lin" valueType="num">
                                      <p:cBhvr additive="base">
                                        <p:cTn id="35" dur="500" fill="hold"/>
                                        <p:tgtEl>
                                          <p:spTgt spid="161831"/>
                                        </p:tgtEl>
                                        <p:attrNameLst>
                                          <p:attrName>ppt_x</p:attrName>
                                        </p:attrNameLst>
                                      </p:cBhvr>
                                      <p:tavLst>
                                        <p:tav tm="0">
                                          <p:val>
                                            <p:strVal val="#ppt_x"/>
                                          </p:val>
                                        </p:tav>
                                        <p:tav tm="100000">
                                          <p:val>
                                            <p:strVal val="#ppt_x"/>
                                          </p:val>
                                        </p:tav>
                                      </p:tavLst>
                                    </p:anim>
                                    <p:anim calcmode="lin" valueType="num">
                                      <p:cBhvr additive="base">
                                        <p:cTn id="36" dur="500" fill="hold"/>
                                        <p:tgtEl>
                                          <p:spTgt spid="1618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1832"/>
                                        </p:tgtEl>
                                        <p:attrNameLst>
                                          <p:attrName>style.visibility</p:attrName>
                                        </p:attrNameLst>
                                      </p:cBhvr>
                                      <p:to>
                                        <p:strVal val="visible"/>
                                      </p:to>
                                    </p:set>
                                    <p:anim calcmode="lin" valueType="num">
                                      <p:cBhvr additive="base">
                                        <p:cTn id="39" dur="500" fill="hold"/>
                                        <p:tgtEl>
                                          <p:spTgt spid="161832"/>
                                        </p:tgtEl>
                                        <p:attrNameLst>
                                          <p:attrName>ppt_x</p:attrName>
                                        </p:attrNameLst>
                                      </p:cBhvr>
                                      <p:tavLst>
                                        <p:tav tm="0">
                                          <p:val>
                                            <p:strVal val="#ppt_x"/>
                                          </p:val>
                                        </p:tav>
                                        <p:tav tm="100000">
                                          <p:val>
                                            <p:strVal val="#ppt_x"/>
                                          </p:val>
                                        </p:tav>
                                      </p:tavLst>
                                    </p:anim>
                                    <p:anim calcmode="lin" valueType="num">
                                      <p:cBhvr additive="base">
                                        <p:cTn id="40" dur="500" fill="hold"/>
                                        <p:tgtEl>
                                          <p:spTgt spid="16183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1833"/>
                                        </p:tgtEl>
                                        <p:attrNameLst>
                                          <p:attrName>style.visibility</p:attrName>
                                        </p:attrNameLst>
                                      </p:cBhvr>
                                      <p:to>
                                        <p:strVal val="visible"/>
                                      </p:to>
                                    </p:set>
                                    <p:anim calcmode="lin" valueType="num">
                                      <p:cBhvr additive="base">
                                        <p:cTn id="43" dur="500" fill="hold"/>
                                        <p:tgtEl>
                                          <p:spTgt spid="161833"/>
                                        </p:tgtEl>
                                        <p:attrNameLst>
                                          <p:attrName>ppt_x</p:attrName>
                                        </p:attrNameLst>
                                      </p:cBhvr>
                                      <p:tavLst>
                                        <p:tav tm="0">
                                          <p:val>
                                            <p:strVal val="#ppt_x"/>
                                          </p:val>
                                        </p:tav>
                                        <p:tav tm="100000">
                                          <p:val>
                                            <p:strVal val="#ppt_x"/>
                                          </p:val>
                                        </p:tav>
                                      </p:tavLst>
                                    </p:anim>
                                    <p:anim calcmode="lin" valueType="num">
                                      <p:cBhvr additive="base">
                                        <p:cTn id="44" dur="500" fill="hold"/>
                                        <p:tgtEl>
                                          <p:spTgt spid="1618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1835"/>
                                        </p:tgtEl>
                                        <p:attrNameLst>
                                          <p:attrName>style.visibility</p:attrName>
                                        </p:attrNameLst>
                                      </p:cBhvr>
                                      <p:to>
                                        <p:strVal val="visible"/>
                                      </p:to>
                                    </p:set>
                                    <p:anim calcmode="lin" valueType="num">
                                      <p:cBhvr additive="base">
                                        <p:cTn id="47" dur="500" fill="hold"/>
                                        <p:tgtEl>
                                          <p:spTgt spid="161835"/>
                                        </p:tgtEl>
                                        <p:attrNameLst>
                                          <p:attrName>ppt_x</p:attrName>
                                        </p:attrNameLst>
                                      </p:cBhvr>
                                      <p:tavLst>
                                        <p:tav tm="0">
                                          <p:val>
                                            <p:strVal val="#ppt_x"/>
                                          </p:val>
                                        </p:tav>
                                        <p:tav tm="100000">
                                          <p:val>
                                            <p:strVal val="#ppt_x"/>
                                          </p:val>
                                        </p:tav>
                                      </p:tavLst>
                                    </p:anim>
                                    <p:anim calcmode="lin" valueType="num">
                                      <p:cBhvr additive="base">
                                        <p:cTn id="48" dur="500" fill="hold"/>
                                        <p:tgtEl>
                                          <p:spTgt spid="1618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1836"/>
                                        </p:tgtEl>
                                        <p:attrNameLst>
                                          <p:attrName>style.visibility</p:attrName>
                                        </p:attrNameLst>
                                      </p:cBhvr>
                                      <p:to>
                                        <p:strVal val="visible"/>
                                      </p:to>
                                    </p:set>
                                    <p:anim calcmode="lin" valueType="num">
                                      <p:cBhvr additive="base">
                                        <p:cTn id="51" dur="500" fill="hold"/>
                                        <p:tgtEl>
                                          <p:spTgt spid="161836"/>
                                        </p:tgtEl>
                                        <p:attrNameLst>
                                          <p:attrName>ppt_x</p:attrName>
                                        </p:attrNameLst>
                                      </p:cBhvr>
                                      <p:tavLst>
                                        <p:tav tm="0">
                                          <p:val>
                                            <p:strVal val="#ppt_x"/>
                                          </p:val>
                                        </p:tav>
                                        <p:tav tm="100000">
                                          <p:val>
                                            <p:strVal val="#ppt_x"/>
                                          </p:val>
                                        </p:tav>
                                      </p:tavLst>
                                    </p:anim>
                                    <p:anim calcmode="lin" valueType="num">
                                      <p:cBhvr additive="base">
                                        <p:cTn id="52" dur="500" fill="hold"/>
                                        <p:tgtEl>
                                          <p:spTgt spid="1618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1837"/>
                                        </p:tgtEl>
                                        <p:attrNameLst>
                                          <p:attrName>style.visibility</p:attrName>
                                        </p:attrNameLst>
                                      </p:cBhvr>
                                      <p:to>
                                        <p:strVal val="visible"/>
                                      </p:to>
                                    </p:set>
                                    <p:anim calcmode="lin" valueType="num">
                                      <p:cBhvr additive="base">
                                        <p:cTn id="55" dur="500" fill="hold"/>
                                        <p:tgtEl>
                                          <p:spTgt spid="161837"/>
                                        </p:tgtEl>
                                        <p:attrNameLst>
                                          <p:attrName>ppt_x</p:attrName>
                                        </p:attrNameLst>
                                      </p:cBhvr>
                                      <p:tavLst>
                                        <p:tav tm="0">
                                          <p:val>
                                            <p:strVal val="#ppt_x"/>
                                          </p:val>
                                        </p:tav>
                                        <p:tav tm="100000">
                                          <p:val>
                                            <p:strVal val="#ppt_x"/>
                                          </p:val>
                                        </p:tav>
                                      </p:tavLst>
                                    </p:anim>
                                    <p:anim calcmode="lin" valueType="num">
                                      <p:cBhvr additive="base">
                                        <p:cTn id="56" dur="500" fill="hold"/>
                                        <p:tgtEl>
                                          <p:spTgt spid="16183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1838"/>
                                        </p:tgtEl>
                                        <p:attrNameLst>
                                          <p:attrName>style.visibility</p:attrName>
                                        </p:attrNameLst>
                                      </p:cBhvr>
                                      <p:to>
                                        <p:strVal val="visible"/>
                                      </p:to>
                                    </p:set>
                                    <p:anim calcmode="lin" valueType="num">
                                      <p:cBhvr additive="base">
                                        <p:cTn id="59" dur="500" fill="hold"/>
                                        <p:tgtEl>
                                          <p:spTgt spid="161838"/>
                                        </p:tgtEl>
                                        <p:attrNameLst>
                                          <p:attrName>ppt_x</p:attrName>
                                        </p:attrNameLst>
                                      </p:cBhvr>
                                      <p:tavLst>
                                        <p:tav tm="0">
                                          <p:val>
                                            <p:strVal val="#ppt_x"/>
                                          </p:val>
                                        </p:tav>
                                        <p:tav tm="100000">
                                          <p:val>
                                            <p:strVal val="#ppt_x"/>
                                          </p:val>
                                        </p:tav>
                                      </p:tavLst>
                                    </p:anim>
                                    <p:anim calcmode="lin" valueType="num">
                                      <p:cBhvr additive="base">
                                        <p:cTn id="60" dur="500" fill="hold"/>
                                        <p:tgtEl>
                                          <p:spTgt spid="1618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1839"/>
                                        </p:tgtEl>
                                        <p:attrNameLst>
                                          <p:attrName>style.visibility</p:attrName>
                                        </p:attrNameLst>
                                      </p:cBhvr>
                                      <p:to>
                                        <p:strVal val="visible"/>
                                      </p:to>
                                    </p:set>
                                    <p:anim calcmode="lin" valueType="num">
                                      <p:cBhvr additive="base">
                                        <p:cTn id="63" dur="500" fill="hold"/>
                                        <p:tgtEl>
                                          <p:spTgt spid="161839"/>
                                        </p:tgtEl>
                                        <p:attrNameLst>
                                          <p:attrName>ppt_x</p:attrName>
                                        </p:attrNameLst>
                                      </p:cBhvr>
                                      <p:tavLst>
                                        <p:tav tm="0">
                                          <p:val>
                                            <p:strVal val="#ppt_x"/>
                                          </p:val>
                                        </p:tav>
                                        <p:tav tm="100000">
                                          <p:val>
                                            <p:strVal val="#ppt_x"/>
                                          </p:val>
                                        </p:tav>
                                      </p:tavLst>
                                    </p:anim>
                                    <p:anim calcmode="lin" valueType="num">
                                      <p:cBhvr additive="base">
                                        <p:cTn id="64" dur="500" fill="hold"/>
                                        <p:tgtEl>
                                          <p:spTgt spid="1618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1840"/>
                                        </p:tgtEl>
                                        <p:attrNameLst>
                                          <p:attrName>style.visibility</p:attrName>
                                        </p:attrNameLst>
                                      </p:cBhvr>
                                      <p:to>
                                        <p:strVal val="visible"/>
                                      </p:to>
                                    </p:set>
                                    <p:anim calcmode="lin" valueType="num">
                                      <p:cBhvr additive="base">
                                        <p:cTn id="67" dur="500" fill="hold"/>
                                        <p:tgtEl>
                                          <p:spTgt spid="161840"/>
                                        </p:tgtEl>
                                        <p:attrNameLst>
                                          <p:attrName>ppt_x</p:attrName>
                                        </p:attrNameLst>
                                      </p:cBhvr>
                                      <p:tavLst>
                                        <p:tav tm="0">
                                          <p:val>
                                            <p:strVal val="#ppt_x"/>
                                          </p:val>
                                        </p:tav>
                                        <p:tav tm="100000">
                                          <p:val>
                                            <p:strVal val="#ppt_x"/>
                                          </p:val>
                                        </p:tav>
                                      </p:tavLst>
                                    </p:anim>
                                    <p:anim calcmode="lin" valueType="num">
                                      <p:cBhvr additive="base">
                                        <p:cTn id="68" dur="500" fill="hold"/>
                                        <p:tgtEl>
                                          <p:spTgt spid="1618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1841"/>
                                        </p:tgtEl>
                                        <p:attrNameLst>
                                          <p:attrName>style.visibility</p:attrName>
                                        </p:attrNameLst>
                                      </p:cBhvr>
                                      <p:to>
                                        <p:strVal val="visible"/>
                                      </p:to>
                                    </p:set>
                                    <p:anim calcmode="lin" valueType="num">
                                      <p:cBhvr additive="base">
                                        <p:cTn id="71" dur="500" fill="hold"/>
                                        <p:tgtEl>
                                          <p:spTgt spid="161841"/>
                                        </p:tgtEl>
                                        <p:attrNameLst>
                                          <p:attrName>ppt_x</p:attrName>
                                        </p:attrNameLst>
                                      </p:cBhvr>
                                      <p:tavLst>
                                        <p:tav tm="0">
                                          <p:val>
                                            <p:strVal val="#ppt_x"/>
                                          </p:val>
                                        </p:tav>
                                        <p:tav tm="100000">
                                          <p:val>
                                            <p:strVal val="#ppt_x"/>
                                          </p:val>
                                        </p:tav>
                                      </p:tavLst>
                                    </p:anim>
                                    <p:anim calcmode="lin" valueType="num">
                                      <p:cBhvr additive="base">
                                        <p:cTn id="72" dur="500" fill="hold"/>
                                        <p:tgtEl>
                                          <p:spTgt spid="16184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61842"/>
                                        </p:tgtEl>
                                        <p:attrNameLst>
                                          <p:attrName>style.visibility</p:attrName>
                                        </p:attrNameLst>
                                      </p:cBhvr>
                                      <p:to>
                                        <p:strVal val="visible"/>
                                      </p:to>
                                    </p:set>
                                    <p:anim calcmode="lin" valueType="num">
                                      <p:cBhvr additive="base">
                                        <p:cTn id="75" dur="500" fill="hold"/>
                                        <p:tgtEl>
                                          <p:spTgt spid="161842"/>
                                        </p:tgtEl>
                                        <p:attrNameLst>
                                          <p:attrName>ppt_x</p:attrName>
                                        </p:attrNameLst>
                                      </p:cBhvr>
                                      <p:tavLst>
                                        <p:tav tm="0">
                                          <p:val>
                                            <p:strVal val="#ppt_x"/>
                                          </p:val>
                                        </p:tav>
                                        <p:tav tm="100000">
                                          <p:val>
                                            <p:strVal val="#ppt_x"/>
                                          </p:val>
                                        </p:tav>
                                      </p:tavLst>
                                    </p:anim>
                                    <p:anim calcmode="lin" valueType="num">
                                      <p:cBhvr additive="base">
                                        <p:cTn id="76" dur="500" fill="hold"/>
                                        <p:tgtEl>
                                          <p:spTgt spid="16184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1843"/>
                                        </p:tgtEl>
                                        <p:attrNameLst>
                                          <p:attrName>style.visibility</p:attrName>
                                        </p:attrNameLst>
                                      </p:cBhvr>
                                      <p:to>
                                        <p:strVal val="visible"/>
                                      </p:to>
                                    </p:set>
                                    <p:anim calcmode="lin" valueType="num">
                                      <p:cBhvr additive="base">
                                        <p:cTn id="79" dur="500" fill="hold"/>
                                        <p:tgtEl>
                                          <p:spTgt spid="161843"/>
                                        </p:tgtEl>
                                        <p:attrNameLst>
                                          <p:attrName>ppt_x</p:attrName>
                                        </p:attrNameLst>
                                      </p:cBhvr>
                                      <p:tavLst>
                                        <p:tav tm="0">
                                          <p:val>
                                            <p:strVal val="#ppt_x"/>
                                          </p:val>
                                        </p:tav>
                                        <p:tav tm="100000">
                                          <p:val>
                                            <p:strVal val="#ppt_x"/>
                                          </p:val>
                                        </p:tav>
                                      </p:tavLst>
                                    </p:anim>
                                    <p:anim calcmode="lin" valueType="num">
                                      <p:cBhvr additive="base">
                                        <p:cTn id="80" dur="500" fill="hold"/>
                                        <p:tgtEl>
                                          <p:spTgt spid="16184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1844"/>
                                        </p:tgtEl>
                                        <p:attrNameLst>
                                          <p:attrName>style.visibility</p:attrName>
                                        </p:attrNameLst>
                                      </p:cBhvr>
                                      <p:to>
                                        <p:strVal val="visible"/>
                                      </p:to>
                                    </p:set>
                                    <p:anim calcmode="lin" valueType="num">
                                      <p:cBhvr additive="base">
                                        <p:cTn id="83" dur="500" fill="hold"/>
                                        <p:tgtEl>
                                          <p:spTgt spid="161844"/>
                                        </p:tgtEl>
                                        <p:attrNameLst>
                                          <p:attrName>ppt_x</p:attrName>
                                        </p:attrNameLst>
                                      </p:cBhvr>
                                      <p:tavLst>
                                        <p:tav tm="0">
                                          <p:val>
                                            <p:strVal val="#ppt_x"/>
                                          </p:val>
                                        </p:tav>
                                        <p:tav tm="100000">
                                          <p:val>
                                            <p:strVal val="#ppt_x"/>
                                          </p:val>
                                        </p:tav>
                                      </p:tavLst>
                                    </p:anim>
                                    <p:anim calcmode="lin" valueType="num">
                                      <p:cBhvr additive="base">
                                        <p:cTn id="84" dur="500" fill="hold"/>
                                        <p:tgtEl>
                                          <p:spTgt spid="1618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1845"/>
                                        </p:tgtEl>
                                        <p:attrNameLst>
                                          <p:attrName>style.visibility</p:attrName>
                                        </p:attrNameLst>
                                      </p:cBhvr>
                                      <p:to>
                                        <p:strVal val="visible"/>
                                      </p:to>
                                    </p:set>
                                    <p:anim calcmode="lin" valueType="num">
                                      <p:cBhvr additive="base">
                                        <p:cTn id="87" dur="500" fill="hold"/>
                                        <p:tgtEl>
                                          <p:spTgt spid="161845"/>
                                        </p:tgtEl>
                                        <p:attrNameLst>
                                          <p:attrName>ppt_x</p:attrName>
                                        </p:attrNameLst>
                                      </p:cBhvr>
                                      <p:tavLst>
                                        <p:tav tm="0">
                                          <p:val>
                                            <p:strVal val="#ppt_x"/>
                                          </p:val>
                                        </p:tav>
                                        <p:tav tm="100000">
                                          <p:val>
                                            <p:strVal val="#ppt_x"/>
                                          </p:val>
                                        </p:tav>
                                      </p:tavLst>
                                    </p:anim>
                                    <p:anim calcmode="lin" valueType="num">
                                      <p:cBhvr additive="base">
                                        <p:cTn id="88" dur="500" fill="hold"/>
                                        <p:tgtEl>
                                          <p:spTgt spid="16184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1846"/>
                                        </p:tgtEl>
                                        <p:attrNameLst>
                                          <p:attrName>style.visibility</p:attrName>
                                        </p:attrNameLst>
                                      </p:cBhvr>
                                      <p:to>
                                        <p:strVal val="visible"/>
                                      </p:to>
                                    </p:set>
                                    <p:anim calcmode="lin" valueType="num">
                                      <p:cBhvr additive="base">
                                        <p:cTn id="91" dur="500" fill="hold"/>
                                        <p:tgtEl>
                                          <p:spTgt spid="161846"/>
                                        </p:tgtEl>
                                        <p:attrNameLst>
                                          <p:attrName>ppt_x</p:attrName>
                                        </p:attrNameLst>
                                      </p:cBhvr>
                                      <p:tavLst>
                                        <p:tav tm="0">
                                          <p:val>
                                            <p:strVal val="#ppt_x"/>
                                          </p:val>
                                        </p:tav>
                                        <p:tav tm="100000">
                                          <p:val>
                                            <p:strVal val="#ppt_x"/>
                                          </p:val>
                                        </p:tav>
                                      </p:tavLst>
                                    </p:anim>
                                    <p:anim calcmode="lin" valueType="num">
                                      <p:cBhvr additive="base">
                                        <p:cTn id="92" dur="500" fill="hold"/>
                                        <p:tgtEl>
                                          <p:spTgt spid="1618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61847"/>
                                        </p:tgtEl>
                                        <p:attrNameLst>
                                          <p:attrName>style.visibility</p:attrName>
                                        </p:attrNameLst>
                                      </p:cBhvr>
                                      <p:to>
                                        <p:strVal val="visible"/>
                                      </p:to>
                                    </p:set>
                                    <p:anim calcmode="lin" valueType="num">
                                      <p:cBhvr additive="base">
                                        <p:cTn id="95" dur="500" fill="hold"/>
                                        <p:tgtEl>
                                          <p:spTgt spid="161847"/>
                                        </p:tgtEl>
                                        <p:attrNameLst>
                                          <p:attrName>ppt_x</p:attrName>
                                        </p:attrNameLst>
                                      </p:cBhvr>
                                      <p:tavLst>
                                        <p:tav tm="0">
                                          <p:val>
                                            <p:strVal val="#ppt_x"/>
                                          </p:val>
                                        </p:tav>
                                        <p:tav tm="100000">
                                          <p:val>
                                            <p:strVal val="#ppt_x"/>
                                          </p:val>
                                        </p:tav>
                                      </p:tavLst>
                                    </p:anim>
                                    <p:anim calcmode="lin" valueType="num">
                                      <p:cBhvr additive="base">
                                        <p:cTn id="96" dur="500" fill="hold"/>
                                        <p:tgtEl>
                                          <p:spTgt spid="16184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61848"/>
                                        </p:tgtEl>
                                        <p:attrNameLst>
                                          <p:attrName>style.visibility</p:attrName>
                                        </p:attrNameLst>
                                      </p:cBhvr>
                                      <p:to>
                                        <p:strVal val="visible"/>
                                      </p:to>
                                    </p:set>
                                    <p:anim calcmode="lin" valueType="num">
                                      <p:cBhvr additive="base">
                                        <p:cTn id="99" dur="500" fill="hold"/>
                                        <p:tgtEl>
                                          <p:spTgt spid="161848"/>
                                        </p:tgtEl>
                                        <p:attrNameLst>
                                          <p:attrName>ppt_x</p:attrName>
                                        </p:attrNameLst>
                                      </p:cBhvr>
                                      <p:tavLst>
                                        <p:tav tm="0">
                                          <p:val>
                                            <p:strVal val="#ppt_x"/>
                                          </p:val>
                                        </p:tav>
                                        <p:tav tm="100000">
                                          <p:val>
                                            <p:strVal val="#ppt_x"/>
                                          </p:val>
                                        </p:tav>
                                      </p:tavLst>
                                    </p:anim>
                                    <p:anim calcmode="lin" valueType="num">
                                      <p:cBhvr additive="base">
                                        <p:cTn id="100" dur="500" fill="hold"/>
                                        <p:tgtEl>
                                          <p:spTgt spid="16184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61849"/>
                                        </p:tgtEl>
                                        <p:attrNameLst>
                                          <p:attrName>style.visibility</p:attrName>
                                        </p:attrNameLst>
                                      </p:cBhvr>
                                      <p:to>
                                        <p:strVal val="visible"/>
                                      </p:to>
                                    </p:set>
                                    <p:anim calcmode="lin" valueType="num">
                                      <p:cBhvr additive="base">
                                        <p:cTn id="103" dur="500" fill="hold"/>
                                        <p:tgtEl>
                                          <p:spTgt spid="161849"/>
                                        </p:tgtEl>
                                        <p:attrNameLst>
                                          <p:attrName>ppt_x</p:attrName>
                                        </p:attrNameLst>
                                      </p:cBhvr>
                                      <p:tavLst>
                                        <p:tav tm="0">
                                          <p:val>
                                            <p:strVal val="#ppt_x"/>
                                          </p:val>
                                        </p:tav>
                                        <p:tav tm="100000">
                                          <p:val>
                                            <p:strVal val="#ppt_x"/>
                                          </p:val>
                                        </p:tav>
                                      </p:tavLst>
                                    </p:anim>
                                    <p:anim calcmode="lin" valueType="num">
                                      <p:cBhvr additive="base">
                                        <p:cTn id="104" dur="500" fill="hold"/>
                                        <p:tgtEl>
                                          <p:spTgt spid="161849"/>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61850"/>
                                        </p:tgtEl>
                                        <p:attrNameLst>
                                          <p:attrName>style.visibility</p:attrName>
                                        </p:attrNameLst>
                                      </p:cBhvr>
                                      <p:to>
                                        <p:strVal val="visible"/>
                                      </p:to>
                                    </p:set>
                                    <p:anim calcmode="lin" valueType="num">
                                      <p:cBhvr additive="base">
                                        <p:cTn id="107" dur="500" fill="hold"/>
                                        <p:tgtEl>
                                          <p:spTgt spid="161850"/>
                                        </p:tgtEl>
                                        <p:attrNameLst>
                                          <p:attrName>ppt_x</p:attrName>
                                        </p:attrNameLst>
                                      </p:cBhvr>
                                      <p:tavLst>
                                        <p:tav tm="0">
                                          <p:val>
                                            <p:strVal val="#ppt_x"/>
                                          </p:val>
                                        </p:tav>
                                        <p:tav tm="100000">
                                          <p:val>
                                            <p:strVal val="#ppt_x"/>
                                          </p:val>
                                        </p:tav>
                                      </p:tavLst>
                                    </p:anim>
                                    <p:anim calcmode="lin" valueType="num">
                                      <p:cBhvr additive="base">
                                        <p:cTn id="108" dur="500" fill="hold"/>
                                        <p:tgtEl>
                                          <p:spTgt spid="161850"/>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61851"/>
                                        </p:tgtEl>
                                        <p:attrNameLst>
                                          <p:attrName>style.visibility</p:attrName>
                                        </p:attrNameLst>
                                      </p:cBhvr>
                                      <p:to>
                                        <p:strVal val="visible"/>
                                      </p:to>
                                    </p:set>
                                    <p:anim calcmode="lin" valueType="num">
                                      <p:cBhvr additive="base">
                                        <p:cTn id="111" dur="500" fill="hold"/>
                                        <p:tgtEl>
                                          <p:spTgt spid="161851"/>
                                        </p:tgtEl>
                                        <p:attrNameLst>
                                          <p:attrName>ppt_x</p:attrName>
                                        </p:attrNameLst>
                                      </p:cBhvr>
                                      <p:tavLst>
                                        <p:tav tm="0">
                                          <p:val>
                                            <p:strVal val="#ppt_x"/>
                                          </p:val>
                                        </p:tav>
                                        <p:tav tm="100000">
                                          <p:val>
                                            <p:strVal val="#ppt_x"/>
                                          </p:val>
                                        </p:tav>
                                      </p:tavLst>
                                    </p:anim>
                                    <p:anim calcmode="lin" valueType="num">
                                      <p:cBhvr additive="base">
                                        <p:cTn id="112" dur="500" fill="hold"/>
                                        <p:tgtEl>
                                          <p:spTgt spid="16185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61852"/>
                                        </p:tgtEl>
                                        <p:attrNameLst>
                                          <p:attrName>style.visibility</p:attrName>
                                        </p:attrNameLst>
                                      </p:cBhvr>
                                      <p:to>
                                        <p:strVal val="visible"/>
                                      </p:to>
                                    </p:set>
                                    <p:anim calcmode="lin" valueType="num">
                                      <p:cBhvr additive="base">
                                        <p:cTn id="115" dur="500" fill="hold"/>
                                        <p:tgtEl>
                                          <p:spTgt spid="161852"/>
                                        </p:tgtEl>
                                        <p:attrNameLst>
                                          <p:attrName>ppt_x</p:attrName>
                                        </p:attrNameLst>
                                      </p:cBhvr>
                                      <p:tavLst>
                                        <p:tav tm="0">
                                          <p:val>
                                            <p:strVal val="#ppt_x"/>
                                          </p:val>
                                        </p:tav>
                                        <p:tav tm="100000">
                                          <p:val>
                                            <p:strVal val="#ppt_x"/>
                                          </p:val>
                                        </p:tav>
                                      </p:tavLst>
                                    </p:anim>
                                    <p:anim calcmode="lin" valueType="num">
                                      <p:cBhvr additive="base">
                                        <p:cTn id="116" dur="500" fill="hold"/>
                                        <p:tgtEl>
                                          <p:spTgt spid="16185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61853"/>
                                        </p:tgtEl>
                                        <p:attrNameLst>
                                          <p:attrName>style.visibility</p:attrName>
                                        </p:attrNameLst>
                                      </p:cBhvr>
                                      <p:to>
                                        <p:strVal val="visible"/>
                                      </p:to>
                                    </p:set>
                                    <p:anim calcmode="lin" valueType="num">
                                      <p:cBhvr additive="base">
                                        <p:cTn id="119" dur="500" fill="hold"/>
                                        <p:tgtEl>
                                          <p:spTgt spid="161853"/>
                                        </p:tgtEl>
                                        <p:attrNameLst>
                                          <p:attrName>ppt_x</p:attrName>
                                        </p:attrNameLst>
                                      </p:cBhvr>
                                      <p:tavLst>
                                        <p:tav tm="0">
                                          <p:val>
                                            <p:strVal val="#ppt_x"/>
                                          </p:val>
                                        </p:tav>
                                        <p:tav tm="100000">
                                          <p:val>
                                            <p:strVal val="#ppt_x"/>
                                          </p:val>
                                        </p:tav>
                                      </p:tavLst>
                                    </p:anim>
                                    <p:anim calcmode="lin" valueType="num">
                                      <p:cBhvr additive="base">
                                        <p:cTn id="120" dur="500" fill="hold"/>
                                        <p:tgtEl>
                                          <p:spTgt spid="16185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61856"/>
                                        </p:tgtEl>
                                        <p:attrNameLst>
                                          <p:attrName>style.visibility</p:attrName>
                                        </p:attrNameLst>
                                      </p:cBhvr>
                                      <p:to>
                                        <p:strVal val="visible"/>
                                      </p:to>
                                    </p:set>
                                    <p:anim calcmode="lin" valueType="num">
                                      <p:cBhvr additive="base">
                                        <p:cTn id="123" dur="500" fill="hold"/>
                                        <p:tgtEl>
                                          <p:spTgt spid="161856"/>
                                        </p:tgtEl>
                                        <p:attrNameLst>
                                          <p:attrName>ppt_x</p:attrName>
                                        </p:attrNameLst>
                                      </p:cBhvr>
                                      <p:tavLst>
                                        <p:tav tm="0">
                                          <p:val>
                                            <p:strVal val="#ppt_x"/>
                                          </p:val>
                                        </p:tav>
                                        <p:tav tm="100000">
                                          <p:val>
                                            <p:strVal val="#ppt_x"/>
                                          </p:val>
                                        </p:tav>
                                      </p:tavLst>
                                    </p:anim>
                                    <p:anim calcmode="lin" valueType="num">
                                      <p:cBhvr additive="base">
                                        <p:cTn id="124" dur="500" fill="hold"/>
                                        <p:tgtEl>
                                          <p:spTgt spid="16185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61857"/>
                                        </p:tgtEl>
                                        <p:attrNameLst>
                                          <p:attrName>style.visibility</p:attrName>
                                        </p:attrNameLst>
                                      </p:cBhvr>
                                      <p:to>
                                        <p:strVal val="visible"/>
                                      </p:to>
                                    </p:set>
                                    <p:anim calcmode="lin" valueType="num">
                                      <p:cBhvr additive="base">
                                        <p:cTn id="127" dur="500" fill="hold"/>
                                        <p:tgtEl>
                                          <p:spTgt spid="161857"/>
                                        </p:tgtEl>
                                        <p:attrNameLst>
                                          <p:attrName>ppt_x</p:attrName>
                                        </p:attrNameLst>
                                      </p:cBhvr>
                                      <p:tavLst>
                                        <p:tav tm="0">
                                          <p:val>
                                            <p:strVal val="#ppt_x"/>
                                          </p:val>
                                        </p:tav>
                                        <p:tav tm="100000">
                                          <p:val>
                                            <p:strVal val="#ppt_x"/>
                                          </p:val>
                                        </p:tav>
                                      </p:tavLst>
                                    </p:anim>
                                    <p:anim calcmode="lin" valueType="num">
                                      <p:cBhvr additive="base">
                                        <p:cTn id="128" dur="500" fill="hold"/>
                                        <p:tgtEl>
                                          <p:spTgt spid="16185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61858"/>
                                        </p:tgtEl>
                                        <p:attrNameLst>
                                          <p:attrName>style.visibility</p:attrName>
                                        </p:attrNameLst>
                                      </p:cBhvr>
                                      <p:to>
                                        <p:strVal val="visible"/>
                                      </p:to>
                                    </p:set>
                                    <p:anim calcmode="lin" valueType="num">
                                      <p:cBhvr additive="base">
                                        <p:cTn id="131" dur="500" fill="hold"/>
                                        <p:tgtEl>
                                          <p:spTgt spid="161858"/>
                                        </p:tgtEl>
                                        <p:attrNameLst>
                                          <p:attrName>ppt_x</p:attrName>
                                        </p:attrNameLst>
                                      </p:cBhvr>
                                      <p:tavLst>
                                        <p:tav tm="0">
                                          <p:val>
                                            <p:strVal val="#ppt_x"/>
                                          </p:val>
                                        </p:tav>
                                        <p:tav tm="100000">
                                          <p:val>
                                            <p:strVal val="#ppt_x"/>
                                          </p:val>
                                        </p:tav>
                                      </p:tavLst>
                                    </p:anim>
                                    <p:anim calcmode="lin" valueType="num">
                                      <p:cBhvr additive="base">
                                        <p:cTn id="132" dur="500" fill="hold"/>
                                        <p:tgtEl>
                                          <p:spTgt spid="16185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61859"/>
                                        </p:tgtEl>
                                        <p:attrNameLst>
                                          <p:attrName>style.visibility</p:attrName>
                                        </p:attrNameLst>
                                      </p:cBhvr>
                                      <p:to>
                                        <p:strVal val="visible"/>
                                      </p:to>
                                    </p:set>
                                    <p:anim calcmode="lin" valueType="num">
                                      <p:cBhvr additive="base">
                                        <p:cTn id="135" dur="500" fill="hold"/>
                                        <p:tgtEl>
                                          <p:spTgt spid="161859"/>
                                        </p:tgtEl>
                                        <p:attrNameLst>
                                          <p:attrName>ppt_x</p:attrName>
                                        </p:attrNameLst>
                                      </p:cBhvr>
                                      <p:tavLst>
                                        <p:tav tm="0">
                                          <p:val>
                                            <p:strVal val="#ppt_x"/>
                                          </p:val>
                                        </p:tav>
                                        <p:tav tm="100000">
                                          <p:val>
                                            <p:strVal val="#ppt_x"/>
                                          </p:val>
                                        </p:tav>
                                      </p:tavLst>
                                    </p:anim>
                                    <p:anim calcmode="lin" valueType="num">
                                      <p:cBhvr additive="base">
                                        <p:cTn id="136" dur="500" fill="hold"/>
                                        <p:tgtEl>
                                          <p:spTgt spid="16185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61860"/>
                                        </p:tgtEl>
                                        <p:attrNameLst>
                                          <p:attrName>style.visibility</p:attrName>
                                        </p:attrNameLst>
                                      </p:cBhvr>
                                      <p:to>
                                        <p:strVal val="visible"/>
                                      </p:to>
                                    </p:set>
                                    <p:anim calcmode="lin" valueType="num">
                                      <p:cBhvr additive="base">
                                        <p:cTn id="139" dur="500" fill="hold"/>
                                        <p:tgtEl>
                                          <p:spTgt spid="161860"/>
                                        </p:tgtEl>
                                        <p:attrNameLst>
                                          <p:attrName>ppt_x</p:attrName>
                                        </p:attrNameLst>
                                      </p:cBhvr>
                                      <p:tavLst>
                                        <p:tav tm="0">
                                          <p:val>
                                            <p:strVal val="#ppt_x"/>
                                          </p:val>
                                        </p:tav>
                                        <p:tav tm="100000">
                                          <p:val>
                                            <p:strVal val="#ppt_x"/>
                                          </p:val>
                                        </p:tav>
                                      </p:tavLst>
                                    </p:anim>
                                    <p:anim calcmode="lin" valueType="num">
                                      <p:cBhvr additive="base">
                                        <p:cTn id="140" dur="500" fill="hold"/>
                                        <p:tgtEl>
                                          <p:spTgt spid="16186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61861"/>
                                        </p:tgtEl>
                                        <p:attrNameLst>
                                          <p:attrName>style.visibility</p:attrName>
                                        </p:attrNameLst>
                                      </p:cBhvr>
                                      <p:to>
                                        <p:strVal val="visible"/>
                                      </p:to>
                                    </p:set>
                                    <p:anim calcmode="lin" valueType="num">
                                      <p:cBhvr additive="base">
                                        <p:cTn id="143" dur="500" fill="hold"/>
                                        <p:tgtEl>
                                          <p:spTgt spid="161861"/>
                                        </p:tgtEl>
                                        <p:attrNameLst>
                                          <p:attrName>ppt_x</p:attrName>
                                        </p:attrNameLst>
                                      </p:cBhvr>
                                      <p:tavLst>
                                        <p:tav tm="0">
                                          <p:val>
                                            <p:strVal val="#ppt_x"/>
                                          </p:val>
                                        </p:tav>
                                        <p:tav tm="100000">
                                          <p:val>
                                            <p:strVal val="#ppt_x"/>
                                          </p:val>
                                        </p:tav>
                                      </p:tavLst>
                                    </p:anim>
                                    <p:anim calcmode="lin" valueType="num">
                                      <p:cBhvr additive="base">
                                        <p:cTn id="144" dur="500" fill="hold"/>
                                        <p:tgtEl>
                                          <p:spTgt spid="16186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61862"/>
                                        </p:tgtEl>
                                        <p:attrNameLst>
                                          <p:attrName>style.visibility</p:attrName>
                                        </p:attrNameLst>
                                      </p:cBhvr>
                                      <p:to>
                                        <p:strVal val="visible"/>
                                      </p:to>
                                    </p:set>
                                    <p:anim calcmode="lin" valueType="num">
                                      <p:cBhvr additive="base">
                                        <p:cTn id="147" dur="500" fill="hold"/>
                                        <p:tgtEl>
                                          <p:spTgt spid="161862"/>
                                        </p:tgtEl>
                                        <p:attrNameLst>
                                          <p:attrName>ppt_x</p:attrName>
                                        </p:attrNameLst>
                                      </p:cBhvr>
                                      <p:tavLst>
                                        <p:tav tm="0">
                                          <p:val>
                                            <p:strVal val="#ppt_x"/>
                                          </p:val>
                                        </p:tav>
                                        <p:tav tm="100000">
                                          <p:val>
                                            <p:strVal val="#ppt_x"/>
                                          </p:val>
                                        </p:tav>
                                      </p:tavLst>
                                    </p:anim>
                                    <p:anim calcmode="lin" valueType="num">
                                      <p:cBhvr additive="base">
                                        <p:cTn id="148" dur="500" fill="hold"/>
                                        <p:tgtEl>
                                          <p:spTgt spid="1618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2" grpId="0" bldLvl="0" animBg="1"/>
      <p:bldP spid="161825" grpId="0" bldLvl="0" animBg="1"/>
      <p:bldP spid="161826" grpId="0" bldLvl="0" animBg="1"/>
      <p:bldP spid="161827" grpId="0" bldLvl="0" animBg="1"/>
      <p:bldP spid="161828" grpId="0" bldLvl="0" animBg="1"/>
      <p:bldP spid="161829" grpId="0" bldLvl="0" animBg="1"/>
      <p:bldP spid="161835" grpId="0" bldLvl="0" animBg="1"/>
      <p:bldP spid="161836" grpId="0" bldLvl="0" animBg="1"/>
      <p:bldP spid="161837" grpId="0" bldLvl="0" animBg="1"/>
      <p:bldP spid="161838" grpId="0" bldLvl="0" animBg="1"/>
      <p:bldP spid="161839" grpId="0" bldLvl="0" animBg="1"/>
      <p:bldP spid="161840" grpId="0" bldLvl="0" animBg="1"/>
      <p:bldP spid="161841" grpId="0" bldLvl="0" animBg="1"/>
      <p:bldP spid="161842" grpId="0" bldLvl="0" animBg="1"/>
      <p:bldP spid="161844" grpId="0"/>
      <p:bldP spid="161845" grpId="0"/>
      <p:bldP spid="161846" grpId="0" bldLvl="0" animBg="1"/>
      <p:bldP spid="161847" grpId="0" bldLvl="0" animBg="1"/>
      <p:bldP spid="161848" grpId="0" bldLvl="0" animBg="1"/>
      <p:bldP spid="161852" grpId="0"/>
      <p:bldP spid="161853" grpId="0"/>
      <p:bldP spid="161856" grpId="0"/>
      <p:bldP spid="161857" grpId="0"/>
      <p:bldP spid="161858" grpId="0"/>
      <p:bldP spid="161859" grpId="0"/>
      <p:bldP spid="161860" grpId="0"/>
      <p:bldP spid="161861" grpId="0"/>
      <p:bldP spid="1618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9219" name="Oval 28"/>
          <p:cNvSpPr/>
          <p:nvPr/>
        </p:nvSpPr>
        <p:spPr>
          <a:xfrm>
            <a:off x="611188" y="22494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9220" name="Text Box 29"/>
          <p:cNvSpPr txBox="1"/>
          <p:nvPr/>
        </p:nvSpPr>
        <p:spPr>
          <a:xfrm>
            <a:off x="395288" y="1528763"/>
            <a:ext cx="1008062" cy="3667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9221" name="Text Box 30"/>
          <p:cNvSpPr txBox="1"/>
          <p:nvPr/>
        </p:nvSpPr>
        <p:spPr>
          <a:xfrm>
            <a:off x="1908175" y="1528763"/>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9222" name="Oval 31"/>
          <p:cNvSpPr/>
          <p:nvPr/>
        </p:nvSpPr>
        <p:spPr>
          <a:xfrm>
            <a:off x="2771775" y="21764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9223" name="Oval 32"/>
          <p:cNvSpPr/>
          <p:nvPr/>
        </p:nvSpPr>
        <p:spPr>
          <a:xfrm>
            <a:off x="647700" y="28971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9224" name="Oval 33"/>
          <p:cNvSpPr/>
          <p:nvPr/>
        </p:nvSpPr>
        <p:spPr>
          <a:xfrm>
            <a:off x="2411413" y="28971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9225" name="Oval 34"/>
          <p:cNvSpPr/>
          <p:nvPr/>
        </p:nvSpPr>
        <p:spPr>
          <a:xfrm>
            <a:off x="3059113" y="28971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9226" name="Oval 35"/>
          <p:cNvSpPr/>
          <p:nvPr/>
        </p:nvSpPr>
        <p:spPr>
          <a:xfrm>
            <a:off x="3708400" y="28971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9227" name="Line 36"/>
          <p:cNvSpPr/>
          <p:nvPr/>
        </p:nvSpPr>
        <p:spPr>
          <a:xfrm flipH="1">
            <a:off x="900113" y="2608263"/>
            <a:ext cx="2087562" cy="288925"/>
          </a:xfrm>
          <a:prstGeom prst="line">
            <a:avLst/>
          </a:prstGeom>
          <a:ln w="9525" cap="flat" cmpd="sng">
            <a:solidFill>
              <a:schemeClr val="tx1"/>
            </a:solidFill>
            <a:prstDash val="solid"/>
            <a:headEnd type="none" w="med" len="med"/>
            <a:tailEnd type="none" w="med" len="med"/>
          </a:ln>
        </p:spPr>
      </p:sp>
      <p:sp>
        <p:nvSpPr>
          <p:cNvPr id="9228" name="Line 37"/>
          <p:cNvSpPr/>
          <p:nvPr/>
        </p:nvSpPr>
        <p:spPr>
          <a:xfrm flipH="1">
            <a:off x="2627313" y="2608263"/>
            <a:ext cx="360362" cy="288925"/>
          </a:xfrm>
          <a:prstGeom prst="line">
            <a:avLst/>
          </a:prstGeom>
          <a:ln w="9525" cap="flat" cmpd="sng">
            <a:solidFill>
              <a:schemeClr val="tx1"/>
            </a:solidFill>
            <a:prstDash val="solid"/>
            <a:headEnd type="none" w="med" len="med"/>
            <a:tailEnd type="none" w="med" len="med"/>
          </a:ln>
        </p:spPr>
      </p:sp>
      <p:sp>
        <p:nvSpPr>
          <p:cNvPr id="9229" name="Line 38"/>
          <p:cNvSpPr/>
          <p:nvPr/>
        </p:nvSpPr>
        <p:spPr>
          <a:xfrm>
            <a:off x="2987675" y="2608263"/>
            <a:ext cx="288925" cy="288925"/>
          </a:xfrm>
          <a:prstGeom prst="line">
            <a:avLst/>
          </a:prstGeom>
          <a:ln w="9525" cap="flat" cmpd="sng">
            <a:solidFill>
              <a:schemeClr val="tx1"/>
            </a:solidFill>
            <a:prstDash val="solid"/>
            <a:headEnd type="none" w="med" len="med"/>
            <a:tailEnd type="none" w="med" len="med"/>
          </a:ln>
        </p:spPr>
      </p:sp>
      <p:sp>
        <p:nvSpPr>
          <p:cNvPr id="9230" name="Line 39"/>
          <p:cNvSpPr/>
          <p:nvPr/>
        </p:nvSpPr>
        <p:spPr>
          <a:xfrm>
            <a:off x="2987675" y="2608263"/>
            <a:ext cx="936625" cy="288925"/>
          </a:xfrm>
          <a:prstGeom prst="line">
            <a:avLst/>
          </a:prstGeom>
          <a:ln w="9525" cap="flat" cmpd="sng">
            <a:solidFill>
              <a:schemeClr val="tx1"/>
            </a:solidFill>
            <a:prstDash val="solid"/>
            <a:headEnd type="none" w="med" len="med"/>
            <a:tailEnd type="none" w="med" len="med"/>
          </a:ln>
        </p:spPr>
      </p:sp>
      <p:sp>
        <p:nvSpPr>
          <p:cNvPr id="9231" name="Text Box 40"/>
          <p:cNvSpPr txBox="1"/>
          <p:nvPr/>
        </p:nvSpPr>
        <p:spPr>
          <a:xfrm>
            <a:off x="6011863" y="1528763"/>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9232" name="Rectangle 41"/>
          <p:cNvSpPr/>
          <p:nvPr/>
        </p:nvSpPr>
        <p:spPr>
          <a:xfrm>
            <a:off x="7018338"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9233" name="Rectangle 42"/>
          <p:cNvSpPr/>
          <p:nvPr/>
        </p:nvSpPr>
        <p:spPr>
          <a:xfrm>
            <a:off x="7596188"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9234" name="Rectangle 43"/>
          <p:cNvSpPr/>
          <p:nvPr/>
        </p:nvSpPr>
        <p:spPr>
          <a:xfrm>
            <a:off x="5580063"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34</a:t>
            </a:r>
          </a:p>
        </p:txBody>
      </p:sp>
      <p:sp>
        <p:nvSpPr>
          <p:cNvPr id="9235" name="Rectangle 44"/>
          <p:cNvSpPr/>
          <p:nvPr/>
        </p:nvSpPr>
        <p:spPr>
          <a:xfrm>
            <a:off x="5867400" y="2393950"/>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50</a:t>
            </a:r>
          </a:p>
        </p:txBody>
      </p:sp>
      <p:sp>
        <p:nvSpPr>
          <p:cNvPr id="9236" name="Rectangle 45"/>
          <p:cNvSpPr/>
          <p:nvPr/>
        </p:nvSpPr>
        <p:spPr>
          <a:xfrm>
            <a:off x="7307263"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9237" name="Rectangle 46"/>
          <p:cNvSpPr/>
          <p:nvPr/>
        </p:nvSpPr>
        <p:spPr>
          <a:xfrm>
            <a:off x="6154738"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8</a:t>
            </a:r>
          </a:p>
        </p:txBody>
      </p:sp>
      <p:sp>
        <p:nvSpPr>
          <p:cNvPr id="9238" name="Rectangle 47"/>
          <p:cNvSpPr/>
          <p:nvPr/>
        </p:nvSpPr>
        <p:spPr>
          <a:xfrm>
            <a:off x="6443663" y="2393950"/>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13</a:t>
            </a:r>
          </a:p>
        </p:txBody>
      </p:sp>
      <p:sp>
        <p:nvSpPr>
          <p:cNvPr id="9239" name="Rectangle 48"/>
          <p:cNvSpPr/>
          <p:nvPr/>
        </p:nvSpPr>
        <p:spPr>
          <a:xfrm>
            <a:off x="6731000" y="2393950"/>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29</a:t>
            </a:r>
          </a:p>
        </p:txBody>
      </p:sp>
      <p:sp>
        <p:nvSpPr>
          <p:cNvPr id="9240" name="Line 49"/>
          <p:cNvSpPr/>
          <p:nvPr/>
        </p:nvSpPr>
        <p:spPr>
          <a:xfrm flipH="1">
            <a:off x="5580063" y="2249488"/>
            <a:ext cx="2305050" cy="0"/>
          </a:xfrm>
          <a:prstGeom prst="line">
            <a:avLst/>
          </a:prstGeom>
          <a:ln w="9525" cap="flat" cmpd="sng">
            <a:solidFill>
              <a:srgbClr val="FF3300"/>
            </a:solidFill>
            <a:prstDash val="solid"/>
            <a:headEnd type="none" w="med" len="med"/>
            <a:tailEnd type="triangle" w="med" len="med"/>
          </a:ln>
        </p:spPr>
      </p:sp>
      <p:sp>
        <p:nvSpPr>
          <p:cNvPr id="9241" name="Text Box 50"/>
          <p:cNvSpPr txBox="1"/>
          <p:nvPr/>
        </p:nvSpPr>
        <p:spPr>
          <a:xfrm>
            <a:off x="5580063" y="1889125"/>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9242" name="Text Box 51"/>
          <p:cNvSpPr txBox="1"/>
          <p:nvPr/>
        </p:nvSpPr>
        <p:spPr>
          <a:xfrm>
            <a:off x="7308850" y="1889125"/>
            <a:ext cx="8636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9243" name="Oval 52"/>
          <p:cNvSpPr/>
          <p:nvPr/>
        </p:nvSpPr>
        <p:spPr>
          <a:xfrm>
            <a:off x="0" y="368935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9244" name="Oval 53"/>
          <p:cNvSpPr/>
          <p:nvPr/>
        </p:nvSpPr>
        <p:spPr>
          <a:xfrm>
            <a:off x="647700" y="36893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9245" name="Oval 54"/>
          <p:cNvSpPr/>
          <p:nvPr/>
        </p:nvSpPr>
        <p:spPr>
          <a:xfrm>
            <a:off x="1295400" y="36893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9246" name="Line 55"/>
          <p:cNvSpPr/>
          <p:nvPr/>
        </p:nvSpPr>
        <p:spPr>
          <a:xfrm flipH="1">
            <a:off x="215900" y="3328988"/>
            <a:ext cx="647700" cy="360362"/>
          </a:xfrm>
          <a:prstGeom prst="line">
            <a:avLst/>
          </a:prstGeom>
          <a:ln w="9525" cap="flat" cmpd="sng">
            <a:solidFill>
              <a:schemeClr val="tx1"/>
            </a:solidFill>
            <a:prstDash val="solid"/>
            <a:headEnd type="none" w="med" len="med"/>
            <a:tailEnd type="none" w="med" len="med"/>
          </a:ln>
        </p:spPr>
      </p:sp>
      <p:sp>
        <p:nvSpPr>
          <p:cNvPr id="9247" name="Line 56"/>
          <p:cNvSpPr/>
          <p:nvPr/>
        </p:nvSpPr>
        <p:spPr>
          <a:xfrm>
            <a:off x="863600" y="3328988"/>
            <a:ext cx="0" cy="360362"/>
          </a:xfrm>
          <a:prstGeom prst="line">
            <a:avLst/>
          </a:prstGeom>
          <a:ln w="9525" cap="flat" cmpd="sng">
            <a:solidFill>
              <a:schemeClr val="tx1"/>
            </a:solidFill>
            <a:prstDash val="solid"/>
            <a:headEnd type="none" w="med" len="med"/>
            <a:tailEnd type="none" w="med" len="med"/>
          </a:ln>
        </p:spPr>
      </p:sp>
      <p:sp>
        <p:nvSpPr>
          <p:cNvPr id="9248" name="Line 57"/>
          <p:cNvSpPr/>
          <p:nvPr/>
        </p:nvSpPr>
        <p:spPr>
          <a:xfrm>
            <a:off x="863600" y="3328988"/>
            <a:ext cx="647700" cy="360362"/>
          </a:xfrm>
          <a:prstGeom prst="line">
            <a:avLst/>
          </a:prstGeom>
          <a:ln w="9525" cap="flat" cmpd="sng">
            <a:solidFill>
              <a:schemeClr val="tx1"/>
            </a:solidFill>
            <a:prstDash val="solid"/>
            <a:headEnd type="none" w="med" len="med"/>
            <a:tailEnd type="none" w="med" len="med"/>
          </a:ln>
        </p:spPr>
      </p:sp>
      <p:sp>
        <p:nvSpPr>
          <p:cNvPr id="9249" name="Text Box 58"/>
          <p:cNvSpPr txBox="1"/>
          <p:nvPr/>
        </p:nvSpPr>
        <p:spPr>
          <a:xfrm>
            <a:off x="0" y="41211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9250" name="Text Box 59"/>
          <p:cNvSpPr txBox="1"/>
          <p:nvPr/>
        </p:nvSpPr>
        <p:spPr>
          <a:xfrm>
            <a:off x="4932363" y="2968625"/>
            <a:ext cx="4032250" cy="11922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18</a:t>
            </a:r>
            <a:r>
              <a:rPr lang="zh-CN" altLang="en-US" dirty="0">
                <a:latin typeface="Arial" panose="020B0604020202020204" pitchFamily="34" charset="0"/>
              </a:rPr>
              <a:t>，得新结点</a:t>
            </a:r>
            <a:r>
              <a:rPr lang="en-US" altLang="zh-CN" dirty="0">
                <a:latin typeface="Arial" panose="020B0604020202020204" pitchFamily="34" charset="0"/>
              </a:rPr>
              <a:t>19</a:t>
            </a:r>
            <a:r>
              <a:rPr lang="zh-CN" altLang="en-US" dirty="0">
                <a:latin typeface="Arial" panose="020B0604020202020204" pitchFamily="34" charset="0"/>
              </a:rPr>
              <a:t>，</a:t>
            </a:r>
            <a:r>
              <a:rPr lang="en-US" altLang="zh-CN" dirty="0">
                <a:latin typeface="Arial" panose="020B0604020202020204" pitchFamily="34" charset="0"/>
              </a:rPr>
              <a:t>24</a:t>
            </a:r>
            <a:r>
              <a:rPr lang="zh-CN" altLang="en-US" dirty="0">
                <a:latin typeface="Arial" panose="020B0604020202020204" pitchFamily="34" charset="0"/>
              </a:rPr>
              <a:t>，</a:t>
            </a:r>
            <a:r>
              <a:rPr lang="en-US" altLang="zh-CN" dirty="0">
                <a:latin typeface="Arial" panose="020B0604020202020204" pitchFamily="34" charset="0"/>
              </a:rPr>
              <a:t>29</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19</a:t>
            </a:r>
            <a:r>
              <a:rPr lang="zh-CN" altLang="en-US" dirty="0">
                <a:latin typeface="Arial" panose="020B0604020202020204" pitchFamily="34" charset="0"/>
              </a:rPr>
              <a:t>、</a:t>
            </a:r>
            <a:r>
              <a:rPr lang="en-US" altLang="zh-CN" dirty="0">
                <a:latin typeface="Arial" panose="020B0604020202020204" pitchFamily="34" charset="0"/>
              </a:rPr>
              <a:t>24</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29</a:t>
            </a:r>
            <a:r>
              <a:rPr lang="zh-CN" altLang="en-US" dirty="0">
                <a:latin typeface="Arial" panose="020B0604020202020204" pitchFamily="34" charset="0"/>
              </a:rPr>
              <a:t>入队列</a:t>
            </a:r>
          </a:p>
        </p:txBody>
      </p:sp>
      <p:sp>
        <p:nvSpPr>
          <p:cNvPr id="9251" name="Oval 60"/>
          <p:cNvSpPr/>
          <p:nvPr/>
        </p:nvSpPr>
        <p:spPr>
          <a:xfrm>
            <a:off x="1908175" y="368935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9252" name="Oval 61"/>
          <p:cNvSpPr/>
          <p:nvPr/>
        </p:nvSpPr>
        <p:spPr>
          <a:xfrm>
            <a:off x="2411413" y="368935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9253" name="Oval 62"/>
          <p:cNvSpPr/>
          <p:nvPr/>
        </p:nvSpPr>
        <p:spPr>
          <a:xfrm>
            <a:off x="2916238" y="36893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9254" name="Line 63"/>
          <p:cNvSpPr/>
          <p:nvPr/>
        </p:nvSpPr>
        <p:spPr>
          <a:xfrm flipH="1">
            <a:off x="2124075" y="3328988"/>
            <a:ext cx="503238" cy="360362"/>
          </a:xfrm>
          <a:prstGeom prst="line">
            <a:avLst/>
          </a:prstGeom>
          <a:ln w="9525" cap="flat" cmpd="sng">
            <a:solidFill>
              <a:schemeClr val="tx1"/>
            </a:solidFill>
            <a:prstDash val="solid"/>
            <a:headEnd type="none" w="med" len="med"/>
            <a:tailEnd type="none" w="med" len="med"/>
          </a:ln>
        </p:spPr>
      </p:sp>
      <p:sp>
        <p:nvSpPr>
          <p:cNvPr id="9255" name="Line 64"/>
          <p:cNvSpPr/>
          <p:nvPr/>
        </p:nvSpPr>
        <p:spPr>
          <a:xfrm>
            <a:off x="2627313" y="3328988"/>
            <a:ext cx="0" cy="360362"/>
          </a:xfrm>
          <a:prstGeom prst="line">
            <a:avLst/>
          </a:prstGeom>
          <a:ln w="9525" cap="flat" cmpd="sng">
            <a:solidFill>
              <a:schemeClr val="tx1"/>
            </a:solidFill>
            <a:prstDash val="solid"/>
            <a:headEnd type="none" w="med" len="med"/>
            <a:tailEnd type="none" w="med" len="med"/>
          </a:ln>
        </p:spPr>
      </p:sp>
      <p:sp>
        <p:nvSpPr>
          <p:cNvPr id="9256" name="Line 65"/>
          <p:cNvSpPr/>
          <p:nvPr/>
        </p:nvSpPr>
        <p:spPr>
          <a:xfrm>
            <a:off x="2627313" y="3328988"/>
            <a:ext cx="504825" cy="360362"/>
          </a:xfrm>
          <a:prstGeom prst="line">
            <a:avLst/>
          </a:prstGeom>
          <a:ln w="9525" cap="flat" cmpd="sng">
            <a:solidFill>
              <a:schemeClr val="tx1"/>
            </a:solidFill>
            <a:prstDash val="solid"/>
            <a:headEnd type="none" w="med" len="med"/>
            <a:tailEnd type="none" w="med" len="med"/>
          </a:ln>
        </p:spPr>
      </p:sp>
      <p:sp>
        <p:nvSpPr>
          <p:cNvPr id="9257" name="Text Box 66"/>
          <p:cNvSpPr txBox="1"/>
          <p:nvPr/>
        </p:nvSpPr>
        <p:spPr>
          <a:xfrm>
            <a:off x="1979613" y="41211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9258" name="Text Box 67"/>
          <p:cNvSpPr txBox="1"/>
          <p:nvPr/>
        </p:nvSpPr>
        <p:spPr>
          <a:xfrm>
            <a:off x="2484438" y="41211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9259" name="Text Box 68"/>
          <p:cNvSpPr txBox="1"/>
          <p:nvPr/>
        </p:nvSpPr>
        <p:spPr>
          <a:xfrm>
            <a:off x="2051050" y="275431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9260" name="Text Box 69"/>
          <p:cNvSpPr txBox="1"/>
          <p:nvPr/>
        </p:nvSpPr>
        <p:spPr>
          <a:xfrm>
            <a:off x="1835150" y="44100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=1</a:t>
            </a:r>
          </a:p>
        </p:txBody>
      </p:sp>
      <p:sp>
        <p:nvSpPr>
          <p:cNvPr id="9261" name="Text Box 70"/>
          <p:cNvSpPr txBox="1"/>
          <p:nvPr/>
        </p:nvSpPr>
        <p:spPr>
          <a:xfrm>
            <a:off x="2411413" y="44100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=3</a:t>
            </a:r>
          </a:p>
        </p:txBody>
      </p:sp>
      <p:sp>
        <p:nvSpPr>
          <p:cNvPr id="9262" name="Text Box 71"/>
          <p:cNvSpPr txBox="1"/>
          <p:nvPr/>
        </p:nvSpPr>
        <p:spPr>
          <a:xfrm>
            <a:off x="2843213" y="41211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0243"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0244"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0245"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0246"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0247" name="Oval 8"/>
          <p:cNvSpPr/>
          <p:nvPr/>
        </p:nvSpPr>
        <p:spPr>
          <a:xfrm>
            <a:off x="1116013"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0248"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0249" name="Oval 10"/>
          <p:cNvSpPr/>
          <p:nvPr/>
        </p:nvSpPr>
        <p:spPr>
          <a:xfrm>
            <a:off x="5003800" y="393382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0250"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0251" name="Line 12"/>
          <p:cNvSpPr/>
          <p:nvPr/>
        </p:nvSpPr>
        <p:spPr>
          <a:xfrm flipH="1">
            <a:off x="1331913" y="3573463"/>
            <a:ext cx="2663825" cy="360362"/>
          </a:xfrm>
          <a:prstGeom prst="line">
            <a:avLst/>
          </a:prstGeom>
          <a:ln w="9525" cap="flat" cmpd="sng">
            <a:solidFill>
              <a:schemeClr val="tx1"/>
            </a:solidFill>
            <a:prstDash val="solid"/>
            <a:headEnd type="none" w="med" len="med"/>
            <a:tailEnd type="none" w="med" len="med"/>
          </a:ln>
        </p:spPr>
      </p:sp>
      <p:sp>
        <p:nvSpPr>
          <p:cNvPr id="10252"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0253"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0254"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0255"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0256" name="Rectangle 17"/>
          <p:cNvSpPr/>
          <p:nvPr/>
        </p:nvSpPr>
        <p:spPr>
          <a:xfrm>
            <a:off x="67310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35</a:t>
            </a:r>
          </a:p>
        </p:txBody>
      </p:sp>
      <p:sp>
        <p:nvSpPr>
          <p:cNvPr id="10257" name="Rectangle 18"/>
          <p:cNvSpPr/>
          <p:nvPr/>
        </p:nvSpPr>
        <p:spPr>
          <a:xfrm>
            <a:off x="73088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0258" name="Rectangle 19"/>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0259" name="Rectangle 20"/>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50</a:t>
            </a:r>
          </a:p>
        </p:txBody>
      </p:sp>
      <p:sp>
        <p:nvSpPr>
          <p:cNvPr id="10260" name="Rectangle 21"/>
          <p:cNvSpPr/>
          <p:nvPr/>
        </p:nvSpPr>
        <p:spPr>
          <a:xfrm>
            <a:off x="70199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0261" name="Rectangle 22"/>
          <p:cNvSpPr/>
          <p:nvPr/>
        </p:nvSpPr>
        <p:spPr>
          <a:xfrm>
            <a:off x="58674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8</a:t>
            </a:r>
          </a:p>
        </p:txBody>
      </p:sp>
      <p:sp>
        <p:nvSpPr>
          <p:cNvPr id="10262" name="Rectangle 23"/>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13</a:t>
            </a:r>
          </a:p>
        </p:txBody>
      </p:sp>
      <p:sp>
        <p:nvSpPr>
          <p:cNvPr id="10263" name="Rectangle 24"/>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29</a:t>
            </a:r>
          </a:p>
        </p:txBody>
      </p:sp>
      <p:sp>
        <p:nvSpPr>
          <p:cNvPr id="10264"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0265"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0266"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0267" name="Oval 28"/>
          <p:cNvSpPr/>
          <p:nvPr/>
        </p:nvSpPr>
        <p:spPr>
          <a:xfrm>
            <a:off x="468313"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0268" name="Oval 29"/>
          <p:cNvSpPr/>
          <p:nvPr/>
        </p:nvSpPr>
        <p:spPr>
          <a:xfrm>
            <a:off x="11160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0269" name="Oval 30"/>
          <p:cNvSpPr/>
          <p:nvPr/>
        </p:nvSpPr>
        <p:spPr>
          <a:xfrm>
            <a:off x="17637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0270" name="Line 31"/>
          <p:cNvSpPr/>
          <p:nvPr/>
        </p:nvSpPr>
        <p:spPr>
          <a:xfrm flipH="1">
            <a:off x="684213" y="4365625"/>
            <a:ext cx="647700" cy="360363"/>
          </a:xfrm>
          <a:prstGeom prst="line">
            <a:avLst/>
          </a:prstGeom>
          <a:ln w="9525" cap="flat" cmpd="sng">
            <a:solidFill>
              <a:schemeClr val="tx1"/>
            </a:solidFill>
            <a:prstDash val="solid"/>
            <a:headEnd type="none" w="med" len="med"/>
            <a:tailEnd type="none" w="med" len="med"/>
          </a:ln>
        </p:spPr>
      </p:sp>
      <p:sp>
        <p:nvSpPr>
          <p:cNvPr id="10271" name="Line 32"/>
          <p:cNvSpPr/>
          <p:nvPr/>
        </p:nvSpPr>
        <p:spPr>
          <a:xfrm>
            <a:off x="1331913" y="4365625"/>
            <a:ext cx="0" cy="360363"/>
          </a:xfrm>
          <a:prstGeom prst="line">
            <a:avLst/>
          </a:prstGeom>
          <a:ln w="9525" cap="flat" cmpd="sng">
            <a:solidFill>
              <a:schemeClr val="tx1"/>
            </a:solidFill>
            <a:prstDash val="solid"/>
            <a:headEnd type="none" w="med" len="med"/>
            <a:tailEnd type="none" w="med" len="med"/>
          </a:ln>
        </p:spPr>
      </p:sp>
      <p:sp>
        <p:nvSpPr>
          <p:cNvPr id="10272" name="Line 33"/>
          <p:cNvSpPr/>
          <p:nvPr/>
        </p:nvSpPr>
        <p:spPr>
          <a:xfrm>
            <a:off x="1331913" y="4365625"/>
            <a:ext cx="647700" cy="360363"/>
          </a:xfrm>
          <a:prstGeom prst="line">
            <a:avLst/>
          </a:prstGeom>
          <a:ln w="9525" cap="flat" cmpd="sng">
            <a:solidFill>
              <a:schemeClr val="tx1"/>
            </a:solidFill>
            <a:prstDash val="solid"/>
            <a:headEnd type="none" w="med" len="med"/>
            <a:tailEnd type="none" w="med" len="med"/>
          </a:ln>
        </p:spPr>
      </p:sp>
      <p:sp>
        <p:nvSpPr>
          <p:cNvPr id="10273" name="Text Box 34"/>
          <p:cNvSpPr txBox="1"/>
          <p:nvPr/>
        </p:nvSpPr>
        <p:spPr>
          <a:xfrm>
            <a:off x="46831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0274"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34</a:t>
            </a:r>
            <a:r>
              <a:rPr lang="zh-CN" altLang="en-US" dirty="0">
                <a:latin typeface="Arial" panose="020B0604020202020204" pitchFamily="34" charset="0"/>
              </a:rPr>
              <a:t>，得新结点</a:t>
            </a:r>
            <a:r>
              <a:rPr lang="en-US" altLang="zh-CN" dirty="0">
                <a:latin typeface="Arial" panose="020B0604020202020204" pitchFamily="34" charset="0"/>
              </a:rPr>
              <a:t>35</a:t>
            </a:r>
            <a:r>
              <a:rPr lang="zh-CN" altLang="en-US" dirty="0">
                <a:latin typeface="Arial" panose="020B0604020202020204" pitchFamily="34" charset="0"/>
              </a:rPr>
              <a:t>，</a:t>
            </a:r>
            <a:r>
              <a:rPr lang="en-US" altLang="zh-CN" dirty="0">
                <a:latin typeface="Arial" panose="020B0604020202020204" pitchFamily="34" charset="0"/>
              </a:rPr>
              <a:t>40</a:t>
            </a:r>
            <a:r>
              <a:rPr lang="zh-CN" altLang="en-US" dirty="0">
                <a:latin typeface="Arial" panose="020B0604020202020204" pitchFamily="34" charset="0"/>
              </a:rPr>
              <a:t>，</a:t>
            </a:r>
            <a:r>
              <a:rPr lang="en-US" altLang="zh-CN" dirty="0">
                <a:latin typeface="Arial" panose="020B0604020202020204" pitchFamily="34" charset="0"/>
              </a:rPr>
              <a:t>45</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40</a:t>
            </a:r>
            <a:r>
              <a:rPr lang="zh-CN" altLang="en-US" dirty="0">
                <a:latin typeface="Arial" panose="020B0604020202020204" pitchFamily="34" charset="0"/>
              </a:rPr>
              <a:t>、</a:t>
            </a:r>
            <a:r>
              <a:rPr lang="en-US" altLang="zh-CN" dirty="0">
                <a:latin typeface="Arial" panose="020B0604020202020204" pitchFamily="34" charset="0"/>
              </a:rPr>
              <a:t>45</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35</a:t>
            </a:r>
            <a:r>
              <a:rPr lang="zh-CN" altLang="en-US" dirty="0">
                <a:latin typeface="Arial" panose="020B0604020202020204" pitchFamily="34" charset="0"/>
              </a:rPr>
              <a:t>入队列</a:t>
            </a:r>
          </a:p>
        </p:txBody>
      </p:sp>
      <p:sp>
        <p:nvSpPr>
          <p:cNvPr id="10275"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0276"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0277"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0278"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0279"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0280"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0281" name="Text Box 42"/>
          <p:cNvSpPr txBox="1"/>
          <p:nvPr/>
        </p:nvSpPr>
        <p:spPr>
          <a:xfrm>
            <a:off x="2266950"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0282"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0283"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0284"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0285"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0286"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0287"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0288"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0289" name="Text Box 50"/>
          <p:cNvSpPr txBox="1"/>
          <p:nvPr/>
        </p:nvSpPr>
        <p:spPr>
          <a:xfrm>
            <a:off x="4572000"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0290" name="Text Box 51"/>
          <p:cNvSpPr txBox="1"/>
          <p:nvPr/>
        </p:nvSpPr>
        <p:spPr>
          <a:xfrm>
            <a:off x="507682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0291" name="Text Box 52"/>
          <p:cNvSpPr txBox="1"/>
          <p:nvPr/>
        </p:nvSpPr>
        <p:spPr>
          <a:xfrm>
            <a:off x="4211638" y="37893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=3</a:t>
            </a:r>
          </a:p>
        </p:txBody>
      </p:sp>
      <p:sp>
        <p:nvSpPr>
          <p:cNvPr id="10292" name="Text Box 53"/>
          <p:cNvSpPr txBox="1"/>
          <p:nvPr/>
        </p:nvSpPr>
        <p:spPr>
          <a:xfrm>
            <a:off x="4427538" y="55181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=1</a:t>
            </a:r>
          </a:p>
        </p:txBody>
      </p:sp>
      <p:sp>
        <p:nvSpPr>
          <p:cNvPr id="10293" name="Text Box 54"/>
          <p:cNvSpPr txBox="1"/>
          <p:nvPr/>
        </p:nvSpPr>
        <p:spPr>
          <a:xfrm>
            <a:off x="5003800" y="55181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=2</a:t>
            </a:r>
          </a:p>
        </p:txBody>
      </p:sp>
      <p:sp>
        <p:nvSpPr>
          <p:cNvPr id="10294" name="Text Box 55"/>
          <p:cNvSpPr txBox="1"/>
          <p:nvPr/>
        </p:nvSpPr>
        <p:spPr>
          <a:xfrm>
            <a:off x="5435600" y="52292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1267"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1268"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1269"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1270"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1271" name="Oval 8"/>
          <p:cNvSpPr/>
          <p:nvPr/>
        </p:nvSpPr>
        <p:spPr>
          <a:xfrm>
            <a:off x="1116013"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1272"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1273"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1274" name="Oval 11"/>
          <p:cNvSpPr/>
          <p:nvPr/>
        </p:nvSpPr>
        <p:spPr>
          <a:xfrm>
            <a:off x="6732588" y="38623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1275" name="Line 12"/>
          <p:cNvSpPr/>
          <p:nvPr/>
        </p:nvSpPr>
        <p:spPr>
          <a:xfrm flipH="1">
            <a:off x="1331913" y="3573463"/>
            <a:ext cx="2663825" cy="360362"/>
          </a:xfrm>
          <a:prstGeom prst="line">
            <a:avLst/>
          </a:prstGeom>
          <a:ln w="9525" cap="flat" cmpd="sng">
            <a:solidFill>
              <a:schemeClr val="tx1"/>
            </a:solidFill>
            <a:prstDash val="solid"/>
            <a:headEnd type="none" w="med" len="med"/>
            <a:tailEnd type="none" w="med" len="med"/>
          </a:ln>
        </p:spPr>
      </p:sp>
      <p:sp>
        <p:nvSpPr>
          <p:cNvPr id="11276"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1277"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1278"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1279"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1280" name="Rectangle 17"/>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35</a:t>
            </a:r>
          </a:p>
        </p:txBody>
      </p:sp>
      <p:sp>
        <p:nvSpPr>
          <p:cNvPr id="11281" name="Rectangle 18"/>
          <p:cNvSpPr/>
          <p:nvPr/>
        </p:nvSpPr>
        <p:spPr>
          <a:xfrm>
            <a:off x="70215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1282" name="Rectangle 19"/>
          <p:cNvSpPr/>
          <p:nvPr/>
        </p:nvSpPr>
        <p:spPr>
          <a:xfrm>
            <a:off x="73104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1283" name="Rectangle 20"/>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1284" name="Rectangle 21"/>
          <p:cNvSpPr/>
          <p:nvPr/>
        </p:nvSpPr>
        <p:spPr>
          <a:xfrm>
            <a:off x="67325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51</a:t>
            </a:r>
          </a:p>
        </p:txBody>
      </p:sp>
      <p:sp>
        <p:nvSpPr>
          <p:cNvPr id="11285" name="Rectangle 22"/>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8</a:t>
            </a:r>
          </a:p>
        </p:txBody>
      </p:sp>
      <p:sp>
        <p:nvSpPr>
          <p:cNvPr id="11286" name="Rectangle 23"/>
          <p:cNvSpPr/>
          <p:nvPr/>
        </p:nvSpPr>
        <p:spPr>
          <a:xfrm>
            <a:off x="58689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13</a:t>
            </a:r>
          </a:p>
        </p:txBody>
      </p:sp>
      <p:sp>
        <p:nvSpPr>
          <p:cNvPr id="11287" name="Rectangle 24"/>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29</a:t>
            </a:r>
          </a:p>
        </p:txBody>
      </p:sp>
      <p:sp>
        <p:nvSpPr>
          <p:cNvPr id="11288"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1289"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1290"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1291" name="Oval 28"/>
          <p:cNvSpPr/>
          <p:nvPr/>
        </p:nvSpPr>
        <p:spPr>
          <a:xfrm>
            <a:off x="468313"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1292" name="Oval 29"/>
          <p:cNvSpPr/>
          <p:nvPr/>
        </p:nvSpPr>
        <p:spPr>
          <a:xfrm>
            <a:off x="11160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1293" name="Oval 30"/>
          <p:cNvSpPr/>
          <p:nvPr/>
        </p:nvSpPr>
        <p:spPr>
          <a:xfrm>
            <a:off x="17637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1294" name="Line 31"/>
          <p:cNvSpPr/>
          <p:nvPr/>
        </p:nvSpPr>
        <p:spPr>
          <a:xfrm flipH="1">
            <a:off x="684213" y="4365625"/>
            <a:ext cx="647700" cy="360363"/>
          </a:xfrm>
          <a:prstGeom prst="line">
            <a:avLst/>
          </a:prstGeom>
          <a:ln w="9525" cap="flat" cmpd="sng">
            <a:solidFill>
              <a:schemeClr val="tx1"/>
            </a:solidFill>
            <a:prstDash val="solid"/>
            <a:headEnd type="none" w="med" len="med"/>
            <a:tailEnd type="none" w="med" len="med"/>
          </a:ln>
        </p:spPr>
      </p:sp>
      <p:sp>
        <p:nvSpPr>
          <p:cNvPr id="11295" name="Line 32"/>
          <p:cNvSpPr/>
          <p:nvPr/>
        </p:nvSpPr>
        <p:spPr>
          <a:xfrm>
            <a:off x="1331913" y="4365625"/>
            <a:ext cx="0" cy="360363"/>
          </a:xfrm>
          <a:prstGeom prst="line">
            <a:avLst/>
          </a:prstGeom>
          <a:ln w="9525" cap="flat" cmpd="sng">
            <a:solidFill>
              <a:schemeClr val="tx1"/>
            </a:solidFill>
            <a:prstDash val="solid"/>
            <a:headEnd type="none" w="med" len="med"/>
            <a:tailEnd type="none" w="med" len="med"/>
          </a:ln>
        </p:spPr>
      </p:sp>
      <p:sp>
        <p:nvSpPr>
          <p:cNvPr id="11296" name="Line 33"/>
          <p:cNvSpPr/>
          <p:nvPr/>
        </p:nvSpPr>
        <p:spPr>
          <a:xfrm>
            <a:off x="1331913" y="4365625"/>
            <a:ext cx="647700" cy="360363"/>
          </a:xfrm>
          <a:prstGeom prst="line">
            <a:avLst/>
          </a:prstGeom>
          <a:ln w="9525" cap="flat" cmpd="sng">
            <a:solidFill>
              <a:schemeClr val="tx1"/>
            </a:solidFill>
            <a:prstDash val="solid"/>
            <a:headEnd type="none" w="med" len="med"/>
            <a:tailEnd type="none" w="med" len="med"/>
          </a:ln>
        </p:spPr>
      </p:sp>
      <p:sp>
        <p:nvSpPr>
          <p:cNvPr id="11297" name="Text Box 34"/>
          <p:cNvSpPr txBox="1"/>
          <p:nvPr/>
        </p:nvSpPr>
        <p:spPr>
          <a:xfrm>
            <a:off x="46831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298"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50</a:t>
            </a:r>
            <a:r>
              <a:rPr lang="zh-CN" altLang="en-US" dirty="0">
                <a:latin typeface="Arial" panose="020B0604020202020204" pitchFamily="34" charset="0"/>
              </a:rPr>
              <a:t>，得新结点</a:t>
            </a:r>
            <a:r>
              <a:rPr lang="en-US" altLang="zh-CN" dirty="0">
                <a:latin typeface="Arial" panose="020B0604020202020204" pitchFamily="34" charset="0"/>
              </a:rPr>
              <a:t>51</a:t>
            </a:r>
            <a:r>
              <a:rPr lang="zh-CN" altLang="en-US" dirty="0">
                <a:latin typeface="Arial" panose="020B0604020202020204" pitchFamily="34" charset="0"/>
              </a:rPr>
              <a:t>，</a:t>
            </a:r>
            <a:r>
              <a:rPr lang="en-US" altLang="zh-CN" dirty="0">
                <a:latin typeface="Arial" panose="020B0604020202020204" pitchFamily="34" charset="0"/>
              </a:rPr>
              <a:t>56</a:t>
            </a:r>
            <a:r>
              <a:rPr lang="zh-CN" altLang="en-US" dirty="0">
                <a:latin typeface="Arial" panose="020B0604020202020204" pitchFamily="34" charset="0"/>
              </a:rPr>
              <a:t>，</a:t>
            </a:r>
            <a:r>
              <a:rPr lang="en-US" altLang="zh-CN" dirty="0">
                <a:latin typeface="Arial" panose="020B0604020202020204" pitchFamily="34" charset="0"/>
              </a:rPr>
              <a:t>61</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61</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51</a:t>
            </a:r>
            <a:r>
              <a:rPr lang="zh-CN" altLang="en-US" dirty="0">
                <a:latin typeface="Arial" panose="020B0604020202020204" pitchFamily="34" charset="0"/>
              </a:rPr>
              <a:t>、</a:t>
            </a:r>
            <a:r>
              <a:rPr lang="en-US" altLang="zh-CN" dirty="0">
                <a:latin typeface="Arial" panose="020B0604020202020204" pitchFamily="34" charset="0"/>
              </a:rPr>
              <a:t>56</a:t>
            </a:r>
            <a:r>
              <a:rPr lang="zh-CN" altLang="en-US" dirty="0">
                <a:latin typeface="Arial" panose="020B0604020202020204" pitchFamily="34" charset="0"/>
              </a:rPr>
              <a:t>入队列</a:t>
            </a:r>
          </a:p>
        </p:txBody>
      </p:sp>
      <p:sp>
        <p:nvSpPr>
          <p:cNvPr id="11299"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1300"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1301"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1302"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1303"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1304"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1305" name="Text Box 42"/>
          <p:cNvSpPr txBox="1"/>
          <p:nvPr/>
        </p:nvSpPr>
        <p:spPr>
          <a:xfrm>
            <a:off x="2266950"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306"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307"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1308"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1309"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1310"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1311"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1312"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1313"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314"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315"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1316"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1317"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1318"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1319"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1320"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1321" name="Text Box 59"/>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1322" name="Text Box 60"/>
          <p:cNvSpPr txBox="1"/>
          <p:nvPr/>
        </p:nvSpPr>
        <p:spPr>
          <a:xfrm>
            <a:off x="5867400" y="386080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=4</a:t>
            </a:r>
          </a:p>
        </p:txBody>
      </p:sp>
      <p:sp>
        <p:nvSpPr>
          <p:cNvPr id="11323" name="Text Box 61"/>
          <p:cNvSpPr txBox="1"/>
          <p:nvPr/>
        </p:nvSpPr>
        <p:spPr>
          <a:xfrm>
            <a:off x="6084888" y="515778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=1</a:t>
            </a:r>
          </a:p>
        </p:txBody>
      </p:sp>
      <p:sp>
        <p:nvSpPr>
          <p:cNvPr id="11324" name="Text Box 62"/>
          <p:cNvSpPr txBox="1"/>
          <p:nvPr/>
        </p:nvSpPr>
        <p:spPr>
          <a:xfrm>
            <a:off x="6659563" y="515778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=2</a:t>
            </a:r>
          </a:p>
        </p:txBody>
      </p:sp>
      <p:sp>
        <p:nvSpPr>
          <p:cNvPr id="11325" name="Text Box 63"/>
          <p:cNvSpPr txBox="1"/>
          <p:nvPr/>
        </p:nvSpPr>
        <p:spPr>
          <a:xfrm>
            <a:off x="7164388" y="537368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=3</a:t>
            </a: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2291"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2292"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2293"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2294"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2295" name="Oval 8"/>
          <p:cNvSpPr/>
          <p:nvPr/>
        </p:nvSpPr>
        <p:spPr>
          <a:xfrm>
            <a:off x="1116013"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2296"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2297"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2298"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2299" name="Line 12"/>
          <p:cNvSpPr/>
          <p:nvPr/>
        </p:nvSpPr>
        <p:spPr>
          <a:xfrm flipH="1">
            <a:off x="1331913" y="3573463"/>
            <a:ext cx="2663825" cy="360362"/>
          </a:xfrm>
          <a:prstGeom prst="line">
            <a:avLst/>
          </a:prstGeom>
          <a:ln w="9525" cap="flat" cmpd="sng">
            <a:solidFill>
              <a:schemeClr val="tx1"/>
            </a:solidFill>
            <a:prstDash val="solid"/>
            <a:headEnd type="none" w="med" len="med"/>
            <a:tailEnd type="none" w="med" len="med"/>
          </a:ln>
        </p:spPr>
      </p:sp>
      <p:sp>
        <p:nvSpPr>
          <p:cNvPr id="12300"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2301"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2302"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2303"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2304" name="Rectangle 17"/>
          <p:cNvSpPr/>
          <p:nvPr/>
        </p:nvSpPr>
        <p:spPr>
          <a:xfrm>
            <a:off x="61547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35</a:t>
            </a:r>
          </a:p>
        </p:txBody>
      </p:sp>
      <p:sp>
        <p:nvSpPr>
          <p:cNvPr id="12305" name="Rectangle 18"/>
          <p:cNvSpPr/>
          <p:nvPr/>
        </p:nvSpPr>
        <p:spPr>
          <a:xfrm>
            <a:off x="67325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2306" name="Rectangle 19"/>
          <p:cNvSpPr/>
          <p:nvPr/>
        </p:nvSpPr>
        <p:spPr>
          <a:xfrm>
            <a:off x="70215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2307" name="Rectangle 20"/>
          <p:cNvSpPr/>
          <p:nvPr/>
        </p:nvSpPr>
        <p:spPr>
          <a:xfrm>
            <a:off x="73088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2308" name="Rectangle 21"/>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51</a:t>
            </a:r>
          </a:p>
        </p:txBody>
      </p:sp>
      <p:sp>
        <p:nvSpPr>
          <p:cNvPr id="12309" name="Rectangle 22"/>
          <p:cNvSpPr/>
          <p:nvPr/>
        </p:nvSpPr>
        <p:spPr>
          <a:xfrm>
            <a:off x="75961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2310" name="Rectangle 23"/>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13</a:t>
            </a:r>
          </a:p>
        </p:txBody>
      </p:sp>
      <p:sp>
        <p:nvSpPr>
          <p:cNvPr id="12311" name="Rectangle 24"/>
          <p:cNvSpPr/>
          <p:nvPr/>
        </p:nvSpPr>
        <p:spPr>
          <a:xfrm>
            <a:off x="58674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29</a:t>
            </a:r>
          </a:p>
        </p:txBody>
      </p:sp>
      <p:sp>
        <p:nvSpPr>
          <p:cNvPr id="12312"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2313"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2314"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2315" name="Oval 28"/>
          <p:cNvSpPr/>
          <p:nvPr/>
        </p:nvSpPr>
        <p:spPr>
          <a:xfrm>
            <a:off x="468313"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2316" name="Oval 29"/>
          <p:cNvSpPr/>
          <p:nvPr/>
        </p:nvSpPr>
        <p:spPr>
          <a:xfrm>
            <a:off x="1116013" y="47259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2317" name="Oval 30"/>
          <p:cNvSpPr/>
          <p:nvPr/>
        </p:nvSpPr>
        <p:spPr>
          <a:xfrm>
            <a:off x="17637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2318" name="Line 31"/>
          <p:cNvSpPr/>
          <p:nvPr/>
        </p:nvSpPr>
        <p:spPr>
          <a:xfrm flipH="1">
            <a:off x="684213" y="4365625"/>
            <a:ext cx="647700" cy="360363"/>
          </a:xfrm>
          <a:prstGeom prst="line">
            <a:avLst/>
          </a:prstGeom>
          <a:ln w="9525" cap="flat" cmpd="sng">
            <a:solidFill>
              <a:schemeClr val="tx1"/>
            </a:solidFill>
            <a:prstDash val="solid"/>
            <a:headEnd type="none" w="med" len="med"/>
            <a:tailEnd type="none" w="med" len="med"/>
          </a:ln>
        </p:spPr>
      </p:sp>
      <p:sp>
        <p:nvSpPr>
          <p:cNvPr id="12319" name="Line 32"/>
          <p:cNvSpPr/>
          <p:nvPr/>
        </p:nvSpPr>
        <p:spPr>
          <a:xfrm>
            <a:off x="1331913" y="4365625"/>
            <a:ext cx="0" cy="360363"/>
          </a:xfrm>
          <a:prstGeom prst="line">
            <a:avLst/>
          </a:prstGeom>
          <a:ln w="9525" cap="flat" cmpd="sng">
            <a:solidFill>
              <a:schemeClr val="tx1"/>
            </a:solidFill>
            <a:prstDash val="solid"/>
            <a:headEnd type="none" w="med" len="med"/>
            <a:tailEnd type="none" w="med" len="med"/>
          </a:ln>
        </p:spPr>
      </p:sp>
      <p:sp>
        <p:nvSpPr>
          <p:cNvPr id="12320" name="Line 33"/>
          <p:cNvSpPr/>
          <p:nvPr/>
        </p:nvSpPr>
        <p:spPr>
          <a:xfrm>
            <a:off x="1331913" y="4365625"/>
            <a:ext cx="647700" cy="360363"/>
          </a:xfrm>
          <a:prstGeom prst="line">
            <a:avLst/>
          </a:prstGeom>
          <a:ln w="9525" cap="flat" cmpd="sng">
            <a:solidFill>
              <a:schemeClr val="tx1"/>
            </a:solidFill>
            <a:prstDash val="solid"/>
            <a:headEnd type="none" w="med" len="med"/>
            <a:tailEnd type="none" w="med" len="med"/>
          </a:ln>
        </p:spPr>
      </p:sp>
      <p:sp>
        <p:nvSpPr>
          <p:cNvPr id="12321" name="Text Box 34"/>
          <p:cNvSpPr txBox="1"/>
          <p:nvPr/>
        </p:nvSpPr>
        <p:spPr>
          <a:xfrm>
            <a:off x="46831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22"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8</a:t>
            </a:r>
            <a:r>
              <a:rPr lang="zh-CN" altLang="en-US" dirty="0">
                <a:latin typeface="Arial" panose="020B0604020202020204" pitchFamily="34" charset="0"/>
              </a:rPr>
              <a:t>，得新结点</a:t>
            </a:r>
            <a:r>
              <a:rPr lang="en-US" altLang="zh-CN" dirty="0">
                <a:latin typeface="Arial" panose="020B0604020202020204" pitchFamily="34" charset="0"/>
              </a:rPr>
              <a:t>9</a:t>
            </a:r>
            <a:r>
              <a:rPr lang="zh-CN" altLang="en-US" dirty="0">
                <a:latin typeface="Arial" panose="020B0604020202020204" pitchFamily="34" charset="0"/>
              </a:rPr>
              <a:t>，</a:t>
            </a:r>
            <a:r>
              <a:rPr lang="en-US" altLang="zh-CN" dirty="0">
                <a:latin typeface="Arial" panose="020B0604020202020204" pitchFamily="34" charset="0"/>
              </a:rPr>
              <a:t>11</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9</a:t>
            </a:r>
            <a:r>
              <a:rPr lang="zh-CN" altLang="en-US" dirty="0">
                <a:latin typeface="Arial" panose="020B0604020202020204" pitchFamily="34" charset="0"/>
              </a:rPr>
              <a:t>、</a:t>
            </a:r>
            <a:r>
              <a:rPr lang="en-US" altLang="zh-CN" dirty="0">
                <a:latin typeface="Arial" panose="020B0604020202020204" pitchFamily="34" charset="0"/>
              </a:rPr>
              <a:t>11</a:t>
            </a:r>
          </a:p>
          <a:p>
            <a:pPr>
              <a:spcBef>
                <a:spcPct val="50000"/>
              </a:spcBef>
            </a:pPr>
            <a:r>
              <a:rPr lang="zh-CN" altLang="en-US" dirty="0">
                <a:latin typeface="Arial" panose="020B0604020202020204" pitchFamily="34" charset="0"/>
              </a:rPr>
              <a:t>没有新的活结点入队列</a:t>
            </a:r>
          </a:p>
        </p:txBody>
      </p:sp>
      <p:sp>
        <p:nvSpPr>
          <p:cNvPr id="12323"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2324"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2325"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2326"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2327"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2328"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2329" name="Text Box 42"/>
          <p:cNvSpPr txBox="1"/>
          <p:nvPr/>
        </p:nvSpPr>
        <p:spPr>
          <a:xfrm>
            <a:off x="2266950"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30"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31"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2332"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2333"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2334"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2335"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2336"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2337"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38"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39"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2340"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2341"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2342"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2343"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2344"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2345" name="Text Box 58"/>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46" name="Oval 59"/>
          <p:cNvSpPr/>
          <p:nvPr/>
        </p:nvSpPr>
        <p:spPr>
          <a:xfrm>
            <a:off x="468313"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2347" name="Oval 60"/>
          <p:cNvSpPr/>
          <p:nvPr/>
        </p:nvSpPr>
        <p:spPr>
          <a:xfrm>
            <a:off x="1116013"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2348" name="Line 61"/>
          <p:cNvSpPr/>
          <p:nvPr/>
        </p:nvSpPr>
        <p:spPr>
          <a:xfrm flipH="1">
            <a:off x="684213" y="5156200"/>
            <a:ext cx="647700" cy="360363"/>
          </a:xfrm>
          <a:prstGeom prst="line">
            <a:avLst/>
          </a:prstGeom>
          <a:ln w="9525" cap="flat" cmpd="sng">
            <a:solidFill>
              <a:schemeClr val="tx1"/>
            </a:solidFill>
            <a:prstDash val="solid"/>
            <a:headEnd type="none" w="med" len="med"/>
            <a:tailEnd type="none" w="med" len="med"/>
          </a:ln>
        </p:spPr>
      </p:sp>
      <p:sp>
        <p:nvSpPr>
          <p:cNvPr id="12349" name="Line 62"/>
          <p:cNvSpPr/>
          <p:nvPr/>
        </p:nvSpPr>
        <p:spPr>
          <a:xfrm>
            <a:off x="1331913" y="5156200"/>
            <a:ext cx="0" cy="360363"/>
          </a:xfrm>
          <a:prstGeom prst="line">
            <a:avLst/>
          </a:prstGeom>
          <a:ln w="9525" cap="flat" cmpd="sng">
            <a:solidFill>
              <a:schemeClr val="tx1"/>
            </a:solidFill>
            <a:prstDash val="solid"/>
            <a:headEnd type="none" w="med" len="med"/>
            <a:tailEnd type="none" w="med" len="med"/>
          </a:ln>
        </p:spPr>
      </p:sp>
      <p:sp>
        <p:nvSpPr>
          <p:cNvPr id="12350" name="Text Box 63"/>
          <p:cNvSpPr txBox="1"/>
          <p:nvPr/>
        </p:nvSpPr>
        <p:spPr>
          <a:xfrm>
            <a:off x="468313" y="59499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51" name="Text Box 64"/>
          <p:cNvSpPr txBox="1"/>
          <p:nvPr/>
        </p:nvSpPr>
        <p:spPr>
          <a:xfrm>
            <a:off x="1187450" y="59499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2352" name="Text Box 65"/>
          <p:cNvSpPr txBox="1"/>
          <p:nvPr/>
        </p:nvSpPr>
        <p:spPr>
          <a:xfrm>
            <a:off x="2771775" y="328453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=1</a:t>
            </a:r>
          </a:p>
        </p:txBody>
      </p:sp>
      <p:sp>
        <p:nvSpPr>
          <p:cNvPr id="12353" name="Text Box 66"/>
          <p:cNvSpPr txBox="1"/>
          <p:nvPr/>
        </p:nvSpPr>
        <p:spPr>
          <a:xfrm>
            <a:off x="900113" y="44370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=3</a:t>
            </a:r>
          </a:p>
        </p:txBody>
      </p:sp>
      <p:sp>
        <p:nvSpPr>
          <p:cNvPr id="12354" name="Text Box 67"/>
          <p:cNvSpPr txBox="1"/>
          <p:nvPr/>
        </p:nvSpPr>
        <p:spPr>
          <a:xfrm>
            <a:off x="395288" y="61658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=2</a:t>
            </a:r>
          </a:p>
        </p:txBody>
      </p:sp>
      <p:sp>
        <p:nvSpPr>
          <p:cNvPr id="12355" name="Text Box 68"/>
          <p:cNvSpPr txBox="1"/>
          <p:nvPr/>
        </p:nvSpPr>
        <p:spPr>
          <a:xfrm>
            <a:off x="1042988" y="61658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=4</a:t>
            </a: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3315"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3316"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3317"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3318"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3319" name="Oval 8"/>
          <p:cNvSpPr/>
          <p:nvPr/>
        </p:nvSpPr>
        <p:spPr>
          <a:xfrm>
            <a:off x="1116013"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3320"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3321"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3322"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3323" name="Line 12"/>
          <p:cNvSpPr/>
          <p:nvPr/>
        </p:nvSpPr>
        <p:spPr>
          <a:xfrm flipH="1">
            <a:off x="1331913" y="3573463"/>
            <a:ext cx="2663825" cy="360362"/>
          </a:xfrm>
          <a:prstGeom prst="line">
            <a:avLst/>
          </a:prstGeom>
          <a:ln w="9525" cap="flat" cmpd="sng">
            <a:solidFill>
              <a:schemeClr val="tx1"/>
            </a:solidFill>
            <a:prstDash val="solid"/>
            <a:headEnd type="none" w="med" len="med"/>
            <a:tailEnd type="none" w="med" len="med"/>
          </a:ln>
        </p:spPr>
      </p:sp>
      <p:sp>
        <p:nvSpPr>
          <p:cNvPr id="13324"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3325"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3326"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3327"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3328" name="Rectangle 17"/>
          <p:cNvSpPr/>
          <p:nvPr/>
        </p:nvSpPr>
        <p:spPr>
          <a:xfrm>
            <a:off x="58674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35</a:t>
            </a:r>
          </a:p>
        </p:txBody>
      </p:sp>
      <p:sp>
        <p:nvSpPr>
          <p:cNvPr id="13329" name="Rectangle 18"/>
          <p:cNvSpPr/>
          <p:nvPr/>
        </p:nvSpPr>
        <p:spPr>
          <a:xfrm>
            <a:off x="64452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3330" name="Rectangle 19"/>
          <p:cNvSpPr/>
          <p:nvPr/>
        </p:nvSpPr>
        <p:spPr>
          <a:xfrm>
            <a:off x="67341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14</a:t>
            </a:r>
          </a:p>
        </p:txBody>
      </p:sp>
      <p:sp>
        <p:nvSpPr>
          <p:cNvPr id="13331" name="Rectangle 20"/>
          <p:cNvSpPr/>
          <p:nvPr/>
        </p:nvSpPr>
        <p:spPr>
          <a:xfrm>
            <a:off x="70215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3332" name="Rectangle 21"/>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51</a:t>
            </a:r>
          </a:p>
        </p:txBody>
      </p:sp>
      <p:sp>
        <p:nvSpPr>
          <p:cNvPr id="13333" name="Rectangle 22"/>
          <p:cNvSpPr/>
          <p:nvPr/>
        </p:nvSpPr>
        <p:spPr>
          <a:xfrm>
            <a:off x="73088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3334" name="Rectangle 23"/>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3335" name="Rectangle 24"/>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29</a:t>
            </a:r>
          </a:p>
        </p:txBody>
      </p:sp>
      <p:sp>
        <p:nvSpPr>
          <p:cNvPr id="13336"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3337"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3338"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3339" name="Oval 28"/>
          <p:cNvSpPr/>
          <p:nvPr/>
        </p:nvSpPr>
        <p:spPr>
          <a:xfrm>
            <a:off x="468313"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3340" name="Oval 29"/>
          <p:cNvSpPr/>
          <p:nvPr/>
        </p:nvSpPr>
        <p:spPr>
          <a:xfrm>
            <a:off x="111601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3341" name="Oval 30"/>
          <p:cNvSpPr/>
          <p:nvPr/>
        </p:nvSpPr>
        <p:spPr>
          <a:xfrm>
            <a:off x="1763713" y="47259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3342" name="Line 31"/>
          <p:cNvSpPr/>
          <p:nvPr/>
        </p:nvSpPr>
        <p:spPr>
          <a:xfrm flipH="1">
            <a:off x="684213" y="4365625"/>
            <a:ext cx="647700" cy="360363"/>
          </a:xfrm>
          <a:prstGeom prst="line">
            <a:avLst/>
          </a:prstGeom>
          <a:ln w="9525" cap="flat" cmpd="sng">
            <a:solidFill>
              <a:schemeClr val="tx1"/>
            </a:solidFill>
            <a:prstDash val="solid"/>
            <a:headEnd type="none" w="med" len="med"/>
            <a:tailEnd type="none" w="med" len="med"/>
          </a:ln>
        </p:spPr>
      </p:sp>
      <p:sp>
        <p:nvSpPr>
          <p:cNvPr id="13343" name="Line 32"/>
          <p:cNvSpPr/>
          <p:nvPr/>
        </p:nvSpPr>
        <p:spPr>
          <a:xfrm>
            <a:off x="1331913" y="4365625"/>
            <a:ext cx="0" cy="360363"/>
          </a:xfrm>
          <a:prstGeom prst="line">
            <a:avLst/>
          </a:prstGeom>
          <a:ln w="9525" cap="flat" cmpd="sng">
            <a:solidFill>
              <a:schemeClr val="tx1"/>
            </a:solidFill>
            <a:prstDash val="solid"/>
            <a:headEnd type="none" w="med" len="med"/>
            <a:tailEnd type="none" w="med" len="med"/>
          </a:ln>
        </p:spPr>
      </p:sp>
      <p:sp>
        <p:nvSpPr>
          <p:cNvPr id="13344" name="Line 33"/>
          <p:cNvSpPr/>
          <p:nvPr/>
        </p:nvSpPr>
        <p:spPr>
          <a:xfrm>
            <a:off x="1331913" y="4365625"/>
            <a:ext cx="647700" cy="360363"/>
          </a:xfrm>
          <a:prstGeom prst="line">
            <a:avLst/>
          </a:prstGeom>
          <a:ln w="9525" cap="flat" cmpd="sng">
            <a:solidFill>
              <a:schemeClr val="tx1"/>
            </a:solidFill>
            <a:prstDash val="solid"/>
            <a:headEnd type="none" w="med" len="med"/>
            <a:tailEnd type="none" w="med" len="med"/>
          </a:ln>
        </p:spPr>
      </p:sp>
      <p:sp>
        <p:nvSpPr>
          <p:cNvPr id="13345" name="Text Box 34"/>
          <p:cNvSpPr txBox="1"/>
          <p:nvPr/>
        </p:nvSpPr>
        <p:spPr>
          <a:xfrm>
            <a:off x="46831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46"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13</a:t>
            </a:r>
            <a:r>
              <a:rPr lang="zh-CN" altLang="en-US" dirty="0">
                <a:latin typeface="Arial" panose="020B0604020202020204" pitchFamily="34" charset="0"/>
              </a:rPr>
              <a:t>，得新结点</a:t>
            </a:r>
            <a:r>
              <a:rPr lang="en-US" altLang="zh-CN" dirty="0">
                <a:latin typeface="Arial" panose="020B0604020202020204" pitchFamily="34" charset="0"/>
              </a:rPr>
              <a:t>14</a:t>
            </a:r>
            <a:r>
              <a:rPr lang="zh-CN" altLang="en-US" dirty="0">
                <a:latin typeface="Arial" panose="020B0604020202020204" pitchFamily="34" charset="0"/>
              </a:rPr>
              <a:t>，</a:t>
            </a:r>
            <a:r>
              <a:rPr lang="en-US" altLang="zh-CN" dirty="0">
                <a:latin typeface="Arial" panose="020B0604020202020204" pitchFamily="34" charset="0"/>
              </a:rPr>
              <a:t>16</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16</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14</a:t>
            </a:r>
            <a:r>
              <a:rPr lang="zh-CN" altLang="en-US" dirty="0">
                <a:latin typeface="Arial" panose="020B0604020202020204" pitchFamily="34" charset="0"/>
              </a:rPr>
              <a:t>入队列</a:t>
            </a:r>
          </a:p>
        </p:txBody>
      </p:sp>
      <p:sp>
        <p:nvSpPr>
          <p:cNvPr id="13347"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3348"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3349"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3350"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3351"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3352"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3353" name="Text Box 42"/>
          <p:cNvSpPr txBox="1"/>
          <p:nvPr/>
        </p:nvSpPr>
        <p:spPr>
          <a:xfrm>
            <a:off x="233997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54"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55"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3356"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3357"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3358"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3359"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3360"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3361"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62"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63"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3364"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3365"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3366"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3367"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3368"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3369" name="Text Box 58"/>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70" name="Oval 59"/>
          <p:cNvSpPr/>
          <p:nvPr/>
        </p:nvSpPr>
        <p:spPr>
          <a:xfrm>
            <a:off x="468313"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3371" name="Oval 60"/>
          <p:cNvSpPr/>
          <p:nvPr/>
        </p:nvSpPr>
        <p:spPr>
          <a:xfrm>
            <a:off x="1116013"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3372" name="Line 61"/>
          <p:cNvSpPr/>
          <p:nvPr/>
        </p:nvSpPr>
        <p:spPr>
          <a:xfrm flipH="1">
            <a:off x="684213" y="5156200"/>
            <a:ext cx="647700" cy="360363"/>
          </a:xfrm>
          <a:prstGeom prst="line">
            <a:avLst/>
          </a:prstGeom>
          <a:ln w="9525" cap="flat" cmpd="sng">
            <a:solidFill>
              <a:schemeClr val="tx1"/>
            </a:solidFill>
            <a:prstDash val="solid"/>
            <a:headEnd type="none" w="med" len="med"/>
            <a:tailEnd type="none" w="med" len="med"/>
          </a:ln>
        </p:spPr>
      </p:sp>
      <p:sp>
        <p:nvSpPr>
          <p:cNvPr id="13373" name="Line 62"/>
          <p:cNvSpPr/>
          <p:nvPr/>
        </p:nvSpPr>
        <p:spPr>
          <a:xfrm>
            <a:off x="1331913" y="5156200"/>
            <a:ext cx="0" cy="360363"/>
          </a:xfrm>
          <a:prstGeom prst="line">
            <a:avLst/>
          </a:prstGeom>
          <a:ln w="9525" cap="flat" cmpd="sng">
            <a:solidFill>
              <a:schemeClr val="tx1"/>
            </a:solidFill>
            <a:prstDash val="solid"/>
            <a:headEnd type="none" w="med" len="med"/>
            <a:tailEnd type="none" w="med" len="med"/>
          </a:ln>
        </p:spPr>
      </p:sp>
      <p:sp>
        <p:nvSpPr>
          <p:cNvPr id="13374" name="Text Box 63"/>
          <p:cNvSpPr txBox="1"/>
          <p:nvPr/>
        </p:nvSpPr>
        <p:spPr>
          <a:xfrm>
            <a:off x="468313" y="59499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75" name="Text Box 64"/>
          <p:cNvSpPr txBox="1"/>
          <p:nvPr/>
        </p:nvSpPr>
        <p:spPr>
          <a:xfrm>
            <a:off x="1187450" y="59499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76" name="Oval 65"/>
          <p:cNvSpPr/>
          <p:nvPr/>
        </p:nvSpPr>
        <p:spPr>
          <a:xfrm>
            <a:off x="1763713"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3377" name="Oval 66"/>
          <p:cNvSpPr/>
          <p:nvPr/>
        </p:nvSpPr>
        <p:spPr>
          <a:xfrm>
            <a:off x="2339975"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3378" name="Line 67"/>
          <p:cNvSpPr/>
          <p:nvPr/>
        </p:nvSpPr>
        <p:spPr>
          <a:xfrm flipH="1">
            <a:off x="1979613" y="5157788"/>
            <a:ext cx="0" cy="358775"/>
          </a:xfrm>
          <a:prstGeom prst="line">
            <a:avLst/>
          </a:prstGeom>
          <a:ln w="9525" cap="flat" cmpd="sng">
            <a:solidFill>
              <a:schemeClr val="tx1"/>
            </a:solidFill>
            <a:prstDash val="solid"/>
            <a:headEnd type="none" w="med" len="med"/>
            <a:tailEnd type="none" w="med" len="med"/>
          </a:ln>
        </p:spPr>
      </p:sp>
      <p:sp>
        <p:nvSpPr>
          <p:cNvPr id="13379" name="Line 68"/>
          <p:cNvSpPr/>
          <p:nvPr/>
        </p:nvSpPr>
        <p:spPr>
          <a:xfrm>
            <a:off x="2051050" y="5157788"/>
            <a:ext cx="504825" cy="358775"/>
          </a:xfrm>
          <a:prstGeom prst="line">
            <a:avLst/>
          </a:prstGeom>
          <a:ln w="9525" cap="flat" cmpd="sng">
            <a:solidFill>
              <a:schemeClr val="tx1"/>
            </a:solidFill>
            <a:prstDash val="solid"/>
            <a:headEnd type="none" w="med" len="med"/>
            <a:tailEnd type="none" w="med" len="med"/>
          </a:ln>
        </p:spPr>
      </p:sp>
      <p:sp>
        <p:nvSpPr>
          <p:cNvPr id="13380" name="Text Box 69"/>
          <p:cNvSpPr txBox="1"/>
          <p:nvPr/>
        </p:nvSpPr>
        <p:spPr>
          <a:xfrm>
            <a:off x="2411413"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3381" name="Text Box 70"/>
          <p:cNvSpPr txBox="1"/>
          <p:nvPr/>
        </p:nvSpPr>
        <p:spPr>
          <a:xfrm>
            <a:off x="2771775" y="328453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=1</a:t>
            </a:r>
          </a:p>
        </p:txBody>
      </p:sp>
      <p:sp>
        <p:nvSpPr>
          <p:cNvPr id="13382" name="Text Box 71"/>
          <p:cNvSpPr txBox="1"/>
          <p:nvPr/>
        </p:nvSpPr>
        <p:spPr>
          <a:xfrm>
            <a:off x="1547813" y="429260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13383" name="Text Box 72"/>
          <p:cNvSpPr txBox="1"/>
          <p:nvPr/>
        </p:nvSpPr>
        <p:spPr>
          <a:xfrm>
            <a:off x="1763713" y="59499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=1</a:t>
            </a:r>
          </a:p>
        </p:txBody>
      </p:sp>
      <p:sp>
        <p:nvSpPr>
          <p:cNvPr id="13384" name="Text Box 73"/>
          <p:cNvSpPr txBox="1"/>
          <p:nvPr/>
        </p:nvSpPr>
        <p:spPr>
          <a:xfrm>
            <a:off x="2268538" y="623728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=3</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t>3</a:t>
            </a:fld>
            <a:endParaRPr lang="en-US" altLang="zh-CN" sz="1000" dirty="0"/>
          </a:p>
        </p:txBody>
      </p:sp>
      <p:sp>
        <p:nvSpPr>
          <p:cNvPr id="294916" name="Rectangle 4"/>
          <p:cNvSpPr>
            <a:spLocks noChangeArrowheads="1"/>
          </p:cNvSpPr>
          <p:nvPr/>
        </p:nvSpPr>
        <p:spPr bwMode="auto">
          <a:xfrm>
            <a:off x="611188" y="0"/>
            <a:ext cx="7772400" cy="803275"/>
          </a:xfrm>
          <a:prstGeom prst="rect">
            <a:avLst/>
          </a:prstGeom>
          <a:noFill/>
          <a:ln>
            <a:noFill/>
          </a:ln>
          <a:effectLst/>
        </p:spPr>
        <p:txBody>
          <a:bodyPr anchor="ctr"/>
          <a:lstStyle>
            <a:lvl1pPr>
              <a:defRPr sz="3900" b="1">
                <a:solidFill>
                  <a:schemeClr val="tx2"/>
                </a:solidFill>
                <a:latin typeface="Arial" panose="020B0604020202020204" pitchFamily="34" charset="0"/>
                <a:ea typeface="宋体" panose="02010600030101010101" pitchFamily="2" charset="-122"/>
              </a:defRPr>
            </a:lvl1pPr>
            <a:lvl2pPr>
              <a:defRPr sz="3900" b="1">
                <a:solidFill>
                  <a:schemeClr val="tx2"/>
                </a:solidFill>
                <a:latin typeface="Arial" panose="020B0604020202020204" pitchFamily="34" charset="0"/>
                <a:ea typeface="宋体" panose="02010600030101010101" pitchFamily="2" charset="-122"/>
              </a:defRPr>
            </a:lvl2pPr>
            <a:lvl3pPr>
              <a:defRPr sz="3900" b="1">
                <a:solidFill>
                  <a:schemeClr val="tx2"/>
                </a:solidFill>
                <a:latin typeface="Arial" panose="020B0604020202020204" pitchFamily="34" charset="0"/>
                <a:ea typeface="宋体" panose="02010600030101010101" pitchFamily="2" charset="-122"/>
              </a:defRPr>
            </a:lvl3pPr>
            <a:lvl4pPr>
              <a:defRPr sz="3900" b="1">
                <a:solidFill>
                  <a:schemeClr val="tx2"/>
                </a:solidFill>
                <a:latin typeface="Arial" panose="020B0604020202020204" pitchFamily="34" charset="0"/>
                <a:ea typeface="宋体" panose="02010600030101010101" pitchFamily="2" charset="-122"/>
              </a:defRPr>
            </a:lvl4pPr>
            <a:lvl5pPr>
              <a:defRPr sz="3900" b="1">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符号三角形问题</a:t>
            </a:r>
          </a:p>
        </p:txBody>
      </p:sp>
      <p:sp>
        <p:nvSpPr>
          <p:cNvPr id="37891" name="Text Box 5"/>
          <p:cNvSpPr txBox="1"/>
          <p:nvPr/>
        </p:nvSpPr>
        <p:spPr>
          <a:xfrm>
            <a:off x="2905125" y="1771650"/>
            <a:ext cx="3057525" cy="2647950"/>
          </a:xfrm>
          <a:prstGeom prst="rect">
            <a:avLst/>
          </a:prstGeom>
          <a:noFill/>
          <a:ln w="6350">
            <a:noFill/>
          </a:ln>
        </p:spPr>
        <p:txBody>
          <a:bodyPr wrap="none" anchor="t" anchorCtr="0">
            <a:spAutoFit/>
          </a:bodyPr>
          <a:lstStyle/>
          <a:p>
            <a:pPr algn="ctr"/>
            <a:r>
              <a:rPr lang="en-US" altLang="zh-CN" sz="2400" b="1" dirty="0">
                <a:solidFill>
                  <a:srgbClr val="000000"/>
                </a:solidFill>
                <a:latin typeface="Arial" panose="020B0604020202020204" pitchFamily="34" charset="0"/>
              </a:rPr>
              <a:t>+   +   -   +   -   +   +</a:t>
            </a:r>
          </a:p>
          <a:p>
            <a:pPr algn="ctr"/>
            <a:r>
              <a:rPr lang="en-US" altLang="zh-CN" sz="2400" b="1" dirty="0">
                <a:solidFill>
                  <a:srgbClr val="000000"/>
                </a:solidFill>
                <a:latin typeface="Arial" panose="020B0604020202020204" pitchFamily="34" charset="0"/>
              </a:rPr>
              <a:t>+   -   -   -   -   +</a:t>
            </a:r>
          </a:p>
          <a:p>
            <a:pPr algn="ctr"/>
            <a:r>
              <a:rPr lang="en-US" altLang="zh-CN" sz="2400" b="1" dirty="0">
                <a:solidFill>
                  <a:srgbClr val="000000"/>
                </a:solidFill>
                <a:latin typeface="Arial" panose="020B0604020202020204" pitchFamily="34" charset="0"/>
              </a:rPr>
              <a:t>-   +   +   +   -</a:t>
            </a:r>
          </a:p>
          <a:p>
            <a:pPr algn="ctr"/>
            <a:r>
              <a:rPr lang="en-US" altLang="zh-CN" sz="2400" b="1" dirty="0">
                <a:solidFill>
                  <a:srgbClr val="000000"/>
                </a:solidFill>
                <a:latin typeface="Arial" panose="020B0604020202020204" pitchFamily="34" charset="0"/>
              </a:rPr>
              <a:t>   -   +   +   -</a:t>
            </a:r>
          </a:p>
          <a:p>
            <a:pPr algn="ctr"/>
            <a:r>
              <a:rPr lang="en-US" altLang="zh-CN" sz="2400" b="1" dirty="0">
                <a:solidFill>
                  <a:srgbClr val="000000"/>
                </a:solidFill>
                <a:latin typeface="Arial" panose="020B0604020202020204" pitchFamily="34" charset="0"/>
              </a:rPr>
              <a:t>   -   +   -</a:t>
            </a:r>
          </a:p>
          <a:p>
            <a:pPr algn="ctr"/>
            <a:r>
              <a:rPr lang="en-US" altLang="zh-CN" sz="2400" b="1" dirty="0">
                <a:solidFill>
                  <a:srgbClr val="000000"/>
                </a:solidFill>
                <a:latin typeface="Arial" panose="020B0604020202020204" pitchFamily="34" charset="0"/>
              </a:rPr>
              <a:t>   -   -</a:t>
            </a:r>
          </a:p>
          <a:p>
            <a:pPr algn="ctr"/>
            <a:r>
              <a:rPr lang="en-US" altLang="zh-CN" sz="2400" b="1" dirty="0">
                <a:solidFill>
                  <a:srgbClr val="000000"/>
                </a:solidFill>
                <a:latin typeface="Arial" panose="020B0604020202020204" pitchFamily="34" charset="0"/>
              </a:rPr>
              <a:t>   +</a:t>
            </a:r>
            <a:endParaRPr lang="zh-CN" altLang="en-US" sz="2400" b="1" dirty="0">
              <a:solidFill>
                <a:srgbClr val="000000"/>
              </a:solidFill>
              <a:latin typeface="Arial" panose="020B0604020202020204" pitchFamily="34" charset="0"/>
              <a:ea typeface="Times New Roman" panose="02020603050405020304" pitchFamily="18" charset="0"/>
            </a:endParaRPr>
          </a:p>
        </p:txBody>
      </p:sp>
      <p:sp>
        <p:nvSpPr>
          <p:cNvPr id="37892" name="Text Box 6"/>
          <p:cNvSpPr txBox="1"/>
          <p:nvPr/>
        </p:nvSpPr>
        <p:spPr>
          <a:xfrm>
            <a:off x="323850" y="908050"/>
            <a:ext cx="8301038" cy="822325"/>
          </a:xfrm>
          <a:prstGeom prst="rect">
            <a:avLst/>
          </a:prstGeom>
          <a:noFill/>
          <a:ln w="6350">
            <a:noFill/>
          </a:ln>
        </p:spPr>
        <p:txBody>
          <a:bodyPr anchor="t" anchorCtr="0">
            <a:spAutoFit/>
          </a:bodyPr>
          <a:lstStyle/>
          <a:p>
            <a:r>
              <a:rPr lang="zh-CN" altLang="en-US" sz="2400" dirty="0">
                <a:latin typeface="黑体" panose="02010609060101010101" pitchFamily="49" charset="-122"/>
                <a:ea typeface="黑体" panose="02010609060101010101" pitchFamily="49" charset="-122"/>
              </a:rPr>
              <a:t>下图是由</a:t>
            </a:r>
            <a:r>
              <a:rPr lang="en-US" altLang="zh-CN" sz="2400" dirty="0">
                <a:latin typeface="黑体" panose="02010609060101010101" pitchFamily="49" charset="-122"/>
                <a:ea typeface="黑体" panose="02010609060101010101" pitchFamily="49" charset="-122"/>
              </a:rPr>
              <a:t>14</a:t>
            </a:r>
            <a:r>
              <a:rPr lang="zh-CN" altLang="en-US" sz="2400" dirty="0">
                <a:latin typeface="黑体" panose="02010609060101010101" pitchFamily="49" charset="-122"/>
                <a:ea typeface="黑体" panose="02010609060101010101" pitchFamily="49" charset="-122"/>
              </a:rPr>
              <a:t>个</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14</a:t>
            </a:r>
            <a:r>
              <a:rPr lang="zh-CN" altLang="en-US" sz="2400" dirty="0">
                <a:latin typeface="黑体" panose="02010609060101010101" pitchFamily="49" charset="-122"/>
                <a:ea typeface="黑体" panose="02010609060101010101" pitchFamily="49" charset="-122"/>
              </a:rPr>
              <a:t>个</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组成的符号三角形。</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个同号下面都是</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个异号下面都是</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p:txBody>
      </p:sp>
      <p:sp>
        <p:nvSpPr>
          <p:cNvPr id="37893" name="Text Box 7"/>
          <p:cNvSpPr txBox="1"/>
          <p:nvPr/>
        </p:nvSpPr>
        <p:spPr>
          <a:xfrm>
            <a:off x="376238" y="4527550"/>
            <a:ext cx="8299450" cy="1187450"/>
          </a:xfrm>
          <a:prstGeom prst="rect">
            <a:avLst/>
          </a:prstGeom>
          <a:noFill/>
          <a:ln w="6350">
            <a:noFill/>
          </a:ln>
        </p:spPr>
        <p:txBody>
          <a:bodyPr anchor="t" anchorCtr="0">
            <a:spAutoFit/>
          </a:bodyPr>
          <a:lstStyle/>
          <a:p>
            <a:r>
              <a:rPr lang="zh-CN" altLang="en-US" sz="2400" dirty="0">
                <a:latin typeface="黑体" panose="02010609060101010101" pitchFamily="49" charset="-122"/>
                <a:ea typeface="黑体" panose="02010609060101010101" pitchFamily="49" charset="-122"/>
              </a:rPr>
              <a:t>在一般情况下，符号三角形的第一行有</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个符号。符号三角形问题要求对于给定的</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，计算有多少个不同的符号三角形，使其所含的</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和</a:t>
            </a:r>
            <a:r>
              <a:rPr lang="zh-CN" altLang="en-US"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a:latin typeface="Arial" panose="020B0604020202020204" pitchFamily="34" charset="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的个数相同。</a:t>
            </a:r>
          </a:p>
        </p:txBody>
      </p:sp>
    </p:spTree>
  </p:cSld>
  <p:clrMapOvr>
    <a:masterClrMapping/>
  </p:clrMapOvr>
  <p:transition>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4339"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4340"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4341"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4342"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4343" name="Oval 8"/>
          <p:cNvSpPr/>
          <p:nvPr/>
        </p:nvSpPr>
        <p:spPr>
          <a:xfrm>
            <a:off x="827088" y="40052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4344"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4345"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4346"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4347" name="Line 12"/>
          <p:cNvSpPr/>
          <p:nvPr/>
        </p:nvSpPr>
        <p:spPr>
          <a:xfrm flipH="1">
            <a:off x="1116013" y="3573463"/>
            <a:ext cx="2879725" cy="431800"/>
          </a:xfrm>
          <a:prstGeom prst="line">
            <a:avLst/>
          </a:prstGeom>
          <a:ln w="9525" cap="flat" cmpd="sng">
            <a:solidFill>
              <a:schemeClr val="tx1"/>
            </a:solidFill>
            <a:prstDash val="solid"/>
            <a:headEnd type="none" w="med" len="med"/>
            <a:tailEnd type="none" w="med" len="med"/>
          </a:ln>
        </p:spPr>
      </p:sp>
      <p:sp>
        <p:nvSpPr>
          <p:cNvPr id="14348"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4349"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4350"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4351"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4352" name="Rectangle 17"/>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35</a:t>
            </a:r>
          </a:p>
        </p:txBody>
      </p:sp>
      <p:sp>
        <p:nvSpPr>
          <p:cNvPr id="14353" name="Rectangle 18"/>
          <p:cNvSpPr/>
          <p:nvPr/>
        </p:nvSpPr>
        <p:spPr>
          <a:xfrm>
            <a:off x="61579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4354" name="Rectangle 19"/>
          <p:cNvSpPr/>
          <p:nvPr/>
        </p:nvSpPr>
        <p:spPr>
          <a:xfrm>
            <a:off x="64468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14</a:t>
            </a:r>
          </a:p>
        </p:txBody>
      </p:sp>
      <p:sp>
        <p:nvSpPr>
          <p:cNvPr id="14355" name="Rectangle 20"/>
          <p:cNvSpPr/>
          <p:nvPr/>
        </p:nvSpPr>
        <p:spPr>
          <a:xfrm>
            <a:off x="67341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30</a:t>
            </a:r>
          </a:p>
        </p:txBody>
      </p:sp>
      <p:sp>
        <p:nvSpPr>
          <p:cNvPr id="14356" name="Rectangle 21"/>
          <p:cNvSpPr/>
          <p:nvPr/>
        </p:nvSpPr>
        <p:spPr>
          <a:xfrm>
            <a:off x="58689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51</a:t>
            </a:r>
          </a:p>
        </p:txBody>
      </p:sp>
      <p:sp>
        <p:nvSpPr>
          <p:cNvPr id="14357" name="Rectangle 22"/>
          <p:cNvSpPr/>
          <p:nvPr/>
        </p:nvSpPr>
        <p:spPr>
          <a:xfrm>
            <a:off x="70215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4358" name="Rectangle 23"/>
          <p:cNvSpPr/>
          <p:nvPr/>
        </p:nvSpPr>
        <p:spPr>
          <a:xfrm>
            <a:off x="73104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4359" name="Rectangle 24"/>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4360"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4361"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4362"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4363" name="Oval 28"/>
          <p:cNvSpPr/>
          <p:nvPr/>
        </p:nvSpPr>
        <p:spPr>
          <a:xfrm>
            <a:off x="179388" y="47974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4364" name="Oval 29"/>
          <p:cNvSpPr/>
          <p:nvPr/>
        </p:nvSpPr>
        <p:spPr>
          <a:xfrm>
            <a:off x="8270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4365" name="Oval 30"/>
          <p:cNvSpPr/>
          <p:nvPr/>
        </p:nvSpPr>
        <p:spPr>
          <a:xfrm>
            <a:off x="14747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4366" name="Line 31"/>
          <p:cNvSpPr/>
          <p:nvPr/>
        </p:nvSpPr>
        <p:spPr>
          <a:xfrm flipH="1">
            <a:off x="395288" y="4437063"/>
            <a:ext cx="647700" cy="360362"/>
          </a:xfrm>
          <a:prstGeom prst="line">
            <a:avLst/>
          </a:prstGeom>
          <a:ln w="9525" cap="flat" cmpd="sng">
            <a:solidFill>
              <a:schemeClr val="tx1"/>
            </a:solidFill>
            <a:prstDash val="solid"/>
            <a:headEnd type="none" w="med" len="med"/>
            <a:tailEnd type="none" w="med" len="med"/>
          </a:ln>
        </p:spPr>
      </p:sp>
      <p:sp>
        <p:nvSpPr>
          <p:cNvPr id="14367" name="Line 32"/>
          <p:cNvSpPr/>
          <p:nvPr/>
        </p:nvSpPr>
        <p:spPr>
          <a:xfrm>
            <a:off x="1042988" y="4437063"/>
            <a:ext cx="0" cy="360362"/>
          </a:xfrm>
          <a:prstGeom prst="line">
            <a:avLst/>
          </a:prstGeom>
          <a:ln w="9525" cap="flat" cmpd="sng">
            <a:solidFill>
              <a:schemeClr val="tx1"/>
            </a:solidFill>
            <a:prstDash val="solid"/>
            <a:headEnd type="none" w="med" len="med"/>
            <a:tailEnd type="none" w="med" len="med"/>
          </a:ln>
        </p:spPr>
      </p:sp>
      <p:sp>
        <p:nvSpPr>
          <p:cNvPr id="14368" name="Line 33"/>
          <p:cNvSpPr/>
          <p:nvPr/>
        </p:nvSpPr>
        <p:spPr>
          <a:xfrm>
            <a:off x="1042988" y="4437063"/>
            <a:ext cx="647700" cy="360362"/>
          </a:xfrm>
          <a:prstGeom prst="line">
            <a:avLst/>
          </a:prstGeom>
          <a:ln w="9525" cap="flat" cmpd="sng">
            <a:solidFill>
              <a:schemeClr val="tx1"/>
            </a:solidFill>
            <a:prstDash val="solid"/>
            <a:headEnd type="none" w="med" len="med"/>
            <a:tailEnd type="none" w="med" len="med"/>
          </a:ln>
        </p:spPr>
      </p:sp>
      <p:sp>
        <p:nvSpPr>
          <p:cNvPr id="14369" name="Text Box 34"/>
          <p:cNvSpPr txBox="1"/>
          <p:nvPr/>
        </p:nvSpPr>
        <p:spPr>
          <a:xfrm>
            <a:off x="179388" y="52292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70"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29</a:t>
            </a:r>
            <a:r>
              <a:rPr lang="zh-CN" altLang="en-US" dirty="0">
                <a:latin typeface="Arial" panose="020B0604020202020204" pitchFamily="34" charset="0"/>
              </a:rPr>
              <a:t>，得新结点</a:t>
            </a:r>
            <a:r>
              <a:rPr lang="en-US" altLang="zh-CN" dirty="0">
                <a:latin typeface="Arial" panose="020B0604020202020204" pitchFamily="34" charset="0"/>
              </a:rPr>
              <a:t>30</a:t>
            </a:r>
            <a:r>
              <a:rPr lang="zh-CN" altLang="en-US" dirty="0">
                <a:latin typeface="Arial" panose="020B0604020202020204" pitchFamily="34" charset="0"/>
              </a:rPr>
              <a:t>，</a:t>
            </a:r>
            <a:r>
              <a:rPr lang="en-US" altLang="zh-CN" dirty="0">
                <a:latin typeface="Arial" panose="020B0604020202020204" pitchFamily="34" charset="0"/>
              </a:rPr>
              <a:t>32</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32</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30</a:t>
            </a:r>
            <a:r>
              <a:rPr lang="zh-CN" altLang="en-US" dirty="0">
                <a:latin typeface="Arial" panose="020B0604020202020204" pitchFamily="34" charset="0"/>
              </a:rPr>
              <a:t>入队列</a:t>
            </a:r>
          </a:p>
        </p:txBody>
      </p:sp>
      <p:sp>
        <p:nvSpPr>
          <p:cNvPr id="14371"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4372"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4373" name="Oval 38"/>
          <p:cNvSpPr/>
          <p:nvPr/>
        </p:nvSpPr>
        <p:spPr>
          <a:xfrm>
            <a:off x="3203575" y="47275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4374"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4375"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4376"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4377" name="Text Box 42"/>
          <p:cNvSpPr txBox="1"/>
          <p:nvPr/>
        </p:nvSpPr>
        <p:spPr>
          <a:xfrm>
            <a:off x="233997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78"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79"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4380"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4381"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4382"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4383"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4384"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4385"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86"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87"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4388"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4389"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4390"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4391"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4392"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4393" name="Text Box 58"/>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94" name="Oval 59"/>
          <p:cNvSpPr/>
          <p:nvPr/>
        </p:nvSpPr>
        <p:spPr>
          <a:xfrm>
            <a:off x="1793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4395" name="Oval 60"/>
          <p:cNvSpPr/>
          <p:nvPr/>
        </p:nvSpPr>
        <p:spPr>
          <a:xfrm>
            <a:off x="8270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4396" name="Line 61"/>
          <p:cNvSpPr/>
          <p:nvPr/>
        </p:nvSpPr>
        <p:spPr>
          <a:xfrm flipH="1">
            <a:off x="395288" y="5227638"/>
            <a:ext cx="647700" cy="360362"/>
          </a:xfrm>
          <a:prstGeom prst="line">
            <a:avLst/>
          </a:prstGeom>
          <a:ln w="9525" cap="flat" cmpd="sng">
            <a:solidFill>
              <a:schemeClr val="tx1"/>
            </a:solidFill>
            <a:prstDash val="solid"/>
            <a:headEnd type="none" w="med" len="med"/>
            <a:tailEnd type="none" w="med" len="med"/>
          </a:ln>
        </p:spPr>
      </p:sp>
      <p:sp>
        <p:nvSpPr>
          <p:cNvPr id="14397" name="Line 62"/>
          <p:cNvSpPr/>
          <p:nvPr/>
        </p:nvSpPr>
        <p:spPr>
          <a:xfrm>
            <a:off x="1042988" y="5227638"/>
            <a:ext cx="0" cy="360362"/>
          </a:xfrm>
          <a:prstGeom prst="line">
            <a:avLst/>
          </a:prstGeom>
          <a:ln w="9525" cap="flat" cmpd="sng">
            <a:solidFill>
              <a:schemeClr val="tx1"/>
            </a:solidFill>
            <a:prstDash val="solid"/>
            <a:headEnd type="none" w="med" len="med"/>
            <a:tailEnd type="none" w="med" len="med"/>
          </a:ln>
        </p:spPr>
      </p:sp>
      <p:sp>
        <p:nvSpPr>
          <p:cNvPr id="14398" name="Text Box 63"/>
          <p:cNvSpPr txBox="1"/>
          <p:nvPr/>
        </p:nvSpPr>
        <p:spPr>
          <a:xfrm>
            <a:off x="17938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399" name="Text Box 64"/>
          <p:cNvSpPr txBox="1"/>
          <p:nvPr/>
        </p:nvSpPr>
        <p:spPr>
          <a:xfrm>
            <a:off x="89852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400" name="Oval 65"/>
          <p:cNvSpPr/>
          <p:nvPr/>
        </p:nvSpPr>
        <p:spPr>
          <a:xfrm>
            <a:off x="1474788" y="55880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4401" name="Oval 66"/>
          <p:cNvSpPr/>
          <p:nvPr/>
        </p:nvSpPr>
        <p:spPr>
          <a:xfrm>
            <a:off x="2051050"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4402" name="Line 67"/>
          <p:cNvSpPr/>
          <p:nvPr/>
        </p:nvSpPr>
        <p:spPr>
          <a:xfrm flipH="1">
            <a:off x="1690688" y="5229225"/>
            <a:ext cx="0" cy="358775"/>
          </a:xfrm>
          <a:prstGeom prst="line">
            <a:avLst/>
          </a:prstGeom>
          <a:ln w="9525" cap="flat" cmpd="sng">
            <a:solidFill>
              <a:schemeClr val="tx1"/>
            </a:solidFill>
            <a:prstDash val="solid"/>
            <a:headEnd type="none" w="med" len="med"/>
            <a:tailEnd type="none" w="med" len="med"/>
          </a:ln>
        </p:spPr>
      </p:sp>
      <p:sp>
        <p:nvSpPr>
          <p:cNvPr id="14403" name="Line 68"/>
          <p:cNvSpPr/>
          <p:nvPr/>
        </p:nvSpPr>
        <p:spPr>
          <a:xfrm>
            <a:off x="1762125" y="5229225"/>
            <a:ext cx="504825" cy="358775"/>
          </a:xfrm>
          <a:prstGeom prst="line">
            <a:avLst/>
          </a:prstGeom>
          <a:ln w="9525" cap="flat" cmpd="sng">
            <a:solidFill>
              <a:schemeClr val="tx1"/>
            </a:solidFill>
            <a:prstDash val="solid"/>
            <a:headEnd type="none" w="med" len="med"/>
            <a:tailEnd type="none" w="med" len="med"/>
          </a:ln>
        </p:spPr>
      </p:sp>
      <p:sp>
        <p:nvSpPr>
          <p:cNvPr id="14404" name="Text Box 69"/>
          <p:cNvSpPr txBox="1"/>
          <p:nvPr/>
        </p:nvSpPr>
        <p:spPr>
          <a:xfrm>
            <a:off x="2411413"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405" name="Oval 70"/>
          <p:cNvSpPr/>
          <p:nvPr/>
        </p:nvSpPr>
        <p:spPr>
          <a:xfrm>
            <a:off x="2844800"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4406" name="Oval 71"/>
          <p:cNvSpPr/>
          <p:nvPr/>
        </p:nvSpPr>
        <p:spPr>
          <a:xfrm>
            <a:off x="3492500"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4407" name="Line 72"/>
          <p:cNvSpPr/>
          <p:nvPr/>
        </p:nvSpPr>
        <p:spPr>
          <a:xfrm flipH="1">
            <a:off x="3060700" y="5157788"/>
            <a:ext cx="358775" cy="358775"/>
          </a:xfrm>
          <a:prstGeom prst="line">
            <a:avLst/>
          </a:prstGeom>
          <a:ln w="9525" cap="flat" cmpd="sng">
            <a:solidFill>
              <a:schemeClr val="tx1"/>
            </a:solidFill>
            <a:prstDash val="solid"/>
            <a:headEnd type="none" w="med" len="med"/>
            <a:tailEnd type="none" w="med" len="med"/>
          </a:ln>
        </p:spPr>
      </p:sp>
      <p:sp>
        <p:nvSpPr>
          <p:cNvPr id="14408" name="Line 73"/>
          <p:cNvSpPr/>
          <p:nvPr/>
        </p:nvSpPr>
        <p:spPr>
          <a:xfrm>
            <a:off x="3419475" y="5157788"/>
            <a:ext cx="288925" cy="358775"/>
          </a:xfrm>
          <a:prstGeom prst="line">
            <a:avLst/>
          </a:prstGeom>
          <a:ln w="9525" cap="flat" cmpd="sng">
            <a:solidFill>
              <a:schemeClr val="tx1"/>
            </a:solidFill>
            <a:prstDash val="solid"/>
            <a:headEnd type="none" w="med" len="med"/>
            <a:tailEnd type="none" w="med" len="med"/>
          </a:ln>
        </p:spPr>
      </p:sp>
      <p:sp>
        <p:nvSpPr>
          <p:cNvPr id="14409" name="Text Box 74"/>
          <p:cNvSpPr txBox="1"/>
          <p:nvPr/>
        </p:nvSpPr>
        <p:spPr>
          <a:xfrm>
            <a:off x="356393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4410" name="Text Box 75"/>
          <p:cNvSpPr txBox="1"/>
          <p:nvPr/>
        </p:nvSpPr>
        <p:spPr>
          <a:xfrm>
            <a:off x="3348038" y="37893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14411" name="Text Box 76"/>
          <p:cNvSpPr txBox="1"/>
          <p:nvPr/>
        </p:nvSpPr>
        <p:spPr>
          <a:xfrm>
            <a:off x="3203575" y="429260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14412" name="Text Box 77"/>
          <p:cNvSpPr txBox="1"/>
          <p:nvPr/>
        </p:nvSpPr>
        <p:spPr>
          <a:xfrm>
            <a:off x="2771775" y="59499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=1</a:t>
            </a:r>
          </a:p>
        </p:txBody>
      </p:sp>
      <p:sp>
        <p:nvSpPr>
          <p:cNvPr id="14413" name="Text Box 78"/>
          <p:cNvSpPr txBox="1"/>
          <p:nvPr/>
        </p:nvSpPr>
        <p:spPr>
          <a:xfrm>
            <a:off x="3419475" y="63087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=2</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5363"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5364"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5365"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5366"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5367" name="Oval 8"/>
          <p:cNvSpPr/>
          <p:nvPr/>
        </p:nvSpPr>
        <p:spPr>
          <a:xfrm>
            <a:off x="827088" y="40052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5368"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5369"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5370"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5371" name="Line 12"/>
          <p:cNvSpPr/>
          <p:nvPr/>
        </p:nvSpPr>
        <p:spPr>
          <a:xfrm flipH="1">
            <a:off x="1116013" y="3573463"/>
            <a:ext cx="2879725" cy="431800"/>
          </a:xfrm>
          <a:prstGeom prst="line">
            <a:avLst/>
          </a:prstGeom>
          <a:ln w="9525" cap="flat" cmpd="sng">
            <a:solidFill>
              <a:schemeClr val="tx1"/>
            </a:solidFill>
            <a:prstDash val="solid"/>
            <a:headEnd type="none" w="med" len="med"/>
            <a:tailEnd type="none" w="med" len="med"/>
          </a:ln>
        </p:spPr>
      </p:sp>
      <p:sp>
        <p:nvSpPr>
          <p:cNvPr id="15372"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5373"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5374"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5375"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5376" name="Rectangle 17"/>
          <p:cNvSpPr/>
          <p:nvPr/>
        </p:nvSpPr>
        <p:spPr>
          <a:xfrm>
            <a:off x="76676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5377" name="Rectangle 18"/>
          <p:cNvSpPr/>
          <p:nvPr/>
        </p:nvSpPr>
        <p:spPr>
          <a:xfrm>
            <a:off x="59404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5378" name="Rectangle 19"/>
          <p:cNvSpPr/>
          <p:nvPr/>
        </p:nvSpPr>
        <p:spPr>
          <a:xfrm>
            <a:off x="62293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14</a:t>
            </a:r>
          </a:p>
        </p:txBody>
      </p:sp>
      <p:sp>
        <p:nvSpPr>
          <p:cNvPr id="15379" name="Rectangle 20"/>
          <p:cNvSpPr/>
          <p:nvPr/>
        </p:nvSpPr>
        <p:spPr>
          <a:xfrm>
            <a:off x="65166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30</a:t>
            </a:r>
          </a:p>
        </p:txBody>
      </p:sp>
      <p:sp>
        <p:nvSpPr>
          <p:cNvPr id="15380" name="Rectangle 21"/>
          <p:cNvSpPr/>
          <p:nvPr/>
        </p:nvSpPr>
        <p:spPr>
          <a:xfrm>
            <a:off x="56515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51</a:t>
            </a:r>
          </a:p>
        </p:txBody>
      </p:sp>
      <p:sp>
        <p:nvSpPr>
          <p:cNvPr id="15381" name="Rectangle 22"/>
          <p:cNvSpPr/>
          <p:nvPr/>
        </p:nvSpPr>
        <p:spPr>
          <a:xfrm>
            <a:off x="68040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38</a:t>
            </a:r>
          </a:p>
        </p:txBody>
      </p:sp>
      <p:sp>
        <p:nvSpPr>
          <p:cNvPr id="15382" name="Rectangle 23"/>
          <p:cNvSpPr/>
          <p:nvPr/>
        </p:nvSpPr>
        <p:spPr>
          <a:xfrm>
            <a:off x="70929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5383" name="Rectangle 24"/>
          <p:cNvSpPr/>
          <p:nvPr/>
        </p:nvSpPr>
        <p:spPr>
          <a:xfrm>
            <a:off x="73802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5384"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5385"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5386"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5387" name="Oval 28"/>
          <p:cNvSpPr/>
          <p:nvPr/>
        </p:nvSpPr>
        <p:spPr>
          <a:xfrm>
            <a:off x="179388" y="47974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5388" name="Oval 29"/>
          <p:cNvSpPr/>
          <p:nvPr/>
        </p:nvSpPr>
        <p:spPr>
          <a:xfrm>
            <a:off x="8270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5389" name="Oval 30"/>
          <p:cNvSpPr/>
          <p:nvPr/>
        </p:nvSpPr>
        <p:spPr>
          <a:xfrm>
            <a:off x="14747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5390" name="Line 31"/>
          <p:cNvSpPr/>
          <p:nvPr/>
        </p:nvSpPr>
        <p:spPr>
          <a:xfrm flipH="1">
            <a:off x="395288" y="4437063"/>
            <a:ext cx="647700" cy="360362"/>
          </a:xfrm>
          <a:prstGeom prst="line">
            <a:avLst/>
          </a:prstGeom>
          <a:ln w="9525" cap="flat" cmpd="sng">
            <a:solidFill>
              <a:schemeClr val="tx1"/>
            </a:solidFill>
            <a:prstDash val="solid"/>
            <a:headEnd type="none" w="med" len="med"/>
            <a:tailEnd type="none" w="med" len="med"/>
          </a:ln>
        </p:spPr>
      </p:sp>
      <p:sp>
        <p:nvSpPr>
          <p:cNvPr id="15391" name="Line 32"/>
          <p:cNvSpPr/>
          <p:nvPr/>
        </p:nvSpPr>
        <p:spPr>
          <a:xfrm>
            <a:off x="1042988" y="4437063"/>
            <a:ext cx="0" cy="360362"/>
          </a:xfrm>
          <a:prstGeom prst="line">
            <a:avLst/>
          </a:prstGeom>
          <a:ln w="9525" cap="flat" cmpd="sng">
            <a:solidFill>
              <a:schemeClr val="tx1"/>
            </a:solidFill>
            <a:prstDash val="solid"/>
            <a:headEnd type="none" w="med" len="med"/>
            <a:tailEnd type="none" w="med" len="med"/>
          </a:ln>
        </p:spPr>
      </p:sp>
      <p:sp>
        <p:nvSpPr>
          <p:cNvPr id="15392" name="Line 33"/>
          <p:cNvSpPr/>
          <p:nvPr/>
        </p:nvSpPr>
        <p:spPr>
          <a:xfrm>
            <a:off x="1042988" y="4437063"/>
            <a:ext cx="647700" cy="360362"/>
          </a:xfrm>
          <a:prstGeom prst="line">
            <a:avLst/>
          </a:prstGeom>
          <a:ln w="9525" cap="flat" cmpd="sng">
            <a:solidFill>
              <a:schemeClr val="tx1"/>
            </a:solidFill>
            <a:prstDash val="solid"/>
            <a:headEnd type="none" w="med" len="med"/>
            <a:tailEnd type="none" w="med" len="med"/>
          </a:ln>
        </p:spPr>
      </p:sp>
      <p:sp>
        <p:nvSpPr>
          <p:cNvPr id="15393" name="Text Box 34"/>
          <p:cNvSpPr txBox="1"/>
          <p:nvPr/>
        </p:nvSpPr>
        <p:spPr>
          <a:xfrm>
            <a:off x="179388" y="52292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394"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35</a:t>
            </a:r>
            <a:r>
              <a:rPr lang="zh-CN" altLang="en-US" dirty="0">
                <a:latin typeface="Arial" panose="020B0604020202020204" pitchFamily="34" charset="0"/>
              </a:rPr>
              <a:t>，得新结点</a:t>
            </a:r>
            <a:r>
              <a:rPr lang="en-US" altLang="zh-CN" dirty="0">
                <a:latin typeface="Arial" panose="020B0604020202020204" pitchFamily="34" charset="0"/>
              </a:rPr>
              <a:t>36</a:t>
            </a:r>
            <a:r>
              <a:rPr lang="zh-CN" altLang="en-US" dirty="0">
                <a:latin typeface="Arial" panose="020B0604020202020204" pitchFamily="34" charset="0"/>
              </a:rPr>
              <a:t>，</a:t>
            </a:r>
            <a:r>
              <a:rPr lang="en-US" altLang="zh-CN" dirty="0">
                <a:latin typeface="Arial" panose="020B0604020202020204" pitchFamily="34" charset="0"/>
              </a:rPr>
              <a:t>38</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36</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38</a:t>
            </a:r>
            <a:r>
              <a:rPr lang="zh-CN" altLang="en-US" dirty="0">
                <a:latin typeface="Arial" panose="020B0604020202020204" pitchFamily="34" charset="0"/>
              </a:rPr>
              <a:t>入队列</a:t>
            </a:r>
          </a:p>
        </p:txBody>
      </p:sp>
      <p:sp>
        <p:nvSpPr>
          <p:cNvPr id="15395"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5396"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5397"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5398"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5399"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5400"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5401" name="Text Box 42"/>
          <p:cNvSpPr txBox="1"/>
          <p:nvPr/>
        </p:nvSpPr>
        <p:spPr>
          <a:xfrm>
            <a:off x="233997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02"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03"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5404"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5405" name="Oval 46"/>
          <p:cNvSpPr/>
          <p:nvPr/>
        </p:nvSpPr>
        <p:spPr>
          <a:xfrm>
            <a:off x="4500563" y="4725988"/>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5406"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5407"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5408"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5409"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10"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11"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5412"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5413"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5414"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5415"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5416"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5417" name="Text Box 58"/>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18" name="Oval 59"/>
          <p:cNvSpPr/>
          <p:nvPr/>
        </p:nvSpPr>
        <p:spPr>
          <a:xfrm>
            <a:off x="1793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5419" name="Oval 60"/>
          <p:cNvSpPr/>
          <p:nvPr/>
        </p:nvSpPr>
        <p:spPr>
          <a:xfrm>
            <a:off x="8270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5420" name="Line 61"/>
          <p:cNvSpPr/>
          <p:nvPr/>
        </p:nvSpPr>
        <p:spPr>
          <a:xfrm flipH="1">
            <a:off x="395288" y="5227638"/>
            <a:ext cx="647700" cy="360362"/>
          </a:xfrm>
          <a:prstGeom prst="line">
            <a:avLst/>
          </a:prstGeom>
          <a:ln w="9525" cap="flat" cmpd="sng">
            <a:solidFill>
              <a:schemeClr val="tx1"/>
            </a:solidFill>
            <a:prstDash val="solid"/>
            <a:headEnd type="none" w="med" len="med"/>
            <a:tailEnd type="none" w="med" len="med"/>
          </a:ln>
        </p:spPr>
      </p:sp>
      <p:sp>
        <p:nvSpPr>
          <p:cNvPr id="15421" name="Line 62"/>
          <p:cNvSpPr/>
          <p:nvPr/>
        </p:nvSpPr>
        <p:spPr>
          <a:xfrm>
            <a:off x="1042988" y="5227638"/>
            <a:ext cx="0" cy="360362"/>
          </a:xfrm>
          <a:prstGeom prst="line">
            <a:avLst/>
          </a:prstGeom>
          <a:ln w="9525" cap="flat" cmpd="sng">
            <a:solidFill>
              <a:schemeClr val="tx1"/>
            </a:solidFill>
            <a:prstDash val="solid"/>
            <a:headEnd type="none" w="med" len="med"/>
            <a:tailEnd type="none" w="med" len="med"/>
          </a:ln>
        </p:spPr>
      </p:sp>
      <p:sp>
        <p:nvSpPr>
          <p:cNvPr id="15422" name="Text Box 63"/>
          <p:cNvSpPr txBox="1"/>
          <p:nvPr/>
        </p:nvSpPr>
        <p:spPr>
          <a:xfrm>
            <a:off x="17938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23" name="Text Box 64"/>
          <p:cNvSpPr txBox="1"/>
          <p:nvPr/>
        </p:nvSpPr>
        <p:spPr>
          <a:xfrm>
            <a:off x="89852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24" name="Oval 65"/>
          <p:cNvSpPr/>
          <p:nvPr/>
        </p:nvSpPr>
        <p:spPr>
          <a:xfrm>
            <a:off x="1474788" y="55880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5425" name="Oval 66"/>
          <p:cNvSpPr/>
          <p:nvPr/>
        </p:nvSpPr>
        <p:spPr>
          <a:xfrm>
            <a:off x="2051050"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5426" name="Line 67"/>
          <p:cNvSpPr/>
          <p:nvPr/>
        </p:nvSpPr>
        <p:spPr>
          <a:xfrm flipH="1">
            <a:off x="1690688" y="5229225"/>
            <a:ext cx="0" cy="358775"/>
          </a:xfrm>
          <a:prstGeom prst="line">
            <a:avLst/>
          </a:prstGeom>
          <a:ln w="9525" cap="flat" cmpd="sng">
            <a:solidFill>
              <a:schemeClr val="tx1"/>
            </a:solidFill>
            <a:prstDash val="solid"/>
            <a:headEnd type="none" w="med" len="med"/>
            <a:tailEnd type="none" w="med" len="med"/>
          </a:ln>
        </p:spPr>
      </p:sp>
      <p:sp>
        <p:nvSpPr>
          <p:cNvPr id="15427" name="Line 68"/>
          <p:cNvSpPr/>
          <p:nvPr/>
        </p:nvSpPr>
        <p:spPr>
          <a:xfrm>
            <a:off x="1762125" y="5229225"/>
            <a:ext cx="504825" cy="358775"/>
          </a:xfrm>
          <a:prstGeom prst="line">
            <a:avLst/>
          </a:prstGeom>
          <a:ln w="9525" cap="flat" cmpd="sng">
            <a:solidFill>
              <a:schemeClr val="tx1"/>
            </a:solidFill>
            <a:prstDash val="solid"/>
            <a:headEnd type="none" w="med" len="med"/>
            <a:tailEnd type="none" w="med" len="med"/>
          </a:ln>
        </p:spPr>
      </p:sp>
      <p:sp>
        <p:nvSpPr>
          <p:cNvPr id="15428" name="Text Box 69"/>
          <p:cNvSpPr txBox="1"/>
          <p:nvPr/>
        </p:nvSpPr>
        <p:spPr>
          <a:xfrm>
            <a:off x="2411413"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29" name="Oval 70"/>
          <p:cNvSpPr/>
          <p:nvPr/>
        </p:nvSpPr>
        <p:spPr>
          <a:xfrm>
            <a:off x="2844800"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5430" name="Oval 71"/>
          <p:cNvSpPr/>
          <p:nvPr/>
        </p:nvSpPr>
        <p:spPr>
          <a:xfrm>
            <a:off x="3492500"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5431" name="Line 72"/>
          <p:cNvSpPr/>
          <p:nvPr/>
        </p:nvSpPr>
        <p:spPr>
          <a:xfrm flipH="1">
            <a:off x="3060700" y="5157788"/>
            <a:ext cx="358775" cy="358775"/>
          </a:xfrm>
          <a:prstGeom prst="line">
            <a:avLst/>
          </a:prstGeom>
          <a:ln w="9525" cap="flat" cmpd="sng">
            <a:solidFill>
              <a:schemeClr val="tx1"/>
            </a:solidFill>
            <a:prstDash val="solid"/>
            <a:headEnd type="none" w="med" len="med"/>
            <a:tailEnd type="none" w="med" len="med"/>
          </a:ln>
        </p:spPr>
      </p:sp>
      <p:sp>
        <p:nvSpPr>
          <p:cNvPr id="15432" name="Line 73"/>
          <p:cNvSpPr/>
          <p:nvPr/>
        </p:nvSpPr>
        <p:spPr>
          <a:xfrm>
            <a:off x="3419475" y="5157788"/>
            <a:ext cx="288925" cy="358775"/>
          </a:xfrm>
          <a:prstGeom prst="line">
            <a:avLst/>
          </a:prstGeom>
          <a:ln w="9525" cap="flat" cmpd="sng">
            <a:solidFill>
              <a:schemeClr val="tx1"/>
            </a:solidFill>
            <a:prstDash val="solid"/>
            <a:headEnd type="none" w="med" len="med"/>
            <a:tailEnd type="none" w="med" len="med"/>
          </a:ln>
        </p:spPr>
      </p:sp>
      <p:sp>
        <p:nvSpPr>
          <p:cNvPr id="15433" name="Text Box 74"/>
          <p:cNvSpPr txBox="1"/>
          <p:nvPr/>
        </p:nvSpPr>
        <p:spPr>
          <a:xfrm>
            <a:off x="356393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34" name="Text Box 75"/>
          <p:cNvSpPr txBox="1"/>
          <p:nvPr/>
        </p:nvSpPr>
        <p:spPr>
          <a:xfrm>
            <a:off x="179388" y="52292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35" name="Oval 76"/>
          <p:cNvSpPr/>
          <p:nvPr/>
        </p:nvSpPr>
        <p:spPr>
          <a:xfrm>
            <a:off x="1793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5436" name="Line 77"/>
          <p:cNvSpPr/>
          <p:nvPr/>
        </p:nvSpPr>
        <p:spPr>
          <a:xfrm flipH="1">
            <a:off x="395288" y="5227638"/>
            <a:ext cx="647700" cy="360362"/>
          </a:xfrm>
          <a:prstGeom prst="line">
            <a:avLst/>
          </a:prstGeom>
          <a:ln w="9525" cap="flat" cmpd="sng">
            <a:solidFill>
              <a:schemeClr val="tx1"/>
            </a:solidFill>
            <a:prstDash val="solid"/>
            <a:headEnd type="none" w="med" len="med"/>
            <a:tailEnd type="none" w="med" len="med"/>
          </a:ln>
        </p:spPr>
      </p:sp>
      <p:sp>
        <p:nvSpPr>
          <p:cNvPr id="15437" name="Line 78"/>
          <p:cNvSpPr/>
          <p:nvPr/>
        </p:nvSpPr>
        <p:spPr>
          <a:xfrm>
            <a:off x="1042988" y="5227638"/>
            <a:ext cx="0" cy="360362"/>
          </a:xfrm>
          <a:prstGeom prst="line">
            <a:avLst/>
          </a:prstGeom>
          <a:ln w="9525" cap="flat" cmpd="sng">
            <a:solidFill>
              <a:schemeClr val="tx1"/>
            </a:solidFill>
            <a:prstDash val="solid"/>
            <a:headEnd type="none" w="med" len="med"/>
            <a:tailEnd type="none" w="med" len="med"/>
          </a:ln>
        </p:spPr>
      </p:sp>
      <p:sp>
        <p:nvSpPr>
          <p:cNvPr id="15438" name="Text Box 79"/>
          <p:cNvSpPr txBox="1"/>
          <p:nvPr/>
        </p:nvSpPr>
        <p:spPr>
          <a:xfrm>
            <a:off x="17938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39" name="Oval 80"/>
          <p:cNvSpPr/>
          <p:nvPr/>
        </p:nvSpPr>
        <p:spPr>
          <a:xfrm>
            <a:off x="4067175"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15440" name="Line 81"/>
          <p:cNvSpPr/>
          <p:nvPr/>
        </p:nvSpPr>
        <p:spPr>
          <a:xfrm flipH="1">
            <a:off x="4284663" y="5157788"/>
            <a:ext cx="431800" cy="358775"/>
          </a:xfrm>
          <a:prstGeom prst="line">
            <a:avLst/>
          </a:prstGeom>
          <a:ln w="9525" cap="flat" cmpd="sng">
            <a:solidFill>
              <a:schemeClr val="tx1"/>
            </a:solidFill>
            <a:prstDash val="solid"/>
            <a:headEnd type="none" w="med" len="med"/>
            <a:tailEnd type="none" w="med" len="med"/>
          </a:ln>
        </p:spPr>
      </p:sp>
      <p:sp>
        <p:nvSpPr>
          <p:cNvPr id="15441" name="Line 82"/>
          <p:cNvSpPr/>
          <p:nvPr/>
        </p:nvSpPr>
        <p:spPr>
          <a:xfrm>
            <a:off x="4716463" y="5157788"/>
            <a:ext cx="142875" cy="360362"/>
          </a:xfrm>
          <a:prstGeom prst="line">
            <a:avLst/>
          </a:prstGeom>
          <a:ln w="9525" cap="flat" cmpd="sng">
            <a:solidFill>
              <a:schemeClr val="tx1"/>
            </a:solidFill>
            <a:prstDash val="solid"/>
            <a:headEnd type="none" w="med" len="med"/>
            <a:tailEnd type="none" w="med" len="med"/>
          </a:ln>
        </p:spPr>
      </p:sp>
      <p:sp>
        <p:nvSpPr>
          <p:cNvPr id="15442" name="Text Box 83"/>
          <p:cNvSpPr txBox="1"/>
          <p:nvPr/>
        </p:nvSpPr>
        <p:spPr>
          <a:xfrm>
            <a:off x="406717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5443" name="Oval 84"/>
          <p:cNvSpPr/>
          <p:nvPr/>
        </p:nvSpPr>
        <p:spPr>
          <a:xfrm>
            <a:off x="4643438"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15444" name="Text Box 85"/>
          <p:cNvSpPr txBox="1"/>
          <p:nvPr/>
        </p:nvSpPr>
        <p:spPr>
          <a:xfrm>
            <a:off x="4284663" y="371633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=3</a:t>
            </a:r>
          </a:p>
        </p:txBody>
      </p:sp>
      <p:sp>
        <p:nvSpPr>
          <p:cNvPr id="15445" name="Text Box 86"/>
          <p:cNvSpPr txBox="1"/>
          <p:nvPr/>
        </p:nvSpPr>
        <p:spPr>
          <a:xfrm>
            <a:off x="4211638" y="44370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=1</a:t>
            </a:r>
          </a:p>
        </p:txBody>
      </p:sp>
      <p:sp>
        <p:nvSpPr>
          <p:cNvPr id="15446" name="Text Box 87"/>
          <p:cNvSpPr txBox="1"/>
          <p:nvPr/>
        </p:nvSpPr>
        <p:spPr>
          <a:xfrm>
            <a:off x="3995738" y="63087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=2</a:t>
            </a:r>
          </a:p>
        </p:txBody>
      </p:sp>
      <p:sp>
        <p:nvSpPr>
          <p:cNvPr id="15447" name="Text Box 88"/>
          <p:cNvSpPr txBox="1"/>
          <p:nvPr/>
        </p:nvSpPr>
        <p:spPr>
          <a:xfrm>
            <a:off x="4572000" y="59499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=4</a:t>
            </a: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6387"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6388"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6389"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6390"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6391" name="Oval 8"/>
          <p:cNvSpPr/>
          <p:nvPr/>
        </p:nvSpPr>
        <p:spPr>
          <a:xfrm>
            <a:off x="827088" y="40052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6392"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6393"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6394"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6395" name="Line 12"/>
          <p:cNvSpPr/>
          <p:nvPr/>
        </p:nvSpPr>
        <p:spPr>
          <a:xfrm flipH="1">
            <a:off x="1116013" y="3573463"/>
            <a:ext cx="2879725" cy="431800"/>
          </a:xfrm>
          <a:prstGeom prst="line">
            <a:avLst/>
          </a:prstGeom>
          <a:ln w="9525" cap="flat" cmpd="sng">
            <a:solidFill>
              <a:schemeClr val="tx1"/>
            </a:solidFill>
            <a:prstDash val="solid"/>
            <a:headEnd type="none" w="med" len="med"/>
            <a:tailEnd type="none" w="med" len="med"/>
          </a:ln>
        </p:spPr>
      </p:sp>
      <p:sp>
        <p:nvSpPr>
          <p:cNvPr id="16396"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6397"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6398"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6399"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6400" name="Rectangle 17"/>
          <p:cNvSpPr/>
          <p:nvPr/>
        </p:nvSpPr>
        <p:spPr>
          <a:xfrm>
            <a:off x="73072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6401" name="Rectangle 18"/>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56</a:t>
            </a:r>
          </a:p>
        </p:txBody>
      </p:sp>
      <p:sp>
        <p:nvSpPr>
          <p:cNvPr id="16402" name="Rectangle 19"/>
          <p:cNvSpPr/>
          <p:nvPr/>
        </p:nvSpPr>
        <p:spPr>
          <a:xfrm>
            <a:off x="58689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14</a:t>
            </a:r>
          </a:p>
        </p:txBody>
      </p:sp>
      <p:sp>
        <p:nvSpPr>
          <p:cNvPr id="16403" name="Rectangle 20"/>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30</a:t>
            </a:r>
          </a:p>
        </p:txBody>
      </p:sp>
      <p:sp>
        <p:nvSpPr>
          <p:cNvPr id="16404" name="Rectangle 21"/>
          <p:cNvSpPr/>
          <p:nvPr/>
        </p:nvSpPr>
        <p:spPr>
          <a:xfrm>
            <a:off x="75961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6405" name="Rectangle 22"/>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38</a:t>
            </a:r>
          </a:p>
        </p:txBody>
      </p:sp>
      <p:sp>
        <p:nvSpPr>
          <p:cNvPr id="16406" name="Rectangle 23"/>
          <p:cNvSpPr/>
          <p:nvPr/>
        </p:nvSpPr>
        <p:spPr>
          <a:xfrm>
            <a:off x="67325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54</a:t>
            </a:r>
          </a:p>
        </p:txBody>
      </p:sp>
      <p:sp>
        <p:nvSpPr>
          <p:cNvPr id="16407" name="Rectangle 24"/>
          <p:cNvSpPr/>
          <p:nvPr/>
        </p:nvSpPr>
        <p:spPr>
          <a:xfrm>
            <a:off x="70199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6408"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6409"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6410"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6411" name="Oval 28"/>
          <p:cNvSpPr/>
          <p:nvPr/>
        </p:nvSpPr>
        <p:spPr>
          <a:xfrm>
            <a:off x="179388" y="47974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6412" name="Oval 29"/>
          <p:cNvSpPr/>
          <p:nvPr/>
        </p:nvSpPr>
        <p:spPr>
          <a:xfrm>
            <a:off x="8270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6413" name="Oval 30"/>
          <p:cNvSpPr/>
          <p:nvPr/>
        </p:nvSpPr>
        <p:spPr>
          <a:xfrm>
            <a:off x="14747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6414" name="Line 31"/>
          <p:cNvSpPr/>
          <p:nvPr/>
        </p:nvSpPr>
        <p:spPr>
          <a:xfrm flipH="1">
            <a:off x="395288" y="4437063"/>
            <a:ext cx="647700" cy="360362"/>
          </a:xfrm>
          <a:prstGeom prst="line">
            <a:avLst/>
          </a:prstGeom>
          <a:ln w="9525" cap="flat" cmpd="sng">
            <a:solidFill>
              <a:schemeClr val="tx1"/>
            </a:solidFill>
            <a:prstDash val="solid"/>
            <a:headEnd type="none" w="med" len="med"/>
            <a:tailEnd type="none" w="med" len="med"/>
          </a:ln>
        </p:spPr>
      </p:sp>
      <p:sp>
        <p:nvSpPr>
          <p:cNvPr id="16415" name="Line 32"/>
          <p:cNvSpPr/>
          <p:nvPr/>
        </p:nvSpPr>
        <p:spPr>
          <a:xfrm>
            <a:off x="1042988" y="4437063"/>
            <a:ext cx="0" cy="360362"/>
          </a:xfrm>
          <a:prstGeom prst="line">
            <a:avLst/>
          </a:prstGeom>
          <a:ln w="9525" cap="flat" cmpd="sng">
            <a:solidFill>
              <a:schemeClr val="tx1"/>
            </a:solidFill>
            <a:prstDash val="solid"/>
            <a:headEnd type="none" w="med" len="med"/>
            <a:tailEnd type="none" w="med" len="med"/>
          </a:ln>
        </p:spPr>
      </p:sp>
      <p:sp>
        <p:nvSpPr>
          <p:cNvPr id="16416" name="Line 33"/>
          <p:cNvSpPr/>
          <p:nvPr/>
        </p:nvSpPr>
        <p:spPr>
          <a:xfrm>
            <a:off x="1042988" y="4437063"/>
            <a:ext cx="647700" cy="360362"/>
          </a:xfrm>
          <a:prstGeom prst="line">
            <a:avLst/>
          </a:prstGeom>
          <a:ln w="9525" cap="flat" cmpd="sng">
            <a:solidFill>
              <a:schemeClr val="tx1"/>
            </a:solidFill>
            <a:prstDash val="solid"/>
            <a:headEnd type="none" w="med" len="med"/>
            <a:tailEnd type="none" w="med" len="med"/>
          </a:ln>
        </p:spPr>
      </p:sp>
      <p:sp>
        <p:nvSpPr>
          <p:cNvPr id="16417" name="Text Box 34"/>
          <p:cNvSpPr txBox="1"/>
          <p:nvPr/>
        </p:nvSpPr>
        <p:spPr>
          <a:xfrm>
            <a:off x="179388" y="52292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18"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51</a:t>
            </a:r>
            <a:r>
              <a:rPr lang="zh-CN" altLang="en-US" dirty="0">
                <a:latin typeface="Arial" panose="020B0604020202020204" pitchFamily="34" charset="0"/>
              </a:rPr>
              <a:t>，得新结点</a:t>
            </a:r>
            <a:r>
              <a:rPr lang="en-US" altLang="zh-CN" dirty="0">
                <a:latin typeface="Arial" panose="020B0604020202020204" pitchFamily="34" charset="0"/>
              </a:rPr>
              <a:t>52</a:t>
            </a:r>
            <a:r>
              <a:rPr lang="zh-CN" altLang="en-US" dirty="0">
                <a:latin typeface="Arial" panose="020B0604020202020204" pitchFamily="34" charset="0"/>
              </a:rPr>
              <a:t>，</a:t>
            </a:r>
            <a:r>
              <a:rPr lang="en-US" altLang="zh-CN" dirty="0">
                <a:latin typeface="Arial" panose="020B0604020202020204" pitchFamily="34" charset="0"/>
              </a:rPr>
              <a:t>54</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52</a:t>
            </a:r>
          </a:p>
          <a:p>
            <a:pPr>
              <a:spcBef>
                <a:spcPct val="50000"/>
              </a:spcBef>
            </a:pPr>
            <a:r>
              <a:rPr lang="zh-CN" altLang="en-US" dirty="0">
                <a:latin typeface="Arial" panose="020B0604020202020204" pitchFamily="34" charset="0"/>
              </a:rPr>
              <a:t>活结点</a:t>
            </a:r>
            <a:r>
              <a:rPr lang="en-US" altLang="zh-CN" dirty="0">
                <a:latin typeface="Arial" panose="020B0604020202020204" pitchFamily="34" charset="0"/>
              </a:rPr>
              <a:t>54</a:t>
            </a:r>
            <a:r>
              <a:rPr lang="zh-CN" altLang="en-US" dirty="0">
                <a:latin typeface="Arial" panose="020B0604020202020204" pitchFamily="34" charset="0"/>
              </a:rPr>
              <a:t>入队列</a:t>
            </a:r>
          </a:p>
        </p:txBody>
      </p:sp>
      <p:sp>
        <p:nvSpPr>
          <p:cNvPr id="16419"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6420"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6421"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6422"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6423"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6424"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6425" name="Text Box 42"/>
          <p:cNvSpPr txBox="1"/>
          <p:nvPr/>
        </p:nvSpPr>
        <p:spPr>
          <a:xfrm>
            <a:off x="233997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26"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27"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6428"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6429"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6430"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6431"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6432"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6433"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34"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35"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6436" name="Oval 53"/>
          <p:cNvSpPr/>
          <p:nvPr/>
        </p:nvSpPr>
        <p:spPr>
          <a:xfrm>
            <a:off x="6732588" y="46529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6437" name="Oval 54"/>
          <p:cNvSpPr/>
          <p:nvPr/>
        </p:nvSpPr>
        <p:spPr>
          <a:xfrm>
            <a:off x="6229350" y="46513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6438"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6439"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6440"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6441" name="Text Box 58"/>
          <p:cNvSpPr txBox="1"/>
          <p:nvPr/>
        </p:nvSpPr>
        <p:spPr>
          <a:xfrm>
            <a:off x="72358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42" name="Oval 59"/>
          <p:cNvSpPr/>
          <p:nvPr/>
        </p:nvSpPr>
        <p:spPr>
          <a:xfrm>
            <a:off x="1793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6443" name="Oval 60"/>
          <p:cNvSpPr/>
          <p:nvPr/>
        </p:nvSpPr>
        <p:spPr>
          <a:xfrm>
            <a:off x="8270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6444" name="Line 61"/>
          <p:cNvSpPr/>
          <p:nvPr/>
        </p:nvSpPr>
        <p:spPr>
          <a:xfrm flipH="1">
            <a:off x="395288" y="5227638"/>
            <a:ext cx="647700" cy="360362"/>
          </a:xfrm>
          <a:prstGeom prst="line">
            <a:avLst/>
          </a:prstGeom>
          <a:ln w="9525" cap="flat" cmpd="sng">
            <a:solidFill>
              <a:schemeClr val="tx1"/>
            </a:solidFill>
            <a:prstDash val="solid"/>
            <a:headEnd type="none" w="med" len="med"/>
            <a:tailEnd type="none" w="med" len="med"/>
          </a:ln>
        </p:spPr>
      </p:sp>
      <p:sp>
        <p:nvSpPr>
          <p:cNvPr id="16445" name="Line 62"/>
          <p:cNvSpPr/>
          <p:nvPr/>
        </p:nvSpPr>
        <p:spPr>
          <a:xfrm>
            <a:off x="1042988" y="5227638"/>
            <a:ext cx="0" cy="360362"/>
          </a:xfrm>
          <a:prstGeom prst="line">
            <a:avLst/>
          </a:prstGeom>
          <a:ln w="9525" cap="flat" cmpd="sng">
            <a:solidFill>
              <a:schemeClr val="tx1"/>
            </a:solidFill>
            <a:prstDash val="solid"/>
            <a:headEnd type="none" w="med" len="med"/>
            <a:tailEnd type="none" w="med" len="med"/>
          </a:ln>
        </p:spPr>
      </p:sp>
      <p:sp>
        <p:nvSpPr>
          <p:cNvPr id="16446" name="Text Box 63"/>
          <p:cNvSpPr txBox="1"/>
          <p:nvPr/>
        </p:nvSpPr>
        <p:spPr>
          <a:xfrm>
            <a:off x="17938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47" name="Text Box 64"/>
          <p:cNvSpPr txBox="1"/>
          <p:nvPr/>
        </p:nvSpPr>
        <p:spPr>
          <a:xfrm>
            <a:off x="89852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48" name="Oval 65"/>
          <p:cNvSpPr/>
          <p:nvPr/>
        </p:nvSpPr>
        <p:spPr>
          <a:xfrm>
            <a:off x="1474788" y="55880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6449" name="Oval 66"/>
          <p:cNvSpPr/>
          <p:nvPr/>
        </p:nvSpPr>
        <p:spPr>
          <a:xfrm>
            <a:off x="2051050"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6450" name="Line 67"/>
          <p:cNvSpPr/>
          <p:nvPr/>
        </p:nvSpPr>
        <p:spPr>
          <a:xfrm flipH="1">
            <a:off x="1690688" y="5229225"/>
            <a:ext cx="0" cy="358775"/>
          </a:xfrm>
          <a:prstGeom prst="line">
            <a:avLst/>
          </a:prstGeom>
          <a:ln w="9525" cap="flat" cmpd="sng">
            <a:solidFill>
              <a:schemeClr val="tx1"/>
            </a:solidFill>
            <a:prstDash val="solid"/>
            <a:headEnd type="none" w="med" len="med"/>
            <a:tailEnd type="none" w="med" len="med"/>
          </a:ln>
        </p:spPr>
      </p:sp>
      <p:sp>
        <p:nvSpPr>
          <p:cNvPr id="16451" name="Line 68"/>
          <p:cNvSpPr/>
          <p:nvPr/>
        </p:nvSpPr>
        <p:spPr>
          <a:xfrm>
            <a:off x="1762125" y="5229225"/>
            <a:ext cx="504825" cy="358775"/>
          </a:xfrm>
          <a:prstGeom prst="line">
            <a:avLst/>
          </a:prstGeom>
          <a:ln w="9525" cap="flat" cmpd="sng">
            <a:solidFill>
              <a:schemeClr val="tx1"/>
            </a:solidFill>
            <a:prstDash val="solid"/>
            <a:headEnd type="none" w="med" len="med"/>
            <a:tailEnd type="none" w="med" len="med"/>
          </a:ln>
        </p:spPr>
      </p:sp>
      <p:sp>
        <p:nvSpPr>
          <p:cNvPr id="16452" name="Text Box 69"/>
          <p:cNvSpPr txBox="1"/>
          <p:nvPr/>
        </p:nvSpPr>
        <p:spPr>
          <a:xfrm>
            <a:off x="2411413"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53" name="Oval 70"/>
          <p:cNvSpPr/>
          <p:nvPr/>
        </p:nvSpPr>
        <p:spPr>
          <a:xfrm>
            <a:off x="2844800"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6454" name="Oval 71"/>
          <p:cNvSpPr/>
          <p:nvPr/>
        </p:nvSpPr>
        <p:spPr>
          <a:xfrm>
            <a:off x="3492500"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6455" name="Line 72"/>
          <p:cNvSpPr/>
          <p:nvPr/>
        </p:nvSpPr>
        <p:spPr>
          <a:xfrm flipH="1">
            <a:off x="3060700" y="5157788"/>
            <a:ext cx="358775" cy="358775"/>
          </a:xfrm>
          <a:prstGeom prst="line">
            <a:avLst/>
          </a:prstGeom>
          <a:ln w="9525" cap="flat" cmpd="sng">
            <a:solidFill>
              <a:schemeClr val="tx1"/>
            </a:solidFill>
            <a:prstDash val="solid"/>
            <a:headEnd type="none" w="med" len="med"/>
            <a:tailEnd type="none" w="med" len="med"/>
          </a:ln>
        </p:spPr>
      </p:sp>
      <p:sp>
        <p:nvSpPr>
          <p:cNvPr id="16456" name="Line 73"/>
          <p:cNvSpPr/>
          <p:nvPr/>
        </p:nvSpPr>
        <p:spPr>
          <a:xfrm>
            <a:off x="3419475" y="5157788"/>
            <a:ext cx="288925" cy="358775"/>
          </a:xfrm>
          <a:prstGeom prst="line">
            <a:avLst/>
          </a:prstGeom>
          <a:ln w="9525" cap="flat" cmpd="sng">
            <a:solidFill>
              <a:schemeClr val="tx1"/>
            </a:solidFill>
            <a:prstDash val="solid"/>
            <a:headEnd type="none" w="med" len="med"/>
            <a:tailEnd type="none" w="med" len="med"/>
          </a:ln>
        </p:spPr>
      </p:sp>
      <p:sp>
        <p:nvSpPr>
          <p:cNvPr id="16457" name="Text Box 74"/>
          <p:cNvSpPr txBox="1"/>
          <p:nvPr/>
        </p:nvSpPr>
        <p:spPr>
          <a:xfrm>
            <a:off x="356393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58" name="Oval 80"/>
          <p:cNvSpPr/>
          <p:nvPr/>
        </p:nvSpPr>
        <p:spPr>
          <a:xfrm>
            <a:off x="4067175"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16459" name="Line 81"/>
          <p:cNvSpPr/>
          <p:nvPr/>
        </p:nvSpPr>
        <p:spPr>
          <a:xfrm flipH="1">
            <a:off x="4284663" y="5157788"/>
            <a:ext cx="431800" cy="358775"/>
          </a:xfrm>
          <a:prstGeom prst="line">
            <a:avLst/>
          </a:prstGeom>
          <a:ln w="9525" cap="flat" cmpd="sng">
            <a:solidFill>
              <a:schemeClr val="tx1"/>
            </a:solidFill>
            <a:prstDash val="solid"/>
            <a:headEnd type="none" w="med" len="med"/>
            <a:tailEnd type="none" w="med" len="med"/>
          </a:ln>
        </p:spPr>
      </p:sp>
      <p:sp>
        <p:nvSpPr>
          <p:cNvPr id="16460" name="Line 82"/>
          <p:cNvSpPr/>
          <p:nvPr/>
        </p:nvSpPr>
        <p:spPr>
          <a:xfrm>
            <a:off x="4716463" y="5157788"/>
            <a:ext cx="142875" cy="360362"/>
          </a:xfrm>
          <a:prstGeom prst="line">
            <a:avLst/>
          </a:prstGeom>
          <a:ln w="9525" cap="flat" cmpd="sng">
            <a:solidFill>
              <a:schemeClr val="tx1"/>
            </a:solidFill>
            <a:prstDash val="solid"/>
            <a:headEnd type="none" w="med" len="med"/>
            <a:tailEnd type="none" w="med" len="med"/>
          </a:ln>
        </p:spPr>
      </p:sp>
      <p:sp>
        <p:nvSpPr>
          <p:cNvPr id="16461" name="Text Box 83"/>
          <p:cNvSpPr txBox="1"/>
          <p:nvPr/>
        </p:nvSpPr>
        <p:spPr>
          <a:xfrm>
            <a:off x="406717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62" name="Oval 84"/>
          <p:cNvSpPr/>
          <p:nvPr/>
        </p:nvSpPr>
        <p:spPr>
          <a:xfrm>
            <a:off x="4643438"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16463" name="Oval 86"/>
          <p:cNvSpPr/>
          <p:nvPr/>
        </p:nvSpPr>
        <p:spPr>
          <a:xfrm>
            <a:off x="5724525" y="54451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16464" name="Line 88"/>
          <p:cNvSpPr/>
          <p:nvPr/>
        </p:nvSpPr>
        <p:spPr>
          <a:xfrm>
            <a:off x="6443663" y="5083175"/>
            <a:ext cx="144462" cy="361950"/>
          </a:xfrm>
          <a:prstGeom prst="line">
            <a:avLst/>
          </a:prstGeom>
          <a:ln w="9525" cap="flat" cmpd="sng">
            <a:solidFill>
              <a:schemeClr val="tx1"/>
            </a:solidFill>
            <a:prstDash val="solid"/>
            <a:headEnd type="none" w="med" len="med"/>
            <a:tailEnd type="none" w="med" len="med"/>
          </a:ln>
        </p:spPr>
      </p:sp>
      <p:sp>
        <p:nvSpPr>
          <p:cNvPr id="16465" name="Text Box 89"/>
          <p:cNvSpPr txBox="1"/>
          <p:nvPr/>
        </p:nvSpPr>
        <p:spPr>
          <a:xfrm>
            <a:off x="5724525"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6466" name="Line 92"/>
          <p:cNvSpPr/>
          <p:nvPr/>
        </p:nvSpPr>
        <p:spPr>
          <a:xfrm flipH="1">
            <a:off x="5940425" y="5083175"/>
            <a:ext cx="503238" cy="361950"/>
          </a:xfrm>
          <a:prstGeom prst="line">
            <a:avLst/>
          </a:prstGeom>
          <a:ln w="9525" cap="flat" cmpd="sng">
            <a:solidFill>
              <a:schemeClr val="tx1"/>
            </a:solidFill>
            <a:prstDash val="solid"/>
            <a:headEnd type="none" w="med" len="med"/>
            <a:tailEnd type="none" w="med" len="med"/>
          </a:ln>
        </p:spPr>
      </p:sp>
      <p:sp>
        <p:nvSpPr>
          <p:cNvPr id="16467" name="Oval 95"/>
          <p:cNvSpPr/>
          <p:nvPr/>
        </p:nvSpPr>
        <p:spPr>
          <a:xfrm>
            <a:off x="6372225" y="5445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16468" name="Text Box 96"/>
          <p:cNvSpPr txBox="1"/>
          <p:nvPr/>
        </p:nvSpPr>
        <p:spPr>
          <a:xfrm>
            <a:off x="5580063" y="3716338"/>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=4</a:t>
            </a:r>
          </a:p>
        </p:txBody>
      </p:sp>
      <p:sp>
        <p:nvSpPr>
          <p:cNvPr id="16469" name="Text Box 97"/>
          <p:cNvSpPr txBox="1"/>
          <p:nvPr/>
        </p:nvSpPr>
        <p:spPr>
          <a:xfrm>
            <a:off x="5940425" y="44370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=1</a:t>
            </a:r>
          </a:p>
        </p:txBody>
      </p:sp>
      <p:sp>
        <p:nvSpPr>
          <p:cNvPr id="16470" name="Text Box 98"/>
          <p:cNvSpPr txBox="1"/>
          <p:nvPr/>
        </p:nvSpPr>
        <p:spPr>
          <a:xfrm>
            <a:off x="5651500" y="61658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=2</a:t>
            </a:r>
          </a:p>
        </p:txBody>
      </p:sp>
      <p:sp>
        <p:nvSpPr>
          <p:cNvPr id="16471" name="Text Box 99"/>
          <p:cNvSpPr txBox="1"/>
          <p:nvPr/>
        </p:nvSpPr>
        <p:spPr>
          <a:xfrm>
            <a:off x="6372225" y="59499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=3</a:t>
            </a: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7411"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7412"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7413"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7414" name="Oval 7"/>
          <p:cNvSpPr/>
          <p:nvPr/>
        </p:nvSpPr>
        <p:spPr>
          <a:xfrm>
            <a:off x="3779838" y="3141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7415" name="Oval 8"/>
          <p:cNvSpPr/>
          <p:nvPr/>
        </p:nvSpPr>
        <p:spPr>
          <a:xfrm>
            <a:off x="827088" y="40052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7416" name="Oval 9"/>
          <p:cNvSpPr/>
          <p:nvPr/>
        </p:nvSpPr>
        <p:spPr>
          <a:xfrm>
            <a:off x="2700338"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7417" name="Oval 10"/>
          <p:cNvSpPr/>
          <p:nvPr/>
        </p:nvSpPr>
        <p:spPr>
          <a:xfrm>
            <a:off x="50038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7418" name="Oval 11"/>
          <p:cNvSpPr/>
          <p:nvPr/>
        </p:nvSpPr>
        <p:spPr>
          <a:xfrm>
            <a:off x="6732588" y="38623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7419" name="Line 12"/>
          <p:cNvSpPr/>
          <p:nvPr/>
        </p:nvSpPr>
        <p:spPr>
          <a:xfrm flipH="1">
            <a:off x="1116013" y="3573463"/>
            <a:ext cx="2879725" cy="431800"/>
          </a:xfrm>
          <a:prstGeom prst="line">
            <a:avLst/>
          </a:prstGeom>
          <a:ln w="9525" cap="flat" cmpd="sng">
            <a:solidFill>
              <a:schemeClr val="tx1"/>
            </a:solidFill>
            <a:prstDash val="solid"/>
            <a:headEnd type="none" w="med" len="med"/>
            <a:tailEnd type="none" w="med" len="med"/>
          </a:ln>
        </p:spPr>
      </p:sp>
      <p:sp>
        <p:nvSpPr>
          <p:cNvPr id="17420" name="Line 13"/>
          <p:cNvSpPr/>
          <p:nvPr/>
        </p:nvSpPr>
        <p:spPr>
          <a:xfrm flipH="1">
            <a:off x="2916238" y="3573463"/>
            <a:ext cx="1079500" cy="360362"/>
          </a:xfrm>
          <a:prstGeom prst="line">
            <a:avLst/>
          </a:prstGeom>
          <a:ln w="9525" cap="flat" cmpd="sng">
            <a:solidFill>
              <a:schemeClr val="tx1"/>
            </a:solidFill>
            <a:prstDash val="solid"/>
            <a:headEnd type="none" w="med" len="med"/>
            <a:tailEnd type="none" w="med" len="med"/>
          </a:ln>
        </p:spPr>
      </p:sp>
      <p:sp>
        <p:nvSpPr>
          <p:cNvPr id="17421" name="Line 14"/>
          <p:cNvSpPr/>
          <p:nvPr/>
        </p:nvSpPr>
        <p:spPr>
          <a:xfrm>
            <a:off x="3995738" y="3573463"/>
            <a:ext cx="1223962" cy="360362"/>
          </a:xfrm>
          <a:prstGeom prst="line">
            <a:avLst/>
          </a:prstGeom>
          <a:ln w="9525" cap="flat" cmpd="sng">
            <a:solidFill>
              <a:schemeClr val="tx1"/>
            </a:solidFill>
            <a:prstDash val="solid"/>
            <a:headEnd type="none" w="med" len="med"/>
            <a:tailEnd type="none" w="med" len="med"/>
          </a:ln>
        </p:spPr>
      </p:sp>
      <p:sp>
        <p:nvSpPr>
          <p:cNvPr id="17422" name="Line 15"/>
          <p:cNvSpPr/>
          <p:nvPr/>
        </p:nvSpPr>
        <p:spPr>
          <a:xfrm>
            <a:off x="3995738" y="3573463"/>
            <a:ext cx="2881312" cy="288925"/>
          </a:xfrm>
          <a:prstGeom prst="line">
            <a:avLst/>
          </a:prstGeom>
          <a:ln w="9525" cap="flat" cmpd="sng">
            <a:solidFill>
              <a:schemeClr val="tx1"/>
            </a:solidFill>
            <a:prstDash val="solid"/>
            <a:headEnd type="none" w="med" len="med"/>
            <a:tailEnd type="none" w="med" len="med"/>
          </a:ln>
        </p:spPr>
      </p:sp>
      <p:sp>
        <p:nvSpPr>
          <p:cNvPr id="17423"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7424" name="Rectangle 17"/>
          <p:cNvSpPr/>
          <p:nvPr/>
        </p:nvSpPr>
        <p:spPr>
          <a:xfrm>
            <a:off x="70183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7425" name="Rectangle 18"/>
          <p:cNvSpPr/>
          <p:nvPr/>
        </p:nvSpPr>
        <p:spPr>
          <a:xfrm>
            <a:off x="75961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7426" name="Rectangle 19"/>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14</a:t>
            </a:r>
          </a:p>
        </p:txBody>
      </p:sp>
      <p:sp>
        <p:nvSpPr>
          <p:cNvPr id="17427" name="Rectangle 20"/>
          <p:cNvSpPr/>
          <p:nvPr/>
        </p:nvSpPr>
        <p:spPr>
          <a:xfrm>
            <a:off x="58674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30</a:t>
            </a:r>
          </a:p>
        </p:txBody>
      </p:sp>
      <p:sp>
        <p:nvSpPr>
          <p:cNvPr id="17428" name="Rectangle 21"/>
          <p:cNvSpPr/>
          <p:nvPr/>
        </p:nvSpPr>
        <p:spPr>
          <a:xfrm>
            <a:off x="73072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7429" name="Rectangle 22"/>
          <p:cNvSpPr/>
          <p:nvPr/>
        </p:nvSpPr>
        <p:spPr>
          <a:xfrm>
            <a:off x="61547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38</a:t>
            </a:r>
          </a:p>
        </p:txBody>
      </p:sp>
      <p:sp>
        <p:nvSpPr>
          <p:cNvPr id="17430" name="Rectangle 23"/>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54</a:t>
            </a:r>
          </a:p>
        </p:txBody>
      </p:sp>
      <p:sp>
        <p:nvSpPr>
          <p:cNvPr id="17431" name="Rectangle 24"/>
          <p:cNvSpPr/>
          <p:nvPr/>
        </p:nvSpPr>
        <p:spPr>
          <a:xfrm>
            <a:off x="67310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7432"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7433"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7434"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7435" name="Oval 28"/>
          <p:cNvSpPr/>
          <p:nvPr/>
        </p:nvSpPr>
        <p:spPr>
          <a:xfrm>
            <a:off x="179388" y="47974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7436" name="Oval 29"/>
          <p:cNvSpPr/>
          <p:nvPr/>
        </p:nvSpPr>
        <p:spPr>
          <a:xfrm>
            <a:off x="8270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7437" name="Oval 30"/>
          <p:cNvSpPr/>
          <p:nvPr/>
        </p:nvSpPr>
        <p:spPr>
          <a:xfrm>
            <a:off x="1474788" y="47974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7438" name="Line 31"/>
          <p:cNvSpPr/>
          <p:nvPr/>
        </p:nvSpPr>
        <p:spPr>
          <a:xfrm flipH="1">
            <a:off x="395288" y="4437063"/>
            <a:ext cx="647700" cy="360362"/>
          </a:xfrm>
          <a:prstGeom prst="line">
            <a:avLst/>
          </a:prstGeom>
          <a:ln w="9525" cap="flat" cmpd="sng">
            <a:solidFill>
              <a:schemeClr val="tx1"/>
            </a:solidFill>
            <a:prstDash val="solid"/>
            <a:headEnd type="none" w="med" len="med"/>
            <a:tailEnd type="none" w="med" len="med"/>
          </a:ln>
        </p:spPr>
      </p:sp>
      <p:sp>
        <p:nvSpPr>
          <p:cNvPr id="17439" name="Line 32"/>
          <p:cNvSpPr/>
          <p:nvPr/>
        </p:nvSpPr>
        <p:spPr>
          <a:xfrm>
            <a:off x="1042988" y="4437063"/>
            <a:ext cx="0" cy="360362"/>
          </a:xfrm>
          <a:prstGeom prst="line">
            <a:avLst/>
          </a:prstGeom>
          <a:ln w="9525" cap="flat" cmpd="sng">
            <a:solidFill>
              <a:schemeClr val="tx1"/>
            </a:solidFill>
            <a:prstDash val="solid"/>
            <a:headEnd type="none" w="med" len="med"/>
            <a:tailEnd type="none" w="med" len="med"/>
          </a:ln>
        </p:spPr>
      </p:sp>
      <p:sp>
        <p:nvSpPr>
          <p:cNvPr id="17440" name="Line 33"/>
          <p:cNvSpPr/>
          <p:nvPr/>
        </p:nvSpPr>
        <p:spPr>
          <a:xfrm>
            <a:off x="1042988" y="4437063"/>
            <a:ext cx="647700" cy="360362"/>
          </a:xfrm>
          <a:prstGeom prst="line">
            <a:avLst/>
          </a:prstGeom>
          <a:ln w="9525" cap="flat" cmpd="sng">
            <a:solidFill>
              <a:schemeClr val="tx1"/>
            </a:solidFill>
            <a:prstDash val="solid"/>
            <a:headEnd type="none" w="med" len="med"/>
            <a:tailEnd type="none" w="med" len="med"/>
          </a:ln>
        </p:spPr>
      </p:sp>
      <p:sp>
        <p:nvSpPr>
          <p:cNvPr id="17441" name="Text Box 34"/>
          <p:cNvSpPr txBox="1"/>
          <p:nvPr/>
        </p:nvSpPr>
        <p:spPr>
          <a:xfrm>
            <a:off x="179388" y="52292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42" name="Text Box 35"/>
          <p:cNvSpPr txBox="1"/>
          <p:nvPr/>
        </p:nvSpPr>
        <p:spPr>
          <a:xfrm>
            <a:off x="4932363" y="2347913"/>
            <a:ext cx="4032250" cy="11922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56</a:t>
            </a:r>
            <a:r>
              <a:rPr lang="zh-CN" altLang="en-US" dirty="0">
                <a:latin typeface="Arial" panose="020B0604020202020204" pitchFamily="34" charset="0"/>
              </a:rPr>
              <a:t>，得新结点</a:t>
            </a:r>
            <a:r>
              <a:rPr lang="en-US" altLang="zh-CN" dirty="0">
                <a:latin typeface="Arial" panose="020B0604020202020204" pitchFamily="34" charset="0"/>
              </a:rPr>
              <a:t>57</a:t>
            </a:r>
            <a:r>
              <a:rPr lang="zh-CN" altLang="en-US" dirty="0">
                <a:latin typeface="Arial" panose="020B0604020202020204" pitchFamily="34" charset="0"/>
              </a:rPr>
              <a:t>，</a:t>
            </a:r>
            <a:r>
              <a:rPr lang="en-US" altLang="zh-CN" dirty="0">
                <a:latin typeface="Arial" panose="020B0604020202020204" pitchFamily="34" charset="0"/>
              </a:rPr>
              <a:t>59</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57</a:t>
            </a:r>
            <a:r>
              <a:rPr lang="zh-CN" altLang="en-US" dirty="0">
                <a:latin typeface="Arial" panose="020B0604020202020204" pitchFamily="34" charset="0"/>
              </a:rPr>
              <a:t>、</a:t>
            </a:r>
            <a:r>
              <a:rPr lang="en-US" altLang="zh-CN" dirty="0">
                <a:latin typeface="Arial" panose="020B0604020202020204" pitchFamily="34" charset="0"/>
              </a:rPr>
              <a:t>59</a:t>
            </a:r>
          </a:p>
          <a:p>
            <a:pPr>
              <a:spcBef>
                <a:spcPct val="50000"/>
              </a:spcBef>
            </a:pPr>
            <a:r>
              <a:rPr lang="zh-CN" altLang="en-US" dirty="0">
                <a:latin typeface="Arial" panose="020B0604020202020204" pitchFamily="34" charset="0"/>
              </a:rPr>
              <a:t>没有新的活结点入队列</a:t>
            </a:r>
          </a:p>
        </p:txBody>
      </p:sp>
      <p:sp>
        <p:nvSpPr>
          <p:cNvPr id="17443" name="Oval 36"/>
          <p:cNvSpPr/>
          <p:nvPr/>
        </p:nvSpPr>
        <p:spPr>
          <a:xfrm>
            <a:off x="2195513"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7444" name="Oval 37"/>
          <p:cNvSpPr/>
          <p:nvPr/>
        </p:nvSpPr>
        <p:spPr>
          <a:xfrm>
            <a:off x="269875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7445" name="Oval 38"/>
          <p:cNvSpPr/>
          <p:nvPr/>
        </p:nvSpPr>
        <p:spPr>
          <a:xfrm>
            <a:off x="3203575" y="4727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7446" name="Line 39"/>
          <p:cNvSpPr/>
          <p:nvPr/>
        </p:nvSpPr>
        <p:spPr>
          <a:xfrm flipH="1">
            <a:off x="2411413" y="4367213"/>
            <a:ext cx="503237" cy="360362"/>
          </a:xfrm>
          <a:prstGeom prst="line">
            <a:avLst/>
          </a:prstGeom>
          <a:ln w="9525" cap="flat" cmpd="sng">
            <a:solidFill>
              <a:schemeClr val="tx1"/>
            </a:solidFill>
            <a:prstDash val="solid"/>
            <a:headEnd type="none" w="med" len="med"/>
            <a:tailEnd type="none" w="med" len="med"/>
          </a:ln>
        </p:spPr>
      </p:sp>
      <p:sp>
        <p:nvSpPr>
          <p:cNvPr id="17447" name="Line 40"/>
          <p:cNvSpPr/>
          <p:nvPr/>
        </p:nvSpPr>
        <p:spPr>
          <a:xfrm>
            <a:off x="2914650" y="4367213"/>
            <a:ext cx="0" cy="360362"/>
          </a:xfrm>
          <a:prstGeom prst="line">
            <a:avLst/>
          </a:prstGeom>
          <a:ln w="9525" cap="flat" cmpd="sng">
            <a:solidFill>
              <a:schemeClr val="tx1"/>
            </a:solidFill>
            <a:prstDash val="solid"/>
            <a:headEnd type="none" w="med" len="med"/>
            <a:tailEnd type="none" w="med" len="med"/>
          </a:ln>
        </p:spPr>
      </p:sp>
      <p:sp>
        <p:nvSpPr>
          <p:cNvPr id="17448" name="Line 41"/>
          <p:cNvSpPr/>
          <p:nvPr/>
        </p:nvSpPr>
        <p:spPr>
          <a:xfrm>
            <a:off x="2914650" y="4367213"/>
            <a:ext cx="504825" cy="360362"/>
          </a:xfrm>
          <a:prstGeom prst="line">
            <a:avLst/>
          </a:prstGeom>
          <a:ln w="9525" cap="flat" cmpd="sng">
            <a:solidFill>
              <a:schemeClr val="tx1"/>
            </a:solidFill>
            <a:prstDash val="solid"/>
            <a:headEnd type="none" w="med" len="med"/>
            <a:tailEnd type="none" w="med" len="med"/>
          </a:ln>
        </p:spPr>
      </p:sp>
      <p:sp>
        <p:nvSpPr>
          <p:cNvPr id="17449" name="Text Box 42"/>
          <p:cNvSpPr txBox="1"/>
          <p:nvPr/>
        </p:nvSpPr>
        <p:spPr>
          <a:xfrm>
            <a:off x="233997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50" name="Text Box 43"/>
          <p:cNvSpPr txBox="1"/>
          <p:nvPr/>
        </p:nvSpPr>
        <p:spPr>
          <a:xfrm>
            <a:off x="2771775" y="51593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51" name="Oval 44"/>
          <p:cNvSpPr/>
          <p:nvPr/>
        </p:nvSpPr>
        <p:spPr>
          <a:xfrm>
            <a:off x="5508625" y="47259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7452" name="Oval 45"/>
          <p:cNvSpPr/>
          <p:nvPr/>
        </p:nvSpPr>
        <p:spPr>
          <a:xfrm>
            <a:off x="5003800" y="47275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7453" name="Oval 46"/>
          <p:cNvSpPr/>
          <p:nvPr/>
        </p:nvSpPr>
        <p:spPr>
          <a:xfrm>
            <a:off x="4500563" y="47259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7454" name="Line 47"/>
          <p:cNvSpPr/>
          <p:nvPr/>
        </p:nvSpPr>
        <p:spPr>
          <a:xfrm flipH="1">
            <a:off x="4716463" y="4367213"/>
            <a:ext cx="503237" cy="360362"/>
          </a:xfrm>
          <a:prstGeom prst="line">
            <a:avLst/>
          </a:prstGeom>
          <a:ln w="9525" cap="flat" cmpd="sng">
            <a:solidFill>
              <a:schemeClr val="tx1"/>
            </a:solidFill>
            <a:prstDash val="solid"/>
            <a:headEnd type="none" w="med" len="med"/>
            <a:tailEnd type="none" w="med" len="med"/>
          </a:ln>
        </p:spPr>
      </p:sp>
      <p:sp>
        <p:nvSpPr>
          <p:cNvPr id="17455" name="Line 48"/>
          <p:cNvSpPr/>
          <p:nvPr/>
        </p:nvSpPr>
        <p:spPr>
          <a:xfrm>
            <a:off x="5219700" y="4367213"/>
            <a:ext cx="0" cy="360362"/>
          </a:xfrm>
          <a:prstGeom prst="line">
            <a:avLst/>
          </a:prstGeom>
          <a:ln w="9525" cap="flat" cmpd="sng">
            <a:solidFill>
              <a:schemeClr val="tx1"/>
            </a:solidFill>
            <a:prstDash val="solid"/>
            <a:headEnd type="none" w="med" len="med"/>
            <a:tailEnd type="none" w="med" len="med"/>
          </a:ln>
        </p:spPr>
      </p:sp>
      <p:sp>
        <p:nvSpPr>
          <p:cNvPr id="17456" name="Line 49"/>
          <p:cNvSpPr/>
          <p:nvPr/>
        </p:nvSpPr>
        <p:spPr>
          <a:xfrm>
            <a:off x="5219700" y="4367213"/>
            <a:ext cx="504825" cy="360362"/>
          </a:xfrm>
          <a:prstGeom prst="line">
            <a:avLst/>
          </a:prstGeom>
          <a:ln w="9525" cap="flat" cmpd="sng">
            <a:solidFill>
              <a:schemeClr val="tx1"/>
            </a:solidFill>
            <a:prstDash val="solid"/>
            <a:headEnd type="none" w="med" len="med"/>
            <a:tailEnd type="none" w="med" len="med"/>
          </a:ln>
        </p:spPr>
      </p:sp>
      <p:sp>
        <p:nvSpPr>
          <p:cNvPr id="17457" name="Text Box 50"/>
          <p:cNvSpPr txBox="1"/>
          <p:nvPr/>
        </p:nvSpPr>
        <p:spPr>
          <a:xfrm>
            <a:off x="4932363"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58" name="Text Box 51"/>
          <p:cNvSpPr txBox="1"/>
          <p:nvPr/>
        </p:nvSpPr>
        <p:spPr>
          <a:xfrm>
            <a:off x="5508625" y="51577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59" name="Oval 52"/>
          <p:cNvSpPr/>
          <p:nvPr/>
        </p:nvSpPr>
        <p:spPr>
          <a:xfrm>
            <a:off x="7237413" y="46513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7460" name="Oval 53"/>
          <p:cNvSpPr/>
          <p:nvPr/>
        </p:nvSpPr>
        <p:spPr>
          <a:xfrm>
            <a:off x="6732588" y="4652963"/>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7461" name="Oval 54"/>
          <p:cNvSpPr/>
          <p:nvPr/>
        </p:nvSpPr>
        <p:spPr>
          <a:xfrm>
            <a:off x="6229350" y="4651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7462" name="Line 55"/>
          <p:cNvSpPr/>
          <p:nvPr/>
        </p:nvSpPr>
        <p:spPr>
          <a:xfrm flipH="1">
            <a:off x="6445250" y="4292600"/>
            <a:ext cx="503238" cy="360363"/>
          </a:xfrm>
          <a:prstGeom prst="line">
            <a:avLst/>
          </a:prstGeom>
          <a:ln w="9525" cap="flat" cmpd="sng">
            <a:solidFill>
              <a:schemeClr val="tx1"/>
            </a:solidFill>
            <a:prstDash val="solid"/>
            <a:headEnd type="none" w="med" len="med"/>
            <a:tailEnd type="none" w="med" len="med"/>
          </a:ln>
        </p:spPr>
      </p:sp>
      <p:sp>
        <p:nvSpPr>
          <p:cNvPr id="17463" name="Line 56"/>
          <p:cNvSpPr/>
          <p:nvPr/>
        </p:nvSpPr>
        <p:spPr>
          <a:xfrm>
            <a:off x="6948488" y="4292600"/>
            <a:ext cx="0" cy="360363"/>
          </a:xfrm>
          <a:prstGeom prst="line">
            <a:avLst/>
          </a:prstGeom>
          <a:ln w="9525" cap="flat" cmpd="sng">
            <a:solidFill>
              <a:schemeClr val="tx1"/>
            </a:solidFill>
            <a:prstDash val="solid"/>
            <a:headEnd type="none" w="med" len="med"/>
            <a:tailEnd type="none" w="med" len="med"/>
          </a:ln>
        </p:spPr>
      </p:sp>
      <p:sp>
        <p:nvSpPr>
          <p:cNvPr id="17464" name="Line 57"/>
          <p:cNvSpPr/>
          <p:nvPr/>
        </p:nvSpPr>
        <p:spPr>
          <a:xfrm>
            <a:off x="6948488" y="4292600"/>
            <a:ext cx="504825" cy="360363"/>
          </a:xfrm>
          <a:prstGeom prst="line">
            <a:avLst/>
          </a:prstGeom>
          <a:ln w="9525" cap="flat" cmpd="sng">
            <a:solidFill>
              <a:schemeClr val="tx1"/>
            </a:solidFill>
            <a:prstDash val="solid"/>
            <a:headEnd type="none" w="med" len="med"/>
            <a:tailEnd type="none" w="med" len="med"/>
          </a:ln>
        </p:spPr>
      </p:sp>
      <p:sp>
        <p:nvSpPr>
          <p:cNvPr id="17465" name="Text Box 58"/>
          <p:cNvSpPr txBox="1"/>
          <p:nvPr/>
        </p:nvSpPr>
        <p:spPr>
          <a:xfrm>
            <a:off x="7451725" y="50847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66" name="Oval 59"/>
          <p:cNvSpPr/>
          <p:nvPr/>
        </p:nvSpPr>
        <p:spPr>
          <a:xfrm>
            <a:off x="1793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7467" name="Oval 60"/>
          <p:cNvSpPr/>
          <p:nvPr/>
        </p:nvSpPr>
        <p:spPr>
          <a:xfrm>
            <a:off x="827088"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7468" name="Line 61"/>
          <p:cNvSpPr/>
          <p:nvPr/>
        </p:nvSpPr>
        <p:spPr>
          <a:xfrm flipH="1">
            <a:off x="395288" y="5227638"/>
            <a:ext cx="647700" cy="360362"/>
          </a:xfrm>
          <a:prstGeom prst="line">
            <a:avLst/>
          </a:prstGeom>
          <a:ln w="9525" cap="flat" cmpd="sng">
            <a:solidFill>
              <a:schemeClr val="tx1"/>
            </a:solidFill>
            <a:prstDash val="solid"/>
            <a:headEnd type="none" w="med" len="med"/>
            <a:tailEnd type="none" w="med" len="med"/>
          </a:ln>
        </p:spPr>
      </p:sp>
      <p:sp>
        <p:nvSpPr>
          <p:cNvPr id="17469" name="Line 62"/>
          <p:cNvSpPr/>
          <p:nvPr/>
        </p:nvSpPr>
        <p:spPr>
          <a:xfrm>
            <a:off x="1042988" y="5227638"/>
            <a:ext cx="0" cy="360362"/>
          </a:xfrm>
          <a:prstGeom prst="line">
            <a:avLst/>
          </a:prstGeom>
          <a:ln w="9525" cap="flat" cmpd="sng">
            <a:solidFill>
              <a:schemeClr val="tx1"/>
            </a:solidFill>
            <a:prstDash val="solid"/>
            <a:headEnd type="none" w="med" len="med"/>
            <a:tailEnd type="none" w="med" len="med"/>
          </a:ln>
        </p:spPr>
      </p:sp>
      <p:sp>
        <p:nvSpPr>
          <p:cNvPr id="17470" name="Text Box 63"/>
          <p:cNvSpPr txBox="1"/>
          <p:nvPr/>
        </p:nvSpPr>
        <p:spPr>
          <a:xfrm>
            <a:off x="17938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71" name="Text Box 64"/>
          <p:cNvSpPr txBox="1"/>
          <p:nvPr/>
        </p:nvSpPr>
        <p:spPr>
          <a:xfrm>
            <a:off x="89852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72" name="Oval 65"/>
          <p:cNvSpPr/>
          <p:nvPr/>
        </p:nvSpPr>
        <p:spPr>
          <a:xfrm>
            <a:off x="1474788" y="55880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7473" name="Oval 66"/>
          <p:cNvSpPr/>
          <p:nvPr/>
        </p:nvSpPr>
        <p:spPr>
          <a:xfrm>
            <a:off x="2051050" y="55880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7474" name="Line 67"/>
          <p:cNvSpPr/>
          <p:nvPr/>
        </p:nvSpPr>
        <p:spPr>
          <a:xfrm flipH="1">
            <a:off x="1690688" y="5229225"/>
            <a:ext cx="0" cy="358775"/>
          </a:xfrm>
          <a:prstGeom prst="line">
            <a:avLst/>
          </a:prstGeom>
          <a:ln w="9525" cap="flat" cmpd="sng">
            <a:solidFill>
              <a:schemeClr val="tx1"/>
            </a:solidFill>
            <a:prstDash val="solid"/>
            <a:headEnd type="none" w="med" len="med"/>
            <a:tailEnd type="none" w="med" len="med"/>
          </a:ln>
        </p:spPr>
      </p:sp>
      <p:sp>
        <p:nvSpPr>
          <p:cNvPr id="17475" name="Line 68"/>
          <p:cNvSpPr/>
          <p:nvPr/>
        </p:nvSpPr>
        <p:spPr>
          <a:xfrm>
            <a:off x="1762125" y="5229225"/>
            <a:ext cx="504825" cy="358775"/>
          </a:xfrm>
          <a:prstGeom prst="line">
            <a:avLst/>
          </a:prstGeom>
          <a:ln w="9525" cap="flat" cmpd="sng">
            <a:solidFill>
              <a:schemeClr val="tx1"/>
            </a:solidFill>
            <a:prstDash val="solid"/>
            <a:headEnd type="none" w="med" len="med"/>
            <a:tailEnd type="none" w="med" len="med"/>
          </a:ln>
        </p:spPr>
      </p:sp>
      <p:sp>
        <p:nvSpPr>
          <p:cNvPr id="17476" name="Text Box 69"/>
          <p:cNvSpPr txBox="1"/>
          <p:nvPr/>
        </p:nvSpPr>
        <p:spPr>
          <a:xfrm>
            <a:off x="2411413"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77" name="Oval 70"/>
          <p:cNvSpPr/>
          <p:nvPr/>
        </p:nvSpPr>
        <p:spPr>
          <a:xfrm>
            <a:off x="2844800"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7478" name="Oval 71"/>
          <p:cNvSpPr/>
          <p:nvPr/>
        </p:nvSpPr>
        <p:spPr>
          <a:xfrm>
            <a:off x="3492500"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7479" name="Line 72"/>
          <p:cNvSpPr/>
          <p:nvPr/>
        </p:nvSpPr>
        <p:spPr>
          <a:xfrm flipH="1">
            <a:off x="3060700" y="5157788"/>
            <a:ext cx="358775" cy="358775"/>
          </a:xfrm>
          <a:prstGeom prst="line">
            <a:avLst/>
          </a:prstGeom>
          <a:ln w="9525" cap="flat" cmpd="sng">
            <a:solidFill>
              <a:schemeClr val="tx1"/>
            </a:solidFill>
            <a:prstDash val="solid"/>
            <a:headEnd type="none" w="med" len="med"/>
            <a:tailEnd type="none" w="med" len="med"/>
          </a:ln>
        </p:spPr>
      </p:sp>
      <p:sp>
        <p:nvSpPr>
          <p:cNvPr id="17480" name="Line 73"/>
          <p:cNvSpPr/>
          <p:nvPr/>
        </p:nvSpPr>
        <p:spPr>
          <a:xfrm>
            <a:off x="3419475" y="5157788"/>
            <a:ext cx="288925" cy="358775"/>
          </a:xfrm>
          <a:prstGeom prst="line">
            <a:avLst/>
          </a:prstGeom>
          <a:ln w="9525" cap="flat" cmpd="sng">
            <a:solidFill>
              <a:schemeClr val="tx1"/>
            </a:solidFill>
            <a:prstDash val="solid"/>
            <a:headEnd type="none" w="med" len="med"/>
            <a:tailEnd type="none" w="med" len="med"/>
          </a:ln>
        </p:spPr>
      </p:sp>
      <p:sp>
        <p:nvSpPr>
          <p:cNvPr id="17481" name="Text Box 74"/>
          <p:cNvSpPr txBox="1"/>
          <p:nvPr/>
        </p:nvSpPr>
        <p:spPr>
          <a:xfrm>
            <a:off x="3563938"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82" name="Oval 75"/>
          <p:cNvSpPr/>
          <p:nvPr/>
        </p:nvSpPr>
        <p:spPr>
          <a:xfrm>
            <a:off x="4067175" y="55165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17483" name="Line 76"/>
          <p:cNvSpPr/>
          <p:nvPr/>
        </p:nvSpPr>
        <p:spPr>
          <a:xfrm flipH="1">
            <a:off x="4284663" y="5157788"/>
            <a:ext cx="431800" cy="358775"/>
          </a:xfrm>
          <a:prstGeom prst="line">
            <a:avLst/>
          </a:prstGeom>
          <a:ln w="9525" cap="flat" cmpd="sng">
            <a:solidFill>
              <a:schemeClr val="tx1"/>
            </a:solidFill>
            <a:prstDash val="solid"/>
            <a:headEnd type="none" w="med" len="med"/>
            <a:tailEnd type="none" w="med" len="med"/>
          </a:ln>
        </p:spPr>
      </p:sp>
      <p:sp>
        <p:nvSpPr>
          <p:cNvPr id="17484" name="Line 77"/>
          <p:cNvSpPr/>
          <p:nvPr/>
        </p:nvSpPr>
        <p:spPr>
          <a:xfrm>
            <a:off x="4716463" y="5157788"/>
            <a:ext cx="142875" cy="360362"/>
          </a:xfrm>
          <a:prstGeom prst="line">
            <a:avLst/>
          </a:prstGeom>
          <a:ln w="9525" cap="flat" cmpd="sng">
            <a:solidFill>
              <a:schemeClr val="tx1"/>
            </a:solidFill>
            <a:prstDash val="solid"/>
            <a:headEnd type="none" w="med" len="med"/>
            <a:tailEnd type="none" w="med" len="med"/>
          </a:ln>
        </p:spPr>
      </p:sp>
      <p:sp>
        <p:nvSpPr>
          <p:cNvPr id="17485" name="Text Box 78"/>
          <p:cNvSpPr txBox="1"/>
          <p:nvPr/>
        </p:nvSpPr>
        <p:spPr>
          <a:xfrm>
            <a:off x="4067175" y="60213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86" name="Oval 79"/>
          <p:cNvSpPr/>
          <p:nvPr/>
        </p:nvSpPr>
        <p:spPr>
          <a:xfrm>
            <a:off x="4643438" y="55165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17487" name="Oval 80"/>
          <p:cNvSpPr/>
          <p:nvPr/>
        </p:nvSpPr>
        <p:spPr>
          <a:xfrm>
            <a:off x="5724525" y="54451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17488" name="Line 81"/>
          <p:cNvSpPr/>
          <p:nvPr/>
        </p:nvSpPr>
        <p:spPr>
          <a:xfrm>
            <a:off x="6443663" y="5083175"/>
            <a:ext cx="73025" cy="361950"/>
          </a:xfrm>
          <a:prstGeom prst="line">
            <a:avLst/>
          </a:prstGeom>
          <a:ln w="9525" cap="flat" cmpd="sng">
            <a:solidFill>
              <a:schemeClr val="tx1"/>
            </a:solidFill>
            <a:prstDash val="solid"/>
            <a:headEnd type="none" w="med" len="med"/>
            <a:tailEnd type="none" w="med" len="med"/>
          </a:ln>
        </p:spPr>
      </p:sp>
      <p:sp>
        <p:nvSpPr>
          <p:cNvPr id="17489" name="Text Box 82"/>
          <p:cNvSpPr txBox="1"/>
          <p:nvPr/>
        </p:nvSpPr>
        <p:spPr>
          <a:xfrm>
            <a:off x="5724525"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90" name="Line 83"/>
          <p:cNvSpPr/>
          <p:nvPr/>
        </p:nvSpPr>
        <p:spPr>
          <a:xfrm flipH="1">
            <a:off x="5940425" y="5083175"/>
            <a:ext cx="503238" cy="361950"/>
          </a:xfrm>
          <a:prstGeom prst="line">
            <a:avLst/>
          </a:prstGeom>
          <a:ln w="9525" cap="flat" cmpd="sng">
            <a:solidFill>
              <a:schemeClr val="tx1"/>
            </a:solidFill>
            <a:prstDash val="solid"/>
            <a:headEnd type="none" w="med" len="med"/>
            <a:tailEnd type="none" w="med" len="med"/>
          </a:ln>
        </p:spPr>
      </p:sp>
      <p:sp>
        <p:nvSpPr>
          <p:cNvPr id="17491" name="Oval 84"/>
          <p:cNvSpPr/>
          <p:nvPr/>
        </p:nvSpPr>
        <p:spPr>
          <a:xfrm>
            <a:off x="6300788" y="5445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17492" name="Oval 85"/>
          <p:cNvSpPr/>
          <p:nvPr/>
        </p:nvSpPr>
        <p:spPr>
          <a:xfrm>
            <a:off x="6804025" y="54451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57</a:t>
            </a:r>
          </a:p>
        </p:txBody>
      </p:sp>
      <p:sp>
        <p:nvSpPr>
          <p:cNvPr id="17493" name="Oval 86"/>
          <p:cNvSpPr/>
          <p:nvPr/>
        </p:nvSpPr>
        <p:spPr>
          <a:xfrm>
            <a:off x="7380288" y="54451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59</a:t>
            </a:r>
          </a:p>
        </p:txBody>
      </p:sp>
      <p:sp>
        <p:nvSpPr>
          <p:cNvPr id="17494" name="Line 87"/>
          <p:cNvSpPr/>
          <p:nvPr/>
        </p:nvSpPr>
        <p:spPr>
          <a:xfrm flipH="1">
            <a:off x="7019925" y="5086350"/>
            <a:ext cx="0" cy="358775"/>
          </a:xfrm>
          <a:prstGeom prst="line">
            <a:avLst/>
          </a:prstGeom>
          <a:ln w="9525" cap="flat" cmpd="sng">
            <a:solidFill>
              <a:schemeClr val="tx1"/>
            </a:solidFill>
            <a:prstDash val="solid"/>
            <a:headEnd type="none" w="med" len="med"/>
            <a:tailEnd type="none" w="med" len="med"/>
          </a:ln>
        </p:spPr>
      </p:sp>
      <p:sp>
        <p:nvSpPr>
          <p:cNvPr id="17495" name="Line 88"/>
          <p:cNvSpPr/>
          <p:nvPr/>
        </p:nvSpPr>
        <p:spPr>
          <a:xfrm>
            <a:off x="7019925" y="5084763"/>
            <a:ext cx="576263" cy="360362"/>
          </a:xfrm>
          <a:prstGeom prst="line">
            <a:avLst/>
          </a:prstGeom>
          <a:ln w="9525" cap="flat" cmpd="sng">
            <a:solidFill>
              <a:schemeClr val="tx1"/>
            </a:solidFill>
            <a:prstDash val="solid"/>
            <a:headEnd type="none" w="med" len="med"/>
            <a:tailEnd type="none" w="med" len="med"/>
          </a:ln>
        </p:spPr>
      </p:sp>
      <p:sp>
        <p:nvSpPr>
          <p:cNvPr id="17496" name="Text Box 89"/>
          <p:cNvSpPr txBox="1"/>
          <p:nvPr/>
        </p:nvSpPr>
        <p:spPr>
          <a:xfrm>
            <a:off x="7451725"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97" name="Text Box 90"/>
          <p:cNvSpPr txBox="1"/>
          <p:nvPr/>
        </p:nvSpPr>
        <p:spPr>
          <a:xfrm>
            <a:off x="6804025"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7498" name="Text Box 91"/>
          <p:cNvSpPr txBox="1"/>
          <p:nvPr/>
        </p:nvSpPr>
        <p:spPr>
          <a:xfrm>
            <a:off x="5795963" y="378777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=4</a:t>
            </a:r>
          </a:p>
        </p:txBody>
      </p:sp>
      <p:sp>
        <p:nvSpPr>
          <p:cNvPr id="17499" name="Text Box 92"/>
          <p:cNvSpPr txBox="1"/>
          <p:nvPr/>
        </p:nvSpPr>
        <p:spPr>
          <a:xfrm>
            <a:off x="6516688" y="43656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=2</a:t>
            </a:r>
          </a:p>
        </p:txBody>
      </p:sp>
      <p:sp>
        <p:nvSpPr>
          <p:cNvPr id="17500" name="Text Box 93"/>
          <p:cNvSpPr txBox="1"/>
          <p:nvPr/>
        </p:nvSpPr>
        <p:spPr>
          <a:xfrm>
            <a:off x="6659563" y="61658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=1</a:t>
            </a:r>
          </a:p>
        </p:txBody>
      </p:sp>
      <p:sp>
        <p:nvSpPr>
          <p:cNvPr id="17501" name="Text Box 94"/>
          <p:cNvSpPr txBox="1"/>
          <p:nvPr/>
        </p:nvSpPr>
        <p:spPr>
          <a:xfrm>
            <a:off x="7308850" y="616585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=3</a:t>
            </a: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8435"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8436"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8437"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8438" name="Oval 7"/>
          <p:cNvSpPr/>
          <p:nvPr/>
        </p:nvSpPr>
        <p:spPr>
          <a:xfrm>
            <a:off x="3779838" y="29257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8439" name="Oval 8"/>
          <p:cNvSpPr/>
          <p:nvPr/>
        </p:nvSpPr>
        <p:spPr>
          <a:xfrm>
            <a:off x="827088" y="37893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8440" name="Oval 9"/>
          <p:cNvSpPr/>
          <p:nvPr/>
        </p:nvSpPr>
        <p:spPr>
          <a:xfrm>
            <a:off x="2700338" y="37179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8441" name="Oval 10"/>
          <p:cNvSpPr/>
          <p:nvPr/>
        </p:nvSpPr>
        <p:spPr>
          <a:xfrm>
            <a:off x="5003800" y="37179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8442" name="Oval 11"/>
          <p:cNvSpPr/>
          <p:nvPr/>
        </p:nvSpPr>
        <p:spPr>
          <a:xfrm>
            <a:off x="6732588" y="36464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8443" name="Line 12"/>
          <p:cNvSpPr/>
          <p:nvPr/>
        </p:nvSpPr>
        <p:spPr>
          <a:xfrm flipH="1">
            <a:off x="1116013" y="3357563"/>
            <a:ext cx="2879725" cy="431800"/>
          </a:xfrm>
          <a:prstGeom prst="line">
            <a:avLst/>
          </a:prstGeom>
          <a:ln w="9525" cap="flat" cmpd="sng">
            <a:solidFill>
              <a:schemeClr val="tx1"/>
            </a:solidFill>
            <a:prstDash val="solid"/>
            <a:headEnd type="none" w="med" len="med"/>
            <a:tailEnd type="none" w="med" len="med"/>
          </a:ln>
        </p:spPr>
      </p:sp>
      <p:sp>
        <p:nvSpPr>
          <p:cNvPr id="18444" name="Line 13"/>
          <p:cNvSpPr/>
          <p:nvPr/>
        </p:nvSpPr>
        <p:spPr>
          <a:xfrm flipH="1">
            <a:off x="2916238" y="3357563"/>
            <a:ext cx="1079500" cy="360362"/>
          </a:xfrm>
          <a:prstGeom prst="line">
            <a:avLst/>
          </a:prstGeom>
          <a:ln w="9525" cap="flat" cmpd="sng">
            <a:solidFill>
              <a:schemeClr val="tx1"/>
            </a:solidFill>
            <a:prstDash val="solid"/>
            <a:headEnd type="none" w="med" len="med"/>
            <a:tailEnd type="none" w="med" len="med"/>
          </a:ln>
        </p:spPr>
      </p:sp>
      <p:sp>
        <p:nvSpPr>
          <p:cNvPr id="18445" name="Line 14"/>
          <p:cNvSpPr/>
          <p:nvPr/>
        </p:nvSpPr>
        <p:spPr>
          <a:xfrm>
            <a:off x="3995738" y="3357563"/>
            <a:ext cx="1223962" cy="360362"/>
          </a:xfrm>
          <a:prstGeom prst="line">
            <a:avLst/>
          </a:prstGeom>
          <a:ln w="9525" cap="flat" cmpd="sng">
            <a:solidFill>
              <a:schemeClr val="tx1"/>
            </a:solidFill>
            <a:prstDash val="solid"/>
            <a:headEnd type="none" w="med" len="med"/>
            <a:tailEnd type="none" w="med" len="med"/>
          </a:ln>
        </p:spPr>
      </p:sp>
      <p:sp>
        <p:nvSpPr>
          <p:cNvPr id="18446" name="Line 15"/>
          <p:cNvSpPr/>
          <p:nvPr/>
        </p:nvSpPr>
        <p:spPr>
          <a:xfrm>
            <a:off x="3995738" y="3357563"/>
            <a:ext cx="2881312" cy="288925"/>
          </a:xfrm>
          <a:prstGeom prst="line">
            <a:avLst/>
          </a:prstGeom>
          <a:ln w="9525" cap="flat" cmpd="sng">
            <a:solidFill>
              <a:schemeClr val="tx1"/>
            </a:solidFill>
            <a:prstDash val="solid"/>
            <a:headEnd type="none" w="med" len="med"/>
            <a:tailEnd type="none" w="med" len="med"/>
          </a:ln>
        </p:spPr>
      </p:sp>
      <p:sp>
        <p:nvSpPr>
          <p:cNvPr id="18447"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8448" name="Rectangle 17"/>
          <p:cNvSpPr/>
          <p:nvPr/>
        </p:nvSpPr>
        <p:spPr>
          <a:xfrm>
            <a:off x="67310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8449" name="Rectangle 18"/>
          <p:cNvSpPr/>
          <p:nvPr/>
        </p:nvSpPr>
        <p:spPr>
          <a:xfrm>
            <a:off x="730885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8450" name="Rectangle 19"/>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8451" name="Rectangle 20"/>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30</a:t>
            </a:r>
          </a:p>
        </p:txBody>
      </p:sp>
      <p:sp>
        <p:nvSpPr>
          <p:cNvPr id="18452" name="Rectangle 21"/>
          <p:cNvSpPr/>
          <p:nvPr/>
        </p:nvSpPr>
        <p:spPr>
          <a:xfrm>
            <a:off x="70199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8453" name="Rectangle 22"/>
          <p:cNvSpPr/>
          <p:nvPr/>
        </p:nvSpPr>
        <p:spPr>
          <a:xfrm>
            <a:off x="5867400"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38</a:t>
            </a:r>
          </a:p>
        </p:txBody>
      </p:sp>
      <p:sp>
        <p:nvSpPr>
          <p:cNvPr id="18454" name="Rectangle 23"/>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54</a:t>
            </a:r>
          </a:p>
        </p:txBody>
      </p:sp>
      <p:sp>
        <p:nvSpPr>
          <p:cNvPr id="18455" name="Rectangle 24"/>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8456"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8457"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8458"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8459" name="Oval 28"/>
          <p:cNvSpPr/>
          <p:nvPr/>
        </p:nvSpPr>
        <p:spPr>
          <a:xfrm>
            <a:off x="179388" y="45815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8460" name="Oval 29"/>
          <p:cNvSpPr/>
          <p:nvPr/>
        </p:nvSpPr>
        <p:spPr>
          <a:xfrm>
            <a:off x="827088" y="45815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8461" name="Oval 30"/>
          <p:cNvSpPr/>
          <p:nvPr/>
        </p:nvSpPr>
        <p:spPr>
          <a:xfrm>
            <a:off x="1474788" y="45815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8462" name="Line 31"/>
          <p:cNvSpPr/>
          <p:nvPr/>
        </p:nvSpPr>
        <p:spPr>
          <a:xfrm flipH="1">
            <a:off x="395288" y="4221163"/>
            <a:ext cx="647700" cy="360362"/>
          </a:xfrm>
          <a:prstGeom prst="line">
            <a:avLst/>
          </a:prstGeom>
          <a:ln w="9525" cap="flat" cmpd="sng">
            <a:solidFill>
              <a:schemeClr val="tx1"/>
            </a:solidFill>
            <a:prstDash val="solid"/>
            <a:headEnd type="none" w="med" len="med"/>
            <a:tailEnd type="none" w="med" len="med"/>
          </a:ln>
        </p:spPr>
      </p:sp>
      <p:sp>
        <p:nvSpPr>
          <p:cNvPr id="18463" name="Line 32"/>
          <p:cNvSpPr/>
          <p:nvPr/>
        </p:nvSpPr>
        <p:spPr>
          <a:xfrm>
            <a:off x="1042988" y="4221163"/>
            <a:ext cx="0" cy="360362"/>
          </a:xfrm>
          <a:prstGeom prst="line">
            <a:avLst/>
          </a:prstGeom>
          <a:ln w="9525" cap="flat" cmpd="sng">
            <a:solidFill>
              <a:schemeClr val="tx1"/>
            </a:solidFill>
            <a:prstDash val="solid"/>
            <a:headEnd type="none" w="med" len="med"/>
            <a:tailEnd type="none" w="med" len="med"/>
          </a:ln>
        </p:spPr>
      </p:sp>
      <p:sp>
        <p:nvSpPr>
          <p:cNvPr id="18464" name="Line 33"/>
          <p:cNvSpPr/>
          <p:nvPr/>
        </p:nvSpPr>
        <p:spPr>
          <a:xfrm>
            <a:off x="1042988" y="4221163"/>
            <a:ext cx="647700" cy="360362"/>
          </a:xfrm>
          <a:prstGeom prst="line">
            <a:avLst/>
          </a:prstGeom>
          <a:ln w="9525" cap="flat" cmpd="sng">
            <a:solidFill>
              <a:schemeClr val="tx1"/>
            </a:solidFill>
            <a:prstDash val="solid"/>
            <a:headEnd type="none" w="med" len="med"/>
            <a:tailEnd type="none" w="med" len="med"/>
          </a:ln>
        </p:spPr>
      </p:sp>
      <p:sp>
        <p:nvSpPr>
          <p:cNvPr id="18465" name="Text Box 34"/>
          <p:cNvSpPr txBox="1"/>
          <p:nvPr/>
        </p:nvSpPr>
        <p:spPr>
          <a:xfrm>
            <a:off x="179388" y="50133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66" name="Text Box 35"/>
          <p:cNvSpPr txBox="1"/>
          <p:nvPr/>
        </p:nvSpPr>
        <p:spPr>
          <a:xfrm>
            <a:off x="5111750" y="2133600"/>
            <a:ext cx="4032250" cy="11922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14</a:t>
            </a:r>
            <a:r>
              <a:rPr lang="zh-CN" altLang="en-US" dirty="0">
                <a:latin typeface="Arial" panose="020B0604020202020204" pitchFamily="34" charset="0"/>
              </a:rPr>
              <a:t>，得新结点</a:t>
            </a:r>
            <a:r>
              <a:rPr lang="en-US" altLang="zh-CN" dirty="0">
                <a:latin typeface="Arial" panose="020B0604020202020204" pitchFamily="34" charset="0"/>
              </a:rPr>
              <a:t>15</a:t>
            </a:r>
          </a:p>
          <a:p>
            <a:pPr>
              <a:spcBef>
                <a:spcPct val="50000"/>
              </a:spcBef>
            </a:pPr>
            <a:r>
              <a:rPr lang="zh-CN" altLang="en-US" dirty="0">
                <a:latin typeface="Arial" panose="020B0604020202020204" pitchFamily="34" charset="0"/>
              </a:rPr>
              <a:t>利用限界函数杀死结点</a:t>
            </a:r>
            <a:r>
              <a:rPr lang="en-US" altLang="zh-CN" dirty="0">
                <a:latin typeface="Arial" panose="020B0604020202020204" pitchFamily="34" charset="0"/>
              </a:rPr>
              <a:t>15</a:t>
            </a:r>
          </a:p>
          <a:p>
            <a:pPr>
              <a:spcBef>
                <a:spcPct val="50000"/>
              </a:spcBef>
            </a:pPr>
            <a:r>
              <a:rPr lang="zh-CN" altLang="en-US" dirty="0">
                <a:latin typeface="Arial" panose="020B0604020202020204" pitchFamily="34" charset="0"/>
              </a:rPr>
              <a:t>没有新的活结点入队列</a:t>
            </a:r>
          </a:p>
        </p:txBody>
      </p:sp>
      <p:sp>
        <p:nvSpPr>
          <p:cNvPr id="18467" name="Oval 36"/>
          <p:cNvSpPr/>
          <p:nvPr/>
        </p:nvSpPr>
        <p:spPr>
          <a:xfrm>
            <a:off x="2195513" y="45116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8468" name="Oval 37"/>
          <p:cNvSpPr/>
          <p:nvPr/>
        </p:nvSpPr>
        <p:spPr>
          <a:xfrm>
            <a:off x="2698750" y="45116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8469" name="Oval 38"/>
          <p:cNvSpPr/>
          <p:nvPr/>
        </p:nvSpPr>
        <p:spPr>
          <a:xfrm>
            <a:off x="3203575" y="45116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8470" name="Line 39"/>
          <p:cNvSpPr/>
          <p:nvPr/>
        </p:nvSpPr>
        <p:spPr>
          <a:xfrm flipH="1">
            <a:off x="2411413" y="4151313"/>
            <a:ext cx="503237" cy="360362"/>
          </a:xfrm>
          <a:prstGeom prst="line">
            <a:avLst/>
          </a:prstGeom>
          <a:ln w="9525" cap="flat" cmpd="sng">
            <a:solidFill>
              <a:schemeClr val="tx1"/>
            </a:solidFill>
            <a:prstDash val="solid"/>
            <a:headEnd type="none" w="med" len="med"/>
            <a:tailEnd type="none" w="med" len="med"/>
          </a:ln>
        </p:spPr>
      </p:sp>
      <p:sp>
        <p:nvSpPr>
          <p:cNvPr id="18471" name="Line 40"/>
          <p:cNvSpPr/>
          <p:nvPr/>
        </p:nvSpPr>
        <p:spPr>
          <a:xfrm>
            <a:off x="2914650" y="4151313"/>
            <a:ext cx="0" cy="360362"/>
          </a:xfrm>
          <a:prstGeom prst="line">
            <a:avLst/>
          </a:prstGeom>
          <a:ln w="9525" cap="flat" cmpd="sng">
            <a:solidFill>
              <a:schemeClr val="tx1"/>
            </a:solidFill>
            <a:prstDash val="solid"/>
            <a:headEnd type="none" w="med" len="med"/>
            <a:tailEnd type="none" w="med" len="med"/>
          </a:ln>
        </p:spPr>
      </p:sp>
      <p:sp>
        <p:nvSpPr>
          <p:cNvPr id="18472" name="Line 41"/>
          <p:cNvSpPr/>
          <p:nvPr/>
        </p:nvSpPr>
        <p:spPr>
          <a:xfrm>
            <a:off x="2914650" y="4151313"/>
            <a:ext cx="504825" cy="360362"/>
          </a:xfrm>
          <a:prstGeom prst="line">
            <a:avLst/>
          </a:prstGeom>
          <a:ln w="9525" cap="flat" cmpd="sng">
            <a:solidFill>
              <a:schemeClr val="tx1"/>
            </a:solidFill>
            <a:prstDash val="solid"/>
            <a:headEnd type="none" w="med" len="med"/>
            <a:tailEnd type="none" w="med" len="med"/>
          </a:ln>
        </p:spPr>
      </p:sp>
      <p:sp>
        <p:nvSpPr>
          <p:cNvPr id="18473" name="Text Box 42"/>
          <p:cNvSpPr txBox="1"/>
          <p:nvPr/>
        </p:nvSpPr>
        <p:spPr>
          <a:xfrm>
            <a:off x="2339975" y="49418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74" name="Text Box 43"/>
          <p:cNvSpPr txBox="1"/>
          <p:nvPr/>
        </p:nvSpPr>
        <p:spPr>
          <a:xfrm>
            <a:off x="2771775" y="49434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75" name="Oval 44"/>
          <p:cNvSpPr/>
          <p:nvPr/>
        </p:nvSpPr>
        <p:spPr>
          <a:xfrm>
            <a:off x="5508625" y="45100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8476" name="Oval 45"/>
          <p:cNvSpPr/>
          <p:nvPr/>
        </p:nvSpPr>
        <p:spPr>
          <a:xfrm>
            <a:off x="5003800" y="45116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8477" name="Oval 46"/>
          <p:cNvSpPr/>
          <p:nvPr/>
        </p:nvSpPr>
        <p:spPr>
          <a:xfrm>
            <a:off x="4500563" y="451008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8478" name="Line 47"/>
          <p:cNvSpPr/>
          <p:nvPr/>
        </p:nvSpPr>
        <p:spPr>
          <a:xfrm flipH="1">
            <a:off x="4716463" y="4151313"/>
            <a:ext cx="503237" cy="360362"/>
          </a:xfrm>
          <a:prstGeom prst="line">
            <a:avLst/>
          </a:prstGeom>
          <a:ln w="9525" cap="flat" cmpd="sng">
            <a:solidFill>
              <a:schemeClr val="tx1"/>
            </a:solidFill>
            <a:prstDash val="solid"/>
            <a:headEnd type="none" w="med" len="med"/>
            <a:tailEnd type="none" w="med" len="med"/>
          </a:ln>
        </p:spPr>
      </p:sp>
      <p:sp>
        <p:nvSpPr>
          <p:cNvPr id="18479" name="Line 48"/>
          <p:cNvSpPr/>
          <p:nvPr/>
        </p:nvSpPr>
        <p:spPr>
          <a:xfrm>
            <a:off x="5219700" y="4151313"/>
            <a:ext cx="0" cy="360362"/>
          </a:xfrm>
          <a:prstGeom prst="line">
            <a:avLst/>
          </a:prstGeom>
          <a:ln w="9525" cap="flat" cmpd="sng">
            <a:solidFill>
              <a:schemeClr val="tx1"/>
            </a:solidFill>
            <a:prstDash val="solid"/>
            <a:headEnd type="none" w="med" len="med"/>
            <a:tailEnd type="none" w="med" len="med"/>
          </a:ln>
        </p:spPr>
      </p:sp>
      <p:sp>
        <p:nvSpPr>
          <p:cNvPr id="18480" name="Line 49"/>
          <p:cNvSpPr/>
          <p:nvPr/>
        </p:nvSpPr>
        <p:spPr>
          <a:xfrm>
            <a:off x="5219700" y="4151313"/>
            <a:ext cx="504825" cy="360362"/>
          </a:xfrm>
          <a:prstGeom prst="line">
            <a:avLst/>
          </a:prstGeom>
          <a:ln w="9525" cap="flat" cmpd="sng">
            <a:solidFill>
              <a:schemeClr val="tx1"/>
            </a:solidFill>
            <a:prstDash val="solid"/>
            <a:headEnd type="none" w="med" len="med"/>
            <a:tailEnd type="none" w="med" len="med"/>
          </a:ln>
        </p:spPr>
      </p:sp>
      <p:sp>
        <p:nvSpPr>
          <p:cNvPr id="18481" name="Text Box 50"/>
          <p:cNvSpPr txBox="1"/>
          <p:nvPr/>
        </p:nvSpPr>
        <p:spPr>
          <a:xfrm>
            <a:off x="4932363" y="49418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82" name="Text Box 51"/>
          <p:cNvSpPr txBox="1"/>
          <p:nvPr/>
        </p:nvSpPr>
        <p:spPr>
          <a:xfrm>
            <a:off x="5508625" y="49418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83" name="Oval 52"/>
          <p:cNvSpPr/>
          <p:nvPr/>
        </p:nvSpPr>
        <p:spPr>
          <a:xfrm>
            <a:off x="7237413" y="443547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8484" name="Oval 53"/>
          <p:cNvSpPr/>
          <p:nvPr/>
        </p:nvSpPr>
        <p:spPr>
          <a:xfrm>
            <a:off x="6732588" y="44370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8485" name="Oval 54"/>
          <p:cNvSpPr/>
          <p:nvPr/>
        </p:nvSpPr>
        <p:spPr>
          <a:xfrm>
            <a:off x="6229350" y="44354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8486" name="Line 55"/>
          <p:cNvSpPr/>
          <p:nvPr/>
        </p:nvSpPr>
        <p:spPr>
          <a:xfrm flipH="1">
            <a:off x="6445250" y="4076700"/>
            <a:ext cx="503238" cy="360363"/>
          </a:xfrm>
          <a:prstGeom prst="line">
            <a:avLst/>
          </a:prstGeom>
          <a:ln w="9525" cap="flat" cmpd="sng">
            <a:solidFill>
              <a:schemeClr val="tx1"/>
            </a:solidFill>
            <a:prstDash val="solid"/>
            <a:headEnd type="none" w="med" len="med"/>
            <a:tailEnd type="none" w="med" len="med"/>
          </a:ln>
        </p:spPr>
      </p:sp>
      <p:sp>
        <p:nvSpPr>
          <p:cNvPr id="18487" name="Line 56"/>
          <p:cNvSpPr/>
          <p:nvPr/>
        </p:nvSpPr>
        <p:spPr>
          <a:xfrm>
            <a:off x="6948488" y="4076700"/>
            <a:ext cx="0" cy="360363"/>
          </a:xfrm>
          <a:prstGeom prst="line">
            <a:avLst/>
          </a:prstGeom>
          <a:ln w="9525" cap="flat" cmpd="sng">
            <a:solidFill>
              <a:schemeClr val="tx1"/>
            </a:solidFill>
            <a:prstDash val="solid"/>
            <a:headEnd type="none" w="med" len="med"/>
            <a:tailEnd type="none" w="med" len="med"/>
          </a:ln>
        </p:spPr>
      </p:sp>
      <p:sp>
        <p:nvSpPr>
          <p:cNvPr id="18488" name="Line 57"/>
          <p:cNvSpPr/>
          <p:nvPr/>
        </p:nvSpPr>
        <p:spPr>
          <a:xfrm>
            <a:off x="6948488" y="4076700"/>
            <a:ext cx="504825" cy="360363"/>
          </a:xfrm>
          <a:prstGeom prst="line">
            <a:avLst/>
          </a:prstGeom>
          <a:ln w="9525" cap="flat" cmpd="sng">
            <a:solidFill>
              <a:schemeClr val="tx1"/>
            </a:solidFill>
            <a:prstDash val="solid"/>
            <a:headEnd type="none" w="med" len="med"/>
            <a:tailEnd type="none" w="med" len="med"/>
          </a:ln>
        </p:spPr>
      </p:sp>
      <p:sp>
        <p:nvSpPr>
          <p:cNvPr id="18489" name="Text Box 58"/>
          <p:cNvSpPr txBox="1"/>
          <p:nvPr/>
        </p:nvSpPr>
        <p:spPr>
          <a:xfrm>
            <a:off x="7451725" y="485775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90" name="Oval 59"/>
          <p:cNvSpPr/>
          <p:nvPr/>
        </p:nvSpPr>
        <p:spPr>
          <a:xfrm>
            <a:off x="179388" y="53721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8491" name="Oval 60"/>
          <p:cNvSpPr/>
          <p:nvPr/>
        </p:nvSpPr>
        <p:spPr>
          <a:xfrm>
            <a:off x="827088" y="53721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8492" name="Line 61"/>
          <p:cNvSpPr/>
          <p:nvPr/>
        </p:nvSpPr>
        <p:spPr>
          <a:xfrm flipH="1">
            <a:off x="395288" y="5011738"/>
            <a:ext cx="647700" cy="360362"/>
          </a:xfrm>
          <a:prstGeom prst="line">
            <a:avLst/>
          </a:prstGeom>
          <a:ln w="9525" cap="flat" cmpd="sng">
            <a:solidFill>
              <a:schemeClr val="tx1"/>
            </a:solidFill>
            <a:prstDash val="solid"/>
            <a:headEnd type="none" w="med" len="med"/>
            <a:tailEnd type="none" w="med" len="med"/>
          </a:ln>
        </p:spPr>
      </p:sp>
      <p:sp>
        <p:nvSpPr>
          <p:cNvPr id="18493" name="Line 62"/>
          <p:cNvSpPr/>
          <p:nvPr/>
        </p:nvSpPr>
        <p:spPr>
          <a:xfrm>
            <a:off x="1042988" y="5011738"/>
            <a:ext cx="0" cy="360362"/>
          </a:xfrm>
          <a:prstGeom prst="line">
            <a:avLst/>
          </a:prstGeom>
          <a:ln w="9525" cap="flat" cmpd="sng">
            <a:solidFill>
              <a:schemeClr val="tx1"/>
            </a:solidFill>
            <a:prstDash val="solid"/>
            <a:headEnd type="none" w="med" len="med"/>
            <a:tailEnd type="none" w="med" len="med"/>
          </a:ln>
        </p:spPr>
      </p:sp>
      <p:sp>
        <p:nvSpPr>
          <p:cNvPr id="18494" name="Text Box 63"/>
          <p:cNvSpPr txBox="1"/>
          <p:nvPr/>
        </p:nvSpPr>
        <p:spPr>
          <a:xfrm>
            <a:off x="179388" y="58054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95" name="Text Box 64"/>
          <p:cNvSpPr txBox="1"/>
          <p:nvPr/>
        </p:nvSpPr>
        <p:spPr>
          <a:xfrm>
            <a:off x="898525" y="58054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496" name="Oval 65"/>
          <p:cNvSpPr/>
          <p:nvPr/>
        </p:nvSpPr>
        <p:spPr>
          <a:xfrm>
            <a:off x="1474788" y="5372100"/>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8497" name="Oval 66"/>
          <p:cNvSpPr/>
          <p:nvPr/>
        </p:nvSpPr>
        <p:spPr>
          <a:xfrm>
            <a:off x="2051050" y="5372100"/>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8498" name="Line 67"/>
          <p:cNvSpPr/>
          <p:nvPr/>
        </p:nvSpPr>
        <p:spPr>
          <a:xfrm flipH="1">
            <a:off x="1690688" y="5013325"/>
            <a:ext cx="0" cy="358775"/>
          </a:xfrm>
          <a:prstGeom prst="line">
            <a:avLst/>
          </a:prstGeom>
          <a:ln w="9525" cap="flat" cmpd="sng">
            <a:solidFill>
              <a:schemeClr val="tx1"/>
            </a:solidFill>
            <a:prstDash val="solid"/>
            <a:headEnd type="none" w="med" len="med"/>
            <a:tailEnd type="none" w="med" len="med"/>
          </a:ln>
        </p:spPr>
      </p:sp>
      <p:sp>
        <p:nvSpPr>
          <p:cNvPr id="18499" name="Line 68"/>
          <p:cNvSpPr/>
          <p:nvPr/>
        </p:nvSpPr>
        <p:spPr>
          <a:xfrm>
            <a:off x="1692275" y="5013325"/>
            <a:ext cx="504825" cy="358775"/>
          </a:xfrm>
          <a:prstGeom prst="line">
            <a:avLst/>
          </a:prstGeom>
          <a:ln w="9525" cap="flat" cmpd="sng">
            <a:solidFill>
              <a:schemeClr val="tx1"/>
            </a:solidFill>
            <a:prstDash val="solid"/>
            <a:headEnd type="none" w="med" len="med"/>
            <a:tailEnd type="none" w="med" len="med"/>
          </a:ln>
        </p:spPr>
      </p:sp>
      <p:sp>
        <p:nvSpPr>
          <p:cNvPr id="18500" name="Text Box 69"/>
          <p:cNvSpPr txBox="1"/>
          <p:nvPr/>
        </p:nvSpPr>
        <p:spPr>
          <a:xfrm>
            <a:off x="2411413" y="58054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01" name="Oval 70"/>
          <p:cNvSpPr/>
          <p:nvPr/>
        </p:nvSpPr>
        <p:spPr>
          <a:xfrm>
            <a:off x="2844800" y="5300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8502" name="Oval 71"/>
          <p:cNvSpPr/>
          <p:nvPr/>
        </p:nvSpPr>
        <p:spPr>
          <a:xfrm>
            <a:off x="3492500" y="53006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8503" name="Line 72"/>
          <p:cNvSpPr/>
          <p:nvPr/>
        </p:nvSpPr>
        <p:spPr>
          <a:xfrm flipH="1">
            <a:off x="3060700" y="4941888"/>
            <a:ext cx="358775" cy="358775"/>
          </a:xfrm>
          <a:prstGeom prst="line">
            <a:avLst/>
          </a:prstGeom>
          <a:ln w="9525" cap="flat" cmpd="sng">
            <a:solidFill>
              <a:schemeClr val="tx1"/>
            </a:solidFill>
            <a:prstDash val="solid"/>
            <a:headEnd type="none" w="med" len="med"/>
            <a:tailEnd type="none" w="med" len="med"/>
          </a:ln>
        </p:spPr>
      </p:sp>
      <p:sp>
        <p:nvSpPr>
          <p:cNvPr id="18504" name="Line 73"/>
          <p:cNvSpPr/>
          <p:nvPr/>
        </p:nvSpPr>
        <p:spPr>
          <a:xfrm>
            <a:off x="3419475" y="4941888"/>
            <a:ext cx="288925" cy="358775"/>
          </a:xfrm>
          <a:prstGeom prst="line">
            <a:avLst/>
          </a:prstGeom>
          <a:ln w="9525" cap="flat" cmpd="sng">
            <a:solidFill>
              <a:schemeClr val="tx1"/>
            </a:solidFill>
            <a:prstDash val="solid"/>
            <a:headEnd type="none" w="med" len="med"/>
            <a:tailEnd type="none" w="med" len="med"/>
          </a:ln>
        </p:spPr>
      </p:sp>
      <p:sp>
        <p:nvSpPr>
          <p:cNvPr id="18505" name="Text Box 74"/>
          <p:cNvSpPr txBox="1"/>
          <p:nvPr/>
        </p:nvSpPr>
        <p:spPr>
          <a:xfrm>
            <a:off x="3563938" y="58054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06" name="Oval 75"/>
          <p:cNvSpPr/>
          <p:nvPr/>
        </p:nvSpPr>
        <p:spPr>
          <a:xfrm>
            <a:off x="4067175" y="5300663"/>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18507" name="Line 76"/>
          <p:cNvSpPr/>
          <p:nvPr/>
        </p:nvSpPr>
        <p:spPr>
          <a:xfrm flipH="1">
            <a:off x="4284663" y="4941888"/>
            <a:ext cx="431800" cy="358775"/>
          </a:xfrm>
          <a:prstGeom prst="line">
            <a:avLst/>
          </a:prstGeom>
          <a:ln w="9525" cap="flat" cmpd="sng">
            <a:solidFill>
              <a:schemeClr val="tx1"/>
            </a:solidFill>
            <a:prstDash val="solid"/>
            <a:headEnd type="none" w="med" len="med"/>
            <a:tailEnd type="none" w="med" len="med"/>
          </a:ln>
        </p:spPr>
      </p:sp>
      <p:sp>
        <p:nvSpPr>
          <p:cNvPr id="18508" name="Line 77"/>
          <p:cNvSpPr/>
          <p:nvPr/>
        </p:nvSpPr>
        <p:spPr>
          <a:xfrm>
            <a:off x="4716463" y="4941888"/>
            <a:ext cx="142875" cy="360362"/>
          </a:xfrm>
          <a:prstGeom prst="line">
            <a:avLst/>
          </a:prstGeom>
          <a:ln w="9525" cap="flat" cmpd="sng">
            <a:solidFill>
              <a:schemeClr val="tx1"/>
            </a:solidFill>
            <a:prstDash val="solid"/>
            <a:headEnd type="none" w="med" len="med"/>
            <a:tailEnd type="none" w="med" len="med"/>
          </a:ln>
        </p:spPr>
      </p:sp>
      <p:sp>
        <p:nvSpPr>
          <p:cNvPr id="18509" name="Text Box 78"/>
          <p:cNvSpPr txBox="1"/>
          <p:nvPr/>
        </p:nvSpPr>
        <p:spPr>
          <a:xfrm>
            <a:off x="4067175" y="58054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10" name="Oval 79"/>
          <p:cNvSpPr/>
          <p:nvPr/>
        </p:nvSpPr>
        <p:spPr>
          <a:xfrm>
            <a:off x="4643438" y="53006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18511" name="Oval 80"/>
          <p:cNvSpPr/>
          <p:nvPr/>
        </p:nvSpPr>
        <p:spPr>
          <a:xfrm>
            <a:off x="5724525" y="52292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18512" name="Line 81"/>
          <p:cNvSpPr/>
          <p:nvPr/>
        </p:nvSpPr>
        <p:spPr>
          <a:xfrm>
            <a:off x="6443663" y="4867275"/>
            <a:ext cx="73025" cy="361950"/>
          </a:xfrm>
          <a:prstGeom prst="line">
            <a:avLst/>
          </a:prstGeom>
          <a:ln w="9525" cap="flat" cmpd="sng">
            <a:solidFill>
              <a:schemeClr val="tx1"/>
            </a:solidFill>
            <a:prstDash val="solid"/>
            <a:headEnd type="none" w="med" len="med"/>
            <a:tailEnd type="none" w="med" len="med"/>
          </a:ln>
        </p:spPr>
      </p:sp>
      <p:sp>
        <p:nvSpPr>
          <p:cNvPr id="18513" name="Text Box 82"/>
          <p:cNvSpPr txBox="1"/>
          <p:nvPr/>
        </p:nvSpPr>
        <p:spPr>
          <a:xfrm>
            <a:off x="5724525" y="56610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14" name="Line 83"/>
          <p:cNvSpPr/>
          <p:nvPr/>
        </p:nvSpPr>
        <p:spPr>
          <a:xfrm flipH="1">
            <a:off x="5940425" y="4867275"/>
            <a:ext cx="503238" cy="361950"/>
          </a:xfrm>
          <a:prstGeom prst="line">
            <a:avLst/>
          </a:prstGeom>
          <a:ln w="9525" cap="flat" cmpd="sng">
            <a:solidFill>
              <a:schemeClr val="tx1"/>
            </a:solidFill>
            <a:prstDash val="solid"/>
            <a:headEnd type="none" w="med" len="med"/>
            <a:tailEnd type="none" w="med" len="med"/>
          </a:ln>
        </p:spPr>
      </p:sp>
      <p:sp>
        <p:nvSpPr>
          <p:cNvPr id="18515" name="Oval 84"/>
          <p:cNvSpPr/>
          <p:nvPr/>
        </p:nvSpPr>
        <p:spPr>
          <a:xfrm>
            <a:off x="6300788" y="52292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18516" name="Oval 85"/>
          <p:cNvSpPr/>
          <p:nvPr/>
        </p:nvSpPr>
        <p:spPr>
          <a:xfrm>
            <a:off x="6804025" y="52292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57</a:t>
            </a:r>
          </a:p>
        </p:txBody>
      </p:sp>
      <p:sp>
        <p:nvSpPr>
          <p:cNvPr id="18517" name="Oval 86"/>
          <p:cNvSpPr/>
          <p:nvPr/>
        </p:nvSpPr>
        <p:spPr>
          <a:xfrm>
            <a:off x="7380288" y="5229225"/>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59</a:t>
            </a:r>
          </a:p>
        </p:txBody>
      </p:sp>
      <p:sp>
        <p:nvSpPr>
          <p:cNvPr id="18518" name="Line 87"/>
          <p:cNvSpPr/>
          <p:nvPr/>
        </p:nvSpPr>
        <p:spPr>
          <a:xfrm flipH="1">
            <a:off x="7019925" y="4870450"/>
            <a:ext cx="0" cy="358775"/>
          </a:xfrm>
          <a:prstGeom prst="line">
            <a:avLst/>
          </a:prstGeom>
          <a:ln w="9525" cap="flat" cmpd="sng">
            <a:solidFill>
              <a:schemeClr val="tx1"/>
            </a:solidFill>
            <a:prstDash val="solid"/>
            <a:headEnd type="none" w="med" len="med"/>
            <a:tailEnd type="none" w="med" len="med"/>
          </a:ln>
        </p:spPr>
      </p:sp>
      <p:sp>
        <p:nvSpPr>
          <p:cNvPr id="18519" name="Line 88"/>
          <p:cNvSpPr/>
          <p:nvPr/>
        </p:nvSpPr>
        <p:spPr>
          <a:xfrm>
            <a:off x="7019925" y="4868863"/>
            <a:ext cx="576263" cy="360362"/>
          </a:xfrm>
          <a:prstGeom prst="line">
            <a:avLst/>
          </a:prstGeom>
          <a:ln w="9525" cap="flat" cmpd="sng">
            <a:solidFill>
              <a:schemeClr val="tx1"/>
            </a:solidFill>
            <a:prstDash val="solid"/>
            <a:headEnd type="none" w="med" len="med"/>
            <a:tailEnd type="none" w="med" len="med"/>
          </a:ln>
        </p:spPr>
      </p:sp>
      <p:sp>
        <p:nvSpPr>
          <p:cNvPr id="18520" name="Text Box 89"/>
          <p:cNvSpPr txBox="1"/>
          <p:nvPr/>
        </p:nvSpPr>
        <p:spPr>
          <a:xfrm>
            <a:off x="7451725" y="58769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21" name="Text Box 90"/>
          <p:cNvSpPr txBox="1"/>
          <p:nvPr/>
        </p:nvSpPr>
        <p:spPr>
          <a:xfrm>
            <a:off x="6804025" y="56610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22" name="Oval 91"/>
          <p:cNvSpPr/>
          <p:nvPr/>
        </p:nvSpPr>
        <p:spPr>
          <a:xfrm>
            <a:off x="1476375" y="6021388"/>
            <a:ext cx="431800" cy="431800"/>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15</a:t>
            </a:r>
          </a:p>
        </p:txBody>
      </p:sp>
      <p:sp>
        <p:nvSpPr>
          <p:cNvPr id="18523" name="Line 92"/>
          <p:cNvSpPr/>
          <p:nvPr/>
        </p:nvSpPr>
        <p:spPr>
          <a:xfrm flipH="1">
            <a:off x="1692275" y="5805488"/>
            <a:ext cx="0" cy="214312"/>
          </a:xfrm>
          <a:prstGeom prst="line">
            <a:avLst/>
          </a:prstGeom>
          <a:ln w="9525" cap="flat" cmpd="sng">
            <a:solidFill>
              <a:schemeClr val="tx1"/>
            </a:solidFill>
            <a:prstDash val="solid"/>
            <a:headEnd type="none" w="med" len="med"/>
            <a:tailEnd type="none" w="med" len="med"/>
          </a:ln>
        </p:spPr>
      </p:sp>
      <p:sp>
        <p:nvSpPr>
          <p:cNvPr id="18524" name="Text Box 93"/>
          <p:cNvSpPr txBox="1"/>
          <p:nvPr/>
        </p:nvSpPr>
        <p:spPr>
          <a:xfrm>
            <a:off x="1547813" y="649128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8525" name="Text Box 94"/>
          <p:cNvSpPr txBox="1"/>
          <p:nvPr/>
        </p:nvSpPr>
        <p:spPr>
          <a:xfrm>
            <a:off x="2124075" y="3213100"/>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=1</a:t>
            </a:r>
          </a:p>
        </p:txBody>
      </p:sp>
      <p:sp>
        <p:nvSpPr>
          <p:cNvPr id="18526" name="Text Box 95"/>
          <p:cNvSpPr txBox="1"/>
          <p:nvPr/>
        </p:nvSpPr>
        <p:spPr>
          <a:xfrm>
            <a:off x="1258888" y="41497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18527" name="Text Box 96"/>
          <p:cNvSpPr txBox="1"/>
          <p:nvPr/>
        </p:nvSpPr>
        <p:spPr>
          <a:xfrm>
            <a:off x="1187450" y="5084763"/>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=2</a:t>
            </a:r>
          </a:p>
        </p:txBody>
      </p:sp>
      <p:sp>
        <p:nvSpPr>
          <p:cNvPr id="18528" name="Text Box 97"/>
          <p:cNvSpPr txBox="1"/>
          <p:nvPr/>
        </p:nvSpPr>
        <p:spPr>
          <a:xfrm>
            <a:off x="1763713" y="6308725"/>
            <a:ext cx="720725" cy="304800"/>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4</a:t>
            </a:r>
            <a:r>
              <a:rPr lang="en-US" altLang="zh-CN" sz="1400" dirty="0">
                <a:latin typeface="Arial" panose="020B0604020202020204" pitchFamily="34" charset="0"/>
              </a:rPr>
              <a:t>=3</a:t>
            </a: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皇后问题的状态空间树（续）：</a:t>
            </a:r>
          </a:p>
        </p:txBody>
      </p:sp>
      <p:sp>
        <p:nvSpPr>
          <p:cNvPr id="19459" name="Oval 4"/>
          <p:cNvSpPr/>
          <p:nvPr/>
        </p:nvSpPr>
        <p:spPr>
          <a:xfrm>
            <a:off x="611188" y="1628775"/>
            <a:ext cx="431800" cy="431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9460" name="Text Box 5"/>
          <p:cNvSpPr txBox="1"/>
          <p:nvPr/>
        </p:nvSpPr>
        <p:spPr>
          <a:xfrm>
            <a:off x="395288" y="908050"/>
            <a:ext cx="1008062" cy="3667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活结点</a:t>
            </a:r>
          </a:p>
        </p:txBody>
      </p:sp>
      <p:sp>
        <p:nvSpPr>
          <p:cNvPr id="19461" name="Text Box 6"/>
          <p:cNvSpPr txBox="1"/>
          <p:nvPr/>
        </p:nvSpPr>
        <p:spPr>
          <a:xfrm>
            <a:off x="1908175" y="908050"/>
            <a:ext cx="28797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扩展活结点得到的状态空间树</a:t>
            </a:r>
          </a:p>
        </p:txBody>
      </p:sp>
      <p:sp>
        <p:nvSpPr>
          <p:cNvPr id="19462" name="Text Box 16"/>
          <p:cNvSpPr txBox="1"/>
          <p:nvPr/>
        </p:nvSpPr>
        <p:spPr>
          <a:xfrm>
            <a:off x="6011863" y="908050"/>
            <a:ext cx="2016125" cy="336550"/>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活结点表（队列）</a:t>
            </a:r>
          </a:p>
        </p:txBody>
      </p:sp>
      <p:sp>
        <p:nvSpPr>
          <p:cNvPr id="19463" name="Rectangle 17"/>
          <p:cNvSpPr/>
          <p:nvPr/>
        </p:nvSpPr>
        <p:spPr>
          <a:xfrm>
            <a:off x="64436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64" name="Rectangle 18"/>
          <p:cNvSpPr/>
          <p:nvPr/>
        </p:nvSpPr>
        <p:spPr>
          <a:xfrm>
            <a:off x="702151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65" name="Rectangle 19"/>
          <p:cNvSpPr/>
          <p:nvPr/>
        </p:nvSpPr>
        <p:spPr>
          <a:xfrm>
            <a:off x="731043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66" name="Rectangle 20"/>
          <p:cNvSpPr/>
          <p:nvPr/>
        </p:nvSpPr>
        <p:spPr>
          <a:xfrm>
            <a:off x="759777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67" name="Rectangle 21"/>
          <p:cNvSpPr/>
          <p:nvPr/>
        </p:nvSpPr>
        <p:spPr>
          <a:xfrm>
            <a:off x="67325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68" name="Rectangle 22"/>
          <p:cNvSpPr/>
          <p:nvPr/>
        </p:nvSpPr>
        <p:spPr>
          <a:xfrm>
            <a:off x="5580063"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38</a:t>
            </a:r>
          </a:p>
        </p:txBody>
      </p:sp>
      <p:sp>
        <p:nvSpPr>
          <p:cNvPr id="19469" name="Rectangle 23"/>
          <p:cNvSpPr/>
          <p:nvPr/>
        </p:nvSpPr>
        <p:spPr>
          <a:xfrm>
            <a:off x="5868988" y="1773238"/>
            <a:ext cx="287337"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dirty="0">
                <a:latin typeface="Arial" panose="020B0604020202020204" pitchFamily="34" charset="0"/>
              </a:rPr>
              <a:t>54</a:t>
            </a:r>
          </a:p>
        </p:txBody>
      </p:sp>
      <p:sp>
        <p:nvSpPr>
          <p:cNvPr id="19470" name="Rectangle 24"/>
          <p:cNvSpPr/>
          <p:nvPr/>
        </p:nvSpPr>
        <p:spPr>
          <a:xfrm>
            <a:off x="6156325" y="1773238"/>
            <a:ext cx="287338" cy="288925"/>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zh-CN" sz="1600" dirty="0">
              <a:latin typeface="Arial" panose="020B0604020202020204" pitchFamily="34" charset="0"/>
            </a:endParaRPr>
          </a:p>
        </p:txBody>
      </p:sp>
      <p:sp>
        <p:nvSpPr>
          <p:cNvPr id="19471" name="Line 25"/>
          <p:cNvSpPr/>
          <p:nvPr/>
        </p:nvSpPr>
        <p:spPr>
          <a:xfrm flipH="1">
            <a:off x="5580063" y="1628775"/>
            <a:ext cx="2305050" cy="0"/>
          </a:xfrm>
          <a:prstGeom prst="line">
            <a:avLst/>
          </a:prstGeom>
          <a:ln w="9525" cap="flat" cmpd="sng">
            <a:solidFill>
              <a:srgbClr val="FF3300"/>
            </a:solidFill>
            <a:prstDash val="solid"/>
            <a:headEnd type="none" w="med" len="med"/>
            <a:tailEnd type="triangle" w="med" len="med"/>
          </a:ln>
        </p:spPr>
      </p:sp>
      <p:sp>
        <p:nvSpPr>
          <p:cNvPr id="19472" name="Text Box 26"/>
          <p:cNvSpPr txBox="1"/>
          <p:nvPr/>
        </p:nvSpPr>
        <p:spPr>
          <a:xfrm>
            <a:off x="5580063"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head</a:t>
            </a:r>
          </a:p>
        </p:txBody>
      </p:sp>
      <p:sp>
        <p:nvSpPr>
          <p:cNvPr id="19473" name="Text Box 27"/>
          <p:cNvSpPr txBox="1"/>
          <p:nvPr/>
        </p:nvSpPr>
        <p:spPr>
          <a:xfrm>
            <a:off x="7308850" y="1268413"/>
            <a:ext cx="8636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tail</a:t>
            </a:r>
          </a:p>
        </p:txBody>
      </p:sp>
      <p:sp>
        <p:nvSpPr>
          <p:cNvPr id="19474" name="Text Box 35"/>
          <p:cNvSpPr txBox="1"/>
          <p:nvPr/>
        </p:nvSpPr>
        <p:spPr>
          <a:xfrm>
            <a:off x="5111750" y="2133600"/>
            <a:ext cx="4032250" cy="119221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扩展结点</a:t>
            </a:r>
            <a:r>
              <a:rPr lang="en-US" altLang="zh-CN" dirty="0">
                <a:latin typeface="Arial" panose="020B0604020202020204" pitchFamily="34" charset="0"/>
              </a:rPr>
              <a:t>30</a:t>
            </a:r>
            <a:r>
              <a:rPr lang="zh-CN" altLang="en-US" dirty="0">
                <a:latin typeface="Arial" panose="020B0604020202020204" pitchFamily="34" charset="0"/>
              </a:rPr>
              <a:t>，得新结点</a:t>
            </a:r>
            <a:r>
              <a:rPr lang="en-US" altLang="zh-CN" dirty="0">
                <a:latin typeface="Arial" panose="020B0604020202020204" pitchFamily="34" charset="0"/>
              </a:rPr>
              <a:t>31</a:t>
            </a:r>
          </a:p>
          <a:p>
            <a:pPr>
              <a:spcBef>
                <a:spcPct val="50000"/>
              </a:spcBef>
            </a:pPr>
            <a:r>
              <a:rPr lang="zh-CN" altLang="en-US" dirty="0">
                <a:latin typeface="Arial" panose="020B0604020202020204" pitchFamily="34" charset="0"/>
              </a:rPr>
              <a:t>结点</a:t>
            </a:r>
            <a:r>
              <a:rPr lang="en-US" altLang="zh-CN" dirty="0">
                <a:latin typeface="Arial" panose="020B0604020202020204" pitchFamily="34" charset="0"/>
              </a:rPr>
              <a:t>31</a:t>
            </a:r>
            <a:r>
              <a:rPr lang="zh-CN" altLang="en-US" dirty="0">
                <a:latin typeface="Arial" panose="020B0604020202020204" pitchFamily="34" charset="0"/>
              </a:rPr>
              <a:t>为答案结点</a:t>
            </a:r>
          </a:p>
          <a:p>
            <a:pPr>
              <a:spcBef>
                <a:spcPct val="50000"/>
              </a:spcBef>
            </a:pPr>
            <a:r>
              <a:rPr lang="zh-CN" altLang="en-US" dirty="0">
                <a:latin typeface="Arial" panose="020B0604020202020204" pitchFamily="34" charset="0"/>
              </a:rPr>
              <a:t>算法终止（找到一个答案结点）</a:t>
            </a:r>
          </a:p>
        </p:txBody>
      </p:sp>
      <p:grpSp>
        <p:nvGrpSpPr>
          <p:cNvPr id="19475" name="Group 101"/>
          <p:cNvGrpSpPr/>
          <p:nvPr/>
        </p:nvGrpSpPr>
        <p:grpSpPr>
          <a:xfrm>
            <a:off x="179388" y="2925763"/>
            <a:ext cx="7920037" cy="3932237"/>
            <a:chOff x="113" y="1843"/>
            <a:chExt cx="4989" cy="2477"/>
          </a:xfrm>
        </p:grpSpPr>
        <p:sp>
          <p:nvSpPr>
            <p:cNvPr id="19476" name="Oval 7"/>
            <p:cNvSpPr/>
            <p:nvPr/>
          </p:nvSpPr>
          <p:spPr>
            <a:xfrm>
              <a:off x="2381" y="1843"/>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19477" name="Oval 8"/>
            <p:cNvSpPr/>
            <p:nvPr/>
          </p:nvSpPr>
          <p:spPr>
            <a:xfrm>
              <a:off x="521" y="2387"/>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19478" name="Oval 9"/>
            <p:cNvSpPr/>
            <p:nvPr/>
          </p:nvSpPr>
          <p:spPr>
            <a:xfrm>
              <a:off x="1701" y="23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19479" name="Oval 10"/>
            <p:cNvSpPr/>
            <p:nvPr/>
          </p:nvSpPr>
          <p:spPr>
            <a:xfrm>
              <a:off x="3152" y="23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19480" name="Oval 11"/>
            <p:cNvSpPr/>
            <p:nvPr/>
          </p:nvSpPr>
          <p:spPr>
            <a:xfrm>
              <a:off x="4241" y="2297"/>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19481" name="Line 12"/>
            <p:cNvSpPr/>
            <p:nvPr/>
          </p:nvSpPr>
          <p:spPr>
            <a:xfrm flipH="1">
              <a:off x="703" y="2115"/>
              <a:ext cx="1814" cy="272"/>
            </a:xfrm>
            <a:prstGeom prst="line">
              <a:avLst/>
            </a:prstGeom>
            <a:ln w="9525" cap="flat" cmpd="sng">
              <a:solidFill>
                <a:schemeClr val="tx1"/>
              </a:solidFill>
              <a:prstDash val="solid"/>
              <a:headEnd type="none" w="med" len="med"/>
              <a:tailEnd type="none" w="med" len="med"/>
            </a:ln>
          </p:spPr>
        </p:sp>
        <p:sp>
          <p:nvSpPr>
            <p:cNvPr id="19482" name="Line 13"/>
            <p:cNvSpPr/>
            <p:nvPr/>
          </p:nvSpPr>
          <p:spPr>
            <a:xfrm flipH="1">
              <a:off x="1837" y="2115"/>
              <a:ext cx="680" cy="227"/>
            </a:xfrm>
            <a:prstGeom prst="line">
              <a:avLst/>
            </a:prstGeom>
            <a:ln w="9525" cap="flat" cmpd="sng">
              <a:solidFill>
                <a:srgbClr val="FF3300"/>
              </a:solidFill>
              <a:prstDash val="solid"/>
              <a:headEnd type="none" w="med" len="med"/>
              <a:tailEnd type="none" w="med" len="med"/>
            </a:ln>
          </p:spPr>
        </p:sp>
        <p:sp>
          <p:nvSpPr>
            <p:cNvPr id="19483" name="Line 14"/>
            <p:cNvSpPr/>
            <p:nvPr/>
          </p:nvSpPr>
          <p:spPr>
            <a:xfrm>
              <a:off x="2517" y="2115"/>
              <a:ext cx="771" cy="227"/>
            </a:xfrm>
            <a:prstGeom prst="line">
              <a:avLst/>
            </a:prstGeom>
            <a:ln w="9525" cap="flat" cmpd="sng">
              <a:solidFill>
                <a:schemeClr val="tx1"/>
              </a:solidFill>
              <a:prstDash val="solid"/>
              <a:headEnd type="none" w="med" len="med"/>
              <a:tailEnd type="none" w="med" len="med"/>
            </a:ln>
          </p:spPr>
        </p:sp>
        <p:sp>
          <p:nvSpPr>
            <p:cNvPr id="19484" name="Line 15"/>
            <p:cNvSpPr/>
            <p:nvPr/>
          </p:nvSpPr>
          <p:spPr>
            <a:xfrm>
              <a:off x="2517" y="2115"/>
              <a:ext cx="1815" cy="182"/>
            </a:xfrm>
            <a:prstGeom prst="line">
              <a:avLst/>
            </a:prstGeom>
            <a:ln w="9525" cap="flat" cmpd="sng">
              <a:solidFill>
                <a:schemeClr val="tx1"/>
              </a:solidFill>
              <a:prstDash val="solid"/>
              <a:headEnd type="none" w="med" len="med"/>
              <a:tailEnd type="none" w="med" len="med"/>
            </a:ln>
          </p:spPr>
        </p:sp>
        <p:sp>
          <p:nvSpPr>
            <p:cNvPr id="19485" name="Oval 28"/>
            <p:cNvSpPr/>
            <p:nvPr/>
          </p:nvSpPr>
          <p:spPr>
            <a:xfrm>
              <a:off x="113" y="2886"/>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19486" name="Oval 29"/>
            <p:cNvSpPr/>
            <p:nvPr/>
          </p:nvSpPr>
          <p:spPr>
            <a:xfrm>
              <a:off x="521" y="2886"/>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19487" name="Oval 30"/>
            <p:cNvSpPr/>
            <p:nvPr/>
          </p:nvSpPr>
          <p:spPr>
            <a:xfrm>
              <a:off x="929" y="2886"/>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19488" name="Line 31"/>
            <p:cNvSpPr/>
            <p:nvPr/>
          </p:nvSpPr>
          <p:spPr>
            <a:xfrm flipH="1">
              <a:off x="249" y="2659"/>
              <a:ext cx="408" cy="227"/>
            </a:xfrm>
            <a:prstGeom prst="line">
              <a:avLst/>
            </a:prstGeom>
            <a:ln w="9525" cap="flat" cmpd="sng">
              <a:solidFill>
                <a:schemeClr val="tx1"/>
              </a:solidFill>
              <a:prstDash val="solid"/>
              <a:headEnd type="none" w="med" len="med"/>
              <a:tailEnd type="none" w="med" len="med"/>
            </a:ln>
          </p:spPr>
        </p:sp>
        <p:sp>
          <p:nvSpPr>
            <p:cNvPr id="19489" name="Line 32"/>
            <p:cNvSpPr/>
            <p:nvPr/>
          </p:nvSpPr>
          <p:spPr>
            <a:xfrm>
              <a:off x="657" y="2659"/>
              <a:ext cx="0" cy="227"/>
            </a:xfrm>
            <a:prstGeom prst="line">
              <a:avLst/>
            </a:prstGeom>
            <a:ln w="9525" cap="flat" cmpd="sng">
              <a:solidFill>
                <a:schemeClr val="tx1"/>
              </a:solidFill>
              <a:prstDash val="solid"/>
              <a:headEnd type="none" w="med" len="med"/>
              <a:tailEnd type="none" w="med" len="med"/>
            </a:ln>
          </p:spPr>
        </p:sp>
        <p:sp>
          <p:nvSpPr>
            <p:cNvPr id="19490" name="Line 33"/>
            <p:cNvSpPr/>
            <p:nvPr/>
          </p:nvSpPr>
          <p:spPr>
            <a:xfrm>
              <a:off x="657" y="2659"/>
              <a:ext cx="408" cy="227"/>
            </a:xfrm>
            <a:prstGeom prst="line">
              <a:avLst/>
            </a:prstGeom>
            <a:ln w="9525" cap="flat" cmpd="sng">
              <a:solidFill>
                <a:schemeClr val="tx1"/>
              </a:solidFill>
              <a:prstDash val="solid"/>
              <a:headEnd type="none" w="med" len="med"/>
              <a:tailEnd type="none" w="med" len="med"/>
            </a:ln>
          </p:spPr>
        </p:sp>
        <p:sp>
          <p:nvSpPr>
            <p:cNvPr id="19491" name="Text Box 34"/>
            <p:cNvSpPr txBox="1"/>
            <p:nvPr/>
          </p:nvSpPr>
          <p:spPr>
            <a:xfrm>
              <a:off x="113" y="3158"/>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492" name="Oval 36"/>
            <p:cNvSpPr/>
            <p:nvPr/>
          </p:nvSpPr>
          <p:spPr>
            <a:xfrm>
              <a:off x="1383"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19493" name="Oval 37"/>
            <p:cNvSpPr/>
            <p:nvPr/>
          </p:nvSpPr>
          <p:spPr>
            <a:xfrm>
              <a:off x="1700"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19494" name="Oval 38"/>
            <p:cNvSpPr/>
            <p:nvPr/>
          </p:nvSpPr>
          <p:spPr>
            <a:xfrm>
              <a:off x="2018" y="28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19495" name="Line 39"/>
            <p:cNvSpPr/>
            <p:nvPr/>
          </p:nvSpPr>
          <p:spPr>
            <a:xfrm flipH="1">
              <a:off x="1519" y="2615"/>
              <a:ext cx="317" cy="227"/>
            </a:xfrm>
            <a:prstGeom prst="line">
              <a:avLst/>
            </a:prstGeom>
            <a:ln w="9525" cap="flat" cmpd="sng">
              <a:solidFill>
                <a:schemeClr val="tx1"/>
              </a:solidFill>
              <a:prstDash val="solid"/>
              <a:headEnd type="none" w="med" len="med"/>
              <a:tailEnd type="none" w="med" len="med"/>
            </a:ln>
          </p:spPr>
        </p:sp>
        <p:sp>
          <p:nvSpPr>
            <p:cNvPr id="19496" name="Line 40"/>
            <p:cNvSpPr/>
            <p:nvPr/>
          </p:nvSpPr>
          <p:spPr>
            <a:xfrm>
              <a:off x="1836" y="2615"/>
              <a:ext cx="0" cy="227"/>
            </a:xfrm>
            <a:prstGeom prst="line">
              <a:avLst/>
            </a:prstGeom>
            <a:ln w="9525" cap="flat" cmpd="sng">
              <a:solidFill>
                <a:schemeClr val="tx1"/>
              </a:solidFill>
              <a:prstDash val="solid"/>
              <a:headEnd type="none" w="med" len="med"/>
              <a:tailEnd type="none" w="med" len="med"/>
            </a:ln>
          </p:spPr>
        </p:sp>
        <p:sp>
          <p:nvSpPr>
            <p:cNvPr id="19497" name="Line 41"/>
            <p:cNvSpPr/>
            <p:nvPr/>
          </p:nvSpPr>
          <p:spPr>
            <a:xfrm>
              <a:off x="1836" y="2615"/>
              <a:ext cx="318" cy="227"/>
            </a:xfrm>
            <a:prstGeom prst="line">
              <a:avLst/>
            </a:prstGeom>
            <a:ln w="9525" cap="flat" cmpd="sng">
              <a:solidFill>
                <a:srgbClr val="FF3300"/>
              </a:solidFill>
              <a:prstDash val="solid"/>
              <a:headEnd type="none" w="med" len="med"/>
              <a:tailEnd type="none" w="med" len="med"/>
            </a:ln>
          </p:spPr>
        </p:sp>
        <p:sp>
          <p:nvSpPr>
            <p:cNvPr id="19498" name="Text Box 42"/>
            <p:cNvSpPr txBox="1"/>
            <p:nvPr/>
          </p:nvSpPr>
          <p:spPr>
            <a:xfrm>
              <a:off x="1474"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499" name="Text Box 43"/>
            <p:cNvSpPr txBox="1"/>
            <p:nvPr/>
          </p:nvSpPr>
          <p:spPr>
            <a:xfrm>
              <a:off x="1746" y="3114"/>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00" name="Oval 44"/>
            <p:cNvSpPr/>
            <p:nvPr/>
          </p:nvSpPr>
          <p:spPr>
            <a:xfrm>
              <a:off x="3470" y="2841"/>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19501" name="Oval 45"/>
            <p:cNvSpPr/>
            <p:nvPr/>
          </p:nvSpPr>
          <p:spPr>
            <a:xfrm>
              <a:off x="3152"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19502" name="Oval 46"/>
            <p:cNvSpPr/>
            <p:nvPr/>
          </p:nvSpPr>
          <p:spPr>
            <a:xfrm>
              <a:off x="2835" y="2841"/>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19503" name="Line 47"/>
            <p:cNvSpPr/>
            <p:nvPr/>
          </p:nvSpPr>
          <p:spPr>
            <a:xfrm flipH="1">
              <a:off x="2971" y="2615"/>
              <a:ext cx="317" cy="227"/>
            </a:xfrm>
            <a:prstGeom prst="line">
              <a:avLst/>
            </a:prstGeom>
            <a:ln w="9525" cap="flat" cmpd="sng">
              <a:solidFill>
                <a:schemeClr val="tx1"/>
              </a:solidFill>
              <a:prstDash val="solid"/>
              <a:headEnd type="none" w="med" len="med"/>
              <a:tailEnd type="none" w="med" len="med"/>
            </a:ln>
          </p:spPr>
        </p:sp>
        <p:sp>
          <p:nvSpPr>
            <p:cNvPr id="19504" name="Line 48"/>
            <p:cNvSpPr/>
            <p:nvPr/>
          </p:nvSpPr>
          <p:spPr>
            <a:xfrm>
              <a:off x="3288" y="2615"/>
              <a:ext cx="0" cy="227"/>
            </a:xfrm>
            <a:prstGeom prst="line">
              <a:avLst/>
            </a:prstGeom>
            <a:ln w="9525" cap="flat" cmpd="sng">
              <a:solidFill>
                <a:schemeClr val="tx1"/>
              </a:solidFill>
              <a:prstDash val="solid"/>
              <a:headEnd type="none" w="med" len="med"/>
              <a:tailEnd type="none" w="med" len="med"/>
            </a:ln>
          </p:spPr>
        </p:sp>
        <p:sp>
          <p:nvSpPr>
            <p:cNvPr id="19505" name="Line 49"/>
            <p:cNvSpPr/>
            <p:nvPr/>
          </p:nvSpPr>
          <p:spPr>
            <a:xfrm>
              <a:off x="3288" y="2615"/>
              <a:ext cx="318" cy="227"/>
            </a:xfrm>
            <a:prstGeom prst="line">
              <a:avLst/>
            </a:prstGeom>
            <a:ln w="9525" cap="flat" cmpd="sng">
              <a:solidFill>
                <a:schemeClr val="tx1"/>
              </a:solidFill>
              <a:prstDash val="solid"/>
              <a:headEnd type="none" w="med" len="med"/>
              <a:tailEnd type="none" w="med" len="med"/>
            </a:ln>
          </p:spPr>
        </p:sp>
        <p:sp>
          <p:nvSpPr>
            <p:cNvPr id="19506" name="Text Box 50"/>
            <p:cNvSpPr txBox="1"/>
            <p:nvPr/>
          </p:nvSpPr>
          <p:spPr>
            <a:xfrm>
              <a:off x="3107"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07" name="Text Box 51"/>
            <p:cNvSpPr txBox="1"/>
            <p:nvPr/>
          </p:nvSpPr>
          <p:spPr>
            <a:xfrm>
              <a:off x="3470"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08" name="Oval 52"/>
            <p:cNvSpPr/>
            <p:nvPr/>
          </p:nvSpPr>
          <p:spPr>
            <a:xfrm>
              <a:off x="4559" y="27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19509" name="Oval 53"/>
            <p:cNvSpPr/>
            <p:nvPr/>
          </p:nvSpPr>
          <p:spPr>
            <a:xfrm>
              <a:off x="4241" y="2795"/>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19510" name="Oval 54"/>
            <p:cNvSpPr/>
            <p:nvPr/>
          </p:nvSpPr>
          <p:spPr>
            <a:xfrm>
              <a:off x="3924" y="279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19511" name="Line 55"/>
            <p:cNvSpPr/>
            <p:nvPr/>
          </p:nvSpPr>
          <p:spPr>
            <a:xfrm flipH="1">
              <a:off x="4060" y="2568"/>
              <a:ext cx="317" cy="227"/>
            </a:xfrm>
            <a:prstGeom prst="line">
              <a:avLst/>
            </a:prstGeom>
            <a:ln w="9525" cap="flat" cmpd="sng">
              <a:solidFill>
                <a:schemeClr val="tx1"/>
              </a:solidFill>
              <a:prstDash val="solid"/>
              <a:headEnd type="none" w="med" len="med"/>
              <a:tailEnd type="none" w="med" len="med"/>
            </a:ln>
          </p:spPr>
        </p:sp>
        <p:sp>
          <p:nvSpPr>
            <p:cNvPr id="19512" name="Line 56"/>
            <p:cNvSpPr/>
            <p:nvPr/>
          </p:nvSpPr>
          <p:spPr>
            <a:xfrm>
              <a:off x="4377" y="2568"/>
              <a:ext cx="0" cy="227"/>
            </a:xfrm>
            <a:prstGeom prst="line">
              <a:avLst/>
            </a:prstGeom>
            <a:ln w="9525" cap="flat" cmpd="sng">
              <a:solidFill>
                <a:schemeClr val="tx1"/>
              </a:solidFill>
              <a:prstDash val="solid"/>
              <a:headEnd type="none" w="med" len="med"/>
              <a:tailEnd type="none" w="med" len="med"/>
            </a:ln>
          </p:spPr>
        </p:sp>
        <p:sp>
          <p:nvSpPr>
            <p:cNvPr id="19513" name="Line 57"/>
            <p:cNvSpPr/>
            <p:nvPr/>
          </p:nvSpPr>
          <p:spPr>
            <a:xfrm>
              <a:off x="4377" y="2568"/>
              <a:ext cx="318" cy="227"/>
            </a:xfrm>
            <a:prstGeom prst="line">
              <a:avLst/>
            </a:prstGeom>
            <a:ln w="9525" cap="flat" cmpd="sng">
              <a:solidFill>
                <a:schemeClr val="tx1"/>
              </a:solidFill>
              <a:prstDash val="solid"/>
              <a:headEnd type="none" w="med" len="med"/>
              <a:tailEnd type="none" w="med" len="med"/>
            </a:ln>
          </p:spPr>
        </p:sp>
        <p:sp>
          <p:nvSpPr>
            <p:cNvPr id="19514" name="Text Box 58"/>
            <p:cNvSpPr txBox="1"/>
            <p:nvPr/>
          </p:nvSpPr>
          <p:spPr>
            <a:xfrm>
              <a:off x="4694" y="3060"/>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15" name="Oval 59"/>
            <p:cNvSpPr/>
            <p:nvPr/>
          </p:nvSpPr>
          <p:spPr>
            <a:xfrm>
              <a:off x="113"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19516" name="Oval 60"/>
            <p:cNvSpPr/>
            <p:nvPr/>
          </p:nvSpPr>
          <p:spPr>
            <a:xfrm>
              <a:off x="521"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19517" name="Line 61"/>
            <p:cNvSpPr/>
            <p:nvPr/>
          </p:nvSpPr>
          <p:spPr>
            <a:xfrm flipH="1">
              <a:off x="249" y="3157"/>
              <a:ext cx="408" cy="227"/>
            </a:xfrm>
            <a:prstGeom prst="line">
              <a:avLst/>
            </a:prstGeom>
            <a:ln w="9525" cap="flat" cmpd="sng">
              <a:solidFill>
                <a:schemeClr val="tx1"/>
              </a:solidFill>
              <a:prstDash val="solid"/>
              <a:headEnd type="none" w="med" len="med"/>
              <a:tailEnd type="none" w="med" len="med"/>
            </a:ln>
          </p:spPr>
        </p:sp>
        <p:sp>
          <p:nvSpPr>
            <p:cNvPr id="19518" name="Line 62"/>
            <p:cNvSpPr/>
            <p:nvPr/>
          </p:nvSpPr>
          <p:spPr>
            <a:xfrm>
              <a:off x="657" y="3157"/>
              <a:ext cx="0" cy="227"/>
            </a:xfrm>
            <a:prstGeom prst="line">
              <a:avLst/>
            </a:prstGeom>
            <a:ln w="9525" cap="flat" cmpd="sng">
              <a:solidFill>
                <a:schemeClr val="tx1"/>
              </a:solidFill>
              <a:prstDash val="solid"/>
              <a:headEnd type="none" w="med" len="med"/>
              <a:tailEnd type="none" w="med" len="med"/>
            </a:ln>
          </p:spPr>
        </p:sp>
        <p:sp>
          <p:nvSpPr>
            <p:cNvPr id="19519" name="Text Box 63"/>
            <p:cNvSpPr txBox="1"/>
            <p:nvPr/>
          </p:nvSpPr>
          <p:spPr>
            <a:xfrm>
              <a:off x="113"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20" name="Text Box 64"/>
            <p:cNvSpPr txBox="1"/>
            <p:nvPr/>
          </p:nvSpPr>
          <p:spPr>
            <a:xfrm>
              <a:off x="566"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21" name="Oval 65"/>
            <p:cNvSpPr/>
            <p:nvPr/>
          </p:nvSpPr>
          <p:spPr>
            <a:xfrm>
              <a:off x="929" y="338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19522" name="Oval 66"/>
            <p:cNvSpPr/>
            <p:nvPr/>
          </p:nvSpPr>
          <p:spPr>
            <a:xfrm>
              <a:off x="1292"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19523" name="Line 67"/>
            <p:cNvSpPr/>
            <p:nvPr/>
          </p:nvSpPr>
          <p:spPr>
            <a:xfrm flipH="1">
              <a:off x="1065" y="3158"/>
              <a:ext cx="0" cy="226"/>
            </a:xfrm>
            <a:prstGeom prst="line">
              <a:avLst/>
            </a:prstGeom>
            <a:ln w="9525" cap="flat" cmpd="sng">
              <a:solidFill>
                <a:schemeClr val="tx1"/>
              </a:solidFill>
              <a:prstDash val="solid"/>
              <a:headEnd type="none" w="med" len="med"/>
              <a:tailEnd type="none" w="med" len="med"/>
            </a:ln>
          </p:spPr>
        </p:sp>
        <p:sp>
          <p:nvSpPr>
            <p:cNvPr id="19524" name="Line 68"/>
            <p:cNvSpPr/>
            <p:nvPr/>
          </p:nvSpPr>
          <p:spPr>
            <a:xfrm>
              <a:off x="1110" y="3158"/>
              <a:ext cx="318" cy="226"/>
            </a:xfrm>
            <a:prstGeom prst="line">
              <a:avLst/>
            </a:prstGeom>
            <a:ln w="9525" cap="flat" cmpd="sng">
              <a:solidFill>
                <a:schemeClr val="tx1"/>
              </a:solidFill>
              <a:prstDash val="solid"/>
              <a:headEnd type="none" w="med" len="med"/>
              <a:tailEnd type="none" w="med" len="med"/>
            </a:ln>
          </p:spPr>
        </p:sp>
        <p:sp>
          <p:nvSpPr>
            <p:cNvPr id="19525" name="Text Box 69"/>
            <p:cNvSpPr txBox="1"/>
            <p:nvPr/>
          </p:nvSpPr>
          <p:spPr>
            <a:xfrm>
              <a:off x="1519"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26" name="Oval 70"/>
            <p:cNvSpPr/>
            <p:nvPr/>
          </p:nvSpPr>
          <p:spPr>
            <a:xfrm>
              <a:off x="1792" y="3339"/>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19527" name="Oval 71"/>
            <p:cNvSpPr/>
            <p:nvPr/>
          </p:nvSpPr>
          <p:spPr>
            <a:xfrm>
              <a:off x="2200" y="3339"/>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19528" name="Line 72"/>
            <p:cNvSpPr/>
            <p:nvPr/>
          </p:nvSpPr>
          <p:spPr>
            <a:xfrm flipH="1">
              <a:off x="1928" y="3113"/>
              <a:ext cx="226" cy="226"/>
            </a:xfrm>
            <a:prstGeom prst="line">
              <a:avLst/>
            </a:prstGeom>
            <a:ln w="9525" cap="flat" cmpd="sng">
              <a:solidFill>
                <a:srgbClr val="FF3300"/>
              </a:solidFill>
              <a:prstDash val="solid"/>
              <a:headEnd type="none" w="med" len="med"/>
              <a:tailEnd type="none" w="med" len="med"/>
            </a:ln>
          </p:spPr>
        </p:sp>
        <p:sp>
          <p:nvSpPr>
            <p:cNvPr id="19529" name="Line 73"/>
            <p:cNvSpPr/>
            <p:nvPr/>
          </p:nvSpPr>
          <p:spPr>
            <a:xfrm>
              <a:off x="2154" y="3113"/>
              <a:ext cx="182" cy="226"/>
            </a:xfrm>
            <a:prstGeom prst="line">
              <a:avLst/>
            </a:prstGeom>
            <a:ln w="9525" cap="flat" cmpd="sng">
              <a:solidFill>
                <a:schemeClr val="tx1"/>
              </a:solidFill>
              <a:prstDash val="solid"/>
              <a:headEnd type="none" w="med" len="med"/>
              <a:tailEnd type="none" w="med" len="med"/>
            </a:ln>
          </p:spPr>
        </p:sp>
        <p:sp>
          <p:nvSpPr>
            <p:cNvPr id="19530" name="Text Box 74"/>
            <p:cNvSpPr txBox="1"/>
            <p:nvPr/>
          </p:nvSpPr>
          <p:spPr>
            <a:xfrm>
              <a:off x="2245"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31" name="Oval 75"/>
            <p:cNvSpPr/>
            <p:nvPr/>
          </p:nvSpPr>
          <p:spPr>
            <a:xfrm>
              <a:off x="2562" y="3339"/>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19532" name="Line 76"/>
            <p:cNvSpPr/>
            <p:nvPr/>
          </p:nvSpPr>
          <p:spPr>
            <a:xfrm flipH="1">
              <a:off x="2699" y="3113"/>
              <a:ext cx="272" cy="226"/>
            </a:xfrm>
            <a:prstGeom prst="line">
              <a:avLst/>
            </a:prstGeom>
            <a:ln w="9525" cap="flat" cmpd="sng">
              <a:solidFill>
                <a:schemeClr val="tx1"/>
              </a:solidFill>
              <a:prstDash val="solid"/>
              <a:headEnd type="none" w="med" len="med"/>
              <a:tailEnd type="none" w="med" len="med"/>
            </a:ln>
          </p:spPr>
        </p:sp>
        <p:sp>
          <p:nvSpPr>
            <p:cNvPr id="19533" name="Line 77"/>
            <p:cNvSpPr/>
            <p:nvPr/>
          </p:nvSpPr>
          <p:spPr>
            <a:xfrm>
              <a:off x="2971" y="3113"/>
              <a:ext cx="90" cy="227"/>
            </a:xfrm>
            <a:prstGeom prst="line">
              <a:avLst/>
            </a:prstGeom>
            <a:ln w="9525" cap="flat" cmpd="sng">
              <a:solidFill>
                <a:schemeClr val="tx1"/>
              </a:solidFill>
              <a:prstDash val="solid"/>
              <a:headEnd type="none" w="med" len="med"/>
              <a:tailEnd type="none" w="med" len="med"/>
            </a:ln>
          </p:spPr>
        </p:sp>
        <p:sp>
          <p:nvSpPr>
            <p:cNvPr id="19534" name="Text Box 78"/>
            <p:cNvSpPr txBox="1"/>
            <p:nvPr/>
          </p:nvSpPr>
          <p:spPr>
            <a:xfrm>
              <a:off x="2562"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35" name="Oval 79"/>
            <p:cNvSpPr/>
            <p:nvPr/>
          </p:nvSpPr>
          <p:spPr>
            <a:xfrm>
              <a:off x="2925" y="3339"/>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19536" name="Oval 80"/>
            <p:cNvSpPr/>
            <p:nvPr/>
          </p:nvSpPr>
          <p:spPr>
            <a:xfrm>
              <a:off x="3606"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19537" name="Line 81"/>
            <p:cNvSpPr/>
            <p:nvPr/>
          </p:nvSpPr>
          <p:spPr>
            <a:xfrm>
              <a:off x="4059" y="3066"/>
              <a:ext cx="46" cy="228"/>
            </a:xfrm>
            <a:prstGeom prst="line">
              <a:avLst/>
            </a:prstGeom>
            <a:ln w="9525" cap="flat" cmpd="sng">
              <a:solidFill>
                <a:schemeClr val="tx1"/>
              </a:solidFill>
              <a:prstDash val="solid"/>
              <a:headEnd type="none" w="med" len="med"/>
              <a:tailEnd type="none" w="med" len="med"/>
            </a:ln>
          </p:spPr>
        </p:sp>
        <p:sp>
          <p:nvSpPr>
            <p:cNvPr id="19538" name="Text Box 82"/>
            <p:cNvSpPr txBox="1"/>
            <p:nvPr/>
          </p:nvSpPr>
          <p:spPr>
            <a:xfrm>
              <a:off x="3606" y="3566"/>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39" name="Line 83"/>
            <p:cNvSpPr/>
            <p:nvPr/>
          </p:nvSpPr>
          <p:spPr>
            <a:xfrm flipH="1">
              <a:off x="3742" y="3066"/>
              <a:ext cx="317" cy="228"/>
            </a:xfrm>
            <a:prstGeom prst="line">
              <a:avLst/>
            </a:prstGeom>
            <a:ln w="9525" cap="flat" cmpd="sng">
              <a:solidFill>
                <a:schemeClr val="tx1"/>
              </a:solidFill>
              <a:prstDash val="solid"/>
              <a:headEnd type="none" w="med" len="med"/>
              <a:tailEnd type="none" w="med" len="med"/>
            </a:ln>
          </p:spPr>
        </p:sp>
        <p:sp>
          <p:nvSpPr>
            <p:cNvPr id="19540" name="Oval 84"/>
            <p:cNvSpPr/>
            <p:nvPr/>
          </p:nvSpPr>
          <p:spPr>
            <a:xfrm>
              <a:off x="3969" y="329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19541" name="Oval 85"/>
            <p:cNvSpPr/>
            <p:nvPr/>
          </p:nvSpPr>
          <p:spPr>
            <a:xfrm>
              <a:off x="4286"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57</a:t>
              </a:r>
            </a:p>
          </p:txBody>
        </p:sp>
        <p:sp>
          <p:nvSpPr>
            <p:cNvPr id="19542" name="Oval 86"/>
            <p:cNvSpPr/>
            <p:nvPr/>
          </p:nvSpPr>
          <p:spPr>
            <a:xfrm>
              <a:off x="4649"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59</a:t>
              </a:r>
            </a:p>
          </p:txBody>
        </p:sp>
        <p:sp>
          <p:nvSpPr>
            <p:cNvPr id="19543" name="Line 87"/>
            <p:cNvSpPr/>
            <p:nvPr/>
          </p:nvSpPr>
          <p:spPr>
            <a:xfrm flipH="1">
              <a:off x="4422" y="3068"/>
              <a:ext cx="0" cy="226"/>
            </a:xfrm>
            <a:prstGeom prst="line">
              <a:avLst/>
            </a:prstGeom>
            <a:ln w="9525" cap="flat" cmpd="sng">
              <a:solidFill>
                <a:schemeClr val="tx1"/>
              </a:solidFill>
              <a:prstDash val="solid"/>
              <a:headEnd type="none" w="med" len="med"/>
              <a:tailEnd type="none" w="med" len="med"/>
            </a:ln>
          </p:spPr>
        </p:sp>
        <p:sp>
          <p:nvSpPr>
            <p:cNvPr id="19544" name="Line 88"/>
            <p:cNvSpPr/>
            <p:nvPr/>
          </p:nvSpPr>
          <p:spPr>
            <a:xfrm>
              <a:off x="4422" y="3067"/>
              <a:ext cx="363" cy="227"/>
            </a:xfrm>
            <a:prstGeom prst="line">
              <a:avLst/>
            </a:prstGeom>
            <a:ln w="9525" cap="flat" cmpd="sng">
              <a:solidFill>
                <a:schemeClr val="tx1"/>
              </a:solidFill>
              <a:prstDash val="solid"/>
              <a:headEnd type="none" w="med" len="med"/>
              <a:tailEnd type="none" w="med" len="med"/>
            </a:ln>
          </p:spPr>
        </p:sp>
        <p:sp>
          <p:nvSpPr>
            <p:cNvPr id="19545" name="Text Box 89"/>
            <p:cNvSpPr txBox="1"/>
            <p:nvPr/>
          </p:nvSpPr>
          <p:spPr>
            <a:xfrm>
              <a:off x="4694" y="3702"/>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46" name="Text Box 90"/>
            <p:cNvSpPr txBox="1"/>
            <p:nvPr/>
          </p:nvSpPr>
          <p:spPr>
            <a:xfrm>
              <a:off x="4286" y="3566"/>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47" name="Oval 91"/>
            <p:cNvSpPr/>
            <p:nvPr/>
          </p:nvSpPr>
          <p:spPr>
            <a:xfrm>
              <a:off x="930" y="3793"/>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15</a:t>
              </a:r>
            </a:p>
          </p:txBody>
        </p:sp>
        <p:sp>
          <p:nvSpPr>
            <p:cNvPr id="19548" name="Line 92"/>
            <p:cNvSpPr/>
            <p:nvPr/>
          </p:nvSpPr>
          <p:spPr>
            <a:xfrm flipH="1">
              <a:off x="1066" y="3657"/>
              <a:ext cx="0" cy="135"/>
            </a:xfrm>
            <a:prstGeom prst="line">
              <a:avLst/>
            </a:prstGeom>
            <a:ln w="9525" cap="flat" cmpd="sng">
              <a:solidFill>
                <a:schemeClr val="tx1"/>
              </a:solidFill>
              <a:prstDash val="solid"/>
              <a:headEnd type="none" w="med" len="med"/>
              <a:tailEnd type="none" w="med" len="med"/>
            </a:ln>
          </p:spPr>
        </p:sp>
        <p:sp>
          <p:nvSpPr>
            <p:cNvPr id="19549" name="Text Box 93"/>
            <p:cNvSpPr txBox="1"/>
            <p:nvPr/>
          </p:nvSpPr>
          <p:spPr>
            <a:xfrm>
              <a:off x="975" y="4089"/>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19550" name="Oval 94"/>
            <p:cNvSpPr/>
            <p:nvPr/>
          </p:nvSpPr>
          <p:spPr>
            <a:xfrm>
              <a:off x="1791" y="3748"/>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31</a:t>
              </a:r>
            </a:p>
          </p:txBody>
        </p:sp>
        <p:sp>
          <p:nvSpPr>
            <p:cNvPr id="19551" name="Line 95"/>
            <p:cNvSpPr/>
            <p:nvPr/>
          </p:nvSpPr>
          <p:spPr>
            <a:xfrm flipH="1">
              <a:off x="1927" y="3612"/>
              <a:ext cx="0" cy="135"/>
            </a:xfrm>
            <a:prstGeom prst="line">
              <a:avLst/>
            </a:prstGeom>
            <a:ln w="9525" cap="flat" cmpd="sng">
              <a:solidFill>
                <a:srgbClr val="FF3300"/>
              </a:solidFill>
              <a:prstDash val="solid"/>
              <a:headEnd type="none" w="med" len="med"/>
              <a:tailEnd type="none" w="med" len="med"/>
            </a:ln>
          </p:spPr>
        </p:sp>
        <p:sp>
          <p:nvSpPr>
            <p:cNvPr id="19552" name="Text Box 96"/>
            <p:cNvSpPr txBox="1"/>
            <p:nvPr/>
          </p:nvSpPr>
          <p:spPr>
            <a:xfrm>
              <a:off x="1610" y="4089"/>
              <a:ext cx="725"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答案结点</a:t>
              </a:r>
            </a:p>
          </p:txBody>
        </p:sp>
        <p:sp>
          <p:nvSpPr>
            <p:cNvPr id="19553" name="Text Box 97"/>
            <p:cNvSpPr txBox="1"/>
            <p:nvPr/>
          </p:nvSpPr>
          <p:spPr>
            <a:xfrm>
              <a:off x="2109" y="2251"/>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19554" name="Text Box 98"/>
            <p:cNvSpPr txBox="1"/>
            <p:nvPr/>
          </p:nvSpPr>
          <p:spPr>
            <a:xfrm>
              <a:off x="2018" y="2568"/>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19555" name="Text Box 99"/>
            <p:cNvSpPr txBox="1"/>
            <p:nvPr/>
          </p:nvSpPr>
          <p:spPr>
            <a:xfrm>
              <a:off x="1927" y="3203"/>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=1</a:t>
              </a:r>
            </a:p>
          </p:txBody>
        </p:sp>
        <p:sp>
          <p:nvSpPr>
            <p:cNvPr id="19556" name="Text Box 100"/>
            <p:cNvSpPr txBox="1"/>
            <p:nvPr/>
          </p:nvSpPr>
          <p:spPr>
            <a:xfrm>
              <a:off x="2064" y="3884"/>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4</a:t>
              </a:r>
              <a:r>
                <a:rPr lang="en-US" altLang="zh-CN" sz="1400" dirty="0">
                  <a:latin typeface="Arial" panose="020B0604020202020204" pitchFamily="34" charset="0"/>
                </a:rPr>
                <a:t>=3</a:t>
              </a:r>
            </a:p>
          </p:txBody>
        </p:sp>
      </p:gr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57200" y="277813"/>
            <a:ext cx="8507413" cy="558800"/>
          </a:xfrm>
        </p:spPr>
        <p:txBody>
          <a:bodyPr vert="horz" wrap="square" lIns="91440" tIns="45720" rIns="91440" bIns="45720" anchor="t" anchorCtr="0"/>
          <a:lstStyle/>
          <a:p>
            <a:pPr eaLnBrk="1" hangingPunct="1"/>
            <a:r>
              <a:rPr lang="zh-CN" altLang="en-US" sz="2400" dirty="0">
                <a:solidFill>
                  <a:schemeClr val="tx1"/>
                </a:solidFill>
                <a:latin typeface="黑体" panose="02010609060101010101" pitchFamily="49" charset="-122"/>
                <a:ea typeface="黑体" panose="02010609060101010101" pitchFamily="49" charset="-122"/>
              </a:rPr>
              <a:t>采用</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分枝－限界法检索</a:t>
            </a:r>
            <a:r>
              <a:rPr lang="en-US" altLang="zh-CN" sz="2400" dirty="0">
                <a:solidFill>
                  <a:schemeClr val="tx1"/>
                </a:solidFill>
                <a:latin typeface="黑体" panose="02010609060101010101" pitchFamily="49" charset="-122"/>
                <a:ea typeface="黑体" panose="02010609060101010101" pitchFamily="49" charset="-122"/>
              </a:rPr>
              <a:t>4-</a:t>
            </a:r>
            <a:r>
              <a:rPr lang="zh-CN" altLang="en-US" sz="2400" dirty="0">
                <a:solidFill>
                  <a:schemeClr val="tx1"/>
                </a:solidFill>
                <a:latin typeface="黑体" panose="02010609060101010101" pitchFamily="49" charset="-122"/>
                <a:ea typeface="黑体" panose="02010609060101010101" pitchFamily="49" charset="-122"/>
              </a:rPr>
              <a:t>皇后问题的状态空间树：</a:t>
            </a:r>
          </a:p>
        </p:txBody>
      </p:sp>
      <p:sp>
        <p:nvSpPr>
          <p:cNvPr id="20483" name="Oval 5"/>
          <p:cNvSpPr/>
          <p:nvPr/>
        </p:nvSpPr>
        <p:spPr>
          <a:xfrm>
            <a:off x="4140200" y="12684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20484" name="Oval 6"/>
          <p:cNvSpPr/>
          <p:nvPr/>
        </p:nvSpPr>
        <p:spPr>
          <a:xfrm>
            <a:off x="1187450" y="21320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20485" name="Oval 7"/>
          <p:cNvSpPr/>
          <p:nvPr/>
        </p:nvSpPr>
        <p:spPr>
          <a:xfrm>
            <a:off x="3060700" y="2060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20486" name="Oval 8"/>
          <p:cNvSpPr/>
          <p:nvPr/>
        </p:nvSpPr>
        <p:spPr>
          <a:xfrm>
            <a:off x="5364163" y="2060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20487" name="Oval 9"/>
          <p:cNvSpPr/>
          <p:nvPr/>
        </p:nvSpPr>
        <p:spPr>
          <a:xfrm>
            <a:off x="7092950" y="19891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20488" name="Line 10"/>
          <p:cNvSpPr/>
          <p:nvPr/>
        </p:nvSpPr>
        <p:spPr>
          <a:xfrm flipH="1">
            <a:off x="1476375" y="1700213"/>
            <a:ext cx="2879725" cy="431800"/>
          </a:xfrm>
          <a:prstGeom prst="line">
            <a:avLst/>
          </a:prstGeom>
          <a:ln w="9525" cap="flat" cmpd="sng">
            <a:solidFill>
              <a:schemeClr val="tx1"/>
            </a:solidFill>
            <a:prstDash val="solid"/>
            <a:headEnd type="none" w="med" len="med"/>
            <a:tailEnd type="none" w="med" len="med"/>
          </a:ln>
        </p:spPr>
      </p:sp>
      <p:sp>
        <p:nvSpPr>
          <p:cNvPr id="20489" name="Line 11"/>
          <p:cNvSpPr/>
          <p:nvPr/>
        </p:nvSpPr>
        <p:spPr>
          <a:xfrm flipH="1">
            <a:off x="3276600" y="1700213"/>
            <a:ext cx="1079500" cy="360362"/>
          </a:xfrm>
          <a:prstGeom prst="line">
            <a:avLst/>
          </a:prstGeom>
          <a:ln w="9525" cap="flat" cmpd="sng">
            <a:solidFill>
              <a:schemeClr val="tx1"/>
            </a:solidFill>
            <a:prstDash val="solid"/>
            <a:headEnd type="none" w="med" len="med"/>
            <a:tailEnd type="none" w="med" len="med"/>
          </a:ln>
        </p:spPr>
      </p:sp>
      <p:sp>
        <p:nvSpPr>
          <p:cNvPr id="20490" name="Line 12"/>
          <p:cNvSpPr/>
          <p:nvPr/>
        </p:nvSpPr>
        <p:spPr>
          <a:xfrm>
            <a:off x="4356100" y="1700213"/>
            <a:ext cx="1223963" cy="360362"/>
          </a:xfrm>
          <a:prstGeom prst="line">
            <a:avLst/>
          </a:prstGeom>
          <a:ln w="9525" cap="flat" cmpd="sng">
            <a:solidFill>
              <a:schemeClr val="tx1"/>
            </a:solidFill>
            <a:prstDash val="solid"/>
            <a:headEnd type="none" w="med" len="med"/>
            <a:tailEnd type="none" w="med" len="med"/>
          </a:ln>
        </p:spPr>
      </p:sp>
      <p:sp>
        <p:nvSpPr>
          <p:cNvPr id="20491" name="Line 13"/>
          <p:cNvSpPr/>
          <p:nvPr/>
        </p:nvSpPr>
        <p:spPr>
          <a:xfrm>
            <a:off x="4356100" y="1700213"/>
            <a:ext cx="2881313" cy="288925"/>
          </a:xfrm>
          <a:prstGeom prst="line">
            <a:avLst/>
          </a:prstGeom>
          <a:ln w="9525" cap="flat" cmpd="sng">
            <a:solidFill>
              <a:schemeClr val="tx1"/>
            </a:solidFill>
            <a:prstDash val="solid"/>
            <a:headEnd type="none" w="med" len="med"/>
            <a:tailEnd type="none" w="med" len="med"/>
          </a:ln>
        </p:spPr>
      </p:sp>
      <p:sp>
        <p:nvSpPr>
          <p:cNvPr id="20492" name="Oval 14"/>
          <p:cNvSpPr/>
          <p:nvPr/>
        </p:nvSpPr>
        <p:spPr>
          <a:xfrm>
            <a:off x="539750" y="29241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20493" name="Oval 15"/>
          <p:cNvSpPr/>
          <p:nvPr/>
        </p:nvSpPr>
        <p:spPr>
          <a:xfrm>
            <a:off x="1187450" y="29241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20494" name="Oval 16"/>
          <p:cNvSpPr/>
          <p:nvPr/>
        </p:nvSpPr>
        <p:spPr>
          <a:xfrm>
            <a:off x="1835150" y="29241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20495" name="Line 17"/>
          <p:cNvSpPr/>
          <p:nvPr/>
        </p:nvSpPr>
        <p:spPr>
          <a:xfrm flipH="1">
            <a:off x="755650" y="2563813"/>
            <a:ext cx="647700" cy="360362"/>
          </a:xfrm>
          <a:prstGeom prst="line">
            <a:avLst/>
          </a:prstGeom>
          <a:ln w="9525" cap="flat" cmpd="sng">
            <a:solidFill>
              <a:schemeClr val="tx1"/>
            </a:solidFill>
            <a:prstDash val="solid"/>
            <a:headEnd type="none" w="med" len="med"/>
            <a:tailEnd type="none" w="med" len="med"/>
          </a:ln>
        </p:spPr>
      </p:sp>
      <p:sp>
        <p:nvSpPr>
          <p:cNvPr id="20496" name="Line 18"/>
          <p:cNvSpPr/>
          <p:nvPr/>
        </p:nvSpPr>
        <p:spPr>
          <a:xfrm>
            <a:off x="1403350" y="2563813"/>
            <a:ext cx="0" cy="360362"/>
          </a:xfrm>
          <a:prstGeom prst="line">
            <a:avLst/>
          </a:prstGeom>
          <a:ln w="9525" cap="flat" cmpd="sng">
            <a:solidFill>
              <a:schemeClr val="tx1"/>
            </a:solidFill>
            <a:prstDash val="solid"/>
            <a:headEnd type="none" w="med" len="med"/>
            <a:tailEnd type="none" w="med" len="med"/>
          </a:ln>
        </p:spPr>
      </p:sp>
      <p:sp>
        <p:nvSpPr>
          <p:cNvPr id="20497" name="Line 19"/>
          <p:cNvSpPr/>
          <p:nvPr/>
        </p:nvSpPr>
        <p:spPr>
          <a:xfrm>
            <a:off x="1403350" y="2563813"/>
            <a:ext cx="647700" cy="360362"/>
          </a:xfrm>
          <a:prstGeom prst="line">
            <a:avLst/>
          </a:prstGeom>
          <a:ln w="9525" cap="flat" cmpd="sng">
            <a:solidFill>
              <a:schemeClr val="tx1"/>
            </a:solidFill>
            <a:prstDash val="solid"/>
            <a:headEnd type="none" w="med" len="med"/>
            <a:tailEnd type="none" w="med" len="med"/>
          </a:ln>
        </p:spPr>
      </p:sp>
      <p:sp>
        <p:nvSpPr>
          <p:cNvPr id="20498" name="Text Box 20"/>
          <p:cNvSpPr txBox="1"/>
          <p:nvPr/>
        </p:nvSpPr>
        <p:spPr>
          <a:xfrm>
            <a:off x="539750" y="33559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499" name="Oval 21"/>
          <p:cNvSpPr/>
          <p:nvPr/>
        </p:nvSpPr>
        <p:spPr>
          <a:xfrm>
            <a:off x="2555875" y="28543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20500" name="Oval 22"/>
          <p:cNvSpPr/>
          <p:nvPr/>
        </p:nvSpPr>
        <p:spPr>
          <a:xfrm>
            <a:off x="3059113" y="28543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20501" name="Oval 23"/>
          <p:cNvSpPr/>
          <p:nvPr/>
        </p:nvSpPr>
        <p:spPr>
          <a:xfrm>
            <a:off x="3563938" y="28543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20502" name="Line 24"/>
          <p:cNvSpPr/>
          <p:nvPr/>
        </p:nvSpPr>
        <p:spPr>
          <a:xfrm flipH="1">
            <a:off x="2771775" y="2493963"/>
            <a:ext cx="503238" cy="360362"/>
          </a:xfrm>
          <a:prstGeom prst="line">
            <a:avLst/>
          </a:prstGeom>
          <a:ln w="9525" cap="flat" cmpd="sng">
            <a:solidFill>
              <a:schemeClr val="tx1"/>
            </a:solidFill>
            <a:prstDash val="solid"/>
            <a:headEnd type="none" w="med" len="med"/>
            <a:tailEnd type="none" w="med" len="med"/>
          </a:ln>
        </p:spPr>
      </p:sp>
      <p:sp>
        <p:nvSpPr>
          <p:cNvPr id="20503" name="Line 25"/>
          <p:cNvSpPr/>
          <p:nvPr/>
        </p:nvSpPr>
        <p:spPr>
          <a:xfrm>
            <a:off x="3275013" y="2493963"/>
            <a:ext cx="0" cy="360362"/>
          </a:xfrm>
          <a:prstGeom prst="line">
            <a:avLst/>
          </a:prstGeom>
          <a:ln w="9525" cap="flat" cmpd="sng">
            <a:solidFill>
              <a:schemeClr val="tx1"/>
            </a:solidFill>
            <a:prstDash val="solid"/>
            <a:headEnd type="none" w="med" len="med"/>
            <a:tailEnd type="none" w="med" len="med"/>
          </a:ln>
        </p:spPr>
      </p:sp>
      <p:sp>
        <p:nvSpPr>
          <p:cNvPr id="20504" name="Line 26"/>
          <p:cNvSpPr/>
          <p:nvPr/>
        </p:nvSpPr>
        <p:spPr>
          <a:xfrm>
            <a:off x="3275013" y="2493963"/>
            <a:ext cx="504825" cy="360362"/>
          </a:xfrm>
          <a:prstGeom prst="line">
            <a:avLst/>
          </a:prstGeom>
          <a:ln w="9525" cap="flat" cmpd="sng">
            <a:solidFill>
              <a:schemeClr val="tx1"/>
            </a:solidFill>
            <a:prstDash val="solid"/>
            <a:headEnd type="none" w="med" len="med"/>
            <a:tailEnd type="none" w="med" len="med"/>
          </a:ln>
        </p:spPr>
      </p:sp>
      <p:sp>
        <p:nvSpPr>
          <p:cNvPr id="20505" name="Text Box 27"/>
          <p:cNvSpPr txBox="1"/>
          <p:nvPr/>
        </p:nvSpPr>
        <p:spPr>
          <a:xfrm>
            <a:off x="2700338" y="32845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06" name="Text Box 28"/>
          <p:cNvSpPr txBox="1"/>
          <p:nvPr/>
        </p:nvSpPr>
        <p:spPr>
          <a:xfrm>
            <a:off x="3132138" y="328612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07" name="Oval 29"/>
          <p:cNvSpPr/>
          <p:nvPr/>
        </p:nvSpPr>
        <p:spPr>
          <a:xfrm>
            <a:off x="5868988" y="28527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20508" name="Oval 30"/>
          <p:cNvSpPr/>
          <p:nvPr/>
        </p:nvSpPr>
        <p:spPr>
          <a:xfrm>
            <a:off x="5364163" y="28543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20509" name="Oval 31"/>
          <p:cNvSpPr/>
          <p:nvPr/>
        </p:nvSpPr>
        <p:spPr>
          <a:xfrm>
            <a:off x="4860925" y="28527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20510" name="Line 32"/>
          <p:cNvSpPr/>
          <p:nvPr/>
        </p:nvSpPr>
        <p:spPr>
          <a:xfrm flipH="1">
            <a:off x="5076825" y="2493963"/>
            <a:ext cx="503238" cy="360362"/>
          </a:xfrm>
          <a:prstGeom prst="line">
            <a:avLst/>
          </a:prstGeom>
          <a:ln w="9525" cap="flat" cmpd="sng">
            <a:solidFill>
              <a:schemeClr val="tx1"/>
            </a:solidFill>
            <a:prstDash val="solid"/>
            <a:headEnd type="none" w="med" len="med"/>
            <a:tailEnd type="none" w="med" len="med"/>
          </a:ln>
        </p:spPr>
      </p:sp>
      <p:sp>
        <p:nvSpPr>
          <p:cNvPr id="20511" name="Line 33"/>
          <p:cNvSpPr/>
          <p:nvPr/>
        </p:nvSpPr>
        <p:spPr>
          <a:xfrm>
            <a:off x="5580063" y="2493963"/>
            <a:ext cx="0" cy="360362"/>
          </a:xfrm>
          <a:prstGeom prst="line">
            <a:avLst/>
          </a:prstGeom>
          <a:ln w="9525" cap="flat" cmpd="sng">
            <a:solidFill>
              <a:schemeClr val="tx1"/>
            </a:solidFill>
            <a:prstDash val="solid"/>
            <a:headEnd type="none" w="med" len="med"/>
            <a:tailEnd type="none" w="med" len="med"/>
          </a:ln>
        </p:spPr>
      </p:sp>
      <p:sp>
        <p:nvSpPr>
          <p:cNvPr id="20512" name="Line 34"/>
          <p:cNvSpPr/>
          <p:nvPr/>
        </p:nvSpPr>
        <p:spPr>
          <a:xfrm>
            <a:off x="5580063" y="2493963"/>
            <a:ext cx="504825" cy="360362"/>
          </a:xfrm>
          <a:prstGeom prst="line">
            <a:avLst/>
          </a:prstGeom>
          <a:ln w="9525" cap="flat" cmpd="sng">
            <a:solidFill>
              <a:schemeClr val="tx1"/>
            </a:solidFill>
            <a:prstDash val="solid"/>
            <a:headEnd type="none" w="med" len="med"/>
            <a:tailEnd type="none" w="med" len="med"/>
          </a:ln>
        </p:spPr>
      </p:sp>
      <p:sp>
        <p:nvSpPr>
          <p:cNvPr id="20513" name="Text Box 35"/>
          <p:cNvSpPr txBox="1"/>
          <p:nvPr/>
        </p:nvSpPr>
        <p:spPr>
          <a:xfrm>
            <a:off x="5292725" y="32845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14" name="Text Box 36"/>
          <p:cNvSpPr txBox="1"/>
          <p:nvPr/>
        </p:nvSpPr>
        <p:spPr>
          <a:xfrm>
            <a:off x="5868988" y="32845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15" name="Oval 37"/>
          <p:cNvSpPr/>
          <p:nvPr/>
        </p:nvSpPr>
        <p:spPr>
          <a:xfrm>
            <a:off x="7597775" y="2778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20516" name="Oval 38"/>
          <p:cNvSpPr/>
          <p:nvPr/>
        </p:nvSpPr>
        <p:spPr>
          <a:xfrm>
            <a:off x="7092950" y="27797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20517" name="Oval 39"/>
          <p:cNvSpPr/>
          <p:nvPr/>
        </p:nvSpPr>
        <p:spPr>
          <a:xfrm>
            <a:off x="6589713" y="27781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20518" name="Line 40"/>
          <p:cNvSpPr/>
          <p:nvPr/>
        </p:nvSpPr>
        <p:spPr>
          <a:xfrm flipH="1">
            <a:off x="6805613" y="2419350"/>
            <a:ext cx="503237" cy="360363"/>
          </a:xfrm>
          <a:prstGeom prst="line">
            <a:avLst/>
          </a:prstGeom>
          <a:ln w="9525" cap="flat" cmpd="sng">
            <a:solidFill>
              <a:schemeClr val="tx1"/>
            </a:solidFill>
            <a:prstDash val="solid"/>
            <a:headEnd type="none" w="med" len="med"/>
            <a:tailEnd type="none" w="med" len="med"/>
          </a:ln>
        </p:spPr>
      </p:sp>
      <p:sp>
        <p:nvSpPr>
          <p:cNvPr id="20519" name="Line 41"/>
          <p:cNvSpPr/>
          <p:nvPr/>
        </p:nvSpPr>
        <p:spPr>
          <a:xfrm>
            <a:off x="7308850" y="2419350"/>
            <a:ext cx="0" cy="360363"/>
          </a:xfrm>
          <a:prstGeom prst="line">
            <a:avLst/>
          </a:prstGeom>
          <a:ln w="9525" cap="flat" cmpd="sng">
            <a:solidFill>
              <a:schemeClr val="tx1"/>
            </a:solidFill>
            <a:prstDash val="solid"/>
            <a:headEnd type="none" w="med" len="med"/>
            <a:tailEnd type="none" w="med" len="med"/>
          </a:ln>
        </p:spPr>
      </p:sp>
      <p:sp>
        <p:nvSpPr>
          <p:cNvPr id="20520" name="Line 42"/>
          <p:cNvSpPr/>
          <p:nvPr/>
        </p:nvSpPr>
        <p:spPr>
          <a:xfrm>
            <a:off x="7308850" y="2419350"/>
            <a:ext cx="504825" cy="360363"/>
          </a:xfrm>
          <a:prstGeom prst="line">
            <a:avLst/>
          </a:prstGeom>
          <a:ln w="9525" cap="flat" cmpd="sng">
            <a:solidFill>
              <a:schemeClr val="tx1"/>
            </a:solidFill>
            <a:prstDash val="solid"/>
            <a:headEnd type="none" w="med" len="med"/>
            <a:tailEnd type="none" w="med" len="med"/>
          </a:ln>
        </p:spPr>
      </p:sp>
      <p:sp>
        <p:nvSpPr>
          <p:cNvPr id="20521" name="Text Box 43"/>
          <p:cNvSpPr txBox="1"/>
          <p:nvPr/>
        </p:nvSpPr>
        <p:spPr>
          <a:xfrm>
            <a:off x="7885113" y="3213100"/>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22" name="Oval 44"/>
          <p:cNvSpPr/>
          <p:nvPr/>
        </p:nvSpPr>
        <p:spPr>
          <a:xfrm>
            <a:off x="539750" y="37147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20523" name="Oval 45"/>
          <p:cNvSpPr/>
          <p:nvPr/>
        </p:nvSpPr>
        <p:spPr>
          <a:xfrm>
            <a:off x="1187450" y="37147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20524" name="Line 46"/>
          <p:cNvSpPr/>
          <p:nvPr/>
        </p:nvSpPr>
        <p:spPr>
          <a:xfrm flipH="1">
            <a:off x="755650" y="3354388"/>
            <a:ext cx="647700" cy="360362"/>
          </a:xfrm>
          <a:prstGeom prst="line">
            <a:avLst/>
          </a:prstGeom>
          <a:ln w="9525" cap="flat" cmpd="sng">
            <a:solidFill>
              <a:schemeClr val="tx1"/>
            </a:solidFill>
            <a:prstDash val="solid"/>
            <a:headEnd type="none" w="med" len="med"/>
            <a:tailEnd type="none" w="med" len="med"/>
          </a:ln>
        </p:spPr>
      </p:sp>
      <p:sp>
        <p:nvSpPr>
          <p:cNvPr id="20525" name="Line 47"/>
          <p:cNvSpPr/>
          <p:nvPr/>
        </p:nvSpPr>
        <p:spPr>
          <a:xfrm>
            <a:off x="1403350" y="3354388"/>
            <a:ext cx="0" cy="360362"/>
          </a:xfrm>
          <a:prstGeom prst="line">
            <a:avLst/>
          </a:prstGeom>
          <a:ln w="9525" cap="flat" cmpd="sng">
            <a:solidFill>
              <a:schemeClr val="tx1"/>
            </a:solidFill>
            <a:prstDash val="solid"/>
            <a:headEnd type="none" w="med" len="med"/>
            <a:tailEnd type="none" w="med" len="med"/>
          </a:ln>
        </p:spPr>
      </p:sp>
      <p:sp>
        <p:nvSpPr>
          <p:cNvPr id="20526" name="Text Box 48"/>
          <p:cNvSpPr txBox="1"/>
          <p:nvPr/>
        </p:nvSpPr>
        <p:spPr>
          <a:xfrm>
            <a:off x="539750" y="41481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27" name="Text Box 49"/>
          <p:cNvSpPr txBox="1"/>
          <p:nvPr/>
        </p:nvSpPr>
        <p:spPr>
          <a:xfrm>
            <a:off x="1258888" y="41481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28" name="Oval 50"/>
          <p:cNvSpPr/>
          <p:nvPr/>
        </p:nvSpPr>
        <p:spPr>
          <a:xfrm>
            <a:off x="1835150" y="37147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20529" name="Oval 51"/>
          <p:cNvSpPr/>
          <p:nvPr/>
        </p:nvSpPr>
        <p:spPr>
          <a:xfrm>
            <a:off x="2411413" y="371475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20530" name="Line 52"/>
          <p:cNvSpPr/>
          <p:nvPr/>
        </p:nvSpPr>
        <p:spPr>
          <a:xfrm flipH="1">
            <a:off x="2051050" y="3355975"/>
            <a:ext cx="0" cy="358775"/>
          </a:xfrm>
          <a:prstGeom prst="line">
            <a:avLst/>
          </a:prstGeom>
          <a:ln w="9525" cap="flat" cmpd="sng">
            <a:solidFill>
              <a:schemeClr val="tx1"/>
            </a:solidFill>
            <a:prstDash val="solid"/>
            <a:headEnd type="none" w="med" len="med"/>
            <a:tailEnd type="none" w="med" len="med"/>
          </a:ln>
        </p:spPr>
      </p:sp>
      <p:sp>
        <p:nvSpPr>
          <p:cNvPr id="20531" name="Line 53"/>
          <p:cNvSpPr/>
          <p:nvPr/>
        </p:nvSpPr>
        <p:spPr>
          <a:xfrm>
            <a:off x="2122488" y="3355975"/>
            <a:ext cx="504825" cy="358775"/>
          </a:xfrm>
          <a:prstGeom prst="line">
            <a:avLst/>
          </a:prstGeom>
          <a:ln w="9525" cap="flat" cmpd="sng">
            <a:solidFill>
              <a:schemeClr val="tx1"/>
            </a:solidFill>
            <a:prstDash val="solid"/>
            <a:headEnd type="none" w="med" len="med"/>
            <a:tailEnd type="none" w="med" len="med"/>
          </a:ln>
        </p:spPr>
      </p:sp>
      <p:sp>
        <p:nvSpPr>
          <p:cNvPr id="20532" name="Text Box 54"/>
          <p:cNvSpPr txBox="1"/>
          <p:nvPr/>
        </p:nvSpPr>
        <p:spPr>
          <a:xfrm>
            <a:off x="2771775" y="41481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33" name="Oval 55"/>
          <p:cNvSpPr/>
          <p:nvPr/>
        </p:nvSpPr>
        <p:spPr>
          <a:xfrm>
            <a:off x="3205163" y="36433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20534" name="Oval 56"/>
          <p:cNvSpPr/>
          <p:nvPr/>
        </p:nvSpPr>
        <p:spPr>
          <a:xfrm>
            <a:off x="3852863" y="36433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20535" name="Line 57"/>
          <p:cNvSpPr/>
          <p:nvPr/>
        </p:nvSpPr>
        <p:spPr>
          <a:xfrm flipH="1">
            <a:off x="3421063" y="3284538"/>
            <a:ext cx="358775" cy="358775"/>
          </a:xfrm>
          <a:prstGeom prst="line">
            <a:avLst/>
          </a:prstGeom>
          <a:ln w="9525" cap="flat" cmpd="sng">
            <a:solidFill>
              <a:schemeClr val="tx1"/>
            </a:solidFill>
            <a:prstDash val="solid"/>
            <a:headEnd type="none" w="med" len="med"/>
            <a:tailEnd type="none" w="med" len="med"/>
          </a:ln>
        </p:spPr>
      </p:sp>
      <p:sp>
        <p:nvSpPr>
          <p:cNvPr id="20536" name="Line 58"/>
          <p:cNvSpPr/>
          <p:nvPr/>
        </p:nvSpPr>
        <p:spPr>
          <a:xfrm>
            <a:off x="3779838" y="3284538"/>
            <a:ext cx="288925" cy="358775"/>
          </a:xfrm>
          <a:prstGeom prst="line">
            <a:avLst/>
          </a:prstGeom>
          <a:ln w="9525" cap="flat" cmpd="sng">
            <a:solidFill>
              <a:schemeClr val="tx1"/>
            </a:solidFill>
            <a:prstDash val="solid"/>
            <a:headEnd type="none" w="med" len="med"/>
            <a:tailEnd type="none" w="med" len="med"/>
          </a:ln>
        </p:spPr>
      </p:sp>
      <p:sp>
        <p:nvSpPr>
          <p:cNvPr id="20537" name="Text Box 59"/>
          <p:cNvSpPr txBox="1"/>
          <p:nvPr/>
        </p:nvSpPr>
        <p:spPr>
          <a:xfrm>
            <a:off x="3924300" y="41481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38" name="Oval 60"/>
          <p:cNvSpPr/>
          <p:nvPr/>
        </p:nvSpPr>
        <p:spPr>
          <a:xfrm>
            <a:off x="4427538" y="36433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20539" name="Line 61"/>
          <p:cNvSpPr/>
          <p:nvPr/>
        </p:nvSpPr>
        <p:spPr>
          <a:xfrm flipH="1">
            <a:off x="4645025" y="3284538"/>
            <a:ext cx="431800" cy="358775"/>
          </a:xfrm>
          <a:prstGeom prst="line">
            <a:avLst/>
          </a:prstGeom>
          <a:ln w="9525" cap="flat" cmpd="sng">
            <a:solidFill>
              <a:schemeClr val="tx1"/>
            </a:solidFill>
            <a:prstDash val="solid"/>
            <a:headEnd type="none" w="med" len="med"/>
            <a:tailEnd type="none" w="med" len="med"/>
          </a:ln>
        </p:spPr>
      </p:sp>
      <p:sp>
        <p:nvSpPr>
          <p:cNvPr id="20540" name="Line 62"/>
          <p:cNvSpPr/>
          <p:nvPr/>
        </p:nvSpPr>
        <p:spPr>
          <a:xfrm>
            <a:off x="5076825" y="3284538"/>
            <a:ext cx="142875" cy="360362"/>
          </a:xfrm>
          <a:prstGeom prst="line">
            <a:avLst/>
          </a:prstGeom>
          <a:ln w="9525" cap="flat" cmpd="sng">
            <a:solidFill>
              <a:schemeClr val="tx1"/>
            </a:solidFill>
            <a:prstDash val="solid"/>
            <a:headEnd type="none" w="med" len="med"/>
            <a:tailEnd type="none" w="med" len="med"/>
          </a:ln>
        </p:spPr>
      </p:sp>
      <p:sp>
        <p:nvSpPr>
          <p:cNvPr id="20541" name="Text Box 63"/>
          <p:cNvSpPr txBox="1"/>
          <p:nvPr/>
        </p:nvSpPr>
        <p:spPr>
          <a:xfrm>
            <a:off x="4427538" y="41481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42" name="Oval 64"/>
          <p:cNvSpPr/>
          <p:nvPr/>
        </p:nvSpPr>
        <p:spPr>
          <a:xfrm>
            <a:off x="5003800" y="36433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20543" name="Oval 65"/>
          <p:cNvSpPr/>
          <p:nvPr/>
        </p:nvSpPr>
        <p:spPr>
          <a:xfrm>
            <a:off x="6084888" y="35718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20544" name="Line 66"/>
          <p:cNvSpPr/>
          <p:nvPr/>
        </p:nvSpPr>
        <p:spPr>
          <a:xfrm>
            <a:off x="6804025" y="3209925"/>
            <a:ext cx="73025" cy="361950"/>
          </a:xfrm>
          <a:prstGeom prst="line">
            <a:avLst/>
          </a:prstGeom>
          <a:ln w="9525" cap="flat" cmpd="sng">
            <a:solidFill>
              <a:schemeClr val="tx1"/>
            </a:solidFill>
            <a:prstDash val="solid"/>
            <a:headEnd type="none" w="med" len="med"/>
            <a:tailEnd type="none" w="med" len="med"/>
          </a:ln>
        </p:spPr>
      </p:sp>
      <p:sp>
        <p:nvSpPr>
          <p:cNvPr id="20545" name="Text Box 67"/>
          <p:cNvSpPr txBox="1"/>
          <p:nvPr/>
        </p:nvSpPr>
        <p:spPr>
          <a:xfrm>
            <a:off x="6084888" y="40036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46" name="Line 68"/>
          <p:cNvSpPr/>
          <p:nvPr/>
        </p:nvSpPr>
        <p:spPr>
          <a:xfrm flipH="1">
            <a:off x="6300788" y="3209925"/>
            <a:ext cx="503237" cy="361950"/>
          </a:xfrm>
          <a:prstGeom prst="line">
            <a:avLst/>
          </a:prstGeom>
          <a:ln w="9525" cap="flat" cmpd="sng">
            <a:solidFill>
              <a:schemeClr val="tx1"/>
            </a:solidFill>
            <a:prstDash val="solid"/>
            <a:headEnd type="none" w="med" len="med"/>
            <a:tailEnd type="none" w="med" len="med"/>
          </a:ln>
        </p:spPr>
      </p:sp>
      <p:sp>
        <p:nvSpPr>
          <p:cNvPr id="20547" name="Oval 69"/>
          <p:cNvSpPr/>
          <p:nvPr/>
        </p:nvSpPr>
        <p:spPr>
          <a:xfrm>
            <a:off x="6661150" y="35718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20548" name="Oval 70"/>
          <p:cNvSpPr/>
          <p:nvPr/>
        </p:nvSpPr>
        <p:spPr>
          <a:xfrm>
            <a:off x="7164388" y="35718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57</a:t>
            </a:r>
          </a:p>
        </p:txBody>
      </p:sp>
      <p:sp>
        <p:nvSpPr>
          <p:cNvPr id="20549" name="Oval 71"/>
          <p:cNvSpPr/>
          <p:nvPr/>
        </p:nvSpPr>
        <p:spPr>
          <a:xfrm>
            <a:off x="7740650" y="35718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59</a:t>
            </a:r>
          </a:p>
        </p:txBody>
      </p:sp>
      <p:sp>
        <p:nvSpPr>
          <p:cNvPr id="20550" name="Line 72"/>
          <p:cNvSpPr/>
          <p:nvPr/>
        </p:nvSpPr>
        <p:spPr>
          <a:xfrm flipH="1">
            <a:off x="7380288" y="3213100"/>
            <a:ext cx="0" cy="358775"/>
          </a:xfrm>
          <a:prstGeom prst="line">
            <a:avLst/>
          </a:prstGeom>
          <a:ln w="9525" cap="flat" cmpd="sng">
            <a:solidFill>
              <a:schemeClr val="tx1"/>
            </a:solidFill>
            <a:prstDash val="solid"/>
            <a:headEnd type="none" w="med" len="med"/>
            <a:tailEnd type="none" w="med" len="med"/>
          </a:ln>
        </p:spPr>
      </p:sp>
      <p:sp>
        <p:nvSpPr>
          <p:cNvPr id="20551" name="Line 73"/>
          <p:cNvSpPr/>
          <p:nvPr/>
        </p:nvSpPr>
        <p:spPr>
          <a:xfrm>
            <a:off x="7380288" y="3211513"/>
            <a:ext cx="576262" cy="360362"/>
          </a:xfrm>
          <a:prstGeom prst="line">
            <a:avLst/>
          </a:prstGeom>
          <a:ln w="9525" cap="flat" cmpd="sng">
            <a:solidFill>
              <a:schemeClr val="tx1"/>
            </a:solidFill>
            <a:prstDash val="solid"/>
            <a:headEnd type="none" w="med" len="med"/>
            <a:tailEnd type="none" w="med" len="med"/>
          </a:ln>
        </p:spPr>
      </p:sp>
      <p:sp>
        <p:nvSpPr>
          <p:cNvPr id="20552" name="Text Box 74"/>
          <p:cNvSpPr txBox="1"/>
          <p:nvPr/>
        </p:nvSpPr>
        <p:spPr>
          <a:xfrm>
            <a:off x="7812088" y="4005263"/>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53" name="Text Box 75"/>
          <p:cNvSpPr txBox="1"/>
          <p:nvPr/>
        </p:nvSpPr>
        <p:spPr>
          <a:xfrm>
            <a:off x="7164388" y="4003675"/>
            <a:ext cx="647700" cy="366713"/>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54" name="Oval 76"/>
          <p:cNvSpPr/>
          <p:nvPr/>
        </p:nvSpPr>
        <p:spPr>
          <a:xfrm>
            <a:off x="1836738" y="43640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15</a:t>
            </a:r>
          </a:p>
        </p:txBody>
      </p:sp>
      <p:sp>
        <p:nvSpPr>
          <p:cNvPr id="20555" name="Line 77"/>
          <p:cNvSpPr/>
          <p:nvPr/>
        </p:nvSpPr>
        <p:spPr>
          <a:xfrm flipH="1">
            <a:off x="2052638" y="4148138"/>
            <a:ext cx="0" cy="214312"/>
          </a:xfrm>
          <a:prstGeom prst="line">
            <a:avLst/>
          </a:prstGeom>
          <a:ln w="9525" cap="flat" cmpd="sng">
            <a:solidFill>
              <a:schemeClr val="tx1"/>
            </a:solidFill>
            <a:prstDash val="solid"/>
            <a:headEnd type="none" w="med" len="med"/>
            <a:tailEnd type="none" w="med" len="med"/>
          </a:ln>
        </p:spPr>
      </p:sp>
      <p:sp>
        <p:nvSpPr>
          <p:cNvPr id="20556" name="Text Box 78"/>
          <p:cNvSpPr txBox="1"/>
          <p:nvPr/>
        </p:nvSpPr>
        <p:spPr>
          <a:xfrm>
            <a:off x="1908175" y="4833938"/>
            <a:ext cx="647700" cy="366712"/>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0557" name="Oval 79"/>
          <p:cNvSpPr/>
          <p:nvPr/>
        </p:nvSpPr>
        <p:spPr>
          <a:xfrm>
            <a:off x="3203575" y="42926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31</a:t>
            </a:r>
          </a:p>
        </p:txBody>
      </p:sp>
      <p:sp>
        <p:nvSpPr>
          <p:cNvPr id="20558" name="Line 80"/>
          <p:cNvSpPr/>
          <p:nvPr/>
        </p:nvSpPr>
        <p:spPr>
          <a:xfrm flipH="1">
            <a:off x="3419475" y="4076700"/>
            <a:ext cx="0" cy="214313"/>
          </a:xfrm>
          <a:prstGeom prst="line">
            <a:avLst/>
          </a:prstGeom>
          <a:ln w="9525" cap="flat" cmpd="sng">
            <a:solidFill>
              <a:schemeClr val="tx1"/>
            </a:solidFill>
            <a:prstDash val="solid"/>
            <a:headEnd type="none" w="med" len="med"/>
            <a:tailEnd type="none" w="med" len="med"/>
          </a:ln>
        </p:spPr>
      </p:sp>
      <p:sp>
        <p:nvSpPr>
          <p:cNvPr id="20559" name="Text Box 81"/>
          <p:cNvSpPr txBox="1"/>
          <p:nvPr/>
        </p:nvSpPr>
        <p:spPr>
          <a:xfrm>
            <a:off x="2916238" y="4833938"/>
            <a:ext cx="1150937" cy="366712"/>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答案结点</a:t>
            </a:r>
          </a:p>
        </p:txBody>
      </p:sp>
      <p:sp>
        <p:nvSpPr>
          <p:cNvPr id="20560" name="Text Box 83"/>
          <p:cNvSpPr txBox="1"/>
          <p:nvPr/>
        </p:nvSpPr>
        <p:spPr>
          <a:xfrm>
            <a:off x="3995738" y="1125538"/>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a:t>
            </a:r>
          </a:p>
        </p:txBody>
      </p:sp>
      <p:sp>
        <p:nvSpPr>
          <p:cNvPr id="20561" name="Text Box 84"/>
          <p:cNvSpPr txBox="1"/>
          <p:nvPr/>
        </p:nvSpPr>
        <p:spPr>
          <a:xfrm>
            <a:off x="900113" y="2060575"/>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a:t>
            </a:r>
          </a:p>
        </p:txBody>
      </p:sp>
      <p:sp>
        <p:nvSpPr>
          <p:cNvPr id="20562" name="Text Box 85"/>
          <p:cNvSpPr txBox="1"/>
          <p:nvPr/>
        </p:nvSpPr>
        <p:spPr>
          <a:xfrm>
            <a:off x="2700338" y="2060575"/>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3</a:t>
            </a:r>
          </a:p>
        </p:txBody>
      </p:sp>
      <p:sp>
        <p:nvSpPr>
          <p:cNvPr id="20563" name="Text Box 86"/>
          <p:cNvSpPr txBox="1"/>
          <p:nvPr/>
        </p:nvSpPr>
        <p:spPr>
          <a:xfrm>
            <a:off x="5003800" y="2060575"/>
            <a:ext cx="287338"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4</a:t>
            </a:r>
          </a:p>
        </p:txBody>
      </p:sp>
      <p:sp>
        <p:nvSpPr>
          <p:cNvPr id="20564" name="Text Box 87"/>
          <p:cNvSpPr txBox="1"/>
          <p:nvPr/>
        </p:nvSpPr>
        <p:spPr>
          <a:xfrm>
            <a:off x="6804025" y="1989138"/>
            <a:ext cx="287338"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5</a:t>
            </a:r>
          </a:p>
        </p:txBody>
      </p:sp>
      <p:sp>
        <p:nvSpPr>
          <p:cNvPr id="20565" name="Text Box 88"/>
          <p:cNvSpPr txBox="1"/>
          <p:nvPr/>
        </p:nvSpPr>
        <p:spPr>
          <a:xfrm>
            <a:off x="395288" y="2708275"/>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6</a:t>
            </a:r>
          </a:p>
        </p:txBody>
      </p:sp>
      <p:sp>
        <p:nvSpPr>
          <p:cNvPr id="20566" name="Text Box 89"/>
          <p:cNvSpPr txBox="1"/>
          <p:nvPr/>
        </p:nvSpPr>
        <p:spPr>
          <a:xfrm>
            <a:off x="1116013" y="2708275"/>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7</a:t>
            </a:r>
          </a:p>
        </p:txBody>
      </p:sp>
      <p:sp>
        <p:nvSpPr>
          <p:cNvPr id="20567" name="Text Box 90"/>
          <p:cNvSpPr txBox="1"/>
          <p:nvPr/>
        </p:nvSpPr>
        <p:spPr>
          <a:xfrm>
            <a:off x="1692275" y="2708275"/>
            <a:ext cx="287338"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8</a:t>
            </a:r>
          </a:p>
        </p:txBody>
      </p:sp>
      <p:sp>
        <p:nvSpPr>
          <p:cNvPr id="20568" name="Text Box 91"/>
          <p:cNvSpPr txBox="1"/>
          <p:nvPr/>
        </p:nvSpPr>
        <p:spPr>
          <a:xfrm>
            <a:off x="2484438" y="2636838"/>
            <a:ext cx="287337"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9</a:t>
            </a:r>
          </a:p>
        </p:txBody>
      </p:sp>
      <p:sp>
        <p:nvSpPr>
          <p:cNvPr id="20569" name="Text Box 92"/>
          <p:cNvSpPr txBox="1"/>
          <p:nvPr/>
        </p:nvSpPr>
        <p:spPr>
          <a:xfrm>
            <a:off x="2916238" y="26368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10</a:t>
            </a:r>
          </a:p>
        </p:txBody>
      </p:sp>
      <p:sp>
        <p:nvSpPr>
          <p:cNvPr id="20570" name="Text Box 93"/>
          <p:cNvSpPr txBox="1"/>
          <p:nvPr/>
        </p:nvSpPr>
        <p:spPr>
          <a:xfrm>
            <a:off x="3708400" y="2636838"/>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11</a:t>
            </a:r>
          </a:p>
        </p:txBody>
      </p:sp>
      <p:sp>
        <p:nvSpPr>
          <p:cNvPr id="20571" name="Text Box 95"/>
          <p:cNvSpPr txBox="1"/>
          <p:nvPr/>
        </p:nvSpPr>
        <p:spPr>
          <a:xfrm>
            <a:off x="4643438" y="26368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12</a:t>
            </a:r>
          </a:p>
        </p:txBody>
      </p:sp>
      <p:sp>
        <p:nvSpPr>
          <p:cNvPr id="20572" name="Text Box 96"/>
          <p:cNvSpPr txBox="1"/>
          <p:nvPr/>
        </p:nvSpPr>
        <p:spPr>
          <a:xfrm>
            <a:off x="5148263" y="26368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13</a:t>
            </a:r>
          </a:p>
        </p:txBody>
      </p:sp>
      <p:sp>
        <p:nvSpPr>
          <p:cNvPr id="20573" name="Text Box 97"/>
          <p:cNvSpPr txBox="1"/>
          <p:nvPr/>
        </p:nvSpPr>
        <p:spPr>
          <a:xfrm>
            <a:off x="5580063" y="26368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14</a:t>
            </a:r>
          </a:p>
        </p:txBody>
      </p:sp>
      <p:sp>
        <p:nvSpPr>
          <p:cNvPr id="20574" name="Text Box 98"/>
          <p:cNvSpPr txBox="1"/>
          <p:nvPr/>
        </p:nvSpPr>
        <p:spPr>
          <a:xfrm>
            <a:off x="6300788" y="26368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15</a:t>
            </a:r>
          </a:p>
        </p:txBody>
      </p:sp>
      <p:sp>
        <p:nvSpPr>
          <p:cNvPr id="20575" name="Text Box 99"/>
          <p:cNvSpPr txBox="1"/>
          <p:nvPr/>
        </p:nvSpPr>
        <p:spPr>
          <a:xfrm>
            <a:off x="6877050" y="2636838"/>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16</a:t>
            </a:r>
          </a:p>
        </p:txBody>
      </p:sp>
      <p:sp>
        <p:nvSpPr>
          <p:cNvPr id="20576" name="Text Box 100"/>
          <p:cNvSpPr txBox="1"/>
          <p:nvPr/>
        </p:nvSpPr>
        <p:spPr>
          <a:xfrm>
            <a:off x="7308850" y="2636838"/>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17</a:t>
            </a:r>
          </a:p>
        </p:txBody>
      </p:sp>
      <p:sp>
        <p:nvSpPr>
          <p:cNvPr id="20577" name="Text Box 101"/>
          <p:cNvSpPr txBox="1"/>
          <p:nvPr/>
        </p:nvSpPr>
        <p:spPr>
          <a:xfrm>
            <a:off x="250825" y="3644900"/>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18</a:t>
            </a:r>
          </a:p>
        </p:txBody>
      </p:sp>
      <p:sp>
        <p:nvSpPr>
          <p:cNvPr id="20578" name="Text Box 102"/>
          <p:cNvSpPr txBox="1"/>
          <p:nvPr/>
        </p:nvSpPr>
        <p:spPr>
          <a:xfrm>
            <a:off x="900113" y="3644900"/>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19</a:t>
            </a:r>
          </a:p>
        </p:txBody>
      </p:sp>
      <p:sp>
        <p:nvSpPr>
          <p:cNvPr id="20579" name="Text Box 103"/>
          <p:cNvSpPr txBox="1"/>
          <p:nvPr/>
        </p:nvSpPr>
        <p:spPr>
          <a:xfrm>
            <a:off x="1547813" y="3573463"/>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20</a:t>
            </a:r>
          </a:p>
        </p:txBody>
      </p:sp>
      <p:sp>
        <p:nvSpPr>
          <p:cNvPr id="20580" name="Text Box 104"/>
          <p:cNvSpPr txBox="1"/>
          <p:nvPr/>
        </p:nvSpPr>
        <p:spPr>
          <a:xfrm>
            <a:off x="2195513" y="3573463"/>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21</a:t>
            </a:r>
          </a:p>
        </p:txBody>
      </p:sp>
      <p:sp>
        <p:nvSpPr>
          <p:cNvPr id="20581" name="Text Box 105"/>
          <p:cNvSpPr txBox="1"/>
          <p:nvPr/>
        </p:nvSpPr>
        <p:spPr>
          <a:xfrm>
            <a:off x="2916238" y="3573463"/>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22</a:t>
            </a:r>
          </a:p>
        </p:txBody>
      </p:sp>
      <p:sp>
        <p:nvSpPr>
          <p:cNvPr id="20582" name="Text Box 106"/>
          <p:cNvSpPr txBox="1"/>
          <p:nvPr/>
        </p:nvSpPr>
        <p:spPr>
          <a:xfrm>
            <a:off x="3563938" y="3573463"/>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23</a:t>
            </a:r>
          </a:p>
        </p:txBody>
      </p:sp>
      <p:sp>
        <p:nvSpPr>
          <p:cNvPr id="20583" name="Text Box 107"/>
          <p:cNvSpPr txBox="1"/>
          <p:nvPr/>
        </p:nvSpPr>
        <p:spPr>
          <a:xfrm>
            <a:off x="4211638" y="35004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24</a:t>
            </a:r>
          </a:p>
        </p:txBody>
      </p:sp>
      <p:sp>
        <p:nvSpPr>
          <p:cNvPr id="20584" name="Text Box 108"/>
          <p:cNvSpPr txBox="1"/>
          <p:nvPr/>
        </p:nvSpPr>
        <p:spPr>
          <a:xfrm>
            <a:off x="4716463" y="35004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25</a:t>
            </a:r>
          </a:p>
        </p:txBody>
      </p:sp>
      <p:sp>
        <p:nvSpPr>
          <p:cNvPr id="20585" name="Text Box 109"/>
          <p:cNvSpPr txBox="1"/>
          <p:nvPr/>
        </p:nvSpPr>
        <p:spPr>
          <a:xfrm>
            <a:off x="5795963" y="3500438"/>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26</a:t>
            </a:r>
          </a:p>
        </p:txBody>
      </p:sp>
      <p:sp>
        <p:nvSpPr>
          <p:cNvPr id="20586" name="Text Box 110"/>
          <p:cNvSpPr txBox="1"/>
          <p:nvPr/>
        </p:nvSpPr>
        <p:spPr>
          <a:xfrm>
            <a:off x="6372225" y="3500438"/>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27</a:t>
            </a:r>
          </a:p>
        </p:txBody>
      </p:sp>
      <p:sp>
        <p:nvSpPr>
          <p:cNvPr id="20587" name="Text Box 111"/>
          <p:cNvSpPr txBox="1"/>
          <p:nvPr/>
        </p:nvSpPr>
        <p:spPr>
          <a:xfrm>
            <a:off x="6948488" y="3429000"/>
            <a:ext cx="576262"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28</a:t>
            </a:r>
          </a:p>
        </p:txBody>
      </p:sp>
      <p:sp>
        <p:nvSpPr>
          <p:cNvPr id="20588" name="Text Box 112"/>
          <p:cNvSpPr txBox="1"/>
          <p:nvPr/>
        </p:nvSpPr>
        <p:spPr>
          <a:xfrm>
            <a:off x="7524750" y="3429000"/>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29</a:t>
            </a:r>
          </a:p>
        </p:txBody>
      </p:sp>
      <p:sp>
        <p:nvSpPr>
          <p:cNvPr id="20589" name="Text Box 113"/>
          <p:cNvSpPr txBox="1"/>
          <p:nvPr/>
        </p:nvSpPr>
        <p:spPr>
          <a:xfrm>
            <a:off x="1619250" y="4149725"/>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30</a:t>
            </a:r>
          </a:p>
        </p:txBody>
      </p:sp>
      <p:sp>
        <p:nvSpPr>
          <p:cNvPr id="20590" name="Text Box 114"/>
          <p:cNvSpPr txBox="1"/>
          <p:nvPr/>
        </p:nvSpPr>
        <p:spPr>
          <a:xfrm>
            <a:off x="2987675" y="4149725"/>
            <a:ext cx="576263" cy="304800"/>
          </a:xfrm>
          <a:prstGeom prst="rect">
            <a:avLst/>
          </a:prstGeom>
          <a:noFill/>
          <a:ln w="9525">
            <a:noFill/>
          </a:ln>
        </p:spPr>
        <p:txBody>
          <a:bodyPr>
            <a:spAutoFit/>
          </a:bodyPr>
          <a:lstStyle/>
          <a:p>
            <a:pPr>
              <a:spcBef>
                <a:spcPct val="50000"/>
              </a:spcBef>
            </a:pPr>
            <a:r>
              <a:rPr lang="en-US" altLang="zh-CN" sz="1400" dirty="0">
                <a:solidFill>
                  <a:srgbClr val="FF3300"/>
                </a:solidFill>
                <a:latin typeface="Arial" panose="020B0604020202020204" pitchFamily="34" charset="0"/>
              </a:rPr>
              <a:t>31</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457200" y="277813"/>
            <a:ext cx="8218488" cy="1422400"/>
          </a:xfrm>
        </p:spPr>
        <p:txBody>
          <a:bodyPr vert="horz" wrap="square" lIns="91440" tIns="45720" rIns="91440" bIns="45720" anchor="t" anchorCtr="0"/>
          <a:lstStyle/>
          <a:p>
            <a:pPr eaLnBrk="1" hangingPunct="1"/>
            <a:r>
              <a:rPr lang="en-US" altLang="zh-CN" dirty="0"/>
              <a:t>4-</a:t>
            </a:r>
            <a:r>
              <a:rPr lang="zh-CN" altLang="en-US" dirty="0"/>
              <a:t>皇后问题</a:t>
            </a:r>
            <a:r>
              <a:rPr lang="en-US" altLang="zh-CN" dirty="0">
                <a:latin typeface="Arial" panose="020B0604020202020204" pitchFamily="34" charset="0"/>
              </a:rPr>
              <a:t>—</a:t>
            </a:r>
            <a:br>
              <a:rPr lang="en-US" altLang="zh-CN" dirty="0"/>
            </a:br>
            <a:r>
              <a:rPr lang="zh-CN" altLang="en-US" dirty="0"/>
              <a:t>回溯 </a:t>
            </a:r>
            <a:r>
              <a:rPr lang="en-US" altLang="zh-CN" dirty="0"/>
              <a:t>vs FIFO</a:t>
            </a:r>
            <a:r>
              <a:rPr lang="zh-CN" altLang="en-US" dirty="0"/>
              <a:t>分枝</a:t>
            </a:r>
            <a:r>
              <a:rPr lang="en-US" altLang="zh-CN" dirty="0"/>
              <a:t>-</a:t>
            </a:r>
            <a:r>
              <a:rPr lang="zh-CN" altLang="en-US" dirty="0"/>
              <a:t>限界</a:t>
            </a:r>
          </a:p>
        </p:txBody>
      </p:sp>
      <p:sp>
        <p:nvSpPr>
          <p:cNvPr id="21507" name="Text Box 4"/>
          <p:cNvSpPr txBox="1"/>
          <p:nvPr/>
        </p:nvSpPr>
        <p:spPr>
          <a:xfrm>
            <a:off x="611188" y="2349500"/>
            <a:ext cx="1676400" cy="1920875"/>
          </a:xfrm>
          <a:prstGeom prst="rect">
            <a:avLst/>
          </a:prstGeom>
          <a:noFill/>
          <a:ln w="9525">
            <a:noFill/>
          </a:ln>
        </p:spPr>
        <p:txBody>
          <a:bodyPr>
            <a:spAutoFit/>
          </a:bodyPr>
          <a:lstStyle/>
          <a:p>
            <a:r>
              <a:rPr lang="zh-CN" altLang="en-US" sz="4000" b="1" dirty="0">
                <a:solidFill>
                  <a:srgbClr val="FF3300"/>
                </a:solidFill>
                <a:latin typeface="Arial" panose="020B0604020202020204" pitchFamily="34" charset="0"/>
              </a:rPr>
              <a:t>回溯</a:t>
            </a:r>
          </a:p>
          <a:p>
            <a:endParaRPr lang="zh-CN" altLang="en-US" sz="4000" b="1" dirty="0">
              <a:solidFill>
                <a:srgbClr val="FF3300"/>
              </a:solidFill>
              <a:latin typeface="Arial" panose="020B0604020202020204" pitchFamily="34" charset="0"/>
            </a:endParaRPr>
          </a:p>
          <a:p>
            <a:r>
              <a:rPr lang="en-US" altLang="zh-CN" sz="4000" b="1" dirty="0">
                <a:solidFill>
                  <a:srgbClr val="FF3300"/>
                </a:solidFill>
                <a:latin typeface="Arial" panose="020B0604020202020204" pitchFamily="34" charset="0"/>
              </a:rPr>
              <a:t>Win</a:t>
            </a:r>
            <a:r>
              <a:rPr lang="zh-CN" altLang="en-US" sz="4000" b="1" dirty="0">
                <a:solidFill>
                  <a:srgbClr val="FF3300"/>
                </a:solidFill>
                <a:latin typeface="Arial" panose="020B0604020202020204" pitchFamily="34" charset="0"/>
              </a:rPr>
              <a:t>！</a:t>
            </a:r>
          </a:p>
        </p:txBody>
      </p:sp>
      <p:grpSp>
        <p:nvGrpSpPr>
          <p:cNvPr id="21508" name="Group 5"/>
          <p:cNvGrpSpPr/>
          <p:nvPr/>
        </p:nvGrpSpPr>
        <p:grpSpPr>
          <a:xfrm>
            <a:off x="2411413" y="1700213"/>
            <a:ext cx="6480175" cy="4791075"/>
            <a:chOff x="1655" y="210"/>
            <a:chExt cx="3697" cy="2908"/>
          </a:xfrm>
        </p:grpSpPr>
        <p:sp>
          <p:nvSpPr>
            <p:cNvPr id="21509" name="Oval 6"/>
            <p:cNvSpPr/>
            <p:nvPr/>
          </p:nvSpPr>
          <p:spPr>
            <a:xfrm>
              <a:off x="3152" y="210"/>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21510" name="Oval 7"/>
            <p:cNvSpPr/>
            <p:nvPr/>
          </p:nvSpPr>
          <p:spPr>
            <a:xfrm>
              <a:off x="2063" y="755"/>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21511" name="Line 8"/>
            <p:cNvSpPr/>
            <p:nvPr/>
          </p:nvSpPr>
          <p:spPr>
            <a:xfrm flipH="1">
              <a:off x="2245" y="482"/>
              <a:ext cx="998" cy="272"/>
            </a:xfrm>
            <a:prstGeom prst="line">
              <a:avLst/>
            </a:prstGeom>
            <a:ln w="9525" cap="flat" cmpd="sng">
              <a:solidFill>
                <a:schemeClr val="tx1"/>
              </a:solidFill>
              <a:prstDash val="solid"/>
              <a:headEnd type="none" w="med" len="med"/>
              <a:tailEnd type="none" w="med" len="med"/>
            </a:ln>
          </p:spPr>
        </p:sp>
        <p:sp>
          <p:nvSpPr>
            <p:cNvPr id="21512" name="Oval 9"/>
            <p:cNvSpPr/>
            <p:nvPr/>
          </p:nvSpPr>
          <p:spPr>
            <a:xfrm>
              <a:off x="1700" y="1254"/>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21513" name="Line 10"/>
            <p:cNvSpPr/>
            <p:nvPr/>
          </p:nvSpPr>
          <p:spPr>
            <a:xfrm flipH="1">
              <a:off x="1882" y="1026"/>
              <a:ext cx="272" cy="227"/>
            </a:xfrm>
            <a:prstGeom prst="line">
              <a:avLst/>
            </a:prstGeom>
            <a:ln w="9525" cap="flat" cmpd="sng">
              <a:solidFill>
                <a:schemeClr val="tx1"/>
              </a:solidFill>
              <a:prstDash val="solid"/>
              <a:headEnd type="none" w="med" len="med"/>
              <a:tailEnd type="none" w="med" len="med"/>
            </a:ln>
          </p:spPr>
        </p:sp>
        <p:sp>
          <p:nvSpPr>
            <p:cNvPr id="21514" name="Text Box 11"/>
            <p:cNvSpPr txBox="1"/>
            <p:nvPr/>
          </p:nvSpPr>
          <p:spPr>
            <a:xfrm>
              <a:off x="2471" y="437"/>
              <a:ext cx="364"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1</a:t>
              </a:r>
              <a:r>
                <a:rPr lang="en-US" altLang="zh-CN" sz="1200" dirty="0">
                  <a:latin typeface="Arial" panose="020B0604020202020204" pitchFamily="34" charset="0"/>
                </a:rPr>
                <a:t>=1</a:t>
              </a:r>
            </a:p>
          </p:txBody>
        </p:sp>
        <p:sp>
          <p:nvSpPr>
            <p:cNvPr id="21515" name="Text Box 12"/>
            <p:cNvSpPr txBox="1"/>
            <p:nvPr/>
          </p:nvSpPr>
          <p:spPr>
            <a:xfrm>
              <a:off x="1655" y="981"/>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=2</a:t>
              </a:r>
            </a:p>
          </p:txBody>
        </p:sp>
        <p:sp>
          <p:nvSpPr>
            <p:cNvPr id="21516" name="Text Box 13"/>
            <p:cNvSpPr txBox="1"/>
            <p:nvPr/>
          </p:nvSpPr>
          <p:spPr>
            <a:xfrm>
              <a:off x="1724" y="1571"/>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17" name="Oval 14"/>
            <p:cNvSpPr/>
            <p:nvPr/>
          </p:nvSpPr>
          <p:spPr>
            <a:xfrm>
              <a:off x="2086" y="1253"/>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21518" name="Line 15"/>
            <p:cNvSpPr/>
            <p:nvPr/>
          </p:nvSpPr>
          <p:spPr>
            <a:xfrm>
              <a:off x="2222" y="1027"/>
              <a:ext cx="0" cy="226"/>
            </a:xfrm>
            <a:prstGeom prst="line">
              <a:avLst/>
            </a:prstGeom>
            <a:ln w="9525" cap="flat" cmpd="sng">
              <a:solidFill>
                <a:schemeClr val="tx1"/>
              </a:solidFill>
              <a:prstDash val="solid"/>
              <a:headEnd type="none" w="med" len="med"/>
              <a:tailEnd type="none" w="med" len="med"/>
            </a:ln>
          </p:spPr>
        </p:sp>
        <p:sp>
          <p:nvSpPr>
            <p:cNvPr id="21519" name="Text Box 16"/>
            <p:cNvSpPr txBox="1"/>
            <p:nvPr/>
          </p:nvSpPr>
          <p:spPr>
            <a:xfrm>
              <a:off x="2086" y="1055"/>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=3</a:t>
              </a:r>
            </a:p>
          </p:txBody>
        </p:sp>
        <p:sp>
          <p:nvSpPr>
            <p:cNvPr id="21520" name="Oval 17"/>
            <p:cNvSpPr/>
            <p:nvPr/>
          </p:nvSpPr>
          <p:spPr>
            <a:xfrm>
              <a:off x="1769" y="1752"/>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21521" name="Line 18"/>
            <p:cNvSpPr/>
            <p:nvPr/>
          </p:nvSpPr>
          <p:spPr>
            <a:xfrm flipH="1">
              <a:off x="1951" y="1524"/>
              <a:ext cx="272" cy="227"/>
            </a:xfrm>
            <a:prstGeom prst="line">
              <a:avLst/>
            </a:prstGeom>
            <a:ln w="9525" cap="flat" cmpd="sng">
              <a:solidFill>
                <a:schemeClr val="tx1"/>
              </a:solidFill>
              <a:prstDash val="solid"/>
              <a:headEnd type="none" w="med" len="med"/>
              <a:tailEnd type="none" w="med" len="med"/>
            </a:ln>
          </p:spPr>
        </p:sp>
        <p:sp>
          <p:nvSpPr>
            <p:cNvPr id="21522" name="Text Box 19"/>
            <p:cNvSpPr txBox="1"/>
            <p:nvPr/>
          </p:nvSpPr>
          <p:spPr>
            <a:xfrm>
              <a:off x="1950" y="1571"/>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3</a:t>
              </a:r>
              <a:r>
                <a:rPr lang="en-US" altLang="zh-CN" sz="1200" dirty="0">
                  <a:latin typeface="Arial" panose="020B0604020202020204" pitchFamily="34" charset="0"/>
                </a:rPr>
                <a:t>=2</a:t>
              </a:r>
            </a:p>
          </p:txBody>
        </p:sp>
        <p:sp>
          <p:nvSpPr>
            <p:cNvPr id="21523" name="Oval 20"/>
            <p:cNvSpPr/>
            <p:nvPr/>
          </p:nvSpPr>
          <p:spPr>
            <a:xfrm>
              <a:off x="2313" y="1753"/>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21524" name="Text Box 21"/>
            <p:cNvSpPr txBox="1"/>
            <p:nvPr/>
          </p:nvSpPr>
          <p:spPr>
            <a:xfrm>
              <a:off x="2313" y="1571"/>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3</a:t>
              </a:r>
              <a:r>
                <a:rPr lang="en-US" altLang="zh-CN" sz="1200" dirty="0">
                  <a:latin typeface="Arial" panose="020B0604020202020204" pitchFamily="34" charset="0"/>
                </a:rPr>
                <a:t>=4</a:t>
              </a:r>
            </a:p>
          </p:txBody>
        </p:sp>
        <p:sp>
          <p:nvSpPr>
            <p:cNvPr id="21525" name="Line 22"/>
            <p:cNvSpPr/>
            <p:nvPr/>
          </p:nvSpPr>
          <p:spPr>
            <a:xfrm>
              <a:off x="2222" y="1526"/>
              <a:ext cx="272" cy="227"/>
            </a:xfrm>
            <a:prstGeom prst="line">
              <a:avLst/>
            </a:prstGeom>
            <a:ln w="9525" cap="flat" cmpd="sng">
              <a:solidFill>
                <a:schemeClr val="tx1"/>
              </a:solidFill>
              <a:prstDash val="solid"/>
              <a:headEnd type="none" w="med" len="med"/>
              <a:tailEnd type="none" w="med" len="med"/>
            </a:ln>
          </p:spPr>
        </p:sp>
        <p:sp>
          <p:nvSpPr>
            <p:cNvPr id="21526" name="Oval 23"/>
            <p:cNvSpPr/>
            <p:nvPr/>
          </p:nvSpPr>
          <p:spPr>
            <a:xfrm>
              <a:off x="2812" y="1282"/>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21527" name="Text Box 24"/>
            <p:cNvSpPr txBox="1"/>
            <p:nvPr/>
          </p:nvSpPr>
          <p:spPr>
            <a:xfrm>
              <a:off x="2495" y="1010"/>
              <a:ext cx="362"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=4</a:t>
              </a:r>
            </a:p>
          </p:txBody>
        </p:sp>
        <p:sp>
          <p:nvSpPr>
            <p:cNvPr id="21528" name="Line 25"/>
            <p:cNvSpPr/>
            <p:nvPr/>
          </p:nvSpPr>
          <p:spPr>
            <a:xfrm>
              <a:off x="2222" y="1010"/>
              <a:ext cx="771" cy="272"/>
            </a:xfrm>
            <a:prstGeom prst="line">
              <a:avLst/>
            </a:prstGeom>
            <a:ln w="9525" cap="flat" cmpd="sng">
              <a:solidFill>
                <a:schemeClr val="tx1"/>
              </a:solidFill>
              <a:prstDash val="solid"/>
              <a:headEnd type="none" w="med" len="med"/>
              <a:tailEnd type="none" w="med" len="med"/>
            </a:ln>
          </p:spPr>
        </p:sp>
        <p:sp>
          <p:nvSpPr>
            <p:cNvPr id="21529" name="Oval 26"/>
            <p:cNvSpPr/>
            <p:nvPr/>
          </p:nvSpPr>
          <p:spPr>
            <a:xfrm>
              <a:off x="2676" y="1736"/>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21530" name="Line 27"/>
            <p:cNvSpPr/>
            <p:nvPr/>
          </p:nvSpPr>
          <p:spPr>
            <a:xfrm flipH="1">
              <a:off x="2812" y="1554"/>
              <a:ext cx="136" cy="182"/>
            </a:xfrm>
            <a:prstGeom prst="line">
              <a:avLst/>
            </a:prstGeom>
            <a:ln w="9525" cap="flat" cmpd="sng">
              <a:solidFill>
                <a:schemeClr val="tx1"/>
              </a:solidFill>
              <a:prstDash val="solid"/>
              <a:headEnd type="none" w="med" len="med"/>
              <a:tailEnd type="none" w="med" len="med"/>
            </a:ln>
          </p:spPr>
        </p:sp>
        <p:sp>
          <p:nvSpPr>
            <p:cNvPr id="21531" name="Text Box 28"/>
            <p:cNvSpPr txBox="1"/>
            <p:nvPr/>
          </p:nvSpPr>
          <p:spPr>
            <a:xfrm>
              <a:off x="2630" y="1554"/>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3</a:t>
              </a:r>
              <a:r>
                <a:rPr lang="en-US" altLang="zh-CN" sz="1200" dirty="0">
                  <a:latin typeface="Arial" panose="020B0604020202020204" pitchFamily="34" charset="0"/>
                </a:rPr>
                <a:t>=2</a:t>
              </a:r>
            </a:p>
          </p:txBody>
        </p:sp>
        <p:sp>
          <p:nvSpPr>
            <p:cNvPr id="21532" name="Text Box 29"/>
            <p:cNvSpPr txBox="1"/>
            <p:nvPr/>
          </p:nvSpPr>
          <p:spPr>
            <a:xfrm>
              <a:off x="1723" y="2053"/>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33" name="Text Box 30"/>
            <p:cNvSpPr txBox="1"/>
            <p:nvPr/>
          </p:nvSpPr>
          <p:spPr>
            <a:xfrm>
              <a:off x="2267" y="2053"/>
              <a:ext cx="364"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34" name="Oval 31"/>
            <p:cNvSpPr/>
            <p:nvPr/>
          </p:nvSpPr>
          <p:spPr>
            <a:xfrm>
              <a:off x="2676" y="2416"/>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15</a:t>
              </a:r>
            </a:p>
          </p:txBody>
        </p:sp>
        <p:sp>
          <p:nvSpPr>
            <p:cNvPr id="21535" name="Line 32"/>
            <p:cNvSpPr/>
            <p:nvPr/>
          </p:nvSpPr>
          <p:spPr>
            <a:xfrm>
              <a:off x="2812" y="2007"/>
              <a:ext cx="0" cy="409"/>
            </a:xfrm>
            <a:prstGeom prst="line">
              <a:avLst/>
            </a:prstGeom>
            <a:ln w="9525" cap="flat" cmpd="sng">
              <a:solidFill>
                <a:schemeClr val="tx1"/>
              </a:solidFill>
              <a:prstDash val="solid"/>
              <a:headEnd type="none" w="med" len="med"/>
              <a:tailEnd type="none" w="med" len="med"/>
            </a:ln>
          </p:spPr>
        </p:sp>
        <p:sp>
          <p:nvSpPr>
            <p:cNvPr id="21536" name="Text Box 33"/>
            <p:cNvSpPr txBox="1"/>
            <p:nvPr/>
          </p:nvSpPr>
          <p:spPr>
            <a:xfrm>
              <a:off x="2540" y="2143"/>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4</a:t>
              </a:r>
              <a:r>
                <a:rPr lang="en-US" altLang="zh-CN" sz="1200" dirty="0">
                  <a:latin typeface="Arial" panose="020B0604020202020204" pitchFamily="34" charset="0"/>
                </a:rPr>
                <a:t>=3</a:t>
              </a:r>
            </a:p>
          </p:txBody>
        </p:sp>
        <p:sp>
          <p:nvSpPr>
            <p:cNvPr id="21537" name="Text Box 34"/>
            <p:cNvSpPr txBox="1"/>
            <p:nvPr/>
          </p:nvSpPr>
          <p:spPr>
            <a:xfrm>
              <a:off x="2676" y="2733"/>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38" name="Oval 35"/>
            <p:cNvSpPr/>
            <p:nvPr/>
          </p:nvSpPr>
          <p:spPr>
            <a:xfrm>
              <a:off x="3039" y="1735"/>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21539" name="Line 36"/>
            <p:cNvSpPr/>
            <p:nvPr/>
          </p:nvSpPr>
          <p:spPr>
            <a:xfrm>
              <a:off x="2948" y="1554"/>
              <a:ext cx="227" cy="181"/>
            </a:xfrm>
            <a:prstGeom prst="line">
              <a:avLst/>
            </a:prstGeom>
            <a:ln w="9525" cap="flat" cmpd="sng">
              <a:solidFill>
                <a:schemeClr val="tx1"/>
              </a:solidFill>
              <a:prstDash val="solid"/>
              <a:headEnd type="none" w="med" len="med"/>
              <a:tailEnd type="none" w="med" len="med"/>
            </a:ln>
          </p:spPr>
        </p:sp>
        <p:sp>
          <p:nvSpPr>
            <p:cNvPr id="21540" name="Text Box 37"/>
            <p:cNvSpPr txBox="1"/>
            <p:nvPr/>
          </p:nvSpPr>
          <p:spPr>
            <a:xfrm>
              <a:off x="3084" y="2098"/>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41" name="Text Box 38"/>
            <p:cNvSpPr txBox="1"/>
            <p:nvPr/>
          </p:nvSpPr>
          <p:spPr>
            <a:xfrm>
              <a:off x="3084" y="1508"/>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3</a:t>
              </a:r>
              <a:r>
                <a:rPr lang="en-US" altLang="zh-CN" sz="1200" dirty="0">
                  <a:latin typeface="Arial" panose="020B0604020202020204" pitchFamily="34" charset="0"/>
                </a:rPr>
                <a:t>=3</a:t>
              </a:r>
            </a:p>
          </p:txBody>
        </p:sp>
        <p:sp>
          <p:nvSpPr>
            <p:cNvPr id="21542" name="Oval 39"/>
            <p:cNvSpPr/>
            <p:nvPr/>
          </p:nvSpPr>
          <p:spPr>
            <a:xfrm>
              <a:off x="4286" y="799"/>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21543" name="Line 40"/>
            <p:cNvSpPr/>
            <p:nvPr/>
          </p:nvSpPr>
          <p:spPr>
            <a:xfrm>
              <a:off x="3243" y="482"/>
              <a:ext cx="1179" cy="317"/>
            </a:xfrm>
            <a:prstGeom prst="line">
              <a:avLst/>
            </a:prstGeom>
            <a:ln w="9525" cap="flat" cmpd="sng">
              <a:solidFill>
                <a:schemeClr val="tx1"/>
              </a:solidFill>
              <a:prstDash val="solid"/>
              <a:headEnd type="none" w="med" len="med"/>
              <a:tailEnd type="none" w="med" len="med"/>
            </a:ln>
          </p:spPr>
        </p:sp>
        <p:sp>
          <p:nvSpPr>
            <p:cNvPr id="21544" name="Text Box 41"/>
            <p:cNvSpPr txBox="1"/>
            <p:nvPr/>
          </p:nvSpPr>
          <p:spPr>
            <a:xfrm>
              <a:off x="3697" y="482"/>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1</a:t>
              </a:r>
              <a:r>
                <a:rPr lang="en-US" altLang="zh-CN" sz="1200" dirty="0">
                  <a:latin typeface="Arial" panose="020B0604020202020204" pitchFamily="34" charset="0"/>
                </a:rPr>
                <a:t>=2</a:t>
              </a:r>
            </a:p>
          </p:txBody>
        </p:sp>
        <p:sp>
          <p:nvSpPr>
            <p:cNvPr id="21545" name="Oval 42"/>
            <p:cNvSpPr/>
            <p:nvPr/>
          </p:nvSpPr>
          <p:spPr>
            <a:xfrm>
              <a:off x="3787" y="1299"/>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21546" name="Oval 43"/>
            <p:cNvSpPr/>
            <p:nvPr/>
          </p:nvSpPr>
          <p:spPr>
            <a:xfrm>
              <a:off x="4286" y="1299"/>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21547" name="Oval 44"/>
            <p:cNvSpPr/>
            <p:nvPr/>
          </p:nvSpPr>
          <p:spPr>
            <a:xfrm>
              <a:off x="4740" y="1299"/>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21548" name="Line 45"/>
            <p:cNvSpPr/>
            <p:nvPr/>
          </p:nvSpPr>
          <p:spPr>
            <a:xfrm flipH="1">
              <a:off x="3924" y="1072"/>
              <a:ext cx="498" cy="227"/>
            </a:xfrm>
            <a:prstGeom prst="line">
              <a:avLst/>
            </a:prstGeom>
            <a:ln w="9525" cap="flat" cmpd="sng">
              <a:solidFill>
                <a:schemeClr val="tx1"/>
              </a:solidFill>
              <a:prstDash val="solid"/>
              <a:headEnd type="none" w="med" len="med"/>
              <a:tailEnd type="none" w="med" len="med"/>
            </a:ln>
          </p:spPr>
        </p:sp>
        <p:sp>
          <p:nvSpPr>
            <p:cNvPr id="21549" name="Line 46"/>
            <p:cNvSpPr/>
            <p:nvPr/>
          </p:nvSpPr>
          <p:spPr>
            <a:xfrm>
              <a:off x="4422" y="1072"/>
              <a:ext cx="0" cy="227"/>
            </a:xfrm>
            <a:prstGeom prst="line">
              <a:avLst/>
            </a:prstGeom>
            <a:ln w="9525" cap="flat" cmpd="sng">
              <a:solidFill>
                <a:schemeClr val="tx1"/>
              </a:solidFill>
              <a:prstDash val="solid"/>
              <a:headEnd type="none" w="med" len="med"/>
              <a:tailEnd type="none" w="med" len="med"/>
            </a:ln>
          </p:spPr>
        </p:sp>
        <p:sp>
          <p:nvSpPr>
            <p:cNvPr id="21550" name="Line 47"/>
            <p:cNvSpPr/>
            <p:nvPr/>
          </p:nvSpPr>
          <p:spPr>
            <a:xfrm>
              <a:off x="4422" y="1072"/>
              <a:ext cx="454" cy="227"/>
            </a:xfrm>
            <a:prstGeom prst="line">
              <a:avLst/>
            </a:prstGeom>
            <a:ln w="9525" cap="flat" cmpd="sng">
              <a:solidFill>
                <a:schemeClr val="tx1"/>
              </a:solidFill>
              <a:prstDash val="solid"/>
              <a:headEnd type="none" w="med" len="med"/>
              <a:tailEnd type="none" w="med" len="med"/>
            </a:ln>
          </p:spPr>
        </p:sp>
        <p:sp>
          <p:nvSpPr>
            <p:cNvPr id="21551" name="Oval 48"/>
            <p:cNvSpPr/>
            <p:nvPr/>
          </p:nvSpPr>
          <p:spPr>
            <a:xfrm>
              <a:off x="4785" y="1797"/>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21552" name="Oval 49"/>
            <p:cNvSpPr/>
            <p:nvPr/>
          </p:nvSpPr>
          <p:spPr>
            <a:xfrm>
              <a:off x="4785" y="2477"/>
              <a:ext cx="273" cy="272"/>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31</a:t>
              </a:r>
            </a:p>
          </p:txBody>
        </p:sp>
        <p:sp>
          <p:nvSpPr>
            <p:cNvPr id="21553" name="Text Box 50"/>
            <p:cNvSpPr txBox="1"/>
            <p:nvPr/>
          </p:nvSpPr>
          <p:spPr>
            <a:xfrm>
              <a:off x="4649" y="2204"/>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4</a:t>
              </a:r>
              <a:r>
                <a:rPr lang="en-US" altLang="zh-CN" sz="1200" dirty="0">
                  <a:latin typeface="Arial" panose="020B0604020202020204" pitchFamily="34" charset="0"/>
                </a:rPr>
                <a:t>=3</a:t>
              </a:r>
            </a:p>
          </p:txBody>
        </p:sp>
        <p:sp>
          <p:nvSpPr>
            <p:cNvPr id="21554" name="Line 51"/>
            <p:cNvSpPr/>
            <p:nvPr/>
          </p:nvSpPr>
          <p:spPr>
            <a:xfrm>
              <a:off x="4921" y="2070"/>
              <a:ext cx="0" cy="409"/>
            </a:xfrm>
            <a:prstGeom prst="line">
              <a:avLst/>
            </a:prstGeom>
            <a:ln w="9525" cap="flat" cmpd="sng">
              <a:solidFill>
                <a:schemeClr val="tx1"/>
              </a:solidFill>
              <a:prstDash val="solid"/>
              <a:headEnd type="none" w="med" len="med"/>
              <a:tailEnd type="none" w="med" len="med"/>
            </a:ln>
          </p:spPr>
        </p:sp>
        <p:sp>
          <p:nvSpPr>
            <p:cNvPr id="21555" name="Line 52"/>
            <p:cNvSpPr/>
            <p:nvPr/>
          </p:nvSpPr>
          <p:spPr>
            <a:xfrm>
              <a:off x="4921" y="1571"/>
              <a:ext cx="0" cy="226"/>
            </a:xfrm>
            <a:prstGeom prst="line">
              <a:avLst/>
            </a:prstGeom>
            <a:ln w="9525" cap="flat" cmpd="sng">
              <a:solidFill>
                <a:schemeClr val="tx1"/>
              </a:solidFill>
              <a:prstDash val="solid"/>
              <a:headEnd type="none" w="med" len="med"/>
              <a:tailEnd type="none" w="med" len="med"/>
            </a:ln>
          </p:spPr>
        </p:sp>
        <p:sp>
          <p:nvSpPr>
            <p:cNvPr id="21556" name="Text Box 53"/>
            <p:cNvSpPr txBox="1"/>
            <p:nvPr/>
          </p:nvSpPr>
          <p:spPr>
            <a:xfrm>
              <a:off x="4989" y="1616"/>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3</a:t>
              </a:r>
              <a:r>
                <a:rPr lang="en-US" altLang="zh-CN" sz="1200" dirty="0">
                  <a:latin typeface="Arial" panose="020B0604020202020204" pitchFamily="34" charset="0"/>
                </a:rPr>
                <a:t>=1</a:t>
              </a:r>
            </a:p>
          </p:txBody>
        </p:sp>
        <p:sp>
          <p:nvSpPr>
            <p:cNvPr id="21557" name="Text Box 54"/>
            <p:cNvSpPr txBox="1"/>
            <p:nvPr/>
          </p:nvSpPr>
          <p:spPr>
            <a:xfrm>
              <a:off x="4695" y="1026"/>
              <a:ext cx="364"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=4</a:t>
              </a:r>
            </a:p>
          </p:txBody>
        </p:sp>
        <p:sp>
          <p:nvSpPr>
            <p:cNvPr id="21558" name="Text Box 55"/>
            <p:cNvSpPr txBox="1"/>
            <p:nvPr/>
          </p:nvSpPr>
          <p:spPr>
            <a:xfrm>
              <a:off x="3787" y="1072"/>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=1</a:t>
              </a:r>
            </a:p>
          </p:txBody>
        </p:sp>
        <p:sp>
          <p:nvSpPr>
            <p:cNvPr id="21559" name="Text Box 56"/>
            <p:cNvSpPr txBox="1"/>
            <p:nvPr/>
          </p:nvSpPr>
          <p:spPr>
            <a:xfrm>
              <a:off x="4241" y="1117"/>
              <a:ext cx="363" cy="166"/>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x</a:t>
              </a:r>
              <a:r>
                <a:rPr lang="en-US" altLang="zh-CN" sz="1200" baseline="-25000" dirty="0">
                  <a:latin typeface="Arial" panose="020B0604020202020204" pitchFamily="34" charset="0"/>
                </a:rPr>
                <a:t>2</a:t>
              </a:r>
              <a:r>
                <a:rPr lang="en-US" altLang="zh-CN" sz="1200" dirty="0">
                  <a:latin typeface="Arial" panose="020B0604020202020204" pitchFamily="34" charset="0"/>
                </a:rPr>
                <a:t>=3</a:t>
              </a:r>
            </a:p>
          </p:txBody>
        </p:sp>
        <p:sp>
          <p:nvSpPr>
            <p:cNvPr id="21560" name="Text Box 57"/>
            <p:cNvSpPr txBox="1"/>
            <p:nvPr/>
          </p:nvSpPr>
          <p:spPr>
            <a:xfrm>
              <a:off x="3696" y="1661"/>
              <a:ext cx="364"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61" name="Text Box 58"/>
            <p:cNvSpPr txBox="1"/>
            <p:nvPr/>
          </p:nvSpPr>
          <p:spPr>
            <a:xfrm>
              <a:off x="4195" y="1661"/>
              <a:ext cx="363" cy="167"/>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1562" name="Text Box 59"/>
            <p:cNvSpPr txBox="1"/>
            <p:nvPr/>
          </p:nvSpPr>
          <p:spPr>
            <a:xfrm>
              <a:off x="4694" y="2840"/>
              <a:ext cx="363" cy="278"/>
            </a:xfrm>
            <a:prstGeom prst="rect">
              <a:avLst/>
            </a:prstGeom>
            <a:noFill/>
            <a:ln w="9525">
              <a:noFill/>
            </a:ln>
          </p:spPr>
          <p:txBody>
            <a:bodyPr>
              <a:spAutoFit/>
            </a:bodyPr>
            <a:lstStyle/>
            <a:p>
              <a:pPr>
                <a:spcBef>
                  <a:spcPct val="50000"/>
                </a:spcBef>
              </a:pPr>
              <a:r>
                <a:rPr lang="zh-CN" altLang="en-US" sz="1200" dirty="0">
                  <a:latin typeface="Arial" panose="020B0604020202020204" pitchFamily="34" charset="0"/>
                </a:rPr>
                <a:t>答案结点</a:t>
              </a:r>
            </a:p>
          </p:txBody>
        </p:sp>
      </p:gr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t" anchorCtr="0"/>
          <a:lstStyle/>
          <a:p>
            <a:pPr eaLnBrk="1" hangingPunct="1"/>
            <a:r>
              <a:rPr lang="en-US" altLang="zh-CN" dirty="0">
                <a:latin typeface="隶书" panose="02010509060101010101" pitchFamily="49" charset="-122"/>
                <a:ea typeface="隶书" panose="02010509060101010101" pitchFamily="49" charset="-122"/>
              </a:rPr>
              <a:t>LC-</a:t>
            </a:r>
            <a:r>
              <a:rPr lang="zh-CN" altLang="en-US" dirty="0">
                <a:latin typeface="隶书" panose="02010509060101010101" pitchFamily="49" charset="-122"/>
                <a:ea typeface="隶书" panose="02010509060101010101" pitchFamily="49" charset="-122"/>
              </a:rPr>
              <a:t>检索（</a:t>
            </a:r>
            <a:r>
              <a:rPr lang="en-US" altLang="zh-CN" dirty="0">
                <a:latin typeface="隶书" panose="02010509060101010101" pitchFamily="49" charset="-122"/>
                <a:ea typeface="隶书" panose="02010509060101010101" pitchFamily="49" charset="-122"/>
              </a:rPr>
              <a:t>Least Cost</a:t>
            </a:r>
            <a:r>
              <a:rPr lang="zh-CN" altLang="en-US" dirty="0">
                <a:latin typeface="隶书" panose="02010509060101010101" pitchFamily="49" charset="-122"/>
                <a:ea typeface="隶书" panose="02010509060101010101" pitchFamily="49" charset="-122"/>
              </a:rPr>
              <a:t>）</a:t>
            </a:r>
          </a:p>
        </p:txBody>
      </p:sp>
      <p:sp>
        <p:nvSpPr>
          <p:cNvPr id="22531" name="Rectangle 3"/>
          <p:cNvSpPr>
            <a:spLocks noGrp="1"/>
          </p:cNvSpPr>
          <p:nvPr>
            <p:ph idx="1"/>
          </p:nvPr>
        </p:nvSpPr>
        <p:spPr>
          <a:xfrm>
            <a:off x="457200" y="1125538"/>
            <a:ext cx="8507413" cy="1223962"/>
          </a:xfrm>
        </p:spPr>
        <p:txBody>
          <a:bodyPr vert="horz" wrap="square" lIns="91440" tIns="45720" rIns="91440" bIns="45720" anchor="t" anchorCtr="0"/>
          <a:lstStyle/>
          <a:p>
            <a:pPr marL="87630" indent="-87630" eaLnBrk="1" hangingPunct="1">
              <a:lnSpc>
                <a:spcPct val="125000"/>
              </a:lnSpc>
              <a:spcBef>
                <a:spcPct val="0"/>
              </a:spcBef>
            </a:pPr>
            <a:r>
              <a:rPr lang="en-US" altLang="zh-CN" sz="2600" dirty="0">
                <a:latin typeface="黑体" panose="02010609060101010101" pitchFamily="49" charset="-122"/>
                <a:ea typeface="黑体" panose="02010609060101010101" pitchFamily="49" charset="-122"/>
              </a:rPr>
              <a:t>LIFO</a:t>
            </a:r>
            <a:r>
              <a:rPr lang="zh-CN" altLang="en-US" sz="2600" dirty="0">
                <a:latin typeface="黑体" panose="02010609060101010101" pitchFamily="49" charset="-122"/>
                <a:ea typeface="黑体" panose="02010609060101010101" pitchFamily="49" charset="-122"/>
              </a:rPr>
              <a:t>和</a:t>
            </a:r>
            <a:r>
              <a:rPr lang="en-US" altLang="zh-CN" sz="2600" dirty="0">
                <a:latin typeface="黑体" panose="02010609060101010101" pitchFamily="49" charset="-122"/>
                <a:ea typeface="黑体" panose="02010609060101010101" pitchFamily="49" charset="-122"/>
              </a:rPr>
              <a:t>FIFO</a:t>
            </a:r>
            <a:r>
              <a:rPr lang="zh-CN" altLang="en-US" sz="2600" dirty="0">
                <a:latin typeface="黑体" panose="02010609060101010101" pitchFamily="49" charset="-122"/>
                <a:ea typeface="黑体" panose="02010609060101010101" pitchFamily="49" charset="-122"/>
              </a:rPr>
              <a:t>分枝</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限界法存在的问题</a:t>
            </a:r>
          </a:p>
          <a:p>
            <a:pPr marL="266700" lvl="1" indent="184150" eaLnBrk="1" hangingPunct="1">
              <a:lnSpc>
                <a:spcPct val="125000"/>
              </a:lnSpc>
              <a:spcBef>
                <a:spcPct val="0"/>
              </a:spcBef>
              <a:buNone/>
            </a:pPr>
            <a:r>
              <a:rPr lang="zh-CN" altLang="en-US" sz="2200" dirty="0"/>
              <a:t>  对下一个</a:t>
            </a:r>
            <a:r>
              <a:rPr lang="en-US" altLang="zh-CN" sz="2200" dirty="0"/>
              <a:t>E-</a:t>
            </a:r>
            <a:r>
              <a:rPr lang="zh-CN" altLang="en-US" sz="2200" dirty="0"/>
              <a:t>结点的选择规则过于死板、盲目。对于有可能快速检索到一个答案结点的结点没有给出任何优先权。如结点</a:t>
            </a:r>
            <a:r>
              <a:rPr lang="en-US" altLang="zh-CN" sz="2200" dirty="0"/>
              <a:t>30</a:t>
            </a:r>
            <a:r>
              <a:rPr lang="zh-CN" altLang="en-US" sz="2200" dirty="0"/>
              <a:t>。</a:t>
            </a:r>
          </a:p>
        </p:txBody>
      </p:sp>
      <p:sp>
        <p:nvSpPr>
          <p:cNvPr id="176132" name="Rectangle 4"/>
          <p:cNvSpPr/>
          <p:nvPr/>
        </p:nvSpPr>
        <p:spPr>
          <a:xfrm>
            <a:off x="468313" y="2632075"/>
            <a:ext cx="8229600" cy="1296988"/>
          </a:xfrm>
          <a:prstGeom prst="rect">
            <a:avLst/>
          </a:prstGeom>
          <a:noFill/>
          <a:ln w="9525">
            <a:noFill/>
          </a:ln>
        </p:spPr>
        <p:txBody>
          <a:bodyPr/>
          <a:lstStyle/>
          <a:p>
            <a:pPr marL="342900" indent="-342900">
              <a:lnSpc>
                <a:spcPct val="90000"/>
              </a:lnSpc>
              <a:spcBef>
                <a:spcPct val="20000"/>
              </a:spcBef>
              <a:buClr>
                <a:schemeClr val="accent1"/>
              </a:buClr>
              <a:buSzPct val="65000"/>
              <a:buFont typeface="Wingdings" panose="05000000000000000000" pitchFamily="2" charset="2"/>
              <a:buChar char="n"/>
            </a:pPr>
            <a:r>
              <a:rPr lang="zh-CN" altLang="en-US" sz="2600" dirty="0">
                <a:latin typeface="Arial" panose="020B0604020202020204" pitchFamily="34" charset="0"/>
              </a:rPr>
              <a:t>如何解决？</a:t>
            </a:r>
          </a:p>
          <a:p>
            <a:pPr marL="669925" lvl="1" indent="-325120" eaLnBrk="1" hangingPunct="1">
              <a:lnSpc>
                <a:spcPct val="90000"/>
              </a:lnSpc>
              <a:spcBef>
                <a:spcPct val="20000"/>
              </a:spcBef>
              <a:buClr>
                <a:schemeClr val="accent2"/>
              </a:buClr>
              <a:buSzPct val="60000"/>
              <a:buFont typeface="Wingdings" panose="05000000000000000000" pitchFamily="2" charset="2"/>
              <a:buChar char="q"/>
            </a:pPr>
            <a:r>
              <a:rPr lang="zh-CN" altLang="en-US" sz="2200" dirty="0">
                <a:latin typeface="Arial" panose="020B0604020202020204" pitchFamily="34" charset="0"/>
              </a:rPr>
              <a:t>做某种排序，让可以导致答案结点的活结点排在前面！</a:t>
            </a:r>
          </a:p>
          <a:p>
            <a:pPr marL="669925" lvl="1" indent="-325120" eaLnBrk="1" hangingPunct="1">
              <a:lnSpc>
                <a:spcPct val="90000"/>
              </a:lnSpc>
              <a:spcBef>
                <a:spcPct val="20000"/>
              </a:spcBef>
              <a:buClr>
                <a:schemeClr val="accent2"/>
              </a:buClr>
              <a:buSzPct val="60000"/>
              <a:buFont typeface="Wingdings" panose="05000000000000000000" pitchFamily="2" charset="2"/>
              <a:buChar char="q"/>
            </a:pPr>
            <a:r>
              <a:rPr lang="zh-CN" altLang="en-US" sz="2200" dirty="0">
                <a:latin typeface="Arial" panose="020B0604020202020204" pitchFamily="34" charset="0"/>
              </a:rPr>
              <a:t>新问题：怎么排序？</a:t>
            </a:r>
          </a:p>
        </p:txBody>
      </p:sp>
      <p:sp>
        <p:nvSpPr>
          <p:cNvPr id="176133" name="Rectangle 5"/>
          <p:cNvSpPr/>
          <p:nvPr/>
        </p:nvSpPr>
        <p:spPr>
          <a:xfrm>
            <a:off x="468313" y="3840163"/>
            <a:ext cx="8229600" cy="2303462"/>
          </a:xfrm>
          <a:prstGeom prst="rect">
            <a:avLst/>
          </a:prstGeom>
          <a:noFill/>
          <a:ln w="9525">
            <a:noFill/>
          </a:ln>
        </p:spPr>
        <p:txBody>
          <a:bodyPr/>
          <a:lstStyle/>
          <a:p>
            <a:pPr marL="669925" lvl="1" indent="-325120" eaLnBrk="1" hangingPunct="1">
              <a:lnSpc>
                <a:spcPct val="90000"/>
              </a:lnSpc>
              <a:spcBef>
                <a:spcPct val="20000"/>
              </a:spcBef>
              <a:buClr>
                <a:schemeClr val="accent2"/>
              </a:buClr>
              <a:buSzPct val="60000"/>
              <a:buFont typeface="Wingdings" panose="05000000000000000000" pitchFamily="2" charset="2"/>
              <a:buChar char="q"/>
            </a:pPr>
            <a:r>
              <a:rPr lang="zh-CN" altLang="en-US" sz="2200" dirty="0">
                <a:latin typeface="Arial" panose="020B0604020202020204" pitchFamily="34" charset="0"/>
              </a:rPr>
              <a:t>寻找一种“有智力”的排序函数</a:t>
            </a:r>
            <a:r>
              <a:rPr lang="en-US" altLang="zh-CN" sz="2200" dirty="0">
                <a:latin typeface="Arial" panose="020B0604020202020204" pitchFamily="34" charset="0"/>
              </a:rPr>
              <a:t>C(·)</a:t>
            </a:r>
            <a:r>
              <a:rPr lang="zh-CN" altLang="en-US" sz="2200" dirty="0">
                <a:latin typeface="Arial" panose="020B0604020202020204" pitchFamily="34" charset="0"/>
              </a:rPr>
              <a:t>， 用</a:t>
            </a:r>
            <a:r>
              <a:rPr lang="en-US" altLang="zh-CN" sz="2200" dirty="0">
                <a:latin typeface="Arial" panose="020B0604020202020204" pitchFamily="34" charset="0"/>
              </a:rPr>
              <a:t>C(·)</a:t>
            </a:r>
            <a:r>
              <a:rPr lang="zh-CN" altLang="en-US" sz="2200" dirty="0">
                <a:latin typeface="Arial" panose="020B0604020202020204" pitchFamily="34" charset="0"/>
              </a:rPr>
              <a:t>来选取下一个</a:t>
            </a:r>
            <a:r>
              <a:rPr lang="en-US" altLang="zh-CN" sz="2200" dirty="0">
                <a:latin typeface="Arial" panose="020B0604020202020204" pitchFamily="34" charset="0"/>
              </a:rPr>
              <a:t>E</a:t>
            </a:r>
            <a:r>
              <a:rPr lang="zh-CN" altLang="en-US" sz="2200" dirty="0">
                <a:latin typeface="Arial" panose="020B0604020202020204" pitchFamily="34" charset="0"/>
              </a:rPr>
              <a:t>结点，加快到达一答案结点的检索速度。</a:t>
            </a:r>
          </a:p>
          <a:p>
            <a:pPr marL="669925" lvl="1" indent="-325120" eaLnBrk="1" hangingPunct="1">
              <a:lnSpc>
                <a:spcPct val="90000"/>
              </a:lnSpc>
              <a:spcBef>
                <a:spcPct val="20000"/>
              </a:spcBef>
              <a:buClr>
                <a:schemeClr val="accent2"/>
              </a:buClr>
              <a:buSzPct val="60000"/>
              <a:buFont typeface="Wingdings" panose="05000000000000000000" pitchFamily="2" charset="2"/>
            </a:pPr>
            <a:r>
              <a:rPr lang="zh-CN" altLang="en-US" sz="2200" dirty="0">
                <a:latin typeface="Arial" panose="020B0604020202020204" pitchFamily="34" charset="0"/>
              </a:rPr>
              <a:t>     如结点</a:t>
            </a:r>
            <a:r>
              <a:rPr lang="en-US" altLang="zh-CN" sz="2200" dirty="0">
                <a:latin typeface="Arial" panose="020B0604020202020204" pitchFamily="34" charset="0"/>
              </a:rPr>
              <a:t>30</a:t>
            </a:r>
            <a:r>
              <a:rPr lang="zh-CN" altLang="en-US" sz="2200" dirty="0">
                <a:latin typeface="Arial" panose="020B0604020202020204" pitchFamily="34" charset="0"/>
              </a:rPr>
              <a:t>，</a:t>
            </a:r>
            <a:r>
              <a:rPr lang="en-US" altLang="zh-CN" sz="2200" dirty="0">
                <a:latin typeface="Arial" panose="020B0604020202020204" pitchFamily="34" charset="0"/>
              </a:rPr>
              <a:t>29</a:t>
            </a:r>
            <a:r>
              <a:rPr lang="en-US" altLang="zh-CN" sz="2200" dirty="0">
                <a:latin typeface="Arial" panose="020B0604020202020204" pitchFamily="34" charset="0"/>
                <a:cs typeface="Arial" panose="020B0604020202020204" pitchFamily="34" charset="0"/>
              </a:rPr>
              <a:t>→30→31</a:t>
            </a:r>
            <a:endParaRPr lang="en-US" altLang="zh-CN" sz="2200" dirty="0">
              <a:latin typeface="Arial" panose="020B0604020202020204" pitchFamily="34" charset="0"/>
              <a:ea typeface="Arial" panose="020B0604020202020204" pitchFamily="34" charset="0"/>
            </a:endParaRPr>
          </a:p>
        </p:txBody>
      </p:sp>
      <p:sp>
        <p:nvSpPr>
          <p:cNvPr id="176134" name="Line 6"/>
          <p:cNvSpPr/>
          <p:nvPr/>
        </p:nvSpPr>
        <p:spPr>
          <a:xfrm flipV="1">
            <a:off x="3492500" y="4865688"/>
            <a:ext cx="0" cy="576262"/>
          </a:xfrm>
          <a:prstGeom prst="line">
            <a:avLst/>
          </a:prstGeom>
          <a:ln w="9525" cap="flat" cmpd="sng">
            <a:solidFill>
              <a:srgbClr val="FF3300"/>
            </a:solidFill>
            <a:prstDash val="solid"/>
            <a:headEnd type="none" w="med" len="med"/>
            <a:tailEnd type="triangle" w="med" len="med"/>
          </a:ln>
        </p:spPr>
      </p:sp>
      <p:sp>
        <p:nvSpPr>
          <p:cNvPr id="176135" name="Text Box 7"/>
          <p:cNvSpPr txBox="1"/>
          <p:nvPr/>
        </p:nvSpPr>
        <p:spPr>
          <a:xfrm>
            <a:off x="2268538" y="5513388"/>
            <a:ext cx="2879725" cy="915987"/>
          </a:xfrm>
          <a:prstGeom prst="rect">
            <a:avLst/>
          </a:prstGeom>
          <a:solidFill>
            <a:schemeClr val="accent1"/>
          </a:solidFill>
          <a:ln w="9525">
            <a:noFill/>
          </a:ln>
        </p:spPr>
        <p:txBody>
          <a:bodyPr>
            <a:spAutoFit/>
          </a:bodyPr>
          <a:lstStyle/>
          <a:p>
            <a:pPr>
              <a:spcBef>
                <a:spcPct val="50000"/>
              </a:spcBef>
            </a:pPr>
            <a:r>
              <a:rPr lang="zh-CN" altLang="en-US" dirty="0">
                <a:latin typeface="Arial" panose="020B0604020202020204" pitchFamily="34" charset="0"/>
              </a:rPr>
              <a:t>能否赋予一个比其它活结点高的优先级使其尽快成为</a:t>
            </a:r>
            <a:r>
              <a:rPr lang="en-US" altLang="zh-CN" dirty="0">
                <a:latin typeface="Arial" panose="020B0604020202020204" pitchFamily="34" charset="0"/>
              </a:rPr>
              <a:t>E</a:t>
            </a:r>
            <a:r>
              <a:rPr lang="zh-CN" altLang="en-US" dirty="0">
                <a:latin typeface="Arial" panose="020B0604020202020204" pitchFamily="34" charset="0"/>
              </a:rPr>
              <a:t>结点？</a:t>
            </a:r>
          </a:p>
        </p:txBody>
      </p:sp>
      <p:grpSp>
        <p:nvGrpSpPr>
          <p:cNvPr id="2" name="Group 8"/>
          <p:cNvGrpSpPr/>
          <p:nvPr/>
        </p:nvGrpSpPr>
        <p:grpSpPr>
          <a:xfrm>
            <a:off x="684213" y="2640013"/>
            <a:ext cx="7920037" cy="3932237"/>
            <a:chOff x="113" y="1843"/>
            <a:chExt cx="4989" cy="2477"/>
          </a:xfrm>
        </p:grpSpPr>
        <p:sp>
          <p:nvSpPr>
            <p:cNvPr id="22537" name="Oval 9"/>
            <p:cNvSpPr/>
            <p:nvPr/>
          </p:nvSpPr>
          <p:spPr>
            <a:xfrm>
              <a:off x="2381" y="1843"/>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22538" name="Oval 10"/>
            <p:cNvSpPr/>
            <p:nvPr/>
          </p:nvSpPr>
          <p:spPr>
            <a:xfrm>
              <a:off x="521" y="2387"/>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22539" name="Oval 11"/>
            <p:cNvSpPr/>
            <p:nvPr/>
          </p:nvSpPr>
          <p:spPr>
            <a:xfrm>
              <a:off x="1701" y="23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18</a:t>
              </a:r>
            </a:p>
          </p:txBody>
        </p:sp>
        <p:sp>
          <p:nvSpPr>
            <p:cNvPr id="22540" name="Oval 12"/>
            <p:cNvSpPr/>
            <p:nvPr/>
          </p:nvSpPr>
          <p:spPr>
            <a:xfrm>
              <a:off x="3152" y="23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34</a:t>
              </a:r>
            </a:p>
          </p:txBody>
        </p:sp>
        <p:sp>
          <p:nvSpPr>
            <p:cNvPr id="22541" name="Oval 13"/>
            <p:cNvSpPr/>
            <p:nvPr/>
          </p:nvSpPr>
          <p:spPr>
            <a:xfrm>
              <a:off x="4241" y="2297"/>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50</a:t>
              </a:r>
            </a:p>
          </p:txBody>
        </p:sp>
        <p:sp>
          <p:nvSpPr>
            <p:cNvPr id="22542" name="Line 14"/>
            <p:cNvSpPr/>
            <p:nvPr/>
          </p:nvSpPr>
          <p:spPr>
            <a:xfrm flipH="1">
              <a:off x="703" y="2115"/>
              <a:ext cx="1814" cy="272"/>
            </a:xfrm>
            <a:prstGeom prst="line">
              <a:avLst/>
            </a:prstGeom>
            <a:ln w="9525" cap="flat" cmpd="sng">
              <a:solidFill>
                <a:schemeClr val="tx1"/>
              </a:solidFill>
              <a:prstDash val="solid"/>
              <a:headEnd type="none" w="med" len="med"/>
              <a:tailEnd type="none" w="med" len="med"/>
            </a:ln>
          </p:spPr>
        </p:sp>
        <p:sp>
          <p:nvSpPr>
            <p:cNvPr id="22543" name="Line 15"/>
            <p:cNvSpPr/>
            <p:nvPr/>
          </p:nvSpPr>
          <p:spPr>
            <a:xfrm flipH="1">
              <a:off x="1837" y="2115"/>
              <a:ext cx="680" cy="227"/>
            </a:xfrm>
            <a:prstGeom prst="line">
              <a:avLst/>
            </a:prstGeom>
            <a:ln w="9525" cap="flat" cmpd="sng">
              <a:solidFill>
                <a:srgbClr val="FF3300"/>
              </a:solidFill>
              <a:prstDash val="solid"/>
              <a:headEnd type="none" w="med" len="med"/>
              <a:tailEnd type="none" w="med" len="med"/>
            </a:ln>
          </p:spPr>
        </p:sp>
        <p:sp>
          <p:nvSpPr>
            <p:cNvPr id="22544" name="Line 16"/>
            <p:cNvSpPr/>
            <p:nvPr/>
          </p:nvSpPr>
          <p:spPr>
            <a:xfrm>
              <a:off x="2517" y="2115"/>
              <a:ext cx="771" cy="227"/>
            </a:xfrm>
            <a:prstGeom prst="line">
              <a:avLst/>
            </a:prstGeom>
            <a:ln w="9525" cap="flat" cmpd="sng">
              <a:solidFill>
                <a:schemeClr val="tx1"/>
              </a:solidFill>
              <a:prstDash val="solid"/>
              <a:headEnd type="none" w="med" len="med"/>
              <a:tailEnd type="none" w="med" len="med"/>
            </a:ln>
          </p:spPr>
        </p:sp>
        <p:sp>
          <p:nvSpPr>
            <p:cNvPr id="22545" name="Line 17"/>
            <p:cNvSpPr/>
            <p:nvPr/>
          </p:nvSpPr>
          <p:spPr>
            <a:xfrm>
              <a:off x="2517" y="2115"/>
              <a:ext cx="1815" cy="182"/>
            </a:xfrm>
            <a:prstGeom prst="line">
              <a:avLst/>
            </a:prstGeom>
            <a:ln w="9525" cap="flat" cmpd="sng">
              <a:solidFill>
                <a:schemeClr val="tx1"/>
              </a:solidFill>
              <a:prstDash val="solid"/>
              <a:headEnd type="none" w="med" len="med"/>
              <a:tailEnd type="none" w="med" len="med"/>
            </a:ln>
          </p:spPr>
        </p:sp>
        <p:sp>
          <p:nvSpPr>
            <p:cNvPr id="22546" name="Oval 18"/>
            <p:cNvSpPr/>
            <p:nvPr/>
          </p:nvSpPr>
          <p:spPr>
            <a:xfrm>
              <a:off x="113" y="2886"/>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22547" name="Oval 19"/>
            <p:cNvSpPr/>
            <p:nvPr/>
          </p:nvSpPr>
          <p:spPr>
            <a:xfrm>
              <a:off x="521" y="2886"/>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22548" name="Oval 20"/>
            <p:cNvSpPr/>
            <p:nvPr/>
          </p:nvSpPr>
          <p:spPr>
            <a:xfrm>
              <a:off x="929" y="2886"/>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13</a:t>
              </a:r>
            </a:p>
          </p:txBody>
        </p:sp>
        <p:sp>
          <p:nvSpPr>
            <p:cNvPr id="22549" name="Line 21"/>
            <p:cNvSpPr/>
            <p:nvPr/>
          </p:nvSpPr>
          <p:spPr>
            <a:xfrm flipH="1">
              <a:off x="249" y="2659"/>
              <a:ext cx="408" cy="227"/>
            </a:xfrm>
            <a:prstGeom prst="line">
              <a:avLst/>
            </a:prstGeom>
            <a:ln w="9525" cap="flat" cmpd="sng">
              <a:solidFill>
                <a:schemeClr val="tx1"/>
              </a:solidFill>
              <a:prstDash val="solid"/>
              <a:headEnd type="none" w="med" len="med"/>
              <a:tailEnd type="none" w="med" len="med"/>
            </a:ln>
          </p:spPr>
        </p:sp>
        <p:sp>
          <p:nvSpPr>
            <p:cNvPr id="22550" name="Line 22"/>
            <p:cNvSpPr/>
            <p:nvPr/>
          </p:nvSpPr>
          <p:spPr>
            <a:xfrm>
              <a:off x="657" y="2659"/>
              <a:ext cx="0" cy="227"/>
            </a:xfrm>
            <a:prstGeom prst="line">
              <a:avLst/>
            </a:prstGeom>
            <a:ln w="9525" cap="flat" cmpd="sng">
              <a:solidFill>
                <a:schemeClr val="tx1"/>
              </a:solidFill>
              <a:prstDash val="solid"/>
              <a:headEnd type="none" w="med" len="med"/>
              <a:tailEnd type="none" w="med" len="med"/>
            </a:ln>
          </p:spPr>
        </p:sp>
        <p:sp>
          <p:nvSpPr>
            <p:cNvPr id="22551" name="Line 23"/>
            <p:cNvSpPr/>
            <p:nvPr/>
          </p:nvSpPr>
          <p:spPr>
            <a:xfrm>
              <a:off x="657" y="2659"/>
              <a:ext cx="408" cy="227"/>
            </a:xfrm>
            <a:prstGeom prst="line">
              <a:avLst/>
            </a:prstGeom>
            <a:ln w="9525" cap="flat" cmpd="sng">
              <a:solidFill>
                <a:schemeClr val="tx1"/>
              </a:solidFill>
              <a:prstDash val="solid"/>
              <a:headEnd type="none" w="med" len="med"/>
              <a:tailEnd type="none" w="med" len="med"/>
            </a:ln>
          </p:spPr>
        </p:sp>
        <p:sp>
          <p:nvSpPr>
            <p:cNvPr id="22552" name="Text Box 24"/>
            <p:cNvSpPr txBox="1"/>
            <p:nvPr/>
          </p:nvSpPr>
          <p:spPr>
            <a:xfrm>
              <a:off x="113" y="3158"/>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53" name="Oval 25"/>
            <p:cNvSpPr/>
            <p:nvPr/>
          </p:nvSpPr>
          <p:spPr>
            <a:xfrm>
              <a:off x="1383"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19</a:t>
              </a:r>
            </a:p>
          </p:txBody>
        </p:sp>
        <p:sp>
          <p:nvSpPr>
            <p:cNvPr id="22554" name="Oval 26"/>
            <p:cNvSpPr/>
            <p:nvPr/>
          </p:nvSpPr>
          <p:spPr>
            <a:xfrm>
              <a:off x="1700"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24</a:t>
              </a:r>
            </a:p>
          </p:txBody>
        </p:sp>
        <p:sp>
          <p:nvSpPr>
            <p:cNvPr id="22555" name="Oval 27"/>
            <p:cNvSpPr/>
            <p:nvPr/>
          </p:nvSpPr>
          <p:spPr>
            <a:xfrm>
              <a:off x="2018" y="2842"/>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29</a:t>
              </a:r>
            </a:p>
          </p:txBody>
        </p:sp>
        <p:sp>
          <p:nvSpPr>
            <p:cNvPr id="22556" name="Line 28"/>
            <p:cNvSpPr/>
            <p:nvPr/>
          </p:nvSpPr>
          <p:spPr>
            <a:xfrm flipH="1">
              <a:off x="1519" y="2615"/>
              <a:ext cx="317" cy="227"/>
            </a:xfrm>
            <a:prstGeom prst="line">
              <a:avLst/>
            </a:prstGeom>
            <a:ln w="9525" cap="flat" cmpd="sng">
              <a:solidFill>
                <a:schemeClr val="tx1"/>
              </a:solidFill>
              <a:prstDash val="solid"/>
              <a:headEnd type="none" w="med" len="med"/>
              <a:tailEnd type="none" w="med" len="med"/>
            </a:ln>
          </p:spPr>
        </p:sp>
        <p:sp>
          <p:nvSpPr>
            <p:cNvPr id="22557" name="Line 29"/>
            <p:cNvSpPr/>
            <p:nvPr/>
          </p:nvSpPr>
          <p:spPr>
            <a:xfrm>
              <a:off x="1836" y="2615"/>
              <a:ext cx="0" cy="227"/>
            </a:xfrm>
            <a:prstGeom prst="line">
              <a:avLst/>
            </a:prstGeom>
            <a:ln w="9525" cap="flat" cmpd="sng">
              <a:solidFill>
                <a:schemeClr val="tx1"/>
              </a:solidFill>
              <a:prstDash val="solid"/>
              <a:headEnd type="none" w="med" len="med"/>
              <a:tailEnd type="none" w="med" len="med"/>
            </a:ln>
          </p:spPr>
        </p:sp>
        <p:sp>
          <p:nvSpPr>
            <p:cNvPr id="22558" name="Line 30"/>
            <p:cNvSpPr/>
            <p:nvPr/>
          </p:nvSpPr>
          <p:spPr>
            <a:xfrm>
              <a:off x="1836" y="2615"/>
              <a:ext cx="318" cy="227"/>
            </a:xfrm>
            <a:prstGeom prst="line">
              <a:avLst/>
            </a:prstGeom>
            <a:ln w="9525" cap="flat" cmpd="sng">
              <a:solidFill>
                <a:srgbClr val="FF3300"/>
              </a:solidFill>
              <a:prstDash val="solid"/>
              <a:headEnd type="none" w="med" len="med"/>
              <a:tailEnd type="none" w="med" len="med"/>
            </a:ln>
          </p:spPr>
        </p:sp>
        <p:sp>
          <p:nvSpPr>
            <p:cNvPr id="22559" name="Text Box 31"/>
            <p:cNvSpPr txBox="1"/>
            <p:nvPr/>
          </p:nvSpPr>
          <p:spPr>
            <a:xfrm>
              <a:off x="1474"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60" name="Text Box 32"/>
            <p:cNvSpPr txBox="1"/>
            <p:nvPr/>
          </p:nvSpPr>
          <p:spPr>
            <a:xfrm>
              <a:off x="1746" y="3114"/>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61" name="Oval 33"/>
            <p:cNvSpPr/>
            <p:nvPr/>
          </p:nvSpPr>
          <p:spPr>
            <a:xfrm>
              <a:off x="3470" y="2841"/>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45</a:t>
              </a:r>
            </a:p>
          </p:txBody>
        </p:sp>
        <p:sp>
          <p:nvSpPr>
            <p:cNvPr id="22562" name="Oval 34"/>
            <p:cNvSpPr/>
            <p:nvPr/>
          </p:nvSpPr>
          <p:spPr>
            <a:xfrm>
              <a:off x="3152" y="2842"/>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40</a:t>
              </a:r>
            </a:p>
          </p:txBody>
        </p:sp>
        <p:sp>
          <p:nvSpPr>
            <p:cNvPr id="22563" name="Oval 35"/>
            <p:cNvSpPr/>
            <p:nvPr/>
          </p:nvSpPr>
          <p:spPr>
            <a:xfrm>
              <a:off x="2835" y="2841"/>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35</a:t>
              </a:r>
            </a:p>
          </p:txBody>
        </p:sp>
        <p:sp>
          <p:nvSpPr>
            <p:cNvPr id="22564" name="Line 36"/>
            <p:cNvSpPr/>
            <p:nvPr/>
          </p:nvSpPr>
          <p:spPr>
            <a:xfrm flipH="1">
              <a:off x="2971" y="2615"/>
              <a:ext cx="317" cy="227"/>
            </a:xfrm>
            <a:prstGeom prst="line">
              <a:avLst/>
            </a:prstGeom>
            <a:ln w="9525" cap="flat" cmpd="sng">
              <a:solidFill>
                <a:schemeClr val="tx1"/>
              </a:solidFill>
              <a:prstDash val="solid"/>
              <a:headEnd type="none" w="med" len="med"/>
              <a:tailEnd type="none" w="med" len="med"/>
            </a:ln>
          </p:spPr>
        </p:sp>
        <p:sp>
          <p:nvSpPr>
            <p:cNvPr id="22565" name="Line 37"/>
            <p:cNvSpPr/>
            <p:nvPr/>
          </p:nvSpPr>
          <p:spPr>
            <a:xfrm>
              <a:off x="3288" y="2615"/>
              <a:ext cx="0" cy="227"/>
            </a:xfrm>
            <a:prstGeom prst="line">
              <a:avLst/>
            </a:prstGeom>
            <a:ln w="9525" cap="flat" cmpd="sng">
              <a:solidFill>
                <a:schemeClr val="tx1"/>
              </a:solidFill>
              <a:prstDash val="solid"/>
              <a:headEnd type="none" w="med" len="med"/>
              <a:tailEnd type="none" w="med" len="med"/>
            </a:ln>
          </p:spPr>
        </p:sp>
        <p:sp>
          <p:nvSpPr>
            <p:cNvPr id="22566" name="Line 38"/>
            <p:cNvSpPr/>
            <p:nvPr/>
          </p:nvSpPr>
          <p:spPr>
            <a:xfrm>
              <a:off x="3288" y="2615"/>
              <a:ext cx="318" cy="227"/>
            </a:xfrm>
            <a:prstGeom prst="line">
              <a:avLst/>
            </a:prstGeom>
            <a:ln w="9525" cap="flat" cmpd="sng">
              <a:solidFill>
                <a:schemeClr val="tx1"/>
              </a:solidFill>
              <a:prstDash val="solid"/>
              <a:headEnd type="none" w="med" len="med"/>
              <a:tailEnd type="none" w="med" len="med"/>
            </a:ln>
          </p:spPr>
        </p:sp>
        <p:sp>
          <p:nvSpPr>
            <p:cNvPr id="22567" name="Text Box 39"/>
            <p:cNvSpPr txBox="1"/>
            <p:nvPr/>
          </p:nvSpPr>
          <p:spPr>
            <a:xfrm>
              <a:off x="3107"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68" name="Text Box 40"/>
            <p:cNvSpPr txBox="1"/>
            <p:nvPr/>
          </p:nvSpPr>
          <p:spPr>
            <a:xfrm>
              <a:off x="3470" y="311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69" name="Oval 41"/>
            <p:cNvSpPr/>
            <p:nvPr/>
          </p:nvSpPr>
          <p:spPr>
            <a:xfrm>
              <a:off x="4559" y="27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61</a:t>
              </a:r>
            </a:p>
          </p:txBody>
        </p:sp>
        <p:sp>
          <p:nvSpPr>
            <p:cNvPr id="22570" name="Oval 42"/>
            <p:cNvSpPr/>
            <p:nvPr/>
          </p:nvSpPr>
          <p:spPr>
            <a:xfrm>
              <a:off x="4241" y="2795"/>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56</a:t>
              </a:r>
            </a:p>
          </p:txBody>
        </p:sp>
        <p:sp>
          <p:nvSpPr>
            <p:cNvPr id="22571" name="Oval 43"/>
            <p:cNvSpPr/>
            <p:nvPr/>
          </p:nvSpPr>
          <p:spPr>
            <a:xfrm>
              <a:off x="3924" y="279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51</a:t>
              </a:r>
            </a:p>
          </p:txBody>
        </p:sp>
        <p:sp>
          <p:nvSpPr>
            <p:cNvPr id="22572" name="Line 44"/>
            <p:cNvSpPr/>
            <p:nvPr/>
          </p:nvSpPr>
          <p:spPr>
            <a:xfrm flipH="1">
              <a:off x="4060" y="2568"/>
              <a:ext cx="317" cy="227"/>
            </a:xfrm>
            <a:prstGeom prst="line">
              <a:avLst/>
            </a:prstGeom>
            <a:ln w="9525" cap="flat" cmpd="sng">
              <a:solidFill>
                <a:schemeClr val="tx1"/>
              </a:solidFill>
              <a:prstDash val="solid"/>
              <a:headEnd type="none" w="med" len="med"/>
              <a:tailEnd type="none" w="med" len="med"/>
            </a:ln>
          </p:spPr>
        </p:sp>
        <p:sp>
          <p:nvSpPr>
            <p:cNvPr id="22573" name="Line 45"/>
            <p:cNvSpPr/>
            <p:nvPr/>
          </p:nvSpPr>
          <p:spPr>
            <a:xfrm>
              <a:off x="4377" y="2568"/>
              <a:ext cx="0" cy="227"/>
            </a:xfrm>
            <a:prstGeom prst="line">
              <a:avLst/>
            </a:prstGeom>
            <a:ln w="9525" cap="flat" cmpd="sng">
              <a:solidFill>
                <a:schemeClr val="tx1"/>
              </a:solidFill>
              <a:prstDash val="solid"/>
              <a:headEnd type="none" w="med" len="med"/>
              <a:tailEnd type="none" w="med" len="med"/>
            </a:ln>
          </p:spPr>
        </p:sp>
        <p:sp>
          <p:nvSpPr>
            <p:cNvPr id="22574" name="Line 46"/>
            <p:cNvSpPr/>
            <p:nvPr/>
          </p:nvSpPr>
          <p:spPr>
            <a:xfrm>
              <a:off x="4377" y="2568"/>
              <a:ext cx="318" cy="227"/>
            </a:xfrm>
            <a:prstGeom prst="line">
              <a:avLst/>
            </a:prstGeom>
            <a:ln w="9525" cap="flat" cmpd="sng">
              <a:solidFill>
                <a:schemeClr val="tx1"/>
              </a:solidFill>
              <a:prstDash val="solid"/>
              <a:headEnd type="none" w="med" len="med"/>
              <a:tailEnd type="none" w="med" len="med"/>
            </a:ln>
          </p:spPr>
        </p:sp>
        <p:sp>
          <p:nvSpPr>
            <p:cNvPr id="22575" name="Text Box 47"/>
            <p:cNvSpPr txBox="1"/>
            <p:nvPr/>
          </p:nvSpPr>
          <p:spPr>
            <a:xfrm>
              <a:off x="4694" y="3203"/>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76" name="Oval 48"/>
            <p:cNvSpPr/>
            <p:nvPr/>
          </p:nvSpPr>
          <p:spPr>
            <a:xfrm>
              <a:off x="113"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9</a:t>
              </a:r>
            </a:p>
          </p:txBody>
        </p:sp>
        <p:sp>
          <p:nvSpPr>
            <p:cNvPr id="22577" name="Oval 49"/>
            <p:cNvSpPr/>
            <p:nvPr/>
          </p:nvSpPr>
          <p:spPr>
            <a:xfrm>
              <a:off x="521"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11</a:t>
              </a:r>
            </a:p>
          </p:txBody>
        </p:sp>
        <p:sp>
          <p:nvSpPr>
            <p:cNvPr id="22578" name="Line 50"/>
            <p:cNvSpPr/>
            <p:nvPr/>
          </p:nvSpPr>
          <p:spPr>
            <a:xfrm flipH="1">
              <a:off x="249" y="3157"/>
              <a:ext cx="408" cy="227"/>
            </a:xfrm>
            <a:prstGeom prst="line">
              <a:avLst/>
            </a:prstGeom>
            <a:ln w="9525" cap="flat" cmpd="sng">
              <a:solidFill>
                <a:schemeClr val="tx1"/>
              </a:solidFill>
              <a:prstDash val="solid"/>
              <a:headEnd type="none" w="med" len="med"/>
              <a:tailEnd type="none" w="med" len="med"/>
            </a:ln>
          </p:spPr>
        </p:sp>
        <p:sp>
          <p:nvSpPr>
            <p:cNvPr id="22579" name="Line 51"/>
            <p:cNvSpPr/>
            <p:nvPr/>
          </p:nvSpPr>
          <p:spPr>
            <a:xfrm>
              <a:off x="657" y="3157"/>
              <a:ext cx="0" cy="227"/>
            </a:xfrm>
            <a:prstGeom prst="line">
              <a:avLst/>
            </a:prstGeom>
            <a:ln w="9525" cap="flat" cmpd="sng">
              <a:solidFill>
                <a:schemeClr val="tx1"/>
              </a:solidFill>
              <a:prstDash val="solid"/>
              <a:headEnd type="none" w="med" len="med"/>
              <a:tailEnd type="none" w="med" len="med"/>
            </a:ln>
          </p:spPr>
        </p:sp>
        <p:sp>
          <p:nvSpPr>
            <p:cNvPr id="22580" name="Text Box 52"/>
            <p:cNvSpPr txBox="1"/>
            <p:nvPr/>
          </p:nvSpPr>
          <p:spPr>
            <a:xfrm>
              <a:off x="113"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81" name="Text Box 53"/>
            <p:cNvSpPr txBox="1"/>
            <p:nvPr/>
          </p:nvSpPr>
          <p:spPr>
            <a:xfrm>
              <a:off x="566"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82" name="Oval 54"/>
            <p:cNvSpPr/>
            <p:nvPr/>
          </p:nvSpPr>
          <p:spPr>
            <a:xfrm>
              <a:off x="929" y="338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14</a:t>
              </a:r>
            </a:p>
          </p:txBody>
        </p:sp>
        <p:sp>
          <p:nvSpPr>
            <p:cNvPr id="22583" name="Oval 55"/>
            <p:cNvSpPr/>
            <p:nvPr/>
          </p:nvSpPr>
          <p:spPr>
            <a:xfrm>
              <a:off x="1292" y="338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16</a:t>
              </a:r>
            </a:p>
          </p:txBody>
        </p:sp>
        <p:sp>
          <p:nvSpPr>
            <p:cNvPr id="22584" name="Line 56"/>
            <p:cNvSpPr/>
            <p:nvPr/>
          </p:nvSpPr>
          <p:spPr>
            <a:xfrm flipH="1">
              <a:off x="1065" y="3158"/>
              <a:ext cx="0" cy="226"/>
            </a:xfrm>
            <a:prstGeom prst="line">
              <a:avLst/>
            </a:prstGeom>
            <a:ln w="9525" cap="flat" cmpd="sng">
              <a:solidFill>
                <a:schemeClr val="tx1"/>
              </a:solidFill>
              <a:prstDash val="solid"/>
              <a:headEnd type="none" w="med" len="med"/>
              <a:tailEnd type="none" w="med" len="med"/>
            </a:ln>
          </p:spPr>
        </p:sp>
        <p:sp>
          <p:nvSpPr>
            <p:cNvPr id="22585" name="Line 57"/>
            <p:cNvSpPr/>
            <p:nvPr/>
          </p:nvSpPr>
          <p:spPr>
            <a:xfrm>
              <a:off x="1110" y="3158"/>
              <a:ext cx="318" cy="226"/>
            </a:xfrm>
            <a:prstGeom prst="line">
              <a:avLst/>
            </a:prstGeom>
            <a:ln w="9525" cap="flat" cmpd="sng">
              <a:solidFill>
                <a:schemeClr val="tx1"/>
              </a:solidFill>
              <a:prstDash val="solid"/>
              <a:headEnd type="none" w="med" len="med"/>
              <a:tailEnd type="none" w="med" len="med"/>
            </a:ln>
          </p:spPr>
        </p:sp>
        <p:sp>
          <p:nvSpPr>
            <p:cNvPr id="22586" name="Text Box 58"/>
            <p:cNvSpPr txBox="1"/>
            <p:nvPr/>
          </p:nvSpPr>
          <p:spPr>
            <a:xfrm>
              <a:off x="1519"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87" name="Oval 59"/>
            <p:cNvSpPr/>
            <p:nvPr/>
          </p:nvSpPr>
          <p:spPr>
            <a:xfrm>
              <a:off x="1792" y="3339"/>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30</a:t>
              </a:r>
            </a:p>
          </p:txBody>
        </p:sp>
        <p:sp>
          <p:nvSpPr>
            <p:cNvPr id="22588" name="Oval 60"/>
            <p:cNvSpPr/>
            <p:nvPr/>
          </p:nvSpPr>
          <p:spPr>
            <a:xfrm>
              <a:off x="2200" y="3339"/>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32</a:t>
              </a:r>
            </a:p>
          </p:txBody>
        </p:sp>
        <p:sp>
          <p:nvSpPr>
            <p:cNvPr id="22589" name="Line 61"/>
            <p:cNvSpPr/>
            <p:nvPr/>
          </p:nvSpPr>
          <p:spPr>
            <a:xfrm flipH="1">
              <a:off x="1928" y="3113"/>
              <a:ext cx="226" cy="226"/>
            </a:xfrm>
            <a:prstGeom prst="line">
              <a:avLst/>
            </a:prstGeom>
            <a:ln w="9525" cap="flat" cmpd="sng">
              <a:solidFill>
                <a:srgbClr val="FF3300"/>
              </a:solidFill>
              <a:prstDash val="solid"/>
              <a:headEnd type="none" w="med" len="med"/>
              <a:tailEnd type="none" w="med" len="med"/>
            </a:ln>
          </p:spPr>
        </p:sp>
        <p:sp>
          <p:nvSpPr>
            <p:cNvPr id="22590" name="Line 62"/>
            <p:cNvSpPr/>
            <p:nvPr/>
          </p:nvSpPr>
          <p:spPr>
            <a:xfrm>
              <a:off x="2154" y="3113"/>
              <a:ext cx="182" cy="226"/>
            </a:xfrm>
            <a:prstGeom prst="line">
              <a:avLst/>
            </a:prstGeom>
            <a:ln w="9525" cap="flat" cmpd="sng">
              <a:solidFill>
                <a:schemeClr val="tx1"/>
              </a:solidFill>
              <a:prstDash val="solid"/>
              <a:headEnd type="none" w="med" len="med"/>
              <a:tailEnd type="none" w="med" len="med"/>
            </a:ln>
          </p:spPr>
        </p:sp>
        <p:sp>
          <p:nvSpPr>
            <p:cNvPr id="22591" name="Text Box 63"/>
            <p:cNvSpPr txBox="1"/>
            <p:nvPr/>
          </p:nvSpPr>
          <p:spPr>
            <a:xfrm>
              <a:off x="2245"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92" name="Oval 64"/>
            <p:cNvSpPr/>
            <p:nvPr/>
          </p:nvSpPr>
          <p:spPr>
            <a:xfrm>
              <a:off x="2562" y="3339"/>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36</a:t>
              </a:r>
            </a:p>
          </p:txBody>
        </p:sp>
        <p:sp>
          <p:nvSpPr>
            <p:cNvPr id="22593" name="Line 65"/>
            <p:cNvSpPr/>
            <p:nvPr/>
          </p:nvSpPr>
          <p:spPr>
            <a:xfrm flipH="1">
              <a:off x="2699" y="3113"/>
              <a:ext cx="272" cy="226"/>
            </a:xfrm>
            <a:prstGeom prst="line">
              <a:avLst/>
            </a:prstGeom>
            <a:ln w="9525" cap="flat" cmpd="sng">
              <a:solidFill>
                <a:schemeClr val="tx1"/>
              </a:solidFill>
              <a:prstDash val="solid"/>
              <a:headEnd type="none" w="med" len="med"/>
              <a:tailEnd type="none" w="med" len="med"/>
            </a:ln>
          </p:spPr>
        </p:sp>
        <p:sp>
          <p:nvSpPr>
            <p:cNvPr id="22594" name="Line 66"/>
            <p:cNvSpPr/>
            <p:nvPr/>
          </p:nvSpPr>
          <p:spPr>
            <a:xfrm>
              <a:off x="2971" y="3113"/>
              <a:ext cx="90" cy="227"/>
            </a:xfrm>
            <a:prstGeom prst="line">
              <a:avLst/>
            </a:prstGeom>
            <a:ln w="9525" cap="flat" cmpd="sng">
              <a:solidFill>
                <a:schemeClr val="tx1"/>
              </a:solidFill>
              <a:prstDash val="solid"/>
              <a:headEnd type="none" w="med" len="med"/>
              <a:tailEnd type="none" w="med" len="med"/>
            </a:ln>
          </p:spPr>
        </p:sp>
        <p:sp>
          <p:nvSpPr>
            <p:cNvPr id="22595" name="Text Box 67"/>
            <p:cNvSpPr txBox="1"/>
            <p:nvPr/>
          </p:nvSpPr>
          <p:spPr>
            <a:xfrm>
              <a:off x="2562" y="3657"/>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596" name="Oval 68"/>
            <p:cNvSpPr/>
            <p:nvPr/>
          </p:nvSpPr>
          <p:spPr>
            <a:xfrm>
              <a:off x="2925" y="3339"/>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38</a:t>
              </a:r>
            </a:p>
          </p:txBody>
        </p:sp>
        <p:sp>
          <p:nvSpPr>
            <p:cNvPr id="22597" name="Oval 69"/>
            <p:cNvSpPr/>
            <p:nvPr/>
          </p:nvSpPr>
          <p:spPr>
            <a:xfrm>
              <a:off x="3606"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52</a:t>
              </a:r>
            </a:p>
          </p:txBody>
        </p:sp>
        <p:sp>
          <p:nvSpPr>
            <p:cNvPr id="22598" name="Line 70"/>
            <p:cNvSpPr/>
            <p:nvPr/>
          </p:nvSpPr>
          <p:spPr>
            <a:xfrm>
              <a:off x="4059" y="3066"/>
              <a:ext cx="46" cy="228"/>
            </a:xfrm>
            <a:prstGeom prst="line">
              <a:avLst/>
            </a:prstGeom>
            <a:ln w="9525" cap="flat" cmpd="sng">
              <a:solidFill>
                <a:schemeClr val="tx1"/>
              </a:solidFill>
              <a:prstDash val="solid"/>
              <a:headEnd type="none" w="med" len="med"/>
              <a:tailEnd type="none" w="med" len="med"/>
            </a:ln>
          </p:spPr>
        </p:sp>
        <p:sp>
          <p:nvSpPr>
            <p:cNvPr id="22599" name="Text Box 71"/>
            <p:cNvSpPr txBox="1"/>
            <p:nvPr/>
          </p:nvSpPr>
          <p:spPr>
            <a:xfrm>
              <a:off x="3606" y="3566"/>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600" name="Line 72"/>
            <p:cNvSpPr/>
            <p:nvPr/>
          </p:nvSpPr>
          <p:spPr>
            <a:xfrm flipH="1">
              <a:off x="3742" y="3066"/>
              <a:ext cx="317" cy="228"/>
            </a:xfrm>
            <a:prstGeom prst="line">
              <a:avLst/>
            </a:prstGeom>
            <a:ln w="9525" cap="flat" cmpd="sng">
              <a:solidFill>
                <a:schemeClr val="tx1"/>
              </a:solidFill>
              <a:prstDash val="solid"/>
              <a:headEnd type="none" w="med" len="med"/>
              <a:tailEnd type="none" w="med" len="med"/>
            </a:ln>
          </p:spPr>
        </p:sp>
        <p:sp>
          <p:nvSpPr>
            <p:cNvPr id="22601" name="Oval 73"/>
            <p:cNvSpPr/>
            <p:nvPr/>
          </p:nvSpPr>
          <p:spPr>
            <a:xfrm>
              <a:off x="3969" y="3294"/>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54</a:t>
              </a:r>
            </a:p>
          </p:txBody>
        </p:sp>
        <p:sp>
          <p:nvSpPr>
            <p:cNvPr id="22602" name="Oval 74"/>
            <p:cNvSpPr/>
            <p:nvPr/>
          </p:nvSpPr>
          <p:spPr>
            <a:xfrm>
              <a:off x="4286"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57</a:t>
              </a:r>
            </a:p>
          </p:txBody>
        </p:sp>
        <p:sp>
          <p:nvSpPr>
            <p:cNvPr id="22603" name="Oval 75"/>
            <p:cNvSpPr/>
            <p:nvPr/>
          </p:nvSpPr>
          <p:spPr>
            <a:xfrm>
              <a:off x="4649" y="3294"/>
              <a:ext cx="272" cy="272"/>
            </a:xfrm>
            <a:prstGeom prst="ellipse">
              <a:avLst/>
            </a:prstGeom>
            <a:noFill/>
            <a:ln w="9525" cap="flat" cmpd="sng">
              <a:solidFill>
                <a:schemeClr val="tx1"/>
              </a:solidFill>
              <a:prstDash val="dash"/>
              <a:headEnd type="none" w="med" len="med"/>
              <a:tailEnd type="none" w="med" len="med"/>
            </a:ln>
          </p:spPr>
          <p:txBody>
            <a:bodyPr wrap="none" anchor="ctr" anchorCtr="0"/>
            <a:lstStyle/>
            <a:p>
              <a:pPr algn="ctr"/>
              <a:r>
                <a:rPr lang="en-US" altLang="zh-CN" dirty="0">
                  <a:latin typeface="Arial" panose="020B0604020202020204" pitchFamily="34" charset="0"/>
                </a:rPr>
                <a:t>59</a:t>
              </a:r>
            </a:p>
          </p:txBody>
        </p:sp>
        <p:sp>
          <p:nvSpPr>
            <p:cNvPr id="22604" name="Line 76"/>
            <p:cNvSpPr/>
            <p:nvPr/>
          </p:nvSpPr>
          <p:spPr>
            <a:xfrm flipH="1">
              <a:off x="4422" y="3068"/>
              <a:ext cx="0" cy="226"/>
            </a:xfrm>
            <a:prstGeom prst="line">
              <a:avLst/>
            </a:prstGeom>
            <a:ln w="9525" cap="flat" cmpd="sng">
              <a:solidFill>
                <a:schemeClr val="tx1"/>
              </a:solidFill>
              <a:prstDash val="solid"/>
              <a:headEnd type="none" w="med" len="med"/>
              <a:tailEnd type="none" w="med" len="med"/>
            </a:ln>
          </p:spPr>
        </p:sp>
        <p:sp>
          <p:nvSpPr>
            <p:cNvPr id="22605" name="Line 77"/>
            <p:cNvSpPr/>
            <p:nvPr/>
          </p:nvSpPr>
          <p:spPr>
            <a:xfrm>
              <a:off x="4422" y="3067"/>
              <a:ext cx="363" cy="227"/>
            </a:xfrm>
            <a:prstGeom prst="line">
              <a:avLst/>
            </a:prstGeom>
            <a:ln w="9525" cap="flat" cmpd="sng">
              <a:solidFill>
                <a:schemeClr val="tx1"/>
              </a:solidFill>
              <a:prstDash val="solid"/>
              <a:headEnd type="none" w="med" len="med"/>
              <a:tailEnd type="none" w="med" len="med"/>
            </a:ln>
          </p:spPr>
        </p:sp>
        <p:sp>
          <p:nvSpPr>
            <p:cNvPr id="22606" name="Text Box 78"/>
            <p:cNvSpPr txBox="1"/>
            <p:nvPr/>
          </p:nvSpPr>
          <p:spPr>
            <a:xfrm>
              <a:off x="4694" y="3702"/>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607" name="Text Box 79"/>
            <p:cNvSpPr txBox="1"/>
            <p:nvPr/>
          </p:nvSpPr>
          <p:spPr>
            <a:xfrm>
              <a:off x="4286" y="3566"/>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608" name="Oval 80"/>
            <p:cNvSpPr/>
            <p:nvPr/>
          </p:nvSpPr>
          <p:spPr>
            <a:xfrm>
              <a:off x="930" y="3793"/>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15</a:t>
              </a:r>
            </a:p>
          </p:txBody>
        </p:sp>
        <p:sp>
          <p:nvSpPr>
            <p:cNvPr id="22609" name="Line 81"/>
            <p:cNvSpPr/>
            <p:nvPr/>
          </p:nvSpPr>
          <p:spPr>
            <a:xfrm flipH="1">
              <a:off x="1066" y="3657"/>
              <a:ext cx="0" cy="135"/>
            </a:xfrm>
            <a:prstGeom prst="line">
              <a:avLst/>
            </a:prstGeom>
            <a:ln w="9525" cap="flat" cmpd="sng">
              <a:solidFill>
                <a:schemeClr val="tx1"/>
              </a:solidFill>
              <a:prstDash val="solid"/>
              <a:headEnd type="none" w="med" len="med"/>
              <a:tailEnd type="none" w="med" len="med"/>
            </a:ln>
          </p:spPr>
        </p:sp>
        <p:sp>
          <p:nvSpPr>
            <p:cNvPr id="22610" name="Text Box 82"/>
            <p:cNvSpPr txBox="1"/>
            <p:nvPr/>
          </p:nvSpPr>
          <p:spPr>
            <a:xfrm>
              <a:off x="975" y="4089"/>
              <a:ext cx="408"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B</a:t>
              </a:r>
            </a:p>
          </p:txBody>
        </p:sp>
        <p:sp>
          <p:nvSpPr>
            <p:cNvPr id="22611" name="Oval 83"/>
            <p:cNvSpPr/>
            <p:nvPr/>
          </p:nvSpPr>
          <p:spPr>
            <a:xfrm>
              <a:off x="1791" y="3748"/>
              <a:ext cx="272" cy="27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31</a:t>
              </a:r>
            </a:p>
          </p:txBody>
        </p:sp>
        <p:sp>
          <p:nvSpPr>
            <p:cNvPr id="22612" name="Line 84"/>
            <p:cNvSpPr/>
            <p:nvPr/>
          </p:nvSpPr>
          <p:spPr>
            <a:xfrm flipH="1">
              <a:off x="1927" y="3612"/>
              <a:ext cx="0" cy="135"/>
            </a:xfrm>
            <a:prstGeom prst="line">
              <a:avLst/>
            </a:prstGeom>
            <a:ln w="9525" cap="flat" cmpd="sng">
              <a:solidFill>
                <a:srgbClr val="FF3300"/>
              </a:solidFill>
              <a:prstDash val="solid"/>
              <a:headEnd type="none" w="med" len="med"/>
              <a:tailEnd type="none" w="med" len="med"/>
            </a:ln>
          </p:spPr>
        </p:sp>
        <p:sp>
          <p:nvSpPr>
            <p:cNvPr id="22613" name="Text Box 85"/>
            <p:cNvSpPr txBox="1"/>
            <p:nvPr/>
          </p:nvSpPr>
          <p:spPr>
            <a:xfrm>
              <a:off x="1610" y="4089"/>
              <a:ext cx="725"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答案结点</a:t>
              </a:r>
            </a:p>
          </p:txBody>
        </p:sp>
        <p:sp>
          <p:nvSpPr>
            <p:cNvPr id="22614" name="Text Box 86"/>
            <p:cNvSpPr txBox="1"/>
            <p:nvPr/>
          </p:nvSpPr>
          <p:spPr>
            <a:xfrm>
              <a:off x="2109" y="2251"/>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1</a:t>
              </a:r>
              <a:r>
                <a:rPr lang="en-US" altLang="zh-CN" sz="1400" dirty="0">
                  <a:latin typeface="Arial" panose="020B0604020202020204" pitchFamily="34" charset="0"/>
                </a:rPr>
                <a:t>=2</a:t>
              </a:r>
            </a:p>
          </p:txBody>
        </p:sp>
        <p:sp>
          <p:nvSpPr>
            <p:cNvPr id="22615" name="Text Box 87"/>
            <p:cNvSpPr txBox="1"/>
            <p:nvPr/>
          </p:nvSpPr>
          <p:spPr>
            <a:xfrm>
              <a:off x="2018" y="2568"/>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2</a:t>
              </a:r>
              <a:r>
                <a:rPr lang="en-US" altLang="zh-CN" sz="1400" dirty="0">
                  <a:latin typeface="Arial" panose="020B0604020202020204" pitchFamily="34" charset="0"/>
                </a:rPr>
                <a:t>=4</a:t>
              </a:r>
            </a:p>
          </p:txBody>
        </p:sp>
        <p:sp>
          <p:nvSpPr>
            <p:cNvPr id="22616" name="Text Box 88"/>
            <p:cNvSpPr txBox="1"/>
            <p:nvPr/>
          </p:nvSpPr>
          <p:spPr>
            <a:xfrm>
              <a:off x="1927" y="3203"/>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3</a:t>
              </a:r>
              <a:r>
                <a:rPr lang="en-US" altLang="zh-CN" sz="1400" dirty="0">
                  <a:latin typeface="Arial" panose="020B0604020202020204" pitchFamily="34" charset="0"/>
                </a:rPr>
                <a:t>=1</a:t>
              </a:r>
            </a:p>
          </p:txBody>
        </p:sp>
        <p:sp>
          <p:nvSpPr>
            <p:cNvPr id="22617" name="Text Box 89"/>
            <p:cNvSpPr txBox="1"/>
            <p:nvPr/>
          </p:nvSpPr>
          <p:spPr>
            <a:xfrm>
              <a:off x="2064" y="3884"/>
              <a:ext cx="454" cy="192"/>
            </a:xfrm>
            <a:prstGeom prst="rect">
              <a:avLst/>
            </a:prstGeom>
            <a:noFill/>
            <a:ln w="9525">
              <a:noFill/>
            </a:ln>
          </p:spPr>
          <p:txBody>
            <a:bodyPr>
              <a:spAutoFit/>
            </a:bodyPr>
            <a:lstStyle/>
            <a:p>
              <a:pPr>
                <a:spcBef>
                  <a:spcPct val="50000"/>
                </a:spcBef>
              </a:pPr>
              <a:r>
                <a:rPr lang="en-US" altLang="zh-CN" sz="1400" dirty="0">
                  <a:latin typeface="Arial" panose="020B0604020202020204" pitchFamily="34" charset="0"/>
                </a:rPr>
                <a:t>x</a:t>
              </a:r>
              <a:r>
                <a:rPr lang="en-US" altLang="zh-CN" sz="1400" baseline="-25000" dirty="0">
                  <a:latin typeface="Arial" panose="020B0604020202020204" pitchFamily="34" charset="0"/>
                </a:rPr>
                <a:t>4</a:t>
              </a:r>
              <a:r>
                <a:rPr lang="en-US" altLang="zh-CN" sz="1400" dirty="0">
                  <a:latin typeface="Arial" panose="020B0604020202020204" pitchFamily="34" charset="0"/>
                </a:rPr>
                <a:t>=3</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3" presetClass="entr" presetSubtype="10" fill="hold" grpId="0" nodeType="withEffect">
                                  <p:stCondLst>
                                    <p:cond delay="0"/>
                                  </p:stCondLst>
                                  <p:childTnLst>
                                    <p:set>
                                      <p:cBhvr>
                                        <p:cTn id="10" dur="1" fill="hold">
                                          <p:stCondLst>
                                            <p:cond delay="0"/>
                                          </p:stCondLst>
                                        </p:cTn>
                                        <p:tgtEl>
                                          <p:spTgt spid="176132"/>
                                        </p:tgtEl>
                                        <p:attrNameLst>
                                          <p:attrName>style.visibility</p:attrName>
                                        </p:attrNameLst>
                                      </p:cBhvr>
                                      <p:to>
                                        <p:strVal val="visible"/>
                                      </p:to>
                                    </p:set>
                                    <p:animEffect transition="in" filter="blinds(horizontal)">
                                      <p:cBhvr>
                                        <p:cTn id="11" dur="500"/>
                                        <p:tgtEl>
                                          <p:spTgt spid="17613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76133"/>
                                        </p:tgtEl>
                                        <p:attrNameLst>
                                          <p:attrName>style.visibility</p:attrName>
                                        </p:attrNameLst>
                                      </p:cBhvr>
                                      <p:to>
                                        <p:strVal val="visible"/>
                                      </p:to>
                                    </p:set>
                                    <p:anim calcmode="lin" valueType="num">
                                      <p:cBhvr additive="base">
                                        <p:cTn id="16" dur="500" fill="hold"/>
                                        <p:tgtEl>
                                          <p:spTgt spid="176133"/>
                                        </p:tgtEl>
                                        <p:attrNameLst>
                                          <p:attrName>ppt_x</p:attrName>
                                        </p:attrNameLst>
                                      </p:cBhvr>
                                      <p:tavLst>
                                        <p:tav tm="0">
                                          <p:val>
                                            <p:strVal val="#ppt_x"/>
                                          </p:val>
                                        </p:tav>
                                        <p:tav tm="100000">
                                          <p:val>
                                            <p:strVal val="#ppt_x"/>
                                          </p:val>
                                        </p:tav>
                                      </p:tavLst>
                                    </p:anim>
                                    <p:anim calcmode="lin" valueType="num">
                                      <p:cBhvr additive="base">
                                        <p:cTn id="17" dur="500" fill="hold"/>
                                        <p:tgtEl>
                                          <p:spTgt spid="17613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76134"/>
                                        </p:tgtEl>
                                        <p:attrNameLst>
                                          <p:attrName>style.visibility</p:attrName>
                                        </p:attrNameLst>
                                      </p:cBhvr>
                                      <p:to>
                                        <p:strVal val="visible"/>
                                      </p:to>
                                    </p:set>
                                    <p:anim calcmode="lin" valueType="num">
                                      <p:cBhvr additive="base">
                                        <p:cTn id="20" dur="500" fill="hold"/>
                                        <p:tgtEl>
                                          <p:spTgt spid="176134"/>
                                        </p:tgtEl>
                                        <p:attrNameLst>
                                          <p:attrName>ppt_x</p:attrName>
                                        </p:attrNameLst>
                                      </p:cBhvr>
                                      <p:tavLst>
                                        <p:tav tm="0">
                                          <p:val>
                                            <p:strVal val="#ppt_x"/>
                                          </p:val>
                                        </p:tav>
                                        <p:tav tm="100000">
                                          <p:val>
                                            <p:strVal val="#ppt_x"/>
                                          </p:val>
                                        </p:tav>
                                      </p:tavLst>
                                    </p:anim>
                                    <p:anim calcmode="lin" valueType="num">
                                      <p:cBhvr additive="base">
                                        <p:cTn id="21" dur="500" fill="hold"/>
                                        <p:tgtEl>
                                          <p:spTgt spid="17613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6135"/>
                                        </p:tgtEl>
                                        <p:attrNameLst>
                                          <p:attrName>style.visibility</p:attrName>
                                        </p:attrNameLst>
                                      </p:cBhvr>
                                      <p:to>
                                        <p:strVal val="visible"/>
                                      </p:to>
                                    </p:set>
                                    <p:anim calcmode="lin" valueType="num">
                                      <p:cBhvr additive="base">
                                        <p:cTn id="24" dur="500" fill="hold"/>
                                        <p:tgtEl>
                                          <p:spTgt spid="176135"/>
                                        </p:tgtEl>
                                        <p:attrNameLst>
                                          <p:attrName>ppt_x</p:attrName>
                                        </p:attrNameLst>
                                      </p:cBhvr>
                                      <p:tavLst>
                                        <p:tav tm="0">
                                          <p:val>
                                            <p:strVal val="#ppt_x"/>
                                          </p:val>
                                        </p:tav>
                                        <p:tav tm="100000">
                                          <p:val>
                                            <p:strVal val="#ppt_x"/>
                                          </p:val>
                                        </p:tav>
                                      </p:tavLst>
                                    </p:anim>
                                    <p:anim calcmode="lin" valueType="num">
                                      <p:cBhvr additive="base">
                                        <p:cTn id="25" dur="500" fill="hold"/>
                                        <p:tgtEl>
                                          <p:spTgt spid="176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P spid="176133" grpId="0"/>
      <p:bldP spid="17613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p:nvPr/>
        </p:nvSpPr>
        <p:spPr>
          <a:xfrm>
            <a:off x="468313" y="549275"/>
            <a:ext cx="8229600" cy="576263"/>
          </a:xfrm>
          <a:prstGeom prst="rect">
            <a:avLst/>
          </a:prstGeom>
          <a:noFill/>
          <a:ln w="9525">
            <a:noFill/>
          </a:ln>
        </p:spPr>
        <p:txBody>
          <a:bodyPr/>
          <a:lstStyle/>
          <a:p>
            <a:pPr marL="342900" indent="-342900">
              <a:lnSpc>
                <a:spcPct val="90000"/>
              </a:lnSpc>
              <a:spcBef>
                <a:spcPct val="20000"/>
              </a:spcBef>
              <a:buClr>
                <a:schemeClr val="accent1"/>
              </a:buClr>
              <a:buSzPct val="65000"/>
              <a:buFont typeface="Wingdings" panose="05000000000000000000" pitchFamily="2" charset="2"/>
              <a:buChar char="n"/>
            </a:pPr>
            <a:r>
              <a:rPr lang="zh-CN" altLang="en-US" sz="3600" dirty="0">
                <a:latin typeface="黑体" panose="02010609060101010101" pitchFamily="49" charset="-122"/>
                <a:ea typeface="黑体" panose="02010609060101010101" pitchFamily="49" charset="-122"/>
              </a:rPr>
              <a:t>如何衡量结点的优先等级？</a:t>
            </a:r>
          </a:p>
        </p:txBody>
      </p:sp>
      <p:sp>
        <p:nvSpPr>
          <p:cNvPr id="76808" name="Rectangle 8"/>
          <p:cNvSpPr/>
          <p:nvPr/>
        </p:nvSpPr>
        <p:spPr>
          <a:xfrm>
            <a:off x="357188" y="1843088"/>
            <a:ext cx="8229600" cy="1716087"/>
          </a:xfrm>
          <a:prstGeom prst="rect">
            <a:avLst/>
          </a:prstGeom>
          <a:noFill/>
          <a:ln w="9525">
            <a:noFill/>
          </a:ln>
        </p:spPr>
        <p:txBody>
          <a:bodyPr/>
          <a:lstStyle/>
          <a:p>
            <a:pPr marL="669925" lvl="1" indent="-325120" eaLnBrk="1" hangingPunct="1">
              <a:lnSpc>
                <a:spcPct val="125000"/>
              </a:lnSpc>
              <a:buClr>
                <a:schemeClr val="accent2"/>
              </a:buClr>
              <a:buSzPct val="60000"/>
              <a:buFont typeface="Wingdings" panose="05000000000000000000" pitchFamily="2" charset="2"/>
              <a:buChar char="q"/>
            </a:pPr>
            <a:r>
              <a:rPr lang="zh-CN" altLang="en-US" sz="2400" dirty="0">
                <a:latin typeface="Arial" panose="020B0604020202020204" pitchFamily="34" charset="0"/>
              </a:rPr>
              <a:t>对于任一结点，用该结点导致答案结点的成本（代价）来衡量该结点的优先级</a:t>
            </a:r>
            <a:r>
              <a:rPr lang="en-US" altLang="zh-CN" sz="2400" dirty="0">
                <a:latin typeface="Arial" panose="020B0604020202020204" pitchFamily="34" charset="0"/>
              </a:rPr>
              <a:t>——</a:t>
            </a:r>
            <a:r>
              <a:rPr lang="zh-CN" altLang="en-US" sz="2400" dirty="0">
                <a:solidFill>
                  <a:srgbClr val="FF0000"/>
                </a:solidFill>
                <a:latin typeface="Arial" panose="020B0604020202020204" pitchFamily="34" charset="0"/>
              </a:rPr>
              <a:t>成本越小越优先</a:t>
            </a:r>
            <a:r>
              <a:rPr lang="zh-CN" altLang="en-US" sz="2400" dirty="0">
                <a:latin typeface="Arial" panose="020B0604020202020204" pitchFamily="34" charset="0"/>
              </a:rPr>
              <a:t>。</a:t>
            </a:r>
          </a:p>
        </p:txBody>
      </p:sp>
      <p:sp>
        <p:nvSpPr>
          <p:cNvPr id="76809" name="Rectangle 9"/>
          <p:cNvSpPr/>
          <p:nvPr/>
        </p:nvSpPr>
        <p:spPr>
          <a:xfrm>
            <a:off x="357188" y="3211513"/>
            <a:ext cx="8389937" cy="2432050"/>
          </a:xfrm>
          <a:prstGeom prst="rect">
            <a:avLst/>
          </a:prstGeom>
          <a:noFill/>
          <a:ln w="9525">
            <a:noFill/>
          </a:ln>
        </p:spPr>
        <p:txBody>
          <a:bodyPr/>
          <a:lstStyle/>
          <a:p>
            <a:pPr marL="669925" lvl="1" indent="-325120" eaLnBrk="1" hangingPunct="1">
              <a:lnSpc>
                <a:spcPct val="150000"/>
              </a:lnSpc>
              <a:buClr>
                <a:schemeClr val="accent2"/>
              </a:buClr>
              <a:buSzPct val="60000"/>
              <a:buFont typeface="Wingdings" panose="05000000000000000000" pitchFamily="2" charset="2"/>
              <a:buChar char="q"/>
            </a:pPr>
            <a:r>
              <a:rPr lang="zh-CN" altLang="en-US" sz="2400" dirty="0">
                <a:latin typeface="Arial" panose="020B0604020202020204" pitchFamily="34" charset="0"/>
              </a:rPr>
              <a:t>对任一结点</a:t>
            </a:r>
            <a:r>
              <a:rPr lang="en-US" altLang="zh-CN" sz="2400" dirty="0">
                <a:latin typeface="Arial" panose="020B0604020202020204" pitchFamily="34" charset="0"/>
              </a:rPr>
              <a:t>X</a:t>
            </a:r>
            <a:r>
              <a:rPr lang="zh-CN" altLang="en-US" sz="2400" dirty="0">
                <a:latin typeface="Arial" panose="020B0604020202020204" pitchFamily="34" charset="0"/>
              </a:rPr>
              <a:t>，可以用两种标准来衡量结点的代价：</a:t>
            </a:r>
          </a:p>
          <a:p>
            <a:pPr marL="669925" lvl="1" indent="-325120" eaLnBrk="1" hangingPunct="1">
              <a:lnSpc>
                <a:spcPct val="150000"/>
              </a:lnSpc>
              <a:buClr>
                <a:schemeClr val="accent2"/>
              </a:buClr>
              <a:buSzPct val="60000"/>
              <a:buFont typeface="Wingdings" panose="05000000000000000000" pitchFamily="2" charset="2"/>
            </a:pPr>
            <a:r>
              <a:rPr lang="zh-CN" altLang="en-US" sz="2400" dirty="0">
                <a:latin typeface="Arial" panose="020B0604020202020204" pitchFamily="34" charset="0"/>
              </a:rPr>
              <a:t>     </a:t>
            </a:r>
            <a:r>
              <a:rPr lang="en-US" altLang="zh-CN" sz="2400" dirty="0">
                <a:latin typeface="Arial" panose="020B0604020202020204" pitchFamily="34" charset="0"/>
              </a:rPr>
              <a:t>1</a:t>
            </a:r>
            <a:r>
              <a:rPr lang="zh-CN" altLang="en-US" sz="2400" dirty="0">
                <a:latin typeface="Arial" panose="020B0604020202020204" pitchFamily="34" charset="0"/>
              </a:rPr>
              <a:t>）在生成一个答案结点之前，子树</a:t>
            </a:r>
            <a:r>
              <a:rPr lang="en-US" altLang="zh-CN" sz="2400" dirty="0">
                <a:latin typeface="Arial" panose="020B0604020202020204" pitchFamily="34" charset="0"/>
              </a:rPr>
              <a:t>X</a:t>
            </a:r>
            <a:r>
              <a:rPr lang="zh-CN" altLang="en-US" sz="2400" dirty="0">
                <a:latin typeface="Arial" panose="020B0604020202020204" pitchFamily="34" charset="0"/>
              </a:rPr>
              <a:t>需要生成的结点数。</a:t>
            </a:r>
          </a:p>
          <a:p>
            <a:pPr marL="669925" lvl="1" indent="-325120" eaLnBrk="1" hangingPunct="1">
              <a:lnSpc>
                <a:spcPct val="150000"/>
              </a:lnSpc>
              <a:buClr>
                <a:schemeClr val="accent2"/>
              </a:buClr>
              <a:buSzPct val="60000"/>
              <a:buFont typeface="Wingdings" panose="05000000000000000000" pitchFamily="2" charset="2"/>
            </a:pPr>
            <a:r>
              <a:rPr lang="zh-CN" altLang="en-US" sz="2400" dirty="0">
                <a:latin typeface="Arial" panose="020B0604020202020204" pitchFamily="34" charset="0"/>
              </a:rPr>
              <a:t>     </a:t>
            </a:r>
            <a:r>
              <a:rPr lang="en-US" altLang="zh-CN" sz="2400" dirty="0">
                <a:latin typeface="Arial" panose="020B0604020202020204" pitchFamily="34" charset="0"/>
              </a:rPr>
              <a:t>2</a:t>
            </a:r>
            <a:r>
              <a:rPr lang="zh-CN" altLang="en-US" sz="2400" dirty="0">
                <a:latin typeface="Arial" panose="020B0604020202020204" pitchFamily="34" charset="0"/>
              </a:rPr>
              <a:t>）在子树</a:t>
            </a:r>
            <a:r>
              <a:rPr lang="en-US" altLang="zh-CN" sz="2400" dirty="0">
                <a:latin typeface="Arial" panose="020B0604020202020204" pitchFamily="34" charset="0"/>
              </a:rPr>
              <a:t>X</a:t>
            </a:r>
            <a:r>
              <a:rPr lang="zh-CN" altLang="en-US" sz="2400" dirty="0">
                <a:latin typeface="Arial" panose="020B0604020202020204" pitchFamily="34" charset="0"/>
              </a:rPr>
              <a:t>中离</a:t>
            </a:r>
            <a:r>
              <a:rPr lang="en-US" altLang="zh-CN" sz="2400" dirty="0">
                <a:latin typeface="Arial" panose="020B0604020202020204" pitchFamily="34" charset="0"/>
              </a:rPr>
              <a:t>X</a:t>
            </a:r>
            <a:r>
              <a:rPr lang="zh-CN" altLang="en-US" sz="2400" dirty="0">
                <a:latin typeface="Arial" panose="020B0604020202020204" pitchFamily="34" charset="0"/>
              </a:rPr>
              <a:t>最近的那个答案结点到</a:t>
            </a:r>
            <a:r>
              <a:rPr lang="en-US" altLang="zh-CN" sz="2400" dirty="0">
                <a:latin typeface="Arial" panose="020B0604020202020204" pitchFamily="34" charset="0"/>
              </a:rPr>
              <a:t>X</a:t>
            </a:r>
            <a:r>
              <a:rPr lang="zh-CN" altLang="en-US" sz="2400" dirty="0">
                <a:latin typeface="Arial" panose="020B0604020202020204" pitchFamily="34" charset="0"/>
              </a:rPr>
              <a:t>的路径长度。</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8"/>
                                        </p:tgtEl>
                                        <p:attrNameLst>
                                          <p:attrName>style.visibility</p:attrName>
                                        </p:attrNameLst>
                                      </p:cBhvr>
                                      <p:to>
                                        <p:strVal val="visible"/>
                                      </p:to>
                                    </p:set>
                                    <p:anim calcmode="lin" valueType="num">
                                      <p:cBhvr additive="base">
                                        <p:cTn id="7" dur="500" fill="hold"/>
                                        <p:tgtEl>
                                          <p:spTgt spid="76808"/>
                                        </p:tgtEl>
                                        <p:attrNameLst>
                                          <p:attrName>ppt_x</p:attrName>
                                        </p:attrNameLst>
                                      </p:cBhvr>
                                      <p:tavLst>
                                        <p:tav tm="0">
                                          <p:val>
                                            <p:strVal val="#ppt_x"/>
                                          </p:val>
                                        </p:tav>
                                        <p:tav tm="100000">
                                          <p:val>
                                            <p:strVal val="#ppt_x"/>
                                          </p:val>
                                        </p:tav>
                                      </p:tavLst>
                                    </p:anim>
                                    <p:anim calcmode="lin" valueType="num">
                                      <p:cBhvr additive="base">
                                        <p:cTn id="8" dur="500" fill="hold"/>
                                        <p:tgtEl>
                                          <p:spTgt spid="768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9"/>
                                        </p:tgtEl>
                                        <p:attrNameLst>
                                          <p:attrName>style.visibility</p:attrName>
                                        </p:attrNameLst>
                                      </p:cBhvr>
                                      <p:to>
                                        <p:strVal val="visible"/>
                                      </p:to>
                                    </p:set>
                                    <p:anim calcmode="lin" valueType="num">
                                      <p:cBhvr additive="base">
                                        <p:cTn id="13" dur="500" fill="hold"/>
                                        <p:tgtEl>
                                          <p:spTgt spid="76809"/>
                                        </p:tgtEl>
                                        <p:attrNameLst>
                                          <p:attrName>ppt_x</p:attrName>
                                        </p:attrNameLst>
                                      </p:cBhvr>
                                      <p:tavLst>
                                        <p:tav tm="0">
                                          <p:val>
                                            <p:strVal val="#ppt_x"/>
                                          </p:val>
                                        </p:tav>
                                        <p:tav tm="100000">
                                          <p:val>
                                            <p:strVal val="#ppt_x"/>
                                          </p:val>
                                        </p:tav>
                                      </p:tavLst>
                                    </p:anim>
                                    <p:anim calcmode="lin" valueType="num">
                                      <p:cBhvr additive="base">
                                        <p:cTn id="14" dur="500" fill="hold"/>
                                        <p:tgtEl>
                                          <p:spTgt spid="768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p:bldP spid="768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000" dirty="0"/>
              <a:t>4</a:t>
            </a:fld>
            <a:endParaRPr lang="en-US" altLang="zh-CN" sz="1000" dirty="0"/>
          </a:p>
        </p:txBody>
      </p:sp>
      <p:sp>
        <p:nvSpPr>
          <p:cNvPr id="295940" name="Rectangle 4"/>
          <p:cNvSpPr>
            <a:spLocks noChangeArrowheads="1"/>
          </p:cNvSpPr>
          <p:nvPr/>
        </p:nvSpPr>
        <p:spPr bwMode="auto">
          <a:xfrm>
            <a:off x="611188" y="0"/>
            <a:ext cx="7772400" cy="803275"/>
          </a:xfrm>
          <a:prstGeom prst="rect">
            <a:avLst/>
          </a:prstGeom>
          <a:noFill/>
          <a:ln>
            <a:noFill/>
          </a:ln>
          <a:effectLst/>
        </p:spPr>
        <p:txBody>
          <a:bodyPr anchor="ctr"/>
          <a:lstStyle>
            <a:lvl1pPr>
              <a:defRPr sz="3900" b="1">
                <a:solidFill>
                  <a:schemeClr val="tx2"/>
                </a:solidFill>
                <a:latin typeface="Arial" panose="020B0604020202020204" pitchFamily="34" charset="0"/>
                <a:ea typeface="宋体" panose="02010600030101010101" pitchFamily="2" charset="-122"/>
              </a:defRPr>
            </a:lvl1pPr>
            <a:lvl2pPr>
              <a:defRPr sz="3900" b="1">
                <a:solidFill>
                  <a:schemeClr val="tx2"/>
                </a:solidFill>
                <a:latin typeface="Arial" panose="020B0604020202020204" pitchFamily="34" charset="0"/>
                <a:ea typeface="宋体" panose="02010600030101010101" pitchFamily="2" charset="-122"/>
              </a:defRPr>
            </a:lvl2pPr>
            <a:lvl3pPr>
              <a:defRPr sz="3900" b="1">
                <a:solidFill>
                  <a:schemeClr val="tx2"/>
                </a:solidFill>
                <a:latin typeface="Arial" panose="020B0604020202020204" pitchFamily="34" charset="0"/>
                <a:ea typeface="宋体" panose="02010600030101010101" pitchFamily="2" charset="-122"/>
              </a:defRPr>
            </a:lvl3pPr>
            <a:lvl4pPr>
              <a:defRPr sz="3900" b="1">
                <a:solidFill>
                  <a:schemeClr val="tx2"/>
                </a:solidFill>
                <a:latin typeface="Arial" panose="020B0604020202020204" pitchFamily="34" charset="0"/>
                <a:ea typeface="宋体" panose="02010600030101010101" pitchFamily="2" charset="-122"/>
              </a:defRPr>
            </a:lvl4pPr>
            <a:lvl5pPr>
              <a:defRPr sz="3900" b="1">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符号三角形问题</a:t>
            </a:r>
          </a:p>
        </p:txBody>
      </p:sp>
      <p:sp>
        <p:nvSpPr>
          <p:cNvPr id="38915" name="Text Box 5"/>
          <p:cNvSpPr txBox="1"/>
          <p:nvPr/>
        </p:nvSpPr>
        <p:spPr>
          <a:xfrm>
            <a:off x="468313" y="765175"/>
            <a:ext cx="8372475" cy="1552575"/>
          </a:xfrm>
          <a:prstGeom prst="rect">
            <a:avLst/>
          </a:prstGeom>
          <a:noFill/>
          <a:ln w="6350">
            <a:noFill/>
          </a:ln>
        </p:spPr>
        <p:txBody>
          <a:bodyPr anchor="t" anchorCtr="0">
            <a:spAutoFit/>
          </a:bodyPr>
          <a:lstStyle/>
          <a:p>
            <a:pPr>
              <a:buClr>
                <a:schemeClr val="accent2"/>
              </a:buClr>
              <a:buChar char="•"/>
            </a:pPr>
            <a:r>
              <a:rPr lang="zh-CN" altLang="en-US" sz="2400" dirty="0">
                <a:latin typeface="Arial" panose="020B0604020202020204" pitchFamily="34" charset="0"/>
                <a:ea typeface="楷体_GB2312" pitchFamily="49" charset="-122"/>
              </a:rPr>
              <a:t>解向量：用</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元组</a:t>
            </a:r>
            <a:r>
              <a:rPr lang="en-US" altLang="zh-CN" sz="2400" dirty="0">
                <a:latin typeface="Arial" panose="020B0604020202020204" pitchFamily="34" charset="0"/>
                <a:ea typeface="楷体_GB2312" pitchFamily="49" charset="-122"/>
              </a:rPr>
              <a:t>x[1:n]</a:t>
            </a:r>
            <a:r>
              <a:rPr lang="zh-CN" altLang="en-US" sz="2400" dirty="0">
                <a:latin typeface="Arial" panose="020B0604020202020204" pitchFamily="34" charset="0"/>
                <a:ea typeface="楷体_GB2312" pitchFamily="49" charset="-122"/>
              </a:rPr>
              <a:t>表示符号三角形的第一行。 </a:t>
            </a:r>
          </a:p>
          <a:p>
            <a:pPr>
              <a:buClr>
                <a:schemeClr val="accent2"/>
              </a:buClr>
              <a:buChar char="•"/>
            </a:pPr>
            <a:r>
              <a:rPr lang="zh-CN" altLang="en-US" sz="2400" dirty="0">
                <a:latin typeface="Arial" panose="020B0604020202020204" pitchFamily="34" charset="0"/>
                <a:ea typeface="楷体_GB2312" pitchFamily="49" charset="-122"/>
              </a:rPr>
              <a:t>可行性约束函数：当前符号三角形所包含的“</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个数与“</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个数均不超过</a:t>
            </a:r>
            <a:r>
              <a:rPr lang="en-US" altLang="zh-CN" sz="2400" dirty="0">
                <a:latin typeface="Arial" panose="020B0604020202020204" pitchFamily="34" charset="0"/>
                <a:ea typeface="楷体_GB2312" pitchFamily="49" charset="-122"/>
              </a:rPr>
              <a:t>n*(n+1)/4 </a:t>
            </a:r>
          </a:p>
          <a:p>
            <a:pPr>
              <a:buClr>
                <a:schemeClr val="accent2"/>
              </a:buClr>
              <a:buChar char="•"/>
            </a:pPr>
            <a:r>
              <a:rPr lang="zh-CN" altLang="en-US" sz="2400" dirty="0">
                <a:latin typeface="Arial" panose="020B0604020202020204" pitchFamily="34" charset="0"/>
                <a:ea typeface="楷体_GB2312" pitchFamily="49" charset="-122"/>
              </a:rPr>
              <a:t>无解的判断：</a:t>
            </a:r>
            <a:r>
              <a:rPr lang="en-US" altLang="zh-CN" sz="2400" dirty="0">
                <a:latin typeface="Arial" panose="020B0604020202020204" pitchFamily="34" charset="0"/>
                <a:ea typeface="楷体_GB2312" pitchFamily="49" charset="-122"/>
              </a:rPr>
              <a:t>n*(n+1)/2</a:t>
            </a:r>
            <a:r>
              <a:rPr lang="zh-CN" altLang="en-US" sz="2400" dirty="0">
                <a:latin typeface="Arial" panose="020B0604020202020204" pitchFamily="34" charset="0"/>
                <a:ea typeface="楷体_GB2312" pitchFamily="49" charset="-122"/>
              </a:rPr>
              <a:t>为奇数 </a:t>
            </a:r>
          </a:p>
        </p:txBody>
      </p:sp>
      <p:sp>
        <p:nvSpPr>
          <p:cNvPr id="38916" name="Text Box 6"/>
          <p:cNvSpPr txBox="1"/>
          <p:nvPr/>
        </p:nvSpPr>
        <p:spPr>
          <a:xfrm>
            <a:off x="250825" y="2300288"/>
            <a:ext cx="4252913" cy="4492625"/>
          </a:xfrm>
          <a:prstGeom prst="rect">
            <a:avLst/>
          </a:prstGeom>
          <a:noFill/>
          <a:ln w="6350">
            <a:noFill/>
          </a:ln>
        </p:spPr>
        <p:txBody>
          <a:bodyPr wrap="none" anchor="t" anchorCtr="0">
            <a:spAutoFit/>
          </a:bodyPr>
          <a:lstStyle/>
          <a:p>
            <a:r>
              <a:rPr lang="en-US" altLang="zh-CN" sz="1600" dirty="0">
                <a:latin typeface="Arial" panose="020B0604020202020204" pitchFamily="34" charset="0"/>
              </a:rPr>
              <a:t>void Triangle::</a:t>
            </a:r>
            <a:r>
              <a:rPr lang="en-US" altLang="zh-CN" sz="1600" b="1" dirty="0">
                <a:latin typeface="Arial" panose="020B0604020202020204" pitchFamily="34" charset="0"/>
              </a:rPr>
              <a:t>Backtrack</a:t>
            </a:r>
            <a:r>
              <a:rPr lang="en-US" altLang="zh-CN" sz="1600" dirty="0">
                <a:latin typeface="Arial" panose="020B0604020202020204" pitchFamily="34" charset="0"/>
              </a:rPr>
              <a:t>(int t)</a:t>
            </a:r>
          </a:p>
          <a:p>
            <a:r>
              <a:rPr lang="en-US" altLang="zh-CN" sz="1600" dirty="0">
                <a:latin typeface="Arial" panose="020B0604020202020204" pitchFamily="34" charset="0"/>
              </a:rPr>
              <a:t>{</a:t>
            </a:r>
          </a:p>
          <a:p>
            <a:r>
              <a:rPr lang="en-US" altLang="zh-CN" sz="1600" dirty="0">
                <a:latin typeface="Arial" panose="020B0604020202020204" pitchFamily="34" charset="0"/>
              </a:rPr>
              <a:t>  if ((count&gt;half)||(t*(t-1)/2-count&gt;half)) return;</a:t>
            </a:r>
          </a:p>
          <a:p>
            <a:r>
              <a:rPr lang="en-US" altLang="zh-CN" sz="1600" dirty="0">
                <a:latin typeface="Arial" panose="020B0604020202020204" pitchFamily="34" charset="0"/>
              </a:rPr>
              <a:t>  if (t&gt;n) sum++;</a:t>
            </a:r>
          </a:p>
          <a:p>
            <a:r>
              <a:rPr lang="en-US" altLang="zh-CN" sz="1600" dirty="0">
                <a:latin typeface="Arial" panose="020B0604020202020204" pitchFamily="34" charset="0"/>
              </a:rPr>
              <a:t>    else</a:t>
            </a:r>
          </a:p>
          <a:p>
            <a:r>
              <a:rPr lang="en-US" altLang="zh-CN" sz="1600" dirty="0">
                <a:latin typeface="Arial" panose="020B0604020202020204" pitchFamily="34" charset="0"/>
              </a:rPr>
              <a:t>      for (int i=0;i&lt;2;i++) {</a:t>
            </a:r>
          </a:p>
          <a:p>
            <a:r>
              <a:rPr lang="en-US" altLang="zh-CN" sz="1600" dirty="0">
                <a:latin typeface="Arial" panose="020B0604020202020204" pitchFamily="34" charset="0"/>
              </a:rPr>
              <a:t>        p[1][t]=i;</a:t>
            </a:r>
          </a:p>
          <a:p>
            <a:r>
              <a:rPr lang="en-US" altLang="zh-CN" sz="1600" dirty="0">
                <a:latin typeface="Arial" panose="020B0604020202020204" pitchFamily="34" charset="0"/>
              </a:rPr>
              <a:t>        count+=i;</a:t>
            </a:r>
          </a:p>
          <a:p>
            <a:r>
              <a:rPr lang="en-US" altLang="zh-CN" sz="1600" dirty="0">
                <a:latin typeface="Arial" panose="020B0604020202020204" pitchFamily="34" charset="0"/>
              </a:rPr>
              <a:t>        for (int j=2;j&lt;=t;j++) {</a:t>
            </a:r>
          </a:p>
          <a:p>
            <a:r>
              <a:rPr lang="en-US" altLang="zh-CN" sz="1600" dirty="0">
                <a:latin typeface="Arial" panose="020B0604020202020204" pitchFamily="34" charset="0"/>
              </a:rPr>
              <a:t>          p[j][t-j+1]=p[j-1][t-j+1]^p[j-1][t-j+2];</a:t>
            </a:r>
          </a:p>
          <a:p>
            <a:r>
              <a:rPr lang="en-US" altLang="zh-CN" sz="1600" dirty="0">
                <a:latin typeface="Arial" panose="020B0604020202020204" pitchFamily="34" charset="0"/>
              </a:rPr>
              <a:t>          count+=p[j][t-j+1];</a:t>
            </a:r>
          </a:p>
          <a:p>
            <a:r>
              <a:rPr lang="en-US" altLang="zh-CN" sz="1600" dirty="0">
                <a:latin typeface="Arial" panose="020B0604020202020204" pitchFamily="34" charset="0"/>
              </a:rPr>
              <a:t>        }</a:t>
            </a:r>
          </a:p>
          <a:p>
            <a:r>
              <a:rPr lang="en-US" altLang="zh-CN" sz="1600" dirty="0">
                <a:latin typeface="Arial" panose="020B0604020202020204" pitchFamily="34" charset="0"/>
              </a:rPr>
              <a:t>      Backtrack(t+1);</a:t>
            </a:r>
          </a:p>
          <a:p>
            <a:r>
              <a:rPr lang="en-US" altLang="zh-CN" sz="1600" dirty="0">
                <a:latin typeface="Arial" panose="020B0604020202020204" pitchFamily="34" charset="0"/>
              </a:rPr>
              <a:t>      for (int j=2;j&lt;=t;j++)</a:t>
            </a:r>
          </a:p>
          <a:p>
            <a:r>
              <a:rPr lang="en-US" altLang="zh-CN" sz="1600" dirty="0">
                <a:latin typeface="Arial" panose="020B0604020202020204" pitchFamily="34" charset="0"/>
              </a:rPr>
              <a:t>        count-=p[j][t-j+1];</a:t>
            </a:r>
          </a:p>
          <a:p>
            <a:r>
              <a:rPr lang="en-US" altLang="zh-CN" sz="1600" dirty="0">
                <a:latin typeface="Arial" panose="020B0604020202020204" pitchFamily="34" charset="0"/>
              </a:rPr>
              <a:t>      count-=i;</a:t>
            </a:r>
          </a:p>
          <a:p>
            <a:r>
              <a:rPr lang="en-US" altLang="zh-CN" sz="1600" dirty="0">
                <a:latin typeface="Arial" panose="020B0604020202020204" pitchFamily="34" charset="0"/>
              </a:rPr>
              <a:t>     }</a:t>
            </a:r>
          </a:p>
          <a:p>
            <a:r>
              <a:rPr lang="en-US" altLang="zh-CN" sz="1600" dirty="0">
                <a:latin typeface="Arial" panose="020B0604020202020204" pitchFamily="34" charset="0"/>
              </a:rPr>
              <a:t>  }</a:t>
            </a:r>
          </a:p>
        </p:txBody>
      </p:sp>
      <p:sp>
        <p:nvSpPr>
          <p:cNvPr id="38917" name="Text Box 7"/>
          <p:cNvSpPr txBox="1"/>
          <p:nvPr/>
        </p:nvSpPr>
        <p:spPr>
          <a:xfrm>
            <a:off x="5219700" y="1773238"/>
            <a:ext cx="3276600" cy="2647950"/>
          </a:xfrm>
          <a:prstGeom prst="rect">
            <a:avLst/>
          </a:prstGeom>
          <a:noFill/>
          <a:ln w="6350">
            <a:noFill/>
          </a:ln>
        </p:spPr>
        <p:txBody>
          <a:bodyPr anchor="t" anchorCtr="0">
            <a:spAutoFit/>
          </a:bodyPr>
          <a:lstStyle/>
          <a:p>
            <a:pPr algn="ctr"/>
            <a:r>
              <a:rPr lang="en-US" altLang="zh-CN" sz="2400" b="1" dirty="0">
                <a:solidFill>
                  <a:srgbClr val="000000"/>
                </a:solidFill>
                <a:latin typeface="Arial" panose="020B0604020202020204" pitchFamily="34" charset="0"/>
              </a:rPr>
              <a:t>+   +   -   +   -   +   +</a:t>
            </a:r>
          </a:p>
          <a:p>
            <a:pPr algn="ctr"/>
            <a:r>
              <a:rPr lang="en-US" altLang="zh-CN" sz="2400" b="1" dirty="0">
                <a:solidFill>
                  <a:srgbClr val="000000"/>
                </a:solidFill>
                <a:latin typeface="Arial" panose="020B0604020202020204" pitchFamily="34" charset="0"/>
              </a:rPr>
              <a:t>+   -   -   -   -   +</a:t>
            </a:r>
          </a:p>
          <a:p>
            <a:pPr algn="ctr"/>
            <a:r>
              <a:rPr lang="en-US" altLang="zh-CN" sz="2400" b="1" dirty="0">
                <a:solidFill>
                  <a:srgbClr val="000000"/>
                </a:solidFill>
                <a:latin typeface="Arial" panose="020B0604020202020204" pitchFamily="34" charset="0"/>
              </a:rPr>
              <a:t>-   +   +   +   -</a:t>
            </a:r>
          </a:p>
          <a:p>
            <a:pPr algn="ctr"/>
            <a:r>
              <a:rPr lang="en-US" altLang="zh-CN" sz="2400" b="1" dirty="0">
                <a:solidFill>
                  <a:srgbClr val="000000"/>
                </a:solidFill>
                <a:latin typeface="Arial" panose="020B0604020202020204" pitchFamily="34" charset="0"/>
              </a:rPr>
              <a:t>   -   +   +   -</a:t>
            </a:r>
          </a:p>
          <a:p>
            <a:pPr algn="ctr"/>
            <a:r>
              <a:rPr lang="en-US" altLang="zh-CN" sz="2400" b="1" dirty="0">
                <a:solidFill>
                  <a:srgbClr val="000000"/>
                </a:solidFill>
                <a:latin typeface="Arial" panose="020B0604020202020204" pitchFamily="34" charset="0"/>
              </a:rPr>
              <a:t>   -   +   -</a:t>
            </a:r>
          </a:p>
          <a:p>
            <a:pPr algn="ctr"/>
            <a:r>
              <a:rPr lang="en-US" altLang="zh-CN" sz="2400" b="1" dirty="0">
                <a:solidFill>
                  <a:srgbClr val="000000"/>
                </a:solidFill>
                <a:latin typeface="Arial" panose="020B0604020202020204" pitchFamily="34" charset="0"/>
              </a:rPr>
              <a:t>   -   -</a:t>
            </a:r>
          </a:p>
          <a:p>
            <a:pPr algn="ctr"/>
            <a:r>
              <a:rPr lang="en-US" altLang="zh-CN" sz="2400" b="1" dirty="0">
                <a:solidFill>
                  <a:srgbClr val="000000"/>
                </a:solidFill>
                <a:latin typeface="Arial" panose="020B0604020202020204" pitchFamily="34" charset="0"/>
              </a:rPr>
              <a:t>   +</a:t>
            </a:r>
            <a:endParaRPr lang="zh-CN" altLang="en-US" sz="2400" b="1" dirty="0">
              <a:solidFill>
                <a:srgbClr val="000000"/>
              </a:solidFill>
              <a:latin typeface="Arial" panose="020B0604020202020204" pitchFamily="34" charset="0"/>
              <a:ea typeface="Times New Roman" panose="02020603050405020304" pitchFamily="18" charset="0"/>
            </a:endParaRPr>
          </a:p>
        </p:txBody>
      </p:sp>
      <p:pic>
        <p:nvPicPr>
          <p:cNvPr id="38918" name="Picture 11"/>
          <p:cNvPicPr>
            <a:picLocks noChangeAspect="1"/>
          </p:cNvPicPr>
          <p:nvPr/>
        </p:nvPicPr>
        <p:blipFill>
          <a:blip r:embed="rId2"/>
          <a:stretch>
            <a:fillRect/>
          </a:stretch>
        </p:blipFill>
        <p:spPr>
          <a:xfrm>
            <a:off x="3851275" y="4076700"/>
            <a:ext cx="5091113" cy="2132013"/>
          </a:xfrm>
          <a:prstGeom prst="rect">
            <a:avLst/>
          </a:prstGeom>
          <a:noFill/>
          <a:ln w="6350">
            <a:noFill/>
          </a:ln>
        </p:spPr>
      </p:pic>
      <p:sp>
        <p:nvSpPr>
          <p:cNvPr id="295945" name="AutoShape 9"/>
          <p:cNvSpPr/>
          <p:nvPr/>
        </p:nvSpPr>
        <p:spPr>
          <a:xfrm>
            <a:off x="1344613" y="2503488"/>
            <a:ext cx="6985000" cy="1749425"/>
          </a:xfrm>
          <a:prstGeom prst="roundRect">
            <a:avLst>
              <a:gd name="adj" fmla="val 16667"/>
            </a:avLst>
          </a:prstGeom>
          <a:solidFill>
            <a:schemeClr val="accent1"/>
          </a:solidFill>
          <a:ln w="38100" cap="flat" cmpd="sng">
            <a:solidFill>
              <a:srgbClr val="063DE8"/>
            </a:solidFill>
            <a:prstDash val="solid"/>
            <a:round/>
            <a:headEnd type="none" w="med" len="med"/>
            <a:tailEnd type="none" w="med" len="med"/>
          </a:ln>
        </p:spPr>
        <p:txBody>
          <a:bodyPr anchor="t" anchorCtr="0">
            <a:spAutoFit/>
          </a:bodyPr>
          <a:lstStyle/>
          <a:p>
            <a:pPr eaLnBrk="0" hangingPunct="0"/>
            <a:r>
              <a:rPr lang="zh-CN" altLang="en-US" sz="2400" b="1" dirty="0">
                <a:latin typeface="Arial" panose="020B0604020202020204" pitchFamily="34" charset="0"/>
                <a:ea typeface="黑体" panose="02010609060101010101" pitchFamily="49" charset="-122"/>
              </a:rPr>
              <a:t>复杂度分析</a:t>
            </a:r>
          </a:p>
          <a:p>
            <a:pPr eaLnBrk="0" hangingPunct="0"/>
            <a:r>
              <a:rPr lang="en-US" altLang="zh-CN" sz="2400" b="1" dirty="0">
                <a:latin typeface="Arial" panose="020B0604020202020204" pitchFamily="34" charset="0"/>
                <a:ea typeface="楷体_GB2312" pitchFamily="49" charset="-122"/>
                <a:sym typeface="Wingdings" panose="05000000000000000000" pitchFamily="2" charset="2"/>
              </a:rPr>
              <a:t>计算可行性约束需要O(n)时间，在最坏情况下有 O(2</a:t>
            </a:r>
            <a:r>
              <a:rPr lang="en-US" altLang="zh-CN" sz="2400" b="1" baseline="30000" dirty="0">
                <a:latin typeface="Arial" panose="020B0604020202020204" pitchFamily="34" charset="0"/>
                <a:ea typeface="楷体_GB2312" pitchFamily="49" charset="-122"/>
                <a:sym typeface="Wingdings" panose="05000000000000000000" pitchFamily="2" charset="2"/>
              </a:rPr>
              <a:t>n</a:t>
            </a:r>
            <a:r>
              <a:rPr lang="en-US" altLang="zh-CN" sz="2400" b="1" dirty="0">
                <a:latin typeface="Arial" panose="020B0604020202020204" pitchFamily="34" charset="0"/>
                <a:ea typeface="楷体_GB2312" pitchFamily="49" charset="-122"/>
                <a:sym typeface="Wingdings" panose="05000000000000000000" pitchFamily="2" charset="2"/>
              </a:rPr>
              <a:t>)个结点需要计算可行性约束，故解符号三角形问题的回溯算法所需的计算时间为 O(n2</a:t>
            </a:r>
            <a:r>
              <a:rPr lang="en-US" altLang="zh-CN" sz="2400" b="1" baseline="30000" dirty="0">
                <a:latin typeface="Arial" panose="020B0604020202020204" pitchFamily="34" charset="0"/>
                <a:ea typeface="楷体_GB2312" pitchFamily="49" charset="-122"/>
                <a:sym typeface="Wingdings" panose="05000000000000000000" pitchFamily="2" charset="2"/>
              </a:rPr>
              <a:t>n</a:t>
            </a:r>
            <a:r>
              <a:rPr lang="en-US" altLang="zh-CN" sz="2400" b="1" dirty="0">
                <a:latin typeface="Arial" panose="020B0604020202020204" pitchFamily="34" charset="0"/>
                <a:ea typeface="楷体_GB2312" pitchFamily="49" charset="-122"/>
                <a:sym typeface="Wingdings" panose="05000000000000000000" pitchFamily="2" charset="2"/>
              </a:rPr>
              <a:t>)。</a:t>
            </a:r>
            <a:endParaRPr lang="zh-CN" altLang="en-US" sz="2400" b="1" dirty="0">
              <a:latin typeface="Arial" panose="020B0604020202020204" pitchFamily="34" charset="0"/>
              <a:ea typeface="楷体_GB2312" pitchFamily="49" charset="-122"/>
              <a:sym typeface="Wingdings" panose="05000000000000000000" pitchFamily="2" charset="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5"/>
                                        </p:tgtEl>
                                        <p:attrNameLst>
                                          <p:attrName>style.visibility</p:attrName>
                                        </p:attrNameLst>
                                      </p:cBhvr>
                                      <p:to>
                                        <p:strVal val="visible"/>
                                      </p:to>
                                    </p:set>
                                    <p:animEffect transition="in" filter="blinds(horizontal)">
                                      <p:cBhvr>
                                        <p:cTn id="7" dur="500"/>
                                        <p:tgtEl>
                                          <p:spTgt spid="29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5"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p:nvPr/>
        </p:nvSpPr>
        <p:spPr>
          <a:xfrm>
            <a:off x="827088" y="3573463"/>
            <a:ext cx="6265862" cy="2736850"/>
          </a:xfrm>
          <a:prstGeom prst="rect">
            <a:avLst/>
          </a:prstGeom>
          <a:noFill/>
          <a:ln w="9525">
            <a:noFill/>
          </a:ln>
        </p:spPr>
        <p:txBody>
          <a:bodyPr/>
          <a:lstStyle/>
          <a:p>
            <a:pPr marL="669925" lvl="1" indent="-325120" eaLnBrk="1" hangingPunct="1">
              <a:lnSpc>
                <a:spcPct val="110000"/>
              </a:lnSpc>
              <a:buClr>
                <a:schemeClr val="accent2"/>
              </a:buClr>
              <a:buSzPct val="60000"/>
              <a:buFont typeface="Wingdings" panose="05000000000000000000" pitchFamily="2" charset="2"/>
            </a:pPr>
            <a:r>
              <a:rPr lang="zh-CN" altLang="en-US" sz="2200" dirty="0">
                <a:latin typeface="Arial" panose="020B0604020202020204" pitchFamily="34" charset="0"/>
              </a:rPr>
              <a:t>例：在量度</a:t>
            </a:r>
            <a:r>
              <a:rPr lang="en-US" altLang="zh-CN" sz="2200" dirty="0">
                <a:latin typeface="Arial" panose="020B0604020202020204" pitchFamily="34" charset="0"/>
              </a:rPr>
              <a:t>2</a:t>
            </a:r>
            <a:r>
              <a:rPr lang="zh-CN" altLang="en-US" sz="2200" dirty="0">
                <a:latin typeface="Arial" panose="020B0604020202020204" pitchFamily="34" charset="0"/>
              </a:rPr>
              <a:t>）下各结点的代价：</a:t>
            </a:r>
          </a:p>
          <a:p>
            <a:pPr marL="669925" lvl="1" indent="-325120" eaLnBrk="1" hangingPunct="1">
              <a:lnSpc>
                <a:spcPct val="110000"/>
              </a:lnSpc>
              <a:buClr>
                <a:schemeClr val="accent2"/>
              </a:buClr>
              <a:buSzPct val="60000"/>
              <a:buFont typeface="Wingdings" panose="05000000000000000000" pitchFamily="2" charset="2"/>
            </a:pPr>
            <a:r>
              <a:rPr lang="zh-CN" altLang="en-US" sz="2200" dirty="0">
                <a:latin typeface="Arial" panose="020B0604020202020204" pitchFamily="34" charset="0"/>
              </a:rPr>
              <a:t>   结点                     代价</a:t>
            </a:r>
          </a:p>
          <a:p>
            <a:pPr marL="669925" lvl="1" indent="-325120" eaLnBrk="1" hangingPunct="1">
              <a:lnSpc>
                <a:spcPct val="110000"/>
              </a:lnSpc>
              <a:buClr>
                <a:schemeClr val="accent2"/>
              </a:buClr>
              <a:buSzPct val="60000"/>
              <a:buFont typeface="Wingdings" panose="05000000000000000000" pitchFamily="2" charset="2"/>
              <a:buChar char="q"/>
            </a:pPr>
            <a:r>
              <a:rPr lang="en-US" altLang="zh-CN" sz="2200" dirty="0">
                <a:latin typeface="Arial" panose="020B0604020202020204" pitchFamily="34" charset="0"/>
              </a:rPr>
              <a:t>1                           4</a:t>
            </a:r>
          </a:p>
          <a:p>
            <a:pPr marL="669925" lvl="1" indent="-325120" eaLnBrk="1" hangingPunct="1">
              <a:lnSpc>
                <a:spcPct val="110000"/>
              </a:lnSpc>
              <a:buClr>
                <a:schemeClr val="accent2"/>
              </a:buClr>
              <a:buSzPct val="60000"/>
              <a:buFont typeface="Wingdings" panose="05000000000000000000" pitchFamily="2" charset="2"/>
              <a:buChar char="q"/>
            </a:pPr>
            <a:r>
              <a:rPr lang="en-US" altLang="zh-CN" sz="2200" dirty="0">
                <a:latin typeface="Arial" panose="020B0604020202020204" pitchFamily="34" charset="0"/>
              </a:rPr>
              <a:t>18</a:t>
            </a:r>
            <a:r>
              <a:rPr lang="zh-CN" altLang="en-US" sz="2200" dirty="0">
                <a:latin typeface="Arial" panose="020B0604020202020204" pitchFamily="34" charset="0"/>
              </a:rPr>
              <a:t>，</a:t>
            </a:r>
            <a:r>
              <a:rPr lang="en-US" altLang="zh-CN" sz="2200" dirty="0">
                <a:latin typeface="Arial" panose="020B0604020202020204" pitchFamily="34" charset="0"/>
              </a:rPr>
              <a:t>34                 3</a:t>
            </a:r>
          </a:p>
          <a:p>
            <a:pPr marL="669925" lvl="1" indent="-325120" eaLnBrk="1" hangingPunct="1">
              <a:lnSpc>
                <a:spcPct val="110000"/>
              </a:lnSpc>
              <a:buClr>
                <a:schemeClr val="accent2"/>
              </a:buClr>
              <a:buSzPct val="60000"/>
              <a:buFont typeface="Wingdings" panose="05000000000000000000" pitchFamily="2" charset="2"/>
              <a:buChar char="q"/>
            </a:pPr>
            <a:r>
              <a:rPr lang="en-US" altLang="zh-CN" sz="2200" dirty="0">
                <a:latin typeface="Arial" panose="020B0604020202020204" pitchFamily="34" charset="0"/>
              </a:rPr>
              <a:t>29</a:t>
            </a:r>
            <a:r>
              <a:rPr lang="zh-CN" altLang="en-US" sz="2200" dirty="0">
                <a:latin typeface="Arial" panose="020B0604020202020204" pitchFamily="34" charset="0"/>
              </a:rPr>
              <a:t>，</a:t>
            </a:r>
            <a:r>
              <a:rPr lang="en-US" altLang="zh-CN" sz="2200" dirty="0">
                <a:latin typeface="Arial" panose="020B0604020202020204" pitchFamily="34" charset="0"/>
              </a:rPr>
              <a:t>35                 2</a:t>
            </a:r>
          </a:p>
          <a:p>
            <a:pPr marL="669925" lvl="1" indent="-325120" eaLnBrk="1" hangingPunct="1">
              <a:lnSpc>
                <a:spcPct val="110000"/>
              </a:lnSpc>
              <a:buClr>
                <a:schemeClr val="accent2"/>
              </a:buClr>
              <a:buSzPct val="60000"/>
              <a:buFont typeface="Wingdings" panose="05000000000000000000" pitchFamily="2" charset="2"/>
              <a:buChar char="q"/>
            </a:pPr>
            <a:r>
              <a:rPr lang="en-US" altLang="zh-CN" sz="2200" dirty="0">
                <a:latin typeface="Arial" panose="020B0604020202020204" pitchFamily="34" charset="0"/>
              </a:rPr>
              <a:t>30</a:t>
            </a:r>
            <a:r>
              <a:rPr lang="zh-CN" altLang="en-US" sz="2200" dirty="0">
                <a:latin typeface="Arial" panose="020B0604020202020204" pitchFamily="34" charset="0"/>
              </a:rPr>
              <a:t>，</a:t>
            </a:r>
            <a:r>
              <a:rPr lang="en-US" altLang="zh-CN" sz="2200" dirty="0">
                <a:latin typeface="Arial" panose="020B0604020202020204" pitchFamily="34" charset="0"/>
              </a:rPr>
              <a:t>38                 1</a:t>
            </a:r>
          </a:p>
          <a:p>
            <a:pPr marL="669925" lvl="1" indent="-325120" eaLnBrk="1" hangingPunct="1">
              <a:lnSpc>
                <a:spcPct val="110000"/>
              </a:lnSpc>
              <a:buClr>
                <a:schemeClr val="accent2"/>
              </a:buClr>
              <a:buSzPct val="60000"/>
              <a:buFont typeface="Wingdings" panose="05000000000000000000" pitchFamily="2" charset="2"/>
              <a:buChar char="q"/>
            </a:pPr>
            <a:r>
              <a:rPr lang="zh-CN" altLang="en-US" sz="2200" dirty="0">
                <a:latin typeface="Arial" panose="020B0604020202020204" pitchFamily="34" charset="0"/>
              </a:rPr>
              <a:t>其余结点</a:t>
            </a:r>
            <a:r>
              <a:rPr lang="en-US" altLang="zh-CN" sz="2200" dirty="0">
                <a:latin typeface="Arial" panose="020B0604020202020204" pitchFamily="34" charset="0"/>
              </a:rPr>
              <a:t>(</a:t>
            </a:r>
            <a:r>
              <a:rPr lang="zh-CN" altLang="en-US" sz="2200" dirty="0">
                <a:latin typeface="Arial" panose="020B0604020202020204" pitchFamily="34" charset="0"/>
              </a:rPr>
              <a:t>除</a:t>
            </a:r>
            <a:r>
              <a:rPr lang="en-US" altLang="zh-CN" sz="2200" dirty="0">
                <a:latin typeface="Arial" panose="020B0604020202020204" pitchFamily="34" charset="0"/>
              </a:rPr>
              <a:t>31</a:t>
            </a:r>
            <a:r>
              <a:rPr lang="zh-CN" altLang="en-US" sz="2200" dirty="0">
                <a:latin typeface="Arial" panose="020B0604020202020204" pitchFamily="34" charset="0"/>
              </a:rPr>
              <a:t>、</a:t>
            </a:r>
            <a:r>
              <a:rPr lang="en-US" altLang="zh-CN" sz="2200" dirty="0">
                <a:latin typeface="Arial" panose="020B0604020202020204" pitchFamily="34" charset="0"/>
              </a:rPr>
              <a:t>39)  </a:t>
            </a:r>
            <a:r>
              <a:rPr lang="en-US" altLang="zh-CN" sz="2200" dirty="0">
                <a:latin typeface="宋体" panose="02010600030101010101" pitchFamily="2" charset="-122"/>
              </a:rPr>
              <a:t>≥3</a:t>
            </a:r>
            <a:r>
              <a:rPr lang="zh-CN" altLang="en-US" sz="2200" dirty="0">
                <a:latin typeface="宋体" panose="02010600030101010101" pitchFamily="2" charset="-122"/>
              </a:rPr>
              <a:t>，</a:t>
            </a:r>
            <a:r>
              <a:rPr lang="en-US" altLang="zh-CN" sz="2200" dirty="0">
                <a:latin typeface="宋体" panose="02010600030101010101" pitchFamily="2" charset="-122"/>
              </a:rPr>
              <a:t>2</a:t>
            </a:r>
            <a:r>
              <a:rPr lang="zh-CN" altLang="en-US" sz="2200" dirty="0">
                <a:latin typeface="宋体" panose="02010600030101010101" pitchFamily="2" charset="-122"/>
              </a:rPr>
              <a:t>，</a:t>
            </a:r>
            <a:r>
              <a:rPr lang="en-US" altLang="zh-CN" sz="2200" dirty="0">
                <a:latin typeface="宋体" panose="02010600030101010101" pitchFamily="2" charset="-122"/>
              </a:rPr>
              <a:t>1</a:t>
            </a:r>
          </a:p>
        </p:txBody>
      </p:sp>
      <p:grpSp>
        <p:nvGrpSpPr>
          <p:cNvPr id="24579" name="Group 88"/>
          <p:cNvGrpSpPr/>
          <p:nvPr/>
        </p:nvGrpSpPr>
        <p:grpSpPr>
          <a:xfrm>
            <a:off x="1258888" y="260350"/>
            <a:ext cx="6391275" cy="3092450"/>
            <a:chOff x="793" y="164"/>
            <a:chExt cx="4026" cy="1948"/>
          </a:xfrm>
        </p:grpSpPr>
        <p:sp>
          <p:nvSpPr>
            <p:cNvPr id="24581" name="Oval 8"/>
            <p:cNvSpPr/>
            <p:nvPr/>
          </p:nvSpPr>
          <p:spPr>
            <a:xfrm>
              <a:off x="2606" y="164"/>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a:t>
              </a:r>
            </a:p>
          </p:txBody>
        </p:sp>
        <p:sp>
          <p:nvSpPr>
            <p:cNvPr id="24582" name="Oval 9"/>
            <p:cNvSpPr/>
            <p:nvPr/>
          </p:nvSpPr>
          <p:spPr>
            <a:xfrm>
              <a:off x="1119" y="594"/>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2</a:t>
              </a:r>
            </a:p>
          </p:txBody>
        </p:sp>
        <p:sp>
          <p:nvSpPr>
            <p:cNvPr id="24583" name="Oval 10"/>
            <p:cNvSpPr/>
            <p:nvPr/>
          </p:nvSpPr>
          <p:spPr>
            <a:xfrm>
              <a:off x="2062" y="558"/>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18</a:t>
              </a:r>
            </a:p>
          </p:txBody>
        </p:sp>
        <p:sp>
          <p:nvSpPr>
            <p:cNvPr id="24584" name="Oval 11"/>
            <p:cNvSpPr/>
            <p:nvPr/>
          </p:nvSpPr>
          <p:spPr>
            <a:xfrm>
              <a:off x="3223" y="558"/>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34</a:t>
              </a:r>
            </a:p>
          </p:txBody>
        </p:sp>
        <p:sp>
          <p:nvSpPr>
            <p:cNvPr id="24585" name="Oval 12"/>
            <p:cNvSpPr/>
            <p:nvPr/>
          </p:nvSpPr>
          <p:spPr>
            <a:xfrm>
              <a:off x="4094" y="523"/>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50</a:t>
              </a:r>
            </a:p>
          </p:txBody>
        </p:sp>
        <p:sp>
          <p:nvSpPr>
            <p:cNvPr id="24586" name="Line 13"/>
            <p:cNvSpPr/>
            <p:nvPr/>
          </p:nvSpPr>
          <p:spPr>
            <a:xfrm flipH="1">
              <a:off x="1265" y="379"/>
              <a:ext cx="1450" cy="215"/>
            </a:xfrm>
            <a:prstGeom prst="line">
              <a:avLst/>
            </a:prstGeom>
            <a:ln w="9525" cap="flat" cmpd="sng">
              <a:solidFill>
                <a:schemeClr val="tx1"/>
              </a:solidFill>
              <a:prstDash val="solid"/>
              <a:headEnd type="none" w="med" len="med"/>
              <a:tailEnd type="none" w="med" len="med"/>
            </a:ln>
          </p:spPr>
        </p:sp>
        <p:sp>
          <p:nvSpPr>
            <p:cNvPr id="24587" name="Line 14"/>
            <p:cNvSpPr/>
            <p:nvPr/>
          </p:nvSpPr>
          <p:spPr>
            <a:xfrm flipH="1">
              <a:off x="2171" y="379"/>
              <a:ext cx="544" cy="179"/>
            </a:xfrm>
            <a:prstGeom prst="line">
              <a:avLst/>
            </a:prstGeom>
            <a:ln w="9525" cap="flat" cmpd="sng">
              <a:solidFill>
                <a:schemeClr val="tx1"/>
              </a:solidFill>
              <a:prstDash val="solid"/>
              <a:headEnd type="none" w="med" len="med"/>
              <a:tailEnd type="none" w="med" len="med"/>
            </a:ln>
          </p:spPr>
        </p:sp>
        <p:sp>
          <p:nvSpPr>
            <p:cNvPr id="24588" name="Line 15"/>
            <p:cNvSpPr/>
            <p:nvPr/>
          </p:nvSpPr>
          <p:spPr>
            <a:xfrm>
              <a:off x="2715" y="379"/>
              <a:ext cx="617" cy="179"/>
            </a:xfrm>
            <a:prstGeom prst="line">
              <a:avLst/>
            </a:prstGeom>
            <a:ln w="9525" cap="flat" cmpd="sng">
              <a:solidFill>
                <a:schemeClr val="tx1"/>
              </a:solidFill>
              <a:prstDash val="solid"/>
              <a:headEnd type="none" w="med" len="med"/>
              <a:tailEnd type="none" w="med" len="med"/>
            </a:ln>
          </p:spPr>
        </p:sp>
        <p:sp>
          <p:nvSpPr>
            <p:cNvPr id="24589" name="Line 16"/>
            <p:cNvSpPr/>
            <p:nvPr/>
          </p:nvSpPr>
          <p:spPr>
            <a:xfrm>
              <a:off x="2715" y="379"/>
              <a:ext cx="1451" cy="144"/>
            </a:xfrm>
            <a:prstGeom prst="line">
              <a:avLst/>
            </a:prstGeom>
            <a:ln w="9525" cap="flat" cmpd="sng">
              <a:solidFill>
                <a:schemeClr val="tx1"/>
              </a:solidFill>
              <a:prstDash val="solid"/>
              <a:headEnd type="none" w="med" len="med"/>
              <a:tailEnd type="none" w="med" len="med"/>
            </a:ln>
          </p:spPr>
        </p:sp>
        <p:sp>
          <p:nvSpPr>
            <p:cNvPr id="24590" name="Oval 17"/>
            <p:cNvSpPr/>
            <p:nvPr/>
          </p:nvSpPr>
          <p:spPr>
            <a:xfrm>
              <a:off x="793" y="988"/>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a:t>
              </a:r>
            </a:p>
          </p:txBody>
        </p:sp>
        <p:sp>
          <p:nvSpPr>
            <p:cNvPr id="24591" name="Oval 18"/>
            <p:cNvSpPr/>
            <p:nvPr/>
          </p:nvSpPr>
          <p:spPr>
            <a:xfrm>
              <a:off x="1119" y="988"/>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8</a:t>
              </a:r>
            </a:p>
          </p:txBody>
        </p:sp>
        <p:sp>
          <p:nvSpPr>
            <p:cNvPr id="24592" name="Oval 19"/>
            <p:cNvSpPr/>
            <p:nvPr/>
          </p:nvSpPr>
          <p:spPr>
            <a:xfrm>
              <a:off x="1446" y="988"/>
              <a:ext cx="217"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13</a:t>
              </a:r>
            </a:p>
          </p:txBody>
        </p:sp>
        <p:sp>
          <p:nvSpPr>
            <p:cNvPr id="24593" name="Line 20"/>
            <p:cNvSpPr/>
            <p:nvPr/>
          </p:nvSpPr>
          <p:spPr>
            <a:xfrm flipH="1">
              <a:off x="902" y="808"/>
              <a:ext cx="326" cy="180"/>
            </a:xfrm>
            <a:prstGeom prst="line">
              <a:avLst/>
            </a:prstGeom>
            <a:ln w="9525" cap="flat" cmpd="sng">
              <a:solidFill>
                <a:schemeClr val="tx1"/>
              </a:solidFill>
              <a:prstDash val="solid"/>
              <a:headEnd type="none" w="med" len="med"/>
              <a:tailEnd type="none" w="med" len="med"/>
            </a:ln>
          </p:spPr>
        </p:sp>
        <p:sp>
          <p:nvSpPr>
            <p:cNvPr id="24594" name="Line 21"/>
            <p:cNvSpPr/>
            <p:nvPr/>
          </p:nvSpPr>
          <p:spPr>
            <a:xfrm>
              <a:off x="1228" y="808"/>
              <a:ext cx="0" cy="180"/>
            </a:xfrm>
            <a:prstGeom prst="line">
              <a:avLst/>
            </a:prstGeom>
            <a:ln w="9525" cap="flat" cmpd="sng">
              <a:solidFill>
                <a:schemeClr val="tx1"/>
              </a:solidFill>
              <a:prstDash val="solid"/>
              <a:headEnd type="none" w="med" len="med"/>
              <a:tailEnd type="none" w="med" len="med"/>
            </a:ln>
          </p:spPr>
        </p:sp>
        <p:sp>
          <p:nvSpPr>
            <p:cNvPr id="24595" name="Line 22"/>
            <p:cNvSpPr/>
            <p:nvPr/>
          </p:nvSpPr>
          <p:spPr>
            <a:xfrm>
              <a:off x="1228" y="808"/>
              <a:ext cx="326" cy="180"/>
            </a:xfrm>
            <a:prstGeom prst="line">
              <a:avLst/>
            </a:prstGeom>
            <a:ln w="9525" cap="flat" cmpd="sng">
              <a:solidFill>
                <a:schemeClr val="tx1"/>
              </a:solidFill>
              <a:prstDash val="solid"/>
              <a:headEnd type="none" w="med" len="med"/>
              <a:tailEnd type="none" w="med" len="med"/>
            </a:ln>
          </p:spPr>
        </p:sp>
        <p:sp>
          <p:nvSpPr>
            <p:cNvPr id="24596" name="Text Box 23"/>
            <p:cNvSpPr txBox="1"/>
            <p:nvPr/>
          </p:nvSpPr>
          <p:spPr>
            <a:xfrm>
              <a:off x="793" y="1203"/>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597" name="Oval 24"/>
            <p:cNvSpPr/>
            <p:nvPr/>
          </p:nvSpPr>
          <p:spPr>
            <a:xfrm>
              <a:off x="1808" y="953"/>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19</a:t>
              </a:r>
            </a:p>
          </p:txBody>
        </p:sp>
        <p:sp>
          <p:nvSpPr>
            <p:cNvPr id="24598" name="Oval 25"/>
            <p:cNvSpPr/>
            <p:nvPr/>
          </p:nvSpPr>
          <p:spPr>
            <a:xfrm>
              <a:off x="2062" y="953"/>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24</a:t>
              </a:r>
            </a:p>
          </p:txBody>
        </p:sp>
        <p:sp>
          <p:nvSpPr>
            <p:cNvPr id="24599" name="Oval 26"/>
            <p:cNvSpPr/>
            <p:nvPr/>
          </p:nvSpPr>
          <p:spPr>
            <a:xfrm>
              <a:off x="2317" y="953"/>
              <a:ext cx="217"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29</a:t>
              </a:r>
            </a:p>
          </p:txBody>
        </p:sp>
        <p:sp>
          <p:nvSpPr>
            <p:cNvPr id="24600" name="Line 27"/>
            <p:cNvSpPr/>
            <p:nvPr/>
          </p:nvSpPr>
          <p:spPr>
            <a:xfrm flipH="1">
              <a:off x="1917" y="774"/>
              <a:ext cx="254" cy="179"/>
            </a:xfrm>
            <a:prstGeom prst="line">
              <a:avLst/>
            </a:prstGeom>
            <a:ln w="9525" cap="flat" cmpd="sng">
              <a:solidFill>
                <a:schemeClr val="tx1"/>
              </a:solidFill>
              <a:prstDash val="solid"/>
              <a:headEnd type="none" w="med" len="med"/>
              <a:tailEnd type="none" w="med" len="med"/>
            </a:ln>
          </p:spPr>
        </p:sp>
        <p:sp>
          <p:nvSpPr>
            <p:cNvPr id="24601" name="Line 28"/>
            <p:cNvSpPr/>
            <p:nvPr/>
          </p:nvSpPr>
          <p:spPr>
            <a:xfrm>
              <a:off x="2171" y="774"/>
              <a:ext cx="0" cy="179"/>
            </a:xfrm>
            <a:prstGeom prst="line">
              <a:avLst/>
            </a:prstGeom>
            <a:ln w="9525" cap="flat" cmpd="sng">
              <a:solidFill>
                <a:schemeClr val="tx1"/>
              </a:solidFill>
              <a:prstDash val="solid"/>
              <a:headEnd type="none" w="med" len="med"/>
              <a:tailEnd type="none" w="med" len="med"/>
            </a:ln>
          </p:spPr>
        </p:sp>
        <p:sp>
          <p:nvSpPr>
            <p:cNvPr id="24602" name="Line 29"/>
            <p:cNvSpPr/>
            <p:nvPr/>
          </p:nvSpPr>
          <p:spPr>
            <a:xfrm>
              <a:off x="2171" y="774"/>
              <a:ext cx="254" cy="179"/>
            </a:xfrm>
            <a:prstGeom prst="line">
              <a:avLst/>
            </a:prstGeom>
            <a:ln w="9525" cap="flat" cmpd="sng">
              <a:solidFill>
                <a:schemeClr val="tx1"/>
              </a:solidFill>
              <a:prstDash val="solid"/>
              <a:headEnd type="none" w="med" len="med"/>
              <a:tailEnd type="none" w="med" len="med"/>
            </a:ln>
          </p:spPr>
        </p:sp>
        <p:sp>
          <p:nvSpPr>
            <p:cNvPr id="24603" name="Text Box 30"/>
            <p:cNvSpPr txBox="1"/>
            <p:nvPr/>
          </p:nvSpPr>
          <p:spPr>
            <a:xfrm>
              <a:off x="1882" y="1167"/>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04" name="Text Box 31"/>
            <p:cNvSpPr txBox="1"/>
            <p:nvPr/>
          </p:nvSpPr>
          <p:spPr>
            <a:xfrm>
              <a:off x="2099" y="1167"/>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05" name="Oval 32"/>
            <p:cNvSpPr/>
            <p:nvPr/>
          </p:nvSpPr>
          <p:spPr>
            <a:xfrm>
              <a:off x="3477" y="952"/>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45</a:t>
              </a:r>
            </a:p>
          </p:txBody>
        </p:sp>
        <p:sp>
          <p:nvSpPr>
            <p:cNvPr id="24606" name="Oval 33"/>
            <p:cNvSpPr/>
            <p:nvPr/>
          </p:nvSpPr>
          <p:spPr>
            <a:xfrm>
              <a:off x="3223" y="953"/>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40</a:t>
              </a:r>
            </a:p>
          </p:txBody>
        </p:sp>
        <p:sp>
          <p:nvSpPr>
            <p:cNvPr id="24607" name="Oval 34"/>
            <p:cNvSpPr/>
            <p:nvPr/>
          </p:nvSpPr>
          <p:spPr>
            <a:xfrm>
              <a:off x="2969" y="952"/>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35</a:t>
              </a:r>
            </a:p>
          </p:txBody>
        </p:sp>
        <p:sp>
          <p:nvSpPr>
            <p:cNvPr id="24608" name="Line 35"/>
            <p:cNvSpPr/>
            <p:nvPr/>
          </p:nvSpPr>
          <p:spPr>
            <a:xfrm flipH="1">
              <a:off x="3078" y="774"/>
              <a:ext cx="254" cy="179"/>
            </a:xfrm>
            <a:prstGeom prst="line">
              <a:avLst/>
            </a:prstGeom>
            <a:ln w="9525" cap="flat" cmpd="sng">
              <a:solidFill>
                <a:schemeClr val="tx1"/>
              </a:solidFill>
              <a:prstDash val="solid"/>
              <a:headEnd type="none" w="med" len="med"/>
              <a:tailEnd type="none" w="med" len="med"/>
            </a:ln>
          </p:spPr>
        </p:sp>
        <p:sp>
          <p:nvSpPr>
            <p:cNvPr id="24609" name="Line 36"/>
            <p:cNvSpPr/>
            <p:nvPr/>
          </p:nvSpPr>
          <p:spPr>
            <a:xfrm>
              <a:off x="3332" y="774"/>
              <a:ext cx="0" cy="179"/>
            </a:xfrm>
            <a:prstGeom prst="line">
              <a:avLst/>
            </a:prstGeom>
            <a:ln w="9525" cap="flat" cmpd="sng">
              <a:solidFill>
                <a:schemeClr val="tx1"/>
              </a:solidFill>
              <a:prstDash val="solid"/>
              <a:headEnd type="none" w="med" len="med"/>
              <a:tailEnd type="none" w="med" len="med"/>
            </a:ln>
          </p:spPr>
        </p:sp>
        <p:sp>
          <p:nvSpPr>
            <p:cNvPr id="24610" name="Line 37"/>
            <p:cNvSpPr/>
            <p:nvPr/>
          </p:nvSpPr>
          <p:spPr>
            <a:xfrm>
              <a:off x="3332" y="774"/>
              <a:ext cx="254" cy="179"/>
            </a:xfrm>
            <a:prstGeom prst="line">
              <a:avLst/>
            </a:prstGeom>
            <a:ln w="9525" cap="flat" cmpd="sng">
              <a:solidFill>
                <a:schemeClr val="tx1"/>
              </a:solidFill>
              <a:prstDash val="solid"/>
              <a:headEnd type="none" w="med" len="med"/>
              <a:tailEnd type="none" w="med" len="med"/>
            </a:ln>
          </p:spPr>
        </p:sp>
        <p:sp>
          <p:nvSpPr>
            <p:cNvPr id="24611" name="Text Box 38"/>
            <p:cNvSpPr txBox="1"/>
            <p:nvPr/>
          </p:nvSpPr>
          <p:spPr>
            <a:xfrm>
              <a:off x="3187" y="1167"/>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12" name="Text Box 39"/>
            <p:cNvSpPr txBox="1"/>
            <p:nvPr/>
          </p:nvSpPr>
          <p:spPr>
            <a:xfrm>
              <a:off x="3477" y="1167"/>
              <a:ext cx="327"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13" name="Oval 40"/>
            <p:cNvSpPr/>
            <p:nvPr/>
          </p:nvSpPr>
          <p:spPr>
            <a:xfrm>
              <a:off x="4348" y="915"/>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61</a:t>
              </a:r>
            </a:p>
          </p:txBody>
        </p:sp>
        <p:sp>
          <p:nvSpPr>
            <p:cNvPr id="24614" name="Oval 41"/>
            <p:cNvSpPr/>
            <p:nvPr/>
          </p:nvSpPr>
          <p:spPr>
            <a:xfrm>
              <a:off x="4094" y="916"/>
              <a:ext cx="217"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56</a:t>
              </a:r>
            </a:p>
          </p:txBody>
        </p:sp>
        <p:sp>
          <p:nvSpPr>
            <p:cNvPr id="24615" name="Oval 42"/>
            <p:cNvSpPr/>
            <p:nvPr/>
          </p:nvSpPr>
          <p:spPr>
            <a:xfrm>
              <a:off x="3840" y="915"/>
              <a:ext cx="218"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51</a:t>
              </a:r>
            </a:p>
          </p:txBody>
        </p:sp>
        <p:sp>
          <p:nvSpPr>
            <p:cNvPr id="24616" name="Line 43"/>
            <p:cNvSpPr/>
            <p:nvPr/>
          </p:nvSpPr>
          <p:spPr>
            <a:xfrm flipH="1">
              <a:off x="3949" y="736"/>
              <a:ext cx="253" cy="180"/>
            </a:xfrm>
            <a:prstGeom prst="line">
              <a:avLst/>
            </a:prstGeom>
            <a:ln w="9525" cap="flat" cmpd="sng">
              <a:solidFill>
                <a:schemeClr val="tx1"/>
              </a:solidFill>
              <a:prstDash val="solid"/>
              <a:headEnd type="none" w="med" len="med"/>
              <a:tailEnd type="none" w="med" len="med"/>
            </a:ln>
          </p:spPr>
        </p:sp>
        <p:sp>
          <p:nvSpPr>
            <p:cNvPr id="24617" name="Line 44"/>
            <p:cNvSpPr/>
            <p:nvPr/>
          </p:nvSpPr>
          <p:spPr>
            <a:xfrm>
              <a:off x="4202" y="736"/>
              <a:ext cx="0" cy="180"/>
            </a:xfrm>
            <a:prstGeom prst="line">
              <a:avLst/>
            </a:prstGeom>
            <a:ln w="9525" cap="flat" cmpd="sng">
              <a:solidFill>
                <a:schemeClr val="tx1"/>
              </a:solidFill>
              <a:prstDash val="solid"/>
              <a:headEnd type="none" w="med" len="med"/>
              <a:tailEnd type="none" w="med" len="med"/>
            </a:ln>
          </p:spPr>
        </p:sp>
        <p:sp>
          <p:nvSpPr>
            <p:cNvPr id="24618" name="Line 45"/>
            <p:cNvSpPr/>
            <p:nvPr/>
          </p:nvSpPr>
          <p:spPr>
            <a:xfrm>
              <a:off x="4202" y="736"/>
              <a:ext cx="255" cy="180"/>
            </a:xfrm>
            <a:prstGeom prst="line">
              <a:avLst/>
            </a:prstGeom>
            <a:ln w="9525" cap="flat" cmpd="sng">
              <a:solidFill>
                <a:schemeClr val="tx1"/>
              </a:solidFill>
              <a:prstDash val="solid"/>
              <a:headEnd type="none" w="med" len="med"/>
              <a:tailEnd type="none" w="med" len="med"/>
            </a:ln>
          </p:spPr>
        </p:sp>
        <p:sp>
          <p:nvSpPr>
            <p:cNvPr id="24619" name="Text Box 46"/>
            <p:cNvSpPr txBox="1"/>
            <p:nvPr/>
          </p:nvSpPr>
          <p:spPr>
            <a:xfrm>
              <a:off x="4493" y="1132"/>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20" name="Oval 47"/>
            <p:cNvSpPr/>
            <p:nvPr/>
          </p:nvSpPr>
          <p:spPr>
            <a:xfrm>
              <a:off x="793" y="1381"/>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9</a:t>
              </a:r>
            </a:p>
          </p:txBody>
        </p:sp>
        <p:sp>
          <p:nvSpPr>
            <p:cNvPr id="24621" name="Oval 48"/>
            <p:cNvSpPr/>
            <p:nvPr/>
          </p:nvSpPr>
          <p:spPr>
            <a:xfrm>
              <a:off x="1119" y="1381"/>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11</a:t>
              </a:r>
            </a:p>
          </p:txBody>
        </p:sp>
        <p:sp>
          <p:nvSpPr>
            <p:cNvPr id="24622" name="Line 49"/>
            <p:cNvSpPr/>
            <p:nvPr/>
          </p:nvSpPr>
          <p:spPr>
            <a:xfrm flipH="1">
              <a:off x="902" y="1202"/>
              <a:ext cx="326" cy="179"/>
            </a:xfrm>
            <a:prstGeom prst="line">
              <a:avLst/>
            </a:prstGeom>
            <a:ln w="9525" cap="flat" cmpd="sng">
              <a:solidFill>
                <a:schemeClr val="tx1"/>
              </a:solidFill>
              <a:prstDash val="solid"/>
              <a:headEnd type="none" w="med" len="med"/>
              <a:tailEnd type="none" w="med" len="med"/>
            </a:ln>
          </p:spPr>
        </p:sp>
        <p:sp>
          <p:nvSpPr>
            <p:cNvPr id="24623" name="Line 50"/>
            <p:cNvSpPr/>
            <p:nvPr/>
          </p:nvSpPr>
          <p:spPr>
            <a:xfrm>
              <a:off x="1228" y="1202"/>
              <a:ext cx="0" cy="179"/>
            </a:xfrm>
            <a:prstGeom prst="line">
              <a:avLst/>
            </a:prstGeom>
            <a:ln w="9525" cap="flat" cmpd="sng">
              <a:solidFill>
                <a:schemeClr val="tx1"/>
              </a:solidFill>
              <a:prstDash val="solid"/>
              <a:headEnd type="none" w="med" len="med"/>
              <a:tailEnd type="none" w="med" len="med"/>
            </a:ln>
          </p:spPr>
        </p:sp>
        <p:sp>
          <p:nvSpPr>
            <p:cNvPr id="24624" name="Text Box 51"/>
            <p:cNvSpPr txBox="1"/>
            <p:nvPr/>
          </p:nvSpPr>
          <p:spPr>
            <a:xfrm>
              <a:off x="793" y="1596"/>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25" name="Text Box 52"/>
            <p:cNvSpPr txBox="1"/>
            <p:nvPr/>
          </p:nvSpPr>
          <p:spPr>
            <a:xfrm>
              <a:off x="1156" y="1596"/>
              <a:ext cx="325"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26" name="Oval 53"/>
            <p:cNvSpPr/>
            <p:nvPr/>
          </p:nvSpPr>
          <p:spPr>
            <a:xfrm>
              <a:off x="1446" y="1381"/>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14</a:t>
              </a:r>
            </a:p>
          </p:txBody>
        </p:sp>
        <p:sp>
          <p:nvSpPr>
            <p:cNvPr id="24627" name="Oval 54"/>
            <p:cNvSpPr/>
            <p:nvPr/>
          </p:nvSpPr>
          <p:spPr>
            <a:xfrm>
              <a:off x="1736" y="1381"/>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16</a:t>
              </a:r>
            </a:p>
          </p:txBody>
        </p:sp>
        <p:sp>
          <p:nvSpPr>
            <p:cNvPr id="24628" name="Line 55"/>
            <p:cNvSpPr/>
            <p:nvPr/>
          </p:nvSpPr>
          <p:spPr>
            <a:xfrm flipH="1">
              <a:off x="1554" y="1203"/>
              <a:ext cx="0" cy="178"/>
            </a:xfrm>
            <a:prstGeom prst="line">
              <a:avLst/>
            </a:prstGeom>
            <a:ln w="9525" cap="flat" cmpd="sng">
              <a:solidFill>
                <a:schemeClr val="tx1"/>
              </a:solidFill>
              <a:prstDash val="solid"/>
              <a:headEnd type="none" w="med" len="med"/>
              <a:tailEnd type="none" w="med" len="med"/>
            </a:ln>
          </p:spPr>
        </p:sp>
        <p:sp>
          <p:nvSpPr>
            <p:cNvPr id="24629" name="Line 56"/>
            <p:cNvSpPr/>
            <p:nvPr/>
          </p:nvSpPr>
          <p:spPr>
            <a:xfrm>
              <a:off x="1590" y="1203"/>
              <a:ext cx="255" cy="178"/>
            </a:xfrm>
            <a:prstGeom prst="line">
              <a:avLst/>
            </a:prstGeom>
            <a:ln w="9525" cap="flat" cmpd="sng">
              <a:solidFill>
                <a:schemeClr val="tx1"/>
              </a:solidFill>
              <a:prstDash val="solid"/>
              <a:headEnd type="none" w="med" len="med"/>
              <a:tailEnd type="none" w="med" len="med"/>
            </a:ln>
          </p:spPr>
        </p:sp>
        <p:sp>
          <p:nvSpPr>
            <p:cNvPr id="24630" name="Text Box 57"/>
            <p:cNvSpPr txBox="1"/>
            <p:nvPr/>
          </p:nvSpPr>
          <p:spPr>
            <a:xfrm>
              <a:off x="1917" y="1596"/>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31" name="Oval 58"/>
            <p:cNvSpPr/>
            <p:nvPr/>
          </p:nvSpPr>
          <p:spPr>
            <a:xfrm>
              <a:off x="2136" y="1346"/>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30</a:t>
              </a:r>
            </a:p>
          </p:txBody>
        </p:sp>
        <p:sp>
          <p:nvSpPr>
            <p:cNvPr id="24632" name="Oval 59"/>
            <p:cNvSpPr/>
            <p:nvPr/>
          </p:nvSpPr>
          <p:spPr>
            <a:xfrm>
              <a:off x="2462" y="1346"/>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32</a:t>
              </a:r>
            </a:p>
          </p:txBody>
        </p:sp>
        <p:sp>
          <p:nvSpPr>
            <p:cNvPr id="24633" name="Line 60"/>
            <p:cNvSpPr/>
            <p:nvPr/>
          </p:nvSpPr>
          <p:spPr>
            <a:xfrm flipH="1">
              <a:off x="2244" y="1167"/>
              <a:ext cx="181" cy="179"/>
            </a:xfrm>
            <a:prstGeom prst="line">
              <a:avLst/>
            </a:prstGeom>
            <a:ln w="9525" cap="flat" cmpd="sng">
              <a:solidFill>
                <a:schemeClr val="tx1"/>
              </a:solidFill>
              <a:prstDash val="solid"/>
              <a:headEnd type="none" w="med" len="med"/>
              <a:tailEnd type="none" w="med" len="med"/>
            </a:ln>
          </p:spPr>
        </p:sp>
        <p:sp>
          <p:nvSpPr>
            <p:cNvPr id="24634" name="Line 61"/>
            <p:cNvSpPr/>
            <p:nvPr/>
          </p:nvSpPr>
          <p:spPr>
            <a:xfrm>
              <a:off x="2425" y="1167"/>
              <a:ext cx="146" cy="179"/>
            </a:xfrm>
            <a:prstGeom prst="line">
              <a:avLst/>
            </a:prstGeom>
            <a:ln w="9525" cap="flat" cmpd="sng">
              <a:solidFill>
                <a:schemeClr val="tx1"/>
              </a:solidFill>
              <a:prstDash val="solid"/>
              <a:headEnd type="none" w="med" len="med"/>
              <a:tailEnd type="none" w="med" len="med"/>
            </a:ln>
          </p:spPr>
        </p:sp>
        <p:sp>
          <p:nvSpPr>
            <p:cNvPr id="24635" name="Text Box 62"/>
            <p:cNvSpPr txBox="1"/>
            <p:nvPr/>
          </p:nvSpPr>
          <p:spPr>
            <a:xfrm>
              <a:off x="2498" y="1596"/>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36" name="Oval 63"/>
            <p:cNvSpPr/>
            <p:nvPr/>
          </p:nvSpPr>
          <p:spPr>
            <a:xfrm>
              <a:off x="2752" y="1346"/>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36</a:t>
              </a:r>
            </a:p>
          </p:txBody>
        </p:sp>
        <p:sp>
          <p:nvSpPr>
            <p:cNvPr id="24637" name="Line 64"/>
            <p:cNvSpPr/>
            <p:nvPr/>
          </p:nvSpPr>
          <p:spPr>
            <a:xfrm flipH="1">
              <a:off x="2860" y="1167"/>
              <a:ext cx="218" cy="179"/>
            </a:xfrm>
            <a:prstGeom prst="line">
              <a:avLst/>
            </a:prstGeom>
            <a:ln w="9525" cap="flat" cmpd="sng">
              <a:solidFill>
                <a:schemeClr val="tx1"/>
              </a:solidFill>
              <a:prstDash val="solid"/>
              <a:headEnd type="none" w="med" len="med"/>
              <a:tailEnd type="none" w="med" len="med"/>
            </a:ln>
          </p:spPr>
        </p:sp>
        <p:sp>
          <p:nvSpPr>
            <p:cNvPr id="24638" name="Line 65"/>
            <p:cNvSpPr/>
            <p:nvPr/>
          </p:nvSpPr>
          <p:spPr>
            <a:xfrm>
              <a:off x="3078" y="1167"/>
              <a:ext cx="72" cy="180"/>
            </a:xfrm>
            <a:prstGeom prst="line">
              <a:avLst/>
            </a:prstGeom>
            <a:ln w="9525" cap="flat" cmpd="sng">
              <a:solidFill>
                <a:schemeClr val="tx1"/>
              </a:solidFill>
              <a:prstDash val="solid"/>
              <a:headEnd type="none" w="med" len="med"/>
              <a:tailEnd type="none" w="med" len="med"/>
            </a:ln>
          </p:spPr>
        </p:sp>
        <p:sp>
          <p:nvSpPr>
            <p:cNvPr id="24639" name="Text Box 66"/>
            <p:cNvSpPr txBox="1"/>
            <p:nvPr/>
          </p:nvSpPr>
          <p:spPr>
            <a:xfrm>
              <a:off x="2752" y="1596"/>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40" name="Oval 67"/>
            <p:cNvSpPr/>
            <p:nvPr/>
          </p:nvSpPr>
          <p:spPr>
            <a:xfrm>
              <a:off x="3041" y="1346"/>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38</a:t>
              </a:r>
            </a:p>
          </p:txBody>
        </p:sp>
        <p:sp>
          <p:nvSpPr>
            <p:cNvPr id="24641" name="Oval 68"/>
            <p:cNvSpPr/>
            <p:nvPr/>
          </p:nvSpPr>
          <p:spPr>
            <a:xfrm>
              <a:off x="3586" y="1310"/>
              <a:ext cx="218"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52</a:t>
              </a:r>
            </a:p>
          </p:txBody>
        </p:sp>
        <p:sp>
          <p:nvSpPr>
            <p:cNvPr id="24642" name="Line 69"/>
            <p:cNvSpPr/>
            <p:nvPr/>
          </p:nvSpPr>
          <p:spPr>
            <a:xfrm>
              <a:off x="3948" y="1130"/>
              <a:ext cx="38" cy="180"/>
            </a:xfrm>
            <a:prstGeom prst="line">
              <a:avLst/>
            </a:prstGeom>
            <a:ln w="9525" cap="flat" cmpd="sng">
              <a:solidFill>
                <a:schemeClr val="tx1"/>
              </a:solidFill>
              <a:prstDash val="solid"/>
              <a:headEnd type="none" w="med" len="med"/>
              <a:tailEnd type="none" w="med" len="med"/>
            </a:ln>
          </p:spPr>
        </p:sp>
        <p:sp>
          <p:nvSpPr>
            <p:cNvPr id="24643" name="Text Box 70"/>
            <p:cNvSpPr txBox="1"/>
            <p:nvPr/>
          </p:nvSpPr>
          <p:spPr>
            <a:xfrm>
              <a:off x="3586" y="1524"/>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44" name="Line 71"/>
            <p:cNvSpPr/>
            <p:nvPr/>
          </p:nvSpPr>
          <p:spPr>
            <a:xfrm flipH="1">
              <a:off x="3695" y="1130"/>
              <a:ext cx="253" cy="180"/>
            </a:xfrm>
            <a:prstGeom prst="line">
              <a:avLst/>
            </a:prstGeom>
            <a:ln w="9525" cap="flat" cmpd="sng">
              <a:solidFill>
                <a:schemeClr val="tx1"/>
              </a:solidFill>
              <a:prstDash val="solid"/>
              <a:headEnd type="none" w="med" len="med"/>
              <a:tailEnd type="none" w="med" len="med"/>
            </a:ln>
          </p:spPr>
        </p:sp>
        <p:sp>
          <p:nvSpPr>
            <p:cNvPr id="24645" name="Oval 72"/>
            <p:cNvSpPr/>
            <p:nvPr/>
          </p:nvSpPr>
          <p:spPr>
            <a:xfrm>
              <a:off x="3877" y="1310"/>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54</a:t>
              </a:r>
            </a:p>
          </p:txBody>
        </p:sp>
        <p:sp>
          <p:nvSpPr>
            <p:cNvPr id="24646" name="Oval 73"/>
            <p:cNvSpPr/>
            <p:nvPr/>
          </p:nvSpPr>
          <p:spPr>
            <a:xfrm>
              <a:off x="4130" y="1310"/>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57</a:t>
              </a:r>
            </a:p>
          </p:txBody>
        </p:sp>
        <p:sp>
          <p:nvSpPr>
            <p:cNvPr id="24647" name="Oval 74"/>
            <p:cNvSpPr/>
            <p:nvPr/>
          </p:nvSpPr>
          <p:spPr>
            <a:xfrm>
              <a:off x="4420" y="1310"/>
              <a:ext cx="217" cy="214"/>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59</a:t>
              </a:r>
            </a:p>
          </p:txBody>
        </p:sp>
        <p:sp>
          <p:nvSpPr>
            <p:cNvPr id="24648" name="Line 75"/>
            <p:cNvSpPr/>
            <p:nvPr/>
          </p:nvSpPr>
          <p:spPr>
            <a:xfrm flipH="1">
              <a:off x="4239" y="1132"/>
              <a:ext cx="0" cy="178"/>
            </a:xfrm>
            <a:prstGeom prst="line">
              <a:avLst/>
            </a:prstGeom>
            <a:ln w="9525" cap="flat" cmpd="sng">
              <a:solidFill>
                <a:schemeClr val="tx1"/>
              </a:solidFill>
              <a:prstDash val="solid"/>
              <a:headEnd type="none" w="med" len="med"/>
              <a:tailEnd type="none" w="med" len="med"/>
            </a:ln>
          </p:spPr>
        </p:sp>
        <p:sp>
          <p:nvSpPr>
            <p:cNvPr id="24649" name="Line 76"/>
            <p:cNvSpPr/>
            <p:nvPr/>
          </p:nvSpPr>
          <p:spPr>
            <a:xfrm>
              <a:off x="4239" y="1131"/>
              <a:ext cx="289" cy="179"/>
            </a:xfrm>
            <a:prstGeom prst="line">
              <a:avLst/>
            </a:prstGeom>
            <a:ln w="9525" cap="flat" cmpd="sng">
              <a:solidFill>
                <a:schemeClr val="tx1"/>
              </a:solidFill>
              <a:prstDash val="solid"/>
              <a:headEnd type="none" w="med" len="med"/>
              <a:tailEnd type="none" w="med" len="med"/>
            </a:ln>
          </p:spPr>
        </p:sp>
        <p:sp>
          <p:nvSpPr>
            <p:cNvPr id="24650" name="Text Box 77"/>
            <p:cNvSpPr txBox="1"/>
            <p:nvPr/>
          </p:nvSpPr>
          <p:spPr>
            <a:xfrm>
              <a:off x="4456" y="1525"/>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51" name="Text Box 78"/>
            <p:cNvSpPr txBox="1"/>
            <p:nvPr/>
          </p:nvSpPr>
          <p:spPr>
            <a:xfrm>
              <a:off x="4130" y="1524"/>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52" name="Oval 79"/>
            <p:cNvSpPr/>
            <p:nvPr/>
          </p:nvSpPr>
          <p:spPr>
            <a:xfrm>
              <a:off x="1447" y="1704"/>
              <a:ext cx="217"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15</a:t>
              </a:r>
            </a:p>
          </p:txBody>
        </p:sp>
        <p:sp>
          <p:nvSpPr>
            <p:cNvPr id="24653" name="Line 80"/>
            <p:cNvSpPr/>
            <p:nvPr/>
          </p:nvSpPr>
          <p:spPr>
            <a:xfrm flipH="1">
              <a:off x="1555" y="1596"/>
              <a:ext cx="0" cy="107"/>
            </a:xfrm>
            <a:prstGeom prst="line">
              <a:avLst/>
            </a:prstGeom>
            <a:ln w="9525" cap="flat" cmpd="sng">
              <a:solidFill>
                <a:schemeClr val="tx1"/>
              </a:solidFill>
              <a:prstDash val="solid"/>
              <a:headEnd type="none" w="med" len="med"/>
              <a:tailEnd type="none" w="med" len="med"/>
            </a:ln>
          </p:spPr>
        </p:sp>
        <p:sp>
          <p:nvSpPr>
            <p:cNvPr id="24654" name="Text Box 81"/>
            <p:cNvSpPr txBox="1"/>
            <p:nvPr/>
          </p:nvSpPr>
          <p:spPr>
            <a:xfrm>
              <a:off x="1482" y="1937"/>
              <a:ext cx="326" cy="173"/>
            </a:xfrm>
            <a:prstGeom prst="rect">
              <a:avLst/>
            </a:prstGeom>
            <a:noFill/>
            <a:ln w="9525">
              <a:noFill/>
            </a:ln>
          </p:spPr>
          <p:txBody>
            <a:bodyPr>
              <a:spAutoFit/>
            </a:bodyPr>
            <a:lstStyle/>
            <a:p>
              <a:pPr>
                <a:spcBef>
                  <a:spcPct val="50000"/>
                </a:spcBef>
              </a:pPr>
              <a:r>
                <a:rPr lang="en-US" altLang="zh-CN" sz="1200" dirty="0">
                  <a:latin typeface="Arial" panose="020B0604020202020204" pitchFamily="34" charset="0"/>
                </a:rPr>
                <a:t>B</a:t>
              </a:r>
            </a:p>
          </p:txBody>
        </p:sp>
        <p:sp>
          <p:nvSpPr>
            <p:cNvPr id="24655" name="Oval 82"/>
            <p:cNvSpPr/>
            <p:nvPr/>
          </p:nvSpPr>
          <p:spPr>
            <a:xfrm>
              <a:off x="2135" y="1668"/>
              <a:ext cx="217" cy="215"/>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sz="1200" dirty="0">
                  <a:latin typeface="Arial" panose="020B0604020202020204" pitchFamily="34" charset="0"/>
                </a:rPr>
                <a:t>31</a:t>
              </a:r>
            </a:p>
          </p:txBody>
        </p:sp>
        <p:sp>
          <p:nvSpPr>
            <p:cNvPr id="24656" name="Line 83"/>
            <p:cNvSpPr/>
            <p:nvPr/>
          </p:nvSpPr>
          <p:spPr>
            <a:xfrm flipH="1">
              <a:off x="2243" y="1561"/>
              <a:ext cx="0" cy="106"/>
            </a:xfrm>
            <a:prstGeom prst="line">
              <a:avLst/>
            </a:prstGeom>
            <a:ln w="9525" cap="flat" cmpd="sng">
              <a:solidFill>
                <a:schemeClr val="tx1"/>
              </a:solidFill>
              <a:prstDash val="solid"/>
              <a:headEnd type="none" w="med" len="med"/>
              <a:tailEnd type="none" w="med" len="med"/>
            </a:ln>
          </p:spPr>
        </p:sp>
        <p:sp>
          <p:nvSpPr>
            <p:cNvPr id="24657" name="Text Box 84"/>
            <p:cNvSpPr txBox="1"/>
            <p:nvPr/>
          </p:nvSpPr>
          <p:spPr>
            <a:xfrm>
              <a:off x="1990" y="1937"/>
              <a:ext cx="580" cy="173"/>
            </a:xfrm>
            <a:prstGeom prst="rect">
              <a:avLst/>
            </a:prstGeom>
            <a:noFill/>
            <a:ln w="9525">
              <a:noFill/>
            </a:ln>
          </p:spPr>
          <p:txBody>
            <a:bodyPr>
              <a:spAutoFit/>
            </a:bodyPr>
            <a:lstStyle/>
            <a:p>
              <a:pPr>
                <a:spcBef>
                  <a:spcPct val="50000"/>
                </a:spcBef>
              </a:pPr>
              <a:r>
                <a:rPr lang="zh-CN" altLang="en-US" sz="1200" dirty="0">
                  <a:latin typeface="Arial" panose="020B0604020202020204" pitchFamily="34" charset="0"/>
                </a:rPr>
                <a:t>答案结点</a:t>
              </a:r>
              <a:r>
                <a:rPr lang="en-US" altLang="zh-CN" sz="1200" dirty="0">
                  <a:latin typeface="Arial" panose="020B0604020202020204" pitchFamily="34" charset="0"/>
                </a:rPr>
                <a:t>1</a:t>
              </a:r>
            </a:p>
          </p:txBody>
        </p:sp>
        <p:sp>
          <p:nvSpPr>
            <p:cNvPr id="24658" name="Line 85"/>
            <p:cNvSpPr/>
            <p:nvPr/>
          </p:nvSpPr>
          <p:spPr>
            <a:xfrm>
              <a:off x="3152" y="1570"/>
              <a:ext cx="0" cy="91"/>
            </a:xfrm>
            <a:prstGeom prst="line">
              <a:avLst/>
            </a:prstGeom>
            <a:ln w="9525" cap="flat" cmpd="sng">
              <a:solidFill>
                <a:srgbClr val="FF0000"/>
              </a:solidFill>
              <a:prstDash val="dash"/>
              <a:headEnd type="none" w="med" len="med"/>
              <a:tailEnd type="none" w="med" len="med"/>
            </a:ln>
          </p:spPr>
        </p:sp>
        <p:sp>
          <p:nvSpPr>
            <p:cNvPr id="24659" name="Oval 86"/>
            <p:cNvSpPr/>
            <p:nvPr/>
          </p:nvSpPr>
          <p:spPr>
            <a:xfrm>
              <a:off x="3016" y="1661"/>
              <a:ext cx="217" cy="215"/>
            </a:xfrm>
            <a:prstGeom prst="ellipse">
              <a:avLst/>
            </a:prstGeom>
            <a:noFill/>
            <a:ln w="9525" cap="flat" cmpd="sng">
              <a:solidFill>
                <a:srgbClr val="FF0000"/>
              </a:solidFill>
              <a:prstDash val="dash"/>
              <a:headEnd type="none" w="med" len="med"/>
              <a:tailEnd type="none" w="med" len="med"/>
            </a:ln>
          </p:spPr>
          <p:txBody>
            <a:bodyPr wrap="none" anchor="ctr" anchorCtr="0"/>
            <a:lstStyle/>
            <a:p>
              <a:pPr algn="ctr"/>
              <a:r>
                <a:rPr lang="en-US" altLang="zh-CN" sz="1200" dirty="0">
                  <a:latin typeface="Arial" panose="020B0604020202020204" pitchFamily="34" charset="0"/>
                </a:rPr>
                <a:t>39</a:t>
              </a:r>
            </a:p>
          </p:txBody>
        </p:sp>
        <p:sp>
          <p:nvSpPr>
            <p:cNvPr id="24660" name="Text Box 87"/>
            <p:cNvSpPr txBox="1"/>
            <p:nvPr/>
          </p:nvSpPr>
          <p:spPr>
            <a:xfrm>
              <a:off x="2880" y="1933"/>
              <a:ext cx="580" cy="179"/>
            </a:xfrm>
            <a:prstGeom prst="rect">
              <a:avLst/>
            </a:prstGeom>
            <a:noFill/>
            <a:ln w="9525" cap="flat" cmpd="sng">
              <a:solidFill>
                <a:srgbClr val="FF0000"/>
              </a:solidFill>
              <a:prstDash val="dash"/>
              <a:miter/>
              <a:headEnd type="none" w="med" len="med"/>
              <a:tailEnd type="none" w="med" len="med"/>
            </a:ln>
          </p:spPr>
          <p:txBody>
            <a:bodyPr>
              <a:spAutoFit/>
            </a:bodyPr>
            <a:lstStyle/>
            <a:p>
              <a:pPr>
                <a:spcBef>
                  <a:spcPct val="50000"/>
                </a:spcBef>
              </a:pPr>
              <a:r>
                <a:rPr lang="zh-CN" altLang="en-US" sz="1200" dirty="0">
                  <a:latin typeface="Arial" panose="020B0604020202020204" pitchFamily="34" charset="0"/>
                </a:rPr>
                <a:t>答案结点</a:t>
              </a:r>
              <a:r>
                <a:rPr lang="en-US" altLang="zh-CN" sz="1200" dirty="0">
                  <a:latin typeface="Arial" panose="020B0604020202020204" pitchFamily="34" charset="0"/>
                </a:rPr>
                <a:t>2</a:t>
              </a:r>
            </a:p>
          </p:txBody>
        </p:sp>
      </p:grpSp>
      <p:sp>
        <p:nvSpPr>
          <p:cNvPr id="24580" name="Rectangle 89"/>
          <p:cNvSpPr/>
          <p:nvPr/>
        </p:nvSpPr>
        <p:spPr>
          <a:xfrm>
            <a:off x="5357813" y="4643438"/>
            <a:ext cx="3619500" cy="641350"/>
          </a:xfrm>
          <a:prstGeom prst="rect">
            <a:avLst/>
          </a:prstGeom>
          <a:solidFill>
            <a:schemeClr val="accent1"/>
          </a:solidFill>
          <a:ln w="9525">
            <a:noFill/>
          </a:ln>
        </p:spPr>
        <p:txBody>
          <a:bodyPr>
            <a:spAutoFit/>
          </a:bodyPr>
          <a:lstStyle/>
          <a:p>
            <a:r>
              <a:rPr lang="zh-CN" altLang="en-US" dirty="0">
                <a:latin typeface="Arial" panose="020B0604020202020204" pitchFamily="34" charset="0"/>
              </a:rPr>
              <a:t>量度</a:t>
            </a:r>
            <a:r>
              <a:rPr lang="en-US" altLang="zh-CN" dirty="0">
                <a:latin typeface="Arial" panose="020B0604020202020204" pitchFamily="34" charset="0"/>
              </a:rPr>
              <a:t>2</a:t>
            </a:r>
            <a:r>
              <a:rPr lang="zh-CN" altLang="en-US" dirty="0">
                <a:latin typeface="Arial" panose="020B0604020202020204" pitchFamily="34" charset="0"/>
              </a:rPr>
              <a:t>）：在子树</a:t>
            </a:r>
            <a:r>
              <a:rPr lang="en-US" altLang="zh-CN" dirty="0">
                <a:latin typeface="Arial" panose="020B0604020202020204" pitchFamily="34" charset="0"/>
              </a:rPr>
              <a:t>X</a:t>
            </a:r>
            <a:r>
              <a:rPr lang="zh-CN" altLang="en-US" dirty="0">
                <a:latin typeface="Arial" panose="020B0604020202020204" pitchFamily="34" charset="0"/>
              </a:rPr>
              <a:t>中离</a:t>
            </a:r>
            <a:r>
              <a:rPr lang="en-US" altLang="zh-CN" dirty="0">
                <a:latin typeface="Arial" panose="020B0604020202020204" pitchFamily="34" charset="0"/>
              </a:rPr>
              <a:t>X</a:t>
            </a:r>
            <a:r>
              <a:rPr lang="zh-CN" altLang="en-US" dirty="0">
                <a:latin typeface="Arial" panose="020B0604020202020204" pitchFamily="34" charset="0"/>
              </a:rPr>
              <a:t>最近的那个答案结点到</a:t>
            </a:r>
            <a:r>
              <a:rPr lang="en-US" altLang="zh-CN" dirty="0">
                <a:latin typeface="Arial" panose="020B0604020202020204" pitchFamily="34" charset="0"/>
              </a:rPr>
              <a:t>X</a:t>
            </a:r>
            <a:r>
              <a:rPr lang="zh-CN" altLang="en-US" dirty="0">
                <a:latin typeface="Arial" panose="020B0604020202020204" pitchFamily="34" charset="0"/>
              </a:rPr>
              <a:t>的路径长度。</a:t>
            </a: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p:nvPr/>
        </p:nvSpPr>
        <p:spPr>
          <a:xfrm>
            <a:off x="468313" y="908050"/>
            <a:ext cx="8229600" cy="3024188"/>
          </a:xfrm>
          <a:prstGeom prst="rect">
            <a:avLst/>
          </a:prstGeom>
          <a:noFill/>
          <a:ln w="9525">
            <a:noFill/>
          </a:ln>
        </p:spPr>
        <p:txBody>
          <a:bodyPr/>
          <a:lstStyle/>
          <a:p>
            <a:pPr marL="88900" indent="-88900">
              <a:lnSpc>
                <a:spcPct val="110000"/>
              </a:lnSpc>
              <a:buClr>
                <a:schemeClr val="accent1"/>
              </a:buClr>
              <a:buSzPct val="65000"/>
              <a:buFont typeface="Wingdings" panose="05000000000000000000" pitchFamily="2" charset="2"/>
              <a:buChar char="n"/>
            </a:pPr>
            <a:r>
              <a:rPr lang="zh-CN" altLang="en-US" sz="2600" dirty="0">
                <a:latin typeface="Arial" panose="020B0604020202020204" pitchFamily="34" charset="0"/>
              </a:rPr>
              <a:t>特点：</a:t>
            </a:r>
          </a:p>
          <a:p>
            <a:pPr marL="88900" indent="-88900">
              <a:lnSpc>
                <a:spcPct val="110000"/>
              </a:lnSpc>
              <a:buClr>
                <a:schemeClr val="accent1"/>
              </a:buClr>
              <a:buSzPct val="65000"/>
              <a:buFont typeface="Wingdings" panose="05000000000000000000" pitchFamily="2" charset="2"/>
            </a:pPr>
            <a:r>
              <a:rPr lang="zh-CN" altLang="en-US" sz="2600" dirty="0">
                <a:latin typeface="Arial" panose="020B0604020202020204" pitchFamily="34" charset="0"/>
              </a:rPr>
              <a:t>        标准</a:t>
            </a:r>
            <a:r>
              <a:rPr lang="en-US" altLang="zh-CN" sz="2600" dirty="0">
                <a:latin typeface="Arial" panose="020B0604020202020204" pitchFamily="34" charset="0"/>
              </a:rPr>
              <a:t>1</a:t>
            </a:r>
            <a:r>
              <a:rPr lang="zh-CN" altLang="en-US" sz="2600" dirty="0">
                <a:latin typeface="Arial" panose="020B0604020202020204" pitchFamily="34" charset="0"/>
              </a:rPr>
              <a:t>：偏向于选择生成儿子结点数目最小的结点</a:t>
            </a:r>
          </a:p>
          <a:p>
            <a:pPr marL="88900" indent="-88900">
              <a:lnSpc>
                <a:spcPct val="110000"/>
              </a:lnSpc>
              <a:buClr>
                <a:schemeClr val="accent1"/>
              </a:buClr>
              <a:buSzPct val="65000"/>
              <a:buFont typeface="Wingdings" panose="05000000000000000000" pitchFamily="2" charset="2"/>
            </a:pPr>
            <a:r>
              <a:rPr lang="zh-CN" altLang="en-US" sz="2600" dirty="0">
                <a:latin typeface="Arial" panose="020B0604020202020204" pitchFamily="34" charset="0"/>
              </a:rPr>
              <a:t>                     作为</a:t>
            </a:r>
            <a:r>
              <a:rPr lang="en-US" altLang="zh-CN" sz="2600" dirty="0">
                <a:latin typeface="Arial" panose="020B0604020202020204" pitchFamily="34" charset="0"/>
              </a:rPr>
              <a:t>E</a:t>
            </a:r>
            <a:r>
              <a:rPr lang="zh-CN" altLang="en-US" sz="2600" dirty="0">
                <a:latin typeface="Arial" panose="020B0604020202020204" pitchFamily="34" charset="0"/>
              </a:rPr>
              <a:t>结点。</a:t>
            </a:r>
          </a:p>
          <a:p>
            <a:pPr marL="443230" lvl="1" indent="-174625" eaLnBrk="1" hangingPunct="1">
              <a:lnSpc>
                <a:spcPct val="110000"/>
              </a:lnSpc>
              <a:buClr>
                <a:schemeClr val="accent2"/>
              </a:buClr>
              <a:buSzPct val="60000"/>
              <a:buFont typeface="Wingdings" panose="05000000000000000000" pitchFamily="2" charset="2"/>
            </a:pPr>
            <a:endParaRPr lang="zh-CN" altLang="en-US" sz="2200" dirty="0">
              <a:latin typeface="Arial" panose="020B0604020202020204" pitchFamily="34" charset="0"/>
            </a:endParaRPr>
          </a:p>
          <a:p>
            <a:pPr marL="88900" indent="-88900">
              <a:lnSpc>
                <a:spcPct val="110000"/>
              </a:lnSpc>
              <a:buClr>
                <a:schemeClr val="accent1"/>
              </a:buClr>
              <a:buSzPct val="65000"/>
              <a:buFont typeface="Wingdings" panose="05000000000000000000" pitchFamily="2" charset="2"/>
            </a:pPr>
            <a:r>
              <a:rPr lang="zh-CN" altLang="en-US" sz="2600" dirty="0">
                <a:latin typeface="Arial" panose="020B0604020202020204" pitchFamily="34" charset="0"/>
              </a:rPr>
              <a:t>        标准</a:t>
            </a:r>
            <a:r>
              <a:rPr lang="en-US" altLang="zh-CN" sz="2600" dirty="0">
                <a:latin typeface="Arial" panose="020B0604020202020204" pitchFamily="34" charset="0"/>
              </a:rPr>
              <a:t>2</a:t>
            </a:r>
            <a:r>
              <a:rPr lang="zh-CN" altLang="en-US" sz="2600" dirty="0">
                <a:latin typeface="Arial" panose="020B0604020202020204" pitchFamily="34" charset="0"/>
              </a:rPr>
              <a:t>：偏向于选择由根到</a:t>
            </a:r>
            <a:r>
              <a:rPr lang="zh-CN" altLang="en-US" sz="2600" dirty="0">
                <a:solidFill>
                  <a:srgbClr val="FF0000"/>
                </a:solidFill>
                <a:latin typeface="Arial" panose="020B0604020202020204" pitchFamily="34" charset="0"/>
              </a:rPr>
              <a:t>最近</a:t>
            </a:r>
            <a:r>
              <a:rPr lang="zh-CN" altLang="en-US" sz="2600" dirty="0">
                <a:latin typeface="Arial" panose="020B0604020202020204" pitchFamily="34" charset="0"/>
              </a:rPr>
              <a:t>的那个答案结点路</a:t>
            </a:r>
          </a:p>
          <a:p>
            <a:pPr marL="88900" indent="-88900">
              <a:lnSpc>
                <a:spcPct val="110000"/>
              </a:lnSpc>
              <a:buClr>
                <a:schemeClr val="accent1"/>
              </a:buClr>
              <a:buSzPct val="65000"/>
              <a:buFont typeface="Wingdings" panose="05000000000000000000" pitchFamily="2" charset="2"/>
            </a:pPr>
            <a:r>
              <a:rPr lang="zh-CN" altLang="en-US" sz="2600" dirty="0">
                <a:latin typeface="Arial" panose="020B0604020202020204" pitchFamily="34" charset="0"/>
              </a:rPr>
              <a:t>                     径上的结点作为</a:t>
            </a:r>
            <a:r>
              <a:rPr lang="en-US" altLang="zh-CN" sz="2600" dirty="0">
                <a:latin typeface="Arial" panose="020B0604020202020204" pitchFamily="34" charset="0"/>
              </a:rPr>
              <a:t>E</a:t>
            </a:r>
            <a:r>
              <a:rPr lang="zh-CN" altLang="en-US" sz="2600" dirty="0">
                <a:latin typeface="Arial" panose="020B0604020202020204" pitchFamily="34" charset="0"/>
              </a:rPr>
              <a:t>结点进行扩展。</a:t>
            </a:r>
          </a:p>
        </p:txBody>
      </p:sp>
      <p:sp>
        <p:nvSpPr>
          <p:cNvPr id="25603" name="Rectangle 117"/>
          <p:cNvSpPr/>
          <p:nvPr/>
        </p:nvSpPr>
        <p:spPr>
          <a:xfrm>
            <a:off x="468313" y="4868863"/>
            <a:ext cx="8229600" cy="1223962"/>
          </a:xfrm>
          <a:prstGeom prst="rect">
            <a:avLst/>
          </a:prstGeom>
          <a:solidFill>
            <a:srgbClr val="F4F426"/>
          </a:solidFill>
          <a:ln w="9525">
            <a:noFill/>
          </a:ln>
        </p:spPr>
        <p:txBody>
          <a:bodyPr/>
          <a:lstStyle/>
          <a:p>
            <a:pPr marL="669925" lvl="1" indent="-325120" eaLnBrk="1" hangingPunct="1">
              <a:lnSpc>
                <a:spcPct val="110000"/>
              </a:lnSpc>
              <a:buClr>
                <a:schemeClr val="accent2"/>
              </a:buClr>
              <a:buSzPct val="60000"/>
              <a:buFont typeface="Wingdings" panose="05000000000000000000" pitchFamily="2" charset="2"/>
              <a:buChar char="q"/>
            </a:pPr>
            <a:r>
              <a:rPr lang="zh-CN" altLang="en-US" sz="2200" dirty="0">
                <a:latin typeface="Arial" panose="020B0604020202020204" pitchFamily="34" charset="0"/>
              </a:rPr>
              <a:t>对任一结点</a:t>
            </a:r>
            <a:r>
              <a:rPr lang="en-US" altLang="zh-CN" sz="2200" dirty="0">
                <a:latin typeface="Arial" panose="020B0604020202020204" pitchFamily="34" charset="0"/>
              </a:rPr>
              <a:t>X</a:t>
            </a:r>
            <a:r>
              <a:rPr lang="zh-CN" altLang="en-US" sz="2200" dirty="0">
                <a:latin typeface="Arial" panose="020B0604020202020204" pitchFamily="34" charset="0"/>
              </a:rPr>
              <a:t>，可以用两种标准来衡量结点的代价：</a:t>
            </a:r>
          </a:p>
          <a:p>
            <a:pPr marL="669925" lvl="1" indent="-325120" eaLnBrk="1" hangingPunct="1">
              <a:lnSpc>
                <a:spcPct val="110000"/>
              </a:lnSpc>
              <a:buClr>
                <a:schemeClr val="accent2"/>
              </a:buClr>
              <a:buSzPct val="60000"/>
              <a:buFont typeface="Wingdings" panose="05000000000000000000" pitchFamily="2" charset="2"/>
            </a:pPr>
            <a:r>
              <a:rPr lang="zh-CN" altLang="en-US" sz="2200" dirty="0">
                <a:latin typeface="Arial" panose="020B0604020202020204" pitchFamily="34" charset="0"/>
              </a:rPr>
              <a:t>     </a:t>
            </a:r>
            <a:r>
              <a:rPr lang="en-US" altLang="zh-CN" sz="2200" dirty="0">
                <a:latin typeface="Arial" panose="020B0604020202020204" pitchFamily="34" charset="0"/>
              </a:rPr>
              <a:t>1</a:t>
            </a:r>
            <a:r>
              <a:rPr lang="zh-CN" altLang="en-US" sz="2200" dirty="0">
                <a:latin typeface="Arial" panose="020B0604020202020204" pitchFamily="34" charset="0"/>
              </a:rPr>
              <a:t>）在生成一个答案结点之前，子树</a:t>
            </a:r>
            <a:r>
              <a:rPr lang="en-US" altLang="zh-CN" sz="2200" dirty="0">
                <a:latin typeface="Arial" panose="020B0604020202020204" pitchFamily="34" charset="0"/>
              </a:rPr>
              <a:t>X</a:t>
            </a:r>
            <a:r>
              <a:rPr lang="zh-CN" altLang="en-US" sz="2200" dirty="0">
                <a:latin typeface="Arial" panose="020B0604020202020204" pitchFamily="34" charset="0"/>
              </a:rPr>
              <a:t>需要生成的结点数。</a:t>
            </a:r>
          </a:p>
          <a:p>
            <a:pPr marL="669925" lvl="1" indent="-325120" eaLnBrk="1" hangingPunct="1">
              <a:lnSpc>
                <a:spcPct val="110000"/>
              </a:lnSpc>
              <a:buClr>
                <a:schemeClr val="accent2"/>
              </a:buClr>
              <a:buSzPct val="60000"/>
              <a:buFont typeface="Wingdings" panose="05000000000000000000" pitchFamily="2" charset="2"/>
            </a:pPr>
            <a:r>
              <a:rPr lang="zh-CN" altLang="en-US" sz="2200" dirty="0">
                <a:latin typeface="Arial" panose="020B0604020202020204" pitchFamily="34" charset="0"/>
              </a:rPr>
              <a:t>     </a:t>
            </a:r>
            <a:r>
              <a:rPr lang="en-US" altLang="zh-CN" sz="2200" dirty="0">
                <a:latin typeface="Arial" panose="020B0604020202020204" pitchFamily="34" charset="0"/>
              </a:rPr>
              <a:t>2</a:t>
            </a:r>
            <a:r>
              <a:rPr lang="zh-CN" altLang="en-US" sz="2200" dirty="0">
                <a:latin typeface="Arial" panose="020B0604020202020204" pitchFamily="34" charset="0"/>
              </a:rPr>
              <a:t>）在子树</a:t>
            </a:r>
            <a:r>
              <a:rPr lang="en-US" altLang="zh-CN" sz="2200" dirty="0">
                <a:latin typeface="Arial" panose="020B0604020202020204" pitchFamily="34" charset="0"/>
              </a:rPr>
              <a:t>X</a:t>
            </a:r>
            <a:r>
              <a:rPr lang="zh-CN" altLang="en-US" sz="2200" dirty="0">
                <a:latin typeface="Arial" panose="020B0604020202020204" pitchFamily="34" charset="0"/>
              </a:rPr>
              <a:t>中离</a:t>
            </a:r>
            <a:r>
              <a:rPr lang="en-US" altLang="zh-CN" sz="2200" dirty="0">
                <a:latin typeface="Arial" panose="020B0604020202020204" pitchFamily="34" charset="0"/>
              </a:rPr>
              <a:t>X</a:t>
            </a:r>
            <a:r>
              <a:rPr lang="zh-CN" altLang="en-US" sz="2200" dirty="0">
                <a:latin typeface="Arial" panose="020B0604020202020204" pitchFamily="34" charset="0"/>
              </a:rPr>
              <a:t>最近的那个答案结点到</a:t>
            </a:r>
            <a:r>
              <a:rPr lang="en-US" altLang="zh-CN" sz="2200" dirty="0">
                <a:latin typeface="Arial" panose="020B0604020202020204" pitchFamily="34" charset="0"/>
              </a:rPr>
              <a:t>X</a:t>
            </a:r>
            <a:r>
              <a:rPr lang="zh-CN" altLang="en-US" sz="2200" dirty="0">
                <a:latin typeface="Arial" panose="020B0604020202020204" pitchFamily="34" charset="0"/>
              </a:rPr>
              <a:t>的路径长度。</a:t>
            </a:r>
          </a:p>
        </p:txBody>
      </p:sp>
      <p:sp>
        <p:nvSpPr>
          <p:cNvPr id="25604" name="Freeform 118"/>
          <p:cNvSpPr/>
          <p:nvPr/>
        </p:nvSpPr>
        <p:spPr>
          <a:xfrm>
            <a:off x="250825" y="1700213"/>
            <a:ext cx="1008063" cy="3816350"/>
          </a:xfrm>
          <a:custGeom>
            <a:avLst/>
            <a:gdLst>
              <a:gd name="txL" fmla="*/ 0 w 635"/>
              <a:gd name="txT" fmla="*/ 0 h 2404"/>
              <a:gd name="txR" fmla="*/ 635 w 635"/>
              <a:gd name="txB" fmla="*/ 2404 h 2404"/>
            </a:gdLst>
            <a:ahLst/>
            <a:cxnLst>
              <a:cxn ang="0">
                <a:pos x="2147483647" y="0"/>
              </a:cxn>
              <a:cxn ang="0">
                <a:pos x="2147483647" y="2147483647"/>
              </a:cxn>
              <a:cxn ang="0">
                <a:pos x="2147483647" y="2147483647"/>
              </a:cxn>
              <a:cxn ang="0">
                <a:pos x="2147483647" y="2147483647"/>
              </a:cxn>
            </a:cxnLst>
            <a:rect l="txL" t="txT" r="txR" b="txB"/>
            <a:pathLst>
              <a:path w="635" h="2404">
                <a:moveTo>
                  <a:pt x="590" y="0"/>
                </a:moveTo>
                <a:cubicBezTo>
                  <a:pt x="382" y="170"/>
                  <a:pt x="174" y="341"/>
                  <a:pt x="91" y="590"/>
                </a:cubicBezTo>
                <a:cubicBezTo>
                  <a:pt x="8" y="839"/>
                  <a:pt x="0" y="1195"/>
                  <a:pt x="91" y="1497"/>
                </a:cubicBezTo>
                <a:cubicBezTo>
                  <a:pt x="182" y="1799"/>
                  <a:pt x="408" y="2101"/>
                  <a:pt x="635" y="2404"/>
                </a:cubicBez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a:p>
        </p:txBody>
      </p:sp>
      <p:sp>
        <p:nvSpPr>
          <p:cNvPr id="25605" name="Freeform 119"/>
          <p:cNvSpPr/>
          <p:nvPr/>
        </p:nvSpPr>
        <p:spPr>
          <a:xfrm>
            <a:off x="204788" y="2924175"/>
            <a:ext cx="982662" cy="2881313"/>
          </a:xfrm>
          <a:custGeom>
            <a:avLst/>
            <a:gdLst>
              <a:gd name="txL" fmla="*/ 0 w 619"/>
              <a:gd name="txT" fmla="*/ 0 h 1815"/>
              <a:gd name="txR" fmla="*/ 619 w 619"/>
              <a:gd name="txB" fmla="*/ 1815 h 1815"/>
            </a:gdLst>
            <a:ahLst/>
            <a:cxnLst>
              <a:cxn ang="0">
                <a:pos x="2147483647" y="0"/>
              </a:cxn>
              <a:cxn ang="0">
                <a:pos x="2147483647" y="2147483647"/>
              </a:cxn>
              <a:cxn ang="0">
                <a:pos x="2147483647" y="2147483647"/>
              </a:cxn>
              <a:cxn ang="0">
                <a:pos x="2147483647" y="2147483647"/>
              </a:cxn>
            </a:cxnLst>
            <a:rect l="txL" t="txT" r="txR" b="txB"/>
            <a:pathLst>
              <a:path w="619" h="1815">
                <a:moveTo>
                  <a:pt x="619" y="0"/>
                </a:moveTo>
                <a:cubicBezTo>
                  <a:pt x="438" y="72"/>
                  <a:pt x="257" y="144"/>
                  <a:pt x="166" y="363"/>
                </a:cubicBezTo>
                <a:cubicBezTo>
                  <a:pt x="75" y="582"/>
                  <a:pt x="0" y="1074"/>
                  <a:pt x="75" y="1316"/>
                </a:cubicBezTo>
                <a:cubicBezTo>
                  <a:pt x="150" y="1558"/>
                  <a:pt x="384" y="1686"/>
                  <a:pt x="619" y="1815"/>
                </a:cubicBezTo>
              </a:path>
            </a:pathLst>
          </a:custGeom>
          <a:noFill/>
          <a:ln w="9525" cap="flat" cmpd="sng">
            <a:solidFill>
              <a:srgbClr val="FF3300">
                <a:alpha val="100000"/>
              </a:srgbClr>
            </a:solidFill>
            <a:prstDash val="solid"/>
            <a:round/>
            <a:headEnd type="none" w="med" len="med"/>
            <a:tailEnd type="triangle" w="med" len="med"/>
          </a:ln>
        </p:spPr>
        <p:txBody>
          <a:bodyPr/>
          <a:lstStyle/>
          <a:p>
            <a:endParaRPr lang="zh-CN" altLang="en-US"/>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7200" y="277813"/>
            <a:ext cx="8229600" cy="774700"/>
          </a:xfrm>
        </p:spPr>
        <p:txBody>
          <a:bodyPr vert="horz" wrap="square" lIns="91440" tIns="45720" rIns="91440" bIns="45720" anchor="t" anchorCtr="0"/>
          <a:lstStyle/>
          <a:p>
            <a:pPr eaLnBrk="1" hangingPunct="1"/>
            <a:r>
              <a:rPr lang="zh-CN" altLang="en-US" dirty="0">
                <a:latin typeface="隶书" panose="02010509060101010101" pitchFamily="49" charset="-122"/>
                <a:ea typeface="隶书" panose="02010509060101010101" pitchFamily="49" charset="-122"/>
              </a:rPr>
              <a:t>结点成本函数</a:t>
            </a:r>
          </a:p>
        </p:txBody>
      </p:sp>
      <p:sp>
        <p:nvSpPr>
          <p:cNvPr id="26627" name="Rectangle 3"/>
          <p:cNvSpPr>
            <a:spLocks noGrp="1"/>
          </p:cNvSpPr>
          <p:nvPr>
            <p:ph idx="1"/>
          </p:nvPr>
        </p:nvSpPr>
        <p:spPr>
          <a:xfrm>
            <a:off x="457200" y="1268413"/>
            <a:ext cx="8507413" cy="4862512"/>
          </a:xfrm>
        </p:spPr>
        <p:txBody>
          <a:bodyPr vert="horz" wrap="square" lIns="91440" tIns="45720" rIns="91440" bIns="45720" anchor="t" anchorCtr="0"/>
          <a:lstStyle/>
          <a:p>
            <a:pPr eaLnBrk="1" hangingPunct="1">
              <a:lnSpc>
                <a:spcPct val="125000"/>
              </a:lnSpc>
              <a:spcBef>
                <a:spcPct val="0"/>
              </a:spcBef>
            </a:pPr>
            <a:r>
              <a:rPr lang="en-US" altLang="zh-CN" sz="2400" dirty="0"/>
              <a:t>C(</a:t>
            </a:r>
            <a:r>
              <a:rPr lang="en-US" altLang="zh-CN" sz="2400" dirty="0">
                <a:latin typeface="宋体" panose="02010600030101010101" pitchFamily="2" charset="-122"/>
              </a:rPr>
              <a:t>·</a:t>
            </a:r>
            <a:r>
              <a:rPr lang="en-US" altLang="zh-CN" sz="2400" dirty="0"/>
              <a:t>)</a:t>
            </a:r>
            <a:r>
              <a:rPr lang="zh-CN" altLang="en-US" sz="2400" dirty="0"/>
              <a:t>：“有智力”的排序函数，依据成本排序，优先选择</a:t>
            </a:r>
            <a:endParaRPr lang="en-US" altLang="zh-CN" sz="2400" dirty="0"/>
          </a:p>
          <a:p>
            <a:pPr eaLnBrk="1" hangingPunct="1">
              <a:lnSpc>
                <a:spcPct val="125000"/>
              </a:lnSpc>
              <a:spcBef>
                <a:spcPct val="0"/>
              </a:spcBef>
              <a:buNone/>
            </a:pPr>
            <a:r>
              <a:rPr lang="en-US" altLang="zh-CN" sz="2400" dirty="0"/>
              <a:t>                  </a:t>
            </a:r>
            <a:r>
              <a:rPr lang="zh-CN" altLang="en-US" sz="2400" dirty="0"/>
              <a:t>成本最小的活结点作为下一个扩展的</a:t>
            </a:r>
            <a:r>
              <a:rPr lang="en-US" altLang="zh-CN" sz="2400" dirty="0"/>
              <a:t>E</a:t>
            </a:r>
            <a:r>
              <a:rPr lang="zh-CN" altLang="en-US" sz="2400" dirty="0"/>
              <a:t>结点。</a:t>
            </a:r>
          </a:p>
          <a:p>
            <a:pPr eaLnBrk="1" hangingPunct="1">
              <a:lnSpc>
                <a:spcPct val="125000"/>
              </a:lnSpc>
              <a:spcBef>
                <a:spcPct val="0"/>
              </a:spcBef>
              <a:buNone/>
            </a:pPr>
            <a:r>
              <a:rPr lang="zh-CN" altLang="en-US" sz="2400" dirty="0"/>
              <a:t>                </a:t>
            </a:r>
            <a:r>
              <a:rPr lang="en-US" altLang="zh-CN" sz="2400" dirty="0"/>
              <a:t>C(</a:t>
            </a:r>
            <a:r>
              <a:rPr lang="en-US" altLang="zh-CN" sz="2400" dirty="0">
                <a:latin typeface="宋体" panose="02010600030101010101" pitchFamily="2" charset="-122"/>
              </a:rPr>
              <a:t>·</a:t>
            </a:r>
            <a:r>
              <a:rPr lang="en-US" altLang="zh-CN" sz="2400" dirty="0"/>
              <a:t>)</a:t>
            </a:r>
            <a:r>
              <a:rPr lang="zh-CN" altLang="en-US" sz="2400" dirty="0"/>
              <a:t>又称为“</a:t>
            </a:r>
            <a:r>
              <a:rPr lang="zh-CN" altLang="en-US" sz="2400" dirty="0">
                <a:solidFill>
                  <a:srgbClr val="FF0000"/>
                </a:solidFill>
                <a:latin typeface="黑体" panose="02010609060101010101" pitchFamily="49" charset="-122"/>
                <a:ea typeface="黑体" panose="02010609060101010101" pitchFamily="49" charset="-122"/>
              </a:rPr>
              <a:t>结点成本函数</a:t>
            </a:r>
            <a:r>
              <a:rPr lang="zh-CN" altLang="en-US" sz="2400" dirty="0"/>
              <a:t>”</a:t>
            </a:r>
          </a:p>
          <a:p>
            <a:pPr eaLnBrk="1" hangingPunct="1">
              <a:lnSpc>
                <a:spcPct val="125000"/>
              </a:lnSpc>
              <a:spcBef>
                <a:spcPts val="1200"/>
              </a:spcBef>
            </a:pPr>
            <a:r>
              <a:rPr lang="zh-CN" altLang="en-US" sz="2800" dirty="0">
                <a:latin typeface="黑体" panose="02010609060101010101" pitchFamily="49" charset="-122"/>
                <a:ea typeface="黑体" panose="02010609060101010101" pitchFamily="49" charset="-122"/>
              </a:rPr>
              <a:t>结点成本函数</a:t>
            </a:r>
            <a:r>
              <a:rPr lang="en-US" altLang="zh-CN" sz="2800" dirty="0">
                <a:latin typeface="黑体" panose="02010609060101010101" pitchFamily="49" charset="-122"/>
                <a:ea typeface="黑体" panose="02010609060101010101" pitchFamily="49" charset="-122"/>
              </a:rPr>
              <a:t>C(X)</a:t>
            </a:r>
            <a:r>
              <a:rPr lang="zh-CN" altLang="en-US" sz="2800" dirty="0">
                <a:latin typeface="黑体" panose="02010609060101010101" pitchFamily="49" charset="-122"/>
                <a:ea typeface="黑体" panose="02010609060101010101" pitchFamily="49" charset="-122"/>
              </a:rPr>
              <a:t>的定义</a:t>
            </a:r>
            <a:r>
              <a:rPr lang="zh-CN" altLang="en-US" sz="2400" dirty="0"/>
              <a:t>：</a:t>
            </a:r>
          </a:p>
          <a:p>
            <a:pPr eaLnBrk="1" hangingPunct="1">
              <a:lnSpc>
                <a:spcPct val="125000"/>
              </a:lnSpc>
              <a:spcBef>
                <a:spcPct val="0"/>
              </a:spcBef>
              <a:buNone/>
            </a:pPr>
            <a:r>
              <a:rPr lang="zh-CN" altLang="en-US" sz="2400" dirty="0"/>
              <a:t>    </a:t>
            </a:r>
            <a:r>
              <a:rPr lang="en-US" altLang="zh-CN" sz="2400" dirty="0"/>
              <a:t>1</a:t>
            </a:r>
            <a:r>
              <a:rPr lang="zh-CN" altLang="en-US" sz="2400" dirty="0"/>
              <a:t>）如果</a:t>
            </a:r>
            <a:r>
              <a:rPr lang="en-US" altLang="zh-CN" sz="2400" dirty="0"/>
              <a:t>X</a:t>
            </a:r>
            <a:r>
              <a:rPr lang="zh-CN" altLang="en-US" sz="2400" dirty="0"/>
              <a:t>是答案结点，则</a:t>
            </a:r>
            <a:r>
              <a:rPr lang="en-US" altLang="zh-CN" sz="2400" dirty="0"/>
              <a:t>C(X)</a:t>
            </a:r>
            <a:r>
              <a:rPr lang="zh-CN" altLang="en-US" sz="2400" dirty="0"/>
              <a:t>是由状态空间树的根结点到</a:t>
            </a:r>
          </a:p>
          <a:p>
            <a:pPr eaLnBrk="1" hangingPunct="1">
              <a:lnSpc>
                <a:spcPct val="125000"/>
              </a:lnSpc>
              <a:spcBef>
                <a:spcPct val="0"/>
              </a:spcBef>
              <a:buNone/>
            </a:pPr>
            <a:r>
              <a:rPr lang="zh-CN" altLang="en-US" sz="2400" dirty="0"/>
              <a:t>          </a:t>
            </a:r>
            <a:r>
              <a:rPr lang="en-US" altLang="zh-CN" sz="2400" dirty="0"/>
              <a:t>X</a:t>
            </a:r>
            <a:r>
              <a:rPr lang="zh-CN" altLang="en-US" sz="2400" dirty="0"/>
              <a:t>的成本</a:t>
            </a:r>
            <a:r>
              <a:rPr lang="en-US" altLang="zh-CN" sz="2400" dirty="0"/>
              <a:t>(</a:t>
            </a:r>
            <a:r>
              <a:rPr lang="zh-CN" altLang="en-US" sz="2400" dirty="0"/>
              <a:t>即所用的代价，可以是级数、计算复杂度等</a:t>
            </a:r>
            <a:r>
              <a:rPr lang="en-US" altLang="zh-CN" sz="2400" dirty="0"/>
              <a:t>)</a:t>
            </a:r>
          </a:p>
          <a:p>
            <a:pPr eaLnBrk="1" hangingPunct="1">
              <a:lnSpc>
                <a:spcPct val="125000"/>
              </a:lnSpc>
              <a:spcBef>
                <a:spcPct val="0"/>
              </a:spcBef>
              <a:buNone/>
            </a:pPr>
            <a:r>
              <a:rPr lang="en-US" altLang="zh-CN" sz="2400" dirty="0"/>
              <a:t>    2)  </a:t>
            </a:r>
            <a:r>
              <a:rPr lang="zh-CN" altLang="en-US" sz="2400" dirty="0"/>
              <a:t>如果</a:t>
            </a:r>
            <a:r>
              <a:rPr lang="en-US" altLang="zh-CN" sz="2400" dirty="0"/>
              <a:t>X</a:t>
            </a:r>
            <a:r>
              <a:rPr lang="zh-CN" altLang="en-US" sz="2400" dirty="0"/>
              <a:t>不是答案结点且子树</a:t>
            </a:r>
            <a:r>
              <a:rPr lang="en-US" altLang="zh-CN" sz="2400" dirty="0"/>
              <a:t>X</a:t>
            </a:r>
            <a:r>
              <a:rPr lang="zh-CN" altLang="en-US" sz="2400" dirty="0"/>
              <a:t>不包含任何答案结点，则</a:t>
            </a:r>
          </a:p>
          <a:p>
            <a:pPr eaLnBrk="1" hangingPunct="1">
              <a:lnSpc>
                <a:spcPct val="125000"/>
              </a:lnSpc>
              <a:spcBef>
                <a:spcPct val="0"/>
              </a:spcBef>
              <a:buNone/>
            </a:pPr>
            <a:r>
              <a:rPr lang="zh-CN" altLang="en-US" sz="2400" dirty="0"/>
              <a:t>          </a:t>
            </a:r>
            <a:r>
              <a:rPr lang="en-US" altLang="zh-CN" sz="2400" dirty="0"/>
              <a:t>C(X)</a:t>
            </a:r>
            <a:r>
              <a:rPr lang="zh-CN" altLang="en-US" sz="2400" dirty="0"/>
              <a:t>＝∞</a:t>
            </a:r>
          </a:p>
          <a:p>
            <a:pPr eaLnBrk="1" hangingPunct="1">
              <a:lnSpc>
                <a:spcPct val="125000"/>
              </a:lnSpc>
              <a:spcBef>
                <a:spcPct val="0"/>
              </a:spcBef>
              <a:buNone/>
            </a:pPr>
            <a:r>
              <a:rPr lang="zh-CN" altLang="en-US" sz="2400" dirty="0"/>
              <a:t>    </a:t>
            </a:r>
            <a:r>
              <a:rPr lang="en-US" altLang="zh-CN" sz="2400" dirty="0"/>
              <a:t>3)  </a:t>
            </a:r>
            <a:r>
              <a:rPr lang="zh-CN" altLang="en-US" sz="2400" dirty="0"/>
              <a:t>如果</a:t>
            </a:r>
            <a:r>
              <a:rPr lang="en-US" altLang="zh-CN" sz="2400" dirty="0"/>
              <a:t>X</a:t>
            </a:r>
            <a:r>
              <a:rPr lang="zh-CN" altLang="en-US" sz="2400" dirty="0"/>
              <a:t>不是答案结点但子树</a:t>
            </a:r>
            <a:r>
              <a:rPr lang="en-US" altLang="zh-CN" sz="2400" dirty="0"/>
              <a:t>X</a:t>
            </a:r>
            <a:r>
              <a:rPr lang="zh-CN" altLang="en-US" sz="2400" dirty="0"/>
              <a:t>包含答案结点，则</a:t>
            </a:r>
            <a:r>
              <a:rPr lang="en-US" altLang="zh-CN" sz="2400" dirty="0"/>
              <a:t>C(X)</a:t>
            </a:r>
            <a:r>
              <a:rPr lang="zh-CN" altLang="en-US" sz="2400" dirty="0"/>
              <a:t>等</a:t>
            </a:r>
          </a:p>
          <a:p>
            <a:pPr eaLnBrk="1" hangingPunct="1">
              <a:lnSpc>
                <a:spcPct val="125000"/>
              </a:lnSpc>
              <a:spcBef>
                <a:spcPct val="0"/>
              </a:spcBef>
              <a:buNone/>
            </a:pPr>
            <a:r>
              <a:rPr lang="zh-CN" altLang="en-US" sz="2400" dirty="0"/>
              <a:t>         于子树</a:t>
            </a:r>
            <a:r>
              <a:rPr lang="en-US" altLang="zh-CN" sz="2400" dirty="0"/>
              <a:t>X</a:t>
            </a:r>
            <a:r>
              <a:rPr lang="zh-CN" altLang="en-US" sz="2400" dirty="0"/>
              <a:t>中具有最小成本的答案结点的成本</a:t>
            </a: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3132138" y="5373688"/>
            <a:ext cx="3297237" cy="774700"/>
          </a:xfrm>
        </p:spPr>
        <p:txBody>
          <a:bodyPr vert="horz" wrap="square" lIns="91440" tIns="45720" rIns="91440" bIns="45720" anchor="t" anchorCtr="0"/>
          <a:lstStyle/>
          <a:p>
            <a:pPr eaLnBrk="1" hangingPunct="1"/>
            <a:r>
              <a:rPr lang="zh-CN" altLang="en-US" sz="2400" dirty="0">
                <a:solidFill>
                  <a:schemeClr val="tx1"/>
                </a:solidFill>
              </a:rPr>
              <a:t>结点成本函数的计算</a:t>
            </a:r>
          </a:p>
        </p:txBody>
      </p:sp>
      <p:sp>
        <p:nvSpPr>
          <p:cNvPr id="27651" name="Oval 4"/>
          <p:cNvSpPr/>
          <p:nvPr/>
        </p:nvSpPr>
        <p:spPr>
          <a:xfrm>
            <a:off x="4211638" y="12684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R</a:t>
            </a:r>
          </a:p>
        </p:txBody>
      </p:sp>
      <p:sp>
        <p:nvSpPr>
          <p:cNvPr id="27652" name="Oval 5"/>
          <p:cNvSpPr/>
          <p:nvPr/>
        </p:nvSpPr>
        <p:spPr>
          <a:xfrm>
            <a:off x="3779838" y="19161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a1</a:t>
            </a:r>
          </a:p>
        </p:txBody>
      </p:sp>
      <p:sp>
        <p:nvSpPr>
          <p:cNvPr id="27653" name="Oval 6"/>
          <p:cNvSpPr/>
          <p:nvPr/>
        </p:nvSpPr>
        <p:spPr>
          <a:xfrm>
            <a:off x="3419475" y="24923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a2</a:t>
            </a:r>
          </a:p>
        </p:txBody>
      </p:sp>
      <p:sp>
        <p:nvSpPr>
          <p:cNvPr id="27654" name="Oval 7"/>
          <p:cNvSpPr/>
          <p:nvPr/>
        </p:nvSpPr>
        <p:spPr>
          <a:xfrm>
            <a:off x="2700338" y="3284538"/>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ak</a:t>
            </a:r>
          </a:p>
        </p:txBody>
      </p:sp>
      <p:sp>
        <p:nvSpPr>
          <p:cNvPr id="27655" name="Oval 8"/>
          <p:cNvSpPr/>
          <p:nvPr/>
        </p:nvSpPr>
        <p:spPr>
          <a:xfrm>
            <a:off x="2339975" y="40767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X</a:t>
            </a:r>
          </a:p>
        </p:txBody>
      </p:sp>
      <p:sp>
        <p:nvSpPr>
          <p:cNvPr id="27656" name="Oval 9"/>
          <p:cNvSpPr/>
          <p:nvPr/>
        </p:nvSpPr>
        <p:spPr>
          <a:xfrm>
            <a:off x="4643438" y="191611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b1</a:t>
            </a:r>
          </a:p>
        </p:txBody>
      </p:sp>
      <p:sp>
        <p:nvSpPr>
          <p:cNvPr id="27657" name="Oval 10"/>
          <p:cNvSpPr/>
          <p:nvPr/>
        </p:nvSpPr>
        <p:spPr>
          <a:xfrm>
            <a:off x="5364163" y="34290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bj</a:t>
            </a:r>
          </a:p>
        </p:txBody>
      </p:sp>
      <p:sp>
        <p:nvSpPr>
          <p:cNvPr id="27658" name="Oval 11"/>
          <p:cNvSpPr/>
          <p:nvPr/>
        </p:nvSpPr>
        <p:spPr>
          <a:xfrm>
            <a:off x="5003800" y="25654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b2</a:t>
            </a:r>
          </a:p>
        </p:txBody>
      </p:sp>
      <p:sp>
        <p:nvSpPr>
          <p:cNvPr id="27659" name="Oval 12"/>
          <p:cNvSpPr/>
          <p:nvPr/>
        </p:nvSpPr>
        <p:spPr>
          <a:xfrm>
            <a:off x="6011863" y="41497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Y</a:t>
            </a:r>
          </a:p>
        </p:txBody>
      </p:sp>
      <p:sp>
        <p:nvSpPr>
          <p:cNvPr id="27660" name="Line 13"/>
          <p:cNvSpPr/>
          <p:nvPr/>
        </p:nvSpPr>
        <p:spPr>
          <a:xfrm flipH="1">
            <a:off x="3995738" y="1700213"/>
            <a:ext cx="360362" cy="215900"/>
          </a:xfrm>
          <a:prstGeom prst="line">
            <a:avLst/>
          </a:prstGeom>
          <a:ln w="9525" cap="flat" cmpd="sng">
            <a:solidFill>
              <a:schemeClr val="tx1"/>
            </a:solidFill>
            <a:prstDash val="solid"/>
            <a:headEnd type="none" w="med" len="med"/>
            <a:tailEnd type="none" w="med" len="med"/>
          </a:ln>
        </p:spPr>
      </p:sp>
      <p:sp>
        <p:nvSpPr>
          <p:cNvPr id="27661" name="Line 14"/>
          <p:cNvSpPr/>
          <p:nvPr/>
        </p:nvSpPr>
        <p:spPr>
          <a:xfrm flipH="1">
            <a:off x="3708400" y="2349500"/>
            <a:ext cx="287338" cy="144463"/>
          </a:xfrm>
          <a:prstGeom prst="line">
            <a:avLst/>
          </a:prstGeom>
          <a:ln w="9525" cap="flat" cmpd="sng">
            <a:solidFill>
              <a:schemeClr val="tx1"/>
            </a:solidFill>
            <a:prstDash val="solid"/>
            <a:headEnd type="none" w="med" len="med"/>
            <a:tailEnd type="none" w="med" len="med"/>
          </a:ln>
        </p:spPr>
      </p:sp>
      <p:sp>
        <p:nvSpPr>
          <p:cNvPr id="27662" name="Line 15"/>
          <p:cNvSpPr/>
          <p:nvPr/>
        </p:nvSpPr>
        <p:spPr>
          <a:xfrm flipH="1">
            <a:off x="2627313" y="3716338"/>
            <a:ext cx="287337" cy="360362"/>
          </a:xfrm>
          <a:prstGeom prst="line">
            <a:avLst/>
          </a:prstGeom>
          <a:ln w="9525" cap="flat" cmpd="sng">
            <a:solidFill>
              <a:schemeClr val="tx1"/>
            </a:solidFill>
            <a:prstDash val="solid"/>
            <a:headEnd type="none" w="med" len="med"/>
            <a:tailEnd type="none" w="med" len="med"/>
          </a:ln>
        </p:spPr>
      </p:sp>
      <p:sp>
        <p:nvSpPr>
          <p:cNvPr id="27663" name="Line 16"/>
          <p:cNvSpPr/>
          <p:nvPr/>
        </p:nvSpPr>
        <p:spPr>
          <a:xfrm flipH="1" flipV="1">
            <a:off x="4500563" y="1700213"/>
            <a:ext cx="287337" cy="215900"/>
          </a:xfrm>
          <a:prstGeom prst="line">
            <a:avLst/>
          </a:prstGeom>
          <a:ln w="9525" cap="flat" cmpd="sng">
            <a:solidFill>
              <a:schemeClr val="tx1"/>
            </a:solidFill>
            <a:prstDash val="solid"/>
            <a:headEnd type="none" w="med" len="med"/>
            <a:tailEnd type="none" w="med" len="med"/>
          </a:ln>
        </p:spPr>
      </p:sp>
      <p:sp>
        <p:nvSpPr>
          <p:cNvPr id="27664" name="Line 17"/>
          <p:cNvSpPr/>
          <p:nvPr/>
        </p:nvSpPr>
        <p:spPr>
          <a:xfrm flipH="1" flipV="1">
            <a:off x="4932363" y="2349500"/>
            <a:ext cx="287337" cy="215900"/>
          </a:xfrm>
          <a:prstGeom prst="line">
            <a:avLst/>
          </a:prstGeom>
          <a:ln w="9525" cap="flat" cmpd="sng">
            <a:solidFill>
              <a:schemeClr val="tx1"/>
            </a:solidFill>
            <a:prstDash val="solid"/>
            <a:headEnd type="none" w="med" len="med"/>
            <a:tailEnd type="none" w="med" len="med"/>
          </a:ln>
        </p:spPr>
      </p:sp>
      <p:sp>
        <p:nvSpPr>
          <p:cNvPr id="27665" name="Line 18"/>
          <p:cNvSpPr/>
          <p:nvPr/>
        </p:nvSpPr>
        <p:spPr>
          <a:xfrm flipH="1" flipV="1">
            <a:off x="5651500" y="3860800"/>
            <a:ext cx="504825" cy="288925"/>
          </a:xfrm>
          <a:prstGeom prst="line">
            <a:avLst/>
          </a:prstGeom>
          <a:ln w="9525" cap="flat" cmpd="sng">
            <a:solidFill>
              <a:schemeClr val="tx1"/>
            </a:solidFill>
            <a:prstDash val="solid"/>
            <a:headEnd type="none" w="med" len="med"/>
            <a:tailEnd type="none" w="med" len="med"/>
          </a:ln>
        </p:spPr>
      </p:sp>
      <p:sp>
        <p:nvSpPr>
          <p:cNvPr id="27666" name="Text Box 19"/>
          <p:cNvSpPr txBox="1"/>
          <p:nvPr/>
        </p:nvSpPr>
        <p:spPr>
          <a:xfrm>
            <a:off x="3132138" y="2924175"/>
            <a:ext cx="458787" cy="504825"/>
          </a:xfrm>
          <a:prstGeom prst="rect">
            <a:avLst/>
          </a:prstGeom>
          <a:noFill/>
          <a:ln w="9525">
            <a:noFill/>
          </a:ln>
        </p:spPr>
        <p:txBody>
          <a:bodyPr vert="eaVert">
            <a:spAutoFit/>
          </a:bodyPr>
          <a:lstStyle/>
          <a:p>
            <a:pPr>
              <a:spcBef>
                <a:spcPct val="50000"/>
              </a:spcBef>
            </a:pPr>
            <a:r>
              <a:rPr lang="en-US" altLang="zh-CN" dirty="0">
                <a:latin typeface="Arial" panose="020B0604020202020204" pitchFamily="34" charset="0"/>
              </a:rPr>
              <a:t>…</a:t>
            </a:r>
          </a:p>
        </p:txBody>
      </p:sp>
      <p:sp>
        <p:nvSpPr>
          <p:cNvPr id="27667" name="Text Box 20"/>
          <p:cNvSpPr txBox="1"/>
          <p:nvPr/>
        </p:nvSpPr>
        <p:spPr>
          <a:xfrm>
            <a:off x="5219700" y="2997200"/>
            <a:ext cx="458788" cy="504825"/>
          </a:xfrm>
          <a:prstGeom prst="rect">
            <a:avLst/>
          </a:prstGeom>
          <a:noFill/>
          <a:ln w="9525">
            <a:noFill/>
          </a:ln>
        </p:spPr>
        <p:txBody>
          <a:bodyPr vert="eaVert">
            <a:spAutoFit/>
          </a:bodyPr>
          <a:lstStyle/>
          <a:p>
            <a:pPr>
              <a:spcBef>
                <a:spcPct val="50000"/>
              </a:spcBef>
            </a:pPr>
            <a:r>
              <a:rPr lang="en-US" altLang="zh-CN" dirty="0">
                <a:latin typeface="Arial" panose="020B0604020202020204" pitchFamily="34" charset="0"/>
              </a:rPr>
              <a:t>…</a:t>
            </a:r>
          </a:p>
        </p:txBody>
      </p:sp>
      <p:sp>
        <p:nvSpPr>
          <p:cNvPr id="27668" name="Line 21"/>
          <p:cNvSpPr/>
          <p:nvPr/>
        </p:nvSpPr>
        <p:spPr>
          <a:xfrm>
            <a:off x="1908175" y="4292600"/>
            <a:ext cx="360363" cy="0"/>
          </a:xfrm>
          <a:prstGeom prst="line">
            <a:avLst/>
          </a:prstGeom>
          <a:ln w="9525" cap="flat" cmpd="sng">
            <a:solidFill>
              <a:srgbClr val="FF3300"/>
            </a:solidFill>
            <a:prstDash val="solid"/>
            <a:headEnd type="none" w="med" len="med"/>
            <a:tailEnd type="triangle" w="med" len="med"/>
          </a:ln>
        </p:spPr>
      </p:sp>
      <p:sp>
        <p:nvSpPr>
          <p:cNvPr id="27669" name="Text Box 22"/>
          <p:cNvSpPr txBox="1"/>
          <p:nvPr/>
        </p:nvSpPr>
        <p:spPr>
          <a:xfrm>
            <a:off x="827088" y="4149725"/>
            <a:ext cx="1295400" cy="366713"/>
          </a:xfrm>
          <a:prstGeom prst="rect">
            <a:avLst/>
          </a:prstGeom>
          <a:noFill/>
          <a:ln w="9525">
            <a:noFill/>
          </a:ln>
        </p:spPr>
        <p:txBody>
          <a:bodyPr>
            <a:spAutoFit/>
          </a:bodyPr>
          <a:lstStyle/>
          <a:p>
            <a:pPr>
              <a:spcBef>
                <a:spcPct val="50000"/>
              </a:spcBef>
            </a:pPr>
            <a:r>
              <a:rPr lang="zh-CN" altLang="en-US" dirty="0">
                <a:solidFill>
                  <a:srgbClr val="FF3300"/>
                </a:solidFill>
                <a:latin typeface="Arial" panose="020B0604020202020204" pitchFamily="34" charset="0"/>
              </a:rPr>
              <a:t>答案结点</a:t>
            </a:r>
          </a:p>
        </p:txBody>
      </p:sp>
      <p:sp>
        <p:nvSpPr>
          <p:cNvPr id="27670" name="Text Box 23"/>
          <p:cNvSpPr txBox="1"/>
          <p:nvPr/>
        </p:nvSpPr>
        <p:spPr>
          <a:xfrm>
            <a:off x="6877050" y="4149725"/>
            <a:ext cx="1582738" cy="376238"/>
          </a:xfrm>
          <a:prstGeom prst="rect">
            <a:avLst/>
          </a:prstGeom>
          <a:noFill/>
          <a:ln w="9525" cap="flat" cmpd="sng">
            <a:solidFill>
              <a:srgbClr val="0000CC"/>
            </a:solidFill>
            <a:prstDash val="solid"/>
            <a:miter/>
            <a:headEnd type="none" w="med" len="med"/>
            <a:tailEnd type="none" w="med" len="med"/>
          </a:ln>
        </p:spPr>
        <p:txBody>
          <a:bodyPr>
            <a:spAutoFit/>
          </a:bodyPr>
          <a:lstStyle/>
          <a:p>
            <a:pPr>
              <a:spcBef>
                <a:spcPct val="50000"/>
              </a:spcBef>
            </a:pPr>
            <a:r>
              <a:rPr lang="zh-CN" altLang="en-US" dirty="0">
                <a:solidFill>
                  <a:srgbClr val="0000CC"/>
                </a:solidFill>
                <a:latin typeface="Arial" panose="020B0604020202020204" pitchFamily="34" charset="0"/>
              </a:rPr>
              <a:t>非答案结点</a:t>
            </a:r>
          </a:p>
        </p:txBody>
      </p:sp>
      <p:sp>
        <p:nvSpPr>
          <p:cNvPr id="27671" name="Line 24"/>
          <p:cNvSpPr/>
          <p:nvPr/>
        </p:nvSpPr>
        <p:spPr>
          <a:xfrm flipH="1">
            <a:off x="6516688" y="4365625"/>
            <a:ext cx="360362" cy="0"/>
          </a:xfrm>
          <a:prstGeom prst="line">
            <a:avLst/>
          </a:prstGeom>
          <a:ln w="9525" cap="flat" cmpd="sng">
            <a:solidFill>
              <a:srgbClr val="0000CC"/>
            </a:solidFill>
            <a:prstDash val="solid"/>
            <a:headEnd type="none" w="med" len="med"/>
            <a:tailEnd type="triangle" w="med" len="med"/>
          </a:ln>
        </p:spPr>
      </p:sp>
      <p:sp>
        <p:nvSpPr>
          <p:cNvPr id="27672" name="Text Box 25"/>
          <p:cNvSpPr txBox="1"/>
          <p:nvPr/>
        </p:nvSpPr>
        <p:spPr>
          <a:xfrm>
            <a:off x="1403350" y="3213100"/>
            <a:ext cx="1511300" cy="366713"/>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C(a</a:t>
            </a:r>
            <a:r>
              <a:rPr lang="en-US" altLang="zh-CN" baseline="-25000" dirty="0">
                <a:solidFill>
                  <a:srgbClr val="FF3300"/>
                </a:solidFill>
                <a:latin typeface="Arial" panose="020B0604020202020204" pitchFamily="34" charset="0"/>
              </a:rPr>
              <a:t>k</a:t>
            </a:r>
            <a:r>
              <a:rPr lang="en-US" altLang="zh-CN" dirty="0">
                <a:solidFill>
                  <a:srgbClr val="FF3300"/>
                </a:solidFill>
                <a:latin typeface="Arial" panose="020B0604020202020204" pitchFamily="34" charset="0"/>
              </a:rPr>
              <a:t>)=C(X)</a:t>
            </a:r>
          </a:p>
        </p:txBody>
      </p:sp>
      <p:sp>
        <p:nvSpPr>
          <p:cNvPr id="27673" name="Text Box 26"/>
          <p:cNvSpPr txBox="1"/>
          <p:nvPr/>
        </p:nvSpPr>
        <p:spPr>
          <a:xfrm>
            <a:off x="2195513" y="2349500"/>
            <a:ext cx="1511300" cy="366713"/>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C(a</a:t>
            </a:r>
            <a:r>
              <a:rPr lang="en-US" altLang="zh-CN" baseline="-25000" dirty="0">
                <a:solidFill>
                  <a:srgbClr val="FF3300"/>
                </a:solidFill>
                <a:latin typeface="Arial" panose="020B0604020202020204" pitchFamily="34" charset="0"/>
              </a:rPr>
              <a:t>2</a:t>
            </a:r>
            <a:r>
              <a:rPr lang="en-US" altLang="zh-CN" dirty="0">
                <a:solidFill>
                  <a:srgbClr val="FF3300"/>
                </a:solidFill>
                <a:latin typeface="Arial" panose="020B0604020202020204" pitchFamily="34" charset="0"/>
              </a:rPr>
              <a:t>)=C(X)</a:t>
            </a:r>
          </a:p>
        </p:txBody>
      </p:sp>
      <p:sp>
        <p:nvSpPr>
          <p:cNvPr id="27674" name="Text Box 27"/>
          <p:cNvSpPr txBox="1"/>
          <p:nvPr/>
        </p:nvSpPr>
        <p:spPr>
          <a:xfrm>
            <a:off x="2555875" y="1700213"/>
            <a:ext cx="1511300" cy="366712"/>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C(a</a:t>
            </a:r>
            <a:r>
              <a:rPr lang="en-US" altLang="zh-CN" baseline="-25000" dirty="0">
                <a:solidFill>
                  <a:srgbClr val="FF3300"/>
                </a:solidFill>
                <a:latin typeface="Arial" panose="020B0604020202020204" pitchFamily="34" charset="0"/>
              </a:rPr>
              <a:t>1</a:t>
            </a:r>
            <a:r>
              <a:rPr lang="en-US" altLang="zh-CN" dirty="0">
                <a:solidFill>
                  <a:srgbClr val="FF3300"/>
                </a:solidFill>
                <a:latin typeface="Arial" panose="020B0604020202020204" pitchFamily="34" charset="0"/>
              </a:rPr>
              <a:t>)=C(X)</a:t>
            </a:r>
          </a:p>
        </p:txBody>
      </p:sp>
      <p:sp>
        <p:nvSpPr>
          <p:cNvPr id="27675" name="Text Box 28"/>
          <p:cNvSpPr txBox="1"/>
          <p:nvPr/>
        </p:nvSpPr>
        <p:spPr>
          <a:xfrm>
            <a:off x="5003800" y="1844675"/>
            <a:ext cx="1511300" cy="366713"/>
          </a:xfrm>
          <a:prstGeom prst="rect">
            <a:avLst/>
          </a:prstGeom>
          <a:noFill/>
          <a:ln w="9525">
            <a:noFill/>
          </a:ln>
        </p:spPr>
        <p:txBody>
          <a:bodyPr>
            <a:spAutoFit/>
          </a:bodyPr>
          <a:lstStyle/>
          <a:p>
            <a:pPr>
              <a:spcBef>
                <a:spcPct val="50000"/>
              </a:spcBef>
            </a:pPr>
            <a:r>
              <a:rPr lang="en-US" altLang="zh-CN" dirty="0">
                <a:solidFill>
                  <a:srgbClr val="0000CC"/>
                </a:solidFill>
                <a:latin typeface="Arial" panose="020B0604020202020204" pitchFamily="34" charset="0"/>
              </a:rPr>
              <a:t>C(b</a:t>
            </a:r>
            <a:r>
              <a:rPr lang="en-US" altLang="zh-CN" baseline="-25000" dirty="0">
                <a:solidFill>
                  <a:srgbClr val="0000CC"/>
                </a:solidFill>
                <a:latin typeface="Arial" panose="020B0604020202020204" pitchFamily="34" charset="0"/>
              </a:rPr>
              <a:t>1</a:t>
            </a:r>
            <a:r>
              <a:rPr lang="en-US" altLang="zh-CN" dirty="0">
                <a:solidFill>
                  <a:srgbClr val="0000CC"/>
                </a:solidFill>
                <a:latin typeface="Arial" panose="020B0604020202020204" pitchFamily="34" charset="0"/>
              </a:rPr>
              <a:t>)=</a:t>
            </a:r>
            <a:r>
              <a:rPr lang="en-US" altLang="zh-CN" dirty="0">
                <a:solidFill>
                  <a:srgbClr val="0000CC"/>
                </a:solidFill>
                <a:latin typeface="宋体" panose="02010600030101010101" pitchFamily="2" charset="-122"/>
              </a:rPr>
              <a:t>∞</a:t>
            </a:r>
            <a:endParaRPr lang="en-US" altLang="en-US" dirty="0">
              <a:solidFill>
                <a:srgbClr val="0000CC"/>
              </a:solidFill>
              <a:latin typeface="宋体" panose="02010600030101010101" pitchFamily="2" charset="-122"/>
            </a:endParaRPr>
          </a:p>
        </p:txBody>
      </p:sp>
      <p:sp>
        <p:nvSpPr>
          <p:cNvPr id="27676" name="Text Box 29"/>
          <p:cNvSpPr txBox="1"/>
          <p:nvPr/>
        </p:nvSpPr>
        <p:spPr>
          <a:xfrm>
            <a:off x="5435600" y="2565400"/>
            <a:ext cx="1511300" cy="366713"/>
          </a:xfrm>
          <a:prstGeom prst="rect">
            <a:avLst/>
          </a:prstGeom>
          <a:noFill/>
          <a:ln w="9525">
            <a:noFill/>
          </a:ln>
        </p:spPr>
        <p:txBody>
          <a:bodyPr>
            <a:spAutoFit/>
          </a:bodyPr>
          <a:lstStyle/>
          <a:p>
            <a:pPr>
              <a:spcBef>
                <a:spcPct val="50000"/>
              </a:spcBef>
            </a:pPr>
            <a:r>
              <a:rPr lang="en-US" altLang="zh-CN" dirty="0">
                <a:solidFill>
                  <a:srgbClr val="0000CC"/>
                </a:solidFill>
                <a:latin typeface="Arial" panose="020B0604020202020204" pitchFamily="34" charset="0"/>
              </a:rPr>
              <a:t>C(b</a:t>
            </a:r>
            <a:r>
              <a:rPr lang="en-US" altLang="zh-CN" baseline="-25000" dirty="0">
                <a:solidFill>
                  <a:srgbClr val="0000CC"/>
                </a:solidFill>
                <a:latin typeface="Arial" panose="020B0604020202020204" pitchFamily="34" charset="0"/>
              </a:rPr>
              <a:t>2</a:t>
            </a:r>
            <a:r>
              <a:rPr lang="en-US" altLang="zh-CN" dirty="0">
                <a:solidFill>
                  <a:srgbClr val="0000CC"/>
                </a:solidFill>
                <a:latin typeface="Arial" panose="020B0604020202020204" pitchFamily="34" charset="0"/>
              </a:rPr>
              <a:t>)=</a:t>
            </a:r>
            <a:r>
              <a:rPr lang="en-US" altLang="zh-CN" dirty="0">
                <a:solidFill>
                  <a:srgbClr val="0000CC"/>
                </a:solidFill>
                <a:latin typeface="宋体" panose="02010600030101010101" pitchFamily="2" charset="-122"/>
              </a:rPr>
              <a:t>∞</a:t>
            </a:r>
            <a:endParaRPr lang="en-US" altLang="en-US" dirty="0">
              <a:solidFill>
                <a:srgbClr val="0000CC"/>
              </a:solidFill>
              <a:latin typeface="宋体" panose="02010600030101010101" pitchFamily="2" charset="-122"/>
            </a:endParaRPr>
          </a:p>
        </p:txBody>
      </p:sp>
      <p:sp>
        <p:nvSpPr>
          <p:cNvPr id="27677" name="Text Box 30"/>
          <p:cNvSpPr txBox="1"/>
          <p:nvPr/>
        </p:nvSpPr>
        <p:spPr>
          <a:xfrm>
            <a:off x="5867400" y="3429000"/>
            <a:ext cx="1511300" cy="366713"/>
          </a:xfrm>
          <a:prstGeom prst="rect">
            <a:avLst/>
          </a:prstGeom>
          <a:noFill/>
          <a:ln w="9525">
            <a:noFill/>
          </a:ln>
        </p:spPr>
        <p:txBody>
          <a:bodyPr>
            <a:spAutoFit/>
          </a:bodyPr>
          <a:lstStyle/>
          <a:p>
            <a:pPr>
              <a:spcBef>
                <a:spcPct val="50000"/>
              </a:spcBef>
            </a:pPr>
            <a:r>
              <a:rPr lang="en-US" altLang="zh-CN" dirty="0">
                <a:solidFill>
                  <a:srgbClr val="0000CC"/>
                </a:solidFill>
                <a:latin typeface="Arial" panose="020B0604020202020204" pitchFamily="34" charset="0"/>
              </a:rPr>
              <a:t>C(b</a:t>
            </a:r>
            <a:r>
              <a:rPr lang="en-US" altLang="zh-CN" baseline="-25000" dirty="0">
                <a:solidFill>
                  <a:srgbClr val="0000CC"/>
                </a:solidFill>
                <a:latin typeface="Arial" panose="020B0604020202020204" pitchFamily="34" charset="0"/>
              </a:rPr>
              <a:t>j</a:t>
            </a:r>
            <a:r>
              <a:rPr lang="en-US" altLang="zh-CN" dirty="0">
                <a:solidFill>
                  <a:srgbClr val="0000CC"/>
                </a:solidFill>
                <a:latin typeface="Arial" panose="020B0604020202020204" pitchFamily="34" charset="0"/>
              </a:rPr>
              <a:t>)=</a:t>
            </a:r>
            <a:r>
              <a:rPr lang="en-US" altLang="zh-CN" dirty="0">
                <a:solidFill>
                  <a:srgbClr val="0000CC"/>
                </a:solidFill>
                <a:latin typeface="宋体" panose="02010600030101010101" pitchFamily="2" charset="-122"/>
              </a:rPr>
              <a:t>∞</a:t>
            </a:r>
            <a:endParaRPr lang="en-US" altLang="en-US" dirty="0">
              <a:solidFill>
                <a:srgbClr val="0000CC"/>
              </a:solidFill>
              <a:latin typeface="宋体" panose="02010600030101010101" pitchFamily="2" charset="-122"/>
            </a:endParaRPr>
          </a:p>
        </p:txBody>
      </p:sp>
      <p:sp>
        <p:nvSpPr>
          <p:cNvPr id="27678" name="Text Box 31"/>
          <p:cNvSpPr txBox="1"/>
          <p:nvPr/>
        </p:nvSpPr>
        <p:spPr>
          <a:xfrm>
            <a:off x="6372225" y="3860800"/>
            <a:ext cx="1511300" cy="366713"/>
          </a:xfrm>
          <a:prstGeom prst="rect">
            <a:avLst/>
          </a:prstGeom>
          <a:noFill/>
          <a:ln w="9525">
            <a:noFill/>
          </a:ln>
        </p:spPr>
        <p:txBody>
          <a:bodyPr>
            <a:spAutoFit/>
          </a:bodyPr>
          <a:lstStyle/>
          <a:p>
            <a:pPr>
              <a:spcBef>
                <a:spcPct val="50000"/>
              </a:spcBef>
            </a:pPr>
            <a:r>
              <a:rPr lang="en-US" altLang="zh-CN" dirty="0">
                <a:solidFill>
                  <a:srgbClr val="0000CC"/>
                </a:solidFill>
                <a:latin typeface="Arial" panose="020B0604020202020204" pitchFamily="34" charset="0"/>
              </a:rPr>
              <a:t>C(Y)=</a:t>
            </a:r>
            <a:r>
              <a:rPr lang="en-US" altLang="zh-CN" dirty="0">
                <a:solidFill>
                  <a:srgbClr val="0000CC"/>
                </a:solidFill>
                <a:latin typeface="宋体" panose="02010600030101010101" pitchFamily="2" charset="-122"/>
              </a:rPr>
              <a:t>∞</a:t>
            </a:r>
            <a:endParaRPr lang="en-US" altLang="en-US" dirty="0">
              <a:solidFill>
                <a:srgbClr val="0000CC"/>
              </a:solidFill>
              <a:latin typeface="宋体" panose="02010600030101010101" pitchFamily="2" charset="-122"/>
            </a:endParaRPr>
          </a:p>
        </p:txBody>
      </p:sp>
      <p:sp>
        <p:nvSpPr>
          <p:cNvPr id="182304" name="Oval 32"/>
          <p:cNvSpPr/>
          <p:nvPr/>
        </p:nvSpPr>
        <p:spPr>
          <a:xfrm>
            <a:off x="3203575" y="40767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X’</a:t>
            </a:r>
          </a:p>
        </p:txBody>
      </p:sp>
      <p:sp>
        <p:nvSpPr>
          <p:cNvPr id="182305" name="Line 33"/>
          <p:cNvSpPr/>
          <p:nvPr/>
        </p:nvSpPr>
        <p:spPr>
          <a:xfrm flipH="1" flipV="1">
            <a:off x="2916238" y="3717925"/>
            <a:ext cx="431800" cy="358775"/>
          </a:xfrm>
          <a:prstGeom prst="line">
            <a:avLst/>
          </a:prstGeom>
          <a:ln w="9525" cap="flat" cmpd="sng">
            <a:solidFill>
              <a:schemeClr val="tx1"/>
            </a:solidFill>
            <a:prstDash val="solid"/>
            <a:headEnd type="none" w="med" len="med"/>
            <a:tailEnd type="none" w="med" len="med"/>
          </a:ln>
        </p:spPr>
      </p:sp>
      <p:sp>
        <p:nvSpPr>
          <p:cNvPr id="182307" name="Text Box 35"/>
          <p:cNvSpPr txBox="1"/>
          <p:nvPr/>
        </p:nvSpPr>
        <p:spPr>
          <a:xfrm>
            <a:off x="2339975" y="4724400"/>
            <a:ext cx="1511300" cy="366713"/>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C(X)</a:t>
            </a:r>
            <a:r>
              <a:rPr lang="en-US" altLang="zh-CN" dirty="0">
                <a:solidFill>
                  <a:srgbClr val="FF3300"/>
                </a:solidFill>
                <a:latin typeface="宋体" panose="02010600030101010101" pitchFamily="2" charset="-122"/>
              </a:rPr>
              <a:t>≤</a:t>
            </a:r>
            <a:r>
              <a:rPr lang="en-US" altLang="zh-CN" dirty="0">
                <a:solidFill>
                  <a:srgbClr val="FF3300"/>
                </a:solidFill>
                <a:latin typeface="Arial" panose="020B0604020202020204" pitchFamily="34" charset="0"/>
              </a:rPr>
              <a:t>C(X’)</a:t>
            </a:r>
          </a:p>
        </p:txBody>
      </p:sp>
      <p:sp>
        <p:nvSpPr>
          <p:cNvPr id="27682" name="Text Box 36"/>
          <p:cNvSpPr txBox="1"/>
          <p:nvPr/>
        </p:nvSpPr>
        <p:spPr>
          <a:xfrm>
            <a:off x="1763713" y="4437063"/>
            <a:ext cx="863600" cy="366712"/>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C(X)</a:t>
            </a:r>
          </a:p>
        </p:txBody>
      </p:sp>
      <p:sp>
        <p:nvSpPr>
          <p:cNvPr id="182309" name="Text Box 37"/>
          <p:cNvSpPr txBox="1"/>
          <p:nvPr/>
        </p:nvSpPr>
        <p:spPr>
          <a:xfrm>
            <a:off x="3708400" y="908050"/>
            <a:ext cx="1511300" cy="366713"/>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C(R)=C(X)</a:t>
            </a:r>
          </a:p>
        </p:txBody>
      </p:sp>
      <p:sp>
        <p:nvSpPr>
          <p:cNvPr id="182310" name="Text Box 38"/>
          <p:cNvSpPr txBox="1"/>
          <p:nvPr/>
        </p:nvSpPr>
        <p:spPr>
          <a:xfrm>
            <a:off x="3708400" y="908050"/>
            <a:ext cx="1511300" cy="366713"/>
          </a:xfrm>
          <a:prstGeom prst="rect">
            <a:avLst/>
          </a:prstGeom>
          <a:noFill/>
          <a:ln w="9525">
            <a:noFill/>
          </a:ln>
        </p:spPr>
        <p:txBody>
          <a:bodyPr>
            <a:spAutoFit/>
          </a:bodyPr>
          <a:lstStyle/>
          <a:p>
            <a:pPr>
              <a:spcBef>
                <a:spcPct val="50000"/>
              </a:spcBef>
            </a:pPr>
            <a:r>
              <a:rPr lang="en-US" altLang="zh-CN" dirty="0">
                <a:solidFill>
                  <a:srgbClr val="FF3300"/>
                </a:solidFill>
                <a:latin typeface="Arial" panose="020B0604020202020204" pitchFamily="34" charset="0"/>
              </a:rPr>
              <a:t>C(R)=</a:t>
            </a:r>
            <a:r>
              <a:rPr lang="zh-CN" altLang="en-US" dirty="0">
                <a:solidFill>
                  <a:srgbClr val="FF3300"/>
                </a:solidFill>
                <a:latin typeface="Arial" panose="020B0604020202020204" pitchFamily="34"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82310"/>
                                        </p:tgtEl>
                                        <p:attrNameLst>
                                          <p:attrName>ppt_x</p:attrName>
                                        </p:attrNameLst>
                                      </p:cBhvr>
                                      <p:tavLst>
                                        <p:tav tm="0">
                                          <p:val>
                                            <p:strVal val="ppt_x"/>
                                          </p:val>
                                        </p:tav>
                                        <p:tav tm="100000">
                                          <p:val>
                                            <p:strVal val="ppt_x"/>
                                          </p:val>
                                        </p:tav>
                                      </p:tavLst>
                                    </p:anim>
                                    <p:anim calcmode="lin" valueType="num">
                                      <p:cBhvr additive="base">
                                        <p:cTn id="7" dur="500"/>
                                        <p:tgtEl>
                                          <p:spTgt spid="182310"/>
                                        </p:tgtEl>
                                        <p:attrNameLst>
                                          <p:attrName>ppt_y</p:attrName>
                                        </p:attrNameLst>
                                      </p:cBhvr>
                                      <p:tavLst>
                                        <p:tav tm="0">
                                          <p:val>
                                            <p:strVal val="ppt_y"/>
                                          </p:val>
                                        </p:tav>
                                        <p:tav tm="100000">
                                          <p:val>
                                            <p:strVal val="1+ppt_h/2"/>
                                          </p:val>
                                        </p:tav>
                                      </p:tavLst>
                                    </p:anim>
                                    <p:set>
                                      <p:cBhvr>
                                        <p:cTn id="8" dur="1" fill="hold">
                                          <p:stCondLst>
                                            <p:cond delay="499"/>
                                          </p:stCondLst>
                                        </p:cTn>
                                        <p:tgtEl>
                                          <p:spTgt spid="182310"/>
                                        </p:tgtEl>
                                        <p:attrNameLst>
                                          <p:attrName>style.visibility</p:attrName>
                                        </p:attrNameLst>
                                      </p:cBhvr>
                                      <p:to>
                                        <p:strVal val="hidden"/>
                                      </p:to>
                                    </p:set>
                                  </p:childTnLst>
                                </p:cTn>
                              </p:par>
                              <p:par>
                                <p:cTn id="9" presetID="3" presetClass="entr" presetSubtype="10" fill="hold" grpId="0" nodeType="withEffect">
                                  <p:stCondLst>
                                    <p:cond delay="0"/>
                                  </p:stCondLst>
                                  <p:childTnLst>
                                    <p:set>
                                      <p:cBhvr>
                                        <p:cTn id="10" dur="1" fill="hold">
                                          <p:stCondLst>
                                            <p:cond delay="0"/>
                                          </p:stCondLst>
                                        </p:cTn>
                                        <p:tgtEl>
                                          <p:spTgt spid="182309"/>
                                        </p:tgtEl>
                                        <p:attrNameLst>
                                          <p:attrName>style.visibility</p:attrName>
                                        </p:attrNameLst>
                                      </p:cBhvr>
                                      <p:to>
                                        <p:strVal val="visible"/>
                                      </p:to>
                                    </p:set>
                                    <p:animEffect transition="in" filter="blinds(horizontal)">
                                      <p:cBhvr>
                                        <p:cTn id="11" dur="500"/>
                                        <p:tgtEl>
                                          <p:spTgt spid="18230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2307"/>
                                        </p:tgtEl>
                                        <p:attrNameLst>
                                          <p:attrName>style.visibility</p:attrName>
                                        </p:attrNameLst>
                                      </p:cBhvr>
                                      <p:to>
                                        <p:strVal val="visible"/>
                                      </p:to>
                                    </p:set>
                                    <p:animEffect transition="in" filter="blinds(horizontal)">
                                      <p:cBhvr>
                                        <p:cTn id="16" dur="500"/>
                                        <p:tgtEl>
                                          <p:spTgt spid="182307"/>
                                        </p:tgtEl>
                                      </p:cBhvr>
                                    </p:animEffect>
                                  </p:childTnLst>
                                </p:cTn>
                              </p:par>
                              <p:par>
                                <p:cTn id="17" presetID="3" presetClass="entr" presetSubtype="10" fill="hold" nodeType="withEffect">
                                  <p:stCondLst>
                                    <p:cond delay="0"/>
                                  </p:stCondLst>
                                  <p:childTnLst>
                                    <p:set>
                                      <p:cBhvr>
                                        <p:cTn id="18" dur="1" fill="hold">
                                          <p:stCondLst>
                                            <p:cond delay="0"/>
                                          </p:stCondLst>
                                        </p:cTn>
                                        <p:tgtEl>
                                          <p:spTgt spid="182305"/>
                                        </p:tgtEl>
                                        <p:attrNameLst>
                                          <p:attrName>style.visibility</p:attrName>
                                        </p:attrNameLst>
                                      </p:cBhvr>
                                      <p:to>
                                        <p:strVal val="visible"/>
                                      </p:to>
                                    </p:set>
                                    <p:animEffect transition="in" filter="blinds(horizontal)">
                                      <p:cBhvr>
                                        <p:cTn id="19" dur="500"/>
                                        <p:tgtEl>
                                          <p:spTgt spid="18230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2304"/>
                                        </p:tgtEl>
                                        <p:attrNameLst>
                                          <p:attrName>style.visibility</p:attrName>
                                        </p:attrNameLst>
                                      </p:cBhvr>
                                      <p:to>
                                        <p:strVal val="visible"/>
                                      </p:to>
                                    </p:set>
                                    <p:animEffect transition="in" filter="blinds(horizontal)">
                                      <p:cBhvr>
                                        <p:cTn id="22" dur="500"/>
                                        <p:tgtEl>
                                          <p:spTgt spid="182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4" grpId="0" bldLvl="0" animBg="1"/>
      <p:bldP spid="182307" grpId="0"/>
      <p:bldP spid="182309" grpId="0"/>
      <p:bldP spid="1823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277813"/>
            <a:ext cx="8229600" cy="774700"/>
          </a:xfrm>
        </p:spPr>
        <p:txBody>
          <a:bodyPr vert="horz" wrap="square" lIns="91440" tIns="45720" rIns="91440" bIns="45720" anchor="t" anchorCtr="0"/>
          <a:lstStyle/>
          <a:p>
            <a:pPr eaLnBrk="1" hangingPunct="1"/>
            <a:r>
              <a:rPr lang="zh-CN" altLang="en-US" dirty="0">
                <a:latin typeface="黑体" panose="02010609060101010101" pitchFamily="49" charset="-122"/>
                <a:ea typeface="黑体" panose="02010609060101010101" pitchFamily="49" charset="-122"/>
              </a:rPr>
              <a:t>计算结点成本函数的困难</a:t>
            </a:r>
          </a:p>
        </p:txBody>
      </p:sp>
      <p:sp>
        <p:nvSpPr>
          <p:cNvPr id="28675" name="Rectangle 3"/>
          <p:cNvSpPr>
            <a:spLocks noGrp="1"/>
          </p:cNvSpPr>
          <p:nvPr>
            <p:ph idx="1"/>
          </p:nvPr>
        </p:nvSpPr>
        <p:spPr>
          <a:xfrm>
            <a:off x="457200" y="1268413"/>
            <a:ext cx="8507413" cy="1439862"/>
          </a:xfrm>
        </p:spPr>
        <p:txBody>
          <a:bodyPr vert="horz" wrap="square" lIns="91440" tIns="45720" rIns="91440" bIns="45720" anchor="t" anchorCtr="0"/>
          <a:lstStyle/>
          <a:p>
            <a:pPr eaLnBrk="1" hangingPunct="1">
              <a:lnSpc>
                <a:spcPct val="125000"/>
              </a:lnSpc>
            </a:pPr>
            <a:r>
              <a:rPr lang="zh-CN" altLang="en-US" sz="2800" dirty="0"/>
              <a:t>计算结点</a:t>
            </a:r>
            <a:r>
              <a:rPr lang="en-US" altLang="zh-CN" sz="2800" dirty="0"/>
              <a:t>X</a:t>
            </a:r>
            <a:r>
              <a:rPr lang="zh-CN" altLang="en-US" sz="2800" dirty="0"/>
              <a:t>的代价通常要检索子树</a:t>
            </a:r>
            <a:r>
              <a:rPr lang="en-US" altLang="zh-CN" sz="2800" dirty="0"/>
              <a:t>X</a:t>
            </a:r>
            <a:r>
              <a:rPr lang="zh-CN" altLang="en-US" sz="2800" dirty="0"/>
              <a:t>才能确定，因此计算</a:t>
            </a:r>
            <a:r>
              <a:rPr lang="en-US" altLang="zh-CN" sz="2800" dirty="0"/>
              <a:t>C(X)</a:t>
            </a:r>
            <a:r>
              <a:rPr lang="zh-CN" altLang="en-US" sz="2800" dirty="0"/>
              <a:t>的工作量和复杂度与</a:t>
            </a:r>
            <a:r>
              <a:rPr lang="zh-CN" altLang="en-US" sz="2800" dirty="0">
                <a:solidFill>
                  <a:srgbClr val="FF3300"/>
                </a:solidFill>
              </a:rPr>
              <a:t>解原始问题是相同</a:t>
            </a:r>
            <a:r>
              <a:rPr lang="zh-CN" altLang="en-US" sz="2800" dirty="0"/>
              <a:t>的。</a:t>
            </a:r>
          </a:p>
        </p:txBody>
      </p:sp>
      <p:sp>
        <p:nvSpPr>
          <p:cNvPr id="184324" name="Rectangle 4"/>
          <p:cNvSpPr/>
          <p:nvPr/>
        </p:nvSpPr>
        <p:spPr>
          <a:xfrm>
            <a:off x="468313" y="2786063"/>
            <a:ext cx="8507412" cy="1008062"/>
          </a:xfrm>
          <a:prstGeom prst="rect">
            <a:avLst/>
          </a:prstGeom>
          <a:noFill/>
          <a:ln w="9525">
            <a:noFill/>
          </a:ln>
        </p:spPr>
        <p:txBody>
          <a:bodyPr/>
          <a:lstStyle/>
          <a:p>
            <a:pPr marL="342900" indent="-342900">
              <a:lnSpc>
                <a:spcPct val="125000"/>
              </a:lnSpc>
              <a:spcBef>
                <a:spcPct val="20000"/>
              </a:spcBef>
              <a:buClr>
                <a:schemeClr val="accent1"/>
              </a:buClr>
              <a:buSzPct val="65000"/>
              <a:buFont typeface="Wingdings" panose="05000000000000000000" pitchFamily="2" charset="2"/>
              <a:buChar char="n"/>
            </a:pPr>
            <a:r>
              <a:rPr lang="zh-CN" altLang="en-US" sz="2800" dirty="0">
                <a:latin typeface="Arial" panose="020B0604020202020204" pitchFamily="34" charset="0"/>
              </a:rPr>
              <a:t>计算结点成本的精确值是不现实的</a:t>
            </a:r>
            <a:r>
              <a:rPr lang="en-US" altLang="zh-CN" sz="2800" dirty="0">
                <a:latin typeface="Arial" panose="020B0604020202020204" pitchFamily="34" charset="0"/>
              </a:rPr>
              <a:t>——</a:t>
            </a:r>
            <a:r>
              <a:rPr lang="zh-CN" altLang="en-US" sz="2800" dirty="0">
                <a:latin typeface="Arial" panose="020B0604020202020204" pitchFamily="34" charset="0"/>
              </a:rPr>
              <a:t>相当于求解原始问题。</a:t>
            </a:r>
          </a:p>
        </p:txBody>
      </p:sp>
      <p:sp>
        <p:nvSpPr>
          <p:cNvPr id="184325" name="Rectangle 5"/>
          <p:cNvSpPr/>
          <p:nvPr/>
        </p:nvSpPr>
        <p:spPr>
          <a:xfrm>
            <a:off x="468313" y="4202113"/>
            <a:ext cx="8496300" cy="1655762"/>
          </a:xfrm>
          <a:prstGeom prst="rect">
            <a:avLst/>
          </a:prstGeom>
          <a:noFill/>
          <a:ln w="9525">
            <a:noFill/>
          </a:ln>
        </p:spPr>
        <p:txBody>
          <a:bodyPr/>
          <a:lstStyle/>
          <a:p>
            <a:pPr marL="342900" indent="-342900">
              <a:lnSpc>
                <a:spcPct val="125000"/>
              </a:lnSpc>
              <a:spcBef>
                <a:spcPct val="20000"/>
              </a:spcBef>
              <a:buClr>
                <a:schemeClr val="accent1"/>
              </a:buClr>
              <a:buSzPct val="65000"/>
              <a:buFont typeface="Wingdings" panose="05000000000000000000" pitchFamily="2" charset="2"/>
              <a:buChar char="n"/>
            </a:pPr>
            <a:r>
              <a:rPr lang="zh-CN" altLang="en-US" sz="2800" dirty="0">
                <a:latin typeface="Arial" panose="020B0604020202020204" pitchFamily="34" charset="0"/>
              </a:rPr>
              <a:t>结点成本的估计函数</a:t>
            </a:r>
          </a:p>
          <a:p>
            <a:pPr marL="342900" indent="-342900">
              <a:lnSpc>
                <a:spcPct val="125000"/>
              </a:lnSpc>
              <a:spcBef>
                <a:spcPct val="20000"/>
              </a:spcBef>
              <a:buClr>
                <a:schemeClr val="accent1"/>
              </a:buClr>
              <a:buSzPct val="65000"/>
              <a:buFont typeface="Wingdings" panose="05000000000000000000" pitchFamily="2" charset="2"/>
            </a:pPr>
            <a:r>
              <a:rPr lang="zh-CN" altLang="en-US" sz="2800" dirty="0">
                <a:latin typeface="Arial" panose="020B0604020202020204" pitchFamily="34" charset="0"/>
              </a:rPr>
              <a:t>   包括两部分：       和 </a:t>
            </a:r>
            <a:r>
              <a:rPr lang="en-US" altLang="zh-CN" sz="2800" dirty="0">
                <a:latin typeface="Arial" panose="020B0604020202020204" pitchFamily="34" charset="0"/>
              </a:rPr>
              <a:t>h(X)</a:t>
            </a:r>
          </a:p>
          <a:p>
            <a:pPr marL="342900" indent="-342900">
              <a:lnSpc>
                <a:spcPct val="125000"/>
              </a:lnSpc>
              <a:spcBef>
                <a:spcPct val="20000"/>
              </a:spcBef>
              <a:buClr>
                <a:schemeClr val="accent1"/>
              </a:buClr>
              <a:buSzPct val="65000"/>
              <a:buFont typeface="Wingdings" panose="05000000000000000000" pitchFamily="2" charset="2"/>
            </a:pPr>
            <a:r>
              <a:rPr lang="en-US" altLang="zh-CN" sz="2800" dirty="0">
                <a:latin typeface="Arial" panose="020B0604020202020204" pitchFamily="34" charset="0"/>
              </a:rPr>
              <a:t>   </a:t>
            </a:r>
          </a:p>
        </p:txBody>
      </p:sp>
      <p:graphicFrame>
        <p:nvGraphicFramePr>
          <p:cNvPr id="184328" name="Object 8"/>
          <p:cNvGraphicFramePr>
            <a:graphicFrameLocks noChangeAspect="1"/>
          </p:cNvGraphicFramePr>
          <p:nvPr/>
        </p:nvGraphicFramePr>
        <p:xfrm>
          <a:off x="2987675" y="4935538"/>
          <a:ext cx="719138" cy="400050"/>
        </p:xfrm>
        <a:graphic>
          <a:graphicData uri="http://schemas.openxmlformats.org/presentationml/2006/ole">
            <mc:AlternateContent xmlns:mc="http://schemas.openxmlformats.org/markup-compatibility/2006">
              <mc:Choice xmlns:v="urn:schemas-microsoft-com:vml" Requires="v">
                <p:oleObj r:id="rId3" imgW="381000" imgH="203200" progId="Equation.3">
                  <p:embed/>
                </p:oleObj>
              </mc:Choice>
              <mc:Fallback>
                <p:oleObj r:id="rId3" imgW="381000" imgH="203200" progId="Equation.3">
                  <p:embed/>
                  <p:pic>
                    <p:nvPicPr>
                      <p:cNvPr id="0" name="图片 3076"/>
                      <p:cNvPicPr/>
                      <p:nvPr/>
                    </p:nvPicPr>
                    <p:blipFill>
                      <a:blip r:embed="rId4"/>
                      <a:stretch>
                        <a:fillRect/>
                      </a:stretch>
                    </p:blipFill>
                    <p:spPr>
                      <a:xfrm>
                        <a:off x="2987675" y="4935538"/>
                        <a:ext cx="719138" cy="400050"/>
                      </a:xfrm>
                      <a:prstGeom prst="rect">
                        <a:avLst/>
                      </a:prstGeom>
                      <a:noFill/>
                      <a:ln w="38100">
                        <a:noFill/>
                        <a:miter/>
                      </a:ln>
                    </p:spPr>
                  </p:pic>
                </p:oleObj>
              </mc:Fallback>
            </mc:AlternateContent>
          </a:graphicData>
        </a:graphic>
      </p:graphicFrame>
      <p:graphicFrame>
        <p:nvGraphicFramePr>
          <p:cNvPr id="7" name="Object 13"/>
          <p:cNvGraphicFramePr>
            <a:graphicFrameLocks noChangeAspect="1"/>
          </p:cNvGraphicFramePr>
          <p:nvPr/>
        </p:nvGraphicFramePr>
        <p:xfrm>
          <a:off x="4071938" y="4286250"/>
          <a:ext cx="785812" cy="468313"/>
        </p:xfrm>
        <a:graphic>
          <a:graphicData uri="http://schemas.openxmlformats.org/presentationml/2006/ole">
            <mc:AlternateContent xmlns:mc="http://schemas.openxmlformats.org/markup-compatibility/2006">
              <mc:Choice xmlns:v="urn:schemas-microsoft-com:vml" Requires="v">
                <p:oleObj r:id="rId5" imgW="355600" imgH="203200" progId="Equation.3">
                  <p:embed/>
                </p:oleObj>
              </mc:Choice>
              <mc:Fallback>
                <p:oleObj r:id="rId5" imgW="355600" imgH="203200" progId="Equation.3">
                  <p:embed/>
                  <p:pic>
                    <p:nvPicPr>
                      <p:cNvPr id="0" name="图片 3082"/>
                      <p:cNvPicPr/>
                      <p:nvPr/>
                    </p:nvPicPr>
                    <p:blipFill>
                      <a:blip r:embed="rId6"/>
                      <a:stretch>
                        <a:fillRect/>
                      </a:stretch>
                    </p:blipFill>
                    <p:spPr>
                      <a:xfrm>
                        <a:off x="4071938" y="4286250"/>
                        <a:ext cx="785812" cy="468313"/>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additive="base">
                                        <p:cTn id="7" dur="500" fill="hold"/>
                                        <p:tgtEl>
                                          <p:spTgt spid="184324"/>
                                        </p:tgtEl>
                                        <p:attrNameLst>
                                          <p:attrName>ppt_x</p:attrName>
                                        </p:attrNameLst>
                                      </p:cBhvr>
                                      <p:tavLst>
                                        <p:tav tm="0">
                                          <p:val>
                                            <p:strVal val="#ppt_x"/>
                                          </p:val>
                                        </p:tav>
                                        <p:tav tm="100000">
                                          <p:val>
                                            <p:strVal val="#ppt_x"/>
                                          </p:val>
                                        </p:tav>
                                      </p:tavLst>
                                    </p:anim>
                                    <p:anim calcmode="lin" valueType="num">
                                      <p:cBhvr additive="base">
                                        <p:cTn id="8" dur="500" fill="hold"/>
                                        <p:tgtEl>
                                          <p:spTgt spid="1843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25"/>
                                        </p:tgtEl>
                                        <p:attrNameLst>
                                          <p:attrName>style.visibility</p:attrName>
                                        </p:attrNameLst>
                                      </p:cBhvr>
                                      <p:to>
                                        <p:strVal val="visible"/>
                                      </p:to>
                                    </p:set>
                                    <p:anim calcmode="lin" valueType="num">
                                      <p:cBhvr additive="base">
                                        <p:cTn id="13" dur="500" fill="hold"/>
                                        <p:tgtEl>
                                          <p:spTgt spid="184325"/>
                                        </p:tgtEl>
                                        <p:attrNameLst>
                                          <p:attrName>ppt_x</p:attrName>
                                        </p:attrNameLst>
                                      </p:cBhvr>
                                      <p:tavLst>
                                        <p:tav tm="0">
                                          <p:val>
                                            <p:strVal val="#ppt_x"/>
                                          </p:val>
                                        </p:tav>
                                        <p:tav tm="100000">
                                          <p:val>
                                            <p:strVal val="#ppt_x"/>
                                          </p:val>
                                        </p:tav>
                                      </p:tavLst>
                                    </p:anim>
                                    <p:anim calcmode="lin" valueType="num">
                                      <p:cBhvr additive="base">
                                        <p:cTn id="14" dur="500" fill="hold"/>
                                        <p:tgtEl>
                                          <p:spTgt spid="1843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28"/>
                                        </p:tgtEl>
                                        <p:attrNameLst>
                                          <p:attrName>style.visibility</p:attrName>
                                        </p:attrNameLst>
                                      </p:cBhvr>
                                      <p:to>
                                        <p:strVal val="visible"/>
                                      </p:to>
                                    </p:set>
                                    <p:anim calcmode="lin" valueType="num">
                                      <p:cBhvr additive="base">
                                        <p:cTn id="17" dur="500" fill="hold"/>
                                        <p:tgtEl>
                                          <p:spTgt spid="184328"/>
                                        </p:tgtEl>
                                        <p:attrNameLst>
                                          <p:attrName>ppt_x</p:attrName>
                                        </p:attrNameLst>
                                      </p:cBhvr>
                                      <p:tavLst>
                                        <p:tav tm="0">
                                          <p:val>
                                            <p:strVal val="#ppt_x"/>
                                          </p:val>
                                        </p:tav>
                                        <p:tav tm="100000">
                                          <p:val>
                                            <p:strVal val="#ppt_x"/>
                                          </p:val>
                                        </p:tav>
                                      </p:tavLst>
                                    </p:anim>
                                    <p:anim calcmode="lin" valueType="num">
                                      <p:cBhvr additive="base">
                                        <p:cTn id="18" dur="500" fill="hold"/>
                                        <p:tgtEl>
                                          <p:spTgt spid="1843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body" sz="half" idx="1"/>
          </p:nvPr>
        </p:nvSpPr>
        <p:spPr>
          <a:xfrm>
            <a:off x="684213" y="404813"/>
            <a:ext cx="8135937" cy="2016125"/>
          </a:xfrm>
        </p:spPr>
        <p:txBody>
          <a:bodyPr vert="horz" wrap="square" lIns="91440" tIns="45720" rIns="91440" bIns="45720" anchor="t" anchorCtr="0"/>
          <a:lstStyle/>
          <a:p>
            <a:pPr eaLnBrk="1" hangingPunct="1">
              <a:lnSpc>
                <a:spcPct val="150000"/>
              </a:lnSpc>
              <a:buClr>
                <a:schemeClr val="accent1"/>
              </a:buClr>
              <a:buSzPct val="65000"/>
              <a:buFont typeface="Wingdings" panose="05000000000000000000" pitchFamily="2" charset="2"/>
              <a:buNone/>
            </a:pPr>
            <a:r>
              <a:rPr lang="en-US" altLang="zh-CN" sz="2600" dirty="0"/>
              <a:t>         </a:t>
            </a:r>
            <a:r>
              <a:rPr lang="zh-CN" altLang="en-US" sz="2600" dirty="0"/>
              <a:t>：是由</a:t>
            </a:r>
            <a:r>
              <a:rPr lang="en-US" altLang="zh-CN" sz="2600" dirty="0"/>
              <a:t>X</a:t>
            </a:r>
            <a:r>
              <a:rPr lang="zh-CN" altLang="en-US" sz="2600" dirty="0"/>
              <a:t>到达一个答案结点所需成本的估计函数。</a:t>
            </a:r>
          </a:p>
          <a:p>
            <a:pPr eaLnBrk="1" hangingPunct="1">
              <a:lnSpc>
                <a:spcPct val="150000"/>
              </a:lnSpc>
              <a:buClr>
                <a:schemeClr val="accent1"/>
              </a:buClr>
              <a:buSzPct val="65000"/>
              <a:buFont typeface="Wingdings" panose="05000000000000000000" pitchFamily="2" charset="2"/>
              <a:buNone/>
            </a:pPr>
            <a:r>
              <a:rPr lang="zh-CN" altLang="en-US" sz="2600" dirty="0"/>
              <a:t>  性质：单纯使用         选择</a:t>
            </a:r>
            <a:r>
              <a:rPr lang="en-US" altLang="zh-CN" sz="2600" dirty="0"/>
              <a:t>E</a:t>
            </a:r>
            <a:r>
              <a:rPr lang="zh-CN" altLang="en-US" sz="2600" dirty="0"/>
              <a:t>结点会导致算法偏向</a:t>
            </a:r>
          </a:p>
          <a:p>
            <a:pPr eaLnBrk="1" hangingPunct="1">
              <a:lnSpc>
                <a:spcPct val="150000"/>
              </a:lnSpc>
              <a:buClr>
                <a:schemeClr val="accent1"/>
              </a:buClr>
              <a:buSzPct val="65000"/>
              <a:buFont typeface="Wingdings" panose="05000000000000000000" pitchFamily="2" charset="2"/>
              <a:buNone/>
            </a:pPr>
            <a:r>
              <a:rPr lang="zh-CN" altLang="en-US" sz="2600" dirty="0"/>
              <a:t>             纵深检查。</a:t>
            </a:r>
          </a:p>
        </p:txBody>
      </p:sp>
      <p:graphicFrame>
        <p:nvGraphicFramePr>
          <p:cNvPr id="29699" name="Object 13"/>
          <p:cNvGraphicFramePr>
            <a:graphicFrameLocks noChangeAspect="1"/>
          </p:cNvGraphicFramePr>
          <p:nvPr/>
        </p:nvGraphicFramePr>
        <p:xfrm>
          <a:off x="3419475" y="1214438"/>
          <a:ext cx="719138" cy="400050"/>
        </p:xfrm>
        <a:graphic>
          <a:graphicData uri="http://schemas.openxmlformats.org/presentationml/2006/ole">
            <mc:AlternateContent xmlns:mc="http://schemas.openxmlformats.org/markup-compatibility/2006">
              <mc:Choice xmlns:v="urn:schemas-microsoft-com:vml" Requires="v">
                <p:oleObj r:id="rId2" imgW="381000" imgH="203200" progId="Equation.3">
                  <p:embed/>
                </p:oleObj>
              </mc:Choice>
              <mc:Fallback>
                <p:oleObj r:id="rId2" imgW="381000" imgH="203200" progId="Equation.3">
                  <p:embed/>
                  <p:pic>
                    <p:nvPicPr>
                      <p:cNvPr id="0" name="图片 3083"/>
                      <p:cNvPicPr/>
                      <p:nvPr/>
                    </p:nvPicPr>
                    <p:blipFill>
                      <a:blip r:embed="rId3"/>
                      <a:stretch>
                        <a:fillRect/>
                      </a:stretch>
                    </p:blipFill>
                    <p:spPr>
                      <a:xfrm>
                        <a:off x="3419475" y="1214438"/>
                        <a:ext cx="719138" cy="400050"/>
                      </a:xfrm>
                      <a:prstGeom prst="rect">
                        <a:avLst/>
                      </a:prstGeom>
                      <a:noFill/>
                      <a:ln w="38100">
                        <a:noFill/>
                        <a:miter/>
                      </a:ln>
                    </p:spPr>
                  </p:pic>
                </p:oleObj>
              </mc:Fallback>
            </mc:AlternateContent>
          </a:graphicData>
        </a:graphic>
      </p:graphicFrame>
      <p:graphicFrame>
        <p:nvGraphicFramePr>
          <p:cNvPr id="29700" name="Object 20"/>
          <p:cNvGraphicFramePr>
            <a:graphicFrameLocks noChangeAspect="1"/>
          </p:cNvGraphicFramePr>
          <p:nvPr/>
        </p:nvGraphicFramePr>
        <p:xfrm>
          <a:off x="852488" y="600075"/>
          <a:ext cx="719137" cy="400050"/>
        </p:xfrm>
        <a:graphic>
          <a:graphicData uri="http://schemas.openxmlformats.org/presentationml/2006/ole">
            <mc:AlternateContent xmlns:mc="http://schemas.openxmlformats.org/markup-compatibility/2006">
              <mc:Choice xmlns:v="urn:schemas-microsoft-com:vml" Requires="v">
                <p:oleObj r:id="rId4" imgW="381000" imgH="203200" progId="Equation.3">
                  <p:embed/>
                </p:oleObj>
              </mc:Choice>
              <mc:Fallback>
                <p:oleObj r:id="rId4" imgW="381000" imgH="203200" progId="Equation.3">
                  <p:embed/>
                  <p:pic>
                    <p:nvPicPr>
                      <p:cNvPr id="0" name="图片 3075"/>
                      <p:cNvPicPr/>
                      <p:nvPr/>
                    </p:nvPicPr>
                    <p:blipFill>
                      <a:blip r:embed="rId3"/>
                      <a:stretch>
                        <a:fillRect/>
                      </a:stretch>
                    </p:blipFill>
                    <p:spPr>
                      <a:xfrm>
                        <a:off x="852488" y="600075"/>
                        <a:ext cx="719137" cy="400050"/>
                      </a:xfrm>
                      <a:prstGeom prst="rect">
                        <a:avLst/>
                      </a:prstGeom>
                      <a:noFill/>
                      <a:ln w="38100">
                        <a:noFill/>
                        <a:miter/>
                      </a:ln>
                    </p:spPr>
                  </p:pic>
                </p:oleObj>
              </mc:Fallback>
            </mc:AlternateContent>
          </a:graphicData>
        </a:graphic>
      </p:graphicFrame>
      <p:grpSp>
        <p:nvGrpSpPr>
          <p:cNvPr id="29701" name="Group 31"/>
          <p:cNvGrpSpPr/>
          <p:nvPr/>
        </p:nvGrpSpPr>
        <p:grpSpPr>
          <a:xfrm>
            <a:off x="395288" y="2686050"/>
            <a:ext cx="5653087" cy="3457575"/>
            <a:chOff x="1179" y="1570"/>
            <a:chExt cx="3561" cy="2178"/>
          </a:xfrm>
        </p:grpSpPr>
        <p:grpSp>
          <p:nvGrpSpPr>
            <p:cNvPr id="29705" name="Group 29"/>
            <p:cNvGrpSpPr/>
            <p:nvPr/>
          </p:nvGrpSpPr>
          <p:grpSpPr>
            <a:xfrm>
              <a:off x="1565" y="3430"/>
              <a:ext cx="3175" cy="318"/>
              <a:chOff x="1565" y="3430"/>
              <a:chExt cx="3175" cy="363"/>
            </a:xfrm>
          </p:grpSpPr>
          <p:sp>
            <p:nvSpPr>
              <p:cNvPr id="29714" name="Rectangle 16"/>
              <p:cNvSpPr/>
              <p:nvPr/>
            </p:nvSpPr>
            <p:spPr>
              <a:xfrm>
                <a:off x="1565" y="3430"/>
                <a:ext cx="3175" cy="363"/>
              </a:xfrm>
              <a:prstGeom prst="rect">
                <a:avLst/>
              </a:prstGeom>
              <a:noFill/>
              <a:ln w="9525">
                <a:noFill/>
              </a:ln>
            </p:spPr>
            <p:txBody>
              <a:bodyPr/>
              <a:lstStyle/>
              <a:p>
                <a:pPr marL="342900" indent="-342900">
                  <a:spcBef>
                    <a:spcPct val="20000"/>
                  </a:spcBef>
                  <a:buClr>
                    <a:schemeClr val="accent1"/>
                  </a:buClr>
                  <a:buSzPct val="65000"/>
                  <a:buFont typeface="Wingdings" panose="05000000000000000000" pitchFamily="2" charset="2"/>
                </a:pP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X</a:t>
                </a:r>
                <a:r>
                  <a:rPr lang="zh-CN" altLang="en-US" dirty="0">
                    <a:latin typeface="Arial" panose="020B0604020202020204" pitchFamily="34" charset="0"/>
                  </a:rPr>
                  <a:t>到答案结点的最小成本</a:t>
                </a:r>
              </a:p>
            </p:txBody>
          </p:sp>
          <p:graphicFrame>
            <p:nvGraphicFramePr>
              <p:cNvPr id="29715" name="Object 14"/>
              <p:cNvGraphicFramePr>
                <a:graphicFrameLocks noChangeAspect="1"/>
              </p:cNvGraphicFramePr>
              <p:nvPr/>
            </p:nvGraphicFramePr>
            <p:xfrm>
              <a:off x="1690" y="3475"/>
              <a:ext cx="340" cy="227"/>
            </p:xfrm>
            <a:graphic>
              <a:graphicData uri="http://schemas.openxmlformats.org/presentationml/2006/ole">
                <mc:AlternateContent xmlns:mc="http://schemas.openxmlformats.org/markup-compatibility/2006">
                  <mc:Choice xmlns:v="urn:schemas-microsoft-com:vml" Requires="v">
                    <p:oleObj r:id="rId5" imgW="317500" imgH="203200" progId="Equation.3">
                      <p:embed/>
                    </p:oleObj>
                  </mc:Choice>
                  <mc:Fallback>
                    <p:oleObj r:id="rId5" imgW="317500" imgH="203200" progId="Equation.3">
                      <p:embed/>
                      <p:pic>
                        <p:nvPicPr>
                          <p:cNvPr id="0" name="图片 3079"/>
                          <p:cNvPicPr/>
                          <p:nvPr/>
                        </p:nvPicPr>
                        <p:blipFill>
                          <a:blip r:embed="rId6"/>
                          <a:stretch>
                            <a:fillRect/>
                          </a:stretch>
                        </p:blipFill>
                        <p:spPr>
                          <a:xfrm>
                            <a:off x="1690" y="3475"/>
                            <a:ext cx="340" cy="227"/>
                          </a:xfrm>
                          <a:prstGeom prst="rect">
                            <a:avLst/>
                          </a:prstGeom>
                          <a:noFill/>
                          <a:ln w="38100">
                            <a:noFill/>
                            <a:miter/>
                          </a:ln>
                        </p:spPr>
                      </p:pic>
                    </p:oleObj>
                  </mc:Fallback>
                </mc:AlternateContent>
              </a:graphicData>
            </a:graphic>
          </p:graphicFrame>
        </p:grpSp>
        <p:sp>
          <p:nvSpPr>
            <p:cNvPr id="29706" name="Oval 17"/>
            <p:cNvSpPr/>
            <p:nvPr/>
          </p:nvSpPr>
          <p:spPr>
            <a:xfrm>
              <a:off x="2427" y="2023"/>
              <a:ext cx="317" cy="31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X</a:t>
              </a:r>
            </a:p>
          </p:txBody>
        </p:sp>
        <p:sp>
          <p:nvSpPr>
            <p:cNvPr id="29707" name="Oval 18"/>
            <p:cNvSpPr/>
            <p:nvPr/>
          </p:nvSpPr>
          <p:spPr>
            <a:xfrm>
              <a:off x="2200" y="2612"/>
              <a:ext cx="317" cy="31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Y</a:t>
              </a:r>
            </a:p>
          </p:txBody>
        </p:sp>
        <p:sp>
          <p:nvSpPr>
            <p:cNvPr id="29708" name="Line 19"/>
            <p:cNvSpPr/>
            <p:nvPr/>
          </p:nvSpPr>
          <p:spPr>
            <a:xfrm flipH="1">
              <a:off x="2427" y="2340"/>
              <a:ext cx="136" cy="272"/>
            </a:xfrm>
            <a:prstGeom prst="line">
              <a:avLst/>
            </a:prstGeom>
            <a:ln w="9525" cap="flat" cmpd="sng">
              <a:solidFill>
                <a:schemeClr val="tx1"/>
              </a:solidFill>
              <a:prstDash val="solid"/>
              <a:headEnd type="none" w="med" len="med"/>
              <a:tailEnd type="none" w="med" len="med"/>
            </a:ln>
          </p:spPr>
        </p:sp>
        <p:graphicFrame>
          <p:nvGraphicFramePr>
            <p:cNvPr id="29709" name="Object 23"/>
            <p:cNvGraphicFramePr>
              <a:graphicFrameLocks noChangeAspect="1"/>
            </p:cNvGraphicFramePr>
            <p:nvPr/>
          </p:nvGraphicFramePr>
          <p:xfrm>
            <a:off x="2707" y="2704"/>
            <a:ext cx="982" cy="252"/>
          </p:xfrm>
          <a:graphic>
            <a:graphicData uri="http://schemas.openxmlformats.org/presentationml/2006/ole">
              <mc:AlternateContent xmlns:mc="http://schemas.openxmlformats.org/markup-compatibility/2006">
                <mc:Choice xmlns:v="urn:schemas-microsoft-com:vml" Requires="v">
                  <p:oleObj r:id="rId7" imgW="825500" imgH="203200" progId="Equation.3">
                    <p:embed/>
                  </p:oleObj>
                </mc:Choice>
                <mc:Fallback>
                  <p:oleObj r:id="rId7" imgW="825500" imgH="203200" progId="Equation.3">
                    <p:embed/>
                    <p:pic>
                      <p:nvPicPr>
                        <p:cNvPr id="0" name="图片 3078"/>
                        <p:cNvPicPr/>
                        <p:nvPr/>
                      </p:nvPicPr>
                      <p:blipFill>
                        <a:blip r:embed="rId8"/>
                        <a:stretch>
                          <a:fillRect/>
                        </a:stretch>
                      </p:blipFill>
                      <p:spPr>
                        <a:xfrm>
                          <a:off x="2707" y="2704"/>
                          <a:ext cx="982" cy="252"/>
                        </a:xfrm>
                        <a:prstGeom prst="rect">
                          <a:avLst/>
                        </a:prstGeom>
                        <a:noFill/>
                        <a:ln w="38100">
                          <a:noFill/>
                          <a:miter/>
                        </a:ln>
                      </p:spPr>
                    </p:pic>
                  </p:oleObj>
                </mc:Fallback>
              </mc:AlternateContent>
            </a:graphicData>
          </a:graphic>
        </p:graphicFrame>
        <p:sp>
          <p:nvSpPr>
            <p:cNvPr id="29710" name="Freeform 24"/>
            <p:cNvSpPr/>
            <p:nvPr/>
          </p:nvSpPr>
          <p:spPr>
            <a:xfrm>
              <a:off x="2517" y="1570"/>
              <a:ext cx="190" cy="453"/>
            </a:xfrm>
            <a:custGeom>
              <a:avLst/>
              <a:gdLst>
                <a:gd name="txL" fmla="*/ 0 w 114"/>
                <a:gd name="txT" fmla="*/ 0 h 453"/>
                <a:gd name="txR" fmla="*/ 114 w 114"/>
                <a:gd name="txB" fmla="*/ 453 h 453"/>
              </a:gdLst>
              <a:ahLst/>
              <a:cxnLst>
                <a:cxn ang="0">
                  <a:pos x="195" y="0"/>
                </a:cxn>
                <a:cxn ang="0">
                  <a:pos x="195" y="90"/>
                </a:cxn>
                <a:cxn ang="0">
                  <a:pos x="1367" y="226"/>
                </a:cxn>
                <a:cxn ang="0">
                  <a:pos x="772" y="453"/>
                </a:cxn>
              </a:cxnLst>
              <a:rect l="txL" t="txT" r="txR" b="txB"/>
              <a:pathLst>
                <a:path w="114" h="453">
                  <a:moveTo>
                    <a:pt x="15" y="0"/>
                  </a:moveTo>
                  <a:cubicBezTo>
                    <a:pt x="7" y="26"/>
                    <a:pt x="0" y="52"/>
                    <a:pt x="15" y="90"/>
                  </a:cubicBezTo>
                  <a:cubicBezTo>
                    <a:pt x="30" y="128"/>
                    <a:pt x="98" y="166"/>
                    <a:pt x="106" y="226"/>
                  </a:cubicBezTo>
                  <a:cubicBezTo>
                    <a:pt x="114" y="286"/>
                    <a:pt x="87" y="369"/>
                    <a:pt x="60" y="453"/>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aphicFrame>
          <p:nvGraphicFramePr>
            <p:cNvPr id="29711" name="Object 25"/>
            <p:cNvGraphicFramePr>
              <a:graphicFrameLocks noChangeAspect="1"/>
            </p:cNvGraphicFramePr>
            <p:nvPr/>
          </p:nvGraphicFramePr>
          <p:xfrm>
            <a:off x="2790" y="1751"/>
            <a:ext cx="876" cy="252"/>
          </p:xfrm>
          <a:graphic>
            <a:graphicData uri="http://schemas.openxmlformats.org/presentationml/2006/ole">
              <mc:AlternateContent xmlns:mc="http://schemas.openxmlformats.org/markup-compatibility/2006">
                <mc:Choice xmlns:v="urn:schemas-microsoft-com:vml" Requires="v">
                  <p:oleObj r:id="rId9" imgW="736600" imgH="203200" progId="Equation.3">
                    <p:embed/>
                  </p:oleObj>
                </mc:Choice>
                <mc:Fallback>
                  <p:oleObj r:id="rId9" imgW="736600" imgH="203200" progId="Equation.3">
                    <p:embed/>
                    <p:pic>
                      <p:nvPicPr>
                        <p:cNvPr id="0" name="图片 3080"/>
                        <p:cNvPicPr/>
                        <p:nvPr/>
                      </p:nvPicPr>
                      <p:blipFill>
                        <a:blip r:embed="rId10"/>
                        <a:stretch>
                          <a:fillRect/>
                        </a:stretch>
                      </p:blipFill>
                      <p:spPr>
                        <a:xfrm>
                          <a:off x="2790" y="1751"/>
                          <a:ext cx="876" cy="252"/>
                        </a:xfrm>
                        <a:prstGeom prst="rect">
                          <a:avLst/>
                        </a:prstGeom>
                        <a:noFill/>
                        <a:ln w="38100">
                          <a:noFill/>
                          <a:miter/>
                        </a:ln>
                      </p:spPr>
                    </p:pic>
                  </p:oleObj>
                </mc:Fallback>
              </mc:AlternateContent>
            </a:graphicData>
          </a:graphic>
        </p:graphicFrame>
        <p:sp>
          <p:nvSpPr>
            <p:cNvPr id="29712" name="Freeform 27"/>
            <p:cNvSpPr/>
            <p:nvPr/>
          </p:nvSpPr>
          <p:spPr>
            <a:xfrm>
              <a:off x="2154" y="2931"/>
              <a:ext cx="227" cy="272"/>
            </a:xfrm>
            <a:custGeom>
              <a:avLst/>
              <a:gdLst>
                <a:gd name="txL" fmla="*/ 0 w 205"/>
                <a:gd name="txT" fmla="*/ 0 h 272"/>
                <a:gd name="txR" fmla="*/ 205 w 205"/>
                <a:gd name="txB" fmla="*/ 272 h 272"/>
              </a:gdLst>
              <a:ahLst/>
              <a:cxnLst>
                <a:cxn ang="0">
                  <a:pos x="227" y="0"/>
                </a:cxn>
                <a:cxn ang="0">
                  <a:pos x="305" y="136"/>
                </a:cxn>
                <a:cxn ang="0">
                  <a:pos x="0" y="272"/>
                </a:cxn>
              </a:cxnLst>
              <a:rect l="txL" t="txT" r="txR" b="txB"/>
              <a:pathLst>
                <a:path w="205" h="272">
                  <a:moveTo>
                    <a:pt x="136" y="0"/>
                  </a:moveTo>
                  <a:cubicBezTo>
                    <a:pt x="170" y="45"/>
                    <a:pt x="205" y="91"/>
                    <a:pt x="182" y="136"/>
                  </a:cubicBezTo>
                  <a:cubicBezTo>
                    <a:pt x="159" y="181"/>
                    <a:pt x="79" y="226"/>
                    <a:pt x="0" y="272"/>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aphicFrame>
          <p:nvGraphicFramePr>
            <p:cNvPr id="29713" name="Object 30"/>
            <p:cNvGraphicFramePr>
              <a:graphicFrameLocks noChangeAspect="1"/>
            </p:cNvGraphicFramePr>
            <p:nvPr/>
          </p:nvGraphicFramePr>
          <p:xfrm>
            <a:off x="1179" y="3067"/>
            <a:ext cx="846" cy="252"/>
          </p:xfrm>
          <a:graphic>
            <a:graphicData uri="http://schemas.openxmlformats.org/presentationml/2006/ole">
              <mc:AlternateContent xmlns:mc="http://schemas.openxmlformats.org/markup-compatibility/2006">
                <mc:Choice xmlns:v="urn:schemas-microsoft-com:vml" Requires="v">
                  <p:oleObj r:id="rId11" imgW="711200" imgH="203200" progId="Equation.3">
                    <p:embed/>
                  </p:oleObj>
                </mc:Choice>
                <mc:Fallback>
                  <p:oleObj r:id="rId11" imgW="711200" imgH="203200" progId="Equation.3">
                    <p:embed/>
                    <p:pic>
                      <p:nvPicPr>
                        <p:cNvPr id="0" name="图片 3077"/>
                        <p:cNvPicPr/>
                        <p:nvPr/>
                      </p:nvPicPr>
                      <p:blipFill>
                        <a:blip r:embed="rId12"/>
                        <a:stretch>
                          <a:fillRect/>
                        </a:stretch>
                      </p:blipFill>
                      <p:spPr>
                        <a:xfrm>
                          <a:off x="1179" y="3067"/>
                          <a:ext cx="846" cy="252"/>
                        </a:xfrm>
                        <a:prstGeom prst="rect">
                          <a:avLst/>
                        </a:prstGeom>
                        <a:noFill/>
                        <a:ln w="38100">
                          <a:noFill/>
                          <a:miter/>
                        </a:ln>
                      </p:spPr>
                    </p:pic>
                  </p:oleObj>
                </mc:Fallback>
              </mc:AlternateContent>
            </a:graphicData>
          </a:graphic>
        </p:graphicFrame>
      </p:grpSp>
      <p:sp>
        <p:nvSpPr>
          <p:cNvPr id="29702" name="Text Box 38"/>
          <p:cNvSpPr txBox="1"/>
          <p:nvPr/>
        </p:nvSpPr>
        <p:spPr>
          <a:xfrm>
            <a:off x="5435600" y="2409825"/>
            <a:ext cx="3494088" cy="3416300"/>
          </a:xfrm>
          <a:prstGeom prst="rect">
            <a:avLst/>
          </a:prstGeom>
          <a:solidFill>
            <a:srgbClr val="F4F426"/>
          </a:solidFill>
          <a:ln w="9525">
            <a:noFill/>
          </a:ln>
        </p:spPr>
        <p:txBody>
          <a:bodyPr>
            <a:spAutoFit/>
          </a:bodyPr>
          <a:lstStyle/>
          <a:p>
            <a:pPr>
              <a:spcBef>
                <a:spcPct val="50000"/>
              </a:spcBef>
            </a:pPr>
            <a:r>
              <a:rPr lang="zh-CN" altLang="en-US" dirty="0">
                <a:latin typeface="Arial" panose="020B0604020202020204" pitchFamily="34" charset="0"/>
              </a:rPr>
              <a:t>纵深检索：直到子树</a:t>
            </a:r>
            <a:r>
              <a:rPr lang="en-US" altLang="zh-CN" dirty="0">
                <a:latin typeface="Arial" panose="020B0604020202020204" pitchFamily="34" charset="0"/>
              </a:rPr>
              <a:t>X</a:t>
            </a:r>
            <a:r>
              <a:rPr lang="zh-CN" altLang="en-US" dirty="0">
                <a:latin typeface="Arial" panose="020B0604020202020204" pitchFamily="34" charset="0"/>
              </a:rPr>
              <a:t>全部检索完才可能生成那些除了</a:t>
            </a:r>
            <a:r>
              <a:rPr lang="en-US" altLang="zh-CN" dirty="0">
                <a:latin typeface="Arial" panose="020B0604020202020204" pitchFamily="34" charset="0"/>
              </a:rPr>
              <a:t>X</a:t>
            </a:r>
            <a:r>
              <a:rPr lang="zh-CN" altLang="en-US" dirty="0">
                <a:latin typeface="Arial" panose="020B0604020202020204" pitchFamily="34" charset="0"/>
              </a:rPr>
              <a:t>子树以外的子树结点。</a:t>
            </a:r>
          </a:p>
          <a:p>
            <a:pPr>
              <a:spcBef>
                <a:spcPct val="50000"/>
              </a:spcBef>
            </a:pPr>
            <a:r>
              <a:rPr lang="en-US" altLang="zh-CN" dirty="0">
                <a:latin typeface="Arial" panose="020B0604020202020204" pitchFamily="34" charset="0"/>
              </a:rPr>
              <a:t>1</a:t>
            </a:r>
            <a:r>
              <a:rPr lang="zh-CN" altLang="en-US" dirty="0">
                <a:latin typeface="Arial" panose="020B0604020202020204" pitchFamily="34" charset="0"/>
              </a:rPr>
              <a:t>）如果                        ，</a:t>
            </a:r>
          </a:p>
          <a:p>
            <a:pPr>
              <a:spcBef>
                <a:spcPct val="50000"/>
              </a:spcBef>
            </a:pPr>
            <a:r>
              <a:rPr lang="zh-CN" altLang="en-US" dirty="0">
                <a:latin typeface="Arial" panose="020B0604020202020204" pitchFamily="34" charset="0"/>
              </a:rPr>
              <a:t>     最理想！</a:t>
            </a:r>
          </a:p>
          <a:p>
            <a:pPr>
              <a:spcBef>
                <a:spcPct val="50000"/>
              </a:spcBef>
            </a:pPr>
            <a:r>
              <a:rPr lang="en-US" altLang="zh-CN" dirty="0">
                <a:latin typeface="Arial" panose="020B0604020202020204" pitchFamily="34" charset="0"/>
              </a:rPr>
              <a:t>2</a:t>
            </a:r>
            <a:r>
              <a:rPr lang="zh-CN" altLang="en-US" dirty="0">
                <a:latin typeface="Arial" panose="020B0604020202020204" pitchFamily="34" charset="0"/>
              </a:rPr>
              <a:t>）否则，可能导致不能很快地</a:t>
            </a:r>
          </a:p>
          <a:p>
            <a:pPr>
              <a:spcBef>
                <a:spcPct val="50000"/>
              </a:spcBef>
            </a:pPr>
            <a:r>
              <a:rPr lang="zh-CN" altLang="en-US" dirty="0">
                <a:latin typeface="Arial" panose="020B0604020202020204" pitchFamily="34" charset="0"/>
              </a:rPr>
              <a:t>      找到更靠近根的答案结点。</a:t>
            </a:r>
          </a:p>
          <a:p>
            <a:pPr>
              <a:spcBef>
                <a:spcPct val="50000"/>
              </a:spcBef>
            </a:pPr>
            <a:r>
              <a:rPr lang="zh-CN" altLang="en-US" dirty="0">
                <a:latin typeface="Arial" panose="020B0604020202020204" pitchFamily="34" charset="0"/>
              </a:rPr>
              <a:t>特例：                               </a:t>
            </a:r>
          </a:p>
          <a:p>
            <a:pPr>
              <a:spcBef>
                <a:spcPct val="50000"/>
              </a:spcBef>
            </a:pPr>
            <a:r>
              <a:rPr lang="zh-CN" altLang="en-US" dirty="0">
                <a:latin typeface="Arial" panose="020B0604020202020204" pitchFamily="34" charset="0"/>
              </a:rPr>
              <a:t>       但</a:t>
            </a:r>
            <a:r>
              <a:rPr lang="en-US" altLang="zh-CN" dirty="0">
                <a:latin typeface="Arial" panose="020B0604020202020204" pitchFamily="34" charset="0"/>
              </a:rPr>
              <a:t>Z</a:t>
            </a:r>
            <a:r>
              <a:rPr lang="zh-CN" altLang="en-US" dirty="0">
                <a:latin typeface="Arial" panose="020B0604020202020204" pitchFamily="34" charset="0"/>
              </a:rPr>
              <a:t>比</a:t>
            </a:r>
            <a:r>
              <a:rPr lang="en-US" altLang="zh-CN" dirty="0">
                <a:latin typeface="Arial" panose="020B0604020202020204" pitchFamily="34" charset="0"/>
              </a:rPr>
              <a:t>W</a:t>
            </a:r>
            <a:r>
              <a:rPr lang="zh-CN" altLang="en-US" dirty="0">
                <a:latin typeface="Arial" panose="020B0604020202020204" pitchFamily="34" charset="0"/>
              </a:rPr>
              <a:t>更接近答案结点。</a:t>
            </a:r>
          </a:p>
        </p:txBody>
      </p:sp>
      <p:graphicFrame>
        <p:nvGraphicFramePr>
          <p:cNvPr id="29703" name="Object 39"/>
          <p:cNvGraphicFramePr>
            <a:graphicFrameLocks noChangeAspect="1"/>
          </p:cNvGraphicFramePr>
          <p:nvPr/>
        </p:nvGraphicFramePr>
        <p:xfrm>
          <a:off x="6372225" y="3357563"/>
          <a:ext cx="1547813" cy="374650"/>
        </p:xfrm>
        <a:graphic>
          <a:graphicData uri="http://schemas.openxmlformats.org/presentationml/2006/ole">
            <mc:AlternateContent xmlns:mc="http://schemas.openxmlformats.org/markup-compatibility/2006">
              <mc:Choice xmlns:v="urn:schemas-microsoft-com:vml" Requires="v">
                <p:oleObj r:id="rId13" imgW="876300" imgH="203200" progId="Equation.3">
                  <p:embed/>
                </p:oleObj>
              </mc:Choice>
              <mc:Fallback>
                <p:oleObj r:id="rId13" imgW="876300" imgH="203200" progId="Equation.3">
                  <p:embed/>
                  <p:pic>
                    <p:nvPicPr>
                      <p:cNvPr id="0" name="图片 3081"/>
                      <p:cNvPicPr/>
                      <p:nvPr/>
                    </p:nvPicPr>
                    <p:blipFill>
                      <a:blip r:embed="rId14"/>
                      <a:stretch>
                        <a:fillRect/>
                      </a:stretch>
                    </p:blipFill>
                    <p:spPr>
                      <a:xfrm>
                        <a:off x="6372225" y="3357563"/>
                        <a:ext cx="1547813" cy="374650"/>
                      </a:xfrm>
                      <a:prstGeom prst="rect">
                        <a:avLst/>
                      </a:prstGeom>
                      <a:noFill/>
                      <a:ln w="38100">
                        <a:noFill/>
                        <a:miter/>
                      </a:ln>
                    </p:spPr>
                  </p:pic>
                </p:oleObj>
              </mc:Fallback>
            </mc:AlternateContent>
          </a:graphicData>
        </a:graphic>
      </p:graphicFrame>
      <p:graphicFrame>
        <p:nvGraphicFramePr>
          <p:cNvPr id="29704" name="Object 40"/>
          <p:cNvGraphicFramePr>
            <a:graphicFrameLocks noChangeAspect="1"/>
          </p:cNvGraphicFramePr>
          <p:nvPr/>
        </p:nvGraphicFramePr>
        <p:xfrm>
          <a:off x="6156325" y="5000625"/>
          <a:ext cx="1511300" cy="382588"/>
        </p:xfrm>
        <a:graphic>
          <a:graphicData uri="http://schemas.openxmlformats.org/presentationml/2006/ole">
            <mc:AlternateContent xmlns:mc="http://schemas.openxmlformats.org/markup-compatibility/2006">
              <mc:Choice xmlns:v="urn:schemas-microsoft-com:vml" Requires="v">
                <p:oleObj r:id="rId15" imgW="837565" imgH="203200" progId="Equation.3">
                  <p:embed/>
                </p:oleObj>
              </mc:Choice>
              <mc:Fallback>
                <p:oleObj r:id="rId15" imgW="837565" imgH="203200" progId="Equation.3">
                  <p:embed/>
                  <p:pic>
                    <p:nvPicPr>
                      <p:cNvPr id="0" name="图片 3087"/>
                      <p:cNvPicPr/>
                      <p:nvPr/>
                    </p:nvPicPr>
                    <p:blipFill>
                      <a:blip r:embed="rId16"/>
                      <a:stretch>
                        <a:fillRect/>
                      </a:stretch>
                    </p:blipFill>
                    <p:spPr>
                      <a:xfrm>
                        <a:off x="6156325" y="5000625"/>
                        <a:ext cx="1511300" cy="382588"/>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a:xfrm>
            <a:off x="539750" y="549275"/>
            <a:ext cx="8229600" cy="1439863"/>
          </a:xfrm>
        </p:spPr>
        <p:txBody>
          <a:bodyPr vert="horz" wrap="square" lIns="91440" tIns="45720" rIns="91440" bIns="45720" anchor="t" anchorCtr="0"/>
          <a:lstStyle/>
          <a:p>
            <a:pPr eaLnBrk="1" hangingPunct="1">
              <a:lnSpc>
                <a:spcPct val="150000"/>
              </a:lnSpc>
              <a:spcBef>
                <a:spcPct val="0"/>
              </a:spcBef>
              <a:buNone/>
            </a:pPr>
            <a:r>
              <a:rPr lang="zh-CN" altLang="en-US" sz="2600" dirty="0">
                <a:latin typeface="黑体" panose="02010609060101010101" pitchFamily="49" charset="-122"/>
                <a:ea typeface="黑体" panose="02010609060101010101" pitchFamily="49" charset="-122"/>
              </a:rPr>
              <a:t>如何避免单纯考虑     造成的纵深检查？</a:t>
            </a:r>
          </a:p>
          <a:p>
            <a:pPr eaLnBrk="1" hangingPunct="1">
              <a:lnSpc>
                <a:spcPct val="150000"/>
              </a:lnSpc>
              <a:spcBef>
                <a:spcPct val="0"/>
              </a:spcBef>
              <a:buNone/>
            </a:pPr>
            <a:r>
              <a:rPr lang="zh-CN" altLang="en-US" sz="2600" dirty="0"/>
              <a:t>    引进</a:t>
            </a:r>
            <a:r>
              <a:rPr lang="en-US" altLang="zh-CN" sz="3200" b="1" dirty="0">
                <a:latin typeface="黑体" panose="02010609060101010101" pitchFamily="49" charset="-122"/>
                <a:ea typeface="黑体" panose="02010609060101010101" pitchFamily="49" charset="-122"/>
              </a:rPr>
              <a:t>h(X)</a:t>
            </a:r>
            <a:r>
              <a:rPr lang="zh-CN" altLang="en-US" sz="2600" dirty="0"/>
              <a:t>改进成本估计函数。</a:t>
            </a:r>
          </a:p>
          <a:p>
            <a:pPr eaLnBrk="1" hangingPunct="1">
              <a:lnSpc>
                <a:spcPct val="150000"/>
              </a:lnSpc>
              <a:spcBef>
                <a:spcPct val="0"/>
              </a:spcBef>
            </a:pPr>
            <a:r>
              <a:rPr lang="en-US" altLang="zh-CN" sz="2600" dirty="0"/>
              <a:t>h(X)</a:t>
            </a:r>
            <a:r>
              <a:rPr lang="zh-CN" altLang="en-US" sz="2600" dirty="0"/>
              <a:t>：根结点到结点</a:t>
            </a:r>
            <a:r>
              <a:rPr lang="en-US" altLang="zh-CN" sz="2600" dirty="0"/>
              <a:t>X</a:t>
            </a:r>
            <a:r>
              <a:rPr lang="zh-CN" altLang="en-US" sz="2600" dirty="0"/>
              <a:t>的成本</a:t>
            </a:r>
            <a:r>
              <a:rPr lang="en-US" altLang="zh-CN" sz="2600" dirty="0"/>
              <a:t>——</a:t>
            </a:r>
            <a:r>
              <a:rPr lang="zh-CN" altLang="en-US" sz="2600" dirty="0"/>
              <a:t>已发生成本。</a:t>
            </a:r>
          </a:p>
        </p:txBody>
      </p:sp>
      <p:graphicFrame>
        <p:nvGraphicFramePr>
          <p:cNvPr id="30723" name="Object 11"/>
          <p:cNvGraphicFramePr>
            <a:graphicFrameLocks noChangeAspect="1"/>
          </p:cNvGraphicFramePr>
          <p:nvPr/>
        </p:nvGraphicFramePr>
        <p:xfrm>
          <a:off x="3352800" y="714375"/>
          <a:ext cx="719138" cy="400050"/>
        </p:xfrm>
        <a:graphic>
          <a:graphicData uri="http://schemas.openxmlformats.org/presentationml/2006/ole">
            <mc:AlternateContent xmlns:mc="http://schemas.openxmlformats.org/markup-compatibility/2006">
              <mc:Choice xmlns:v="urn:schemas-microsoft-com:vml" Requires="v">
                <p:oleObj r:id="rId2" imgW="381000" imgH="203200" progId="Equation.3">
                  <p:embed/>
                </p:oleObj>
              </mc:Choice>
              <mc:Fallback>
                <p:oleObj r:id="rId2" imgW="381000" imgH="203200" progId="Equation.3">
                  <p:embed/>
                  <p:pic>
                    <p:nvPicPr>
                      <p:cNvPr id="0" name="图片 3084"/>
                      <p:cNvPicPr/>
                      <p:nvPr/>
                    </p:nvPicPr>
                    <p:blipFill>
                      <a:blip r:embed="rId3"/>
                      <a:stretch>
                        <a:fillRect/>
                      </a:stretch>
                    </p:blipFill>
                    <p:spPr>
                      <a:xfrm>
                        <a:off x="3352800" y="714375"/>
                        <a:ext cx="719138" cy="400050"/>
                      </a:xfrm>
                      <a:prstGeom prst="rect">
                        <a:avLst/>
                      </a:prstGeom>
                      <a:noFill/>
                      <a:ln w="38100">
                        <a:noFill/>
                        <a:miter/>
                      </a:ln>
                    </p:spPr>
                  </p:pic>
                </p:oleObj>
              </mc:Fallback>
            </mc:AlternateContent>
          </a:graphicData>
        </a:graphic>
      </p:graphicFrame>
      <p:grpSp>
        <p:nvGrpSpPr>
          <p:cNvPr id="2" name="Group 15"/>
          <p:cNvGrpSpPr/>
          <p:nvPr/>
        </p:nvGrpSpPr>
        <p:grpSpPr>
          <a:xfrm>
            <a:off x="539750" y="2622550"/>
            <a:ext cx="8229600" cy="2735263"/>
            <a:chOff x="340" y="1426"/>
            <a:chExt cx="5184" cy="1723"/>
          </a:xfrm>
        </p:grpSpPr>
        <p:sp>
          <p:nvSpPr>
            <p:cNvPr id="30725" name="Rectangle 12"/>
            <p:cNvSpPr/>
            <p:nvPr/>
          </p:nvSpPr>
          <p:spPr>
            <a:xfrm>
              <a:off x="340" y="1426"/>
              <a:ext cx="5184" cy="1723"/>
            </a:xfrm>
            <a:prstGeom prst="rect">
              <a:avLst/>
            </a:prstGeom>
            <a:noFill/>
            <a:ln w="9525">
              <a:noFill/>
            </a:ln>
          </p:spPr>
          <p:txBody>
            <a:bodyPr/>
            <a:lstStyle/>
            <a:p>
              <a:pPr marL="342900" indent="-342900">
                <a:lnSpc>
                  <a:spcPct val="150000"/>
                </a:lnSpc>
                <a:buClr>
                  <a:schemeClr val="accent1"/>
                </a:buClr>
                <a:buSzPct val="65000"/>
                <a:buFont typeface="Wingdings" panose="05000000000000000000" pitchFamily="2" charset="2"/>
              </a:pPr>
              <a:r>
                <a:rPr lang="zh-CN" altLang="en-US" sz="2800" dirty="0">
                  <a:latin typeface="黑体" panose="02010609060101010101" pitchFamily="49" charset="-122"/>
                  <a:ea typeface="黑体" panose="02010609060101010101" pitchFamily="49" charset="-122"/>
                </a:rPr>
                <a:t>改进的结点成本估计函数</a:t>
              </a:r>
            </a:p>
            <a:p>
              <a:pPr marL="342900" indent="-342900">
                <a:lnSpc>
                  <a:spcPct val="150000"/>
                </a:lnSpc>
                <a:buClr>
                  <a:schemeClr val="accent1"/>
                </a:buClr>
                <a:buSzPct val="65000"/>
                <a:buFont typeface="Wingdings" panose="05000000000000000000" pitchFamily="2" charset="2"/>
                <a:buChar char="n"/>
              </a:pPr>
              <a:endParaRPr lang="zh-CN" altLang="en-US" sz="2600" dirty="0">
                <a:latin typeface="Arial" panose="020B0604020202020204" pitchFamily="34" charset="0"/>
              </a:endParaRPr>
            </a:p>
            <a:p>
              <a:pPr marL="342900" indent="-342900">
                <a:lnSpc>
                  <a:spcPct val="150000"/>
                </a:lnSpc>
                <a:buClr>
                  <a:schemeClr val="accent1"/>
                </a:buClr>
                <a:buSzPct val="65000"/>
                <a:buFont typeface="Wingdings" panose="05000000000000000000" pitchFamily="2" charset="2"/>
                <a:buChar char="n"/>
              </a:pPr>
              <a:r>
                <a:rPr lang="en-US" altLang="zh-CN" sz="2600" dirty="0">
                  <a:latin typeface="Arial" panose="020B0604020202020204" pitchFamily="34" charset="0"/>
                </a:rPr>
                <a:t>f(</a:t>
              </a:r>
              <a:r>
                <a:rPr lang="en-US" altLang="zh-CN" sz="2600" dirty="0">
                  <a:latin typeface="宋体" panose="02010600030101010101" pitchFamily="2" charset="-122"/>
                </a:rPr>
                <a:t>·</a:t>
              </a:r>
              <a:r>
                <a:rPr lang="en-US" altLang="zh-CN" sz="2600" dirty="0">
                  <a:latin typeface="Arial" panose="020B0604020202020204" pitchFamily="34" charset="0"/>
                </a:rPr>
                <a:t>)</a:t>
              </a:r>
              <a:r>
                <a:rPr lang="zh-CN" altLang="en-US" sz="2600" dirty="0">
                  <a:latin typeface="Arial" panose="020B0604020202020204" pitchFamily="34" charset="0"/>
                </a:rPr>
                <a:t>是一个非降函数。</a:t>
              </a:r>
            </a:p>
            <a:p>
              <a:pPr marL="342900" indent="-342900">
                <a:lnSpc>
                  <a:spcPct val="150000"/>
                </a:lnSpc>
                <a:buClr>
                  <a:schemeClr val="accent1"/>
                </a:buClr>
                <a:buSzPct val="65000"/>
                <a:buFont typeface="Wingdings" panose="05000000000000000000" pitchFamily="2" charset="2"/>
                <a:buChar char="n"/>
              </a:pPr>
              <a:r>
                <a:rPr lang="zh-CN" altLang="en-US" sz="2600" dirty="0">
                  <a:latin typeface="Arial" panose="020B0604020202020204" pitchFamily="34" charset="0"/>
                </a:rPr>
                <a:t>非零的</a:t>
              </a:r>
              <a:r>
                <a:rPr lang="en-US" altLang="zh-CN" sz="2600" dirty="0">
                  <a:latin typeface="Arial" panose="020B0604020202020204" pitchFamily="34" charset="0"/>
                </a:rPr>
                <a:t>f(</a:t>
              </a:r>
              <a:r>
                <a:rPr lang="en-US" altLang="zh-CN" sz="2600" dirty="0">
                  <a:latin typeface="宋体" panose="02010600030101010101" pitchFamily="2" charset="-122"/>
                </a:rPr>
                <a:t>·</a:t>
              </a:r>
              <a:r>
                <a:rPr lang="en-US" altLang="zh-CN" sz="2600" dirty="0">
                  <a:latin typeface="Arial" panose="020B0604020202020204" pitchFamily="34" charset="0"/>
                </a:rPr>
                <a:t>)</a:t>
              </a:r>
              <a:r>
                <a:rPr lang="zh-CN" altLang="en-US" sz="2600" dirty="0">
                  <a:latin typeface="Arial" panose="020B0604020202020204" pitchFamily="34" charset="0"/>
                </a:rPr>
                <a:t>可以减少算法作偏向于纵深检查的可能性，它</a:t>
              </a:r>
              <a:r>
                <a:rPr lang="zh-CN" altLang="en-US" sz="2600" dirty="0">
                  <a:solidFill>
                    <a:srgbClr val="FF0000"/>
                  </a:solidFill>
                  <a:latin typeface="Arial" panose="020B0604020202020204" pitchFamily="34" charset="0"/>
                </a:rPr>
                <a:t>强使</a:t>
              </a:r>
              <a:r>
                <a:rPr lang="zh-CN" altLang="en-US" sz="2600" dirty="0">
                  <a:latin typeface="Arial" panose="020B0604020202020204" pitchFamily="34" charset="0"/>
                </a:rPr>
                <a:t>算法优先检索</a:t>
              </a:r>
              <a:r>
                <a:rPr lang="zh-CN" altLang="en-US" sz="2600" dirty="0">
                  <a:solidFill>
                    <a:srgbClr val="FF0000"/>
                  </a:solidFill>
                  <a:latin typeface="Arial" panose="020B0604020202020204" pitchFamily="34" charset="0"/>
                </a:rPr>
                <a:t>更靠近答案结点</a:t>
              </a:r>
              <a:r>
                <a:rPr lang="zh-CN" altLang="en-US" sz="2600" dirty="0">
                  <a:latin typeface="Arial" panose="020B0604020202020204" pitchFamily="34" charset="0"/>
                </a:rPr>
                <a:t>但又</a:t>
              </a:r>
              <a:r>
                <a:rPr lang="zh-CN" altLang="en-US" sz="2600" dirty="0">
                  <a:solidFill>
                    <a:srgbClr val="FF0000"/>
                  </a:solidFill>
                  <a:latin typeface="Arial" panose="020B0604020202020204" pitchFamily="34" charset="0"/>
                </a:rPr>
                <a:t>离根较近</a:t>
              </a:r>
              <a:r>
                <a:rPr lang="zh-CN" altLang="en-US" sz="2600" dirty="0">
                  <a:latin typeface="Arial" panose="020B0604020202020204" pitchFamily="34" charset="0"/>
                </a:rPr>
                <a:t>的结点。</a:t>
              </a:r>
            </a:p>
          </p:txBody>
        </p:sp>
        <p:graphicFrame>
          <p:nvGraphicFramePr>
            <p:cNvPr id="30726" name="Object 13"/>
            <p:cNvGraphicFramePr>
              <a:graphicFrameLocks noChangeAspect="1"/>
            </p:cNvGraphicFramePr>
            <p:nvPr/>
          </p:nvGraphicFramePr>
          <p:xfrm>
            <a:off x="2883" y="1529"/>
            <a:ext cx="537" cy="320"/>
          </p:xfrm>
          <a:graphic>
            <a:graphicData uri="http://schemas.openxmlformats.org/presentationml/2006/ole">
              <mc:AlternateContent xmlns:mc="http://schemas.openxmlformats.org/markup-compatibility/2006">
                <mc:Choice xmlns:v="urn:schemas-microsoft-com:vml" Requires="v">
                  <p:oleObj r:id="rId4" imgW="355600" imgH="203200" progId="Equation.3">
                    <p:embed/>
                  </p:oleObj>
                </mc:Choice>
                <mc:Fallback>
                  <p:oleObj r:id="rId4" imgW="355600" imgH="203200" progId="Equation.3">
                    <p:embed/>
                    <p:pic>
                      <p:nvPicPr>
                        <p:cNvPr id="0" name="图片 3095"/>
                        <p:cNvPicPr/>
                        <p:nvPr/>
                      </p:nvPicPr>
                      <p:blipFill>
                        <a:blip r:embed="rId5"/>
                        <a:stretch>
                          <a:fillRect/>
                        </a:stretch>
                      </p:blipFill>
                      <p:spPr>
                        <a:xfrm>
                          <a:off x="2883" y="1529"/>
                          <a:ext cx="537" cy="320"/>
                        </a:xfrm>
                        <a:prstGeom prst="rect">
                          <a:avLst/>
                        </a:prstGeom>
                        <a:noFill/>
                        <a:ln w="38100">
                          <a:noFill/>
                          <a:miter/>
                        </a:ln>
                      </p:spPr>
                    </p:pic>
                  </p:oleObj>
                </mc:Fallback>
              </mc:AlternateContent>
            </a:graphicData>
          </a:graphic>
        </p:graphicFrame>
        <p:graphicFrame>
          <p:nvGraphicFramePr>
            <p:cNvPr id="30727" name="Object 14"/>
            <p:cNvGraphicFramePr>
              <a:graphicFrameLocks noChangeAspect="1"/>
            </p:cNvGraphicFramePr>
            <p:nvPr/>
          </p:nvGraphicFramePr>
          <p:xfrm>
            <a:off x="1565" y="1935"/>
            <a:ext cx="2223" cy="314"/>
          </p:xfrm>
          <a:graphic>
            <a:graphicData uri="http://schemas.openxmlformats.org/presentationml/2006/ole">
              <mc:AlternateContent xmlns:mc="http://schemas.openxmlformats.org/markup-compatibility/2006">
                <mc:Choice xmlns:v="urn:schemas-microsoft-com:vml" Requires="v">
                  <p:oleObj r:id="rId6" imgW="1497965" imgH="203200" progId="Equation.3">
                    <p:embed/>
                  </p:oleObj>
                </mc:Choice>
                <mc:Fallback>
                  <p:oleObj r:id="rId6" imgW="1497965" imgH="203200" progId="Equation.3">
                    <p:embed/>
                    <p:pic>
                      <p:nvPicPr>
                        <p:cNvPr id="0" name="图片 3091"/>
                        <p:cNvPicPr/>
                        <p:nvPr/>
                      </p:nvPicPr>
                      <p:blipFill>
                        <a:blip r:embed="rId7"/>
                        <a:stretch>
                          <a:fillRect/>
                        </a:stretch>
                      </p:blipFill>
                      <p:spPr>
                        <a:xfrm>
                          <a:off x="1565" y="1935"/>
                          <a:ext cx="2223" cy="314"/>
                        </a:xfrm>
                        <a:prstGeom prst="rect">
                          <a:avLst/>
                        </a:prstGeom>
                        <a:noFill/>
                        <a:ln w="38100">
                          <a:noFill/>
                          <a:miter/>
                        </a:ln>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p:nvPr/>
        </p:nvSpPr>
        <p:spPr>
          <a:xfrm>
            <a:off x="468313" y="476250"/>
            <a:ext cx="8229600" cy="4176713"/>
          </a:xfrm>
          <a:prstGeom prst="rect">
            <a:avLst/>
          </a:prstGeom>
          <a:noFill/>
          <a:ln w="9525">
            <a:noFill/>
          </a:ln>
        </p:spPr>
        <p:txBody>
          <a:bodyPr/>
          <a:lstStyle/>
          <a:p>
            <a:pPr marL="342900" indent="-342900" algn="just">
              <a:lnSpc>
                <a:spcPct val="150000"/>
              </a:lnSpc>
              <a:buClr>
                <a:schemeClr val="accent1"/>
              </a:buClr>
              <a:buSzPct val="65000"/>
              <a:buFont typeface="Wingdings" panose="05000000000000000000" pitchFamily="2" charset="2"/>
            </a:pPr>
            <a:r>
              <a:rPr lang="en-US" altLang="zh-CN" sz="3200" dirty="0">
                <a:latin typeface="黑体" panose="02010609060101010101" pitchFamily="49" charset="-122"/>
                <a:ea typeface="黑体" panose="02010609060101010101" pitchFamily="49" charset="-122"/>
              </a:rPr>
              <a:t>LC-</a:t>
            </a:r>
            <a:r>
              <a:rPr lang="zh-CN" altLang="en-US" sz="3200" dirty="0">
                <a:latin typeface="黑体" panose="02010609060101010101" pitchFamily="49" charset="-122"/>
                <a:ea typeface="黑体" panose="02010609060101010101" pitchFamily="49" charset="-122"/>
              </a:rPr>
              <a:t>检索：</a:t>
            </a:r>
            <a:r>
              <a:rPr lang="zh-CN" altLang="en-US" sz="2600" dirty="0">
                <a:latin typeface="Arial" panose="020B0604020202020204" pitchFamily="34" charset="0"/>
              </a:rPr>
              <a:t>选择      值最小的活结点作为下一个</a:t>
            </a:r>
            <a:r>
              <a:rPr lang="en-US" altLang="zh-CN" sz="2600" dirty="0">
                <a:latin typeface="Arial" panose="020B0604020202020204" pitchFamily="34" charset="0"/>
              </a:rPr>
              <a:t>E-</a:t>
            </a:r>
            <a:r>
              <a:rPr lang="zh-CN" altLang="en-US" sz="2600" dirty="0">
                <a:latin typeface="Arial" panose="020B0604020202020204" pitchFamily="34" charset="0"/>
              </a:rPr>
              <a:t>结点</a:t>
            </a:r>
            <a:endParaRPr lang="en-US" altLang="zh-CN" sz="2600" dirty="0">
              <a:latin typeface="Arial" panose="020B0604020202020204" pitchFamily="34" charset="0"/>
            </a:endParaRPr>
          </a:p>
          <a:p>
            <a:pPr marL="342900" indent="-342900" algn="just">
              <a:lnSpc>
                <a:spcPct val="150000"/>
              </a:lnSpc>
              <a:buClr>
                <a:schemeClr val="accent1"/>
              </a:buClr>
              <a:buSzPct val="65000"/>
              <a:buFont typeface="Wingdings" panose="05000000000000000000" pitchFamily="2" charset="2"/>
            </a:pPr>
            <a:r>
              <a:rPr lang="en-US" altLang="zh-CN" sz="2600" dirty="0">
                <a:latin typeface="Arial" panose="020B0604020202020204" pitchFamily="34" charset="0"/>
              </a:rPr>
              <a:t>                    </a:t>
            </a:r>
            <a:r>
              <a:rPr lang="zh-CN" altLang="en-US" sz="2600" dirty="0">
                <a:latin typeface="Arial" panose="020B0604020202020204" pitchFamily="34" charset="0"/>
              </a:rPr>
              <a:t>的状态空间树检索方法。</a:t>
            </a:r>
          </a:p>
          <a:p>
            <a:pPr marL="342900" indent="-342900" algn="just">
              <a:lnSpc>
                <a:spcPct val="80000"/>
              </a:lnSpc>
              <a:spcBef>
                <a:spcPct val="20000"/>
              </a:spcBef>
              <a:buClr>
                <a:schemeClr val="accent1"/>
              </a:buClr>
              <a:buSzPct val="65000"/>
              <a:buFont typeface="Wingdings" panose="05000000000000000000" pitchFamily="2" charset="2"/>
            </a:pPr>
            <a:endParaRPr lang="zh-CN" altLang="en-US" sz="2600" dirty="0">
              <a:latin typeface="Arial" panose="020B0604020202020204" pitchFamily="34" charset="0"/>
            </a:endParaRPr>
          </a:p>
          <a:p>
            <a:pPr marL="342900" indent="-342900" algn="just">
              <a:lnSpc>
                <a:spcPct val="120000"/>
              </a:lnSpc>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特例：</a:t>
            </a:r>
          </a:p>
          <a:p>
            <a:pPr marL="669925" lvl="1" indent="-325120" algn="just" eaLnBrk="1" hangingPunct="1">
              <a:lnSpc>
                <a:spcPct val="120000"/>
              </a:lnSpc>
              <a:spcBef>
                <a:spcPct val="20000"/>
              </a:spcBef>
              <a:buClr>
                <a:schemeClr val="accent2"/>
              </a:buClr>
              <a:buSzPct val="60000"/>
              <a:buFont typeface="Wingdings" panose="05000000000000000000" pitchFamily="2" charset="2"/>
              <a:buChar char="q"/>
            </a:pPr>
            <a:r>
              <a:rPr lang="en-US" altLang="zh-CN" sz="2400" dirty="0">
                <a:latin typeface="Arial" panose="020B0604020202020204" pitchFamily="34" charset="0"/>
              </a:rPr>
              <a:t>BFS</a:t>
            </a:r>
            <a:r>
              <a:rPr lang="zh-CN" altLang="en-US" sz="2400" dirty="0">
                <a:latin typeface="Arial" panose="020B0604020202020204" pitchFamily="34" charset="0"/>
              </a:rPr>
              <a:t>： 依据级数来生成结点，令</a:t>
            </a:r>
          </a:p>
          <a:p>
            <a:pPr marL="669925" lvl="1" indent="-325120" algn="just" eaLnBrk="1" hangingPunct="1">
              <a:lnSpc>
                <a:spcPct val="120000"/>
              </a:lnSpc>
              <a:spcBef>
                <a:spcPct val="20000"/>
              </a:spcBef>
              <a:buClr>
                <a:schemeClr val="accent2"/>
              </a:buClr>
              <a:buSzPct val="60000"/>
              <a:buFont typeface="Wingdings" panose="05000000000000000000" pitchFamily="2" charset="2"/>
            </a:pPr>
            <a:r>
              <a:rPr lang="zh-CN" altLang="en-US" sz="2400" dirty="0">
                <a:latin typeface="Arial" panose="020B0604020202020204" pitchFamily="34" charset="0"/>
              </a:rPr>
              <a:t>                        ＝</a:t>
            </a:r>
            <a:r>
              <a:rPr lang="en-US" altLang="zh-CN" sz="2400" dirty="0">
                <a:latin typeface="Arial" panose="020B0604020202020204" pitchFamily="34" charset="0"/>
              </a:rPr>
              <a:t>0</a:t>
            </a:r>
            <a:r>
              <a:rPr lang="zh-CN" altLang="en-US" sz="2400" dirty="0">
                <a:latin typeface="Arial" panose="020B0604020202020204" pitchFamily="34" charset="0"/>
              </a:rPr>
              <a:t>； </a:t>
            </a:r>
            <a:r>
              <a:rPr lang="en-US" altLang="zh-CN" sz="2400" dirty="0">
                <a:latin typeface="Arial" panose="020B0604020202020204" pitchFamily="34" charset="0"/>
              </a:rPr>
              <a:t>f (h(X)) </a:t>
            </a:r>
            <a:r>
              <a:rPr lang="zh-CN" altLang="en-US" sz="2400" dirty="0">
                <a:latin typeface="Arial" panose="020B0604020202020204" pitchFamily="34" charset="0"/>
              </a:rPr>
              <a:t>＝</a:t>
            </a:r>
            <a:r>
              <a:rPr lang="en-US" altLang="zh-CN" sz="2400" dirty="0">
                <a:latin typeface="Arial" panose="020B0604020202020204" pitchFamily="34" charset="0"/>
              </a:rPr>
              <a:t>X</a:t>
            </a:r>
            <a:r>
              <a:rPr lang="zh-CN" altLang="en-US" sz="2400" dirty="0">
                <a:latin typeface="Arial" panose="020B0604020202020204" pitchFamily="34" charset="0"/>
              </a:rPr>
              <a:t>的级数</a:t>
            </a:r>
          </a:p>
          <a:p>
            <a:pPr marL="669925" lvl="1" indent="-325120" algn="just" eaLnBrk="1" hangingPunct="1">
              <a:lnSpc>
                <a:spcPct val="120000"/>
              </a:lnSpc>
              <a:spcBef>
                <a:spcPct val="20000"/>
              </a:spcBef>
              <a:buClr>
                <a:schemeClr val="accent2"/>
              </a:buClr>
              <a:buSzPct val="60000"/>
              <a:buFont typeface="Wingdings" panose="05000000000000000000" pitchFamily="2" charset="2"/>
              <a:buChar char="q"/>
            </a:pPr>
            <a:r>
              <a:rPr lang="en-US" altLang="zh-CN" sz="2400" dirty="0">
                <a:latin typeface="Arial" panose="020B0604020202020204" pitchFamily="34" charset="0"/>
              </a:rPr>
              <a:t>D-Search</a:t>
            </a:r>
            <a:r>
              <a:rPr lang="zh-CN" altLang="en-US" sz="2400" dirty="0">
                <a:latin typeface="Arial" panose="020B0604020202020204" pitchFamily="34" charset="0"/>
              </a:rPr>
              <a:t>：令</a:t>
            </a:r>
            <a:r>
              <a:rPr lang="en-US" altLang="zh-CN" sz="2400" dirty="0">
                <a:latin typeface="Arial" panose="020B0604020202020204" pitchFamily="34" charset="0"/>
              </a:rPr>
              <a:t>f (h(X)) </a:t>
            </a:r>
            <a:r>
              <a:rPr lang="zh-CN" altLang="en-US" sz="2400" dirty="0">
                <a:latin typeface="Arial" panose="020B0604020202020204" pitchFamily="34" charset="0"/>
              </a:rPr>
              <a:t>＝</a:t>
            </a:r>
            <a:r>
              <a:rPr lang="en-US" altLang="zh-CN" sz="2400" dirty="0">
                <a:latin typeface="Arial" panose="020B0604020202020204" pitchFamily="34" charset="0"/>
              </a:rPr>
              <a:t>0</a:t>
            </a:r>
            <a:r>
              <a:rPr lang="zh-CN" altLang="en-US" sz="2400" dirty="0">
                <a:latin typeface="Arial" panose="020B0604020202020204" pitchFamily="34" charset="0"/>
              </a:rPr>
              <a:t>；而当</a:t>
            </a:r>
            <a:r>
              <a:rPr lang="en-US" altLang="zh-CN" sz="2400" dirty="0">
                <a:latin typeface="Arial" panose="020B0604020202020204" pitchFamily="34" charset="0"/>
              </a:rPr>
              <a:t>Y</a:t>
            </a:r>
            <a:r>
              <a:rPr lang="zh-CN" altLang="en-US" sz="2400" dirty="0">
                <a:latin typeface="Arial" panose="020B0604020202020204" pitchFamily="34" charset="0"/>
              </a:rPr>
              <a:t>是</a:t>
            </a:r>
            <a:r>
              <a:rPr lang="en-US" altLang="zh-CN" sz="2400" dirty="0">
                <a:latin typeface="Arial" panose="020B0604020202020204" pitchFamily="34" charset="0"/>
              </a:rPr>
              <a:t>X</a:t>
            </a:r>
            <a:r>
              <a:rPr lang="zh-CN" altLang="en-US" sz="2400" dirty="0">
                <a:latin typeface="Arial" panose="020B0604020202020204" pitchFamily="34" charset="0"/>
              </a:rPr>
              <a:t>的一个儿子时，</a:t>
            </a:r>
          </a:p>
          <a:p>
            <a:pPr marL="669925" lvl="1" indent="-325120" algn="just" eaLnBrk="1" hangingPunct="1">
              <a:lnSpc>
                <a:spcPct val="120000"/>
              </a:lnSpc>
              <a:spcBef>
                <a:spcPct val="20000"/>
              </a:spcBef>
              <a:buClr>
                <a:schemeClr val="accent2"/>
              </a:buClr>
              <a:buSzPct val="60000"/>
              <a:buFont typeface="Wingdings" panose="05000000000000000000" pitchFamily="2" charset="2"/>
            </a:pPr>
            <a:r>
              <a:rPr lang="zh-CN" altLang="en-US" sz="2400" dirty="0">
                <a:latin typeface="Arial" panose="020B0604020202020204" pitchFamily="34" charset="0"/>
              </a:rPr>
              <a:t>                       总有         </a:t>
            </a:r>
            <a:r>
              <a:rPr lang="zh-CN" altLang="en-US" sz="2400" dirty="0">
                <a:latin typeface="宋体" panose="02010600030101010101" pitchFamily="2" charset="-122"/>
              </a:rPr>
              <a:t>≥  </a:t>
            </a:r>
            <a:r>
              <a:rPr lang="zh-CN" altLang="en-US" sz="2400" dirty="0">
                <a:latin typeface="Arial" panose="020B0604020202020204" pitchFamily="34" charset="0"/>
              </a:rPr>
              <a:t>      。</a:t>
            </a:r>
          </a:p>
        </p:txBody>
      </p:sp>
      <p:graphicFrame>
        <p:nvGraphicFramePr>
          <p:cNvPr id="31747" name="Object 10"/>
          <p:cNvGraphicFramePr>
            <a:graphicFrameLocks noChangeAspect="1"/>
          </p:cNvGraphicFramePr>
          <p:nvPr/>
        </p:nvGraphicFramePr>
        <p:xfrm>
          <a:off x="3092450" y="742950"/>
          <a:ext cx="550863" cy="400050"/>
        </p:xfrm>
        <a:graphic>
          <a:graphicData uri="http://schemas.openxmlformats.org/presentationml/2006/ole">
            <mc:AlternateContent xmlns:mc="http://schemas.openxmlformats.org/markup-compatibility/2006">
              <mc:Choice xmlns:v="urn:schemas-microsoft-com:vml" Requires="v">
                <p:oleObj r:id="rId2" imgW="292100" imgH="203200" progId="Equation.3">
                  <p:embed/>
                </p:oleObj>
              </mc:Choice>
              <mc:Fallback>
                <p:oleObj r:id="rId2" imgW="292100" imgH="203200" progId="Equation.3">
                  <p:embed/>
                  <p:pic>
                    <p:nvPicPr>
                      <p:cNvPr id="0" name="图片 3089"/>
                      <p:cNvPicPr/>
                      <p:nvPr/>
                    </p:nvPicPr>
                    <p:blipFill>
                      <a:blip r:embed="rId3"/>
                      <a:stretch>
                        <a:fillRect/>
                      </a:stretch>
                    </p:blipFill>
                    <p:spPr>
                      <a:xfrm>
                        <a:off x="3092450" y="742950"/>
                        <a:ext cx="550863" cy="400050"/>
                      </a:xfrm>
                      <a:prstGeom prst="rect">
                        <a:avLst/>
                      </a:prstGeom>
                      <a:noFill/>
                      <a:ln w="38100">
                        <a:noFill/>
                        <a:miter/>
                      </a:ln>
                    </p:spPr>
                  </p:pic>
                </p:oleObj>
              </mc:Fallback>
            </mc:AlternateContent>
          </a:graphicData>
        </a:graphic>
      </p:graphicFrame>
      <p:sp>
        <p:nvSpPr>
          <p:cNvPr id="189451" name="Rectangle 11"/>
          <p:cNvSpPr/>
          <p:nvPr/>
        </p:nvSpPr>
        <p:spPr>
          <a:xfrm>
            <a:off x="468313" y="5143500"/>
            <a:ext cx="8229600" cy="857250"/>
          </a:xfrm>
          <a:prstGeom prst="rect">
            <a:avLst/>
          </a:prstGeom>
          <a:noFill/>
          <a:ln w="9525">
            <a:noFill/>
          </a:ln>
        </p:spPr>
        <p:txBody>
          <a:bodyPr/>
          <a:lstStyle/>
          <a:p>
            <a:pPr marL="342900" indent="-342900" algn="just">
              <a:spcBef>
                <a:spcPts val="1200"/>
              </a:spcBef>
              <a:buClr>
                <a:schemeClr val="accent1"/>
              </a:buClr>
              <a:buSzPct val="65000"/>
              <a:buFont typeface="Wingdings" panose="05000000000000000000" pitchFamily="2" charset="2"/>
            </a:pPr>
            <a:r>
              <a:rPr lang="en-US" altLang="zh-CN" sz="2800" dirty="0">
                <a:latin typeface="黑体" panose="02010609060101010101" pitchFamily="49" charset="-122"/>
                <a:ea typeface="黑体" panose="02010609060101010101" pitchFamily="49" charset="-122"/>
              </a:rPr>
              <a:t>LC</a:t>
            </a:r>
            <a:r>
              <a:rPr lang="zh-CN" altLang="en-US" sz="2800" dirty="0">
                <a:latin typeface="黑体" panose="02010609060101010101" pitchFamily="49" charset="-122"/>
                <a:ea typeface="黑体" panose="02010609060101010101" pitchFamily="49" charset="-122"/>
              </a:rPr>
              <a:t>分枝</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限界检索</a:t>
            </a:r>
            <a:r>
              <a:rPr lang="zh-CN" altLang="en-US" sz="2600" dirty="0">
                <a:latin typeface="Arial" panose="020B0604020202020204" pitchFamily="34" charset="0"/>
              </a:rPr>
              <a:t>：伴之有</a:t>
            </a:r>
            <a:r>
              <a:rPr lang="zh-CN" altLang="en-US" sz="2600" dirty="0">
                <a:solidFill>
                  <a:srgbClr val="FF0000"/>
                </a:solidFill>
                <a:latin typeface="Arial" panose="020B0604020202020204" pitchFamily="34" charset="0"/>
              </a:rPr>
              <a:t>限界函数</a:t>
            </a:r>
            <a:r>
              <a:rPr lang="zh-CN" altLang="en-US" sz="2600" dirty="0">
                <a:latin typeface="Arial" panose="020B0604020202020204" pitchFamily="34" charset="0"/>
              </a:rPr>
              <a:t>的</a:t>
            </a:r>
            <a:r>
              <a:rPr lang="en-US" altLang="zh-CN" sz="2600" dirty="0">
                <a:latin typeface="Arial" panose="020B0604020202020204" pitchFamily="34" charset="0"/>
              </a:rPr>
              <a:t>LC-</a:t>
            </a:r>
            <a:r>
              <a:rPr lang="zh-CN" altLang="en-US" sz="2600" dirty="0">
                <a:latin typeface="Arial" panose="020B0604020202020204" pitchFamily="34" charset="0"/>
              </a:rPr>
              <a:t>检索</a:t>
            </a:r>
          </a:p>
        </p:txBody>
      </p:sp>
      <p:graphicFrame>
        <p:nvGraphicFramePr>
          <p:cNvPr id="31749" name="Object 14"/>
          <p:cNvGraphicFramePr>
            <a:graphicFrameLocks noChangeAspect="1"/>
          </p:cNvGraphicFramePr>
          <p:nvPr/>
        </p:nvGraphicFramePr>
        <p:xfrm>
          <a:off x="2214563" y="3357563"/>
          <a:ext cx="719137" cy="400050"/>
        </p:xfrm>
        <a:graphic>
          <a:graphicData uri="http://schemas.openxmlformats.org/presentationml/2006/ole">
            <mc:AlternateContent xmlns:mc="http://schemas.openxmlformats.org/markup-compatibility/2006">
              <mc:Choice xmlns:v="urn:schemas-microsoft-com:vml" Requires="v">
                <p:oleObj r:id="rId4" imgW="381000" imgH="203200" progId="Equation.3">
                  <p:embed/>
                </p:oleObj>
              </mc:Choice>
              <mc:Fallback>
                <p:oleObj r:id="rId4" imgW="381000" imgH="203200" progId="Equation.3">
                  <p:embed/>
                  <p:pic>
                    <p:nvPicPr>
                      <p:cNvPr id="0" name="图片 3085"/>
                      <p:cNvPicPr/>
                      <p:nvPr/>
                    </p:nvPicPr>
                    <p:blipFill>
                      <a:blip r:embed="rId5"/>
                      <a:stretch>
                        <a:fillRect/>
                      </a:stretch>
                    </p:blipFill>
                    <p:spPr>
                      <a:xfrm>
                        <a:off x="2214563" y="3357563"/>
                        <a:ext cx="719137" cy="400050"/>
                      </a:xfrm>
                      <a:prstGeom prst="rect">
                        <a:avLst/>
                      </a:prstGeom>
                      <a:noFill/>
                      <a:ln w="38100">
                        <a:noFill/>
                        <a:miter/>
                      </a:ln>
                    </p:spPr>
                  </p:pic>
                </p:oleObj>
              </mc:Fallback>
            </mc:AlternateContent>
          </a:graphicData>
        </a:graphic>
      </p:graphicFrame>
      <p:graphicFrame>
        <p:nvGraphicFramePr>
          <p:cNvPr id="31750" name="Object 15"/>
          <p:cNvGraphicFramePr>
            <a:graphicFrameLocks noChangeAspect="1"/>
          </p:cNvGraphicFramePr>
          <p:nvPr/>
        </p:nvGraphicFramePr>
        <p:xfrm>
          <a:off x="3419475" y="4357688"/>
          <a:ext cx="719138" cy="400050"/>
        </p:xfrm>
        <a:graphic>
          <a:graphicData uri="http://schemas.openxmlformats.org/presentationml/2006/ole">
            <mc:AlternateContent xmlns:mc="http://schemas.openxmlformats.org/markup-compatibility/2006">
              <mc:Choice xmlns:v="urn:schemas-microsoft-com:vml" Requires="v">
                <p:oleObj r:id="rId6" imgW="381000" imgH="203200" progId="Equation.3">
                  <p:embed/>
                </p:oleObj>
              </mc:Choice>
              <mc:Fallback>
                <p:oleObj r:id="rId6" imgW="381000" imgH="203200" progId="Equation.3">
                  <p:embed/>
                  <p:pic>
                    <p:nvPicPr>
                      <p:cNvPr id="0" name="图片 3086"/>
                      <p:cNvPicPr/>
                      <p:nvPr/>
                    </p:nvPicPr>
                    <p:blipFill>
                      <a:blip r:embed="rId7"/>
                      <a:stretch>
                        <a:fillRect/>
                      </a:stretch>
                    </p:blipFill>
                    <p:spPr>
                      <a:xfrm>
                        <a:off x="3419475" y="4357688"/>
                        <a:ext cx="719138" cy="400050"/>
                      </a:xfrm>
                      <a:prstGeom prst="rect">
                        <a:avLst/>
                      </a:prstGeom>
                      <a:noFill/>
                      <a:ln w="38100">
                        <a:noFill/>
                        <a:miter/>
                      </a:ln>
                    </p:spPr>
                  </p:pic>
                </p:oleObj>
              </mc:Fallback>
            </mc:AlternateContent>
          </a:graphicData>
        </a:graphic>
      </p:graphicFrame>
      <p:graphicFrame>
        <p:nvGraphicFramePr>
          <p:cNvPr id="31751" name="Object 16"/>
          <p:cNvGraphicFramePr>
            <a:graphicFrameLocks noChangeAspect="1"/>
          </p:cNvGraphicFramePr>
          <p:nvPr/>
        </p:nvGraphicFramePr>
        <p:xfrm>
          <a:off x="4537075" y="4357688"/>
          <a:ext cx="646113" cy="400050"/>
        </p:xfrm>
        <a:graphic>
          <a:graphicData uri="http://schemas.openxmlformats.org/presentationml/2006/ole">
            <mc:AlternateContent xmlns:mc="http://schemas.openxmlformats.org/markup-compatibility/2006">
              <mc:Choice xmlns:v="urn:schemas-microsoft-com:vml" Requires="v">
                <p:oleObj r:id="rId8" imgW="342900" imgH="203200" progId="Equation.3">
                  <p:embed/>
                </p:oleObj>
              </mc:Choice>
              <mc:Fallback>
                <p:oleObj r:id="rId8" imgW="342900" imgH="203200" progId="Equation.3">
                  <p:embed/>
                  <p:pic>
                    <p:nvPicPr>
                      <p:cNvPr id="0" name="图片 3090"/>
                      <p:cNvPicPr/>
                      <p:nvPr/>
                    </p:nvPicPr>
                    <p:blipFill>
                      <a:blip r:embed="rId9"/>
                      <a:stretch>
                        <a:fillRect/>
                      </a:stretch>
                    </p:blipFill>
                    <p:spPr>
                      <a:xfrm>
                        <a:off x="4537075" y="4357688"/>
                        <a:ext cx="646113" cy="400050"/>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51"/>
                                        </p:tgtEl>
                                        <p:attrNameLst>
                                          <p:attrName>style.visibility</p:attrName>
                                        </p:attrNameLst>
                                      </p:cBhvr>
                                      <p:to>
                                        <p:strVal val="visible"/>
                                      </p:to>
                                    </p:set>
                                    <p:anim calcmode="lin" valueType="num">
                                      <p:cBhvr additive="base">
                                        <p:cTn id="7" dur="500" fill="hold"/>
                                        <p:tgtEl>
                                          <p:spTgt spid="189451"/>
                                        </p:tgtEl>
                                        <p:attrNameLst>
                                          <p:attrName>ppt_x</p:attrName>
                                        </p:attrNameLst>
                                      </p:cBhvr>
                                      <p:tavLst>
                                        <p:tav tm="0">
                                          <p:val>
                                            <p:strVal val="#ppt_x"/>
                                          </p:val>
                                        </p:tav>
                                        <p:tav tm="100000">
                                          <p:val>
                                            <p:strVal val="#ppt_x"/>
                                          </p:val>
                                        </p:tav>
                                      </p:tavLst>
                                    </p:anim>
                                    <p:anim calcmode="lin" valueType="num">
                                      <p:cBhvr additive="base">
                                        <p:cTn id="8" dur="500" fill="hold"/>
                                        <p:tgtEl>
                                          <p:spTgt spid="189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t" anchorCtr="0"/>
          <a:lstStyle/>
          <a:p>
            <a:pPr eaLnBrk="1" hangingPunct="1"/>
            <a:r>
              <a:rPr lang="en-US" altLang="zh-CN" dirty="0">
                <a:latin typeface="隶书" panose="02010509060101010101" pitchFamily="49" charset="-122"/>
                <a:ea typeface="隶书" panose="02010509060101010101" pitchFamily="49" charset="-122"/>
              </a:rPr>
              <a:t>LC-</a:t>
            </a:r>
            <a:r>
              <a:rPr lang="zh-CN" altLang="en-US" dirty="0">
                <a:latin typeface="隶书" panose="02010509060101010101" pitchFamily="49" charset="-122"/>
                <a:ea typeface="隶书" panose="02010509060101010101" pitchFamily="49" charset="-122"/>
              </a:rPr>
              <a:t>检索的抽象化控制</a:t>
            </a:r>
          </a:p>
        </p:txBody>
      </p:sp>
      <p:sp>
        <p:nvSpPr>
          <p:cNvPr id="32771" name="Rectangle 3"/>
          <p:cNvSpPr>
            <a:spLocks noGrp="1"/>
          </p:cNvSpPr>
          <p:nvPr>
            <p:ph idx="1"/>
          </p:nvPr>
        </p:nvSpPr>
        <p:spPr>
          <a:xfrm>
            <a:off x="684213" y="1000125"/>
            <a:ext cx="8459787" cy="4119563"/>
          </a:xfrm>
        </p:spPr>
        <p:txBody>
          <a:bodyPr vert="horz" wrap="square" lIns="91440" tIns="45720" rIns="91440" bIns="45720" anchor="t" anchorCtr="0"/>
          <a:lstStyle/>
          <a:p>
            <a:pPr marL="571500" indent="-571500" eaLnBrk="1" hangingPunct="1">
              <a:lnSpc>
                <a:spcPct val="150000"/>
              </a:lnSpc>
              <a:buNone/>
            </a:pPr>
            <a:r>
              <a:rPr lang="zh-CN" altLang="en-US" dirty="0"/>
              <a:t>设：  </a:t>
            </a:r>
            <a:r>
              <a:rPr lang="en-US" altLang="zh-CN" dirty="0"/>
              <a:t>T</a:t>
            </a:r>
            <a:r>
              <a:rPr lang="zh-CN" altLang="en-US" dirty="0"/>
              <a:t>是一棵状态空间树</a:t>
            </a:r>
          </a:p>
          <a:p>
            <a:pPr marL="571500" indent="-571500" eaLnBrk="1" hangingPunct="1">
              <a:lnSpc>
                <a:spcPct val="150000"/>
              </a:lnSpc>
              <a:buNone/>
            </a:pPr>
            <a:r>
              <a:rPr lang="zh-CN" altLang="en-US" dirty="0"/>
              <a:t>        </a:t>
            </a:r>
            <a:r>
              <a:rPr lang="en-US" altLang="zh-CN" dirty="0">
                <a:latin typeface="宋体" panose="02010600030101010101" pitchFamily="2" charset="-122"/>
              </a:rPr>
              <a:t>c(X)</a:t>
            </a:r>
            <a:r>
              <a:rPr lang="zh-CN" altLang="en-US" dirty="0">
                <a:latin typeface="宋体" panose="02010600030101010101" pitchFamily="2" charset="-122"/>
              </a:rPr>
              <a:t>是</a:t>
            </a:r>
            <a:r>
              <a:rPr lang="en-US" altLang="zh-CN" dirty="0">
                <a:latin typeface="宋体" panose="02010600030101010101" pitchFamily="2" charset="-122"/>
              </a:rPr>
              <a:t>T</a:t>
            </a:r>
            <a:r>
              <a:rPr lang="zh-CN" altLang="en-US" dirty="0">
                <a:latin typeface="宋体" panose="02010600030101010101" pitchFamily="2" charset="-122"/>
              </a:rPr>
              <a:t>的结点成本函数</a:t>
            </a:r>
          </a:p>
          <a:p>
            <a:pPr marL="571500" indent="-571500" eaLnBrk="1" hangingPunct="1">
              <a:lnSpc>
                <a:spcPct val="150000"/>
              </a:lnSpc>
              <a:buNone/>
            </a:pPr>
            <a:r>
              <a:rPr lang="zh-CN" altLang="en-US" dirty="0">
                <a:latin typeface="宋体" panose="02010600030101010101" pitchFamily="2" charset="-122"/>
              </a:rPr>
              <a:t>         是成本估计函数。    具备以下性质：</a:t>
            </a:r>
          </a:p>
          <a:p>
            <a:pPr marL="571500" indent="-571500" eaLnBrk="1" hangingPunct="1">
              <a:lnSpc>
                <a:spcPct val="150000"/>
              </a:lnSpc>
              <a:buNone/>
            </a:pPr>
            <a:r>
              <a:rPr lang="zh-CN" altLang="en-US" dirty="0">
                <a:latin typeface="宋体" panose="02010600030101010101" pitchFamily="2" charset="-122"/>
              </a:rPr>
              <a:t>       如果</a:t>
            </a:r>
            <a:r>
              <a:rPr lang="en-US" altLang="zh-CN" dirty="0">
                <a:latin typeface="宋体" panose="02010600030101010101" pitchFamily="2" charset="-122"/>
              </a:rPr>
              <a:t>X</a:t>
            </a:r>
            <a:r>
              <a:rPr lang="zh-CN" altLang="en-US" dirty="0">
                <a:latin typeface="宋体" panose="02010600030101010101" pitchFamily="2" charset="-122"/>
              </a:rPr>
              <a:t>是一个答案结点或者是一个叶结点，则</a:t>
            </a:r>
            <a:r>
              <a:rPr lang="en-US" altLang="zh-CN" dirty="0">
                <a:latin typeface="宋体" panose="02010600030101010101" pitchFamily="2" charset="-122"/>
              </a:rPr>
              <a:t>c(X)=      </a:t>
            </a:r>
            <a:r>
              <a:rPr lang="zh-CN" altLang="en-US" dirty="0">
                <a:latin typeface="宋体" panose="02010600030101010101" pitchFamily="2" charset="-122"/>
              </a:rPr>
              <a:t>。</a:t>
            </a:r>
          </a:p>
        </p:txBody>
      </p:sp>
      <p:graphicFrame>
        <p:nvGraphicFramePr>
          <p:cNvPr id="32772" name="Object 4"/>
          <p:cNvGraphicFramePr>
            <a:graphicFrameLocks noChangeAspect="1"/>
          </p:cNvGraphicFramePr>
          <p:nvPr/>
        </p:nvGraphicFramePr>
        <p:xfrm>
          <a:off x="1619250" y="2746375"/>
          <a:ext cx="935038" cy="557213"/>
        </p:xfrm>
        <a:graphic>
          <a:graphicData uri="http://schemas.openxmlformats.org/presentationml/2006/ole">
            <mc:AlternateContent xmlns:mc="http://schemas.openxmlformats.org/markup-compatibility/2006">
              <mc:Choice xmlns:v="urn:schemas-microsoft-com:vml" Requires="v">
                <p:oleObj r:id="rId2" imgW="355600" imgH="203200" progId="Equation.3">
                  <p:embed/>
                </p:oleObj>
              </mc:Choice>
              <mc:Fallback>
                <p:oleObj r:id="rId2" imgW="355600" imgH="203200" progId="Equation.3">
                  <p:embed/>
                  <p:pic>
                    <p:nvPicPr>
                      <p:cNvPr id="0" name="图片 3088"/>
                      <p:cNvPicPr/>
                      <p:nvPr/>
                    </p:nvPicPr>
                    <p:blipFill>
                      <a:blip r:embed="rId3"/>
                      <a:stretch>
                        <a:fillRect/>
                      </a:stretch>
                    </p:blipFill>
                    <p:spPr>
                      <a:xfrm>
                        <a:off x="1619250" y="2746375"/>
                        <a:ext cx="935038" cy="557213"/>
                      </a:xfrm>
                      <a:prstGeom prst="rect">
                        <a:avLst/>
                      </a:prstGeom>
                      <a:noFill/>
                      <a:ln w="38100">
                        <a:noFill/>
                        <a:miter/>
                      </a:ln>
                    </p:spPr>
                  </p:pic>
                </p:oleObj>
              </mc:Fallback>
            </mc:AlternateContent>
          </a:graphicData>
        </a:graphic>
      </p:graphicFrame>
      <p:graphicFrame>
        <p:nvGraphicFramePr>
          <p:cNvPr id="32773" name="Object 5"/>
          <p:cNvGraphicFramePr>
            <a:graphicFrameLocks noChangeAspect="1"/>
          </p:cNvGraphicFramePr>
          <p:nvPr/>
        </p:nvGraphicFramePr>
        <p:xfrm>
          <a:off x="2786063" y="4175125"/>
          <a:ext cx="935037" cy="557213"/>
        </p:xfrm>
        <a:graphic>
          <a:graphicData uri="http://schemas.openxmlformats.org/presentationml/2006/ole">
            <mc:AlternateContent xmlns:mc="http://schemas.openxmlformats.org/markup-compatibility/2006">
              <mc:Choice xmlns:v="urn:schemas-microsoft-com:vml" Requires="v">
                <p:oleObj r:id="rId4" imgW="355600" imgH="203200" progId="Equation.3">
                  <p:embed/>
                </p:oleObj>
              </mc:Choice>
              <mc:Fallback>
                <p:oleObj r:id="rId4" imgW="355600" imgH="203200" progId="Equation.3">
                  <p:embed/>
                  <p:pic>
                    <p:nvPicPr>
                      <p:cNvPr id="0" name="图片 3092"/>
                      <p:cNvPicPr/>
                      <p:nvPr/>
                    </p:nvPicPr>
                    <p:blipFill>
                      <a:blip r:embed="rId3"/>
                      <a:stretch>
                        <a:fillRect/>
                      </a:stretch>
                    </p:blipFill>
                    <p:spPr>
                      <a:xfrm>
                        <a:off x="2786063" y="4175125"/>
                        <a:ext cx="935037" cy="557213"/>
                      </a:xfrm>
                      <a:prstGeom prst="rect">
                        <a:avLst/>
                      </a:prstGeom>
                      <a:noFill/>
                      <a:ln w="38100">
                        <a:noFill/>
                        <a:miter/>
                      </a:ln>
                    </p:spPr>
                  </p:pic>
                </p:oleObj>
              </mc:Fallback>
            </mc:AlternateContent>
          </a:graphicData>
        </a:graphic>
      </p:graphicFrame>
      <p:graphicFrame>
        <p:nvGraphicFramePr>
          <p:cNvPr id="32774" name="Object 6"/>
          <p:cNvGraphicFramePr>
            <a:graphicFrameLocks noChangeAspect="1"/>
          </p:cNvGraphicFramePr>
          <p:nvPr/>
        </p:nvGraphicFramePr>
        <p:xfrm>
          <a:off x="5364163" y="2732088"/>
          <a:ext cx="935037" cy="557212"/>
        </p:xfrm>
        <a:graphic>
          <a:graphicData uri="http://schemas.openxmlformats.org/presentationml/2006/ole">
            <mc:AlternateContent xmlns:mc="http://schemas.openxmlformats.org/markup-compatibility/2006">
              <mc:Choice xmlns:v="urn:schemas-microsoft-com:vml" Requires="v">
                <p:oleObj r:id="rId5" imgW="355600" imgH="203200" progId="Equation.3">
                  <p:embed/>
                </p:oleObj>
              </mc:Choice>
              <mc:Fallback>
                <p:oleObj r:id="rId5" imgW="355600" imgH="203200" progId="Equation.3">
                  <p:embed/>
                  <p:pic>
                    <p:nvPicPr>
                      <p:cNvPr id="0" name="图片 3093"/>
                      <p:cNvPicPr/>
                      <p:nvPr/>
                    </p:nvPicPr>
                    <p:blipFill>
                      <a:blip r:embed="rId3"/>
                      <a:stretch>
                        <a:fillRect/>
                      </a:stretch>
                    </p:blipFill>
                    <p:spPr>
                      <a:xfrm>
                        <a:off x="5364163" y="2732088"/>
                        <a:ext cx="935037" cy="557212"/>
                      </a:xfrm>
                      <a:prstGeom prst="rect">
                        <a:avLst/>
                      </a:prstGeom>
                      <a:noFill/>
                      <a:ln w="38100">
                        <a:noFill/>
                        <a:miter/>
                      </a:ln>
                    </p:spPr>
                  </p:pic>
                </p:oleObj>
              </mc:Fallback>
            </mc:AlternateContent>
          </a:graphicData>
        </a:graphic>
      </p:graphicFrame>
      <p:sp>
        <p:nvSpPr>
          <p:cNvPr id="265223" name="Rectangle 7"/>
          <p:cNvSpPr/>
          <p:nvPr/>
        </p:nvSpPr>
        <p:spPr>
          <a:xfrm>
            <a:off x="827088" y="5000625"/>
            <a:ext cx="7958137" cy="1081088"/>
          </a:xfrm>
          <a:prstGeom prst="rect">
            <a:avLst/>
          </a:prstGeom>
          <a:solidFill>
            <a:srgbClr val="FFFF00"/>
          </a:solidFill>
          <a:ln w="9525">
            <a:noFill/>
          </a:ln>
        </p:spPr>
        <p:txBody>
          <a:bodyPr/>
          <a:lstStyle/>
          <a:p>
            <a:pPr>
              <a:spcBef>
                <a:spcPct val="20000"/>
              </a:spcBef>
              <a:buClr>
                <a:schemeClr val="accent1"/>
              </a:buClr>
              <a:buSzPct val="65000"/>
              <a:buFont typeface="Wingdings" panose="05000000000000000000" pitchFamily="2" charset="2"/>
            </a:pPr>
            <a:r>
              <a:rPr lang="en-US" altLang="zh-CN" sz="3000" dirty="0">
                <a:latin typeface="Arial" panose="020B0604020202020204" pitchFamily="34" charset="0"/>
              </a:rPr>
              <a:t>LC-</a:t>
            </a:r>
            <a:r>
              <a:rPr lang="zh-CN" altLang="en-US" sz="3000" dirty="0">
                <a:latin typeface="Arial" panose="020B0604020202020204" pitchFamily="34" charset="0"/>
              </a:rPr>
              <a:t>检索的抽象化控制：过程</a:t>
            </a:r>
            <a:r>
              <a:rPr lang="en-US" altLang="zh-CN" sz="3000" dirty="0">
                <a:latin typeface="Arial" panose="020B0604020202020204" pitchFamily="34" charset="0"/>
              </a:rPr>
              <a:t>LC</a:t>
            </a:r>
            <a:r>
              <a:rPr lang="zh-CN" altLang="en-US" sz="3000" dirty="0">
                <a:latin typeface="Arial" panose="020B0604020202020204" pitchFamily="34" charset="0"/>
              </a:rPr>
              <a:t>用        去寻找</a:t>
            </a:r>
          </a:p>
          <a:p>
            <a:pPr>
              <a:spcBef>
                <a:spcPct val="20000"/>
              </a:spcBef>
              <a:buClr>
                <a:schemeClr val="accent1"/>
              </a:buClr>
              <a:buSzPct val="65000"/>
              <a:buFont typeface="Wingdings" panose="05000000000000000000" pitchFamily="2" charset="2"/>
            </a:pPr>
            <a:r>
              <a:rPr lang="zh-CN" altLang="en-US" sz="3000" dirty="0">
                <a:latin typeface="Arial" panose="020B0604020202020204" pitchFamily="34" charset="0"/>
              </a:rPr>
              <a:t>                                       一个答案结点</a:t>
            </a:r>
            <a:endParaRPr lang="zh-CN" altLang="en-US" sz="3000" dirty="0">
              <a:latin typeface="宋体" panose="02010600030101010101" pitchFamily="2" charset="-122"/>
            </a:endParaRPr>
          </a:p>
        </p:txBody>
      </p:sp>
      <p:graphicFrame>
        <p:nvGraphicFramePr>
          <p:cNvPr id="265224" name="Object 8"/>
          <p:cNvGraphicFramePr>
            <a:graphicFrameLocks noChangeAspect="1"/>
          </p:cNvGraphicFramePr>
          <p:nvPr/>
        </p:nvGraphicFramePr>
        <p:xfrm>
          <a:off x="6659563" y="5024438"/>
          <a:ext cx="768350" cy="557212"/>
        </p:xfrm>
        <a:graphic>
          <a:graphicData uri="http://schemas.openxmlformats.org/presentationml/2006/ole">
            <mc:AlternateContent xmlns:mc="http://schemas.openxmlformats.org/markup-compatibility/2006">
              <mc:Choice xmlns:v="urn:schemas-microsoft-com:vml" Requires="v">
                <p:oleObj r:id="rId6" imgW="292100" imgH="203200" progId="Equation.3">
                  <p:embed/>
                </p:oleObj>
              </mc:Choice>
              <mc:Fallback>
                <p:oleObj r:id="rId6" imgW="292100" imgH="203200" progId="Equation.3">
                  <p:embed/>
                  <p:pic>
                    <p:nvPicPr>
                      <p:cNvPr id="0" name="图片 3098"/>
                      <p:cNvPicPr/>
                      <p:nvPr/>
                    </p:nvPicPr>
                    <p:blipFill>
                      <a:blip r:embed="rId7"/>
                      <a:stretch>
                        <a:fillRect/>
                      </a:stretch>
                    </p:blipFill>
                    <p:spPr>
                      <a:xfrm>
                        <a:off x="6659563" y="5024438"/>
                        <a:ext cx="768350" cy="557212"/>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3"/>
                                        </p:tgtEl>
                                        <p:attrNameLst>
                                          <p:attrName>style.visibility</p:attrName>
                                        </p:attrNameLst>
                                      </p:cBhvr>
                                      <p:to>
                                        <p:strVal val="visible"/>
                                      </p:to>
                                    </p:set>
                                    <p:anim calcmode="lin" valueType="num">
                                      <p:cBhvr additive="base">
                                        <p:cTn id="7" dur="500" fill="hold"/>
                                        <p:tgtEl>
                                          <p:spTgt spid="265223"/>
                                        </p:tgtEl>
                                        <p:attrNameLst>
                                          <p:attrName>ppt_x</p:attrName>
                                        </p:attrNameLst>
                                      </p:cBhvr>
                                      <p:tavLst>
                                        <p:tav tm="0">
                                          <p:val>
                                            <p:strVal val="#ppt_x"/>
                                          </p:val>
                                        </p:tav>
                                        <p:tav tm="100000">
                                          <p:val>
                                            <p:strVal val="#ppt_x"/>
                                          </p:val>
                                        </p:tav>
                                      </p:tavLst>
                                    </p:anim>
                                    <p:anim calcmode="lin" valueType="num">
                                      <p:cBhvr additive="base">
                                        <p:cTn id="8" dur="500" fill="hold"/>
                                        <p:tgtEl>
                                          <p:spTgt spid="2652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24"/>
                                        </p:tgtEl>
                                        <p:attrNameLst>
                                          <p:attrName>style.visibility</p:attrName>
                                        </p:attrNameLst>
                                      </p:cBhvr>
                                      <p:to>
                                        <p:strVal val="visible"/>
                                      </p:to>
                                    </p:set>
                                    <p:anim calcmode="lin" valueType="num">
                                      <p:cBhvr additive="base">
                                        <p:cTn id="11" dur="500" fill="hold"/>
                                        <p:tgtEl>
                                          <p:spTgt spid="265224"/>
                                        </p:tgtEl>
                                        <p:attrNameLst>
                                          <p:attrName>ppt_x</p:attrName>
                                        </p:attrNameLst>
                                      </p:cBhvr>
                                      <p:tavLst>
                                        <p:tav tm="0">
                                          <p:val>
                                            <p:strVal val="#ppt_x"/>
                                          </p:val>
                                        </p:tav>
                                        <p:tav tm="100000">
                                          <p:val>
                                            <p:strVal val="#ppt_x"/>
                                          </p:val>
                                        </p:tav>
                                      </p:tavLst>
                                    </p:anim>
                                    <p:anim calcmode="lin" valueType="num">
                                      <p:cBhvr additive="base">
                                        <p:cTn id="12" dur="500" fill="hold"/>
                                        <p:tgtEl>
                                          <p:spTgt spid="265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68313" y="188913"/>
            <a:ext cx="8229600" cy="487362"/>
          </a:xfrm>
        </p:spPr>
        <p:txBody>
          <a:bodyPr vert="horz" wrap="square" lIns="91440" tIns="45720" rIns="91440" bIns="45720" anchor="t" anchorCtr="0"/>
          <a:lstStyle/>
          <a:p>
            <a:pPr eaLnBrk="1" hangingPunct="1"/>
            <a:r>
              <a:rPr lang="en-US" altLang="zh-CN" sz="3800" dirty="0">
                <a:latin typeface="黑体" panose="02010609060101010101" pitchFamily="49" charset="-122"/>
                <a:ea typeface="黑体" panose="02010609060101010101" pitchFamily="49" charset="-122"/>
              </a:rPr>
              <a:t>LC-</a:t>
            </a:r>
            <a:r>
              <a:rPr lang="zh-CN" altLang="en-US" sz="3800" dirty="0">
                <a:latin typeface="黑体" panose="02010609060101010101" pitchFamily="49" charset="-122"/>
                <a:ea typeface="黑体" panose="02010609060101010101" pitchFamily="49" charset="-122"/>
              </a:rPr>
              <a:t>检索的抽象化控制</a:t>
            </a:r>
          </a:p>
        </p:txBody>
      </p:sp>
      <p:sp>
        <p:nvSpPr>
          <p:cNvPr id="33795" name="Rectangle 3"/>
          <p:cNvSpPr>
            <a:spLocks noGrp="1"/>
          </p:cNvSpPr>
          <p:nvPr>
            <p:ph idx="1"/>
          </p:nvPr>
        </p:nvSpPr>
        <p:spPr>
          <a:xfrm>
            <a:off x="611188" y="1000125"/>
            <a:ext cx="8281987" cy="5832475"/>
          </a:xfrm>
        </p:spPr>
        <p:txBody>
          <a:bodyPr vert="horz" wrap="square" lIns="91440" tIns="45720" rIns="91440" bIns="45720" anchor="t" anchorCtr="0"/>
          <a:lstStyle/>
          <a:p>
            <a:pPr marL="571500" indent="-571500" eaLnBrk="1" hangingPunct="1">
              <a:lnSpc>
                <a:spcPct val="90000"/>
              </a:lnSpc>
              <a:buNone/>
            </a:pPr>
            <a:r>
              <a:rPr lang="en-US" altLang="zh-CN" sz="2100" dirty="0"/>
              <a:t>procedure LC(T,    ) </a:t>
            </a:r>
          </a:p>
          <a:p>
            <a:pPr marL="571500" indent="-571500" eaLnBrk="1" hangingPunct="1">
              <a:lnSpc>
                <a:spcPct val="90000"/>
              </a:lnSpc>
              <a:buNone/>
            </a:pPr>
            <a:r>
              <a:rPr lang="en-US" altLang="zh-CN" sz="2100" dirty="0"/>
              <a:t>  </a:t>
            </a:r>
            <a:r>
              <a:rPr lang="en-US" altLang="zh-CN" sz="1600" dirty="0"/>
              <a:t>//</a:t>
            </a:r>
            <a:r>
              <a:rPr lang="zh-CN" altLang="en-US" sz="1600" dirty="0"/>
              <a:t>为找答案结点检索</a:t>
            </a:r>
            <a:r>
              <a:rPr lang="en-US" altLang="zh-CN" sz="1600" dirty="0"/>
              <a:t>T,     </a:t>
            </a:r>
            <a:r>
              <a:rPr lang="zh-CN" altLang="en-US" sz="1600" dirty="0"/>
              <a:t>为结点成本估计函数</a:t>
            </a:r>
            <a:r>
              <a:rPr lang="en-US" altLang="zh-CN" sz="1600" dirty="0"/>
              <a:t>//</a:t>
            </a:r>
          </a:p>
          <a:p>
            <a:pPr marL="571500" indent="-571500" eaLnBrk="1" hangingPunct="1">
              <a:lnSpc>
                <a:spcPct val="90000"/>
              </a:lnSpc>
              <a:buNone/>
            </a:pPr>
            <a:r>
              <a:rPr lang="en-US" altLang="zh-CN" sz="2100" dirty="0"/>
              <a:t>   if T</a:t>
            </a:r>
            <a:r>
              <a:rPr lang="zh-CN" altLang="en-US" sz="2100" dirty="0"/>
              <a:t>是答案结点 </a:t>
            </a:r>
            <a:r>
              <a:rPr lang="en-US" altLang="zh-CN" sz="2100" dirty="0"/>
              <a:t>then </a:t>
            </a:r>
            <a:r>
              <a:rPr lang="zh-CN" altLang="en-US" sz="2100" dirty="0"/>
              <a:t>输出</a:t>
            </a:r>
            <a:r>
              <a:rPr lang="en-US" altLang="zh-CN" sz="2100" dirty="0"/>
              <a:t>T; return endif   </a:t>
            </a:r>
            <a:r>
              <a:rPr lang="en-US" altLang="zh-CN" sz="1400" dirty="0"/>
              <a:t>//T</a:t>
            </a:r>
            <a:r>
              <a:rPr lang="zh-CN" altLang="en-US" sz="1400" dirty="0"/>
              <a:t>为答案结点，输出</a:t>
            </a:r>
            <a:r>
              <a:rPr lang="en-US" altLang="zh-CN" sz="1400" dirty="0"/>
              <a:t>T//</a:t>
            </a:r>
          </a:p>
          <a:p>
            <a:pPr marL="571500" indent="-571500" eaLnBrk="1" hangingPunct="1">
              <a:lnSpc>
                <a:spcPct val="90000"/>
              </a:lnSpc>
              <a:buNone/>
            </a:pPr>
            <a:r>
              <a:rPr lang="en-US" altLang="zh-CN" sz="2100" dirty="0"/>
              <a:t>   E </a:t>
            </a:r>
            <a:r>
              <a:rPr lang="en-US" altLang="zh-CN" sz="2100" dirty="0">
                <a:sym typeface="Wingdings" panose="05000000000000000000" pitchFamily="2" charset="2"/>
              </a:rPr>
              <a:t> T    </a:t>
            </a:r>
            <a:r>
              <a:rPr lang="en-US" altLang="zh-CN" sz="1400" dirty="0">
                <a:sym typeface="Wingdings" panose="05000000000000000000" pitchFamily="2" charset="2"/>
              </a:rPr>
              <a:t>//E</a:t>
            </a:r>
            <a:r>
              <a:rPr lang="zh-CN" altLang="en-US" sz="1400" dirty="0">
                <a:sym typeface="Wingdings" panose="05000000000000000000" pitchFamily="2" charset="2"/>
              </a:rPr>
              <a:t>－结点</a:t>
            </a:r>
            <a:r>
              <a:rPr lang="en-US" altLang="zh-CN" sz="1400" dirty="0">
                <a:sym typeface="Wingdings" panose="05000000000000000000" pitchFamily="2" charset="2"/>
              </a:rPr>
              <a:t>//</a:t>
            </a:r>
          </a:p>
          <a:p>
            <a:pPr marL="571500" indent="-571500" eaLnBrk="1" hangingPunct="1">
              <a:lnSpc>
                <a:spcPct val="90000"/>
              </a:lnSpc>
              <a:buNone/>
            </a:pPr>
            <a:r>
              <a:rPr lang="en-US" altLang="zh-CN" sz="2100" dirty="0">
                <a:sym typeface="Wingdings" panose="05000000000000000000" pitchFamily="2" charset="2"/>
              </a:rPr>
              <a:t>   </a:t>
            </a:r>
            <a:r>
              <a:rPr lang="zh-CN" altLang="en-US" sz="2100" dirty="0">
                <a:sym typeface="Wingdings" panose="05000000000000000000" pitchFamily="2" charset="2"/>
              </a:rPr>
              <a:t>将活结点表初始化为空</a:t>
            </a:r>
          </a:p>
          <a:p>
            <a:pPr marL="571500" indent="-571500" eaLnBrk="1" hangingPunct="1">
              <a:lnSpc>
                <a:spcPct val="90000"/>
              </a:lnSpc>
              <a:buNone/>
            </a:pPr>
            <a:r>
              <a:rPr lang="zh-CN" altLang="en-US" sz="2100" dirty="0">
                <a:sym typeface="Wingdings" panose="05000000000000000000" pitchFamily="2" charset="2"/>
              </a:rPr>
              <a:t>   </a:t>
            </a:r>
            <a:r>
              <a:rPr lang="en-US" altLang="zh-CN" sz="2100" dirty="0">
                <a:sym typeface="Wingdings" panose="05000000000000000000" pitchFamily="2" charset="2"/>
              </a:rPr>
              <a:t>loop</a:t>
            </a:r>
          </a:p>
          <a:p>
            <a:pPr marL="571500" indent="-571500" eaLnBrk="1" hangingPunct="1">
              <a:lnSpc>
                <a:spcPct val="90000"/>
              </a:lnSpc>
              <a:buNone/>
            </a:pPr>
            <a:r>
              <a:rPr lang="en-US" altLang="zh-CN" sz="2100" dirty="0">
                <a:sym typeface="Wingdings" panose="05000000000000000000" pitchFamily="2" charset="2"/>
              </a:rPr>
              <a:t>         for E</a:t>
            </a:r>
            <a:r>
              <a:rPr lang="zh-CN" altLang="en-US" sz="2100" dirty="0">
                <a:sym typeface="Wingdings" panose="05000000000000000000" pitchFamily="2" charset="2"/>
              </a:rPr>
              <a:t>的每个儿子</a:t>
            </a:r>
            <a:r>
              <a:rPr lang="en-US" altLang="zh-CN" sz="2100" dirty="0">
                <a:sym typeface="Wingdings" panose="05000000000000000000" pitchFamily="2" charset="2"/>
              </a:rPr>
              <a:t>X do</a:t>
            </a:r>
          </a:p>
          <a:p>
            <a:pPr marL="571500" indent="-571500" eaLnBrk="1" hangingPunct="1">
              <a:lnSpc>
                <a:spcPct val="90000"/>
              </a:lnSpc>
              <a:buNone/>
            </a:pPr>
            <a:r>
              <a:rPr lang="en-US" altLang="zh-CN" sz="2100" dirty="0">
                <a:sym typeface="Wingdings" panose="05000000000000000000" pitchFamily="2" charset="2"/>
              </a:rPr>
              <a:t>               if X</a:t>
            </a:r>
            <a:r>
              <a:rPr lang="zh-CN" altLang="en-US" sz="2100" dirty="0">
                <a:sym typeface="Wingdings" panose="05000000000000000000" pitchFamily="2" charset="2"/>
              </a:rPr>
              <a:t>是答案结点 </a:t>
            </a:r>
            <a:r>
              <a:rPr lang="en-US" altLang="zh-CN" sz="2100" dirty="0">
                <a:sym typeface="Wingdings" panose="05000000000000000000" pitchFamily="2" charset="2"/>
              </a:rPr>
              <a:t>then </a:t>
            </a:r>
            <a:r>
              <a:rPr lang="zh-CN" altLang="en-US" sz="2100" dirty="0">
                <a:sym typeface="Wingdings" panose="05000000000000000000" pitchFamily="2" charset="2"/>
              </a:rPr>
              <a:t>输出从</a:t>
            </a:r>
            <a:r>
              <a:rPr lang="en-US" altLang="zh-CN" sz="2100" dirty="0">
                <a:sym typeface="Wingdings" panose="05000000000000000000" pitchFamily="2" charset="2"/>
              </a:rPr>
              <a:t>X</a:t>
            </a:r>
            <a:r>
              <a:rPr lang="zh-CN" altLang="en-US" sz="2100" dirty="0">
                <a:sym typeface="Wingdings" panose="05000000000000000000" pitchFamily="2" charset="2"/>
              </a:rPr>
              <a:t>到</a:t>
            </a:r>
            <a:r>
              <a:rPr lang="en-US" altLang="zh-CN" sz="2100" dirty="0">
                <a:sym typeface="Wingdings" panose="05000000000000000000" pitchFamily="2" charset="2"/>
              </a:rPr>
              <a:t>T</a:t>
            </a:r>
            <a:r>
              <a:rPr lang="zh-CN" altLang="en-US" sz="2100" dirty="0">
                <a:sym typeface="Wingdings" panose="05000000000000000000" pitchFamily="2" charset="2"/>
              </a:rPr>
              <a:t>的路径；</a:t>
            </a:r>
            <a:r>
              <a:rPr lang="en-US" altLang="zh-CN" sz="2100" dirty="0">
                <a:sym typeface="Wingdings" panose="05000000000000000000" pitchFamily="2" charset="2"/>
              </a:rPr>
              <a:t>return endif </a:t>
            </a:r>
          </a:p>
          <a:p>
            <a:pPr marL="571500" indent="-571500" eaLnBrk="1" hangingPunct="1">
              <a:lnSpc>
                <a:spcPct val="90000"/>
              </a:lnSpc>
              <a:buNone/>
            </a:pPr>
            <a:r>
              <a:rPr lang="en-US" altLang="zh-CN" sz="2100" dirty="0"/>
              <a:t>               call ADD(X)  </a:t>
            </a:r>
            <a:r>
              <a:rPr lang="en-US" altLang="zh-CN" sz="1400" dirty="0"/>
              <a:t>//X</a:t>
            </a:r>
            <a:r>
              <a:rPr lang="zh-CN" altLang="en-US" sz="1400" dirty="0"/>
              <a:t>是新的活结点，</a:t>
            </a:r>
            <a:r>
              <a:rPr lang="en-US" altLang="zh-CN" sz="1400" dirty="0"/>
              <a:t>ADD</a:t>
            </a:r>
            <a:r>
              <a:rPr lang="zh-CN" altLang="en-US" sz="1400" dirty="0"/>
              <a:t>将</a:t>
            </a:r>
            <a:r>
              <a:rPr lang="en-US" altLang="zh-CN" sz="1400" dirty="0"/>
              <a:t>X</a:t>
            </a:r>
            <a:r>
              <a:rPr lang="zh-CN" altLang="en-US" sz="1400" dirty="0"/>
              <a:t>加入活结点表中</a:t>
            </a:r>
            <a:r>
              <a:rPr lang="en-US" altLang="zh-CN" sz="1400" dirty="0"/>
              <a:t>//</a:t>
            </a:r>
          </a:p>
          <a:p>
            <a:pPr marL="571500" indent="-571500" eaLnBrk="1" hangingPunct="1">
              <a:lnSpc>
                <a:spcPct val="90000"/>
              </a:lnSpc>
              <a:buNone/>
            </a:pPr>
            <a:r>
              <a:rPr lang="en-US" altLang="zh-CN" sz="2100" dirty="0"/>
              <a:t>               PARENT(X) </a:t>
            </a:r>
            <a:r>
              <a:rPr lang="en-US" altLang="zh-CN" sz="2100" dirty="0">
                <a:sym typeface="Wingdings" panose="05000000000000000000" pitchFamily="2" charset="2"/>
              </a:rPr>
              <a:t></a:t>
            </a:r>
            <a:r>
              <a:rPr lang="en-US" altLang="zh-CN" sz="2100" dirty="0"/>
              <a:t> E </a:t>
            </a:r>
            <a:r>
              <a:rPr lang="en-US" altLang="zh-CN" sz="1400" dirty="0"/>
              <a:t>//</a:t>
            </a:r>
            <a:r>
              <a:rPr lang="zh-CN" altLang="en-US" sz="1400" dirty="0"/>
              <a:t>指示到根的路径</a:t>
            </a:r>
            <a:r>
              <a:rPr lang="en-US" altLang="zh-CN" sz="1400" dirty="0"/>
              <a:t>//</a:t>
            </a:r>
          </a:p>
          <a:p>
            <a:pPr marL="571500" indent="-571500" eaLnBrk="1" hangingPunct="1">
              <a:lnSpc>
                <a:spcPct val="90000"/>
              </a:lnSpc>
              <a:buNone/>
            </a:pPr>
            <a:r>
              <a:rPr lang="en-US" altLang="zh-CN" sz="2100" dirty="0"/>
              <a:t>         repeat </a:t>
            </a:r>
          </a:p>
          <a:p>
            <a:pPr marL="571500" indent="-571500" eaLnBrk="1" hangingPunct="1">
              <a:lnSpc>
                <a:spcPct val="90000"/>
              </a:lnSpc>
              <a:buNone/>
            </a:pPr>
            <a:r>
              <a:rPr lang="en-US" altLang="zh-CN" sz="2100" dirty="0"/>
              <a:t>         if </a:t>
            </a:r>
            <a:r>
              <a:rPr lang="zh-CN" altLang="en-US" sz="2100" dirty="0"/>
              <a:t>不再有活结点 </a:t>
            </a:r>
            <a:r>
              <a:rPr lang="en-US" altLang="zh-CN" sz="2100" dirty="0"/>
              <a:t>then    print(“no  answer code”)</a:t>
            </a:r>
            <a:r>
              <a:rPr lang="zh-CN" altLang="en-US" sz="2100" dirty="0"/>
              <a:t>；</a:t>
            </a:r>
            <a:r>
              <a:rPr lang="en-US" altLang="zh-CN" sz="2100" dirty="0"/>
              <a:t>stop  endif</a:t>
            </a:r>
          </a:p>
          <a:p>
            <a:pPr marL="571500" indent="-571500" eaLnBrk="1" hangingPunct="1">
              <a:lnSpc>
                <a:spcPct val="90000"/>
              </a:lnSpc>
              <a:buNone/>
            </a:pPr>
            <a:r>
              <a:rPr lang="en-US" altLang="zh-CN" sz="2100" dirty="0"/>
              <a:t>         call LEAST(E)  </a:t>
            </a:r>
            <a:r>
              <a:rPr lang="en-US" altLang="zh-CN" sz="1400" dirty="0"/>
              <a:t>//</a:t>
            </a:r>
            <a:r>
              <a:rPr lang="zh-CN" altLang="en-US" sz="1400" dirty="0"/>
              <a:t>从活结点表中找        最小的活结点，赋给</a:t>
            </a:r>
            <a:r>
              <a:rPr lang="en-US" altLang="zh-CN" sz="1400" dirty="0"/>
              <a:t>X</a:t>
            </a:r>
            <a:r>
              <a:rPr lang="zh-CN" altLang="en-US" sz="1400" dirty="0"/>
              <a:t>，并从活结点表中删除</a:t>
            </a:r>
            <a:r>
              <a:rPr lang="en-US" altLang="zh-CN" sz="1400" dirty="0"/>
              <a:t>//</a:t>
            </a:r>
          </a:p>
          <a:p>
            <a:pPr marL="571500" indent="-571500" eaLnBrk="1" hangingPunct="1">
              <a:lnSpc>
                <a:spcPct val="90000"/>
              </a:lnSpc>
              <a:buNone/>
            </a:pPr>
            <a:r>
              <a:rPr lang="en-US" altLang="zh-CN" sz="2100" dirty="0"/>
              <a:t>   repeat</a:t>
            </a:r>
          </a:p>
          <a:p>
            <a:pPr marL="571500" indent="-571500" eaLnBrk="1" hangingPunct="1">
              <a:lnSpc>
                <a:spcPct val="90000"/>
              </a:lnSpc>
              <a:buNone/>
            </a:pPr>
            <a:r>
              <a:rPr lang="en-US" altLang="zh-CN" sz="2100" dirty="0"/>
              <a:t> end LC                                                                     </a:t>
            </a:r>
          </a:p>
        </p:txBody>
      </p:sp>
      <p:graphicFrame>
        <p:nvGraphicFramePr>
          <p:cNvPr id="33796" name="Object 4"/>
          <p:cNvGraphicFramePr>
            <a:graphicFrameLocks noChangeAspect="1"/>
          </p:cNvGraphicFramePr>
          <p:nvPr/>
        </p:nvGraphicFramePr>
        <p:xfrm>
          <a:off x="2627313" y="928688"/>
          <a:ext cx="266700" cy="431800"/>
        </p:xfrm>
        <a:graphic>
          <a:graphicData uri="http://schemas.openxmlformats.org/presentationml/2006/ole">
            <mc:AlternateContent xmlns:mc="http://schemas.openxmlformats.org/markup-compatibility/2006">
              <mc:Choice xmlns:v="urn:schemas-microsoft-com:vml" Requires="v">
                <p:oleObj r:id="rId2" imgW="114300" imgH="177800" progId="Equation.3">
                  <p:embed/>
                </p:oleObj>
              </mc:Choice>
              <mc:Fallback>
                <p:oleObj r:id="rId2" imgW="114300" imgH="177800" progId="Equation.3">
                  <p:embed/>
                  <p:pic>
                    <p:nvPicPr>
                      <p:cNvPr id="0" name="图片 3096"/>
                      <p:cNvPicPr/>
                      <p:nvPr/>
                    </p:nvPicPr>
                    <p:blipFill>
                      <a:blip r:embed="rId3"/>
                      <a:stretch>
                        <a:fillRect/>
                      </a:stretch>
                    </p:blipFill>
                    <p:spPr>
                      <a:xfrm>
                        <a:off x="2627313" y="928688"/>
                        <a:ext cx="266700" cy="431800"/>
                      </a:xfrm>
                      <a:prstGeom prst="rect">
                        <a:avLst/>
                      </a:prstGeom>
                      <a:noFill/>
                      <a:ln w="38100">
                        <a:noFill/>
                        <a:miter/>
                      </a:ln>
                    </p:spPr>
                  </p:pic>
                </p:oleObj>
              </mc:Fallback>
            </mc:AlternateContent>
          </a:graphicData>
        </a:graphic>
      </p:graphicFrame>
      <p:graphicFrame>
        <p:nvGraphicFramePr>
          <p:cNvPr id="33797" name="Object 5"/>
          <p:cNvGraphicFramePr>
            <a:graphicFrameLocks noChangeAspect="1"/>
          </p:cNvGraphicFramePr>
          <p:nvPr/>
        </p:nvGraphicFramePr>
        <p:xfrm>
          <a:off x="2771775" y="1360488"/>
          <a:ext cx="222250" cy="360362"/>
        </p:xfrm>
        <a:graphic>
          <a:graphicData uri="http://schemas.openxmlformats.org/presentationml/2006/ole">
            <mc:AlternateContent xmlns:mc="http://schemas.openxmlformats.org/markup-compatibility/2006">
              <mc:Choice xmlns:v="urn:schemas-microsoft-com:vml" Requires="v">
                <p:oleObj r:id="rId4" imgW="114300" imgH="177800" progId="Equation.3">
                  <p:embed/>
                </p:oleObj>
              </mc:Choice>
              <mc:Fallback>
                <p:oleObj r:id="rId4" imgW="114300" imgH="177800" progId="Equation.3">
                  <p:embed/>
                  <p:pic>
                    <p:nvPicPr>
                      <p:cNvPr id="0" name="图片 3097"/>
                      <p:cNvPicPr/>
                      <p:nvPr/>
                    </p:nvPicPr>
                    <p:blipFill>
                      <a:blip r:embed="rId5"/>
                      <a:stretch>
                        <a:fillRect/>
                      </a:stretch>
                    </p:blipFill>
                    <p:spPr>
                      <a:xfrm>
                        <a:off x="2771775" y="1360488"/>
                        <a:ext cx="222250" cy="360362"/>
                      </a:xfrm>
                      <a:prstGeom prst="rect">
                        <a:avLst/>
                      </a:prstGeom>
                      <a:noFill/>
                      <a:ln w="38100">
                        <a:noFill/>
                        <a:miter/>
                      </a:ln>
                    </p:spPr>
                  </p:pic>
                </p:oleObj>
              </mc:Fallback>
            </mc:AlternateContent>
          </a:graphicData>
        </a:graphic>
      </p:graphicFrame>
      <p:graphicFrame>
        <p:nvGraphicFramePr>
          <p:cNvPr id="33798" name="Object 6"/>
          <p:cNvGraphicFramePr>
            <a:graphicFrameLocks noChangeAspect="1"/>
          </p:cNvGraphicFramePr>
          <p:nvPr/>
        </p:nvGraphicFramePr>
        <p:xfrm>
          <a:off x="4643438" y="5248275"/>
          <a:ext cx="222250" cy="360363"/>
        </p:xfrm>
        <a:graphic>
          <a:graphicData uri="http://schemas.openxmlformats.org/presentationml/2006/ole">
            <mc:AlternateContent xmlns:mc="http://schemas.openxmlformats.org/markup-compatibility/2006">
              <mc:Choice xmlns:v="urn:schemas-microsoft-com:vml" Requires="v">
                <p:oleObj r:id="rId6" imgW="114300" imgH="177800" progId="Equation.3">
                  <p:embed/>
                </p:oleObj>
              </mc:Choice>
              <mc:Fallback>
                <p:oleObj r:id="rId6" imgW="114300" imgH="177800" progId="Equation.3">
                  <p:embed/>
                  <p:pic>
                    <p:nvPicPr>
                      <p:cNvPr id="0" name="图片 3099"/>
                      <p:cNvPicPr/>
                      <p:nvPr/>
                    </p:nvPicPr>
                    <p:blipFill>
                      <a:blip r:embed="rId3"/>
                      <a:stretch>
                        <a:fillRect/>
                      </a:stretch>
                    </p:blipFill>
                    <p:spPr>
                      <a:xfrm>
                        <a:off x="4643438" y="5248275"/>
                        <a:ext cx="222250" cy="360363"/>
                      </a:xfrm>
                      <a:prstGeom prst="rect">
                        <a:avLst/>
                      </a:prstGeom>
                      <a:noFill/>
                      <a:ln w="38100">
                        <a:noFill/>
                        <a:miter/>
                      </a:ln>
                    </p:spPr>
                  </p:pic>
                </p:oleObj>
              </mc:Fallback>
            </mc:AlternateContent>
          </a:graphicData>
        </a:graphic>
      </p:graphicFrame>
      <p:sp>
        <p:nvSpPr>
          <p:cNvPr id="33799" name="AutoShape 7"/>
          <p:cNvSpPr/>
          <p:nvPr/>
        </p:nvSpPr>
        <p:spPr>
          <a:xfrm>
            <a:off x="6588125" y="2449513"/>
            <a:ext cx="2413000" cy="854075"/>
          </a:xfrm>
          <a:prstGeom prst="wedgeRoundRectCallout">
            <a:avLst>
              <a:gd name="adj1" fmla="val -96792"/>
              <a:gd name="adj2" fmla="val 74282"/>
              <a:gd name="adj3" fmla="val 16667"/>
            </a:avLst>
          </a:prstGeom>
          <a:solidFill>
            <a:srgbClr val="FFFF00"/>
          </a:solidFill>
          <a:ln w="9525" cap="flat" cmpd="sng">
            <a:solidFill>
              <a:schemeClr val="tx1"/>
            </a:solidFill>
            <a:prstDash val="solid"/>
            <a:miter/>
            <a:headEnd type="none" w="med" len="med"/>
            <a:tailEnd type="none" w="med" len="med"/>
          </a:ln>
        </p:spPr>
        <p:txBody>
          <a:bodyPr/>
          <a:lstStyle/>
          <a:p>
            <a:pPr>
              <a:lnSpc>
                <a:spcPct val="90000"/>
              </a:lnSpc>
              <a:spcBef>
                <a:spcPct val="20000"/>
              </a:spcBef>
              <a:buClr>
                <a:schemeClr val="accent1"/>
              </a:buClr>
              <a:buSzPct val="65000"/>
              <a:buFont typeface="Wingdings" panose="05000000000000000000" pitchFamily="2" charset="2"/>
            </a:pPr>
            <a:r>
              <a:rPr lang="zh-CN" altLang="en-US" dirty="0">
                <a:latin typeface="Arial" panose="020B0604020202020204" pitchFamily="34" charset="0"/>
              </a:rPr>
              <a:t>找到答案结点，输出到根的路径</a:t>
            </a:r>
            <a:endParaRPr lang="zh-CN" altLang="en-US" dirty="0">
              <a:latin typeface="Arial" panose="020B0604020202020204" pitchFamily="34" charset="0"/>
              <a:sym typeface="Wingdings" panose="05000000000000000000" pitchFamily="2" charset="2"/>
            </a:endParaRPr>
          </a:p>
          <a:p>
            <a:pPr algn="ctr"/>
            <a:endParaRPr lang="en-US" altLang="zh-CN" dirty="0">
              <a:latin typeface="Arial" panose="020B060402020202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vert="horz"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rPr>
              <a:t>圆排列问题</a:t>
            </a:r>
          </a:p>
        </p:txBody>
      </p:sp>
      <p:sp>
        <p:nvSpPr>
          <p:cNvPr id="63490" name="Rectangle 3"/>
          <p:cNvSpPr>
            <a:spLocks noGrp="1"/>
          </p:cNvSpPr>
          <p:nvPr>
            <p:ph type="subTitle" idx="1"/>
          </p:nvPr>
        </p:nvSpPr>
        <p:spPr/>
        <p:txBody>
          <a:bodyPr vert="horz" wrap="square" lIns="91440" tIns="45720" rIns="91440" bIns="45720" anchor="t" anchorCtr="0"/>
          <a:lstStyle/>
          <a:p>
            <a:pPr>
              <a:buSzPct val="70000"/>
            </a:pPr>
            <a:endParaRPr lang="zh-CN" altLang="zh-CN" kern="1200" dirty="0">
              <a:latin typeface="+mn-lt"/>
              <a:ea typeface="+mn-ea"/>
              <a:cs typeface="+mn-cs"/>
            </a:endParaRPr>
          </a:p>
        </p:txBody>
      </p:sp>
    </p:spTree>
  </p:cSld>
  <p:clrMapOvr>
    <a:masterClrMapping/>
  </p:clrMapOvr>
  <p:transition>
    <p:blind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idx="1"/>
          </p:nvPr>
        </p:nvSpPr>
        <p:spPr>
          <a:xfrm>
            <a:off x="457200" y="692150"/>
            <a:ext cx="8229600" cy="5438775"/>
          </a:xfrm>
        </p:spPr>
        <p:txBody>
          <a:bodyPr vert="horz" wrap="square" lIns="91440" tIns="45720" rIns="91440" bIns="45720" anchor="t" anchorCtr="0"/>
          <a:lstStyle/>
          <a:p>
            <a:pPr marL="571500" indent="-571500" eaLnBrk="1" hangingPunct="1">
              <a:lnSpc>
                <a:spcPct val="125000"/>
              </a:lnSpc>
              <a:spcBef>
                <a:spcPct val="0"/>
              </a:spcBef>
              <a:buNone/>
            </a:pPr>
            <a:r>
              <a:rPr lang="zh-CN" altLang="en-US" dirty="0"/>
              <a:t>说明：</a:t>
            </a:r>
          </a:p>
          <a:p>
            <a:pPr marL="571500" indent="-571500" eaLnBrk="1" hangingPunct="1">
              <a:lnSpc>
                <a:spcPct val="125000"/>
              </a:lnSpc>
              <a:spcBef>
                <a:spcPct val="0"/>
              </a:spcBef>
              <a:buNone/>
            </a:pPr>
            <a:r>
              <a:rPr lang="zh-CN" altLang="en-US" dirty="0"/>
              <a:t>      </a:t>
            </a:r>
            <a:r>
              <a:rPr lang="en-US" altLang="zh-CN" dirty="0"/>
              <a:t>LEAST(X)</a:t>
            </a:r>
            <a:r>
              <a:rPr lang="zh-CN" altLang="en-US" dirty="0"/>
              <a:t>：在活结点表中找一个具有最小</a:t>
            </a:r>
          </a:p>
          <a:p>
            <a:pPr marL="571500" indent="-571500" eaLnBrk="1" hangingPunct="1">
              <a:lnSpc>
                <a:spcPct val="125000"/>
              </a:lnSpc>
              <a:spcBef>
                <a:spcPct val="0"/>
              </a:spcBef>
              <a:buNone/>
            </a:pPr>
            <a:r>
              <a:rPr lang="zh-CN" altLang="en-US" dirty="0"/>
              <a:t>                          值的活结点，从活结点表中删</a:t>
            </a:r>
          </a:p>
          <a:p>
            <a:pPr marL="571500" indent="-571500" eaLnBrk="1" hangingPunct="1">
              <a:lnSpc>
                <a:spcPct val="125000"/>
              </a:lnSpc>
              <a:spcBef>
                <a:spcPct val="0"/>
              </a:spcBef>
              <a:buNone/>
            </a:pPr>
            <a:r>
              <a:rPr lang="zh-CN" altLang="en-US" dirty="0"/>
              <a:t>                           除这个结点，并将此结点放在</a:t>
            </a:r>
          </a:p>
          <a:p>
            <a:pPr marL="571500" indent="-571500" eaLnBrk="1" hangingPunct="1">
              <a:lnSpc>
                <a:spcPct val="125000"/>
              </a:lnSpc>
              <a:spcBef>
                <a:spcPct val="0"/>
              </a:spcBef>
              <a:buNone/>
            </a:pPr>
            <a:r>
              <a:rPr lang="zh-CN" altLang="en-US" dirty="0"/>
              <a:t>                           变量</a:t>
            </a:r>
            <a:r>
              <a:rPr lang="en-US" altLang="zh-CN" dirty="0"/>
              <a:t>X</a:t>
            </a:r>
            <a:r>
              <a:rPr lang="zh-CN" altLang="en-US" dirty="0"/>
              <a:t>中返回。</a:t>
            </a:r>
          </a:p>
          <a:p>
            <a:pPr marL="571500" indent="-571500" eaLnBrk="1" hangingPunct="1">
              <a:lnSpc>
                <a:spcPct val="125000"/>
              </a:lnSpc>
              <a:spcBef>
                <a:spcPts val="1200"/>
              </a:spcBef>
              <a:buNone/>
            </a:pPr>
            <a:r>
              <a:rPr lang="zh-CN" altLang="en-US" dirty="0"/>
              <a:t>      </a:t>
            </a:r>
            <a:r>
              <a:rPr lang="en-US" altLang="zh-CN" dirty="0"/>
              <a:t>ADD(X)</a:t>
            </a:r>
            <a:r>
              <a:rPr lang="zh-CN" altLang="en-US" dirty="0"/>
              <a:t>：将新的活结点</a:t>
            </a:r>
            <a:r>
              <a:rPr lang="en-US" altLang="zh-CN" dirty="0"/>
              <a:t>X</a:t>
            </a:r>
            <a:r>
              <a:rPr lang="zh-CN" altLang="en-US" dirty="0"/>
              <a:t>加到活结点表中。</a:t>
            </a:r>
          </a:p>
          <a:p>
            <a:pPr marL="571500" indent="-571500" eaLnBrk="1" hangingPunct="1">
              <a:lnSpc>
                <a:spcPct val="125000"/>
              </a:lnSpc>
              <a:spcBef>
                <a:spcPct val="0"/>
              </a:spcBef>
              <a:buNone/>
            </a:pPr>
            <a:r>
              <a:rPr lang="zh-CN" altLang="en-US" dirty="0"/>
              <a:t>      活结点表：以</a:t>
            </a:r>
            <a:r>
              <a:rPr lang="en-US" altLang="zh-CN" dirty="0"/>
              <a:t>min-</a:t>
            </a:r>
            <a:r>
              <a:rPr lang="zh-CN" altLang="en-US" dirty="0"/>
              <a:t>堆结构存放。</a:t>
            </a: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277813"/>
            <a:ext cx="8229600" cy="630237"/>
          </a:xfrm>
        </p:spPr>
        <p:txBody>
          <a:bodyPr vert="horz" wrap="square" lIns="91440" tIns="45720" rIns="91440" bIns="45720" anchor="t" anchorCtr="0"/>
          <a:lstStyle/>
          <a:p>
            <a:pPr eaLnBrk="1" hangingPunct="1"/>
            <a:r>
              <a:rPr lang="en-US" altLang="zh-CN" sz="3200" dirty="0">
                <a:solidFill>
                  <a:schemeClr val="tx1"/>
                </a:solidFill>
                <a:latin typeface="黑体" panose="02010609060101010101" pitchFamily="49" charset="-122"/>
                <a:ea typeface="黑体" panose="02010609060101010101" pitchFamily="49" charset="-122"/>
              </a:rPr>
              <a:t>LC-</a:t>
            </a:r>
            <a:r>
              <a:rPr lang="zh-CN" altLang="en-US" sz="3200" dirty="0">
                <a:solidFill>
                  <a:schemeClr val="tx1"/>
                </a:solidFill>
                <a:latin typeface="黑体" panose="02010609060101010101" pitchFamily="49" charset="-122"/>
                <a:ea typeface="黑体" panose="02010609060101010101" pitchFamily="49" charset="-122"/>
              </a:rPr>
              <a:t>检索与</a:t>
            </a:r>
            <a:r>
              <a:rPr lang="en-US" altLang="zh-CN" sz="3200" dirty="0">
                <a:solidFill>
                  <a:schemeClr val="tx1"/>
                </a:solidFill>
                <a:latin typeface="黑体" panose="02010609060101010101" pitchFamily="49" charset="-122"/>
                <a:ea typeface="黑体" panose="02010609060101010101" pitchFamily="49" charset="-122"/>
              </a:rPr>
              <a:t>FIFO-</a:t>
            </a:r>
            <a:r>
              <a:rPr lang="zh-CN" altLang="en-US" sz="3200" dirty="0">
                <a:solidFill>
                  <a:schemeClr val="tx1"/>
                </a:solidFill>
                <a:latin typeface="黑体" panose="02010609060101010101" pitchFamily="49" charset="-122"/>
                <a:ea typeface="黑体" panose="02010609060101010101" pitchFamily="49" charset="-122"/>
              </a:rPr>
              <a:t>检索和</a:t>
            </a:r>
            <a:r>
              <a:rPr lang="en-US" altLang="zh-CN" sz="3200" dirty="0">
                <a:solidFill>
                  <a:schemeClr val="tx1"/>
                </a:solidFill>
                <a:latin typeface="黑体" panose="02010609060101010101" pitchFamily="49" charset="-122"/>
                <a:ea typeface="黑体" panose="02010609060101010101" pitchFamily="49" charset="-122"/>
              </a:rPr>
              <a:t>D-</a:t>
            </a:r>
            <a:r>
              <a:rPr lang="zh-CN" altLang="en-US" sz="3200" dirty="0">
                <a:solidFill>
                  <a:schemeClr val="tx1"/>
                </a:solidFill>
                <a:latin typeface="黑体" panose="02010609060101010101" pitchFamily="49" charset="-122"/>
                <a:ea typeface="黑体" panose="02010609060101010101" pitchFamily="49" charset="-122"/>
              </a:rPr>
              <a:t>检索的关系</a:t>
            </a:r>
          </a:p>
        </p:txBody>
      </p:sp>
      <p:sp>
        <p:nvSpPr>
          <p:cNvPr id="35843" name="Rectangle 3"/>
          <p:cNvSpPr>
            <a:spLocks noGrp="1"/>
          </p:cNvSpPr>
          <p:nvPr>
            <p:ph idx="1"/>
          </p:nvPr>
        </p:nvSpPr>
        <p:spPr>
          <a:xfrm>
            <a:off x="914400" y="1052513"/>
            <a:ext cx="7015163" cy="4530725"/>
          </a:xfrm>
        </p:spPr>
        <p:txBody>
          <a:bodyPr vert="horz" wrap="square" lIns="91440" tIns="45720" rIns="91440" bIns="45720" anchor="t" anchorCtr="0"/>
          <a:lstStyle/>
          <a:p>
            <a:pPr eaLnBrk="1" hangingPunct="1">
              <a:lnSpc>
                <a:spcPct val="125000"/>
              </a:lnSpc>
              <a:spcBef>
                <a:spcPct val="0"/>
              </a:spcBef>
              <a:buNone/>
            </a:pPr>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a:t>
            </a:r>
            <a:r>
              <a:rPr lang="en-US" altLang="zh-CN" sz="2800" dirty="0">
                <a:latin typeface="隶书" panose="02010509060101010101" pitchFamily="49" charset="-122"/>
                <a:ea typeface="隶书" panose="02010509060101010101" pitchFamily="49" charset="-122"/>
              </a:rPr>
              <a:t>LC</a:t>
            </a:r>
            <a:r>
              <a:rPr lang="zh-CN" altLang="en-US" sz="2800" dirty="0">
                <a:latin typeface="隶书" panose="02010509060101010101" pitchFamily="49" charset="-122"/>
                <a:ea typeface="隶书" panose="02010509060101010101" pitchFamily="49" charset="-122"/>
              </a:rPr>
              <a:t>算法与</a:t>
            </a:r>
            <a:r>
              <a:rPr lang="en-US" altLang="zh-CN" sz="2800" dirty="0">
                <a:latin typeface="隶书" panose="02010509060101010101" pitchFamily="49" charset="-122"/>
                <a:ea typeface="隶书" panose="02010509060101010101" pitchFamily="49" charset="-122"/>
              </a:rPr>
              <a:t>FIFO-</a:t>
            </a:r>
            <a:r>
              <a:rPr lang="zh-CN" altLang="en-US" sz="2800" dirty="0">
                <a:latin typeface="隶书" panose="02010509060101010101" pitchFamily="49" charset="-122"/>
                <a:ea typeface="隶书" panose="02010509060101010101" pitchFamily="49" charset="-122"/>
              </a:rPr>
              <a:t>检索及</a:t>
            </a:r>
            <a:r>
              <a:rPr lang="en-US" altLang="zh-CN" sz="2800" dirty="0">
                <a:latin typeface="隶书" panose="02010509060101010101" pitchFamily="49" charset="-122"/>
                <a:ea typeface="隶书" panose="02010509060101010101" pitchFamily="49" charset="-122"/>
              </a:rPr>
              <a:t>D-</a:t>
            </a:r>
            <a:r>
              <a:rPr lang="zh-CN" altLang="en-US" sz="2800" dirty="0">
                <a:latin typeface="隶书" panose="02010509060101010101" pitchFamily="49" charset="-122"/>
                <a:ea typeface="隶书" panose="02010509060101010101" pitchFamily="49" charset="-122"/>
              </a:rPr>
              <a:t>检索基本相同</a:t>
            </a:r>
            <a:r>
              <a:rPr lang="zh-CN" altLang="en-US" sz="2600" dirty="0"/>
              <a:t>：</a:t>
            </a:r>
          </a:p>
          <a:p>
            <a:pPr eaLnBrk="1" hangingPunct="1">
              <a:lnSpc>
                <a:spcPct val="125000"/>
              </a:lnSpc>
              <a:spcBef>
                <a:spcPct val="0"/>
              </a:spcBef>
              <a:buNone/>
            </a:pPr>
            <a:r>
              <a:rPr lang="zh-CN" altLang="en-US" sz="2600" dirty="0"/>
              <a:t>    </a:t>
            </a:r>
            <a:r>
              <a:rPr lang="zh-CN" altLang="en-US" sz="2600" dirty="0">
                <a:solidFill>
                  <a:srgbClr val="FF0000"/>
                </a:solidFill>
                <a:latin typeface="隶书" panose="02010509060101010101" pitchFamily="49" charset="-122"/>
                <a:ea typeface="隶书" panose="02010509060101010101" pitchFamily="49" charset="-122"/>
              </a:rPr>
              <a:t>⊙</a:t>
            </a:r>
            <a:r>
              <a:rPr lang="zh-CN" altLang="en-US" sz="2600" dirty="0">
                <a:latin typeface="隶书" panose="02010509060101010101" pitchFamily="49" charset="-122"/>
                <a:ea typeface="隶书" panose="02010509060101010101" pitchFamily="49" charset="-122"/>
              </a:rPr>
              <a:t> </a:t>
            </a:r>
            <a:r>
              <a:rPr lang="zh-CN" altLang="en-US" sz="2600" dirty="0"/>
              <a:t>若活结点表采用</a:t>
            </a:r>
            <a:r>
              <a:rPr lang="zh-CN" altLang="en-US" sz="2600" dirty="0">
                <a:solidFill>
                  <a:srgbClr val="FF0000"/>
                </a:solidFill>
              </a:rPr>
              <a:t>队列</a:t>
            </a:r>
            <a:r>
              <a:rPr lang="zh-CN" altLang="en-US" sz="2600" dirty="0"/>
              <a:t>，用</a:t>
            </a:r>
            <a:r>
              <a:rPr lang="en-US" altLang="zh-CN" sz="2600" dirty="0"/>
              <a:t>LEAST(X)</a:t>
            </a:r>
            <a:r>
              <a:rPr lang="zh-CN" altLang="en-US" sz="2600" dirty="0"/>
              <a:t>和</a:t>
            </a:r>
          </a:p>
          <a:p>
            <a:pPr eaLnBrk="1" hangingPunct="1">
              <a:lnSpc>
                <a:spcPct val="125000"/>
              </a:lnSpc>
              <a:spcBef>
                <a:spcPct val="0"/>
              </a:spcBef>
              <a:buNone/>
            </a:pPr>
            <a:r>
              <a:rPr lang="zh-CN" altLang="en-US" sz="2600" dirty="0"/>
              <a:t>          </a:t>
            </a:r>
            <a:r>
              <a:rPr lang="en-US" altLang="zh-CN" sz="2600" dirty="0"/>
              <a:t>ADD(X)</a:t>
            </a:r>
            <a:r>
              <a:rPr lang="zh-CN" altLang="en-US" sz="2600" dirty="0"/>
              <a:t>从队列中删除或加入元素，则</a:t>
            </a:r>
          </a:p>
          <a:p>
            <a:pPr eaLnBrk="1" hangingPunct="1">
              <a:lnSpc>
                <a:spcPct val="125000"/>
              </a:lnSpc>
              <a:spcBef>
                <a:spcPct val="0"/>
              </a:spcBef>
              <a:buNone/>
            </a:pPr>
            <a:r>
              <a:rPr lang="zh-CN" altLang="en-US" sz="2600" dirty="0"/>
              <a:t>          </a:t>
            </a:r>
            <a:r>
              <a:rPr lang="en-US" altLang="zh-CN" sz="2600" dirty="0"/>
              <a:t>LC</a:t>
            </a:r>
            <a:r>
              <a:rPr lang="zh-CN" altLang="en-US" sz="2600" dirty="0"/>
              <a:t>就变成了 </a:t>
            </a:r>
            <a:r>
              <a:rPr lang="en-US" altLang="zh-CN" sz="2800" dirty="0">
                <a:latin typeface="Garamond" panose="02020404030301010803" pitchFamily="18" charset="0"/>
              </a:rPr>
              <a:t>FIFO-</a:t>
            </a:r>
            <a:r>
              <a:rPr lang="zh-CN" altLang="en-US" sz="2800" dirty="0">
                <a:latin typeface="Garamond" panose="02020404030301010803" pitchFamily="18" charset="0"/>
              </a:rPr>
              <a:t>检索</a:t>
            </a:r>
            <a:endParaRPr lang="zh-CN" altLang="en-US" sz="2600" dirty="0"/>
          </a:p>
          <a:p>
            <a:pPr eaLnBrk="1" hangingPunct="1">
              <a:lnSpc>
                <a:spcPct val="125000"/>
              </a:lnSpc>
              <a:spcBef>
                <a:spcPct val="0"/>
              </a:spcBef>
              <a:buNone/>
            </a:pPr>
            <a:r>
              <a:rPr lang="zh-CN" altLang="en-US" sz="2600" dirty="0"/>
              <a:t>    </a:t>
            </a:r>
            <a:r>
              <a:rPr lang="zh-CN" altLang="en-US" sz="2600" dirty="0">
                <a:solidFill>
                  <a:srgbClr val="FF0000"/>
                </a:solidFill>
                <a:latin typeface="隶书" panose="02010509060101010101" pitchFamily="49" charset="-122"/>
                <a:ea typeface="隶书" panose="02010509060101010101" pitchFamily="49" charset="-122"/>
              </a:rPr>
              <a:t>⊙</a:t>
            </a:r>
            <a:r>
              <a:rPr lang="zh-CN" altLang="en-US" sz="2600" dirty="0">
                <a:latin typeface="隶书" panose="02010509060101010101" pitchFamily="49" charset="-122"/>
                <a:ea typeface="隶书" panose="02010509060101010101" pitchFamily="49" charset="-122"/>
              </a:rPr>
              <a:t> </a:t>
            </a:r>
            <a:r>
              <a:rPr lang="zh-CN" altLang="en-US" sz="2600" dirty="0"/>
              <a:t>若活节点表采用</a:t>
            </a:r>
            <a:r>
              <a:rPr lang="zh-CN" altLang="en-US" sz="2600" dirty="0">
                <a:solidFill>
                  <a:srgbClr val="FF0000"/>
                </a:solidFill>
              </a:rPr>
              <a:t>栈</a:t>
            </a:r>
            <a:r>
              <a:rPr lang="zh-CN" altLang="en-US" sz="2600" dirty="0"/>
              <a:t>，用</a:t>
            </a:r>
            <a:r>
              <a:rPr lang="en-US" altLang="zh-CN" sz="2600" dirty="0"/>
              <a:t>LEAST(X)</a:t>
            </a:r>
            <a:r>
              <a:rPr lang="zh-CN" altLang="en-US" sz="2600" dirty="0"/>
              <a:t>和</a:t>
            </a:r>
          </a:p>
          <a:p>
            <a:pPr eaLnBrk="1" hangingPunct="1">
              <a:lnSpc>
                <a:spcPct val="125000"/>
              </a:lnSpc>
              <a:spcBef>
                <a:spcPct val="0"/>
              </a:spcBef>
              <a:buNone/>
            </a:pPr>
            <a:r>
              <a:rPr lang="zh-CN" altLang="en-US" sz="2600" dirty="0"/>
              <a:t>          </a:t>
            </a:r>
            <a:r>
              <a:rPr lang="en-US" altLang="zh-CN" sz="2600" dirty="0"/>
              <a:t>ADD(X)</a:t>
            </a:r>
            <a:r>
              <a:rPr lang="zh-CN" altLang="en-US" sz="2600" dirty="0"/>
              <a:t>从栈中删除或加入元素，则</a:t>
            </a:r>
          </a:p>
          <a:p>
            <a:pPr eaLnBrk="1" hangingPunct="1">
              <a:lnSpc>
                <a:spcPct val="125000"/>
              </a:lnSpc>
              <a:spcBef>
                <a:spcPct val="0"/>
              </a:spcBef>
              <a:buNone/>
            </a:pPr>
            <a:r>
              <a:rPr lang="zh-CN" altLang="en-US" sz="2600" dirty="0"/>
              <a:t>          </a:t>
            </a:r>
            <a:r>
              <a:rPr lang="en-US" altLang="zh-CN" sz="2600" dirty="0"/>
              <a:t>LC</a:t>
            </a:r>
            <a:r>
              <a:rPr lang="zh-CN" altLang="en-US" sz="2600" dirty="0"/>
              <a:t>就变成了 </a:t>
            </a:r>
            <a:r>
              <a:rPr lang="en-US" altLang="zh-CN" sz="2800" dirty="0">
                <a:latin typeface="Garamond" panose="02020404030301010803" pitchFamily="18" charset="0"/>
              </a:rPr>
              <a:t>D-</a:t>
            </a:r>
            <a:r>
              <a:rPr lang="zh-CN" altLang="en-US" sz="2800" dirty="0">
                <a:latin typeface="Garamond" panose="02020404030301010803" pitchFamily="18" charset="0"/>
              </a:rPr>
              <a:t>检索</a:t>
            </a:r>
          </a:p>
          <a:p>
            <a:pPr eaLnBrk="1" hangingPunct="1">
              <a:lnSpc>
                <a:spcPct val="125000"/>
              </a:lnSpc>
              <a:spcBef>
                <a:spcPct val="0"/>
              </a:spcBef>
              <a:buNone/>
            </a:pPr>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）不同</a:t>
            </a:r>
            <a:r>
              <a:rPr lang="zh-CN" altLang="en-US" sz="2600" dirty="0"/>
              <a:t>：</a:t>
            </a:r>
          </a:p>
          <a:p>
            <a:pPr eaLnBrk="1" hangingPunct="1">
              <a:lnSpc>
                <a:spcPct val="125000"/>
              </a:lnSpc>
              <a:spcBef>
                <a:spcPct val="0"/>
              </a:spcBef>
              <a:buNone/>
            </a:pPr>
            <a:r>
              <a:rPr lang="zh-CN" altLang="en-US" sz="2600" dirty="0"/>
              <a:t>      对下一个</a:t>
            </a:r>
            <a:r>
              <a:rPr lang="en-US" altLang="zh-CN" sz="2600" dirty="0"/>
              <a:t>E-</a:t>
            </a:r>
            <a:r>
              <a:rPr lang="zh-CN" altLang="en-US" sz="2600" dirty="0"/>
              <a:t>结点的选择规则不同。</a:t>
            </a: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p:nvPr/>
        </p:nvSpPr>
        <p:spPr>
          <a:xfrm>
            <a:off x="684213" y="4581525"/>
            <a:ext cx="8064500" cy="1552575"/>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首先扩展结点</a:t>
            </a:r>
            <a:r>
              <a:rPr lang="en-US" altLang="zh-CN" sz="2400" dirty="0">
                <a:latin typeface="Arial" panose="020B0604020202020204" pitchFamily="34" charset="0"/>
              </a:rPr>
              <a:t>1</a:t>
            </a:r>
            <a:r>
              <a:rPr lang="zh-CN" altLang="en-US" sz="2400" dirty="0">
                <a:latin typeface="Arial" panose="020B0604020202020204" pitchFamily="34" charset="0"/>
              </a:rPr>
              <a:t>，得结点</a:t>
            </a:r>
            <a:r>
              <a:rPr lang="en-US" altLang="zh-CN"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rPr>
              <a:t>3</a:t>
            </a:r>
            <a:r>
              <a:rPr lang="zh-CN" altLang="en-US" sz="2400" dirty="0">
                <a:latin typeface="Arial" panose="020B0604020202020204" pitchFamily="34" charset="0"/>
              </a:rPr>
              <a:t>；             ＜                  ；</a:t>
            </a:r>
          </a:p>
          <a:p>
            <a:pPr>
              <a:spcBef>
                <a:spcPct val="50000"/>
              </a:spcBef>
            </a:pPr>
            <a:r>
              <a:rPr lang="zh-CN" altLang="en-US" sz="2400" dirty="0">
                <a:latin typeface="Arial" panose="020B0604020202020204" pitchFamily="34" charset="0"/>
              </a:rPr>
              <a:t>然后扩展结点</a:t>
            </a:r>
            <a:r>
              <a:rPr lang="en-US" altLang="zh-CN" sz="2400" dirty="0">
                <a:latin typeface="Arial" panose="020B0604020202020204" pitchFamily="34" charset="0"/>
              </a:rPr>
              <a:t>2</a:t>
            </a:r>
            <a:r>
              <a:rPr lang="zh-CN" altLang="en-US" sz="2400" dirty="0">
                <a:latin typeface="Arial" panose="020B0604020202020204" pitchFamily="34" charset="0"/>
              </a:rPr>
              <a:t>，得答案结点</a:t>
            </a:r>
            <a:r>
              <a:rPr lang="en-US" altLang="zh-CN" sz="2400" dirty="0">
                <a:latin typeface="Arial" panose="020B0604020202020204" pitchFamily="34" charset="0"/>
              </a:rPr>
              <a:t>4</a:t>
            </a:r>
            <a:r>
              <a:rPr lang="zh-CN" altLang="en-US" sz="2400" dirty="0">
                <a:latin typeface="Arial" panose="020B0604020202020204" pitchFamily="34" charset="0"/>
              </a:rPr>
              <a:t>，</a:t>
            </a:r>
            <a:r>
              <a:rPr lang="en-US" altLang="zh-CN" sz="2400" dirty="0">
                <a:latin typeface="Arial" panose="020B0604020202020204" pitchFamily="34" charset="0"/>
              </a:rPr>
              <a:t>c(4)=20</a:t>
            </a:r>
            <a:r>
              <a:rPr lang="zh-CN" altLang="en-US" sz="2400" dirty="0">
                <a:latin typeface="Arial" panose="020B0604020202020204" pitchFamily="34" charset="0"/>
              </a:rPr>
              <a:t>；</a:t>
            </a:r>
          </a:p>
          <a:p>
            <a:pPr>
              <a:spcBef>
                <a:spcPct val="50000"/>
              </a:spcBef>
            </a:pPr>
            <a:r>
              <a:rPr lang="zh-CN" altLang="en-US" sz="2400" dirty="0">
                <a:latin typeface="Arial" panose="020B0604020202020204" pitchFamily="34" charset="0"/>
              </a:rPr>
              <a:t>实际最小成本的答案结点是</a:t>
            </a:r>
            <a:r>
              <a:rPr lang="en-US" altLang="zh-CN" sz="2400" dirty="0">
                <a:latin typeface="Arial" panose="020B0604020202020204" pitchFamily="34" charset="0"/>
              </a:rPr>
              <a:t>7</a:t>
            </a:r>
            <a:r>
              <a:rPr lang="zh-CN" altLang="en-US" sz="2400" dirty="0">
                <a:latin typeface="Arial" panose="020B0604020202020204" pitchFamily="34" charset="0"/>
              </a:rPr>
              <a:t>，</a:t>
            </a:r>
            <a:r>
              <a:rPr lang="en-US" altLang="zh-CN" sz="2400" dirty="0">
                <a:latin typeface="Arial" panose="020B0604020202020204" pitchFamily="34" charset="0"/>
              </a:rPr>
              <a:t>c(7)</a:t>
            </a:r>
            <a:r>
              <a:rPr lang="zh-CN" altLang="en-US" sz="2400" dirty="0">
                <a:latin typeface="Arial" panose="020B0604020202020204" pitchFamily="34" charset="0"/>
              </a:rPr>
              <a:t>＝</a:t>
            </a:r>
            <a:r>
              <a:rPr lang="en-US" altLang="zh-CN" sz="2400" dirty="0">
                <a:latin typeface="Arial" panose="020B0604020202020204" pitchFamily="34" charset="0"/>
              </a:rPr>
              <a:t>10</a:t>
            </a:r>
          </a:p>
        </p:txBody>
      </p:sp>
      <p:sp>
        <p:nvSpPr>
          <p:cNvPr id="36867" name="Rectangle 3"/>
          <p:cNvSpPr>
            <a:spLocks noGrp="1"/>
          </p:cNvSpPr>
          <p:nvPr>
            <p:ph type="title"/>
          </p:nvPr>
        </p:nvSpPr>
        <p:spPr/>
        <p:txBody>
          <a:bodyPr vert="horz" wrap="square" lIns="91440" tIns="45720" rIns="91440" bIns="45720" anchor="t" anchorCtr="0"/>
          <a:lstStyle/>
          <a:p>
            <a:pPr eaLnBrk="1" hangingPunct="1"/>
            <a:r>
              <a:rPr lang="en-US" altLang="zh-CN" dirty="0">
                <a:latin typeface="隶书" panose="02010509060101010101" pitchFamily="49" charset="-122"/>
                <a:ea typeface="隶书" panose="02010509060101010101" pitchFamily="49" charset="-122"/>
              </a:rPr>
              <a:t>LC-</a:t>
            </a:r>
            <a:r>
              <a:rPr lang="zh-CN" altLang="en-US" dirty="0">
                <a:latin typeface="隶书" panose="02010509060101010101" pitchFamily="49" charset="-122"/>
                <a:ea typeface="隶书" panose="02010509060101010101" pitchFamily="49" charset="-122"/>
              </a:rPr>
              <a:t>检索的特性</a:t>
            </a:r>
          </a:p>
        </p:txBody>
      </p:sp>
      <p:sp>
        <p:nvSpPr>
          <p:cNvPr id="36868" name="Rectangle 4"/>
          <p:cNvSpPr>
            <a:spLocks noGrp="1"/>
          </p:cNvSpPr>
          <p:nvPr>
            <p:ph type="body" sz="half" idx="1"/>
          </p:nvPr>
        </p:nvSpPr>
        <p:spPr>
          <a:xfrm>
            <a:off x="395288" y="981075"/>
            <a:ext cx="8064500" cy="1152525"/>
          </a:xfrm>
        </p:spPr>
        <p:txBody>
          <a:bodyPr vert="horz" wrap="square" lIns="91440" tIns="45720" rIns="91440" bIns="45720" anchor="t" anchorCtr="0"/>
          <a:lstStyle/>
          <a:p>
            <a:pPr eaLnBrk="1" hangingPunct="1">
              <a:buClr>
                <a:schemeClr val="accent1"/>
              </a:buClr>
              <a:buSzPct val="65000"/>
              <a:buFont typeface="Wingdings" panose="05000000000000000000" pitchFamily="2" charset="2"/>
            </a:pPr>
            <a:r>
              <a:rPr lang="zh-CN" altLang="en-US" sz="2600" dirty="0"/>
              <a:t>当有多个答案结点时，</a:t>
            </a:r>
            <a:r>
              <a:rPr lang="en-US" altLang="zh-CN" sz="2600" dirty="0"/>
              <a:t>LC</a:t>
            </a:r>
            <a:r>
              <a:rPr lang="zh-CN" altLang="en-US" sz="2600" dirty="0"/>
              <a:t>是否一定找得到具有最小成本的答案结点呢？</a:t>
            </a:r>
            <a:r>
              <a:rPr lang="zh-CN" altLang="en-US" sz="2600" dirty="0">
                <a:solidFill>
                  <a:srgbClr val="FF3300"/>
                </a:solidFill>
              </a:rPr>
              <a:t>否</a:t>
            </a:r>
          </a:p>
          <a:p>
            <a:pPr eaLnBrk="1" hangingPunct="1">
              <a:buClr>
                <a:schemeClr val="accent1"/>
              </a:buClr>
              <a:buSzPct val="65000"/>
              <a:buFont typeface="Wingdings" panose="05000000000000000000" pitchFamily="2" charset="2"/>
            </a:pPr>
            <a:endParaRPr lang="en-US" altLang="zh-CN" sz="2600" dirty="0">
              <a:solidFill>
                <a:srgbClr val="FF3300"/>
              </a:solidFill>
            </a:endParaRPr>
          </a:p>
        </p:txBody>
      </p:sp>
      <p:sp>
        <p:nvSpPr>
          <p:cNvPr id="36869" name="Oval 5"/>
          <p:cNvSpPr/>
          <p:nvPr/>
        </p:nvSpPr>
        <p:spPr>
          <a:xfrm>
            <a:off x="4140200" y="206057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36870" name="Oval 6"/>
          <p:cNvSpPr/>
          <p:nvPr/>
        </p:nvSpPr>
        <p:spPr>
          <a:xfrm>
            <a:off x="3203575" y="2925763"/>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36871" name="Oval 7"/>
          <p:cNvSpPr/>
          <p:nvPr/>
        </p:nvSpPr>
        <p:spPr>
          <a:xfrm>
            <a:off x="5076825" y="2997200"/>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36872" name="Oval 8"/>
          <p:cNvSpPr/>
          <p:nvPr/>
        </p:nvSpPr>
        <p:spPr>
          <a:xfrm>
            <a:off x="3708400"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36873" name="Oval 9"/>
          <p:cNvSpPr/>
          <p:nvPr/>
        </p:nvSpPr>
        <p:spPr>
          <a:xfrm>
            <a:off x="4500563" y="3933825"/>
            <a:ext cx="431800" cy="4318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36874" name="Rectangle 10"/>
          <p:cNvSpPr/>
          <p:nvPr/>
        </p:nvSpPr>
        <p:spPr>
          <a:xfrm>
            <a:off x="2627313" y="4005263"/>
            <a:ext cx="504825" cy="360362"/>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36875" name="Rectangle 11"/>
          <p:cNvSpPr/>
          <p:nvPr/>
        </p:nvSpPr>
        <p:spPr>
          <a:xfrm>
            <a:off x="5651500" y="4005263"/>
            <a:ext cx="504825" cy="360362"/>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36876" name="Line 12"/>
          <p:cNvSpPr/>
          <p:nvPr/>
        </p:nvSpPr>
        <p:spPr>
          <a:xfrm flipH="1">
            <a:off x="3563938" y="2492375"/>
            <a:ext cx="720725" cy="504825"/>
          </a:xfrm>
          <a:prstGeom prst="line">
            <a:avLst/>
          </a:prstGeom>
          <a:ln w="9525" cap="flat" cmpd="sng">
            <a:solidFill>
              <a:schemeClr val="tx1"/>
            </a:solidFill>
            <a:prstDash val="solid"/>
            <a:headEnd type="none" w="med" len="med"/>
            <a:tailEnd type="none" w="med" len="med"/>
          </a:ln>
        </p:spPr>
      </p:sp>
      <p:sp>
        <p:nvSpPr>
          <p:cNvPr id="36877" name="Line 13"/>
          <p:cNvSpPr/>
          <p:nvPr/>
        </p:nvSpPr>
        <p:spPr>
          <a:xfrm flipH="1">
            <a:off x="2916238" y="3357563"/>
            <a:ext cx="431800" cy="647700"/>
          </a:xfrm>
          <a:prstGeom prst="line">
            <a:avLst/>
          </a:prstGeom>
          <a:ln w="9525" cap="flat" cmpd="sng">
            <a:solidFill>
              <a:schemeClr val="tx1"/>
            </a:solidFill>
            <a:prstDash val="solid"/>
            <a:headEnd type="none" w="med" len="med"/>
            <a:tailEnd type="none" w="med" len="med"/>
          </a:ln>
        </p:spPr>
      </p:sp>
      <p:sp>
        <p:nvSpPr>
          <p:cNvPr id="36878" name="Line 14"/>
          <p:cNvSpPr/>
          <p:nvPr/>
        </p:nvSpPr>
        <p:spPr>
          <a:xfrm>
            <a:off x="4427538" y="2492375"/>
            <a:ext cx="865187" cy="504825"/>
          </a:xfrm>
          <a:prstGeom prst="line">
            <a:avLst/>
          </a:prstGeom>
          <a:ln w="9525" cap="flat" cmpd="sng">
            <a:solidFill>
              <a:schemeClr val="tx1"/>
            </a:solidFill>
            <a:prstDash val="solid"/>
            <a:headEnd type="none" w="med" len="med"/>
            <a:tailEnd type="none" w="med" len="med"/>
          </a:ln>
        </p:spPr>
      </p:sp>
      <p:sp>
        <p:nvSpPr>
          <p:cNvPr id="36879" name="Line 15"/>
          <p:cNvSpPr/>
          <p:nvPr/>
        </p:nvSpPr>
        <p:spPr>
          <a:xfrm>
            <a:off x="5364163" y="3429000"/>
            <a:ext cx="576262" cy="576263"/>
          </a:xfrm>
          <a:prstGeom prst="line">
            <a:avLst/>
          </a:prstGeom>
          <a:ln w="9525" cap="flat" cmpd="sng">
            <a:solidFill>
              <a:schemeClr val="tx1"/>
            </a:solidFill>
            <a:prstDash val="solid"/>
            <a:headEnd type="none" w="med" len="med"/>
            <a:tailEnd type="none" w="med" len="med"/>
          </a:ln>
        </p:spPr>
      </p:sp>
      <p:sp>
        <p:nvSpPr>
          <p:cNvPr id="36880" name="Line 16"/>
          <p:cNvSpPr/>
          <p:nvPr/>
        </p:nvSpPr>
        <p:spPr>
          <a:xfrm>
            <a:off x="3492500" y="3357563"/>
            <a:ext cx="358775" cy="576262"/>
          </a:xfrm>
          <a:prstGeom prst="line">
            <a:avLst/>
          </a:prstGeom>
          <a:ln w="9525" cap="flat" cmpd="sng">
            <a:solidFill>
              <a:schemeClr val="tx1"/>
            </a:solidFill>
            <a:prstDash val="solid"/>
            <a:headEnd type="none" w="med" len="med"/>
            <a:tailEnd type="none" w="med" len="med"/>
          </a:ln>
        </p:spPr>
      </p:sp>
      <p:sp>
        <p:nvSpPr>
          <p:cNvPr id="36881" name="Line 17"/>
          <p:cNvSpPr/>
          <p:nvPr/>
        </p:nvSpPr>
        <p:spPr>
          <a:xfrm flipH="1">
            <a:off x="4716463" y="3429000"/>
            <a:ext cx="574675" cy="504825"/>
          </a:xfrm>
          <a:prstGeom prst="line">
            <a:avLst/>
          </a:prstGeom>
          <a:ln w="9525" cap="flat" cmpd="sng">
            <a:solidFill>
              <a:schemeClr val="tx1"/>
            </a:solidFill>
            <a:prstDash val="solid"/>
            <a:headEnd type="none" w="med" len="med"/>
            <a:tailEnd type="none" w="med" len="med"/>
          </a:ln>
        </p:spPr>
      </p:sp>
      <p:sp>
        <p:nvSpPr>
          <p:cNvPr id="36882" name="Text Box 18"/>
          <p:cNvSpPr txBox="1"/>
          <p:nvPr/>
        </p:nvSpPr>
        <p:spPr>
          <a:xfrm>
            <a:off x="3419475" y="1989138"/>
            <a:ext cx="790575" cy="641350"/>
          </a:xfrm>
          <a:prstGeom prst="rect">
            <a:avLst/>
          </a:prstGeom>
          <a:noFill/>
          <a:ln w="9525">
            <a:noFill/>
          </a:ln>
        </p:spPr>
        <p:txBody>
          <a:bodyPr>
            <a:spAutoFit/>
          </a:bodyPr>
          <a:lstStyle/>
          <a:p>
            <a:pPr algn="ctr"/>
            <a:r>
              <a:rPr lang="en-US" altLang="zh-CN" dirty="0">
                <a:latin typeface="Arial" panose="020B0604020202020204" pitchFamily="34" charset="0"/>
              </a:rPr>
              <a:t>c=10</a:t>
            </a:r>
          </a:p>
          <a:p>
            <a:pPr algn="ctr"/>
            <a:r>
              <a:rPr lang="en-US" altLang="zh-CN" dirty="0">
                <a:latin typeface="Arial" panose="020B0604020202020204" pitchFamily="34" charset="0"/>
              </a:rPr>
              <a:t>=0</a:t>
            </a:r>
          </a:p>
        </p:txBody>
      </p:sp>
      <p:sp>
        <p:nvSpPr>
          <p:cNvPr id="36883" name="Text Box 19"/>
          <p:cNvSpPr txBox="1"/>
          <p:nvPr/>
        </p:nvSpPr>
        <p:spPr>
          <a:xfrm>
            <a:off x="2771775" y="2708275"/>
            <a:ext cx="574675" cy="641350"/>
          </a:xfrm>
          <a:prstGeom prst="rect">
            <a:avLst/>
          </a:prstGeom>
          <a:noFill/>
          <a:ln w="9525">
            <a:noFill/>
          </a:ln>
        </p:spPr>
        <p:txBody>
          <a:bodyPr>
            <a:spAutoFit/>
          </a:bodyPr>
          <a:lstStyle/>
          <a:p>
            <a:pPr algn="ctr"/>
            <a:r>
              <a:rPr lang="en-US" altLang="zh-CN" dirty="0">
                <a:latin typeface="Arial" panose="020B0604020202020204" pitchFamily="34" charset="0"/>
              </a:rPr>
              <a:t>20</a:t>
            </a:r>
          </a:p>
          <a:p>
            <a:pPr algn="ctr"/>
            <a:r>
              <a:rPr lang="en-US" altLang="zh-CN" dirty="0">
                <a:latin typeface="Arial" panose="020B0604020202020204" pitchFamily="34" charset="0"/>
              </a:rPr>
              <a:t>2</a:t>
            </a:r>
          </a:p>
        </p:txBody>
      </p:sp>
      <p:sp>
        <p:nvSpPr>
          <p:cNvPr id="36884" name="Text Box 20"/>
          <p:cNvSpPr txBox="1"/>
          <p:nvPr/>
        </p:nvSpPr>
        <p:spPr>
          <a:xfrm>
            <a:off x="2124075" y="3860800"/>
            <a:ext cx="574675" cy="641350"/>
          </a:xfrm>
          <a:prstGeom prst="rect">
            <a:avLst/>
          </a:prstGeom>
          <a:noFill/>
          <a:ln w="9525">
            <a:noFill/>
          </a:ln>
        </p:spPr>
        <p:txBody>
          <a:bodyPr>
            <a:spAutoFit/>
          </a:bodyPr>
          <a:lstStyle/>
          <a:p>
            <a:pPr algn="ctr"/>
            <a:r>
              <a:rPr lang="en-US" altLang="zh-CN" dirty="0">
                <a:latin typeface="Arial" panose="020B0604020202020204" pitchFamily="34" charset="0"/>
              </a:rPr>
              <a:t>20</a:t>
            </a:r>
          </a:p>
          <a:p>
            <a:pPr algn="ctr"/>
            <a:r>
              <a:rPr lang="en-US" altLang="zh-CN" dirty="0">
                <a:latin typeface="Arial" panose="020B0604020202020204" pitchFamily="34" charset="0"/>
              </a:rPr>
              <a:t>20</a:t>
            </a:r>
          </a:p>
        </p:txBody>
      </p:sp>
      <p:sp>
        <p:nvSpPr>
          <p:cNvPr id="36885" name="Text Box 21"/>
          <p:cNvSpPr txBox="1"/>
          <p:nvPr/>
        </p:nvSpPr>
        <p:spPr>
          <a:xfrm>
            <a:off x="3276600" y="3860800"/>
            <a:ext cx="574675" cy="530225"/>
          </a:xfrm>
          <a:prstGeom prst="rect">
            <a:avLst/>
          </a:prstGeom>
          <a:noFill/>
          <a:ln w="9525">
            <a:noFill/>
          </a:ln>
        </p:spPr>
        <p:txBody>
          <a:bodyPr>
            <a:spAutoFit/>
          </a:bodyPr>
          <a:lstStyle/>
          <a:p>
            <a:pPr algn="ctr">
              <a:lnSpc>
                <a:spcPct val="80000"/>
              </a:lnSpc>
            </a:pPr>
            <a:r>
              <a:rPr lang="en-US" altLang="zh-CN" dirty="0">
                <a:latin typeface="宋体" panose="02010600030101010101" pitchFamily="2" charset="-122"/>
              </a:rPr>
              <a:t>∞</a:t>
            </a:r>
          </a:p>
          <a:p>
            <a:pPr algn="ctr">
              <a:lnSpc>
                <a:spcPct val="80000"/>
              </a:lnSpc>
            </a:pPr>
            <a:r>
              <a:rPr lang="en-US" altLang="zh-CN" dirty="0">
                <a:latin typeface="Arial" panose="020B0604020202020204" pitchFamily="34" charset="0"/>
              </a:rPr>
              <a:t>∞</a:t>
            </a:r>
          </a:p>
        </p:txBody>
      </p:sp>
      <p:sp>
        <p:nvSpPr>
          <p:cNvPr id="36886" name="Text Box 22"/>
          <p:cNvSpPr txBox="1"/>
          <p:nvPr/>
        </p:nvSpPr>
        <p:spPr>
          <a:xfrm>
            <a:off x="4787900" y="3860800"/>
            <a:ext cx="574675" cy="530225"/>
          </a:xfrm>
          <a:prstGeom prst="rect">
            <a:avLst/>
          </a:prstGeom>
          <a:noFill/>
          <a:ln w="9525">
            <a:noFill/>
          </a:ln>
        </p:spPr>
        <p:txBody>
          <a:bodyPr>
            <a:spAutoFit/>
          </a:bodyPr>
          <a:lstStyle/>
          <a:p>
            <a:pPr algn="ctr">
              <a:lnSpc>
                <a:spcPct val="80000"/>
              </a:lnSpc>
            </a:pPr>
            <a:r>
              <a:rPr lang="en-US" altLang="zh-CN" dirty="0">
                <a:latin typeface="宋体" panose="02010600030101010101" pitchFamily="2" charset="-122"/>
              </a:rPr>
              <a:t>∞</a:t>
            </a:r>
          </a:p>
          <a:p>
            <a:pPr algn="ctr">
              <a:lnSpc>
                <a:spcPct val="80000"/>
              </a:lnSpc>
            </a:pPr>
            <a:r>
              <a:rPr lang="en-US" altLang="zh-CN" dirty="0">
                <a:latin typeface="Arial" panose="020B0604020202020204" pitchFamily="34" charset="0"/>
              </a:rPr>
              <a:t>∞</a:t>
            </a:r>
          </a:p>
        </p:txBody>
      </p:sp>
      <p:sp>
        <p:nvSpPr>
          <p:cNvPr id="36887" name="Text Box 23"/>
          <p:cNvSpPr txBox="1"/>
          <p:nvPr/>
        </p:nvSpPr>
        <p:spPr>
          <a:xfrm>
            <a:off x="6156325" y="3789363"/>
            <a:ext cx="574675" cy="641350"/>
          </a:xfrm>
          <a:prstGeom prst="rect">
            <a:avLst/>
          </a:prstGeom>
          <a:noFill/>
          <a:ln w="9525">
            <a:noFill/>
          </a:ln>
        </p:spPr>
        <p:txBody>
          <a:bodyPr>
            <a:spAutoFit/>
          </a:bodyPr>
          <a:lstStyle/>
          <a:p>
            <a:pPr algn="ctr"/>
            <a:r>
              <a:rPr lang="en-US" altLang="zh-CN" dirty="0">
                <a:latin typeface="Arial" panose="020B0604020202020204" pitchFamily="34" charset="0"/>
              </a:rPr>
              <a:t>10</a:t>
            </a:r>
          </a:p>
          <a:p>
            <a:pPr algn="ctr"/>
            <a:r>
              <a:rPr lang="en-US" altLang="zh-CN" dirty="0">
                <a:latin typeface="Arial" panose="020B0604020202020204" pitchFamily="34" charset="0"/>
              </a:rPr>
              <a:t>10</a:t>
            </a:r>
          </a:p>
        </p:txBody>
      </p:sp>
      <p:sp>
        <p:nvSpPr>
          <p:cNvPr id="36888" name="Text Box 24"/>
          <p:cNvSpPr txBox="1"/>
          <p:nvPr/>
        </p:nvSpPr>
        <p:spPr>
          <a:xfrm>
            <a:off x="5508625" y="2781300"/>
            <a:ext cx="574675" cy="641350"/>
          </a:xfrm>
          <a:prstGeom prst="rect">
            <a:avLst/>
          </a:prstGeom>
          <a:noFill/>
          <a:ln w="9525">
            <a:noFill/>
          </a:ln>
        </p:spPr>
        <p:txBody>
          <a:bodyPr>
            <a:spAutoFit/>
          </a:bodyPr>
          <a:lstStyle/>
          <a:p>
            <a:pPr algn="ctr"/>
            <a:r>
              <a:rPr lang="en-US" altLang="zh-CN" dirty="0">
                <a:latin typeface="Arial" panose="020B0604020202020204" pitchFamily="34" charset="0"/>
              </a:rPr>
              <a:t>10</a:t>
            </a:r>
          </a:p>
          <a:p>
            <a:pPr algn="ctr"/>
            <a:r>
              <a:rPr lang="en-US" altLang="zh-CN" dirty="0">
                <a:latin typeface="Arial" panose="020B0604020202020204" pitchFamily="34" charset="0"/>
              </a:rPr>
              <a:t>4</a:t>
            </a:r>
          </a:p>
        </p:txBody>
      </p:sp>
      <p:graphicFrame>
        <p:nvGraphicFramePr>
          <p:cNvPr id="36889" name="Object 25"/>
          <p:cNvGraphicFramePr>
            <a:graphicFrameLocks noGrp="1" noChangeAspect="1"/>
          </p:cNvGraphicFramePr>
          <p:nvPr>
            <p:ph sz="half" idx="2"/>
          </p:nvPr>
        </p:nvGraphicFramePr>
        <p:xfrm>
          <a:off x="3492500" y="2276475"/>
          <a:ext cx="193675" cy="300038"/>
        </p:xfrm>
        <a:graphic>
          <a:graphicData uri="http://schemas.openxmlformats.org/presentationml/2006/ole">
            <mc:AlternateContent xmlns:mc="http://schemas.openxmlformats.org/markup-compatibility/2006">
              <mc:Choice xmlns:v="urn:schemas-microsoft-com:vml" Requires="v">
                <p:oleObj r:id="rId2" imgW="114300" imgH="177800" progId="Equation.3">
                  <p:embed/>
                </p:oleObj>
              </mc:Choice>
              <mc:Fallback>
                <p:oleObj r:id="rId2" imgW="114300" imgH="177800" progId="Equation.3">
                  <p:embed/>
                  <p:pic>
                    <p:nvPicPr>
                      <p:cNvPr id="0" name="图片 3107"/>
                      <p:cNvPicPr/>
                      <p:nvPr/>
                    </p:nvPicPr>
                    <p:blipFill>
                      <a:blip r:embed="rId3"/>
                      <a:srcRect/>
                      <a:stretch>
                        <a:fillRect/>
                      </a:stretch>
                    </p:blipFill>
                    <p:spPr>
                      <a:xfrm>
                        <a:off x="3492500" y="2276475"/>
                        <a:ext cx="193675" cy="300038"/>
                      </a:xfrm>
                      <a:prstGeom prst="rect">
                        <a:avLst/>
                      </a:prstGeom>
                      <a:noFill/>
                      <a:ln w="38100">
                        <a:miter/>
                      </a:ln>
                    </p:spPr>
                  </p:pic>
                </p:oleObj>
              </mc:Fallback>
            </mc:AlternateContent>
          </a:graphicData>
        </a:graphic>
      </p:graphicFrame>
      <p:graphicFrame>
        <p:nvGraphicFramePr>
          <p:cNvPr id="36890" name="Object 26"/>
          <p:cNvGraphicFramePr>
            <a:graphicFrameLocks noChangeAspect="1"/>
          </p:cNvGraphicFramePr>
          <p:nvPr/>
        </p:nvGraphicFramePr>
        <p:xfrm>
          <a:off x="4859338" y="4581525"/>
          <a:ext cx="1152525" cy="438150"/>
        </p:xfrm>
        <a:graphic>
          <a:graphicData uri="http://schemas.openxmlformats.org/presentationml/2006/ole">
            <mc:AlternateContent xmlns:mc="http://schemas.openxmlformats.org/markup-compatibility/2006">
              <mc:Choice xmlns:v="urn:schemas-microsoft-com:vml" Requires="v">
                <p:oleObj r:id="rId4" imgW="533400" imgH="203200" progId="Equation.3">
                  <p:embed/>
                </p:oleObj>
              </mc:Choice>
              <mc:Fallback>
                <p:oleObj r:id="rId4" imgW="533400" imgH="203200" progId="Equation.3">
                  <p:embed/>
                  <p:pic>
                    <p:nvPicPr>
                      <p:cNvPr id="0" name="图片 3105"/>
                      <p:cNvPicPr/>
                      <p:nvPr/>
                    </p:nvPicPr>
                    <p:blipFill>
                      <a:blip r:embed="rId5"/>
                      <a:stretch>
                        <a:fillRect/>
                      </a:stretch>
                    </p:blipFill>
                    <p:spPr>
                      <a:xfrm>
                        <a:off x="4859338" y="4581525"/>
                        <a:ext cx="1152525" cy="438150"/>
                      </a:xfrm>
                      <a:prstGeom prst="rect">
                        <a:avLst/>
                      </a:prstGeom>
                      <a:noFill/>
                      <a:ln w="38100">
                        <a:noFill/>
                        <a:miter/>
                      </a:ln>
                    </p:spPr>
                  </p:pic>
                </p:oleObj>
              </mc:Fallback>
            </mc:AlternateContent>
          </a:graphicData>
        </a:graphic>
      </p:graphicFrame>
      <p:graphicFrame>
        <p:nvGraphicFramePr>
          <p:cNvPr id="36891" name="Object 27"/>
          <p:cNvGraphicFramePr>
            <a:graphicFrameLocks noChangeAspect="1"/>
          </p:cNvGraphicFramePr>
          <p:nvPr/>
        </p:nvGraphicFramePr>
        <p:xfrm>
          <a:off x="6443663" y="4581525"/>
          <a:ext cx="1152525" cy="447675"/>
        </p:xfrm>
        <a:graphic>
          <a:graphicData uri="http://schemas.openxmlformats.org/presentationml/2006/ole">
            <mc:AlternateContent xmlns:mc="http://schemas.openxmlformats.org/markup-compatibility/2006">
              <mc:Choice xmlns:v="urn:schemas-microsoft-com:vml" Requires="v">
                <p:oleObj r:id="rId6" imgW="520700" imgH="203200" progId="Equation.3">
                  <p:embed/>
                </p:oleObj>
              </mc:Choice>
              <mc:Fallback>
                <p:oleObj r:id="rId6" imgW="520700" imgH="203200" progId="Equation.3">
                  <p:embed/>
                  <p:pic>
                    <p:nvPicPr>
                      <p:cNvPr id="0" name="图片 3103"/>
                      <p:cNvPicPr/>
                      <p:nvPr/>
                    </p:nvPicPr>
                    <p:blipFill>
                      <a:blip r:embed="rId7"/>
                      <a:stretch>
                        <a:fillRect/>
                      </a:stretch>
                    </p:blipFill>
                    <p:spPr>
                      <a:xfrm>
                        <a:off x="6443663" y="4581525"/>
                        <a:ext cx="1152525" cy="447675"/>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idx="1"/>
          </p:nvPr>
        </p:nvSpPr>
        <p:spPr>
          <a:xfrm>
            <a:off x="539750" y="3476625"/>
            <a:ext cx="8229600" cy="3024188"/>
          </a:xfrm>
          <a:solidFill>
            <a:srgbClr val="92D050">
              <a:alpha val="100000"/>
            </a:srgbClr>
          </a:solidFill>
        </p:spPr>
        <p:txBody>
          <a:bodyPr vert="horz" wrap="square" lIns="91440" tIns="45720" rIns="91440" bIns="45720" anchor="t" anchorCtr="0"/>
          <a:lstStyle/>
          <a:p>
            <a:pPr eaLnBrk="1" hangingPunct="1">
              <a:lnSpc>
                <a:spcPct val="125000"/>
              </a:lnSpc>
              <a:spcBef>
                <a:spcPct val="0"/>
              </a:spcBef>
              <a:buNone/>
            </a:pPr>
            <a:r>
              <a:rPr lang="zh-CN" altLang="en-US" sz="2400" dirty="0"/>
              <a:t>定理</a:t>
            </a:r>
            <a:r>
              <a:rPr lang="en-US" altLang="zh-CN" sz="2400" dirty="0"/>
              <a:t>9.2 </a:t>
            </a:r>
            <a:r>
              <a:rPr lang="zh-CN" altLang="en-US" sz="2400" dirty="0"/>
              <a:t>在有限状态空间树</a:t>
            </a:r>
            <a:r>
              <a:rPr lang="en-US" altLang="zh-CN" sz="2400" dirty="0"/>
              <a:t>T</a:t>
            </a:r>
            <a:r>
              <a:rPr lang="zh-CN" altLang="en-US" sz="2400" dirty="0"/>
              <a:t>中，对于每一个结点</a:t>
            </a:r>
            <a:r>
              <a:rPr lang="en-US" altLang="zh-CN" sz="2400" dirty="0"/>
              <a:t>X</a:t>
            </a:r>
            <a:r>
              <a:rPr lang="zh-CN" altLang="en-US" sz="2400" dirty="0"/>
              <a:t>，令</a:t>
            </a:r>
          </a:p>
          <a:p>
            <a:pPr eaLnBrk="1" hangingPunct="1">
              <a:lnSpc>
                <a:spcPct val="125000"/>
              </a:lnSpc>
              <a:spcBef>
                <a:spcPct val="0"/>
              </a:spcBef>
              <a:buNone/>
            </a:pPr>
            <a:r>
              <a:rPr lang="zh-CN" altLang="en-US" sz="2400" dirty="0"/>
              <a:t>                      是</a:t>
            </a:r>
            <a:r>
              <a:rPr lang="en-US" altLang="zh-CN" sz="2400" dirty="0"/>
              <a:t>c(X)</a:t>
            </a:r>
            <a:r>
              <a:rPr lang="zh-CN" altLang="en-US" sz="2400" dirty="0"/>
              <a:t>的估计值且具有以下性质：对于每</a:t>
            </a:r>
          </a:p>
          <a:p>
            <a:pPr eaLnBrk="1" hangingPunct="1">
              <a:lnSpc>
                <a:spcPct val="125000"/>
              </a:lnSpc>
              <a:spcBef>
                <a:spcPct val="0"/>
              </a:spcBef>
              <a:buNone/>
            </a:pPr>
            <a:r>
              <a:rPr lang="zh-CN" altLang="en-US" sz="2400" dirty="0"/>
              <a:t>             一对结点</a:t>
            </a:r>
            <a:r>
              <a:rPr lang="en-US" altLang="zh-CN" sz="2400" dirty="0"/>
              <a:t>Y</a:t>
            </a:r>
            <a:r>
              <a:rPr lang="zh-CN" altLang="en-US" sz="2400" dirty="0"/>
              <a:t>、</a:t>
            </a:r>
            <a:r>
              <a:rPr lang="en-US" altLang="zh-CN" sz="2400" dirty="0"/>
              <a:t>Z</a:t>
            </a:r>
            <a:r>
              <a:rPr lang="zh-CN" altLang="en-US" sz="2400" dirty="0"/>
              <a:t>，当且仅当</a:t>
            </a:r>
            <a:r>
              <a:rPr lang="en-US" altLang="zh-CN" sz="2400" dirty="0"/>
              <a:t>c(Y)&lt;c(Z)</a:t>
            </a:r>
            <a:r>
              <a:rPr lang="zh-CN" altLang="en-US" sz="2400" dirty="0"/>
              <a:t>时，有   </a:t>
            </a:r>
          </a:p>
          <a:p>
            <a:pPr eaLnBrk="1" hangingPunct="1">
              <a:lnSpc>
                <a:spcPct val="125000"/>
              </a:lnSpc>
              <a:spcBef>
                <a:spcPct val="0"/>
              </a:spcBef>
              <a:buNone/>
            </a:pPr>
            <a:r>
              <a:rPr lang="zh-CN" altLang="en-US" sz="2400" dirty="0"/>
              <a:t>                               。那么在使用        作为</a:t>
            </a:r>
            <a:r>
              <a:rPr lang="en-US" altLang="zh-CN" sz="2400" dirty="0"/>
              <a:t>c(X)</a:t>
            </a:r>
            <a:r>
              <a:rPr lang="zh-CN" altLang="en-US" sz="2400" dirty="0"/>
              <a:t>的估计值时，</a:t>
            </a:r>
          </a:p>
          <a:p>
            <a:pPr eaLnBrk="1" hangingPunct="1">
              <a:lnSpc>
                <a:spcPct val="125000"/>
              </a:lnSpc>
              <a:spcBef>
                <a:spcPct val="0"/>
              </a:spcBef>
              <a:buNone/>
            </a:pPr>
            <a:r>
              <a:rPr lang="zh-CN" altLang="en-US" sz="2400" dirty="0"/>
              <a:t>             算法</a:t>
            </a:r>
            <a:r>
              <a:rPr lang="en-US" altLang="zh-CN" sz="2400" dirty="0"/>
              <a:t>LC</a:t>
            </a:r>
            <a:r>
              <a:rPr lang="zh-CN" altLang="en-US" sz="2400" dirty="0"/>
              <a:t>到达一个最小的成本答案结点终止。</a:t>
            </a:r>
          </a:p>
          <a:p>
            <a:pPr eaLnBrk="1" hangingPunct="1">
              <a:lnSpc>
                <a:spcPct val="125000"/>
              </a:lnSpc>
              <a:spcBef>
                <a:spcPct val="0"/>
              </a:spcBef>
              <a:buNone/>
            </a:pPr>
            <a:r>
              <a:rPr lang="zh-CN" altLang="en-US" sz="2400" dirty="0"/>
              <a:t>证明：（略）</a:t>
            </a:r>
          </a:p>
        </p:txBody>
      </p:sp>
      <p:sp>
        <p:nvSpPr>
          <p:cNvPr id="37891" name="Rectangle 3"/>
          <p:cNvSpPr/>
          <p:nvPr/>
        </p:nvSpPr>
        <p:spPr>
          <a:xfrm>
            <a:off x="468313" y="260350"/>
            <a:ext cx="8229600" cy="1008063"/>
          </a:xfrm>
          <a:prstGeom prst="rect">
            <a:avLst/>
          </a:prstGeom>
          <a:noFill/>
          <a:ln w="9525">
            <a:noFill/>
          </a:ln>
        </p:spPr>
        <p:txBody>
          <a:bodyPr/>
          <a:lstStyle/>
          <a:p>
            <a:pPr marL="342900" indent="-342900">
              <a:spcBef>
                <a:spcPct val="20000"/>
              </a:spcBef>
              <a:buClr>
                <a:schemeClr val="accent1"/>
              </a:buClr>
              <a:buSzPct val="65000"/>
              <a:buFont typeface="Wingdings" panose="05000000000000000000" pitchFamily="2" charset="2"/>
            </a:pPr>
            <a:r>
              <a:rPr lang="zh-CN" altLang="en-US" sz="2800" dirty="0">
                <a:latin typeface="黑体" panose="02010609060101010101" pitchFamily="49" charset="-122"/>
                <a:ea typeface="黑体" panose="02010609060101010101" pitchFamily="49" charset="-122"/>
              </a:rPr>
              <a:t>原因：</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存在这样的结点</a:t>
            </a:r>
            <a:r>
              <a:rPr lang="en-US" altLang="zh-CN" sz="2400" dirty="0">
                <a:latin typeface="Arial" panose="020B0604020202020204" pitchFamily="34" charset="0"/>
              </a:rPr>
              <a:t>X</a:t>
            </a:r>
            <a:r>
              <a:rPr lang="zh-CN" altLang="en-US" sz="2400" dirty="0">
                <a:latin typeface="Arial" panose="020B0604020202020204" pitchFamily="34" charset="0"/>
              </a:rPr>
              <a:t>和</a:t>
            </a:r>
            <a:r>
              <a:rPr lang="en-US" altLang="zh-CN" sz="2400" dirty="0">
                <a:latin typeface="Arial" panose="020B0604020202020204" pitchFamily="34" charset="0"/>
              </a:rPr>
              <a:t>Y</a:t>
            </a:r>
            <a:r>
              <a:rPr lang="zh-CN" altLang="en-US" sz="2400" dirty="0">
                <a:latin typeface="Arial" panose="020B0604020202020204" pitchFamily="34" charset="0"/>
              </a:rPr>
              <a:t>：当</a:t>
            </a:r>
            <a:r>
              <a:rPr lang="en-US" altLang="zh-CN" sz="2400" dirty="0">
                <a:latin typeface="Arial" panose="020B0604020202020204" pitchFamily="34" charset="0"/>
              </a:rPr>
              <a:t>c(X)</a:t>
            </a:r>
            <a:r>
              <a:rPr lang="zh-CN" altLang="en-US" sz="2400" dirty="0">
                <a:latin typeface="Arial" panose="020B0604020202020204" pitchFamily="34" charset="0"/>
              </a:rPr>
              <a:t>＞</a:t>
            </a:r>
            <a:r>
              <a:rPr lang="en-US" altLang="zh-CN" sz="2400" dirty="0">
                <a:latin typeface="Arial" panose="020B0604020202020204" pitchFamily="34" charset="0"/>
              </a:rPr>
              <a:t>c(Y)</a:t>
            </a:r>
            <a:r>
              <a:rPr lang="zh-CN" altLang="en-US" sz="2400" dirty="0">
                <a:latin typeface="Arial" panose="020B0604020202020204" pitchFamily="34" charset="0"/>
              </a:rPr>
              <a:t>时，</a:t>
            </a:r>
          </a:p>
        </p:txBody>
      </p:sp>
      <p:graphicFrame>
        <p:nvGraphicFramePr>
          <p:cNvPr id="37892" name="Object 4"/>
          <p:cNvGraphicFramePr>
            <a:graphicFrameLocks noChangeAspect="1"/>
          </p:cNvGraphicFramePr>
          <p:nvPr/>
        </p:nvGraphicFramePr>
        <p:xfrm>
          <a:off x="6516688" y="765175"/>
          <a:ext cx="1655762" cy="433388"/>
        </p:xfrm>
        <a:graphic>
          <a:graphicData uri="http://schemas.openxmlformats.org/presentationml/2006/ole">
            <mc:AlternateContent xmlns:mc="http://schemas.openxmlformats.org/markup-compatibility/2006">
              <mc:Choice xmlns:v="urn:schemas-microsoft-com:vml" Requires="v">
                <p:oleObj r:id="rId2" imgW="774065" imgH="203200" progId="Equation.3">
                  <p:embed/>
                </p:oleObj>
              </mc:Choice>
              <mc:Fallback>
                <p:oleObj r:id="rId2" imgW="774065" imgH="203200" progId="Equation.3">
                  <p:embed/>
                  <p:pic>
                    <p:nvPicPr>
                      <p:cNvPr id="0" name="图片 3104"/>
                      <p:cNvPicPr/>
                      <p:nvPr/>
                    </p:nvPicPr>
                    <p:blipFill>
                      <a:blip r:embed="rId3"/>
                      <a:stretch>
                        <a:fillRect/>
                      </a:stretch>
                    </p:blipFill>
                    <p:spPr>
                      <a:xfrm>
                        <a:off x="6516688" y="765175"/>
                        <a:ext cx="1655762" cy="433388"/>
                      </a:xfrm>
                      <a:prstGeom prst="rect">
                        <a:avLst/>
                      </a:prstGeom>
                      <a:noFill/>
                      <a:ln w="38100">
                        <a:noFill/>
                        <a:miter/>
                      </a:ln>
                    </p:spPr>
                  </p:pic>
                </p:oleObj>
              </mc:Fallback>
            </mc:AlternateContent>
          </a:graphicData>
        </a:graphic>
      </p:graphicFrame>
      <p:sp>
        <p:nvSpPr>
          <p:cNvPr id="270341" name="Rectangle 5"/>
          <p:cNvSpPr/>
          <p:nvPr/>
        </p:nvSpPr>
        <p:spPr>
          <a:xfrm>
            <a:off x="395288" y="1414463"/>
            <a:ext cx="8424862" cy="1800225"/>
          </a:xfrm>
          <a:prstGeom prst="rect">
            <a:avLst/>
          </a:prstGeom>
          <a:noFill/>
          <a:ln w="9525">
            <a:noFill/>
          </a:ln>
        </p:spPr>
        <p:txBody>
          <a:bodyPr/>
          <a:lstStyle/>
          <a:p>
            <a:pPr marL="342900" indent="-342900">
              <a:spcBef>
                <a:spcPct val="20000"/>
              </a:spcBef>
              <a:buClr>
                <a:schemeClr val="accent1"/>
              </a:buClr>
              <a:buSzPct val="65000"/>
              <a:buFont typeface="Wingdings" panose="05000000000000000000" pitchFamily="2" charset="2"/>
            </a:pPr>
            <a:r>
              <a:rPr lang="zh-CN" altLang="en-US" sz="2800" dirty="0">
                <a:latin typeface="黑体" panose="02010609060101010101" pitchFamily="49" charset="-122"/>
                <a:ea typeface="黑体" panose="02010609060101010101" pitchFamily="49" charset="-122"/>
              </a:rPr>
              <a:t>改进策略</a:t>
            </a:r>
            <a:r>
              <a:rPr lang="en-US" altLang="zh-CN" sz="2800" dirty="0">
                <a:latin typeface="黑体" panose="02010609060101010101" pitchFamily="49" charset="-122"/>
                <a:ea typeface="黑体" panose="02010609060101010101" pitchFamily="49" charset="-122"/>
              </a:rPr>
              <a:t>1</a:t>
            </a:r>
            <a:r>
              <a:rPr lang="zh-CN" altLang="en-US" sz="2400" dirty="0">
                <a:latin typeface="Arial" panose="020B0604020202020204" pitchFamily="34" charset="0"/>
              </a:rPr>
              <a:t>：</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约定：对每一对</a:t>
            </a:r>
            <a:r>
              <a:rPr lang="en-US" altLang="zh-CN" sz="2400" dirty="0">
                <a:latin typeface="Arial" panose="020B0604020202020204" pitchFamily="34" charset="0"/>
              </a:rPr>
              <a:t>c(X)</a:t>
            </a:r>
            <a:r>
              <a:rPr lang="zh-CN" altLang="en-US" sz="2400" dirty="0">
                <a:latin typeface="Arial" panose="020B0604020202020204" pitchFamily="34" charset="0"/>
              </a:rPr>
              <a:t>＜</a:t>
            </a:r>
            <a:r>
              <a:rPr lang="en-US" altLang="zh-CN" sz="2400" dirty="0">
                <a:latin typeface="Arial" panose="020B0604020202020204" pitchFamily="34" charset="0"/>
              </a:rPr>
              <a:t>c(Y)</a:t>
            </a:r>
            <a:r>
              <a:rPr lang="zh-CN" altLang="en-US" sz="2400" dirty="0">
                <a:latin typeface="Arial" panose="020B0604020202020204" pitchFamily="34" charset="0"/>
              </a:rPr>
              <a:t>的结点</a:t>
            </a:r>
            <a:r>
              <a:rPr lang="en-US" altLang="zh-CN" sz="2400" dirty="0">
                <a:latin typeface="Arial" panose="020B0604020202020204" pitchFamily="34" charset="0"/>
              </a:rPr>
              <a:t>X</a:t>
            </a:r>
            <a:r>
              <a:rPr lang="zh-CN" altLang="en-US" sz="2400" dirty="0">
                <a:latin typeface="Arial" panose="020B0604020202020204" pitchFamily="34" charset="0"/>
              </a:rPr>
              <a:t>和</a:t>
            </a:r>
            <a:r>
              <a:rPr lang="en-US" altLang="zh-CN" sz="2400" dirty="0">
                <a:latin typeface="Arial" panose="020B0604020202020204" pitchFamily="34" charset="0"/>
              </a:rPr>
              <a:t>Y</a:t>
            </a:r>
            <a:r>
              <a:rPr lang="zh-CN" altLang="en-US" sz="2400" dirty="0">
                <a:latin typeface="Arial" panose="020B0604020202020204" pitchFamily="34" charset="0"/>
              </a:rPr>
              <a:t>，有</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目标：使得</a:t>
            </a:r>
            <a:r>
              <a:rPr lang="en-US" altLang="zh-CN" sz="2400" dirty="0">
                <a:latin typeface="Arial" panose="020B0604020202020204" pitchFamily="34" charset="0"/>
              </a:rPr>
              <a:t>LC</a:t>
            </a:r>
            <a:r>
              <a:rPr lang="zh-CN" altLang="en-US" sz="2400" dirty="0">
                <a:latin typeface="Arial" panose="020B0604020202020204" pitchFamily="34" charset="0"/>
              </a:rPr>
              <a:t>总会找到一个最小成本的答案结点</a:t>
            </a:r>
          </a:p>
          <a:p>
            <a:pPr marL="342900" indent="-342900">
              <a:spcBef>
                <a:spcPct val="20000"/>
              </a:spcBef>
              <a:buClr>
                <a:schemeClr val="accent1"/>
              </a:buClr>
              <a:buSzPct val="65000"/>
              <a:buFont typeface="Wingdings" panose="05000000000000000000" pitchFamily="2" charset="2"/>
            </a:pPr>
            <a:r>
              <a:rPr lang="zh-CN" altLang="en-US" sz="2400" dirty="0">
                <a:latin typeface="Arial" panose="020B0604020202020204" pitchFamily="34" charset="0"/>
              </a:rPr>
              <a:t>                （如果状态空间树中有答案结点的话）。</a:t>
            </a:r>
          </a:p>
        </p:txBody>
      </p:sp>
      <p:graphicFrame>
        <p:nvGraphicFramePr>
          <p:cNvPr id="270342" name="Object 6"/>
          <p:cNvGraphicFramePr>
            <a:graphicFrameLocks noChangeAspect="1"/>
          </p:cNvGraphicFramePr>
          <p:nvPr/>
        </p:nvGraphicFramePr>
        <p:xfrm>
          <a:off x="6877050" y="1924050"/>
          <a:ext cx="1655763" cy="433388"/>
        </p:xfrm>
        <a:graphic>
          <a:graphicData uri="http://schemas.openxmlformats.org/presentationml/2006/ole">
            <mc:AlternateContent xmlns:mc="http://schemas.openxmlformats.org/markup-compatibility/2006">
              <mc:Choice xmlns:v="urn:schemas-microsoft-com:vml" Requires="v">
                <p:oleObj r:id="rId4" imgW="774065" imgH="203200" progId="Equation.3">
                  <p:embed/>
                </p:oleObj>
              </mc:Choice>
              <mc:Fallback>
                <p:oleObj r:id="rId4" imgW="774065" imgH="203200" progId="Equation.3">
                  <p:embed/>
                  <p:pic>
                    <p:nvPicPr>
                      <p:cNvPr id="0" name="图片 3100"/>
                      <p:cNvPicPr/>
                      <p:nvPr/>
                    </p:nvPicPr>
                    <p:blipFill>
                      <a:blip r:embed="rId3"/>
                      <a:stretch>
                        <a:fillRect/>
                      </a:stretch>
                    </p:blipFill>
                    <p:spPr>
                      <a:xfrm>
                        <a:off x="6877050" y="1924050"/>
                        <a:ext cx="1655763" cy="433388"/>
                      </a:xfrm>
                      <a:prstGeom prst="rect">
                        <a:avLst/>
                      </a:prstGeom>
                      <a:noFill/>
                      <a:ln w="38100">
                        <a:noFill/>
                        <a:miter/>
                      </a:ln>
                    </p:spPr>
                  </p:pic>
                </p:oleObj>
              </mc:Fallback>
            </mc:AlternateContent>
          </a:graphicData>
        </a:graphic>
      </p:graphicFrame>
      <p:graphicFrame>
        <p:nvGraphicFramePr>
          <p:cNvPr id="270343" name="Object 7"/>
          <p:cNvGraphicFramePr>
            <a:graphicFrameLocks noChangeAspect="1"/>
          </p:cNvGraphicFramePr>
          <p:nvPr/>
        </p:nvGraphicFramePr>
        <p:xfrm>
          <a:off x="1763713" y="4937125"/>
          <a:ext cx="1484312" cy="401638"/>
        </p:xfrm>
        <a:graphic>
          <a:graphicData uri="http://schemas.openxmlformats.org/presentationml/2006/ole">
            <mc:AlternateContent xmlns:mc="http://schemas.openxmlformats.org/markup-compatibility/2006">
              <mc:Choice xmlns:v="urn:schemas-microsoft-com:vml" Requires="v">
                <p:oleObj r:id="rId5" imgW="748665" imgH="203200" progId="Equation.3">
                  <p:embed/>
                </p:oleObj>
              </mc:Choice>
              <mc:Fallback>
                <p:oleObj r:id="rId5" imgW="748665" imgH="203200" progId="Equation.3">
                  <p:embed/>
                  <p:pic>
                    <p:nvPicPr>
                      <p:cNvPr id="0" name="图片 3102"/>
                      <p:cNvPicPr/>
                      <p:nvPr/>
                    </p:nvPicPr>
                    <p:blipFill>
                      <a:blip r:embed="rId6"/>
                      <a:stretch>
                        <a:fillRect/>
                      </a:stretch>
                    </p:blipFill>
                    <p:spPr>
                      <a:xfrm>
                        <a:off x="1763713" y="4937125"/>
                        <a:ext cx="1484312" cy="401638"/>
                      </a:xfrm>
                      <a:prstGeom prst="rect">
                        <a:avLst/>
                      </a:prstGeom>
                      <a:noFill/>
                      <a:ln w="38100">
                        <a:noFill/>
                        <a:miter/>
                      </a:ln>
                    </p:spPr>
                  </p:pic>
                </p:oleObj>
              </mc:Fallback>
            </mc:AlternateContent>
          </a:graphicData>
        </a:graphic>
      </p:graphicFrame>
      <p:graphicFrame>
        <p:nvGraphicFramePr>
          <p:cNvPr id="270344" name="Object 8"/>
          <p:cNvGraphicFramePr>
            <a:graphicFrameLocks noChangeAspect="1"/>
          </p:cNvGraphicFramePr>
          <p:nvPr/>
        </p:nvGraphicFramePr>
        <p:xfrm>
          <a:off x="1763713" y="4000500"/>
          <a:ext cx="704850" cy="401638"/>
        </p:xfrm>
        <a:graphic>
          <a:graphicData uri="http://schemas.openxmlformats.org/presentationml/2006/ole">
            <mc:AlternateContent xmlns:mc="http://schemas.openxmlformats.org/markup-compatibility/2006">
              <mc:Choice xmlns:v="urn:schemas-microsoft-com:vml" Requires="v">
                <p:oleObj r:id="rId7" imgW="355600" imgH="203200" progId="Equation.3">
                  <p:embed/>
                </p:oleObj>
              </mc:Choice>
              <mc:Fallback>
                <p:oleObj r:id="rId7" imgW="355600" imgH="203200" progId="Equation.3">
                  <p:embed/>
                  <p:pic>
                    <p:nvPicPr>
                      <p:cNvPr id="0" name="图片 3108"/>
                      <p:cNvPicPr/>
                      <p:nvPr/>
                    </p:nvPicPr>
                    <p:blipFill>
                      <a:blip r:embed="rId8"/>
                      <a:stretch>
                        <a:fillRect/>
                      </a:stretch>
                    </p:blipFill>
                    <p:spPr>
                      <a:xfrm>
                        <a:off x="1763713" y="4000500"/>
                        <a:ext cx="704850" cy="401638"/>
                      </a:xfrm>
                      <a:prstGeom prst="rect">
                        <a:avLst/>
                      </a:prstGeom>
                      <a:noFill/>
                      <a:ln w="38100">
                        <a:noFill/>
                        <a:miter/>
                      </a:ln>
                    </p:spPr>
                  </p:pic>
                </p:oleObj>
              </mc:Fallback>
            </mc:AlternateContent>
          </a:graphicData>
        </a:graphic>
      </p:graphicFrame>
      <p:graphicFrame>
        <p:nvGraphicFramePr>
          <p:cNvPr id="270345" name="Object 9"/>
          <p:cNvGraphicFramePr>
            <a:graphicFrameLocks noChangeAspect="1"/>
          </p:cNvGraphicFramePr>
          <p:nvPr/>
        </p:nvGraphicFramePr>
        <p:xfrm>
          <a:off x="5011738" y="4956175"/>
          <a:ext cx="703262" cy="401638"/>
        </p:xfrm>
        <a:graphic>
          <a:graphicData uri="http://schemas.openxmlformats.org/presentationml/2006/ole">
            <mc:AlternateContent xmlns:mc="http://schemas.openxmlformats.org/markup-compatibility/2006">
              <mc:Choice xmlns:v="urn:schemas-microsoft-com:vml" Requires="v">
                <p:oleObj r:id="rId9" imgW="355600" imgH="203200" progId="Equation.3">
                  <p:embed/>
                </p:oleObj>
              </mc:Choice>
              <mc:Fallback>
                <p:oleObj r:id="rId9" imgW="355600" imgH="203200" progId="Equation.3">
                  <p:embed/>
                  <p:pic>
                    <p:nvPicPr>
                      <p:cNvPr id="0" name="图片 3106"/>
                      <p:cNvPicPr/>
                      <p:nvPr/>
                    </p:nvPicPr>
                    <p:blipFill>
                      <a:blip r:embed="rId10"/>
                      <a:stretch>
                        <a:fillRect/>
                      </a:stretch>
                    </p:blipFill>
                    <p:spPr>
                      <a:xfrm>
                        <a:off x="5011738" y="4956175"/>
                        <a:ext cx="703262" cy="401638"/>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Effect transition="in" filter="blinds(horizontal)">
                                      <p:cBhvr>
                                        <p:cTn id="7" dur="500"/>
                                        <p:tgtEl>
                                          <p:spTgt spid="270341"/>
                                        </p:tgtEl>
                                      </p:cBhvr>
                                    </p:animEffect>
                                  </p:childTnLst>
                                </p:cTn>
                              </p:par>
                              <p:par>
                                <p:cTn id="8" presetID="3" presetClass="entr" presetSubtype="10" fill="hold" nodeType="withEffect">
                                  <p:stCondLst>
                                    <p:cond delay="0"/>
                                  </p:stCondLst>
                                  <p:childTnLst>
                                    <p:set>
                                      <p:cBhvr>
                                        <p:cTn id="9" dur="1" fill="hold">
                                          <p:stCondLst>
                                            <p:cond delay="0"/>
                                          </p:stCondLst>
                                        </p:cTn>
                                        <p:tgtEl>
                                          <p:spTgt spid="270342"/>
                                        </p:tgtEl>
                                        <p:attrNameLst>
                                          <p:attrName>style.visibility</p:attrName>
                                        </p:attrNameLst>
                                      </p:cBhvr>
                                      <p:to>
                                        <p:strVal val="visible"/>
                                      </p:to>
                                    </p:set>
                                    <p:animEffect transition="in" filter="blinds(horizontal)">
                                      <p:cBhvr>
                                        <p:cTn id="10" dur="500"/>
                                        <p:tgtEl>
                                          <p:spTgt spid="27034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38">
                                            <p:bg/>
                                          </p:spTgt>
                                        </p:tgtEl>
                                        <p:attrNameLst>
                                          <p:attrName>style.visibility</p:attrName>
                                        </p:attrNameLst>
                                      </p:cBhvr>
                                      <p:to>
                                        <p:strVal val="visible"/>
                                      </p:to>
                                    </p:set>
                                    <p:animEffect transition="in" filter="blinds(horizontal)">
                                      <p:cBhvr>
                                        <p:cTn id="15" dur="500"/>
                                        <p:tgtEl>
                                          <p:spTgt spid="270338">
                                            <p:bg/>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0338">
                                            <p:txEl>
                                              <p:pRg st="0" end="0"/>
                                            </p:txEl>
                                          </p:spTgt>
                                        </p:tgtEl>
                                        <p:attrNameLst>
                                          <p:attrName>style.visibility</p:attrName>
                                        </p:attrNameLst>
                                      </p:cBhvr>
                                      <p:to>
                                        <p:strVal val="visible"/>
                                      </p:to>
                                    </p:set>
                                    <p:animEffect transition="in" filter="blinds(horizontal)">
                                      <p:cBhvr>
                                        <p:cTn id="18" dur="500"/>
                                        <p:tgtEl>
                                          <p:spTgt spid="270338">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0338">
                                            <p:txEl>
                                              <p:pRg st="1" end="1"/>
                                            </p:txEl>
                                          </p:spTgt>
                                        </p:tgtEl>
                                        <p:attrNameLst>
                                          <p:attrName>style.visibility</p:attrName>
                                        </p:attrNameLst>
                                      </p:cBhvr>
                                      <p:to>
                                        <p:strVal val="visible"/>
                                      </p:to>
                                    </p:set>
                                    <p:animEffect transition="in" filter="blinds(horizontal)">
                                      <p:cBhvr>
                                        <p:cTn id="21" dur="500"/>
                                        <p:tgtEl>
                                          <p:spTgt spid="270338">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0338">
                                            <p:txEl>
                                              <p:pRg st="2" end="2"/>
                                            </p:txEl>
                                          </p:spTgt>
                                        </p:tgtEl>
                                        <p:attrNameLst>
                                          <p:attrName>style.visibility</p:attrName>
                                        </p:attrNameLst>
                                      </p:cBhvr>
                                      <p:to>
                                        <p:strVal val="visible"/>
                                      </p:to>
                                    </p:set>
                                    <p:animEffect transition="in" filter="blinds(horizontal)">
                                      <p:cBhvr>
                                        <p:cTn id="24" dur="500"/>
                                        <p:tgtEl>
                                          <p:spTgt spid="270338">
                                            <p:txEl>
                                              <p:pRg st="2" end="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0338">
                                            <p:txEl>
                                              <p:pRg st="3" end="3"/>
                                            </p:txEl>
                                          </p:spTgt>
                                        </p:tgtEl>
                                        <p:attrNameLst>
                                          <p:attrName>style.visibility</p:attrName>
                                        </p:attrNameLst>
                                      </p:cBhvr>
                                      <p:to>
                                        <p:strVal val="visible"/>
                                      </p:to>
                                    </p:set>
                                    <p:animEffect transition="in" filter="blinds(horizontal)">
                                      <p:cBhvr>
                                        <p:cTn id="27" dur="500"/>
                                        <p:tgtEl>
                                          <p:spTgt spid="270338">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0338">
                                            <p:txEl>
                                              <p:pRg st="4" end="4"/>
                                            </p:txEl>
                                          </p:spTgt>
                                        </p:tgtEl>
                                        <p:attrNameLst>
                                          <p:attrName>style.visibility</p:attrName>
                                        </p:attrNameLst>
                                      </p:cBhvr>
                                      <p:to>
                                        <p:strVal val="visible"/>
                                      </p:to>
                                    </p:set>
                                    <p:animEffect transition="in" filter="blinds(horizontal)">
                                      <p:cBhvr>
                                        <p:cTn id="30" dur="500"/>
                                        <p:tgtEl>
                                          <p:spTgt spid="270338">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0338">
                                            <p:txEl>
                                              <p:pRg st="5" end="5"/>
                                            </p:txEl>
                                          </p:spTgt>
                                        </p:tgtEl>
                                        <p:attrNameLst>
                                          <p:attrName>style.visibility</p:attrName>
                                        </p:attrNameLst>
                                      </p:cBhvr>
                                      <p:to>
                                        <p:strVal val="visible"/>
                                      </p:to>
                                    </p:set>
                                    <p:animEffect transition="in" filter="blinds(horizontal)">
                                      <p:cBhvr>
                                        <p:cTn id="33" dur="500"/>
                                        <p:tgtEl>
                                          <p:spTgt spid="270338">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70345"/>
                                        </p:tgtEl>
                                        <p:attrNameLst>
                                          <p:attrName>style.visibility</p:attrName>
                                        </p:attrNameLst>
                                      </p:cBhvr>
                                      <p:to>
                                        <p:strVal val="visible"/>
                                      </p:to>
                                    </p:set>
                                    <p:animEffect transition="in" filter="blinds(horizontal)">
                                      <p:cBhvr>
                                        <p:cTn id="36" dur="500"/>
                                        <p:tgtEl>
                                          <p:spTgt spid="270345"/>
                                        </p:tgtEl>
                                      </p:cBhvr>
                                    </p:animEffect>
                                  </p:childTnLst>
                                </p:cTn>
                              </p:par>
                              <p:par>
                                <p:cTn id="37" presetID="3" presetClass="entr" presetSubtype="10" fill="hold" nodeType="withEffect">
                                  <p:stCondLst>
                                    <p:cond delay="0"/>
                                  </p:stCondLst>
                                  <p:childTnLst>
                                    <p:set>
                                      <p:cBhvr>
                                        <p:cTn id="38" dur="1" fill="hold">
                                          <p:stCondLst>
                                            <p:cond delay="0"/>
                                          </p:stCondLst>
                                        </p:cTn>
                                        <p:tgtEl>
                                          <p:spTgt spid="270343"/>
                                        </p:tgtEl>
                                        <p:attrNameLst>
                                          <p:attrName>style.visibility</p:attrName>
                                        </p:attrNameLst>
                                      </p:cBhvr>
                                      <p:to>
                                        <p:strVal val="visible"/>
                                      </p:to>
                                    </p:set>
                                    <p:animEffect transition="in" filter="blinds(horizontal)">
                                      <p:cBhvr>
                                        <p:cTn id="39" dur="500"/>
                                        <p:tgtEl>
                                          <p:spTgt spid="270343"/>
                                        </p:tgtEl>
                                      </p:cBhvr>
                                    </p:animEffect>
                                  </p:childTnLst>
                                </p:cTn>
                              </p:par>
                              <p:par>
                                <p:cTn id="40" presetID="3" presetClass="entr" presetSubtype="10" fill="hold" nodeType="withEffect">
                                  <p:stCondLst>
                                    <p:cond delay="0"/>
                                  </p:stCondLst>
                                  <p:childTnLst>
                                    <p:set>
                                      <p:cBhvr>
                                        <p:cTn id="41" dur="1" fill="hold">
                                          <p:stCondLst>
                                            <p:cond delay="0"/>
                                          </p:stCondLst>
                                        </p:cTn>
                                        <p:tgtEl>
                                          <p:spTgt spid="270344"/>
                                        </p:tgtEl>
                                        <p:attrNameLst>
                                          <p:attrName>style.visibility</p:attrName>
                                        </p:attrNameLst>
                                      </p:cBhvr>
                                      <p:to>
                                        <p:strVal val="visible"/>
                                      </p:to>
                                    </p:set>
                                    <p:animEffect transition="in" filter="blinds(horizontal)">
                                      <p:cBhvr>
                                        <p:cTn id="42"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build="p" animBg="1"/>
      <p:bldP spid="2703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p:nvPr/>
        </p:nvSpPr>
        <p:spPr>
          <a:xfrm>
            <a:off x="477838" y="981075"/>
            <a:ext cx="8342312" cy="2808288"/>
          </a:xfrm>
          <a:prstGeom prst="rect">
            <a:avLst/>
          </a:prstGeom>
          <a:noFill/>
          <a:ln w="9525">
            <a:noFill/>
          </a:ln>
        </p:spPr>
        <p:txBody>
          <a:bodyPr/>
          <a:lstStyle/>
          <a:p>
            <a:pPr>
              <a:lnSpc>
                <a:spcPct val="150000"/>
              </a:lnSpc>
            </a:pPr>
            <a:r>
              <a:rPr lang="zh-CN" altLang="en-US" sz="3200" dirty="0">
                <a:latin typeface="黑体" panose="02010609060101010101" pitchFamily="49" charset="-122"/>
                <a:ea typeface="黑体" panose="02010609060101010101" pitchFamily="49" charset="-122"/>
              </a:rPr>
              <a:t>改进策略</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a:t>
            </a:r>
            <a:br>
              <a:rPr lang="zh-CN" altLang="en-US" sz="2800" dirty="0">
                <a:latin typeface="Garamond" panose="02020404030301010803" pitchFamily="18" charset="0"/>
              </a:rPr>
            </a:br>
            <a:r>
              <a:rPr lang="zh-CN" altLang="en-US" sz="2800" dirty="0">
                <a:latin typeface="Garamond" panose="02020404030301010803" pitchFamily="18" charset="0"/>
              </a:rPr>
              <a:t>        对结点成本函数做如下限定：对于每一个结点</a:t>
            </a:r>
            <a:r>
              <a:rPr lang="en-US" altLang="zh-CN" sz="2800" dirty="0">
                <a:latin typeface="Garamond" panose="02020404030301010803" pitchFamily="18" charset="0"/>
              </a:rPr>
              <a:t>X</a:t>
            </a:r>
            <a:r>
              <a:rPr lang="zh-CN" altLang="en-US" sz="2800" dirty="0">
                <a:latin typeface="Garamond" panose="02020404030301010803" pitchFamily="18" charset="0"/>
              </a:rPr>
              <a:t>有                   且对于答案结点</a:t>
            </a:r>
            <a:r>
              <a:rPr lang="en-US" altLang="zh-CN" sz="2800" dirty="0">
                <a:latin typeface="Garamond" panose="02020404030301010803" pitchFamily="18" charset="0"/>
              </a:rPr>
              <a:t>X</a:t>
            </a:r>
            <a:r>
              <a:rPr lang="zh-CN" altLang="en-US" sz="2800" dirty="0">
                <a:latin typeface="Garamond" panose="02020404030301010803" pitchFamily="18" charset="0"/>
              </a:rPr>
              <a:t>有                   。</a:t>
            </a:r>
          </a:p>
        </p:txBody>
      </p:sp>
      <p:sp>
        <p:nvSpPr>
          <p:cNvPr id="38915" name="Rectangle 3"/>
          <p:cNvSpPr>
            <a:spLocks noGrp="1"/>
          </p:cNvSpPr>
          <p:nvPr>
            <p:ph type="title"/>
          </p:nvPr>
        </p:nvSpPr>
        <p:spPr>
          <a:xfrm>
            <a:off x="611188" y="4076700"/>
            <a:ext cx="8208962" cy="1223963"/>
          </a:xfrm>
        </p:spPr>
        <p:txBody>
          <a:bodyPr vert="horz" wrap="square" lIns="91440" tIns="45720" rIns="91440" bIns="45720" anchor="t" anchorCtr="0"/>
          <a:lstStyle/>
          <a:p>
            <a:pPr eaLnBrk="1" hangingPunct="1">
              <a:lnSpc>
                <a:spcPct val="150000"/>
              </a:lnSpc>
            </a:pPr>
            <a:r>
              <a:rPr lang="zh-CN" altLang="en-US" sz="3200" dirty="0">
                <a:solidFill>
                  <a:schemeClr val="tx1"/>
                </a:solidFill>
                <a:latin typeface="黑体" panose="02010609060101010101" pitchFamily="49" charset="-122"/>
                <a:ea typeface="黑体" panose="02010609060101010101" pitchFamily="49" charset="-122"/>
              </a:rPr>
              <a:t>算法</a:t>
            </a:r>
            <a:r>
              <a:rPr lang="en-US" altLang="zh-CN" sz="3200" dirty="0">
                <a:solidFill>
                  <a:schemeClr val="tx1"/>
                </a:solidFill>
                <a:latin typeface="黑体" panose="02010609060101010101" pitchFamily="49" charset="-122"/>
                <a:ea typeface="黑体" panose="02010609060101010101" pitchFamily="49" charset="-122"/>
              </a:rPr>
              <a:t>LC1</a:t>
            </a:r>
            <a:r>
              <a:rPr lang="zh-CN" altLang="en-US" sz="32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rPr>
              <a:t>找最小成本答案结点的改进算法，该算</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法可以找到成本最小的答案结点。</a:t>
            </a:r>
            <a:br>
              <a:rPr lang="zh-CN" altLang="en-US" sz="2800" dirty="0">
                <a:solidFill>
                  <a:schemeClr val="tx1"/>
                </a:solidFill>
              </a:rPr>
            </a:br>
            <a:endParaRPr lang="zh-CN" altLang="en-US" sz="2800" dirty="0">
              <a:solidFill>
                <a:schemeClr val="tx1"/>
              </a:solidFill>
            </a:endParaRPr>
          </a:p>
        </p:txBody>
      </p:sp>
      <p:graphicFrame>
        <p:nvGraphicFramePr>
          <p:cNvPr id="38916" name="Object 4"/>
          <p:cNvGraphicFramePr>
            <a:graphicFrameLocks noChangeAspect="1"/>
          </p:cNvGraphicFramePr>
          <p:nvPr/>
        </p:nvGraphicFramePr>
        <p:xfrm>
          <a:off x="928688" y="2566988"/>
          <a:ext cx="1738312" cy="433387"/>
        </p:xfrm>
        <a:graphic>
          <a:graphicData uri="http://schemas.openxmlformats.org/presentationml/2006/ole">
            <mc:AlternateContent xmlns:mc="http://schemas.openxmlformats.org/markup-compatibility/2006">
              <mc:Choice xmlns:v="urn:schemas-microsoft-com:vml" Requires="v">
                <p:oleObj r:id="rId2" imgW="812165" imgH="203200" progId="Equation.3">
                  <p:embed/>
                </p:oleObj>
              </mc:Choice>
              <mc:Fallback>
                <p:oleObj r:id="rId2" imgW="812165" imgH="203200" progId="Equation.3">
                  <p:embed/>
                  <p:pic>
                    <p:nvPicPr>
                      <p:cNvPr id="0" name="图片 3109"/>
                      <p:cNvPicPr/>
                      <p:nvPr/>
                    </p:nvPicPr>
                    <p:blipFill>
                      <a:blip r:embed="rId3"/>
                      <a:stretch>
                        <a:fillRect/>
                      </a:stretch>
                    </p:blipFill>
                    <p:spPr>
                      <a:xfrm>
                        <a:off x="928688" y="2566988"/>
                        <a:ext cx="1738312" cy="433387"/>
                      </a:xfrm>
                      <a:prstGeom prst="rect">
                        <a:avLst/>
                      </a:prstGeom>
                      <a:noFill/>
                      <a:ln w="38100">
                        <a:noFill/>
                        <a:miter/>
                      </a:ln>
                    </p:spPr>
                  </p:pic>
                </p:oleObj>
              </mc:Fallback>
            </mc:AlternateContent>
          </a:graphicData>
        </a:graphic>
      </p:graphicFrame>
      <p:graphicFrame>
        <p:nvGraphicFramePr>
          <p:cNvPr id="38917" name="Object 5"/>
          <p:cNvGraphicFramePr>
            <a:graphicFrameLocks noChangeAspect="1"/>
          </p:cNvGraphicFramePr>
          <p:nvPr/>
        </p:nvGraphicFramePr>
        <p:xfrm>
          <a:off x="5643563" y="2566988"/>
          <a:ext cx="1738312" cy="433387"/>
        </p:xfrm>
        <a:graphic>
          <a:graphicData uri="http://schemas.openxmlformats.org/presentationml/2006/ole">
            <mc:AlternateContent xmlns:mc="http://schemas.openxmlformats.org/markup-compatibility/2006">
              <mc:Choice xmlns:v="urn:schemas-microsoft-com:vml" Requires="v">
                <p:oleObj r:id="rId4" imgW="812165" imgH="203200" progId="Equation.3">
                  <p:embed/>
                </p:oleObj>
              </mc:Choice>
              <mc:Fallback>
                <p:oleObj r:id="rId4" imgW="812165" imgH="203200" progId="Equation.3">
                  <p:embed/>
                  <p:pic>
                    <p:nvPicPr>
                      <p:cNvPr id="0" name="图片 3101"/>
                      <p:cNvPicPr/>
                      <p:nvPr/>
                    </p:nvPicPr>
                    <p:blipFill>
                      <a:blip r:embed="rId5"/>
                      <a:stretch>
                        <a:fillRect/>
                      </a:stretch>
                    </p:blipFill>
                    <p:spPr>
                      <a:xfrm>
                        <a:off x="5643563" y="2566988"/>
                        <a:ext cx="1738312" cy="433387"/>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457200" y="277813"/>
            <a:ext cx="8218488" cy="630237"/>
          </a:xfrm>
        </p:spPr>
        <p:txBody>
          <a:bodyPr vert="horz" wrap="square" lIns="91440" tIns="45720" rIns="91440" bIns="45720" anchor="t" anchorCtr="0"/>
          <a:lstStyle/>
          <a:p>
            <a:pPr eaLnBrk="1" hangingPunct="1"/>
            <a:r>
              <a:rPr lang="zh-CN" altLang="en-US" sz="2800" dirty="0">
                <a:solidFill>
                  <a:schemeClr val="tx1"/>
                </a:solidFill>
                <a:latin typeface="黑体" panose="02010609060101010101" pitchFamily="49" charset="-122"/>
                <a:ea typeface="黑体" panose="02010609060101010101" pitchFamily="49" charset="-122"/>
              </a:rPr>
              <a:t>找最小成本答案结点的算法</a:t>
            </a:r>
          </a:p>
        </p:txBody>
      </p:sp>
      <p:sp>
        <p:nvSpPr>
          <p:cNvPr id="39939" name="Rectangle 3"/>
          <p:cNvSpPr/>
          <p:nvPr/>
        </p:nvSpPr>
        <p:spPr>
          <a:xfrm>
            <a:off x="611188" y="1025525"/>
            <a:ext cx="8281987" cy="5046663"/>
          </a:xfrm>
          <a:prstGeom prst="rect">
            <a:avLst/>
          </a:prstGeom>
          <a:noFill/>
          <a:ln w="9525">
            <a:noFill/>
          </a:ln>
        </p:spPr>
        <p:txBody>
          <a:bodyPr/>
          <a:lstStyle/>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procedure LC1(T,    ) </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a:t>
            </a:r>
            <a:r>
              <a:rPr lang="en-US" altLang="zh-CN" sz="1600" dirty="0">
                <a:latin typeface="Arial" panose="020B0604020202020204" pitchFamily="34" charset="0"/>
              </a:rPr>
              <a:t>//</a:t>
            </a:r>
            <a:r>
              <a:rPr lang="zh-CN" altLang="en-US" sz="1600" dirty="0">
                <a:latin typeface="Arial" panose="020B0604020202020204" pitchFamily="34" charset="0"/>
              </a:rPr>
              <a:t>为找出最小成本答案结点检索</a:t>
            </a:r>
            <a:r>
              <a:rPr lang="en-US" altLang="zh-CN" sz="1600" dirty="0">
                <a:latin typeface="Arial" panose="020B0604020202020204" pitchFamily="34" charset="0"/>
              </a:rPr>
              <a:t>T,     </a:t>
            </a:r>
            <a:r>
              <a:rPr lang="zh-CN" altLang="en-US" sz="1600" dirty="0">
                <a:latin typeface="Arial" panose="020B0604020202020204" pitchFamily="34" charset="0"/>
              </a:rPr>
              <a:t>为具有</a:t>
            </a:r>
            <a:r>
              <a:rPr lang="zh-CN" altLang="en-US" sz="1600" dirty="0">
                <a:solidFill>
                  <a:srgbClr val="FF0000"/>
                </a:solidFill>
                <a:latin typeface="Arial" panose="020B0604020202020204" pitchFamily="34" charset="0"/>
              </a:rPr>
              <a:t>上述性质</a:t>
            </a:r>
            <a:r>
              <a:rPr lang="zh-CN" altLang="en-US" sz="1600" dirty="0">
                <a:latin typeface="Arial" panose="020B0604020202020204" pitchFamily="34" charset="0"/>
              </a:rPr>
              <a:t>的结点成本估计函数</a:t>
            </a:r>
            <a:r>
              <a:rPr lang="en-US" altLang="zh-CN" sz="1600" dirty="0">
                <a:latin typeface="Arial" panose="020B0604020202020204" pitchFamily="34" charset="0"/>
              </a:rPr>
              <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E </a:t>
            </a:r>
            <a:r>
              <a:rPr lang="en-US" altLang="zh-CN" sz="2100" dirty="0">
                <a:latin typeface="Arial" panose="020B0604020202020204" pitchFamily="34" charset="0"/>
                <a:sym typeface="Wingdings" panose="05000000000000000000" pitchFamily="2" charset="2"/>
              </a:rPr>
              <a:t> T    </a:t>
            </a:r>
            <a:r>
              <a:rPr lang="en-US" altLang="zh-CN" sz="1400" dirty="0">
                <a:latin typeface="Arial" panose="020B0604020202020204" pitchFamily="34" charset="0"/>
                <a:sym typeface="Wingdings" panose="05000000000000000000" pitchFamily="2" charset="2"/>
              </a:rPr>
              <a:t>//</a:t>
            </a:r>
            <a:r>
              <a:rPr lang="zh-CN" altLang="en-US" sz="1400" dirty="0">
                <a:latin typeface="Arial" panose="020B0604020202020204" pitchFamily="34" charset="0"/>
                <a:sym typeface="Wingdings" panose="05000000000000000000" pitchFamily="2" charset="2"/>
              </a:rPr>
              <a:t>第一个</a:t>
            </a:r>
            <a:r>
              <a:rPr lang="en-US" altLang="zh-CN" sz="1400" dirty="0">
                <a:latin typeface="Arial" panose="020B0604020202020204" pitchFamily="34" charset="0"/>
                <a:sym typeface="Wingdings" panose="05000000000000000000" pitchFamily="2" charset="2"/>
              </a:rPr>
              <a:t>E</a:t>
            </a:r>
            <a:r>
              <a:rPr lang="zh-CN" altLang="en-US" sz="1400" dirty="0">
                <a:latin typeface="Arial" panose="020B0604020202020204" pitchFamily="34" charset="0"/>
                <a:sym typeface="Wingdings" panose="05000000000000000000" pitchFamily="2" charset="2"/>
              </a:rPr>
              <a:t>－结点</a:t>
            </a:r>
            <a:r>
              <a:rPr lang="en-US" altLang="zh-CN" sz="1400" dirty="0">
                <a:latin typeface="Arial" panose="020B0604020202020204" pitchFamily="34" charset="0"/>
                <a:sym typeface="Wingdings" panose="05000000000000000000" pitchFamily="2" charset="2"/>
              </a:rPr>
              <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sym typeface="Wingdings" panose="05000000000000000000" pitchFamily="2" charset="2"/>
              </a:rPr>
              <a:t>   </a:t>
            </a:r>
            <a:r>
              <a:rPr lang="zh-CN" altLang="en-US" sz="2100" dirty="0">
                <a:latin typeface="Arial" panose="020B0604020202020204" pitchFamily="34" charset="0"/>
                <a:sym typeface="Wingdings" panose="05000000000000000000" pitchFamily="2" charset="2"/>
              </a:rPr>
              <a:t>置活结点表为空</a:t>
            </a:r>
          </a:p>
          <a:p>
            <a:pPr marL="571500" indent="-571500">
              <a:lnSpc>
                <a:spcPct val="90000"/>
              </a:lnSpc>
              <a:spcBef>
                <a:spcPct val="20000"/>
              </a:spcBef>
              <a:buClr>
                <a:schemeClr val="accent1"/>
              </a:buClr>
              <a:buSzPct val="65000"/>
              <a:buFont typeface="Wingdings" panose="05000000000000000000" pitchFamily="2" charset="2"/>
            </a:pPr>
            <a:r>
              <a:rPr lang="zh-CN" altLang="en-US" sz="2100" dirty="0">
                <a:latin typeface="Arial" panose="020B0604020202020204" pitchFamily="34" charset="0"/>
                <a:sym typeface="Wingdings" panose="05000000000000000000" pitchFamily="2" charset="2"/>
              </a:rPr>
              <a:t>   </a:t>
            </a:r>
            <a:r>
              <a:rPr lang="en-US" altLang="zh-CN" sz="2100" dirty="0">
                <a:latin typeface="Arial" panose="020B0604020202020204" pitchFamily="34" charset="0"/>
                <a:sym typeface="Wingdings" panose="05000000000000000000" pitchFamily="2" charset="2"/>
              </a:rPr>
              <a:t>loop</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sym typeface="Wingdings" panose="05000000000000000000" pitchFamily="2" charset="2"/>
              </a:rPr>
              <a:t>         </a:t>
            </a:r>
            <a:r>
              <a:rPr lang="en-US" altLang="zh-CN" sz="2100" dirty="0">
                <a:solidFill>
                  <a:srgbClr val="FF0000"/>
                </a:solidFill>
                <a:latin typeface="Arial" panose="020B0604020202020204" pitchFamily="34" charset="0"/>
                <a:sym typeface="Wingdings" panose="05000000000000000000" pitchFamily="2" charset="2"/>
              </a:rPr>
              <a:t>if E</a:t>
            </a:r>
            <a:r>
              <a:rPr lang="zh-CN" altLang="en-US" sz="2100" dirty="0">
                <a:solidFill>
                  <a:srgbClr val="FF0000"/>
                </a:solidFill>
                <a:latin typeface="Arial" panose="020B0604020202020204" pitchFamily="34" charset="0"/>
                <a:sym typeface="Wingdings" panose="05000000000000000000" pitchFamily="2" charset="2"/>
              </a:rPr>
              <a:t>是答案结点 </a:t>
            </a:r>
            <a:r>
              <a:rPr lang="en-US" altLang="zh-CN" sz="2100" dirty="0">
                <a:solidFill>
                  <a:srgbClr val="FF0000"/>
                </a:solidFill>
                <a:latin typeface="Arial" panose="020B0604020202020204" pitchFamily="34" charset="0"/>
                <a:sym typeface="Wingdings" panose="05000000000000000000" pitchFamily="2" charset="2"/>
              </a:rPr>
              <a:t>then </a:t>
            </a:r>
            <a:r>
              <a:rPr lang="zh-CN" altLang="en-US" sz="2100" dirty="0">
                <a:solidFill>
                  <a:srgbClr val="FF0000"/>
                </a:solidFill>
                <a:latin typeface="Arial" panose="020B0604020202020204" pitchFamily="34" charset="0"/>
                <a:sym typeface="Wingdings" panose="05000000000000000000" pitchFamily="2" charset="2"/>
              </a:rPr>
              <a:t>输出从</a:t>
            </a:r>
            <a:r>
              <a:rPr lang="en-US" altLang="zh-CN" sz="2100" dirty="0">
                <a:solidFill>
                  <a:srgbClr val="FF0000"/>
                </a:solidFill>
                <a:latin typeface="Arial" panose="020B0604020202020204" pitchFamily="34" charset="0"/>
                <a:sym typeface="Wingdings" panose="05000000000000000000" pitchFamily="2" charset="2"/>
              </a:rPr>
              <a:t>E</a:t>
            </a:r>
            <a:r>
              <a:rPr lang="zh-CN" altLang="en-US" sz="2100" dirty="0">
                <a:solidFill>
                  <a:srgbClr val="FF0000"/>
                </a:solidFill>
                <a:latin typeface="Arial" panose="020B0604020202020204" pitchFamily="34" charset="0"/>
                <a:sym typeface="Wingdings" panose="05000000000000000000" pitchFamily="2" charset="2"/>
              </a:rPr>
              <a:t>到</a:t>
            </a:r>
            <a:r>
              <a:rPr lang="en-US" altLang="zh-CN" sz="2100" dirty="0">
                <a:solidFill>
                  <a:srgbClr val="FF0000"/>
                </a:solidFill>
                <a:latin typeface="Arial" panose="020B0604020202020204" pitchFamily="34" charset="0"/>
                <a:sym typeface="Wingdings" panose="05000000000000000000" pitchFamily="2" charset="2"/>
              </a:rPr>
              <a:t>T</a:t>
            </a:r>
            <a:r>
              <a:rPr lang="zh-CN" altLang="en-US" sz="2100" dirty="0">
                <a:solidFill>
                  <a:srgbClr val="FF0000"/>
                </a:solidFill>
                <a:latin typeface="Arial" panose="020B0604020202020204" pitchFamily="34" charset="0"/>
                <a:sym typeface="Wingdings" panose="05000000000000000000" pitchFamily="2" charset="2"/>
              </a:rPr>
              <a:t>的路径；</a:t>
            </a:r>
            <a:r>
              <a:rPr lang="en-US" altLang="zh-CN" sz="2100" dirty="0">
                <a:solidFill>
                  <a:srgbClr val="0000CC"/>
                </a:solidFill>
                <a:latin typeface="Arial" panose="020B0604020202020204" pitchFamily="34" charset="0"/>
                <a:sym typeface="Wingdings" panose="05000000000000000000" pitchFamily="2" charset="2"/>
              </a:rPr>
              <a:t>return </a:t>
            </a:r>
            <a:r>
              <a:rPr lang="en-US" altLang="zh-CN" sz="2100" dirty="0">
                <a:solidFill>
                  <a:srgbClr val="FF0000"/>
                </a:solidFill>
                <a:latin typeface="Arial" panose="020B0604020202020204" pitchFamily="34" charset="0"/>
                <a:sym typeface="Wingdings" panose="05000000000000000000" pitchFamily="2" charset="2"/>
              </a:rPr>
              <a:t>endif </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sym typeface="Wingdings" panose="05000000000000000000" pitchFamily="2" charset="2"/>
              </a:rPr>
              <a:t>         for E</a:t>
            </a:r>
            <a:r>
              <a:rPr lang="zh-CN" altLang="en-US" sz="2100" dirty="0">
                <a:latin typeface="Arial" panose="020B0604020202020204" pitchFamily="34" charset="0"/>
                <a:sym typeface="Wingdings" panose="05000000000000000000" pitchFamily="2" charset="2"/>
              </a:rPr>
              <a:t>的每个儿子</a:t>
            </a:r>
            <a:r>
              <a:rPr lang="en-US" altLang="zh-CN" sz="2100" dirty="0">
                <a:latin typeface="Arial" panose="020B0604020202020204" pitchFamily="34" charset="0"/>
                <a:sym typeface="Wingdings" panose="05000000000000000000" pitchFamily="2" charset="2"/>
              </a:rPr>
              <a:t>X do</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call ADD(X)  </a:t>
            </a:r>
            <a:r>
              <a:rPr lang="en-US" altLang="zh-CN" sz="1400" dirty="0">
                <a:latin typeface="Arial" panose="020B0604020202020204" pitchFamily="34" charset="0"/>
              </a:rPr>
              <a:t>//X</a:t>
            </a:r>
            <a:r>
              <a:rPr lang="zh-CN" altLang="en-US" sz="1400" dirty="0">
                <a:latin typeface="Arial" panose="020B0604020202020204" pitchFamily="34" charset="0"/>
              </a:rPr>
              <a:t>是新的活结点，</a:t>
            </a:r>
            <a:r>
              <a:rPr lang="en-US" altLang="zh-CN" sz="1400" dirty="0">
                <a:latin typeface="Arial" panose="020B0604020202020204" pitchFamily="34" charset="0"/>
              </a:rPr>
              <a:t>ADD</a:t>
            </a:r>
            <a:r>
              <a:rPr lang="zh-CN" altLang="en-US" sz="1400" dirty="0">
                <a:latin typeface="Arial" panose="020B0604020202020204" pitchFamily="34" charset="0"/>
              </a:rPr>
              <a:t>将</a:t>
            </a:r>
            <a:r>
              <a:rPr lang="en-US" altLang="zh-CN" sz="1400" dirty="0">
                <a:latin typeface="Arial" panose="020B0604020202020204" pitchFamily="34" charset="0"/>
              </a:rPr>
              <a:t>X</a:t>
            </a:r>
            <a:r>
              <a:rPr lang="zh-CN" altLang="en-US" sz="1400" dirty="0">
                <a:latin typeface="Arial" panose="020B0604020202020204" pitchFamily="34" charset="0"/>
              </a:rPr>
              <a:t>加入活结点表中</a:t>
            </a:r>
            <a:r>
              <a:rPr lang="en-US" altLang="zh-CN" sz="1400" dirty="0">
                <a:latin typeface="Arial" panose="020B0604020202020204" pitchFamily="34" charset="0"/>
              </a:rPr>
              <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PARENT(X) </a:t>
            </a:r>
            <a:r>
              <a:rPr lang="en-US" altLang="zh-CN" sz="2100" dirty="0">
                <a:latin typeface="Arial" panose="020B0604020202020204" pitchFamily="34" charset="0"/>
                <a:sym typeface="Wingdings" panose="05000000000000000000" pitchFamily="2" charset="2"/>
              </a:rPr>
              <a:t></a:t>
            </a:r>
            <a:r>
              <a:rPr lang="en-US" altLang="zh-CN" sz="2100" dirty="0">
                <a:latin typeface="Arial" panose="020B0604020202020204" pitchFamily="34" charset="0"/>
              </a:rPr>
              <a:t> E </a:t>
            </a:r>
            <a:r>
              <a:rPr lang="en-US" altLang="zh-CN" sz="1400" dirty="0">
                <a:latin typeface="Arial" panose="020B0604020202020204" pitchFamily="34" charset="0"/>
              </a:rPr>
              <a:t>//</a:t>
            </a:r>
            <a:r>
              <a:rPr lang="zh-CN" altLang="en-US" sz="1400" dirty="0">
                <a:latin typeface="Arial" panose="020B0604020202020204" pitchFamily="34" charset="0"/>
              </a:rPr>
              <a:t>指示到根的路径</a:t>
            </a:r>
            <a:r>
              <a:rPr lang="en-US" altLang="zh-CN" sz="1400" dirty="0">
                <a:latin typeface="Arial" panose="020B0604020202020204" pitchFamily="34" charset="0"/>
              </a:rPr>
              <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repeat </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if </a:t>
            </a:r>
            <a:r>
              <a:rPr lang="zh-CN" altLang="en-US" sz="2100" dirty="0">
                <a:latin typeface="Arial" panose="020B0604020202020204" pitchFamily="34" charset="0"/>
              </a:rPr>
              <a:t>不再有活结点 </a:t>
            </a:r>
            <a:r>
              <a:rPr lang="en-US" altLang="zh-CN" sz="2100" dirty="0">
                <a:latin typeface="Arial" panose="020B0604020202020204" pitchFamily="34" charset="0"/>
              </a:rPr>
              <a:t>then    print(“no  answer code”)</a:t>
            </a:r>
            <a:r>
              <a:rPr lang="zh-CN" altLang="en-US" sz="2100" dirty="0">
                <a:latin typeface="Arial" panose="020B0604020202020204" pitchFamily="34" charset="0"/>
              </a:rPr>
              <a:t>；</a:t>
            </a:r>
            <a:r>
              <a:rPr lang="en-US" altLang="zh-CN" sz="2100" dirty="0">
                <a:latin typeface="Arial" panose="020B0604020202020204" pitchFamily="34" charset="0"/>
              </a:rPr>
              <a:t>stop  endif</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call LEAST(E)  </a:t>
            </a:r>
            <a:r>
              <a:rPr lang="en-US" altLang="zh-CN" sz="1400" dirty="0">
                <a:latin typeface="Arial" panose="020B0604020202020204" pitchFamily="34" charset="0"/>
              </a:rPr>
              <a:t>//</a:t>
            </a:r>
            <a:r>
              <a:rPr lang="zh-CN" altLang="en-US" sz="1400" dirty="0">
                <a:latin typeface="Arial" panose="020B0604020202020204" pitchFamily="34" charset="0"/>
              </a:rPr>
              <a:t>从活结点表中找        最小的活结点，赋给</a:t>
            </a:r>
            <a:r>
              <a:rPr lang="en-US" altLang="zh-CN" sz="1400" dirty="0">
                <a:latin typeface="Arial" panose="020B0604020202020204" pitchFamily="34" charset="0"/>
              </a:rPr>
              <a:t>X</a:t>
            </a:r>
            <a:r>
              <a:rPr lang="zh-CN" altLang="en-US" sz="1400" dirty="0">
                <a:latin typeface="Arial" panose="020B0604020202020204" pitchFamily="34" charset="0"/>
              </a:rPr>
              <a:t>，并从活结点表中删除</a:t>
            </a:r>
            <a:r>
              <a:rPr lang="en-US" altLang="zh-CN" sz="1400" dirty="0">
                <a:latin typeface="Arial" panose="020B0604020202020204" pitchFamily="34" charset="0"/>
              </a:rPr>
              <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repeat</a:t>
            </a:r>
          </a:p>
          <a:p>
            <a:pPr marL="571500" indent="-571500">
              <a:lnSpc>
                <a:spcPct val="90000"/>
              </a:lnSpc>
              <a:spcBef>
                <a:spcPct val="20000"/>
              </a:spcBef>
              <a:buClr>
                <a:schemeClr val="accent1"/>
              </a:buClr>
              <a:buSzPct val="65000"/>
              <a:buFont typeface="Wingdings" panose="05000000000000000000" pitchFamily="2" charset="2"/>
            </a:pPr>
            <a:r>
              <a:rPr lang="en-US" altLang="zh-CN" sz="2100" dirty="0">
                <a:latin typeface="Arial" panose="020B0604020202020204" pitchFamily="34" charset="0"/>
              </a:rPr>
              <a:t> end LC1                                                                     </a:t>
            </a:r>
          </a:p>
        </p:txBody>
      </p:sp>
      <p:graphicFrame>
        <p:nvGraphicFramePr>
          <p:cNvPr id="39940" name="Object 4"/>
          <p:cNvGraphicFramePr>
            <a:graphicFrameLocks noChangeAspect="1"/>
          </p:cNvGraphicFramePr>
          <p:nvPr/>
        </p:nvGraphicFramePr>
        <p:xfrm>
          <a:off x="2771775" y="954088"/>
          <a:ext cx="266700" cy="431800"/>
        </p:xfrm>
        <a:graphic>
          <a:graphicData uri="http://schemas.openxmlformats.org/presentationml/2006/ole">
            <mc:AlternateContent xmlns:mc="http://schemas.openxmlformats.org/markup-compatibility/2006">
              <mc:Choice xmlns:v="urn:schemas-microsoft-com:vml" Requires="v">
                <p:oleObj r:id="rId2" imgW="114300" imgH="177800" progId="Equation.3">
                  <p:embed/>
                </p:oleObj>
              </mc:Choice>
              <mc:Fallback>
                <p:oleObj r:id="rId2" imgW="114300" imgH="177800" progId="Equation.3">
                  <p:embed/>
                  <p:pic>
                    <p:nvPicPr>
                      <p:cNvPr id="0" name="图片 3110"/>
                      <p:cNvPicPr/>
                      <p:nvPr/>
                    </p:nvPicPr>
                    <p:blipFill>
                      <a:blip r:embed="rId3"/>
                      <a:stretch>
                        <a:fillRect/>
                      </a:stretch>
                    </p:blipFill>
                    <p:spPr>
                      <a:xfrm>
                        <a:off x="2771775" y="954088"/>
                        <a:ext cx="266700" cy="431800"/>
                      </a:xfrm>
                      <a:prstGeom prst="rect">
                        <a:avLst/>
                      </a:prstGeom>
                      <a:noFill/>
                      <a:ln w="38100">
                        <a:noFill/>
                        <a:miter/>
                      </a:ln>
                    </p:spPr>
                  </p:pic>
                </p:oleObj>
              </mc:Fallback>
            </mc:AlternateContent>
          </a:graphicData>
        </a:graphic>
      </p:graphicFrame>
      <p:graphicFrame>
        <p:nvGraphicFramePr>
          <p:cNvPr id="39941" name="Object 5"/>
          <p:cNvGraphicFramePr>
            <a:graphicFrameLocks noChangeAspect="1"/>
          </p:cNvGraphicFramePr>
          <p:nvPr/>
        </p:nvGraphicFramePr>
        <p:xfrm>
          <a:off x="3851275" y="1385888"/>
          <a:ext cx="222250" cy="360362"/>
        </p:xfrm>
        <a:graphic>
          <a:graphicData uri="http://schemas.openxmlformats.org/presentationml/2006/ole">
            <mc:AlternateContent xmlns:mc="http://schemas.openxmlformats.org/markup-compatibility/2006">
              <mc:Choice xmlns:v="urn:schemas-microsoft-com:vml" Requires="v">
                <p:oleObj r:id="rId4" imgW="114300" imgH="177800" progId="Equation.3">
                  <p:embed/>
                </p:oleObj>
              </mc:Choice>
              <mc:Fallback>
                <p:oleObj r:id="rId4" imgW="114300" imgH="177800" progId="Equation.3">
                  <p:embed/>
                  <p:pic>
                    <p:nvPicPr>
                      <p:cNvPr id="0" name="图片 3112"/>
                      <p:cNvPicPr/>
                      <p:nvPr/>
                    </p:nvPicPr>
                    <p:blipFill>
                      <a:blip r:embed="rId5"/>
                      <a:stretch>
                        <a:fillRect/>
                      </a:stretch>
                    </p:blipFill>
                    <p:spPr>
                      <a:xfrm>
                        <a:off x="3851275" y="1385888"/>
                        <a:ext cx="222250" cy="360362"/>
                      </a:xfrm>
                      <a:prstGeom prst="rect">
                        <a:avLst/>
                      </a:prstGeom>
                      <a:noFill/>
                      <a:ln w="38100">
                        <a:noFill/>
                        <a:miter/>
                      </a:ln>
                    </p:spPr>
                  </p:pic>
                </p:oleObj>
              </mc:Fallback>
            </mc:AlternateContent>
          </a:graphicData>
        </a:graphic>
      </p:graphicFrame>
      <p:graphicFrame>
        <p:nvGraphicFramePr>
          <p:cNvPr id="39942" name="Object 6"/>
          <p:cNvGraphicFramePr>
            <a:graphicFrameLocks noChangeAspect="1"/>
          </p:cNvGraphicFramePr>
          <p:nvPr/>
        </p:nvGraphicFramePr>
        <p:xfrm>
          <a:off x="4643438" y="4913313"/>
          <a:ext cx="222250" cy="360362"/>
        </p:xfrm>
        <a:graphic>
          <a:graphicData uri="http://schemas.openxmlformats.org/presentationml/2006/ole">
            <mc:AlternateContent xmlns:mc="http://schemas.openxmlformats.org/markup-compatibility/2006">
              <mc:Choice xmlns:v="urn:schemas-microsoft-com:vml" Requires="v">
                <p:oleObj r:id="rId6" imgW="114300" imgH="177800" progId="Equation.3">
                  <p:embed/>
                </p:oleObj>
              </mc:Choice>
              <mc:Fallback>
                <p:oleObj r:id="rId6" imgW="114300" imgH="177800" progId="Equation.3">
                  <p:embed/>
                  <p:pic>
                    <p:nvPicPr>
                      <p:cNvPr id="0" name="图片 3111"/>
                      <p:cNvPicPr/>
                      <p:nvPr/>
                    </p:nvPicPr>
                    <p:blipFill>
                      <a:blip r:embed="rId3"/>
                      <a:stretch>
                        <a:fillRect/>
                      </a:stretch>
                    </p:blipFill>
                    <p:spPr>
                      <a:xfrm>
                        <a:off x="4643438" y="4913313"/>
                        <a:ext cx="222250" cy="360362"/>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457200" y="620713"/>
            <a:ext cx="8362950" cy="551021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r>
              <a:rPr kumimoji="0" lang="en-US" altLang="zh-CN" sz="3200" b="0" i="0" u="none" strike="noStrike" kern="1200" cap="none" spc="0" normalizeH="0" baseline="0" noProof="0">
                <a:ln>
                  <a:noFill/>
                </a:ln>
                <a:solidFill>
                  <a:schemeClr val="tx1"/>
                </a:solidFill>
                <a:effectLst/>
                <a:uLnTx/>
                <a:uFillTx/>
                <a:latin typeface="+mj-ea"/>
                <a:ea typeface="+mj-ea"/>
                <a:cs typeface="+mn-cs"/>
              </a:rPr>
              <a:t>3</a:t>
            </a:r>
            <a:r>
              <a:rPr kumimoji="0" lang="zh-CN" altLang="en-US" sz="3200" b="0" i="0" u="none" strike="noStrike" kern="1200" cap="none" spc="0" normalizeH="0" baseline="0" noProof="0">
                <a:ln>
                  <a:noFill/>
                </a:ln>
                <a:solidFill>
                  <a:schemeClr val="tx1"/>
                </a:solidFill>
                <a:effectLst/>
                <a:uLnTx/>
                <a:uFillTx/>
                <a:latin typeface="+mj-ea"/>
                <a:ea typeface="+mj-ea"/>
                <a:cs typeface="+mn-cs"/>
              </a:rPr>
              <a:t>）</a:t>
            </a:r>
            <a:r>
              <a:rPr kumimoji="0" lang="en-US" altLang="zh-CN" sz="3200" b="0" i="0" u="none" strike="noStrike" kern="1200" cap="none" spc="0" normalizeH="0" baseline="0" noProof="0">
                <a:ln>
                  <a:noFill/>
                </a:ln>
                <a:solidFill>
                  <a:schemeClr val="tx1"/>
                </a:solidFill>
                <a:effectLst/>
                <a:uLnTx/>
                <a:uFillTx/>
                <a:latin typeface="+mj-ea"/>
                <a:ea typeface="+mj-ea"/>
                <a:cs typeface="+mn-cs"/>
              </a:rPr>
              <a:t>D_Search</a:t>
            </a:r>
            <a:endParaRPr kumimoji="0" lang="zh-CN" altLang="en-US" sz="3200" b="0" i="0" u="none" strike="noStrike" kern="1200" cap="none" spc="0" normalizeH="0" baseline="0" noProof="0">
              <a:ln>
                <a:noFill/>
              </a:ln>
              <a:solidFill>
                <a:schemeClr val="tx1"/>
              </a:solidFill>
              <a:effectLst/>
              <a:uLnTx/>
              <a:uFillTx/>
              <a:latin typeface="+mj-ea"/>
              <a:ea typeface="+mj-ea"/>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改造</a:t>
            </a:r>
            <a:r>
              <a:rPr kumimoji="0" lang="en-US" altLang="zh-CN" sz="2200" b="0" i="0" u="none" strike="noStrike" kern="1200" cap="none" spc="0" normalizeH="0" baseline="0" noProof="0">
                <a:ln>
                  <a:noFill/>
                </a:ln>
                <a:solidFill>
                  <a:schemeClr val="tx1"/>
                </a:solidFill>
                <a:effectLst/>
                <a:uLnTx/>
                <a:uFillTx/>
                <a:latin typeface="+mn-ea"/>
                <a:ea typeface="+mn-ea"/>
                <a:cs typeface="+mn-cs"/>
              </a:rPr>
              <a:t>BFS</a:t>
            </a:r>
            <a:r>
              <a:rPr kumimoji="0" lang="zh-CN" altLang="en-US" sz="2200" b="0" i="0" u="none" strike="noStrike" kern="1200" cap="none" spc="0" normalizeH="0" baseline="0" noProof="0">
                <a:ln>
                  <a:noFill/>
                </a:ln>
                <a:solidFill>
                  <a:schemeClr val="tx1"/>
                </a:solidFill>
                <a:effectLst/>
                <a:uLnTx/>
                <a:uFillTx/>
                <a:latin typeface="+mn-ea"/>
                <a:ea typeface="+mn-ea"/>
                <a:cs typeface="+mn-cs"/>
              </a:rPr>
              <a:t>算法，用</a:t>
            </a:r>
            <a:r>
              <a:rPr kumimoji="0" lang="zh-CN" altLang="en-US" sz="2200" b="0" i="0" u="none" strike="noStrike" kern="1200" cap="none" spc="0" normalizeH="0" baseline="0" noProof="0">
                <a:ln>
                  <a:noFill/>
                </a:ln>
                <a:solidFill>
                  <a:srgbClr val="FF3300"/>
                </a:solidFill>
                <a:effectLst/>
                <a:uLnTx/>
                <a:uFillTx/>
                <a:latin typeface="+mn-ea"/>
                <a:ea typeface="+mn-ea"/>
                <a:cs typeface="+mn-cs"/>
              </a:rPr>
              <a:t>栈来</a:t>
            </a:r>
            <a:r>
              <a:rPr kumimoji="0" lang="zh-CN" altLang="en-US" sz="2200" b="0" i="0" u="none" strike="noStrike" kern="1200" cap="none" spc="0" normalizeH="0" baseline="0" noProof="0">
                <a:ln>
                  <a:noFill/>
                </a:ln>
                <a:solidFill>
                  <a:schemeClr val="tx1"/>
                </a:solidFill>
                <a:effectLst/>
                <a:uLnTx/>
                <a:uFillTx/>
                <a:latin typeface="+mn-ea"/>
                <a:ea typeface="+mn-ea"/>
                <a:cs typeface="+mn-cs"/>
              </a:rPr>
              <a:t>保存未被检测的结点，则得到的新的检索算法称为深度检索（</a:t>
            </a:r>
            <a:r>
              <a:rPr kumimoji="0" lang="en-US" altLang="zh-CN" sz="2200" b="0" i="0" u="none" strike="noStrike" kern="1200" cap="none" spc="0" normalizeH="0" baseline="0" noProof="0">
                <a:ln>
                  <a:noFill/>
                </a:ln>
                <a:solidFill>
                  <a:schemeClr val="tx1"/>
                </a:solidFill>
                <a:effectLst/>
                <a:uLnTx/>
                <a:uFillTx/>
                <a:latin typeface="+mn-ea"/>
                <a:ea typeface="+mn-ea"/>
                <a:cs typeface="+mn-cs"/>
              </a:rPr>
              <a:t>D_Search</a:t>
            </a:r>
            <a:r>
              <a:rPr kumimoji="0" lang="zh-CN" altLang="en-US" sz="2200" b="0" i="0" u="none" strike="noStrike" kern="1200" cap="none" spc="0" normalizeH="0" baseline="0" noProof="0">
                <a:ln>
                  <a:noFill/>
                </a:ln>
                <a:solidFill>
                  <a:schemeClr val="tx1"/>
                </a:solidFill>
                <a:effectLst/>
                <a:uLnTx/>
                <a:uFillTx/>
                <a:latin typeface="+mn-ea"/>
                <a:ea typeface="+mn-ea"/>
                <a:cs typeface="+mn-cs"/>
              </a:rPr>
              <a:t>）算法。</a:t>
            </a: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r>
              <a:rPr kumimoji="0" lang="en-US" altLang="zh-CN" sz="2200" b="0" i="0" u="none" strike="noStrike" kern="1200" cap="none" spc="0" normalizeH="0" baseline="0" noProof="0">
                <a:ln>
                  <a:noFill/>
                </a:ln>
                <a:solidFill>
                  <a:schemeClr val="tx1"/>
                </a:solidFill>
                <a:effectLst/>
                <a:uLnTx/>
                <a:uFillTx/>
                <a:latin typeface="+mn-ea"/>
                <a:ea typeface="+mn-ea"/>
                <a:cs typeface="+mn-cs"/>
              </a:rPr>
              <a:t>    </a:t>
            </a:r>
            <a:r>
              <a:rPr kumimoji="0" lang="zh-CN" altLang="en-US" sz="2200" b="0" i="0" u="none" strike="noStrike" kern="1200" cap="none" spc="0" normalizeH="0" baseline="0" noProof="0">
                <a:ln>
                  <a:noFill/>
                </a:ln>
                <a:solidFill>
                  <a:schemeClr val="tx1"/>
                </a:solidFill>
                <a:effectLst/>
                <a:uLnTx/>
                <a:uFillTx/>
                <a:latin typeface="+mn-ea"/>
                <a:ea typeface="+mn-ea"/>
                <a:cs typeface="+mn-cs"/>
              </a:rPr>
              <a:t>注：结点被压入栈中后将以相反的次序出栈，并进行新的检测。</a:t>
            </a: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p>
        </p:txBody>
      </p:sp>
      <p:grpSp>
        <p:nvGrpSpPr>
          <p:cNvPr id="44035" name="Group 3"/>
          <p:cNvGrpSpPr/>
          <p:nvPr/>
        </p:nvGrpSpPr>
        <p:grpSpPr>
          <a:xfrm>
            <a:off x="3276600" y="3500438"/>
            <a:ext cx="2808288" cy="2238375"/>
            <a:chOff x="657" y="2387"/>
            <a:chExt cx="1769" cy="1410"/>
          </a:xfrm>
        </p:grpSpPr>
        <p:sp>
          <p:nvSpPr>
            <p:cNvPr id="44036" name="Oval 4"/>
            <p:cNvSpPr/>
            <p:nvPr/>
          </p:nvSpPr>
          <p:spPr>
            <a:xfrm>
              <a:off x="1202" y="238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44037" name="Oval 5"/>
            <p:cNvSpPr/>
            <p:nvPr/>
          </p:nvSpPr>
          <p:spPr>
            <a:xfrm>
              <a:off x="83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4038" name="Oval 6"/>
            <p:cNvSpPr/>
            <p:nvPr/>
          </p:nvSpPr>
          <p:spPr>
            <a:xfrm>
              <a:off x="151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4039" name="Oval 7"/>
            <p:cNvSpPr/>
            <p:nvPr/>
          </p:nvSpPr>
          <p:spPr>
            <a:xfrm>
              <a:off x="657"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4040" name="Oval 8"/>
            <p:cNvSpPr/>
            <p:nvPr/>
          </p:nvSpPr>
          <p:spPr>
            <a:xfrm>
              <a:off x="975"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44041" name="Oval 9"/>
            <p:cNvSpPr/>
            <p:nvPr/>
          </p:nvSpPr>
          <p:spPr>
            <a:xfrm>
              <a:off x="1338"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4042" name="Oval 10"/>
            <p:cNvSpPr/>
            <p:nvPr/>
          </p:nvSpPr>
          <p:spPr>
            <a:xfrm>
              <a:off x="1701"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4043" name="Oval 11"/>
            <p:cNvSpPr/>
            <p:nvPr/>
          </p:nvSpPr>
          <p:spPr>
            <a:xfrm>
              <a:off x="1202" y="3566"/>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4044" name="Line 12"/>
            <p:cNvSpPr/>
            <p:nvPr/>
          </p:nvSpPr>
          <p:spPr>
            <a:xfrm flipH="1">
              <a:off x="975" y="2614"/>
              <a:ext cx="317" cy="136"/>
            </a:xfrm>
            <a:prstGeom prst="line">
              <a:avLst/>
            </a:prstGeom>
            <a:ln w="9525" cap="flat" cmpd="sng">
              <a:solidFill>
                <a:schemeClr val="tx1"/>
              </a:solidFill>
              <a:prstDash val="solid"/>
              <a:headEnd type="none" w="med" len="med"/>
              <a:tailEnd type="none" w="med" len="med"/>
            </a:ln>
          </p:spPr>
        </p:sp>
        <p:sp>
          <p:nvSpPr>
            <p:cNvPr id="44045" name="Line 13"/>
            <p:cNvSpPr/>
            <p:nvPr/>
          </p:nvSpPr>
          <p:spPr>
            <a:xfrm>
              <a:off x="1292" y="2614"/>
              <a:ext cx="318" cy="136"/>
            </a:xfrm>
            <a:prstGeom prst="line">
              <a:avLst/>
            </a:prstGeom>
            <a:ln w="9525" cap="flat" cmpd="sng">
              <a:solidFill>
                <a:schemeClr val="tx1"/>
              </a:solidFill>
              <a:prstDash val="solid"/>
              <a:headEnd type="none" w="med" len="med"/>
              <a:tailEnd type="none" w="med" len="med"/>
            </a:ln>
          </p:spPr>
        </p:sp>
        <p:sp>
          <p:nvSpPr>
            <p:cNvPr id="44046" name="Line 14"/>
            <p:cNvSpPr/>
            <p:nvPr/>
          </p:nvSpPr>
          <p:spPr>
            <a:xfrm flipH="1">
              <a:off x="793" y="2976"/>
              <a:ext cx="137" cy="91"/>
            </a:xfrm>
            <a:prstGeom prst="line">
              <a:avLst/>
            </a:prstGeom>
            <a:ln w="9525" cap="flat" cmpd="sng">
              <a:solidFill>
                <a:schemeClr val="tx1"/>
              </a:solidFill>
              <a:prstDash val="solid"/>
              <a:headEnd type="none" w="med" len="med"/>
              <a:tailEnd type="none" w="med" len="med"/>
            </a:ln>
          </p:spPr>
        </p:sp>
        <p:sp>
          <p:nvSpPr>
            <p:cNvPr id="44047" name="Line 15"/>
            <p:cNvSpPr/>
            <p:nvPr/>
          </p:nvSpPr>
          <p:spPr>
            <a:xfrm>
              <a:off x="975" y="2976"/>
              <a:ext cx="91" cy="91"/>
            </a:xfrm>
            <a:prstGeom prst="line">
              <a:avLst/>
            </a:prstGeom>
            <a:ln w="9525" cap="flat" cmpd="sng">
              <a:solidFill>
                <a:schemeClr val="tx1"/>
              </a:solidFill>
              <a:prstDash val="solid"/>
              <a:headEnd type="none" w="med" len="med"/>
              <a:tailEnd type="none" w="med" len="med"/>
            </a:ln>
          </p:spPr>
        </p:sp>
        <p:sp>
          <p:nvSpPr>
            <p:cNvPr id="44048" name="Line 16"/>
            <p:cNvSpPr/>
            <p:nvPr/>
          </p:nvSpPr>
          <p:spPr>
            <a:xfrm flipH="1">
              <a:off x="1474" y="2976"/>
              <a:ext cx="136" cy="91"/>
            </a:xfrm>
            <a:prstGeom prst="line">
              <a:avLst/>
            </a:prstGeom>
            <a:ln w="9525" cap="flat" cmpd="sng">
              <a:solidFill>
                <a:schemeClr val="tx1"/>
              </a:solidFill>
              <a:prstDash val="solid"/>
              <a:headEnd type="none" w="med" len="med"/>
              <a:tailEnd type="none" w="med" len="med"/>
            </a:ln>
          </p:spPr>
        </p:sp>
        <p:sp>
          <p:nvSpPr>
            <p:cNvPr id="44049" name="Line 17"/>
            <p:cNvSpPr/>
            <p:nvPr/>
          </p:nvSpPr>
          <p:spPr>
            <a:xfrm>
              <a:off x="1655" y="2976"/>
              <a:ext cx="136" cy="91"/>
            </a:xfrm>
            <a:prstGeom prst="line">
              <a:avLst/>
            </a:prstGeom>
            <a:ln w="9525" cap="flat" cmpd="sng">
              <a:solidFill>
                <a:schemeClr val="tx1"/>
              </a:solidFill>
              <a:prstDash val="solid"/>
              <a:headEnd type="none" w="med" len="med"/>
              <a:tailEnd type="none" w="med" len="med"/>
            </a:ln>
          </p:spPr>
        </p:sp>
        <p:sp>
          <p:nvSpPr>
            <p:cNvPr id="44050" name="Line 18"/>
            <p:cNvSpPr/>
            <p:nvPr/>
          </p:nvSpPr>
          <p:spPr>
            <a:xfrm>
              <a:off x="793" y="3294"/>
              <a:ext cx="409" cy="363"/>
            </a:xfrm>
            <a:prstGeom prst="line">
              <a:avLst/>
            </a:prstGeom>
            <a:ln w="9525" cap="flat" cmpd="sng">
              <a:solidFill>
                <a:schemeClr val="tx1"/>
              </a:solidFill>
              <a:prstDash val="solid"/>
              <a:headEnd type="none" w="med" len="med"/>
              <a:tailEnd type="none" w="med" len="med"/>
            </a:ln>
          </p:spPr>
        </p:sp>
        <p:sp>
          <p:nvSpPr>
            <p:cNvPr id="44051" name="Line 19"/>
            <p:cNvSpPr/>
            <p:nvPr/>
          </p:nvSpPr>
          <p:spPr>
            <a:xfrm>
              <a:off x="1111" y="3294"/>
              <a:ext cx="181" cy="272"/>
            </a:xfrm>
            <a:prstGeom prst="line">
              <a:avLst/>
            </a:prstGeom>
            <a:ln w="9525" cap="flat" cmpd="sng">
              <a:solidFill>
                <a:schemeClr val="tx1"/>
              </a:solidFill>
              <a:prstDash val="solid"/>
              <a:headEnd type="none" w="med" len="med"/>
              <a:tailEnd type="none" w="med" len="med"/>
            </a:ln>
          </p:spPr>
        </p:sp>
        <p:sp>
          <p:nvSpPr>
            <p:cNvPr id="44052" name="Line 20"/>
            <p:cNvSpPr/>
            <p:nvPr/>
          </p:nvSpPr>
          <p:spPr>
            <a:xfrm flipH="1">
              <a:off x="1338" y="3294"/>
              <a:ext cx="136" cy="272"/>
            </a:xfrm>
            <a:prstGeom prst="line">
              <a:avLst/>
            </a:prstGeom>
            <a:ln w="9525" cap="flat" cmpd="sng">
              <a:solidFill>
                <a:schemeClr val="tx1"/>
              </a:solidFill>
              <a:prstDash val="solid"/>
              <a:headEnd type="none" w="med" len="med"/>
              <a:tailEnd type="none" w="med" len="med"/>
            </a:ln>
          </p:spPr>
        </p:sp>
        <p:sp>
          <p:nvSpPr>
            <p:cNvPr id="44053" name="Line 21"/>
            <p:cNvSpPr/>
            <p:nvPr/>
          </p:nvSpPr>
          <p:spPr>
            <a:xfrm flipH="1">
              <a:off x="1429" y="3294"/>
              <a:ext cx="362" cy="363"/>
            </a:xfrm>
            <a:prstGeom prst="line">
              <a:avLst/>
            </a:prstGeom>
            <a:ln w="9525" cap="flat" cmpd="sng">
              <a:solidFill>
                <a:schemeClr val="tx1"/>
              </a:solidFill>
              <a:prstDash val="solid"/>
              <a:headEnd type="none" w="med" len="med"/>
              <a:tailEnd type="none" w="med" len="med"/>
            </a:ln>
          </p:spPr>
        </p:sp>
        <p:sp>
          <p:nvSpPr>
            <p:cNvPr id="44054" name="Text Box 22"/>
            <p:cNvSpPr txBox="1"/>
            <p:nvPr/>
          </p:nvSpPr>
          <p:spPr>
            <a:xfrm>
              <a:off x="1655" y="3566"/>
              <a:ext cx="771"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无向图</a:t>
              </a:r>
              <a:r>
                <a:rPr lang="en-US" altLang="zh-CN" dirty="0">
                  <a:latin typeface="Arial" panose="020B0604020202020204" pitchFamily="34" charset="0"/>
                </a:rPr>
                <a:t>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0">
                                            <p:txEl>
                                              <p:pRg st="3" end="3"/>
                                            </p:txEl>
                                          </p:spTgt>
                                        </p:tgtEl>
                                        <p:attrNameLst>
                                          <p:attrName>style.visibility</p:attrName>
                                        </p:attrNameLst>
                                      </p:cBhvr>
                                      <p:to>
                                        <p:strVal val="visible"/>
                                      </p:to>
                                    </p:set>
                                    <p:anim calcmode="lin" valueType="num">
                                      <p:cBhvr additive="base">
                                        <p:cTn id="7" dur="500" fill="hold"/>
                                        <p:tgtEl>
                                          <p:spTgt spid="13005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050">
                                            <p:txEl>
                                              <p:pRg st="7" end="7"/>
                                            </p:txEl>
                                          </p:spTgt>
                                        </p:tgtEl>
                                        <p:attrNameLst>
                                          <p:attrName>style.visibility</p:attrName>
                                        </p:attrNameLst>
                                      </p:cBhvr>
                                      <p:to>
                                        <p:strVal val="visible"/>
                                      </p:to>
                                    </p:set>
                                    <p:anim calcmode="lin" valueType="num">
                                      <p:cBhvr additive="base">
                                        <p:cTn id="13" dur="500" fill="hold"/>
                                        <p:tgtEl>
                                          <p:spTgt spid="130050">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827088" y="428625"/>
            <a:ext cx="7993063" cy="551021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3100" b="0" i="0" u="none" strike="noStrike" kern="1200" cap="none" spc="0" normalizeH="0" baseline="0" noProof="0">
                <a:ln>
                  <a:noFill/>
                </a:ln>
                <a:solidFill>
                  <a:schemeClr val="tx1"/>
                </a:solidFill>
                <a:effectLst/>
                <a:uLnTx/>
                <a:uFillTx/>
                <a:latin typeface="+mj-ea"/>
                <a:ea typeface="+mj-ea"/>
                <a:cs typeface="+mn-cs"/>
              </a:rPr>
              <a:t>例</a:t>
            </a:r>
            <a:r>
              <a:rPr kumimoji="0" lang="zh-CN" altLang="en-US" sz="31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mn-ea"/>
                <a:ea typeface="+mn-ea"/>
                <a:cs typeface="+mn-cs"/>
              </a:rPr>
              <a:t>                                                     </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000" b="1" i="0" u="none" strike="noStrike" kern="1200" cap="none" spc="0" normalizeH="0" baseline="0" noProof="0">
                <a:ln>
                  <a:noFill/>
                </a:ln>
                <a:solidFill>
                  <a:schemeClr val="tx1"/>
                </a:solidFill>
                <a:effectLst/>
                <a:uLnTx/>
                <a:uFillTx/>
                <a:latin typeface="+mn-ea"/>
                <a:ea typeface="+mn-ea"/>
                <a:cs typeface="+mn-cs"/>
              </a:rPr>
              <a:t>1</a:t>
            </a:r>
            <a:r>
              <a:rPr kumimoji="0" lang="en-US" altLang="zh-CN" sz="20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mn-ea"/>
                <a:ea typeface="+mn-ea"/>
                <a:cs typeface="+mn-cs"/>
              </a:rPr>
              <a:t>visited(1) =1</a:t>
            </a:r>
            <a:r>
              <a:rPr kumimoji="0" lang="zh-CN" altLang="en-US" sz="2000" b="0" i="0" u="none" strike="noStrike" kern="1200" cap="none" spc="0" normalizeH="0" baseline="0" noProof="0">
                <a:ln>
                  <a:noFill/>
                </a:ln>
                <a:solidFill>
                  <a:schemeClr val="tx1"/>
                </a:solidFill>
                <a:effectLst/>
                <a:uLnTx/>
                <a:uFillTx/>
                <a:latin typeface="+mn-ea"/>
                <a:ea typeface="+mn-ea"/>
                <a:cs typeface="+mn-cs"/>
              </a:rPr>
              <a:t>、</a:t>
            </a:r>
            <a:r>
              <a:rPr kumimoji="0" lang="en-US" altLang="zh-CN" sz="2000" b="0" i="0" u="none" strike="noStrike" kern="1200" cap="none" spc="0" normalizeH="0" baseline="0" noProof="0">
                <a:ln>
                  <a:noFill/>
                </a:ln>
                <a:solidFill>
                  <a:schemeClr val="tx1"/>
                </a:solidFill>
                <a:effectLst/>
                <a:uLnTx/>
                <a:uFillTx/>
                <a:latin typeface="+mn-ea"/>
                <a:ea typeface="+mn-ea"/>
                <a:cs typeface="+mn-cs"/>
              </a:rPr>
              <a:t>Visited(2)=1</a:t>
            </a:r>
            <a:r>
              <a:rPr kumimoji="0" lang="zh-CN" altLang="en-US" sz="2000" b="0" i="0" u="none" strike="noStrike" kern="1200" cap="none" spc="0" normalizeH="0" baseline="0" noProof="0">
                <a:ln>
                  <a:noFill/>
                </a:ln>
                <a:solidFill>
                  <a:schemeClr val="tx1"/>
                </a:solidFill>
                <a:effectLst/>
                <a:uLnTx/>
                <a:uFillTx/>
                <a:latin typeface="+mn-ea"/>
                <a:ea typeface="+mn-ea"/>
                <a:cs typeface="+mn-cs"/>
              </a:rPr>
              <a:t>、 </a:t>
            </a:r>
            <a:r>
              <a:rPr kumimoji="0" lang="en-US" altLang="zh-CN" sz="2000" b="0" i="0" u="none" strike="noStrike" kern="1200" cap="none" spc="0" normalizeH="0" baseline="0" noProof="0">
                <a:ln>
                  <a:noFill/>
                </a:ln>
                <a:solidFill>
                  <a:schemeClr val="tx1"/>
                </a:solidFill>
                <a:effectLst/>
                <a:uLnTx/>
                <a:uFillTx/>
                <a:latin typeface="+mn-ea"/>
                <a:ea typeface="+mn-ea"/>
                <a:cs typeface="+mn-cs"/>
              </a:rPr>
              <a:t>Visited(3)=1</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mn-ea"/>
                <a:ea typeface="+mn-ea"/>
                <a:cs typeface="+mn-cs"/>
              </a:rPr>
              <a:t>栈状态：</a:t>
            </a:r>
            <a:endParaRPr kumimoji="0" lang="en-US" altLang="zh-CN"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endParaRPr kumimoji="0" lang="en-US" altLang="zh-CN"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endParaRPr kumimoji="0" lang="zh-CN" altLang="en-US"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endParaRPr kumimoji="0" lang="zh-CN" altLang="en-US"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000" b="1" i="0" u="none" strike="noStrike" kern="1200" cap="none" spc="0" normalizeH="0" baseline="0" noProof="0">
                <a:ln>
                  <a:noFill/>
                </a:ln>
                <a:solidFill>
                  <a:schemeClr val="tx1"/>
                </a:solidFill>
                <a:effectLst/>
                <a:uLnTx/>
                <a:uFillTx/>
                <a:latin typeface="+mn-ea"/>
                <a:ea typeface="+mn-ea"/>
                <a:cs typeface="+mn-cs"/>
              </a:rPr>
              <a:t>3</a:t>
            </a:r>
            <a:r>
              <a:rPr kumimoji="0" lang="zh-CN" altLang="en-US" sz="20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000" b="0" i="0" u="none" strike="noStrike" kern="1200" cap="none" spc="0" normalizeH="0" baseline="0" noProof="0">
                <a:ln>
                  <a:noFill/>
                </a:ln>
                <a:solidFill>
                  <a:schemeClr val="tx1"/>
                </a:solidFill>
                <a:effectLst/>
                <a:uLnTx/>
                <a:uFillTx/>
                <a:latin typeface="+mn-ea"/>
                <a:ea typeface="+mn-ea"/>
                <a:cs typeface="+mn-cs"/>
              </a:rPr>
              <a:t>3</a:t>
            </a:r>
            <a:r>
              <a:rPr kumimoji="0" lang="zh-CN" altLang="en-US" sz="20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0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mn-ea"/>
                <a:ea typeface="+mn-ea"/>
                <a:cs typeface="+mn-cs"/>
              </a:rPr>
              <a:t>visited(6) =1</a:t>
            </a:r>
            <a:r>
              <a:rPr kumimoji="0" lang="zh-CN" altLang="en-US" sz="2000" b="0" i="0" u="none" strike="noStrike" kern="1200" cap="none" spc="0" normalizeH="0" baseline="0" noProof="0">
                <a:ln>
                  <a:noFill/>
                </a:ln>
                <a:solidFill>
                  <a:schemeClr val="tx1"/>
                </a:solidFill>
                <a:effectLst/>
                <a:uLnTx/>
                <a:uFillTx/>
                <a:latin typeface="+mn-ea"/>
                <a:ea typeface="+mn-ea"/>
                <a:cs typeface="+mn-cs"/>
              </a:rPr>
              <a:t>、</a:t>
            </a:r>
            <a:r>
              <a:rPr kumimoji="0" lang="en-US" altLang="zh-CN" sz="2000" b="0" i="0" u="none" strike="noStrike" kern="1200" cap="none" spc="0" normalizeH="0" baseline="0" noProof="0">
                <a:ln>
                  <a:noFill/>
                </a:ln>
                <a:solidFill>
                  <a:schemeClr val="tx1"/>
                </a:solidFill>
                <a:effectLst/>
                <a:uLnTx/>
                <a:uFillTx/>
                <a:latin typeface="+mn-ea"/>
                <a:ea typeface="+mn-ea"/>
                <a:cs typeface="+mn-cs"/>
              </a:rPr>
              <a:t>Visited(7)=1</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mn-ea"/>
                <a:ea typeface="+mn-ea"/>
                <a:cs typeface="+mn-cs"/>
              </a:rPr>
              <a:t>栈状态：</a:t>
            </a:r>
            <a:endParaRPr kumimoji="0" lang="en-US" altLang="zh-CN"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endParaRPr kumimoji="0" lang="zh-CN" altLang="en-US" sz="20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mn-ea"/>
                <a:ea typeface="+mn-ea"/>
                <a:cs typeface="+mn-cs"/>
              </a:rPr>
              <a:t>                     </a:t>
            </a:r>
            <a:r>
              <a:rPr kumimoji="0" lang="zh-CN" altLang="en-US" sz="2000" b="1" i="0" u="none" strike="noStrike" kern="1200" cap="none" spc="0" normalizeH="0" baseline="0" noProof="0">
                <a:ln>
                  <a:noFill/>
                </a:ln>
                <a:solidFill>
                  <a:schemeClr val="tx1"/>
                </a:solidFill>
                <a:effectLst/>
                <a:uLnTx/>
                <a:uFillTx/>
                <a:latin typeface="+mn-ea"/>
                <a:ea typeface="+mn-ea"/>
                <a:cs typeface="+mn-cs"/>
              </a:rPr>
              <a:t> 检测结点</a:t>
            </a:r>
            <a:r>
              <a:rPr kumimoji="0" lang="en-US" altLang="zh-CN" sz="2000" b="1" i="0" u="none" strike="noStrike" kern="1200" cap="none" spc="0" normalizeH="0" baseline="0" noProof="0">
                <a:ln>
                  <a:noFill/>
                </a:ln>
                <a:solidFill>
                  <a:schemeClr val="tx1"/>
                </a:solidFill>
                <a:effectLst/>
                <a:uLnTx/>
                <a:uFillTx/>
                <a:latin typeface="+mn-ea"/>
                <a:ea typeface="+mn-ea"/>
                <a:cs typeface="+mn-cs"/>
              </a:rPr>
              <a:t>7</a:t>
            </a:r>
            <a:r>
              <a:rPr kumimoji="0" lang="zh-CN" altLang="en-US" sz="20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000" b="0" i="0" u="none" strike="noStrike" kern="1200" cap="none" spc="0" normalizeH="0" baseline="0" noProof="0">
                <a:ln>
                  <a:noFill/>
                </a:ln>
                <a:solidFill>
                  <a:schemeClr val="tx1"/>
                </a:solidFill>
                <a:effectLst/>
                <a:uLnTx/>
                <a:uFillTx/>
                <a:latin typeface="+mn-ea"/>
                <a:ea typeface="+mn-ea"/>
                <a:cs typeface="+mn-cs"/>
              </a:rPr>
              <a:t>7</a:t>
            </a:r>
            <a:r>
              <a:rPr kumimoji="0" lang="zh-CN" altLang="en-US" sz="20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0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mn-ea"/>
                <a:ea typeface="+mn-ea"/>
                <a:cs typeface="+mn-cs"/>
              </a:rPr>
              <a:t>                      visited(8) =1</a:t>
            </a:r>
            <a:r>
              <a:rPr kumimoji="0" lang="zh-CN" altLang="en-US" sz="2000" b="0" i="0" u="none" strike="noStrike" kern="1200" cap="none" spc="0" normalizeH="0" baseline="0" noProof="0">
                <a:ln>
                  <a:noFill/>
                </a:ln>
                <a:solidFill>
                  <a:schemeClr val="tx1"/>
                </a:solidFill>
                <a:effectLst/>
                <a:uLnTx/>
                <a:uFillTx/>
                <a:latin typeface="+mn-ea"/>
                <a:ea typeface="+mn-ea"/>
                <a:cs typeface="+mn-cs"/>
              </a:rPr>
              <a:t>、</a:t>
            </a:r>
            <a:r>
              <a:rPr kumimoji="0" lang="en-US" altLang="zh-CN" sz="2000" b="0" i="0" u="none" strike="noStrike" kern="1200" cap="none" spc="0" normalizeH="0" baseline="0" noProof="0">
                <a:ln>
                  <a:noFill/>
                </a:ln>
                <a:solidFill>
                  <a:schemeClr val="tx1"/>
                </a:solidFill>
                <a:effectLst/>
                <a:uLnTx/>
                <a:uFillTx/>
                <a:latin typeface="+mn-ea"/>
                <a:ea typeface="+mn-ea"/>
                <a:cs typeface="+mn-cs"/>
              </a:rPr>
              <a:t>Visited(7)=1</a:t>
            </a:r>
          </a:p>
          <a:p>
            <a:pPr marL="0" marR="0" lvl="0" indent="0" algn="l" defTabSz="914400" rtl="0" eaLnBrk="1" fontAlgn="base" latinLnBrk="0" hangingPunct="1">
              <a:lnSpc>
                <a:spcPct val="90000"/>
              </a:lnSpc>
              <a:spcBef>
                <a:spcPct val="20000"/>
              </a:spcBef>
              <a:spcAft>
                <a:spcPct val="0"/>
              </a:spcAft>
              <a:buClr>
                <a:srgbClr val="0BD0D9"/>
              </a:buClr>
              <a:buSzPct val="95000"/>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mn-ea"/>
                <a:ea typeface="+mn-ea"/>
                <a:cs typeface="+mn-cs"/>
              </a:rPr>
              <a:t>                      栈状态：</a:t>
            </a:r>
          </a:p>
        </p:txBody>
      </p:sp>
      <p:grpSp>
        <p:nvGrpSpPr>
          <p:cNvPr id="45059" name="Group 3"/>
          <p:cNvGrpSpPr/>
          <p:nvPr/>
        </p:nvGrpSpPr>
        <p:grpSpPr>
          <a:xfrm>
            <a:off x="6264275" y="142875"/>
            <a:ext cx="2808288" cy="2238375"/>
            <a:chOff x="657" y="2387"/>
            <a:chExt cx="1769" cy="1410"/>
          </a:xfrm>
        </p:grpSpPr>
        <p:sp>
          <p:nvSpPr>
            <p:cNvPr id="45074" name="Oval 4"/>
            <p:cNvSpPr/>
            <p:nvPr/>
          </p:nvSpPr>
          <p:spPr>
            <a:xfrm>
              <a:off x="1202" y="238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45075" name="Oval 5"/>
            <p:cNvSpPr/>
            <p:nvPr/>
          </p:nvSpPr>
          <p:spPr>
            <a:xfrm>
              <a:off x="83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5076" name="Oval 6"/>
            <p:cNvSpPr/>
            <p:nvPr/>
          </p:nvSpPr>
          <p:spPr>
            <a:xfrm>
              <a:off x="151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5077" name="Oval 7"/>
            <p:cNvSpPr/>
            <p:nvPr/>
          </p:nvSpPr>
          <p:spPr>
            <a:xfrm>
              <a:off x="657"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5078" name="Oval 8"/>
            <p:cNvSpPr/>
            <p:nvPr/>
          </p:nvSpPr>
          <p:spPr>
            <a:xfrm>
              <a:off x="975"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45079" name="Oval 9"/>
            <p:cNvSpPr/>
            <p:nvPr/>
          </p:nvSpPr>
          <p:spPr>
            <a:xfrm>
              <a:off x="1338"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5080" name="Oval 10"/>
            <p:cNvSpPr/>
            <p:nvPr/>
          </p:nvSpPr>
          <p:spPr>
            <a:xfrm>
              <a:off x="1701"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5081" name="Oval 11"/>
            <p:cNvSpPr/>
            <p:nvPr/>
          </p:nvSpPr>
          <p:spPr>
            <a:xfrm>
              <a:off x="1202" y="3566"/>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5082" name="Line 12"/>
            <p:cNvSpPr/>
            <p:nvPr/>
          </p:nvSpPr>
          <p:spPr>
            <a:xfrm flipH="1">
              <a:off x="975" y="2614"/>
              <a:ext cx="317" cy="136"/>
            </a:xfrm>
            <a:prstGeom prst="line">
              <a:avLst/>
            </a:prstGeom>
            <a:ln w="9525" cap="flat" cmpd="sng">
              <a:solidFill>
                <a:schemeClr val="tx1"/>
              </a:solidFill>
              <a:prstDash val="solid"/>
              <a:headEnd type="none" w="med" len="med"/>
              <a:tailEnd type="none" w="med" len="med"/>
            </a:ln>
          </p:spPr>
        </p:sp>
        <p:sp>
          <p:nvSpPr>
            <p:cNvPr id="45083" name="Line 13"/>
            <p:cNvSpPr/>
            <p:nvPr/>
          </p:nvSpPr>
          <p:spPr>
            <a:xfrm>
              <a:off x="1292" y="2614"/>
              <a:ext cx="318" cy="136"/>
            </a:xfrm>
            <a:prstGeom prst="line">
              <a:avLst/>
            </a:prstGeom>
            <a:ln w="9525" cap="flat" cmpd="sng">
              <a:solidFill>
                <a:schemeClr val="tx1"/>
              </a:solidFill>
              <a:prstDash val="solid"/>
              <a:headEnd type="none" w="med" len="med"/>
              <a:tailEnd type="none" w="med" len="med"/>
            </a:ln>
          </p:spPr>
        </p:sp>
        <p:sp>
          <p:nvSpPr>
            <p:cNvPr id="45084" name="Line 14"/>
            <p:cNvSpPr/>
            <p:nvPr/>
          </p:nvSpPr>
          <p:spPr>
            <a:xfrm flipH="1">
              <a:off x="793" y="2976"/>
              <a:ext cx="137" cy="91"/>
            </a:xfrm>
            <a:prstGeom prst="line">
              <a:avLst/>
            </a:prstGeom>
            <a:ln w="9525" cap="flat" cmpd="sng">
              <a:solidFill>
                <a:schemeClr val="tx1"/>
              </a:solidFill>
              <a:prstDash val="solid"/>
              <a:headEnd type="none" w="med" len="med"/>
              <a:tailEnd type="none" w="med" len="med"/>
            </a:ln>
          </p:spPr>
        </p:sp>
        <p:sp>
          <p:nvSpPr>
            <p:cNvPr id="45085" name="Line 15"/>
            <p:cNvSpPr/>
            <p:nvPr/>
          </p:nvSpPr>
          <p:spPr>
            <a:xfrm>
              <a:off x="975" y="2976"/>
              <a:ext cx="91" cy="91"/>
            </a:xfrm>
            <a:prstGeom prst="line">
              <a:avLst/>
            </a:prstGeom>
            <a:ln w="9525" cap="flat" cmpd="sng">
              <a:solidFill>
                <a:schemeClr val="tx1"/>
              </a:solidFill>
              <a:prstDash val="solid"/>
              <a:headEnd type="none" w="med" len="med"/>
              <a:tailEnd type="none" w="med" len="med"/>
            </a:ln>
          </p:spPr>
        </p:sp>
        <p:sp>
          <p:nvSpPr>
            <p:cNvPr id="45086" name="Line 16"/>
            <p:cNvSpPr/>
            <p:nvPr/>
          </p:nvSpPr>
          <p:spPr>
            <a:xfrm flipH="1">
              <a:off x="1474" y="2976"/>
              <a:ext cx="136" cy="91"/>
            </a:xfrm>
            <a:prstGeom prst="line">
              <a:avLst/>
            </a:prstGeom>
            <a:ln w="9525" cap="flat" cmpd="sng">
              <a:solidFill>
                <a:schemeClr val="tx1"/>
              </a:solidFill>
              <a:prstDash val="solid"/>
              <a:headEnd type="none" w="med" len="med"/>
              <a:tailEnd type="none" w="med" len="med"/>
            </a:ln>
          </p:spPr>
        </p:sp>
        <p:sp>
          <p:nvSpPr>
            <p:cNvPr id="45087" name="Line 17"/>
            <p:cNvSpPr/>
            <p:nvPr/>
          </p:nvSpPr>
          <p:spPr>
            <a:xfrm>
              <a:off x="1655" y="2976"/>
              <a:ext cx="136" cy="91"/>
            </a:xfrm>
            <a:prstGeom prst="line">
              <a:avLst/>
            </a:prstGeom>
            <a:ln w="9525" cap="flat" cmpd="sng">
              <a:solidFill>
                <a:schemeClr val="tx1"/>
              </a:solidFill>
              <a:prstDash val="solid"/>
              <a:headEnd type="none" w="med" len="med"/>
              <a:tailEnd type="none" w="med" len="med"/>
            </a:ln>
          </p:spPr>
        </p:sp>
        <p:sp>
          <p:nvSpPr>
            <p:cNvPr id="45088" name="Line 18"/>
            <p:cNvSpPr/>
            <p:nvPr/>
          </p:nvSpPr>
          <p:spPr>
            <a:xfrm>
              <a:off x="793" y="3294"/>
              <a:ext cx="409" cy="363"/>
            </a:xfrm>
            <a:prstGeom prst="line">
              <a:avLst/>
            </a:prstGeom>
            <a:ln w="9525" cap="flat" cmpd="sng">
              <a:solidFill>
                <a:schemeClr val="tx1"/>
              </a:solidFill>
              <a:prstDash val="solid"/>
              <a:headEnd type="none" w="med" len="med"/>
              <a:tailEnd type="none" w="med" len="med"/>
            </a:ln>
          </p:spPr>
        </p:sp>
        <p:sp>
          <p:nvSpPr>
            <p:cNvPr id="45089" name="Line 19"/>
            <p:cNvSpPr/>
            <p:nvPr/>
          </p:nvSpPr>
          <p:spPr>
            <a:xfrm>
              <a:off x="1111" y="3294"/>
              <a:ext cx="181" cy="272"/>
            </a:xfrm>
            <a:prstGeom prst="line">
              <a:avLst/>
            </a:prstGeom>
            <a:ln w="9525" cap="flat" cmpd="sng">
              <a:solidFill>
                <a:schemeClr val="tx1"/>
              </a:solidFill>
              <a:prstDash val="solid"/>
              <a:headEnd type="none" w="med" len="med"/>
              <a:tailEnd type="none" w="med" len="med"/>
            </a:ln>
          </p:spPr>
        </p:sp>
        <p:sp>
          <p:nvSpPr>
            <p:cNvPr id="45090" name="Line 20"/>
            <p:cNvSpPr/>
            <p:nvPr/>
          </p:nvSpPr>
          <p:spPr>
            <a:xfrm flipH="1">
              <a:off x="1338" y="3294"/>
              <a:ext cx="136" cy="272"/>
            </a:xfrm>
            <a:prstGeom prst="line">
              <a:avLst/>
            </a:prstGeom>
            <a:ln w="9525" cap="flat" cmpd="sng">
              <a:solidFill>
                <a:schemeClr val="tx1"/>
              </a:solidFill>
              <a:prstDash val="solid"/>
              <a:headEnd type="none" w="med" len="med"/>
              <a:tailEnd type="none" w="med" len="med"/>
            </a:ln>
          </p:spPr>
        </p:sp>
        <p:sp>
          <p:nvSpPr>
            <p:cNvPr id="45091" name="Line 21"/>
            <p:cNvSpPr/>
            <p:nvPr/>
          </p:nvSpPr>
          <p:spPr>
            <a:xfrm flipH="1">
              <a:off x="1429" y="3294"/>
              <a:ext cx="362" cy="363"/>
            </a:xfrm>
            <a:prstGeom prst="line">
              <a:avLst/>
            </a:prstGeom>
            <a:ln w="9525" cap="flat" cmpd="sng">
              <a:solidFill>
                <a:schemeClr val="tx1"/>
              </a:solidFill>
              <a:prstDash val="solid"/>
              <a:headEnd type="none" w="med" len="med"/>
              <a:tailEnd type="none" w="med" len="med"/>
            </a:ln>
          </p:spPr>
        </p:sp>
        <p:sp>
          <p:nvSpPr>
            <p:cNvPr id="45092" name="Text Box 22"/>
            <p:cNvSpPr txBox="1"/>
            <p:nvPr/>
          </p:nvSpPr>
          <p:spPr>
            <a:xfrm>
              <a:off x="1655" y="3566"/>
              <a:ext cx="771"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无向图</a:t>
              </a:r>
              <a:r>
                <a:rPr lang="en-US" altLang="zh-CN" dirty="0">
                  <a:latin typeface="Arial" panose="020B0604020202020204" pitchFamily="34" charset="0"/>
                </a:rPr>
                <a:t>G</a:t>
              </a:r>
            </a:p>
          </p:txBody>
        </p:sp>
      </p:grpSp>
      <p:grpSp>
        <p:nvGrpSpPr>
          <p:cNvPr id="45060" name="组合 33"/>
          <p:cNvGrpSpPr/>
          <p:nvPr/>
        </p:nvGrpSpPr>
        <p:grpSpPr>
          <a:xfrm>
            <a:off x="2071688" y="2000250"/>
            <a:ext cx="431800" cy="1081088"/>
            <a:chOff x="5795963" y="1989138"/>
            <a:chExt cx="431800" cy="1081087"/>
          </a:xfrm>
        </p:grpSpPr>
        <p:sp>
          <p:nvSpPr>
            <p:cNvPr id="45071" name="Rectangle 23"/>
            <p:cNvSpPr/>
            <p:nvPr/>
          </p:nvSpPr>
          <p:spPr>
            <a:xfrm>
              <a:off x="5795963" y="270986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5072" name="Rectangle 24"/>
            <p:cNvSpPr/>
            <p:nvPr/>
          </p:nvSpPr>
          <p:spPr>
            <a:xfrm>
              <a:off x="5795963" y="23495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5073" name="Rectangle 25"/>
            <p:cNvSpPr/>
            <p:nvPr/>
          </p:nvSpPr>
          <p:spPr>
            <a:xfrm>
              <a:off x="5795963" y="1989138"/>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grpSp>
        <p:nvGrpSpPr>
          <p:cNvPr id="45061" name="组合 34"/>
          <p:cNvGrpSpPr/>
          <p:nvPr/>
        </p:nvGrpSpPr>
        <p:grpSpPr>
          <a:xfrm>
            <a:off x="2068513" y="4000500"/>
            <a:ext cx="431800" cy="1439863"/>
            <a:chOff x="4356100" y="2997200"/>
            <a:chExt cx="431800" cy="1439863"/>
          </a:xfrm>
        </p:grpSpPr>
        <p:sp>
          <p:nvSpPr>
            <p:cNvPr id="45067" name="Rectangle 26"/>
            <p:cNvSpPr/>
            <p:nvPr/>
          </p:nvSpPr>
          <p:spPr>
            <a:xfrm>
              <a:off x="4356100" y="40767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5068" name="Rectangle 27"/>
            <p:cNvSpPr/>
            <p:nvPr/>
          </p:nvSpPr>
          <p:spPr>
            <a:xfrm>
              <a:off x="4356100" y="3716338"/>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5069" name="Rectangle 28"/>
            <p:cNvSpPr/>
            <p:nvPr/>
          </p:nvSpPr>
          <p:spPr>
            <a:xfrm>
              <a:off x="4356100" y="335756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5070" name="Rectangle 29"/>
            <p:cNvSpPr/>
            <p:nvPr/>
          </p:nvSpPr>
          <p:spPr>
            <a:xfrm>
              <a:off x="4356100" y="29972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grpSp>
        <p:nvGrpSpPr>
          <p:cNvPr id="45062" name="组合 35"/>
          <p:cNvGrpSpPr/>
          <p:nvPr/>
        </p:nvGrpSpPr>
        <p:grpSpPr>
          <a:xfrm>
            <a:off x="4786313" y="5357813"/>
            <a:ext cx="431800" cy="1439862"/>
            <a:chOff x="5148263" y="4365625"/>
            <a:chExt cx="431800" cy="1439863"/>
          </a:xfrm>
        </p:grpSpPr>
        <p:sp>
          <p:nvSpPr>
            <p:cNvPr id="45063" name="Rectangle 30"/>
            <p:cNvSpPr/>
            <p:nvPr/>
          </p:nvSpPr>
          <p:spPr>
            <a:xfrm>
              <a:off x="5148263" y="5445125"/>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5064" name="Rectangle 31"/>
            <p:cNvSpPr/>
            <p:nvPr/>
          </p:nvSpPr>
          <p:spPr>
            <a:xfrm>
              <a:off x="5148263" y="508476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5065" name="Rectangle 32"/>
            <p:cNvSpPr/>
            <p:nvPr/>
          </p:nvSpPr>
          <p:spPr>
            <a:xfrm>
              <a:off x="5148263" y="47244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5066" name="Rectangle 33"/>
            <p:cNvSpPr/>
            <p:nvPr/>
          </p:nvSpPr>
          <p:spPr>
            <a:xfrm>
              <a:off x="5148263" y="4365625"/>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827088" y="620713"/>
            <a:ext cx="7993063" cy="5510213"/>
          </a:xfrm>
        </p:spPr>
        <p:txBody>
          <a:bodyPr vert="horz" wrap="square" lIns="91440" tIns="45720" rIns="91440" bIns="45720" numCol="1" anchor="t" anchorCtr="0" compatLnSpc="1"/>
          <a:lstStyle/>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zh-CN" altLang="en-US" sz="22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200" b="1" i="0" u="none" strike="noStrike" kern="1200" cap="none" spc="0" normalizeH="0" baseline="0" noProof="0">
                <a:ln>
                  <a:noFill/>
                </a:ln>
                <a:solidFill>
                  <a:schemeClr val="tx1"/>
                </a:solidFill>
                <a:effectLst/>
                <a:uLnTx/>
                <a:uFillTx/>
                <a:latin typeface="+mn-ea"/>
                <a:ea typeface="+mn-ea"/>
                <a:cs typeface="+mn-cs"/>
              </a:rPr>
              <a:t>8</a:t>
            </a:r>
            <a:r>
              <a:rPr kumimoji="0" lang="zh-CN" altLang="en-US" sz="22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200" b="0" i="0" u="none" strike="noStrike" kern="1200" cap="none" spc="0" normalizeH="0" baseline="0" noProof="0">
                <a:ln>
                  <a:noFill/>
                </a:ln>
                <a:solidFill>
                  <a:schemeClr val="tx1"/>
                </a:solidFill>
                <a:effectLst/>
                <a:uLnTx/>
                <a:uFillTx/>
                <a:latin typeface="+mn-ea"/>
                <a:ea typeface="+mn-ea"/>
                <a:cs typeface="+mn-cs"/>
              </a:rPr>
              <a:t>8</a:t>
            </a:r>
            <a:r>
              <a:rPr kumimoji="0" lang="zh-CN" altLang="en-US" sz="22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2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en-US" altLang="zh-CN" sz="2200" b="0" i="0" u="none" strike="noStrike" kern="1200" cap="none" spc="0" normalizeH="0" baseline="0" noProof="0">
                <a:ln>
                  <a:noFill/>
                </a:ln>
                <a:solidFill>
                  <a:schemeClr val="tx1"/>
                </a:solidFill>
                <a:effectLst/>
                <a:uLnTx/>
                <a:uFillTx/>
                <a:latin typeface="+mn-ea"/>
                <a:ea typeface="+mn-ea"/>
                <a:cs typeface="+mn-cs"/>
              </a:rPr>
              <a:t>visited(4) =1</a:t>
            </a: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chemeClr val="tx1"/>
                </a:solidFill>
                <a:effectLst/>
                <a:uLnTx/>
                <a:uFillTx/>
                <a:latin typeface="+mn-ea"/>
                <a:ea typeface="+mn-ea"/>
                <a:cs typeface="+mn-cs"/>
              </a:rPr>
              <a:t>visited(5) =1</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栈状态：</a:t>
            </a: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2" panose="05020102010507070707" pitchFamily="18" charset="2"/>
              <a:buNone/>
              <a:defRPr/>
            </a:pPr>
            <a:r>
              <a:rPr kumimoji="0" lang="zh-CN" altLang="en-US" sz="22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200" b="1" i="0" u="none" strike="noStrike" kern="1200" cap="none" spc="0" normalizeH="0" baseline="0" noProof="0">
                <a:ln>
                  <a:noFill/>
                </a:ln>
                <a:solidFill>
                  <a:schemeClr val="tx1"/>
                </a:solidFill>
                <a:effectLst/>
                <a:uLnTx/>
                <a:uFillTx/>
                <a:latin typeface="+mn-ea"/>
                <a:ea typeface="+mn-ea"/>
                <a:cs typeface="+mn-cs"/>
              </a:rPr>
              <a:t>5</a:t>
            </a:r>
            <a:r>
              <a:rPr kumimoji="0" lang="zh-CN" altLang="en-US" sz="22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200" b="0" i="0" u="none" strike="noStrike" kern="1200" cap="none" spc="0" normalizeH="0" baseline="0" noProof="0">
                <a:ln>
                  <a:noFill/>
                </a:ln>
                <a:solidFill>
                  <a:schemeClr val="tx1"/>
                </a:solidFill>
                <a:effectLst/>
                <a:uLnTx/>
                <a:uFillTx/>
                <a:latin typeface="+mn-ea"/>
                <a:ea typeface="+mn-ea"/>
                <a:cs typeface="+mn-cs"/>
              </a:rPr>
              <a:t>5</a:t>
            </a:r>
            <a:r>
              <a:rPr kumimoji="0" lang="zh-CN" altLang="en-US" sz="22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200" b="0" i="0" u="none" strike="noStrike" kern="1200" cap="none" spc="0" normalizeH="0" baseline="0" noProof="0">
                <a:ln>
                  <a:noFill/>
                </a:ln>
                <a:solidFill>
                  <a:schemeClr val="tx1"/>
                </a:solidFill>
                <a:effectLst/>
                <a:uLnTx/>
                <a:uFillTx/>
                <a:latin typeface="+mn-ea"/>
                <a:ea typeface="+mn-ea"/>
                <a:cs typeface="+mn-cs"/>
              </a:rPr>
              <a:t>:     </a:t>
            </a:r>
            <a:r>
              <a:rPr kumimoji="0" lang="zh-CN" altLang="en-US" sz="22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200" b="1" i="0" u="none" strike="noStrike" kern="1200" cap="none" spc="0" normalizeH="0" baseline="0" noProof="0">
                <a:ln>
                  <a:noFill/>
                </a:ln>
                <a:solidFill>
                  <a:schemeClr val="tx1"/>
                </a:solidFill>
                <a:effectLst/>
                <a:uLnTx/>
                <a:uFillTx/>
                <a:latin typeface="+mn-ea"/>
                <a:ea typeface="+mn-ea"/>
                <a:cs typeface="+mn-cs"/>
              </a:rPr>
              <a:t>4</a:t>
            </a:r>
            <a:r>
              <a:rPr kumimoji="0" lang="zh-CN" altLang="en-US" sz="22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200" b="0" i="0" u="none" strike="noStrike" kern="1200" cap="none" spc="0" normalizeH="0" baseline="0" noProof="0">
                <a:ln>
                  <a:noFill/>
                </a:ln>
                <a:solidFill>
                  <a:schemeClr val="tx1"/>
                </a:solidFill>
                <a:effectLst/>
                <a:uLnTx/>
                <a:uFillTx/>
                <a:latin typeface="+mn-ea"/>
                <a:ea typeface="+mn-ea"/>
                <a:cs typeface="+mn-cs"/>
              </a:rPr>
              <a:t>4</a:t>
            </a:r>
            <a:r>
              <a:rPr kumimoji="0" lang="zh-CN" altLang="en-US" sz="22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2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2" panose="05020102010507070707" pitchFamily="18"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栈状态：                     栈状态：</a:t>
            </a: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2" panose="05020102010507070707" pitchFamily="18" charset="2"/>
              <a:buNone/>
              <a:defRPr/>
            </a:pPr>
            <a:r>
              <a:rPr kumimoji="0" lang="zh-CN" altLang="en-US" sz="22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200" b="1" i="0" u="none" strike="noStrike" kern="1200" cap="none" spc="0" normalizeH="0" baseline="0" noProof="0">
                <a:ln>
                  <a:noFill/>
                </a:ln>
                <a:solidFill>
                  <a:schemeClr val="tx1"/>
                </a:solidFill>
                <a:effectLst/>
                <a:uLnTx/>
                <a:uFillTx/>
                <a:latin typeface="+mn-ea"/>
                <a:ea typeface="+mn-ea"/>
                <a:cs typeface="+mn-cs"/>
              </a:rPr>
              <a:t>6</a:t>
            </a:r>
            <a:r>
              <a:rPr kumimoji="0" lang="zh-CN" altLang="en-US" sz="22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200" b="0" i="0" u="none" strike="noStrike" kern="1200" cap="none" spc="0" normalizeH="0" baseline="0" noProof="0">
                <a:ln>
                  <a:noFill/>
                </a:ln>
                <a:solidFill>
                  <a:schemeClr val="tx1"/>
                </a:solidFill>
                <a:effectLst/>
                <a:uLnTx/>
                <a:uFillTx/>
                <a:latin typeface="+mn-ea"/>
                <a:ea typeface="+mn-ea"/>
                <a:cs typeface="+mn-cs"/>
              </a:rPr>
              <a:t>6</a:t>
            </a:r>
            <a:r>
              <a:rPr kumimoji="0" lang="zh-CN" altLang="en-US" sz="22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200" b="0" i="0" u="none" strike="noStrike" kern="1200" cap="none" spc="0" normalizeH="0" baseline="0" noProof="0">
                <a:ln>
                  <a:noFill/>
                </a:ln>
                <a:solidFill>
                  <a:schemeClr val="tx1"/>
                </a:solidFill>
                <a:effectLst/>
                <a:uLnTx/>
                <a:uFillTx/>
                <a:latin typeface="+mn-ea"/>
                <a:ea typeface="+mn-ea"/>
                <a:cs typeface="+mn-cs"/>
              </a:rPr>
              <a:t>:       </a:t>
            </a:r>
            <a:r>
              <a:rPr kumimoji="0" lang="zh-CN" altLang="en-US" sz="2200" b="1" i="0" u="none" strike="noStrike" kern="1200" cap="none" spc="0" normalizeH="0" baseline="0" noProof="0">
                <a:ln>
                  <a:noFill/>
                </a:ln>
                <a:solidFill>
                  <a:schemeClr val="tx1"/>
                </a:solidFill>
                <a:effectLst/>
                <a:uLnTx/>
                <a:uFillTx/>
                <a:latin typeface="+mn-ea"/>
                <a:ea typeface="+mn-ea"/>
                <a:cs typeface="+mn-cs"/>
              </a:rPr>
              <a:t>检测结点</a:t>
            </a:r>
            <a:r>
              <a:rPr kumimoji="0" lang="en-US" altLang="zh-CN" sz="2200" b="1" i="0" u="none" strike="noStrike" kern="1200" cap="none" spc="0" normalizeH="0" baseline="0" noProof="0">
                <a:ln>
                  <a:noFill/>
                </a:ln>
                <a:solidFill>
                  <a:schemeClr val="tx1"/>
                </a:solidFill>
                <a:effectLst/>
                <a:uLnTx/>
                <a:uFillTx/>
                <a:latin typeface="+mn-ea"/>
                <a:ea typeface="+mn-ea"/>
                <a:cs typeface="+mn-cs"/>
              </a:rPr>
              <a:t>2</a:t>
            </a:r>
            <a:r>
              <a:rPr kumimoji="0" lang="zh-CN" altLang="en-US" sz="2200" b="0" i="0" u="none" strike="noStrike" kern="1200" cap="none" spc="0" normalizeH="0" baseline="0" noProof="0">
                <a:ln>
                  <a:noFill/>
                </a:ln>
                <a:solidFill>
                  <a:schemeClr val="tx1"/>
                </a:solidFill>
                <a:effectLst/>
                <a:uLnTx/>
                <a:uFillTx/>
                <a:latin typeface="+mn-ea"/>
                <a:ea typeface="+mn-ea"/>
                <a:cs typeface="+mn-cs"/>
              </a:rPr>
              <a:t>（结点</a:t>
            </a:r>
            <a:r>
              <a:rPr kumimoji="0" lang="en-US" altLang="zh-CN" sz="2200" b="0" i="0" u="none" strike="noStrike" kern="1200" cap="none" spc="0" normalizeH="0" baseline="0" noProof="0">
                <a:ln>
                  <a:noFill/>
                </a:ln>
                <a:solidFill>
                  <a:schemeClr val="tx1"/>
                </a:solidFill>
                <a:effectLst/>
                <a:uLnTx/>
                <a:uFillTx/>
                <a:latin typeface="+mn-ea"/>
                <a:ea typeface="+mn-ea"/>
                <a:cs typeface="+mn-cs"/>
              </a:rPr>
              <a:t>2</a:t>
            </a:r>
            <a:r>
              <a:rPr kumimoji="0" lang="zh-CN" altLang="en-US" sz="2200" b="0" i="0" u="none" strike="noStrike" kern="1200" cap="none" spc="0" normalizeH="0" baseline="0" noProof="0">
                <a:ln>
                  <a:noFill/>
                </a:ln>
                <a:solidFill>
                  <a:schemeClr val="tx1"/>
                </a:solidFill>
                <a:effectLst/>
                <a:uLnTx/>
                <a:uFillTx/>
                <a:latin typeface="+mn-ea"/>
                <a:ea typeface="+mn-ea"/>
                <a:cs typeface="+mn-cs"/>
              </a:rPr>
              <a:t>出栈）</a:t>
            </a:r>
            <a:r>
              <a:rPr kumimoji="0" lang="en-US" altLang="zh-CN" sz="2200" b="0" i="0" u="none" strike="noStrike" kern="1200" cap="none" spc="0" normalizeH="0" baseline="0" noProof="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2" panose="05020102010507070707" pitchFamily="18"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栈状态：                      栈状态：</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200" b="0" i="0" u="none" strike="noStrike" kern="1200" cap="none" spc="0" normalizeH="0" baseline="0" noProof="0">
              <a:ln>
                <a:noFill/>
              </a:ln>
              <a:solidFill>
                <a:schemeClr val="tx1"/>
              </a:solidFill>
              <a:effectLst/>
              <a:uLnTx/>
              <a:uFillTx/>
              <a:latin typeface="+mn-ea"/>
              <a:ea typeface="+mn-ea"/>
              <a:cs typeface="+mn-cs"/>
            </a:endParaRPr>
          </a:p>
        </p:txBody>
      </p:sp>
      <p:grpSp>
        <p:nvGrpSpPr>
          <p:cNvPr id="46083" name="Group 3"/>
          <p:cNvGrpSpPr/>
          <p:nvPr/>
        </p:nvGrpSpPr>
        <p:grpSpPr>
          <a:xfrm>
            <a:off x="6335713" y="333375"/>
            <a:ext cx="2808287" cy="2238375"/>
            <a:chOff x="657" y="2387"/>
            <a:chExt cx="1769" cy="1410"/>
          </a:xfrm>
        </p:grpSpPr>
        <p:sp>
          <p:nvSpPr>
            <p:cNvPr id="46103" name="Oval 4"/>
            <p:cNvSpPr/>
            <p:nvPr/>
          </p:nvSpPr>
          <p:spPr>
            <a:xfrm>
              <a:off x="1202" y="238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46104" name="Oval 5"/>
            <p:cNvSpPr/>
            <p:nvPr/>
          </p:nvSpPr>
          <p:spPr>
            <a:xfrm>
              <a:off x="83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6105" name="Oval 6"/>
            <p:cNvSpPr/>
            <p:nvPr/>
          </p:nvSpPr>
          <p:spPr>
            <a:xfrm>
              <a:off x="151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6106" name="Oval 7"/>
            <p:cNvSpPr/>
            <p:nvPr/>
          </p:nvSpPr>
          <p:spPr>
            <a:xfrm>
              <a:off x="657"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6107" name="Oval 8"/>
            <p:cNvSpPr/>
            <p:nvPr/>
          </p:nvSpPr>
          <p:spPr>
            <a:xfrm>
              <a:off x="975"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46108" name="Oval 9"/>
            <p:cNvSpPr/>
            <p:nvPr/>
          </p:nvSpPr>
          <p:spPr>
            <a:xfrm>
              <a:off x="1338"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6109" name="Oval 10"/>
            <p:cNvSpPr/>
            <p:nvPr/>
          </p:nvSpPr>
          <p:spPr>
            <a:xfrm>
              <a:off x="1701"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6110" name="Oval 11"/>
            <p:cNvSpPr/>
            <p:nvPr/>
          </p:nvSpPr>
          <p:spPr>
            <a:xfrm>
              <a:off x="1202" y="3566"/>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6111" name="Line 12"/>
            <p:cNvSpPr/>
            <p:nvPr/>
          </p:nvSpPr>
          <p:spPr>
            <a:xfrm flipH="1">
              <a:off x="975" y="2614"/>
              <a:ext cx="317" cy="136"/>
            </a:xfrm>
            <a:prstGeom prst="line">
              <a:avLst/>
            </a:prstGeom>
            <a:ln w="9525" cap="flat" cmpd="sng">
              <a:solidFill>
                <a:schemeClr val="tx1"/>
              </a:solidFill>
              <a:prstDash val="solid"/>
              <a:headEnd type="none" w="med" len="med"/>
              <a:tailEnd type="none" w="med" len="med"/>
            </a:ln>
          </p:spPr>
        </p:sp>
        <p:sp>
          <p:nvSpPr>
            <p:cNvPr id="46112" name="Line 13"/>
            <p:cNvSpPr/>
            <p:nvPr/>
          </p:nvSpPr>
          <p:spPr>
            <a:xfrm>
              <a:off x="1292" y="2614"/>
              <a:ext cx="318" cy="136"/>
            </a:xfrm>
            <a:prstGeom prst="line">
              <a:avLst/>
            </a:prstGeom>
            <a:ln w="9525" cap="flat" cmpd="sng">
              <a:solidFill>
                <a:schemeClr val="tx1"/>
              </a:solidFill>
              <a:prstDash val="solid"/>
              <a:headEnd type="none" w="med" len="med"/>
              <a:tailEnd type="none" w="med" len="med"/>
            </a:ln>
          </p:spPr>
        </p:sp>
        <p:sp>
          <p:nvSpPr>
            <p:cNvPr id="46113" name="Line 14"/>
            <p:cNvSpPr/>
            <p:nvPr/>
          </p:nvSpPr>
          <p:spPr>
            <a:xfrm flipH="1">
              <a:off x="793" y="2976"/>
              <a:ext cx="137" cy="91"/>
            </a:xfrm>
            <a:prstGeom prst="line">
              <a:avLst/>
            </a:prstGeom>
            <a:ln w="9525" cap="flat" cmpd="sng">
              <a:solidFill>
                <a:schemeClr val="tx1"/>
              </a:solidFill>
              <a:prstDash val="solid"/>
              <a:headEnd type="none" w="med" len="med"/>
              <a:tailEnd type="none" w="med" len="med"/>
            </a:ln>
          </p:spPr>
        </p:sp>
        <p:sp>
          <p:nvSpPr>
            <p:cNvPr id="46114" name="Line 15"/>
            <p:cNvSpPr/>
            <p:nvPr/>
          </p:nvSpPr>
          <p:spPr>
            <a:xfrm>
              <a:off x="975" y="2976"/>
              <a:ext cx="91" cy="91"/>
            </a:xfrm>
            <a:prstGeom prst="line">
              <a:avLst/>
            </a:prstGeom>
            <a:ln w="9525" cap="flat" cmpd="sng">
              <a:solidFill>
                <a:schemeClr val="tx1"/>
              </a:solidFill>
              <a:prstDash val="solid"/>
              <a:headEnd type="none" w="med" len="med"/>
              <a:tailEnd type="none" w="med" len="med"/>
            </a:ln>
          </p:spPr>
        </p:sp>
        <p:sp>
          <p:nvSpPr>
            <p:cNvPr id="46115" name="Line 16"/>
            <p:cNvSpPr/>
            <p:nvPr/>
          </p:nvSpPr>
          <p:spPr>
            <a:xfrm flipH="1">
              <a:off x="1474" y="2976"/>
              <a:ext cx="136" cy="91"/>
            </a:xfrm>
            <a:prstGeom prst="line">
              <a:avLst/>
            </a:prstGeom>
            <a:ln w="9525" cap="flat" cmpd="sng">
              <a:solidFill>
                <a:schemeClr val="tx1"/>
              </a:solidFill>
              <a:prstDash val="solid"/>
              <a:headEnd type="none" w="med" len="med"/>
              <a:tailEnd type="none" w="med" len="med"/>
            </a:ln>
          </p:spPr>
        </p:sp>
        <p:sp>
          <p:nvSpPr>
            <p:cNvPr id="46116" name="Line 17"/>
            <p:cNvSpPr/>
            <p:nvPr/>
          </p:nvSpPr>
          <p:spPr>
            <a:xfrm>
              <a:off x="1655" y="2976"/>
              <a:ext cx="136" cy="91"/>
            </a:xfrm>
            <a:prstGeom prst="line">
              <a:avLst/>
            </a:prstGeom>
            <a:ln w="9525" cap="flat" cmpd="sng">
              <a:solidFill>
                <a:schemeClr val="tx1"/>
              </a:solidFill>
              <a:prstDash val="solid"/>
              <a:headEnd type="none" w="med" len="med"/>
              <a:tailEnd type="none" w="med" len="med"/>
            </a:ln>
          </p:spPr>
        </p:sp>
        <p:sp>
          <p:nvSpPr>
            <p:cNvPr id="46117" name="Line 18"/>
            <p:cNvSpPr/>
            <p:nvPr/>
          </p:nvSpPr>
          <p:spPr>
            <a:xfrm>
              <a:off x="793" y="3294"/>
              <a:ext cx="409" cy="363"/>
            </a:xfrm>
            <a:prstGeom prst="line">
              <a:avLst/>
            </a:prstGeom>
            <a:ln w="9525" cap="flat" cmpd="sng">
              <a:solidFill>
                <a:schemeClr val="tx1"/>
              </a:solidFill>
              <a:prstDash val="solid"/>
              <a:headEnd type="none" w="med" len="med"/>
              <a:tailEnd type="none" w="med" len="med"/>
            </a:ln>
          </p:spPr>
        </p:sp>
        <p:sp>
          <p:nvSpPr>
            <p:cNvPr id="46118" name="Line 19"/>
            <p:cNvSpPr/>
            <p:nvPr/>
          </p:nvSpPr>
          <p:spPr>
            <a:xfrm>
              <a:off x="1111" y="3294"/>
              <a:ext cx="181" cy="272"/>
            </a:xfrm>
            <a:prstGeom prst="line">
              <a:avLst/>
            </a:prstGeom>
            <a:ln w="9525" cap="flat" cmpd="sng">
              <a:solidFill>
                <a:schemeClr val="tx1"/>
              </a:solidFill>
              <a:prstDash val="solid"/>
              <a:headEnd type="none" w="med" len="med"/>
              <a:tailEnd type="none" w="med" len="med"/>
            </a:ln>
          </p:spPr>
        </p:sp>
        <p:sp>
          <p:nvSpPr>
            <p:cNvPr id="46119" name="Line 20"/>
            <p:cNvSpPr/>
            <p:nvPr/>
          </p:nvSpPr>
          <p:spPr>
            <a:xfrm flipH="1">
              <a:off x="1338" y="3294"/>
              <a:ext cx="136" cy="272"/>
            </a:xfrm>
            <a:prstGeom prst="line">
              <a:avLst/>
            </a:prstGeom>
            <a:ln w="9525" cap="flat" cmpd="sng">
              <a:solidFill>
                <a:schemeClr val="tx1"/>
              </a:solidFill>
              <a:prstDash val="solid"/>
              <a:headEnd type="none" w="med" len="med"/>
              <a:tailEnd type="none" w="med" len="med"/>
            </a:ln>
          </p:spPr>
        </p:sp>
        <p:sp>
          <p:nvSpPr>
            <p:cNvPr id="46120" name="Line 21"/>
            <p:cNvSpPr/>
            <p:nvPr/>
          </p:nvSpPr>
          <p:spPr>
            <a:xfrm flipH="1">
              <a:off x="1429" y="3294"/>
              <a:ext cx="362" cy="363"/>
            </a:xfrm>
            <a:prstGeom prst="line">
              <a:avLst/>
            </a:prstGeom>
            <a:ln w="9525" cap="flat" cmpd="sng">
              <a:solidFill>
                <a:schemeClr val="tx1"/>
              </a:solidFill>
              <a:prstDash val="solid"/>
              <a:headEnd type="none" w="med" len="med"/>
              <a:tailEnd type="none" w="med" len="med"/>
            </a:ln>
          </p:spPr>
        </p:sp>
        <p:sp>
          <p:nvSpPr>
            <p:cNvPr id="46121" name="Text Box 22"/>
            <p:cNvSpPr txBox="1"/>
            <p:nvPr/>
          </p:nvSpPr>
          <p:spPr>
            <a:xfrm>
              <a:off x="1655" y="3566"/>
              <a:ext cx="771"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无向图</a:t>
              </a:r>
              <a:r>
                <a:rPr lang="en-US" altLang="zh-CN" dirty="0">
                  <a:latin typeface="Arial" panose="020B0604020202020204" pitchFamily="34" charset="0"/>
                </a:rPr>
                <a:t>G</a:t>
              </a:r>
            </a:p>
          </p:txBody>
        </p:sp>
      </p:grpSp>
      <p:grpSp>
        <p:nvGrpSpPr>
          <p:cNvPr id="46084" name="组合 37"/>
          <p:cNvGrpSpPr/>
          <p:nvPr/>
        </p:nvGrpSpPr>
        <p:grpSpPr>
          <a:xfrm>
            <a:off x="2071688" y="1357313"/>
            <a:ext cx="431800" cy="1701800"/>
            <a:chOff x="5003800" y="0"/>
            <a:chExt cx="431800" cy="1701800"/>
          </a:xfrm>
        </p:grpSpPr>
        <p:sp>
          <p:nvSpPr>
            <p:cNvPr id="46098" name="Rectangle 23"/>
            <p:cNvSpPr/>
            <p:nvPr/>
          </p:nvSpPr>
          <p:spPr>
            <a:xfrm>
              <a:off x="5003800" y="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46099" name="Rectangle 24"/>
            <p:cNvSpPr/>
            <p:nvPr/>
          </p:nvSpPr>
          <p:spPr>
            <a:xfrm>
              <a:off x="5003800" y="1341438"/>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6100" name="Rectangle 25"/>
            <p:cNvSpPr/>
            <p:nvPr/>
          </p:nvSpPr>
          <p:spPr>
            <a:xfrm>
              <a:off x="5003800" y="981075"/>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6101" name="Rectangle 26"/>
            <p:cNvSpPr/>
            <p:nvPr/>
          </p:nvSpPr>
          <p:spPr>
            <a:xfrm>
              <a:off x="5003800" y="62071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6102" name="Rectangle 27"/>
            <p:cNvSpPr/>
            <p:nvPr/>
          </p:nvSpPr>
          <p:spPr>
            <a:xfrm>
              <a:off x="5003800" y="26035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grpSp>
      <p:grpSp>
        <p:nvGrpSpPr>
          <p:cNvPr id="46085" name="组合 38"/>
          <p:cNvGrpSpPr/>
          <p:nvPr/>
        </p:nvGrpSpPr>
        <p:grpSpPr>
          <a:xfrm>
            <a:off x="2071688" y="3786188"/>
            <a:ext cx="431800" cy="1439862"/>
            <a:chOff x="4284663" y="1412875"/>
            <a:chExt cx="431800" cy="1439863"/>
          </a:xfrm>
        </p:grpSpPr>
        <p:sp>
          <p:nvSpPr>
            <p:cNvPr id="46094" name="Rectangle 28"/>
            <p:cNvSpPr/>
            <p:nvPr/>
          </p:nvSpPr>
          <p:spPr>
            <a:xfrm>
              <a:off x="4284663" y="1412875"/>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46095" name="Rectangle 29"/>
            <p:cNvSpPr/>
            <p:nvPr/>
          </p:nvSpPr>
          <p:spPr>
            <a:xfrm>
              <a:off x="4284663" y="2492375"/>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6096" name="Rectangle 30"/>
            <p:cNvSpPr/>
            <p:nvPr/>
          </p:nvSpPr>
          <p:spPr>
            <a:xfrm>
              <a:off x="4284663" y="213201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6097" name="Rectangle 31"/>
            <p:cNvSpPr/>
            <p:nvPr/>
          </p:nvSpPr>
          <p:spPr>
            <a:xfrm>
              <a:off x="4284663" y="177165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grpSp>
      <p:grpSp>
        <p:nvGrpSpPr>
          <p:cNvPr id="46086" name="组合 40"/>
          <p:cNvGrpSpPr/>
          <p:nvPr/>
        </p:nvGrpSpPr>
        <p:grpSpPr>
          <a:xfrm>
            <a:off x="5929313" y="3714750"/>
            <a:ext cx="431800" cy="1079500"/>
            <a:chOff x="4932363" y="2781300"/>
            <a:chExt cx="431800" cy="1079500"/>
          </a:xfrm>
        </p:grpSpPr>
        <p:sp>
          <p:nvSpPr>
            <p:cNvPr id="46091" name="Rectangle 32"/>
            <p:cNvSpPr/>
            <p:nvPr/>
          </p:nvSpPr>
          <p:spPr>
            <a:xfrm>
              <a:off x="4932363" y="27813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46092" name="Rectangle 33"/>
            <p:cNvSpPr/>
            <p:nvPr/>
          </p:nvSpPr>
          <p:spPr>
            <a:xfrm>
              <a:off x="4932363" y="3500438"/>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6093" name="Rectangle 34"/>
            <p:cNvSpPr/>
            <p:nvPr/>
          </p:nvSpPr>
          <p:spPr>
            <a:xfrm>
              <a:off x="4932363" y="314166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grpSp>
      <p:grpSp>
        <p:nvGrpSpPr>
          <p:cNvPr id="46087" name="组合 39"/>
          <p:cNvGrpSpPr/>
          <p:nvPr/>
        </p:nvGrpSpPr>
        <p:grpSpPr>
          <a:xfrm>
            <a:off x="2071688" y="5715000"/>
            <a:ext cx="431800" cy="720725"/>
            <a:chOff x="4211638" y="4076700"/>
            <a:chExt cx="431800" cy="720725"/>
          </a:xfrm>
        </p:grpSpPr>
        <p:sp>
          <p:nvSpPr>
            <p:cNvPr id="46089" name="Rectangle 35"/>
            <p:cNvSpPr/>
            <p:nvPr/>
          </p:nvSpPr>
          <p:spPr>
            <a:xfrm>
              <a:off x="4211638" y="40767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46090" name="Rectangle 36"/>
            <p:cNvSpPr/>
            <p:nvPr/>
          </p:nvSpPr>
          <p:spPr>
            <a:xfrm>
              <a:off x="4211638" y="4437063"/>
              <a:ext cx="4318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grpSp>
      <p:sp>
        <p:nvSpPr>
          <p:cNvPr id="46088" name="Rectangle 37"/>
          <p:cNvSpPr/>
          <p:nvPr/>
        </p:nvSpPr>
        <p:spPr>
          <a:xfrm>
            <a:off x="6143625" y="5715000"/>
            <a:ext cx="431800"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827088" y="3933825"/>
            <a:ext cx="7993063" cy="21971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3100" b="0" i="0" u="none" strike="noStrike" kern="1200" cap="none" spc="0" normalizeH="0" baseline="0" noProof="0">
                <a:ln>
                  <a:noFill/>
                </a:ln>
                <a:solidFill>
                  <a:schemeClr val="tx1"/>
                </a:solidFill>
                <a:effectLst/>
                <a:uLnTx/>
                <a:uFillTx/>
                <a:latin typeface="+mn-ea"/>
                <a:ea typeface="+mn-ea"/>
                <a:cs typeface="+mn-cs"/>
              </a:rPr>
              <a:t>D_Search</a:t>
            </a:r>
            <a:r>
              <a:rPr kumimoji="0" lang="zh-CN" altLang="en-US" sz="3100" b="0" i="0" u="none" strike="noStrike" kern="1200" cap="none" spc="0" normalizeH="0" baseline="0" noProof="0">
                <a:ln>
                  <a:noFill/>
                </a:ln>
                <a:solidFill>
                  <a:schemeClr val="tx1"/>
                </a:solidFill>
                <a:effectLst/>
                <a:uLnTx/>
                <a:uFillTx/>
                <a:latin typeface="+mn-ea"/>
                <a:ea typeface="+mn-ea"/>
                <a:cs typeface="+mn-cs"/>
              </a:rPr>
              <a:t>的结点检测序列：</a:t>
            </a: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zh-CN" altLang="en-US" sz="3100" b="0" i="0" u="none" strike="noStrike" kern="1200" cap="none" spc="0" normalizeH="0" baseline="0" noProof="0">
                <a:ln>
                  <a:noFill/>
                </a:ln>
                <a:solidFill>
                  <a:schemeClr val="tx1"/>
                </a:solidFill>
                <a:effectLst/>
                <a:uLnTx/>
                <a:uFillTx/>
                <a:latin typeface="+mn-ea"/>
                <a:ea typeface="+mn-ea"/>
                <a:cs typeface="+mn-cs"/>
              </a:rPr>
              <a:t>         </a:t>
            </a:r>
            <a:r>
              <a:rPr kumimoji="0" lang="en-US" altLang="zh-CN" sz="3100" b="0" i="0" u="none" strike="noStrike" kern="1200" cap="none" spc="0" normalizeH="0" baseline="0" noProof="0">
                <a:ln>
                  <a:noFill/>
                </a:ln>
                <a:solidFill>
                  <a:schemeClr val="tx1"/>
                </a:solidFill>
                <a:effectLst/>
                <a:uLnTx/>
                <a:uFillTx/>
                <a:latin typeface="+mn-ea"/>
                <a:ea typeface="+mn-ea"/>
                <a:cs typeface="+mn-cs"/>
              </a:rPr>
              <a:t>1  3  7  8  5  4  6  2</a:t>
            </a: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r>
              <a:rPr kumimoji="0" lang="en-US" altLang="zh-CN" sz="3100" b="0" i="0" u="none" strike="noStrike" kern="1200" cap="none" spc="0" normalizeH="0" baseline="0" noProof="0">
                <a:ln>
                  <a:noFill/>
                </a:ln>
                <a:solidFill>
                  <a:schemeClr val="tx1"/>
                </a:solidFill>
                <a:effectLst/>
                <a:uLnTx/>
                <a:uFillTx/>
                <a:latin typeface="+mn-ea"/>
                <a:ea typeface="+mn-ea"/>
                <a:cs typeface="+mn-cs"/>
              </a:rPr>
              <a:t>D_Search</a:t>
            </a:r>
            <a:r>
              <a:rPr kumimoji="0" lang="zh-CN" altLang="en-US" sz="3100" b="0" i="0" u="none" strike="noStrike" kern="1200" cap="none" spc="0" normalizeH="0" baseline="0" noProof="0">
                <a:ln>
                  <a:noFill/>
                </a:ln>
                <a:solidFill>
                  <a:schemeClr val="tx1"/>
                </a:solidFill>
                <a:effectLst/>
                <a:uLnTx/>
                <a:uFillTx/>
                <a:latin typeface="+mn-ea"/>
                <a:ea typeface="+mn-ea"/>
                <a:cs typeface="+mn-cs"/>
              </a:rPr>
              <a:t>的结点访问序列是什么？</a:t>
            </a: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panose="05000000000000000000" pitchFamily="2" charset="2"/>
              <a:buNone/>
              <a:defRPr/>
            </a:pPr>
            <a:endParaRPr kumimoji="0" lang="en-US" altLang="zh-CN" sz="3100" b="0" i="0" u="none" strike="noStrike" kern="1200" cap="none" spc="0" normalizeH="0" baseline="0" noProof="0">
              <a:ln>
                <a:noFill/>
              </a:ln>
              <a:solidFill>
                <a:schemeClr val="tx1"/>
              </a:solidFill>
              <a:effectLst/>
              <a:uLnTx/>
              <a:uFillTx/>
              <a:latin typeface="+mn-ea"/>
              <a:ea typeface="+mn-ea"/>
              <a:cs typeface="+mn-cs"/>
            </a:endParaRPr>
          </a:p>
        </p:txBody>
      </p:sp>
      <p:grpSp>
        <p:nvGrpSpPr>
          <p:cNvPr id="47107" name="Group 3"/>
          <p:cNvGrpSpPr/>
          <p:nvPr/>
        </p:nvGrpSpPr>
        <p:grpSpPr>
          <a:xfrm>
            <a:off x="3132138" y="549275"/>
            <a:ext cx="2808287" cy="2238375"/>
            <a:chOff x="657" y="2387"/>
            <a:chExt cx="1769" cy="1410"/>
          </a:xfrm>
        </p:grpSpPr>
        <p:sp>
          <p:nvSpPr>
            <p:cNvPr id="47108" name="Oval 4"/>
            <p:cNvSpPr/>
            <p:nvPr/>
          </p:nvSpPr>
          <p:spPr>
            <a:xfrm>
              <a:off x="1202" y="238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47109" name="Oval 5"/>
            <p:cNvSpPr/>
            <p:nvPr/>
          </p:nvSpPr>
          <p:spPr>
            <a:xfrm>
              <a:off x="83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7110" name="Oval 6"/>
            <p:cNvSpPr/>
            <p:nvPr/>
          </p:nvSpPr>
          <p:spPr>
            <a:xfrm>
              <a:off x="151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7111" name="Oval 7"/>
            <p:cNvSpPr/>
            <p:nvPr/>
          </p:nvSpPr>
          <p:spPr>
            <a:xfrm>
              <a:off x="657"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7112" name="Oval 8"/>
            <p:cNvSpPr/>
            <p:nvPr/>
          </p:nvSpPr>
          <p:spPr>
            <a:xfrm>
              <a:off x="975"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47113" name="Oval 9"/>
            <p:cNvSpPr/>
            <p:nvPr/>
          </p:nvSpPr>
          <p:spPr>
            <a:xfrm>
              <a:off x="1338"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7114" name="Oval 10"/>
            <p:cNvSpPr/>
            <p:nvPr/>
          </p:nvSpPr>
          <p:spPr>
            <a:xfrm>
              <a:off x="1701"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7115" name="Oval 11"/>
            <p:cNvSpPr/>
            <p:nvPr/>
          </p:nvSpPr>
          <p:spPr>
            <a:xfrm>
              <a:off x="1202" y="3566"/>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7116" name="Line 12"/>
            <p:cNvSpPr/>
            <p:nvPr/>
          </p:nvSpPr>
          <p:spPr>
            <a:xfrm flipH="1">
              <a:off x="975" y="2614"/>
              <a:ext cx="317" cy="136"/>
            </a:xfrm>
            <a:prstGeom prst="line">
              <a:avLst/>
            </a:prstGeom>
            <a:ln w="9525" cap="flat" cmpd="sng">
              <a:solidFill>
                <a:schemeClr val="tx1"/>
              </a:solidFill>
              <a:prstDash val="solid"/>
              <a:headEnd type="none" w="med" len="med"/>
              <a:tailEnd type="none" w="med" len="med"/>
            </a:ln>
          </p:spPr>
        </p:sp>
        <p:sp>
          <p:nvSpPr>
            <p:cNvPr id="47117" name="Line 13"/>
            <p:cNvSpPr/>
            <p:nvPr/>
          </p:nvSpPr>
          <p:spPr>
            <a:xfrm>
              <a:off x="1292" y="2614"/>
              <a:ext cx="318" cy="136"/>
            </a:xfrm>
            <a:prstGeom prst="line">
              <a:avLst/>
            </a:prstGeom>
            <a:ln w="9525" cap="flat" cmpd="sng">
              <a:solidFill>
                <a:schemeClr val="tx1"/>
              </a:solidFill>
              <a:prstDash val="solid"/>
              <a:headEnd type="none" w="med" len="med"/>
              <a:tailEnd type="none" w="med" len="med"/>
            </a:ln>
          </p:spPr>
        </p:sp>
        <p:sp>
          <p:nvSpPr>
            <p:cNvPr id="47118" name="Line 14"/>
            <p:cNvSpPr/>
            <p:nvPr/>
          </p:nvSpPr>
          <p:spPr>
            <a:xfrm flipH="1">
              <a:off x="793" y="2976"/>
              <a:ext cx="137" cy="91"/>
            </a:xfrm>
            <a:prstGeom prst="line">
              <a:avLst/>
            </a:prstGeom>
            <a:ln w="9525" cap="flat" cmpd="sng">
              <a:solidFill>
                <a:schemeClr val="tx1"/>
              </a:solidFill>
              <a:prstDash val="solid"/>
              <a:headEnd type="none" w="med" len="med"/>
              <a:tailEnd type="none" w="med" len="med"/>
            </a:ln>
          </p:spPr>
        </p:sp>
        <p:sp>
          <p:nvSpPr>
            <p:cNvPr id="47119" name="Line 15"/>
            <p:cNvSpPr/>
            <p:nvPr/>
          </p:nvSpPr>
          <p:spPr>
            <a:xfrm>
              <a:off x="975" y="2976"/>
              <a:ext cx="91" cy="91"/>
            </a:xfrm>
            <a:prstGeom prst="line">
              <a:avLst/>
            </a:prstGeom>
            <a:ln w="9525" cap="flat" cmpd="sng">
              <a:solidFill>
                <a:schemeClr val="tx1"/>
              </a:solidFill>
              <a:prstDash val="solid"/>
              <a:headEnd type="none" w="med" len="med"/>
              <a:tailEnd type="none" w="med" len="med"/>
            </a:ln>
          </p:spPr>
        </p:sp>
        <p:sp>
          <p:nvSpPr>
            <p:cNvPr id="47120" name="Line 16"/>
            <p:cNvSpPr/>
            <p:nvPr/>
          </p:nvSpPr>
          <p:spPr>
            <a:xfrm flipH="1">
              <a:off x="1474" y="2976"/>
              <a:ext cx="136" cy="91"/>
            </a:xfrm>
            <a:prstGeom prst="line">
              <a:avLst/>
            </a:prstGeom>
            <a:ln w="9525" cap="flat" cmpd="sng">
              <a:solidFill>
                <a:schemeClr val="tx1"/>
              </a:solidFill>
              <a:prstDash val="solid"/>
              <a:headEnd type="none" w="med" len="med"/>
              <a:tailEnd type="none" w="med" len="med"/>
            </a:ln>
          </p:spPr>
        </p:sp>
        <p:sp>
          <p:nvSpPr>
            <p:cNvPr id="47121" name="Line 17"/>
            <p:cNvSpPr/>
            <p:nvPr/>
          </p:nvSpPr>
          <p:spPr>
            <a:xfrm>
              <a:off x="1655" y="2976"/>
              <a:ext cx="136" cy="91"/>
            </a:xfrm>
            <a:prstGeom prst="line">
              <a:avLst/>
            </a:prstGeom>
            <a:ln w="9525" cap="flat" cmpd="sng">
              <a:solidFill>
                <a:schemeClr val="tx1"/>
              </a:solidFill>
              <a:prstDash val="solid"/>
              <a:headEnd type="none" w="med" len="med"/>
              <a:tailEnd type="none" w="med" len="med"/>
            </a:ln>
          </p:spPr>
        </p:sp>
        <p:sp>
          <p:nvSpPr>
            <p:cNvPr id="47122" name="Line 18"/>
            <p:cNvSpPr/>
            <p:nvPr/>
          </p:nvSpPr>
          <p:spPr>
            <a:xfrm>
              <a:off x="793" y="3294"/>
              <a:ext cx="409" cy="363"/>
            </a:xfrm>
            <a:prstGeom prst="line">
              <a:avLst/>
            </a:prstGeom>
            <a:ln w="9525" cap="flat" cmpd="sng">
              <a:solidFill>
                <a:schemeClr val="tx1"/>
              </a:solidFill>
              <a:prstDash val="solid"/>
              <a:headEnd type="none" w="med" len="med"/>
              <a:tailEnd type="none" w="med" len="med"/>
            </a:ln>
          </p:spPr>
        </p:sp>
        <p:sp>
          <p:nvSpPr>
            <p:cNvPr id="47123" name="Line 19"/>
            <p:cNvSpPr/>
            <p:nvPr/>
          </p:nvSpPr>
          <p:spPr>
            <a:xfrm>
              <a:off x="1111" y="3294"/>
              <a:ext cx="181" cy="272"/>
            </a:xfrm>
            <a:prstGeom prst="line">
              <a:avLst/>
            </a:prstGeom>
            <a:ln w="9525" cap="flat" cmpd="sng">
              <a:solidFill>
                <a:schemeClr val="tx1"/>
              </a:solidFill>
              <a:prstDash val="solid"/>
              <a:headEnd type="none" w="med" len="med"/>
              <a:tailEnd type="none" w="med" len="med"/>
            </a:ln>
          </p:spPr>
        </p:sp>
        <p:sp>
          <p:nvSpPr>
            <p:cNvPr id="47124" name="Line 20"/>
            <p:cNvSpPr/>
            <p:nvPr/>
          </p:nvSpPr>
          <p:spPr>
            <a:xfrm flipH="1">
              <a:off x="1338" y="3294"/>
              <a:ext cx="136" cy="272"/>
            </a:xfrm>
            <a:prstGeom prst="line">
              <a:avLst/>
            </a:prstGeom>
            <a:ln w="9525" cap="flat" cmpd="sng">
              <a:solidFill>
                <a:schemeClr val="tx1"/>
              </a:solidFill>
              <a:prstDash val="solid"/>
              <a:headEnd type="none" w="med" len="med"/>
              <a:tailEnd type="none" w="med" len="med"/>
            </a:ln>
          </p:spPr>
        </p:sp>
        <p:sp>
          <p:nvSpPr>
            <p:cNvPr id="47125" name="Line 21"/>
            <p:cNvSpPr/>
            <p:nvPr/>
          </p:nvSpPr>
          <p:spPr>
            <a:xfrm flipH="1">
              <a:off x="1429" y="3294"/>
              <a:ext cx="362" cy="363"/>
            </a:xfrm>
            <a:prstGeom prst="line">
              <a:avLst/>
            </a:prstGeom>
            <a:ln w="9525" cap="flat" cmpd="sng">
              <a:solidFill>
                <a:schemeClr val="tx1"/>
              </a:solidFill>
              <a:prstDash val="solid"/>
              <a:headEnd type="none" w="med" len="med"/>
              <a:tailEnd type="none" w="med" len="med"/>
            </a:ln>
          </p:spPr>
        </p:sp>
        <p:sp>
          <p:nvSpPr>
            <p:cNvPr id="47126" name="Text Box 22"/>
            <p:cNvSpPr txBox="1"/>
            <p:nvPr/>
          </p:nvSpPr>
          <p:spPr>
            <a:xfrm>
              <a:off x="1655" y="3566"/>
              <a:ext cx="771"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无向图</a:t>
              </a:r>
              <a:r>
                <a:rPr lang="en-US" altLang="zh-CN" dirty="0">
                  <a:latin typeface="Arial" panose="020B0604020202020204" pitchFamily="34" charset="0"/>
                </a:rPr>
                <a:t>G</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圆排列问题</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64514" name="Text Box 3"/>
          <p:cNvSpPr txBox="1"/>
          <p:nvPr/>
        </p:nvSpPr>
        <p:spPr>
          <a:xfrm>
            <a:off x="250825" y="908050"/>
            <a:ext cx="8569325" cy="1917700"/>
          </a:xfrm>
          <a:prstGeom prst="rect">
            <a:avLst/>
          </a:prstGeom>
          <a:noFill/>
          <a:ln w="6350">
            <a:noFill/>
          </a:ln>
        </p:spPr>
        <p:txBody>
          <a:bodyPr anchor="t" anchorCtr="0">
            <a:spAutoFit/>
          </a:bodyPr>
          <a:lstStyle/>
          <a:p>
            <a:pPr eaLnBrk="0" hangingPunct="0"/>
            <a:r>
              <a:rPr lang="zh-CN" altLang="en-US" sz="2400" dirty="0">
                <a:latin typeface="黑体" panose="02010609060101010101" pitchFamily="49" charset="-122"/>
                <a:ea typeface="黑体" panose="02010609060101010101" pitchFamily="49" charset="-122"/>
              </a:rPr>
              <a:t>给定</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个大小不等的圆</a:t>
            </a:r>
            <a:r>
              <a:rPr lang="en-US" altLang="zh-CN" sz="2400" dirty="0">
                <a:latin typeface="黑体" panose="02010609060101010101" pitchFamily="49" charset="-122"/>
                <a:ea typeface="黑体" panose="02010609060101010101" pitchFamily="49" charset="-122"/>
              </a:rPr>
              <a:t>c1,c2,</a:t>
            </a:r>
            <a:r>
              <a:rPr lang="en-US" altLang="zh-CN" sz="2400" dirty="0">
                <a:latin typeface="Arial" panose="020B0604020202020204" pitchFamily="34"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,cn</a:t>
            </a:r>
            <a:r>
              <a:rPr lang="zh-CN" altLang="en-US" sz="2400" dirty="0">
                <a:latin typeface="黑体" panose="02010609060101010101" pitchFamily="49" charset="-122"/>
                <a:ea typeface="黑体" panose="02010609060101010101" pitchFamily="49" charset="-122"/>
              </a:rPr>
              <a:t>，现要将这</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个圆排进一个矩形框中，且要求各圆与矩形框的底边相切。圆排列问题要求从</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个圆的所有排列中找出有最小长度的圆排列。例如，当</a:t>
            </a:r>
            <a:r>
              <a:rPr lang="en-US" altLang="zh-CN" sz="2400" dirty="0">
                <a:latin typeface="黑体" panose="02010609060101010101" pitchFamily="49" charset="-122"/>
                <a:ea typeface="黑体" panose="02010609060101010101" pitchFamily="49" charset="-122"/>
              </a:rPr>
              <a:t>n=3</a:t>
            </a:r>
            <a:r>
              <a:rPr lang="zh-CN" altLang="en-US" sz="2400" dirty="0">
                <a:latin typeface="黑体" panose="02010609060101010101" pitchFamily="49" charset="-122"/>
                <a:ea typeface="黑体" panose="02010609060101010101" pitchFamily="49" charset="-122"/>
              </a:rPr>
              <a:t>，且所给的</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个圆的半径分别为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时，这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个圆的最小长度的圆排列如图所示。其最小长度为</a:t>
            </a:r>
          </a:p>
        </p:txBody>
      </p:sp>
      <p:sp>
        <p:nvSpPr>
          <p:cNvPr id="64515" name="Rectangle 4"/>
          <p:cNvSpPr/>
          <p:nvPr/>
        </p:nvSpPr>
        <p:spPr>
          <a:xfrm>
            <a:off x="0" y="3319463"/>
            <a:ext cx="9144000" cy="0"/>
          </a:xfrm>
          <a:prstGeom prst="rect">
            <a:avLst/>
          </a:prstGeom>
          <a:noFill/>
          <a:ln w="6350">
            <a:noFill/>
          </a:ln>
        </p:spPr>
        <p:txBody>
          <a:bodyPr wrap="none" anchor="ctr" anchorCtr="0">
            <a:spAutoFit/>
          </a:bodyPr>
          <a:lstStyle/>
          <a:p>
            <a:pPr eaLnBrk="0" hangingPunct="0"/>
            <a:endParaRPr lang="zh-CN" altLang="en-US" dirty="0">
              <a:latin typeface="Arial" panose="020B0604020202020204" pitchFamily="34" charset="0"/>
            </a:endParaRPr>
          </a:p>
        </p:txBody>
      </p:sp>
      <p:graphicFrame>
        <p:nvGraphicFramePr>
          <p:cNvPr id="64516" name="Object 2"/>
          <p:cNvGraphicFramePr/>
          <p:nvPr/>
        </p:nvGraphicFramePr>
        <p:xfrm>
          <a:off x="4284663" y="2349500"/>
          <a:ext cx="1079500" cy="442913"/>
        </p:xfrm>
        <a:graphic>
          <a:graphicData uri="http://schemas.openxmlformats.org/presentationml/2006/ole">
            <mc:AlternateContent xmlns:mc="http://schemas.openxmlformats.org/markup-compatibility/2006">
              <mc:Choice xmlns:v="urn:schemas-microsoft-com:vml" Requires="v">
                <p:oleObj r:id="rId2" imgW="532765" imgH="215900" progId="Equation.3">
                  <p:embed/>
                </p:oleObj>
              </mc:Choice>
              <mc:Fallback>
                <p:oleObj r:id="rId2" imgW="532765" imgH="215900" progId="Equation.3">
                  <p:embed/>
                  <p:pic>
                    <p:nvPicPr>
                      <p:cNvPr id="0" name="图片 3087"/>
                      <p:cNvPicPr/>
                      <p:nvPr/>
                    </p:nvPicPr>
                    <p:blipFill>
                      <a:blip r:embed="rId3"/>
                      <a:stretch>
                        <a:fillRect/>
                      </a:stretch>
                    </p:blipFill>
                    <p:spPr>
                      <a:xfrm>
                        <a:off x="4284663" y="2349500"/>
                        <a:ext cx="1079500" cy="442913"/>
                      </a:xfrm>
                      <a:prstGeom prst="rect">
                        <a:avLst/>
                      </a:prstGeom>
                      <a:noFill/>
                      <a:ln w="38100">
                        <a:noFill/>
                        <a:miter/>
                      </a:ln>
                    </p:spPr>
                  </p:pic>
                </p:oleObj>
              </mc:Fallback>
            </mc:AlternateContent>
          </a:graphicData>
        </a:graphic>
      </p:graphicFrame>
      <p:pic>
        <p:nvPicPr>
          <p:cNvPr id="64517" name="Picture 6" descr="t580"/>
          <p:cNvPicPr>
            <a:picLocks noChangeAspect="1"/>
          </p:cNvPicPr>
          <p:nvPr/>
        </p:nvPicPr>
        <p:blipFill>
          <a:blip r:embed="rId4"/>
          <a:stretch>
            <a:fillRect/>
          </a:stretch>
        </p:blipFill>
        <p:spPr>
          <a:xfrm>
            <a:off x="2195513" y="3068638"/>
            <a:ext cx="4105275" cy="2687637"/>
          </a:xfrm>
          <a:prstGeom prst="rect">
            <a:avLst/>
          </a:prstGeom>
          <a:noFill/>
          <a:ln w="9525">
            <a:noFill/>
          </a:ln>
        </p:spPr>
      </p:pic>
    </p:spTree>
  </p:cSld>
  <p:clrMapOvr>
    <a:masterClrMapping/>
  </p:clrMapOvr>
  <p:transition>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457200" y="500063"/>
            <a:ext cx="8362950" cy="5630863"/>
          </a:xfrm>
        </p:spPr>
        <p:txBody>
          <a:bodyPr vert="horz" wrap="square" lIns="91440" tIns="45720" rIns="91440" bIns="45720" numCol="1" anchor="t" anchorCtr="0" compatLnSpc="1"/>
          <a:lstStyle/>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en-US" altLang="zh-CN" sz="3200" b="0" i="0" u="none" strike="noStrike" kern="1200" cap="none" spc="0" normalizeH="0" baseline="0" noProof="0">
                <a:ln>
                  <a:noFill/>
                </a:ln>
                <a:solidFill>
                  <a:schemeClr val="tx1"/>
                </a:solidFill>
                <a:effectLst/>
                <a:uLnTx/>
                <a:uFillTx/>
                <a:latin typeface="+mj-ea"/>
                <a:ea typeface="+mj-ea"/>
                <a:cs typeface="+mn-cs"/>
              </a:rPr>
              <a:t>4</a:t>
            </a:r>
            <a:r>
              <a:rPr kumimoji="0" lang="zh-CN" altLang="en-US" sz="3200" b="0" i="0" u="none" strike="noStrike" kern="1200" cap="none" spc="0" normalizeH="0" baseline="0" noProof="0">
                <a:ln>
                  <a:noFill/>
                </a:ln>
                <a:solidFill>
                  <a:schemeClr val="tx1"/>
                </a:solidFill>
                <a:effectLst/>
                <a:uLnTx/>
                <a:uFillTx/>
                <a:latin typeface="+mj-ea"/>
                <a:ea typeface="+mj-ea"/>
                <a:cs typeface="+mn-cs"/>
              </a:rPr>
              <a:t>）</a:t>
            </a:r>
            <a:r>
              <a:rPr kumimoji="0" lang="en-US" altLang="zh-CN" sz="3200" b="0" i="0" u="none" strike="noStrike" kern="1200" cap="none" spc="0" normalizeH="0" baseline="0" noProof="0">
                <a:ln>
                  <a:noFill/>
                </a:ln>
                <a:solidFill>
                  <a:schemeClr val="tx1"/>
                </a:solidFill>
                <a:effectLst/>
                <a:uLnTx/>
                <a:uFillTx/>
                <a:latin typeface="+mj-ea"/>
                <a:ea typeface="+mj-ea"/>
                <a:cs typeface="+mn-cs"/>
              </a:rPr>
              <a:t>BFS</a:t>
            </a:r>
            <a:r>
              <a:rPr kumimoji="0" lang="zh-CN" altLang="en-US" sz="3200" b="0" i="0" u="none" strike="noStrike" kern="1200" cap="none" spc="0" normalizeH="0" baseline="0" noProof="0">
                <a:ln>
                  <a:noFill/>
                </a:ln>
                <a:solidFill>
                  <a:schemeClr val="tx1"/>
                </a:solidFill>
                <a:effectLst/>
                <a:uLnTx/>
                <a:uFillTx/>
                <a:latin typeface="+mj-ea"/>
                <a:ea typeface="+mj-ea"/>
                <a:cs typeface="+mn-cs"/>
              </a:rPr>
              <a:t>、</a:t>
            </a:r>
            <a:r>
              <a:rPr kumimoji="0" lang="en-US" altLang="zh-CN" sz="3200" b="0" i="0" u="none" strike="noStrike" kern="1200" cap="none" spc="0" normalizeH="0" baseline="0" noProof="0">
                <a:ln>
                  <a:noFill/>
                </a:ln>
                <a:solidFill>
                  <a:schemeClr val="tx1"/>
                </a:solidFill>
                <a:effectLst/>
                <a:uLnTx/>
                <a:uFillTx/>
                <a:latin typeface="+mj-ea"/>
                <a:ea typeface="+mj-ea"/>
                <a:cs typeface="+mn-cs"/>
              </a:rPr>
              <a:t>DFS</a:t>
            </a:r>
            <a:r>
              <a:rPr kumimoji="0" lang="zh-CN" altLang="en-US" sz="3200" b="0" i="0" u="none" strike="noStrike" kern="1200" cap="none" spc="0" normalizeH="0" baseline="0" noProof="0">
                <a:ln>
                  <a:noFill/>
                </a:ln>
                <a:solidFill>
                  <a:schemeClr val="tx1"/>
                </a:solidFill>
                <a:effectLst/>
                <a:uLnTx/>
                <a:uFillTx/>
                <a:latin typeface="+mj-ea"/>
                <a:ea typeface="+mj-ea"/>
                <a:cs typeface="+mn-cs"/>
              </a:rPr>
              <a:t>、</a:t>
            </a:r>
            <a:r>
              <a:rPr kumimoji="0" lang="en-US" altLang="zh-CN" sz="3200" b="0" i="0" u="none" strike="noStrike" kern="1200" cap="none" spc="0" normalizeH="0" baseline="0" noProof="0">
                <a:ln>
                  <a:noFill/>
                </a:ln>
                <a:solidFill>
                  <a:schemeClr val="tx1"/>
                </a:solidFill>
                <a:effectLst/>
                <a:uLnTx/>
                <a:uFillTx/>
                <a:latin typeface="+mj-ea"/>
                <a:ea typeface="+mj-ea"/>
                <a:cs typeface="+mn-cs"/>
              </a:rPr>
              <a:t>D_Search</a:t>
            </a:r>
            <a:r>
              <a:rPr kumimoji="0" lang="zh-CN" altLang="en-US" sz="3200" b="0" i="0" u="none" strike="noStrike" kern="1200" cap="none" spc="0" normalizeH="0" baseline="0" noProof="0">
                <a:ln>
                  <a:noFill/>
                </a:ln>
                <a:solidFill>
                  <a:schemeClr val="tx1"/>
                </a:solidFill>
                <a:effectLst/>
                <a:uLnTx/>
                <a:uFillTx/>
                <a:latin typeface="+mj-ea"/>
                <a:ea typeface="+mj-ea"/>
                <a:cs typeface="+mn-cs"/>
              </a:rPr>
              <a:t>算法比较</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rgbClr val="0000FF"/>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BFS</a:t>
            </a:r>
            <a:r>
              <a:rPr kumimoji="0" lang="zh-CN" altLang="en-US" sz="2200" b="0" i="0" u="none" strike="noStrike" kern="1200" cap="none" spc="0" normalizeH="0" baseline="0" noProof="0">
                <a:ln>
                  <a:noFill/>
                </a:ln>
                <a:solidFill>
                  <a:schemeClr val="tx1"/>
                </a:solidFill>
                <a:effectLst/>
                <a:uLnTx/>
                <a:uFillTx/>
                <a:latin typeface="+mn-ea"/>
                <a:ea typeface="+mn-ea"/>
                <a:cs typeface="+mn-cs"/>
              </a:rPr>
              <a:t>：使用</a:t>
            </a:r>
            <a:r>
              <a:rPr kumimoji="0" lang="zh-CN" altLang="en-US" sz="2200" b="0" i="0" u="none" strike="noStrike" kern="1200" cap="none" spc="0" normalizeH="0" baseline="0" noProof="0">
                <a:ln>
                  <a:noFill/>
                </a:ln>
                <a:solidFill>
                  <a:srgbClr val="FF3300"/>
                </a:solidFill>
                <a:effectLst/>
                <a:uLnTx/>
                <a:uFillTx/>
                <a:latin typeface="+mn-ea"/>
                <a:ea typeface="+mn-ea"/>
                <a:cs typeface="+mn-cs"/>
              </a:rPr>
              <a:t>队列</a:t>
            </a:r>
            <a:r>
              <a:rPr kumimoji="0" lang="zh-CN" altLang="en-US" sz="2200" b="0" i="0" u="none" strike="noStrike" kern="1200" cap="none" spc="0" normalizeH="0" baseline="0" noProof="0">
                <a:ln>
                  <a:noFill/>
                </a:ln>
                <a:solidFill>
                  <a:schemeClr val="tx1"/>
                </a:solidFill>
                <a:effectLst/>
                <a:uLnTx/>
                <a:uFillTx/>
                <a:latin typeface="+mn-ea"/>
                <a:ea typeface="+mn-ea"/>
                <a:cs typeface="+mn-cs"/>
              </a:rPr>
              <a:t>保存未被检测的结点。结点按照</a:t>
            </a:r>
            <a:r>
              <a:rPr kumimoji="0" lang="zh-CN" altLang="en-US" sz="2200" b="0" i="0" u="none" strike="noStrike" kern="1200" cap="none" spc="0" normalizeH="0" baseline="0" noProof="0">
                <a:ln>
                  <a:noFill/>
                </a:ln>
                <a:solidFill>
                  <a:srgbClr val="FF3300"/>
                </a:solidFill>
                <a:effectLst/>
                <a:uLnTx/>
                <a:uFillTx/>
                <a:latin typeface="+mn-ea"/>
                <a:ea typeface="+mn-ea"/>
                <a:cs typeface="+mn-cs"/>
              </a:rPr>
              <a:t>宽度优先</a:t>
            </a:r>
            <a:r>
              <a:rPr kumimoji="0" lang="zh-CN" altLang="en-US" sz="2200" b="0" i="0" u="none" strike="noStrike" kern="1200" cap="none" spc="0" normalizeH="0" baseline="0" noProof="0">
                <a:ln>
                  <a:noFill/>
                </a:ln>
                <a:solidFill>
                  <a:schemeClr val="tx1"/>
                </a:solidFill>
                <a:effectLst/>
                <a:uLnTx/>
                <a:uFillTx/>
                <a:latin typeface="+mn-ea"/>
                <a:ea typeface="+mn-ea"/>
                <a:cs typeface="+mn-cs"/>
              </a:rPr>
              <a:t>的次序被访问和进、出队列。</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DFS</a:t>
            </a:r>
            <a:r>
              <a:rPr kumimoji="0" lang="zh-CN" altLang="en-US" sz="2200" b="0" i="0" u="none" strike="noStrike" kern="1200" cap="none" spc="0" normalizeH="0" baseline="0" noProof="0">
                <a:ln>
                  <a:noFill/>
                </a:ln>
                <a:solidFill>
                  <a:schemeClr val="tx1"/>
                </a:solidFill>
                <a:effectLst/>
                <a:uLnTx/>
                <a:uFillTx/>
                <a:latin typeface="+mn-ea"/>
                <a:ea typeface="+mn-ea"/>
                <a:cs typeface="+mn-cs"/>
              </a:rPr>
              <a:t>：使用</a:t>
            </a:r>
            <a:r>
              <a:rPr kumimoji="0" lang="zh-CN" altLang="en-US" sz="2200" b="0" i="0" u="none" strike="noStrike" kern="1200" cap="none" spc="0" normalizeH="0" baseline="0" noProof="0">
                <a:ln>
                  <a:noFill/>
                </a:ln>
                <a:solidFill>
                  <a:srgbClr val="FF3300"/>
                </a:solidFill>
                <a:effectLst/>
                <a:uLnTx/>
                <a:uFillTx/>
                <a:latin typeface="+mn-ea"/>
                <a:ea typeface="+mn-ea"/>
                <a:cs typeface="+mn-cs"/>
              </a:rPr>
              <a:t>栈</a:t>
            </a:r>
            <a:r>
              <a:rPr kumimoji="0" lang="zh-CN" altLang="en-US" sz="2200" b="0" i="0" u="none" strike="noStrike" kern="1200" cap="none" spc="0" normalizeH="0" baseline="0" noProof="0">
                <a:ln>
                  <a:noFill/>
                </a:ln>
                <a:solidFill>
                  <a:schemeClr val="tx1"/>
                </a:solidFill>
                <a:effectLst/>
                <a:uLnTx/>
                <a:uFillTx/>
                <a:latin typeface="+mn-ea"/>
                <a:ea typeface="+mn-ea"/>
                <a:cs typeface="+mn-cs"/>
              </a:rPr>
              <a:t>保存未被检测的结点，结点按照</a:t>
            </a:r>
            <a:r>
              <a:rPr kumimoji="0" lang="zh-CN" altLang="en-US" sz="2200" b="0" i="0" u="none" strike="noStrike" kern="1200" cap="none" spc="0" normalizeH="0" baseline="0" noProof="0">
                <a:ln>
                  <a:noFill/>
                </a:ln>
                <a:solidFill>
                  <a:srgbClr val="FF3300"/>
                </a:solidFill>
                <a:effectLst/>
                <a:uLnTx/>
                <a:uFillTx/>
                <a:latin typeface="+mn-ea"/>
                <a:ea typeface="+mn-ea"/>
                <a:cs typeface="+mn-cs"/>
              </a:rPr>
              <a:t>深度优先</a:t>
            </a:r>
            <a:r>
              <a:rPr kumimoji="0" lang="zh-CN" altLang="en-US" sz="2200" b="0" i="0" u="none" strike="noStrike" kern="1200" cap="none" spc="0" normalizeH="0" baseline="0" noProof="0">
                <a:ln>
                  <a:noFill/>
                </a:ln>
                <a:solidFill>
                  <a:schemeClr val="tx1"/>
                </a:solidFill>
                <a:effectLst/>
                <a:uLnTx/>
                <a:uFillTx/>
                <a:latin typeface="+mn-ea"/>
                <a:ea typeface="+mn-ea"/>
                <a:cs typeface="+mn-cs"/>
              </a:rPr>
              <a:t>的次序被访问并依次被压入栈中，并以相反的次序出栈进行新的检测。</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D_Search</a:t>
            </a:r>
            <a:r>
              <a:rPr kumimoji="0" lang="zh-CN" altLang="en-US" sz="2200" b="0" i="0" u="none" strike="noStrike" kern="1200" cap="none" spc="0" normalizeH="0" baseline="0" noProof="0">
                <a:ln>
                  <a:noFill/>
                </a:ln>
                <a:solidFill>
                  <a:schemeClr val="tx1"/>
                </a:solidFill>
                <a:effectLst/>
                <a:uLnTx/>
                <a:uFillTx/>
                <a:latin typeface="+mn-ea"/>
                <a:ea typeface="+mn-ea"/>
                <a:cs typeface="+mn-cs"/>
              </a:rPr>
              <a:t>：使用</a:t>
            </a:r>
            <a:r>
              <a:rPr kumimoji="0" lang="zh-CN" altLang="en-US" sz="2200" b="0" i="0" u="none" strike="noStrike" kern="1200" cap="none" spc="0" normalizeH="0" baseline="0" noProof="0">
                <a:ln>
                  <a:noFill/>
                </a:ln>
                <a:solidFill>
                  <a:srgbClr val="FF3300"/>
                </a:solidFill>
                <a:effectLst/>
                <a:uLnTx/>
                <a:uFillTx/>
                <a:latin typeface="+mn-ea"/>
                <a:ea typeface="+mn-ea"/>
                <a:cs typeface="+mn-cs"/>
              </a:rPr>
              <a:t>栈</a:t>
            </a:r>
            <a:r>
              <a:rPr kumimoji="0" lang="zh-CN" altLang="en-US" sz="2200" b="0" i="0" u="none" strike="noStrike" kern="1200" cap="none" spc="0" normalizeH="0" baseline="0" noProof="0">
                <a:ln>
                  <a:noFill/>
                </a:ln>
                <a:solidFill>
                  <a:schemeClr val="tx1"/>
                </a:solidFill>
                <a:effectLst/>
                <a:uLnTx/>
                <a:uFillTx/>
                <a:latin typeface="+mn-ea"/>
                <a:ea typeface="+mn-ea"/>
                <a:cs typeface="+mn-cs"/>
              </a:rPr>
              <a:t>保存未被检测的结点，结点按照</a:t>
            </a:r>
            <a:r>
              <a:rPr kumimoji="0" lang="zh-CN" altLang="en-US" sz="2200" b="0" i="0" u="none" strike="noStrike" kern="1200" cap="none" spc="0" normalizeH="0" baseline="0" noProof="0">
                <a:ln>
                  <a:noFill/>
                </a:ln>
                <a:solidFill>
                  <a:srgbClr val="FF3300"/>
                </a:solidFill>
                <a:effectLst/>
                <a:uLnTx/>
                <a:uFillTx/>
                <a:latin typeface="+mn-ea"/>
                <a:ea typeface="+mn-ea"/>
                <a:cs typeface="+mn-cs"/>
              </a:rPr>
              <a:t>宽度优先</a:t>
            </a:r>
            <a:r>
              <a:rPr kumimoji="0" lang="zh-CN" altLang="en-US" sz="2200" b="0" i="0" u="none" strike="noStrike" kern="1200" cap="none" spc="0" normalizeH="0" baseline="0" noProof="0">
                <a:ln>
                  <a:noFill/>
                </a:ln>
                <a:solidFill>
                  <a:schemeClr val="tx1"/>
                </a:solidFill>
                <a:effectLst/>
                <a:uLnTx/>
                <a:uFillTx/>
                <a:latin typeface="+mn-ea"/>
                <a:ea typeface="+mn-ea"/>
                <a:cs typeface="+mn-cs"/>
              </a:rPr>
              <a:t>的次序被访问并被依次压入栈中，然后以相反的次序出栈进行新的检测。</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BFS</a:t>
            </a:r>
            <a:r>
              <a:rPr kumimoji="0" lang="zh-CN" altLang="en-US" sz="2200" b="0" i="0" u="none" strike="noStrike" kern="1200" cap="none" spc="0" normalizeH="0" baseline="0" noProof="0">
                <a:ln>
                  <a:noFill/>
                </a:ln>
                <a:solidFill>
                  <a:srgbClr val="0000FF"/>
                </a:solidFill>
                <a:effectLst/>
                <a:uLnTx/>
                <a:uFillTx/>
                <a:latin typeface="+mn-ea"/>
                <a:ea typeface="+mn-ea"/>
                <a:cs typeface="+mn-cs"/>
              </a:rPr>
              <a:t>访问序列：</a:t>
            </a: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chemeClr val="tx1"/>
                </a:solidFill>
                <a:effectLst/>
                <a:uLnTx/>
                <a:uFillTx/>
                <a:latin typeface="+mn-ea"/>
                <a:ea typeface="+mn-ea"/>
                <a:cs typeface="+mn-cs"/>
              </a:rPr>
              <a:t>1 2 3 4 5 6 7 8</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en-US" altLang="zh-CN"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DFS</a:t>
            </a:r>
            <a:r>
              <a:rPr kumimoji="0" lang="zh-CN" altLang="en-US" sz="2200" b="0" i="0" u="none" strike="noStrike" kern="1200" cap="none" spc="0" normalizeH="0" baseline="0" noProof="0">
                <a:ln>
                  <a:noFill/>
                </a:ln>
                <a:solidFill>
                  <a:srgbClr val="0000FF"/>
                </a:solidFill>
                <a:effectLst/>
                <a:uLnTx/>
                <a:uFillTx/>
                <a:latin typeface="+mn-ea"/>
                <a:ea typeface="+mn-ea"/>
                <a:cs typeface="+mn-cs"/>
              </a:rPr>
              <a:t>访问序列：</a:t>
            </a: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chemeClr val="tx1"/>
                </a:solidFill>
                <a:effectLst/>
                <a:uLnTx/>
                <a:uFillTx/>
                <a:latin typeface="+mn-ea"/>
                <a:ea typeface="+mn-ea"/>
                <a:cs typeface="+mn-cs"/>
              </a:rPr>
              <a:t>1 2 4 8 5 6 3 7</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en-US" altLang="zh-CN"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rgbClr val="0000FF"/>
                </a:solidFill>
                <a:effectLst/>
                <a:uLnTx/>
                <a:uFillTx/>
                <a:latin typeface="+mn-ea"/>
                <a:ea typeface="+mn-ea"/>
                <a:cs typeface="+mn-cs"/>
              </a:rPr>
              <a:t>D_Search</a:t>
            </a:r>
            <a:r>
              <a:rPr kumimoji="0" lang="zh-CN" altLang="en-US" sz="2200" b="0" i="0" u="none" strike="noStrike" kern="1200" cap="none" spc="0" normalizeH="0" baseline="0" noProof="0">
                <a:ln>
                  <a:noFill/>
                </a:ln>
                <a:solidFill>
                  <a:srgbClr val="0000FF"/>
                </a:solidFill>
                <a:effectLst/>
                <a:uLnTx/>
                <a:uFillTx/>
                <a:latin typeface="+mn-ea"/>
                <a:ea typeface="+mn-ea"/>
                <a:cs typeface="+mn-cs"/>
              </a:rPr>
              <a:t>检测序列：</a:t>
            </a: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chemeClr val="tx1"/>
                </a:solidFill>
                <a:effectLst/>
                <a:uLnTx/>
                <a:uFillTx/>
                <a:latin typeface="+mn-ea"/>
                <a:ea typeface="+mn-ea"/>
                <a:cs typeface="+mn-cs"/>
              </a:rPr>
              <a:t>1 3 7 8 5 4 6 2                   </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r>
              <a:rPr kumimoji="0" lang="en-US" altLang="zh-CN" sz="2200" b="0" i="0" u="none" strike="noStrike" kern="1200" cap="none" spc="0" normalizeH="0" baseline="0" noProof="0">
                <a:ln>
                  <a:noFill/>
                </a:ln>
                <a:solidFill>
                  <a:srgbClr val="0000FF"/>
                </a:solidFill>
                <a:effectLst/>
                <a:uLnTx/>
                <a:uFillTx/>
                <a:latin typeface="+mn-ea"/>
                <a:ea typeface="+mn-ea"/>
                <a:cs typeface="+mn-cs"/>
              </a:rPr>
              <a:t>                        D_Search</a:t>
            </a:r>
            <a:r>
              <a:rPr kumimoji="0" lang="zh-CN" altLang="en-US" sz="2200" b="0" i="0" u="none" strike="noStrike" kern="1200" cap="none" spc="0" normalizeH="0" baseline="0" noProof="0">
                <a:ln>
                  <a:noFill/>
                </a:ln>
                <a:solidFill>
                  <a:srgbClr val="0000FF"/>
                </a:solidFill>
                <a:effectLst/>
                <a:uLnTx/>
                <a:uFillTx/>
                <a:latin typeface="+mn-ea"/>
                <a:ea typeface="+mn-ea"/>
                <a:cs typeface="+mn-cs"/>
              </a:rPr>
              <a:t>访问序列：</a:t>
            </a:r>
            <a:r>
              <a:rPr kumimoji="0" lang="zh-CN" altLang="en-US" sz="2200" b="0" i="0" u="none" strike="noStrike" kern="1200" cap="none" spc="0" normalizeH="0" baseline="0" noProof="0">
                <a:ln>
                  <a:noFill/>
                </a:ln>
                <a:solidFill>
                  <a:schemeClr val="tx1"/>
                </a:solidFill>
                <a:effectLst/>
                <a:uLnTx/>
                <a:uFillTx/>
                <a:latin typeface="+mn-ea"/>
                <a:ea typeface="+mn-ea"/>
                <a:cs typeface="+mn-cs"/>
              </a:rPr>
              <a:t> </a:t>
            </a:r>
            <a:r>
              <a:rPr kumimoji="0" lang="en-US" altLang="zh-CN" sz="2200" b="0" i="0" u="none" strike="noStrike" kern="1200" cap="none" spc="0" normalizeH="0" baseline="0" noProof="0">
                <a:ln>
                  <a:noFill/>
                </a:ln>
                <a:solidFill>
                  <a:schemeClr val="tx1"/>
                </a:solidFill>
                <a:effectLst/>
                <a:uLnTx/>
                <a:uFillTx/>
                <a:latin typeface="+mn-ea"/>
                <a:ea typeface="+mn-ea"/>
                <a:cs typeface="+mn-cs"/>
              </a:rPr>
              <a:t>1 2 3 6 7 8 4 5</a:t>
            </a:r>
          </a:p>
          <a:p>
            <a:pPr marL="0" marR="0" lvl="0" indent="0" algn="l" defTabSz="914400" rtl="0" eaLnBrk="1" fontAlgn="base" latinLnBrk="0" hangingPunct="1">
              <a:lnSpc>
                <a:spcPct val="125000"/>
              </a:lnSpc>
              <a:spcBef>
                <a:spcPts val="0"/>
              </a:spcBef>
              <a:spcAft>
                <a:spcPct val="0"/>
              </a:spcAft>
              <a:buClr>
                <a:srgbClr val="0BD0D9"/>
              </a:buClr>
              <a:buSzPct val="95000"/>
              <a:buFont typeface="Wingdings" panose="05000000000000000000" pitchFamily="2" charset="2"/>
              <a:buNone/>
              <a:defRPr/>
            </a:pPr>
            <a:endParaRPr kumimoji="0" lang="en-US" altLang="zh-CN" sz="2200" b="0" i="0" u="none" strike="noStrike" kern="1200" cap="none" spc="0" normalizeH="0" baseline="0" noProof="0">
              <a:ln>
                <a:noFill/>
              </a:ln>
              <a:solidFill>
                <a:schemeClr val="tx1"/>
              </a:solidFill>
              <a:effectLst/>
              <a:uLnTx/>
              <a:uFillTx/>
              <a:latin typeface="+mn-ea"/>
              <a:ea typeface="+mn-ea"/>
              <a:cs typeface="+mn-cs"/>
            </a:endParaRPr>
          </a:p>
        </p:txBody>
      </p:sp>
      <p:grpSp>
        <p:nvGrpSpPr>
          <p:cNvPr id="48131" name="Group 3"/>
          <p:cNvGrpSpPr/>
          <p:nvPr/>
        </p:nvGrpSpPr>
        <p:grpSpPr>
          <a:xfrm>
            <a:off x="755650" y="4357688"/>
            <a:ext cx="2808288" cy="2238375"/>
            <a:chOff x="657" y="2387"/>
            <a:chExt cx="1769" cy="1410"/>
          </a:xfrm>
        </p:grpSpPr>
        <p:sp>
          <p:nvSpPr>
            <p:cNvPr id="48132" name="Oval 4"/>
            <p:cNvSpPr/>
            <p:nvPr/>
          </p:nvSpPr>
          <p:spPr>
            <a:xfrm>
              <a:off x="1202" y="238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1</a:t>
              </a:r>
            </a:p>
          </p:txBody>
        </p:sp>
        <p:sp>
          <p:nvSpPr>
            <p:cNvPr id="48133" name="Oval 5"/>
            <p:cNvSpPr/>
            <p:nvPr/>
          </p:nvSpPr>
          <p:spPr>
            <a:xfrm>
              <a:off x="83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2</a:t>
              </a:r>
            </a:p>
          </p:txBody>
        </p:sp>
        <p:sp>
          <p:nvSpPr>
            <p:cNvPr id="48134" name="Oval 6"/>
            <p:cNvSpPr/>
            <p:nvPr/>
          </p:nvSpPr>
          <p:spPr>
            <a:xfrm>
              <a:off x="1519" y="2750"/>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3</a:t>
              </a:r>
            </a:p>
          </p:txBody>
        </p:sp>
        <p:sp>
          <p:nvSpPr>
            <p:cNvPr id="48135" name="Oval 7"/>
            <p:cNvSpPr/>
            <p:nvPr/>
          </p:nvSpPr>
          <p:spPr>
            <a:xfrm>
              <a:off x="657"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4</a:t>
              </a:r>
            </a:p>
          </p:txBody>
        </p:sp>
        <p:sp>
          <p:nvSpPr>
            <p:cNvPr id="48136" name="Oval 8"/>
            <p:cNvSpPr/>
            <p:nvPr/>
          </p:nvSpPr>
          <p:spPr>
            <a:xfrm>
              <a:off x="975"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5</a:t>
              </a:r>
            </a:p>
          </p:txBody>
        </p:sp>
        <p:sp>
          <p:nvSpPr>
            <p:cNvPr id="48137" name="Oval 9"/>
            <p:cNvSpPr/>
            <p:nvPr/>
          </p:nvSpPr>
          <p:spPr>
            <a:xfrm>
              <a:off x="1338"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6</a:t>
              </a:r>
            </a:p>
          </p:txBody>
        </p:sp>
        <p:sp>
          <p:nvSpPr>
            <p:cNvPr id="48138" name="Oval 10"/>
            <p:cNvSpPr/>
            <p:nvPr/>
          </p:nvSpPr>
          <p:spPr>
            <a:xfrm>
              <a:off x="1701" y="3067"/>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7</a:t>
              </a:r>
            </a:p>
          </p:txBody>
        </p:sp>
        <p:sp>
          <p:nvSpPr>
            <p:cNvPr id="48139" name="Oval 11"/>
            <p:cNvSpPr/>
            <p:nvPr/>
          </p:nvSpPr>
          <p:spPr>
            <a:xfrm>
              <a:off x="1202" y="3566"/>
              <a:ext cx="227" cy="227"/>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Arial" panose="020B0604020202020204" pitchFamily="34" charset="0"/>
                </a:rPr>
                <a:t>8</a:t>
              </a:r>
            </a:p>
          </p:txBody>
        </p:sp>
        <p:sp>
          <p:nvSpPr>
            <p:cNvPr id="48140" name="Line 12"/>
            <p:cNvSpPr/>
            <p:nvPr/>
          </p:nvSpPr>
          <p:spPr>
            <a:xfrm flipH="1">
              <a:off x="975" y="2614"/>
              <a:ext cx="317" cy="136"/>
            </a:xfrm>
            <a:prstGeom prst="line">
              <a:avLst/>
            </a:prstGeom>
            <a:ln w="9525" cap="flat" cmpd="sng">
              <a:solidFill>
                <a:schemeClr val="tx1"/>
              </a:solidFill>
              <a:prstDash val="solid"/>
              <a:headEnd type="none" w="med" len="med"/>
              <a:tailEnd type="none" w="med" len="med"/>
            </a:ln>
          </p:spPr>
        </p:sp>
        <p:sp>
          <p:nvSpPr>
            <p:cNvPr id="48141" name="Line 13"/>
            <p:cNvSpPr/>
            <p:nvPr/>
          </p:nvSpPr>
          <p:spPr>
            <a:xfrm>
              <a:off x="1292" y="2614"/>
              <a:ext cx="318" cy="136"/>
            </a:xfrm>
            <a:prstGeom prst="line">
              <a:avLst/>
            </a:prstGeom>
            <a:ln w="9525" cap="flat" cmpd="sng">
              <a:solidFill>
                <a:schemeClr val="tx1"/>
              </a:solidFill>
              <a:prstDash val="solid"/>
              <a:headEnd type="none" w="med" len="med"/>
              <a:tailEnd type="none" w="med" len="med"/>
            </a:ln>
          </p:spPr>
        </p:sp>
        <p:sp>
          <p:nvSpPr>
            <p:cNvPr id="48142" name="Line 14"/>
            <p:cNvSpPr/>
            <p:nvPr/>
          </p:nvSpPr>
          <p:spPr>
            <a:xfrm flipH="1">
              <a:off x="793" y="2976"/>
              <a:ext cx="137" cy="91"/>
            </a:xfrm>
            <a:prstGeom prst="line">
              <a:avLst/>
            </a:prstGeom>
            <a:ln w="9525" cap="flat" cmpd="sng">
              <a:solidFill>
                <a:schemeClr val="tx1"/>
              </a:solidFill>
              <a:prstDash val="solid"/>
              <a:headEnd type="none" w="med" len="med"/>
              <a:tailEnd type="none" w="med" len="med"/>
            </a:ln>
          </p:spPr>
        </p:sp>
        <p:sp>
          <p:nvSpPr>
            <p:cNvPr id="48143" name="Line 15"/>
            <p:cNvSpPr/>
            <p:nvPr/>
          </p:nvSpPr>
          <p:spPr>
            <a:xfrm>
              <a:off x="975" y="2976"/>
              <a:ext cx="91" cy="91"/>
            </a:xfrm>
            <a:prstGeom prst="line">
              <a:avLst/>
            </a:prstGeom>
            <a:ln w="9525" cap="flat" cmpd="sng">
              <a:solidFill>
                <a:schemeClr val="tx1"/>
              </a:solidFill>
              <a:prstDash val="solid"/>
              <a:headEnd type="none" w="med" len="med"/>
              <a:tailEnd type="none" w="med" len="med"/>
            </a:ln>
          </p:spPr>
        </p:sp>
        <p:sp>
          <p:nvSpPr>
            <p:cNvPr id="48144" name="Line 16"/>
            <p:cNvSpPr/>
            <p:nvPr/>
          </p:nvSpPr>
          <p:spPr>
            <a:xfrm flipH="1">
              <a:off x="1474" y="2976"/>
              <a:ext cx="136" cy="91"/>
            </a:xfrm>
            <a:prstGeom prst="line">
              <a:avLst/>
            </a:prstGeom>
            <a:ln w="9525" cap="flat" cmpd="sng">
              <a:solidFill>
                <a:schemeClr val="tx1"/>
              </a:solidFill>
              <a:prstDash val="solid"/>
              <a:headEnd type="none" w="med" len="med"/>
              <a:tailEnd type="none" w="med" len="med"/>
            </a:ln>
          </p:spPr>
        </p:sp>
        <p:sp>
          <p:nvSpPr>
            <p:cNvPr id="48145" name="Line 17"/>
            <p:cNvSpPr/>
            <p:nvPr/>
          </p:nvSpPr>
          <p:spPr>
            <a:xfrm>
              <a:off x="1655" y="2976"/>
              <a:ext cx="136" cy="91"/>
            </a:xfrm>
            <a:prstGeom prst="line">
              <a:avLst/>
            </a:prstGeom>
            <a:ln w="9525" cap="flat" cmpd="sng">
              <a:solidFill>
                <a:schemeClr val="tx1"/>
              </a:solidFill>
              <a:prstDash val="solid"/>
              <a:headEnd type="none" w="med" len="med"/>
              <a:tailEnd type="none" w="med" len="med"/>
            </a:ln>
          </p:spPr>
        </p:sp>
        <p:sp>
          <p:nvSpPr>
            <p:cNvPr id="48146" name="Line 18"/>
            <p:cNvSpPr/>
            <p:nvPr/>
          </p:nvSpPr>
          <p:spPr>
            <a:xfrm>
              <a:off x="793" y="3294"/>
              <a:ext cx="409" cy="363"/>
            </a:xfrm>
            <a:prstGeom prst="line">
              <a:avLst/>
            </a:prstGeom>
            <a:ln w="9525" cap="flat" cmpd="sng">
              <a:solidFill>
                <a:schemeClr val="tx1"/>
              </a:solidFill>
              <a:prstDash val="solid"/>
              <a:headEnd type="none" w="med" len="med"/>
              <a:tailEnd type="none" w="med" len="med"/>
            </a:ln>
          </p:spPr>
        </p:sp>
        <p:sp>
          <p:nvSpPr>
            <p:cNvPr id="48147" name="Line 19"/>
            <p:cNvSpPr/>
            <p:nvPr/>
          </p:nvSpPr>
          <p:spPr>
            <a:xfrm>
              <a:off x="1111" y="3294"/>
              <a:ext cx="181" cy="272"/>
            </a:xfrm>
            <a:prstGeom prst="line">
              <a:avLst/>
            </a:prstGeom>
            <a:ln w="9525" cap="flat" cmpd="sng">
              <a:solidFill>
                <a:schemeClr val="tx1"/>
              </a:solidFill>
              <a:prstDash val="solid"/>
              <a:headEnd type="none" w="med" len="med"/>
              <a:tailEnd type="none" w="med" len="med"/>
            </a:ln>
          </p:spPr>
        </p:sp>
        <p:sp>
          <p:nvSpPr>
            <p:cNvPr id="48148" name="Line 20"/>
            <p:cNvSpPr/>
            <p:nvPr/>
          </p:nvSpPr>
          <p:spPr>
            <a:xfrm flipH="1">
              <a:off x="1338" y="3294"/>
              <a:ext cx="136" cy="272"/>
            </a:xfrm>
            <a:prstGeom prst="line">
              <a:avLst/>
            </a:prstGeom>
            <a:ln w="9525" cap="flat" cmpd="sng">
              <a:solidFill>
                <a:schemeClr val="tx1"/>
              </a:solidFill>
              <a:prstDash val="solid"/>
              <a:headEnd type="none" w="med" len="med"/>
              <a:tailEnd type="none" w="med" len="med"/>
            </a:ln>
          </p:spPr>
        </p:sp>
        <p:sp>
          <p:nvSpPr>
            <p:cNvPr id="48149" name="Line 21"/>
            <p:cNvSpPr/>
            <p:nvPr/>
          </p:nvSpPr>
          <p:spPr>
            <a:xfrm flipH="1">
              <a:off x="1429" y="3294"/>
              <a:ext cx="362" cy="363"/>
            </a:xfrm>
            <a:prstGeom prst="line">
              <a:avLst/>
            </a:prstGeom>
            <a:ln w="9525" cap="flat" cmpd="sng">
              <a:solidFill>
                <a:schemeClr val="tx1"/>
              </a:solidFill>
              <a:prstDash val="solid"/>
              <a:headEnd type="none" w="med" len="med"/>
              <a:tailEnd type="none" w="med" len="med"/>
            </a:ln>
          </p:spPr>
        </p:sp>
        <p:sp>
          <p:nvSpPr>
            <p:cNvPr id="48150" name="Text Box 22"/>
            <p:cNvSpPr txBox="1"/>
            <p:nvPr/>
          </p:nvSpPr>
          <p:spPr>
            <a:xfrm>
              <a:off x="1655" y="3566"/>
              <a:ext cx="771"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无向图</a:t>
              </a:r>
              <a:r>
                <a:rPr lang="en-US" altLang="zh-CN" dirty="0">
                  <a:latin typeface="Arial" panose="020B0604020202020204" pitchFamily="34" charset="0"/>
                </a:rPr>
                <a:t>G</a:t>
              </a:r>
            </a:p>
          </p:txBody>
        </p: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61</a:t>
            </a:fld>
            <a:endParaRPr lang="en-US" altLang="zh-CN" sz="1000" dirty="0"/>
          </a:p>
        </p:txBody>
      </p:sp>
      <p:sp>
        <p:nvSpPr>
          <p:cNvPr id="19459" name="Rectangle 2"/>
          <p:cNvSpPr>
            <a:spLocks noGrp="1"/>
          </p:cNvSpPr>
          <p:nvPr>
            <p:ph type="title"/>
          </p:nvPr>
        </p:nvSpPr>
        <p:spPr>
          <a:xfrm>
            <a:off x="457200" y="122238"/>
            <a:ext cx="7543800" cy="930275"/>
          </a:xfrm>
          <a:ln/>
        </p:spPr>
        <p:txBody>
          <a:bodyPr vert="horz" wrap="square" lIns="91440" tIns="45720" rIns="91440" bIns="45720" anchor="b" anchorCtr="0"/>
          <a:lstStyle/>
          <a:p>
            <a:pPr eaLnBrk="1" hangingPunct="1"/>
            <a:r>
              <a:rPr lang="zh-CN" altLang="en-US" dirty="0"/>
              <a:t>子集树</a:t>
            </a:r>
          </a:p>
        </p:txBody>
      </p:sp>
      <p:sp>
        <p:nvSpPr>
          <p:cNvPr id="19460" name="Rectangle 3"/>
          <p:cNvSpPr>
            <a:spLocks noGrp="1"/>
          </p:cNvSpPr>
          <p:nvPr>
            <p:ph idx="1"/>
          </p:nvPr>
        </p:nvSpPr>
        <p:spPr>
          <a:ln/>
        </p:spPr>
        <p:txBody>
          <a:bodyPr vert="horz" wrap="square" lIns="91440" tIns="45720" rIns="91440" bIns="45720" anchor="t" anchorCtr="0"/>
          <a:lstStyle/>
          <a:p>
            <a:pPr eaLnBrk="1" hangingPunct="1">
              <a:buNone/>
            </a:pPr>
            <a:endParaRPr lang="zh-CN" altLang="en-US" dirty="0"/>
          </a:p>
        </p:txBody>
      </p:sp>
      <p:pic>
        <p:nvPicPr>
          <p:cNvPr id="19461" name="Picture 4"/>
          <p:cNvPicPr>
            <a:picLocks noChangeAspect="1"/>
          </p:cNvPicPr>
          <p:nvPr/>
        </p:nvPicPr>
        <p:blipFill>
          <a:blip r:embed="rId2"/>
          <a:stretch>
            <a:fillRect/>
          </a:stretch>
        </p:blipFill>
        <p:spPr>
          <a:xfrm>
            <a:off x="755650" y="1125538"/>
            <a:ext cx="7200900" cy="5534025"/>
          </a:xfrm>
          <a:prstGeom prst="rect">
            <a:avLst/>
          </a:prstGeom>
          <a:noFill/>
          <a:ln w="9525">
            <a:noFill/>
          </a:ln>
        </p:spPr>
      </p:pic>
    </p:spTree>
  </p:cSld>
  <p:clrMapOvr>
    <a:masterClrMapping/>
  </p:clrMapOvr>
  <p:transition>
    <p:blind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62</a:t>
            </a:fld>
            <a:endParaRPr lang="en-US" altLang="zh-CN" sz="1000" dirty="0"/>
          </a:p>
        </p:txBody>
      </p:sp>
      <p:sp>
        <p:nvSpPr>
          <p:cNvPr id="20483" name="Rectangle 2"/>
          <p:cNvSpPr>
            <a:spLocks noGrp="1"/>
          </p:cNvSpPr>
          <p:nvPr>
            <p:ph type="title"/>
          </p:nvPr>
        </p:nvSpPr>
        <p:spPr>
          <a:xfrm>
            <a:off x="457200" y="122238"/>
            <a:ext cx="7543800" cy="1074737"/>
          </a:xfrm>
          <a:ln/>
        </p:spPr>
        <p:txBody>
          <a:bodyPr vert="horz" wrap="square" lIns="91440" tIns="45720" rIns="91440" bIns="45720" anchor="b" anchorCtr="0"/>
          <a:lstStyle/>
          <a:p>
            <a:pPr eaLnBrk="1" hangingPunct="1"/>
            <a:r>
              <a:rPr lang="zh-CN" altLang="zh-CN" dirty="0">
                <a:solidFill>
                  <a:srgbClr val="FF0000"/>
                </a:solidFill>
              </a:rPr>
              <a:t>排列树</a:t>
            </a:r>
            <a:endParaRPr lang="zh-CN" altLang="en-US" dirty="0">
              <a:solidFill>
                <a:srgbClr val="FF0000"/>
              </a:solidFill>
            </a:endParaRPr>
          </a:p>
        </p:txBody>
      </p:sp>
      <p:sp>
        <p:nvSpPr>
          <p:cNvPr id="20484" name="Rectangle 3"/>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0485" name="Picture 4"/>
          <p:cNvPicPr>
            <a:picLocks noChangeAspect="1"/>
          </p:cNvPicPr>
          <p:nvPr/>
        </p:nvPicPr>
        <p:blipFill>
          <a:blip r:embed="rId2"/>
          <a:stretch>
            <a:fillRect/>
          </a:stretch>
        </p:blipFill>
        <p:spPr>
          <a:xfrm>
            <a:off x="250825" y="1196975"/>
            <a:ext cx="8569325" cy="5551488"/>
          </a:xfrm>
          <a:prstGeom prst="rect">
            <a:avLst/>
          </a:prstGeom>
          <a:noFill/>
          <a:ln w="9525">
            <a:noFill/>
          </a:ln>
        </p:spPr>
      </p:pic>
    </p:spTree>
  </p:cSld>
  <p:clrMapOvr>
    <a:masterClrMapping/>
  </p:clrMapOvr>
  <p:transition>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63</a:t>
            </a:fld>
            <a:endParaRPr lang="en-US" altLang="zh-CN" sz="1000" dirty="0"/>
          </a:p>
        </p:txBody>
      </p:sp>
      <p:sp>
        <p:nvSpPr>
          <p:cNvPr id="21507" name="Rectangle 2"/>
          <p:cNvSpPr>
            <a:spLocks noGrp="1"/>
          </p:cNvSpPr>
          <p:nvPr>
            <p:ph type="title"/>
          </p:nvPr>
        </p:nvSpPr>
        <p:spPr>
          <a:ln/>
        </p:spPr>
        <p:txBody>
          <a:bodyPr vert="horz" wrap="square" lIns="91440" tIns="45720" rIns="91440" bIns="45720" anchor="b" anchorCtr="0"/>
          <a:lstStyle/>
          <a:p>
            <a:pPr eaLnBrk="1" hangingPunct="1"/>
            <a:r>
              <a:rPr lang="zh-CN" altLang="en-US" dirty="0"/>
              <a:t>四个</a:t>
            </a:r>
            <a:r>
              <a:rPr lang="en-US" altLang="zh-CN" dirty="0"/>
              <a:t>How</a:t>
            </a:r>
            <a:r>
              <a:rPr lang="zh-CN" altLang="en-US" dirty="0"/>
              <a:t>？</a:t>
            </a:r>
          </a:p>
        </p:txBody>
      </p:sp>
      <p:sp>
        <p:nvSpPr>
          <p:cNvPr id="21508" name="Rectangle 3"/>
          <p:cNvSpPr>
            <a:spLocks noGrp="1"/>
          </p:cNvSpPr>
          <p:nvPr>
            <p:ph idx="1"/>
          </p:nvPr>
        </p:nvSpPr>
        <p:spPr>
          <a:xfrm>
            <a:off x="250825" y="1844675"/>
            <a:ext cx="6553200" cy="4392613"/>
          </a:xfrm>
          <a:ln/>
        </p:spPr>
        <p:txBody>
          <a:bodyPr vert="horz" wrap="square" lIns="91440" tIns="45720" rIns="91440" bIns="45720" anchor="t" anchorCtr="0"/>
          <a:lstStyle/>
          <a:p>
            <a:pPr eaLnBrk="1" hangingPunct="1">
              <a:lnSpc>
                <a:spcPct val="90000"/>
              </a:lnSpc>
              <a:buNone/>
            </a:pPr>
            <a:r>
              <a:rPr lang="en-US" altLang="zh-CN" sz="2400" b="1" dirty="0">
                <a:solidFill>
                  <a:srgbClr val="A50021"/>
                </a:solidFill>
                <a:latin typeface="Comic Sans MS" panose="030F0702030302020204" pitchFamily="66" charset="0"/>
              </a:rPr>
              <a:t> 	 How to compute upper bounds (for maximum problem)  </a:t>
            </a:r>
          </a:p>
          <a:p>
            <a:pPr eaLnBrk="1" hangingPunct="1">
              <a:lnSpc>
                <a:spcPct val="90000"/>
              </a:lnSpc>
              <a:buNone/>
            </a:pPr>
            <a:endParaRPr lang="en-US" altLang="zh-CN" sz="2400" b="1" dirty="0">
              <a:solidFill>
                <a:srgbClr val="A50021"/>
              </a:solidFill>
              <a:latin typeface="Comic Sans MS" panose="030F0702030302020204" pitchFamily="66" charset="0"/>
            </a:endParaRPr>
          </a:p>
          <a:p>
            <a:pPr eaLnBrk="1" hangingPunct="1">
              <a:lnSpc>
                <a:spcPct val="90000"/>
              </a:lnSpc>
              <a:buNone/>
            </a:pPr>
            <a:r>
              <a:rPr lang="en-US" altLang="zh-CN" sz="2400" b="1" dirty="0">
                <a:solidFill>
                  <a:srgbClr val="A50021"/>
                </a:solidFill>
                <a:latin typeface="Comic Sans MS" panose="030F0702030302020204" pitchFamily="66" charset="0"/>
              </a:rPr>
              <a:t>    How to compute lower bounds (for minimum problem)</a:t>
            </a:r>
          </a:p>
          <a:p>
            <a:pPr eaLnBrk="1" hangingPunct="1">
              <a:lnSpc>
                <a:spcPct val="90000"/>
              </a:lnSpc>
              <a:buNone/>
            </a:pPr>
            <a:endParaRPr lang="en-US" altLang="zh-CN" sz="2400" b="1" dirty="0">
              <a:solidFill>
                <a:srgbClr val="A50021"/>
              </a:solidFill>
              <a:latin typeface="Comic Sans MS" panose="030F0702030302020204" pitchFamily="66" charset="0"/>
            </a:endParaRPr>
          </a:p>
          <a:p>
            <a:pPr eaLnBrk="1" hangingPunct="1">
              <a:lnSpc>
                <a:spcPct val="90000"/>
              </a:lnSpc>
              <a:buNone/>
            </a:pPr>
            <a:r>
              <a:rPr lang="en-US" altLang="zh-CN" sz="2400" b="1" dirty="0">
                <a:solidFill>
                  <a:srgbClr val="A50021"/>
                </a:solidFill>
                <a:latin typeface="Comic Sans MS" panose="030F0702030302020204" pitchFamily="66" charset="0"/>
              </a:rPr>
              <a:t>    How to choose an item for the next branching operation </a:t>
            </a:r>
          </a:p>
          <a:p>
            <a:pPr eaLnBrk="1" hangingPunct="1">
              <a:lnSpc>
                <a:spcPct val="90000"/>
              </a:lnSpc>
              <a:buNone/>
            </a:pPr>
            <a:endParaRPr lang="en-US" altLang="zh-CN" sz="2400" b="1" dirty="0">
              <a:solidFill>
                <a:srgbClr val="A50021"/>
              </a:solidFill>
              <a:latin typeface="Comic Sans MS" panose="030F0702030302020204" pitchFamily="66" charset="0"/>
            </a:endParaRPr>
          </a:p>
          <a:p>
            <a:pPr eaLnBrk="1" hangingPunct="1">
              <a:lnSpc>
                <a:spcPct val="90000"/>
              </a:lnSpc>
              <a:buNone/>
            </a:pPr>
            <a:r>
              <a:rPr lang="en-US" altLang="zh-CN" sz="2400" b="1" dirty="0">
                <a:solidFill>
                  <a:srgbClr val="A50021"/>
                </a:solidFill>
                <a:latin typeface="Comic Sans MS" panose="030F0702030302020204" pitchFamily="66" charset="0"/>
              </a:rPr>
              <a:t>    How to develop the search tree (BFS, DFS, ...) </a:t>
            </a:r>
            <a:endParaRPr lang="zh-CN" altLang="en-US" sz="2400" b="1" dirty="0">
              <a:solidFill>
                <a:srgbClr val="A50021"/>
              </a:solidFill>
              <a:latin typeface="Comic Sans MS" panose="030F0702030302020204" pitchFamily="66" charset="0"/>
            </a:endParaRPr>
          </a:p>
        </p:txBody>
      </p:sp>
      <p:grpSp>
        <p:nvGrpSpPr>
          <p:cNvPr id="21509" name="Group 18"/>
          <p:cNvGrpSpPr/>
          <p:nvPr/>
        </p:nvGrpSpPr>
        <p:grpSpPr>
          <a:xfrm>
            <a:off x="6515100" y="2276475"/>
            <a:ext cx="2160588" cy="3336925"/>
            <a:chOff x="4104" y="2115"/>
            <a:chExt cx="1361" cy="2102"/>
          </a:xfrm>
        </p:grpSpPr>
        <p:sp>
          <p:nvSpPr>
            <p:cNvPr id="21510" name="Oval 5"/>
            <p:cNvSpPr/>
            <p:nvPr/>
          </p:nvSpPr>
          <p:spPr>
            <a:xfrm>
              <a:off x="4104" y="2840"/>
              <a:ext cx="317" cy="318"/>
            </a:xfrm>
            <a:prstGeom prst="ellipse">
              <a:avLst/>
            </a:prstGeom>
            <a:solidFill>
              <a:schemeClr val="accent2"/>
            </a:solidFill>
            <a:ln w="12700" cap="flat" cmpd="sng">
              <a:solidFill>
                <a:schemeClr val="tx1"/>
              </a:solidFill>
              <a:prstDash val="solid"/>
              <a:headEnd type="none" w="med" len="med"/>
              <a:tailEnd type="none" w="med" len="med"/>
            </a:ln>
          </p:spPr>
          <p:txBody>
            <a:bodyPr wrap="none" anchor="ctr" anchorCtr="0"/>
            <a:lstStyle/>
            <a:p>
              <a:pPr algn="ctr"/>
              <a:endParaRPr lang="en-US" altLang="zh-CN" sz="2400" dirty="0">
                <a:latin typeface="Times" charset="0"/>
              </a:endParaRPr>
            </a:p>
          </p:txBody>
        </p:sp>
        <p:grpSp>
          <p:nvGrpSpPr>
            <p:cNvPr id="21511" name="Group 17"/>
            <p:cNvGrpSpPr/>
            <p:nvPr/>
          </p:nvGrpSpPr>
          <p:grpSpPr>
            <a:xfrm>
              <a:off x="4143" y="2115"/>
              <a:ext cx="1322" cy="2102"/>
              <a:chOff x="4143" y="2115"/>
              <a:chExt cx="1322" cy="2102"/>
            </a:xfrm>
          </p:grpSpPr>
          <p:sp>
            <p:nvSpPr>
              <p:cNvPr id="21512" name="Oval 4"/>
              <p:cNvSpPr/>
              <p:nvPr/>
            </p:nvSpPr>
            <p:spPr>
              <a:xfrm>
                <a:off x="4513" y="2115"/>
                <a:ext cx="136" cy="136"/>
              </a:xfrm>
              <a:prstGeom prst="ellipse">
                <a:avLst/>
              </a:prstGeom>
              <a:solidFill>
                <a:srgbClr val="00FF00"/>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21513" name="Oval 6"/>
              <p:cNvSpPr/>
              <p:nvPr/>
            </p:nvSpPr>
            <p:spPr>
              <a:xfrm>
                <a:off x="4603" y="3929"/>
                <a:ext cx="136" cy="136"/>
              </a:xfrm>
              <a:prstGeom prst="ellipse">
                <a:avLst/>
              </a:prstGeom>
              <a:solidFill>
                <a:schemeClr val="tx2"/>
              </a:solidFill>
              <a:ln w="127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21514" name="Freeform 7"/>
              <p:cNvSpPr/>
              <p:nvPr/>
            </p:nvSpPr>
            <p:spPr>
              <a:xfrm>
                <a:off x="4143" y="2251"/>
                <a:ext cx="415" cy="619"/>
              </a:xfrm>
              <a:custGeom>
                <a:avLst/>
                <a:gdLst/>
                <a:ahLst/>
                <a:cxnLst>
                  <a:cxn ang="0">
                    <a:pos x="415" y="0"/>
                  </a:cxn>
                  <a:cxn ang="0">
                    <a:pos x="7" y="136"/>
                  </a:cxn>
                  <a:cxn ang="0">
                    <a:pos x="370" y="363"/>
                  </a:cxn>
                  <a:cxn ang="0">
                    <a:pos x="98" y="589"/>
                  </a:cxn>
                  <a:cxn ang="0">
                    <a:pos x="143" y="544"/>
                  </a:cxn>
                </a:cxnLst>
                <a:rect l="0" t="0" r="0" b="0"/>
                <a:pathLst>
                  <a:path w="415" h="619">
                    <a:moveTo>
                      <a:pt x="415" y="0"/>
                    </a:moveTo>
                    <a:cubicBezTo>
                      <a:pt x="214" y="37"/>
                      <a:pt x="14" y="75"/>
                      <a:pt x="7" y="136"/>
                    </a:cubicBezTo>
                    <a:cubicBezTo>
                      <a:pt x="0" y="197"/>
                      <a:pt x="355" y="288"/>
                      <a:pt x="370" y="363"/>
                    </a:cubicBezTo>
                    <a:cubicBezTo>
                      <a:pt x="385" y="438"/>
                      <a:pt x="136" y="559"/>
                      <a:pt x="98" y="589"/>
                    </a:cubicBezTo>
                    <a:cubicBezTo>
                      <a:pt x="60" y="619"/>
                      <a:pt x="143" y="551"/>
                      <a:pt x="143" y="544"/>
                    </a:cubicBezTo>
                  </a:path>
                </a:pathLst>
              </a:custGeom>
              <a:noFill/>
              <a:ln w="12700" cap="flat" cmpd="sng">
                <a:solidFill>
                  <a:schemeClr val="tx1">
                    <a:alpha val="100000"/>
                  </a:schemeClr>
                </a:solidFill>
                <a:prstDash val="sysDot"/>
                <a:round/>
                <a:headEnd type="none" w="med" len="med"/>
                <a:tailEnd type="none" w="med" len="med"/>
              </a:ln>
            </p:spPr>
            <p:txBody>
              <a:bodyPr/>
              <a:lstStyle/>
              <a:p>
                <a:endParaRPr lang="zh-CN" altLang="en-US"/>
              </a:p>
            </p:txBody>
          </p:sp>
          <p:sp>
            <p:nvSpPr>
              <p:cNvPr id="21515" name="Freeform 8"/>
              <p:cNvSpPr/>
              <p:nvPr/>
            </p:nvSpPr>
            <p:spPr>
              <a:xfrm>
                <a:off x="4172" y="3158"/>
                <a:ext cx="431" cy="771"/>
              </a:xfrm>
              <a:custGeom>
                <a:avLst/>
                <a:gdLst/>
                <a:ahLst/>
                <a:cxnLst>
                  <a:cxn ang="0">
                    <a:pos x="69" y="0"/>
                  </a:cxn>
                  <a:cxn ang="0">
                    <a:pos x="295" y="227"/>
                  </a:cxn>
                  <a:cxn ang="0">
                    <a:pos x="23" y="454"/>
                  </a:cxn>
                  <a:cxn ang="0">
                    <a:pos x="431" y="771"/>
                  </a:cxn>
                </a:cxnLst>
                <a:rect l="0" t="0" r="0" b="0"/>
                <a:pathLst>
                  <a:path w="431" h="771">
                    <a:moveTo>
                      <a:pt x="69" y="0"/>
                    </a:moveTo>
                    <a:cubicBezTo>
                      <a:pt x="186" y="75"/>
                      <a:pt x="303" y="151"/>
                      <a:pt x="295" y="227"/>
                    </a:cubicBezTo>
                    <a:cubicBezTo>
                      <a:pt x="287" y="303"/>
                      <a:pt x="0" y="363"/>
                      <a:pt x="23" y="454"/>
                    </a:cubicBezTo>
                    <a:cubicBezTo>
                      <a:pt x="46" y="545"/>
                      <a:pt x="363" y="718"/>
                      <a:pt x="431" y="771"/>
                    </a:cubicBezTo>
                  </a:path>
                </a:pathLst>
              </a:custGeom>
              <a:noFill/>
              <a:ln w="12700" cap="flat" cmpd="sng">
                <a:solidFill>
                  <a:schemeClr val="tx1">
                    <a:alpha val="100000"/>
                  </a:schemeClr>
                </a:solidFill>
                <a:prstDash val="sysDot"/>
                <a:round/>
                <a:headEnd type="none" w="med" len="med"/>
                <a:tailEnd type="none" w="med" len="med"/>
              </a:ln>
            </p:spPr>
            <p:txBody>
              <a:bodyPr/>
              <a:lstStyle/>
              <a:p>
                <a:endParaRPr lang="zh-CN" altLang="en-US"/>
              </a:p>
            </p:txBody>
          </p:sp>
          <p:sp>
            <p:nvSpPr>
              <p:cNvPr id="21516" name="Rectangle 9"/>
              <p:cNvSpPr/>
              <p:nvPr/>
            </p:nvSpPr>
            <p:spPr>
              <a:xfrm>
                <a:off x="4467" y="2840"/>
                <a:ext cx="169" cy="288"/>
              </a:xfrm>
              <a:prstGeom prst="rect">
                <a:avLst/>
              </a:prstGeom>
              <a:noFill/>
              <a:ln w="12700">
                <a:noFill/>
              </a:ln>
            </p:spPr>
            <p:txBody>
              <a:bodyPr wrap="none">
                <a:spAutoFit/>
              </a:bodyPr>
              <a:lstStyle/>
              <a:p>
                <a:pPr algn="ctr"/>
                <a:r>
                  <a:rPr lang="en-US" altLang="zh-CN" sz="2400" i="1" dirty="0">
                    <a:latin typeface="Times" charset="0"/>
                  </a:rPr>
                  <a:t>i</a:t>
                </a:r>
                <a:endParaRPr lang="zh-CN" altLang="en-US" sz="2400" i="1" dirty="0">
                  <a:latin typeface="Times" charset="0"/>
                </a:endParaRPr>
              </a:p>
            </p:txBody>
          </p:sp>
          <p:sp>
            <p:nvSpPr>
              <p:cNvPr id="21517" name="Line 10"/>
              <p:cNvSpPr/>
              <p:nvPr/>
            </p:nvSpPr>
            <p:spPr>
              <a:xfrm>
                <a:off x="4740" y="2160"/>
                <a:ext cx="680" cy="0"/>
              </a:xfrm>
              <a:prstGeom prst="line">
                <a:avLst/>
              </a:prstGeom>
              <a:ln w="12700" cap="flat" cmpd="sng">
                <a:solidFill>
                  <a:schemeClr val="tx1"/>
                </a:solidFill>
                <a:prstDash val="solid"/>
                <a:headEnd type="none" w="med" len="med"/>
                <a:tailEnd type="none" w="med" len="med"/>
              </a:ln>
            </p:spPr>
          </p:sp>
          <p:sp>
            <p:nvSpPr>
              <p:cNvPr id="21518" name="Line 11"/>
              <p:cNvSpPr/>
              <p:nvPr/>
            </p:nvSpPr>
            <p:spPr>
              <a:xfrm>
                <a:off x="4740" y="3974"/>
                <a:ext cx="725" cy="0"/>
              </a:xfrm>
              <a:prstGeom prst="line">
                <a:avLst/>
              </a:prstGeom>
              <a:ln w="12700" cap="flat" cmpd="sng">
                <a:solidFill>
                  <a:schemeClr val="tx1"/>
                </a:solidFill>
                <a:prstDash val="solid"/>
                <a:headEnd type="none" w="med" len="med"/>
                <a:tailEnd type="arrow" w="med" len="med"/>
              </a:ln>
            </p:spPr>
          </p:sp>
          <p:sp>
            <p:nvSpPr>
              <p:cNvPr id="21519" name="Line 12"/>
              <p:cNvSpPr/>
              <p:nvPr/>
            </p:nvSpPr>
            <p:spPr>
              <a:xfrm flipV="1">
                <a:off x="5012" y="2160"/>
                <a:ext cx="0" cy="680"/>
              </a:xfrm>
              <a:prstGeom prst="line">
                <a:avLst/>
              </a:prstGeom>
              <a:ln w="12700" cap="flat" cmpd="sng">
                <a:solidFill>
                  <a:schemeClr val="tx1"/>
                </a:solidFill>
                <a:prstDash val="solid"/>
                <a:headEnd type="none" w="med" len="med"/>
                <a:tailEnd type="arrow" w="med" len="med"/>
              </a:ln>
            </p:spPr>
          </p:sp>
          <p:sp>
            <p:nvSpPr>
              <p:cNvPr id="21520" name="Line 13"/>
              <p:cNvSpPr/>
              <p:nvPr/>
            </p:nvSpPr>
            <p:spPr>
              <a:xfrm>
                <a:off x="5012" y="3158"/>
                <a:ext cx="0" cy="816"/>
              </a:xfrm>
              <a:prstGeom prst="line">
                <a:avLst/>
              </a:prstGeom>
              <a:ln w="12700" cap="flat" cmpd="sng">
                <a:solidFill>
                  <a:schemeClr val="tx1"/>
                </a:solidFill>
                <a:prstDash val="solid"/>
                <a:headEnd type="none" w="med" len="med"/>
                <a:tailEnd type="triangle" w="med" len="med"/>
              </a:ln>
            </p:spPr>
          </p:sp>
          <p:sp>
            <p:nvSpPr>
              <p:cNvPr id="21521" name="Rectangle 14"/>
              <p:cNvSpPr/>
              <p:nvPr/>
            </p:nvSpPr>
            <p:spPr>
              <a:xfrm>
                <a:off x="4764" y="2840"/>
                <a:ext cx="414" cy="288"/>
              </a:xfrm>
              <a:prstGeom prst="rect">
                <a:avLst/>
              </a:prstGeom>
              <a:noFill/>
              <a:ln w="12700">
                <a:noFill/>
              </a:ln>
            </p:spPr>
            <p:txBody>
              <a:bodyPr wrap="none">
                <a:spAutoFit/>
              </a:bodyPr>
              <a:lstStyle/>
              <a:p>
                <a:pPr algn="ctr"/>
                <a:r>
                  <a:rPr lang="en-US" altLang="zh-CN" sz="2400" i="1" dirty="0">
                    <a:latin typeface="Times" charset="0"/>
                  </a:rPr>
                  <a:t>B</a:t>
                </a:r>
                <a:r>
                  <a:rPr lang="en-US" altLang="zh-CN" sz="2400" dirty="0">
                    <a:latin typeface="Times" charset="0"/>
                  </a:rPr>
                  <a:t>(</a:t>
                </a:r>
                <a:r>
                  <a:rPr lang="en-US" altLang="zh-CN" sz="2400" i="1" dirty="0">
                    <a:latin typeface="Times" charset="0"/>
                  </a:rPr>
                  <a:t>i</a:t>
                </a:r>
                <a:r>
                  <a:rPr lang="en-US" altLang="zh-CN" sz="2400" dirty="0">
                    <a:latin typeface="Times" charset="0"/>
                  </a:rPr>
                  <a:t>)</a:t>
                </a:r>
                <a:endParaRPr lang="zh-CN" altLang="en-US" sz="2400" dirty="0">
                  <a:latin typeface="Times" charset="0"/>
                </a:endParaRPr>
              </a:p>
            </p:txBody>
          </p:sp>
          <p:sp>
            <p:nvSpPr>
              <p:cNvPr id="21522" name="Rectangle 15"/>
              <p:cNvSpPr/>
              <p:nvPr/>
            </p:nvSpPr>
            <p:spPr>
              <a:xfrm>
                <a:off x="4558" y="2160"/>
                <a:ext cx="244" cy="288"/>
              </a:xfrm>
              <a:prstGeom prst="rect">
                <a:avLst/>
              </a:prstGeom>
              <a:noFill/>
              <a:ln w="12700">
                <a:noFill/>
              </a:ln>
            </p:spPr>
            <p:txBody>
              <a:bodyPr wrap="none">
                <a:spAutoFit/>
              </a:bodyPr>
              <a:lstStyle/>
              <a:p>
                <a:pPr algn="ctr"/>
                <a:r>
                  <a:rPr lang="en-US" altLang="zh-CN" sz="2400" dirty="0">
                    <a:latin typeface="Times" charset="0"/>
                  </a:rPr>
                  <a:t>R</a:t>
                </a:r>
              </a:p>
            </p:txBody>
          </p:sp>
          <p:sp>
            <p:nvSpPr>
              <p:cNvPr id="21523" name="Rectangle 16"/>
              <p:cNvSpPr/>
              <p:nvPr/>
            </p:nvSpPr>
            <p:spPr>
              <a:xfrm>
                <a:off x="4383" y="3929"/>
                <a:ext cx="233" cy="288"/>
              </a:xfrm>
              <a:prstGeom prst="rect">
                <a:avLst/>
              </a:prstGeom>
              <a:noFill/>
              <a:ln w="12700">
                <a:noFill/>
              </a:ln>
            </p:spPr>
            <p:txBody>
              <a:bodyPr wrap="none">
                <a:spAutoFit/>
              </a:bodyPr>
              <a:lstStyle/>
              <a:p>
                <a:pPr algn="ctr"/>
                <a:r>
                  <a:rPr lang="en-US" altLang="zh-CN" sz="2400" dirty="0">
                    <a:latin typeface="Times" charset="0"/>
                  </a:rPr>
                  <a:t>L</a:t>
                </a:r>
              </a:p>
            </p:txBody>
          </p:sp>
        </p:grpSp>
      </p:grpSp>
    </p:spTree>
  </p:cSld>
  <p:clrMapOvr>
    <a:masterClrMapping/>
  </p:clrMapOvr>
  <p:transition>
    <p:blind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64</a:t>
            </a:fld>
            <a:endParaRPr lang="en-US" altLang="zh-CN" sz="1000" dirty="0"/>
          </a:p>
        </p:txBody>
      </p:sp>
      <p:sp>
        <p:nvSpPr>
          <p:cNvPr id="22531" name="Rectangle 3"/>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2532" name="Picture 4"/>
          <p:cNvPicPr>
            <a:picLocks noChangeAspect="1"/>
          </p:cNvPicPr>
          <p:nvPr/>
        </p:nvPicPr>
        <p:blipFill>
          <a:blip r:embed="rId2"/>
          <a:stretch>
            <a:fillRect/>
          </a:stretch>
        </p:blipFill>
        <p:spPr>
          <a:xfrm>
            <a:off x="179388" y="981075"/>
            <a:ext cx="8785225" cy="5634038"/>
          </a:xfrm>
          <a:prstGeom prst="rect">
            <a:avLst/>
          </a:prstGeom>
          <a:noFill/>
          <a:ln w="12700">
            <a:noFill/>
          </a:ln>
        </p:spPr>
      </p:pic>
    </p:spTree>
  </p:cSld>
  <p:clrMapOvr>
    <a:masterClrMapping/>
  </p:clrMapOvr>
  <p:transition>
    <p:blind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65</a:t>
            </a:fld>
            <a:endParaRPr lang="en-US" altLang="zh-CN" sz="1000" dirty="0"/>
          </a:p>
        </p:txBody>
      </p:sp>
      <p:sp>
        <p:nvSpPr>
          <p:cNvPr id="23555" name="Rectangle 3"/>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3556" name="Picture 5"/>
          <p:cNvPicPr>
            <a:picLocks noChangeAspect="1"/>
          </p:cNvPicPr>
          <p:nvPr/>
        </p:nvPicPr>
        <p:blipFill>
          <a:blip r:embed="rId2"/>
          <a:stretch>
            <a:fillRect/>
          </a:stretch>
        </p:blipFill>
        <p:spPr>
          <a:xfrm>
            <a:off x="0" y="692150"/>
            <a:ext cx="9144000" cy="5838825"/>
          </a:xfrm>
          <a:prstGeom prst="rect">
            <a:avLst/>
          </a:prstGeom>
          <a:noFill/>
          <a:ln w="6350">
            <a:noFill/>
          </a:ln>
        </p:spPr>
      </p:pic>
    </p:spTree>
  </p:cSld>
  <p:clrMapOvr>
    <a:masterClrMapping/>
  </p:clrMapOvr>
  <p:transition>
    <p:blinds/>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66</a:t>
            </a:fld>
            <a:endParaRPr lang="en-US" altLang="zh-CN" sz="1000" dirty="0"/>
          </a:p>
        </p:txBody>
      </p:sp>
      <p:sp>
        <p:nvSpPr>
          <p:cNvPr id="24579" name="Rectangle 2"/>
          <p:cNvSpPr>
            <a:spLocks noGrp="1"/>
          </p:cNvSpPr>
          <p:nvPr>
            <p:ph type="title"/>
          </p:nvPr>
        </p:nvSpPr>
        <p:spPr>
          <a:ln/>
        </p:spPr>
        <p:txBody>
          <a:bodyPr vert="horz" wrap="square" lIns="91440" tIns="45720" rIns="91440" bIns="45720" anchor="b" anchorCtr="0"/>
          <a:lstStyle/>
          <a:p>
            <a:pPr eaLnBrk="1" hangingPunct="1"/>
            <a:endParaRPr lang="zh-CN" altLang="en-US" dirty="0"/>
          </a:p>
        </p:txBody>
      </p:sp>
      <p:sp>
        <p:nvSpPr>
          <p:cNvPr id="24580" name="Rectangle 3"/>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4581" name="Picture 4"/>
          <p:cNvPicPr>
            <a:picLocks noChangeAspect="1"/>
          </p:cNvPicPr>
          <p:nvPr/>
        </p:nvPicPr>
        <p:blipFill>
          <a:blip r:embed="rId2"/>
          <a:stretch>
            <a:fillRect/>
          </a:stretch>
        </p:blipFill>
        <p:spPr>
          <a:xfrm>
            <a:off x="466725" y="490538"/>
            <a:ext cx="8208963" cy="6251575"/>
          </a:xfrm>
          <a:prstGeom prst="rect">
            <a:avLst/>
          </a:prstGeom>
          <a:noFill/>
          <a:ln w="6350">
            <a:noFill/>
          </a:ln>
        </p:spPr>
      </p:pic>
    </p:spTree>
  </p:cSld>
  <p:clrMapOvr>
    <a:masterClrMapping/>
  </p:clrMapOvr>
  <p:transition>
    <p:blind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67</a:t>
            </a:fld>
            <a:endParaRPr lang="en-US" altLang="zh-CN" sz="1000" dirty="0"/>
          </a:p>
        </p:txBody>
      </p:sp>
      <p:sp>
        <p:nvSpPr>
          <p:cNvPr id="25603" name="Rectangle 2"/>
          <p:cNvSpPr>
            <a:spLocks noGrp="1"/>
          </p:cNvSpPr>
          <p:nvPr>
            <p:ph type="title"/>
          </p:nvPr>
        </p:nvSpPr>
        <p:spPr>
          <a:ln/>
        </p:spPr>
        <p:txBody>
          <a:bodyPr vert="horz" wrap="square" lIns="91440" tIns="45720" rIns="91440" bIns="45720" anchor="b" anchorCtr="0"/>
          <a:lstStyle/>
          <a:p>
            <a:pPr eaLnBrk="1" hangingPunct="1"/>
            <a:endParaRPr lang="zh-CN" altLang="en-US" dirty="0"/>
          </a:p>
        </p:txBody>
      </p:sp>
      <p:sp>
        <p:nvSpPr>
          <p:cNvPr id="25604" name="Rectangle 3"/>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5605" name="Picture 4"/>
          <p:cNvPicPr>
            <a:picLocks noChangeAspect="1"/>
          </p:cNvPicPr>
          <p:nvPr/>
        </p:nvPicPr>
        <p:blipFill>
          <a:blip r:embed="rId2"/>
          <a:stretch>
            <a:fillRect/>
          </a:stretch>
        </p:blipFill>
        <p:spPr>
          <a:xfrm>
            <a:off x="0" y="609600"/>
            <a:ext cx="9144000" cy="6059488"/>
          </a:xfrm>
          <a:prstGeom prst="rect">
            <a:avLst/>
          </a:prstGeom>
          <a:noFill/>
          <a:ln w="6350">
            <a:noFill/>
          </a:ln>
        </p:spPr>
      </p:pic>
    </p:spTree>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t>68</a:t>
            </a:fld>
            <a:endParaRPr lang="en-US" altLang="zh-CN" sz="1000" dirty="0"/>
          </a:p>
        </p:txBody>
      </p:sp>
      <p:sp>
        <p:nvSpPr>
          <p:cNvPr id="26627" name="Rectangle 2"/>
          <p:cNvSpPr>
            <a:spLocks noGrp="1"/>
          </p:cNvSpPr>
          <p:nvPr>
            <p:ph idx="1"/>
          </p:nvPr>
        </p:nvSpPr>
        <p:spPr>
          <a:ln/>
        </p:spPr>
        <p:txBody>
          <a:bodyPr vert="horz" wrap="square" lIns="91440" tIns="45720" rIns="91440" bIns="45720" anchor="t" anchorCtr="0"/>
          <a:lstStyle/>
          <a:p>
            <a:pPr eaLnBrk="1" hangingPunct="1"/>
            <a:endParaRPr lang="zh-CN" altLang="en-US" dirty="0"/>
          </a:p>
        </p:txBody>
      </p:sp>
      <p:pic>
        <p:nvPicPr>
          <p:cNvPr id="26628" name="Picture 3"/>
          <p:cNvPicPr>
            <a:picLocks noChangeAspect="1"/>
          </p:cNvPicPr>
          <p:nvPr/>
        </p:nvPicPr>
        <p:blipFill>
          <a:blip r:embed="rId2"/>
          <a:stretch>
            <a:fillRect/>
          </a:stretch>
        </p:blipFill>
        <p:spPr>
          <a:xfrm>
            <a:off x="0" y="285750"/>
            <a:ext cx="9144000" cy="6370638"/>
          </a:xfrm>
          <a:prstGeom prst="rect">
            <a:avLst/>
          </a:prstGeom>
          <a:noFill/>
          <a:ln w="6350">
            <a:noFill/>
          </a:ln>
        </p:spPr>
      </p:pic>
    </p:spTree>
  </p:cSld>
  <p:clrMapOvr>
    <a:masterClrMapping/>
  </p:clrMapOvr>
  <p:transition>
    <p:blind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84213" y="-171450"/>
            <a:ext cx="6870700" cy="1600200"/>
          </a:xfrm>
          <a:ln/>
        </p:spPr>
        <p:txBody>
          <a:bodyPr vert="horz" wrap="square" lIns="91440" tIns="45720" rIns="91440" bIns="45720" anchor="b" anchorCtr="0"/>
          <a:lstStyle/>
          <a:p>
            <a:r>
              <a:rPr lang="zh-CN" altLang="en-US" dirty="0"/>
              <a:t>分支界限法思想</a:t>
            </a:r>
          </a:p>
        </p:txBody>
      </p:sp>
      <p:sp>
        <p:nvSpPr>
          <p:cNvPr id="27651" name="Rectangle 3"/>
          <p:cNvSpPr>
            <a:spLocks noGrp="1"/>
          </p:cNvSpPr>
          <p:nvPr>
            <p:ph idx="1"/>
          </p:nvPr>
        </p:nvSpPr>
        <p:spPr>
          <a:xfrm>
            <a:off x="611188" y="1747838"/>
            <a:ext cx="7770812" cy="3759200"/>
          </a:xfrm>
          <a:ln/>
        </p:spPr>
        <p:txBody>
          <a:bodyPr vert="horz" wrap="square" lIns="91440" tIns="45720" rIns="91440" bIns="45720" anchor="t" anchorCtr="0"/>
          <a:lstStyle/>
          <a:p>
            <a:pPr>
              <a:lnSpc>
                <a:spcPct val="90000"/>
              </a:lnSpc>
            </a:pPr>
            <a:r>
              <a:rPr lang="zh-CN" altLang="en-US" dirty="0"/>
              <a:t>以广度优先或以最小耗费（最大效益）优先的方式搜索问题的解空间树</a:t>
            </a:r>
          </a:p>
          <a:p>
            <a:pPr>
              <a:lnSpc>
                <a:spcPct val="90000"/>
              </a:lnSpc>
            </a:pPr>
            <a:r>
              <a:rPr lang="zh-CN" altLang="en-US" dirty="0"/>
              <a:t>从一个点开始，每次以一定的策略扩展一些结点。每一个活结点一旦成为扩展结点，就一次性产生其所有子结点，并从活节点中移除。在产生 的子结点中，导致不可行解或导致非最优解的子结点被舍弃，其余的加入活结点表中。</a:t>
            </a: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圆排列问题</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65538" name="Text Box 3"/>
          <p:cNvSpPr txBox="1"/>
          <p:nvPr/>
        </p:nvSpPr>
        <p:spPr>
          <a:xfrm>
            <a:off x="4284663" y="765175"/>
            <a:ext cx="4019550" cy="2563813"/>
          </a:xfrm>
          <a:prstGeom prst="rect">
            <a:avLst/>
          </a:prstGeom>
          <a:solidFill>
            <a:srgbClr val="FFCC00"/>
          </a:solidFill>
          <a:ln w="6350">
            <a:noFill/>
          </a:ln>
        </p:spPr>
        <p:txBody>
          <a:bodyPr wrap="none" anchor="t" anchorCtr="0">
            <a:spAutoFit/>
          </a:bodyPr>
          <a:lstStyle/>
          <a:p>
            <a:pPr eaLnBrk="0" hangingPunct="0"/>
            <a:r>
              <a:rPr lang="en-US" altLang="zh-CN" dirty="0">
                <a:latin typeface="Arial" panose="020B0604020202020204" pitchFamily="34" charset="0"/>
              </a:rPr>
              <a:t>float Circle::</a:t>
            </a:r>
            <a:r>
              <a:rPr lang="en-US" altLang="zh-CN" b="1" dirty="0">
                <a:latin typeface="Arial" panose="020B0604020202020204" pitchFamily="34" charset="0"/>
              </a:rPr>
              <a:t>Center</a:t>
            </a:r>
            <a:r>
              <a:rPr lang="en-US" altLang="zh-CN" dirty="0">
                <a:latin typeface="Arial" panose="020B0604020202020204" pitchFamily="34" charset="0"/>
              </a:rPr>
              <a:t>(int t)</a:t>
            </a:r>
          </a:p>
          <a:p>
            <a:pPr eaLnBrk="0" hangingPunct="0"/>
            <a:r>
              <a:rPr lang="en-US" altLang="zh-CN" dirty="0">
                <a:latin typeface="Arial" panose="020B0604020202020204" pitchFamily="34" charset="0"/>
              </a:rPr>
              <a:t>{// </a:t>
            </a:r>
            <a:r>
              <a:rPr lang="zh-CN" altLang="en-US" dirty="0">
                <a:latin typeface="Arial" panose="020B0604020202020204" pitchFamily="34" charset="0"/>
              </a:rPr>
              <a:t>计算当前所选择圆的圆心横坐标</a:t>
            </a:r>
          </a:p>
          <a:p>
            <a:pPr eaLnBrk="0" hangingPunct="0"/>
            <a:r>
              <a:rPr lang="zh-CN" altLang="en-US" dirty="0">
                <a:latin typeface="Arial" panose="020B0604020202020204" pitchFamily="34" charset="0"/>
              </a:rPr>
              <a:t>    </a:t>
            </a:r>
            <a:r>
              <a:rPr lang="en-US" altLang="zh-CN" dirty="0">
                <a:latin typeface="Arial" panose="020B0604020202020204" pitchFamily="34" charset="0"/>
              </a:rPr>
              <a:t>float temp=0;</a:t>
            </a:r>
          </a:p>
          <a:p>
            <a:pPr eaLnBrk="0" hangingPunct="0"/>
            <a:r>
              <a:rPr lang="en-US" altLang="zh-CN" dirty="0">
                <a:latin typeface="Arial" panose="020B0604020202020204" pitchFamily="34" charset="0"/>
              </a:rPr>
              <a:t>    for (int j=1;j&lt;t;j++) {</a:t>
            </a:r>
          </a:p>
          <a:p>
            <a:pPr eaLnBrk="0" hangingPunct="0"/>
            <a:r>
              <a:rPr lang="en-US" altLang="zh-CN" dirty="0">
                <a:latin typeface="Arial" panose="020B0604020202020204" pitchFamily="34" charset="0"/>
              </a:rPr>
              <a:t>        float valuex=x[j]+2.0*sqrt(r[t]*r[j]);</a:t>
            </a:r>
          </a:p>
          <a:p>
            <a:pPr eaLnBrk="0" hangingPunct="0"/>
            <a:r>
              <a:rPr lang="en-US" altLang="zh-CN" dirty="0">
                <a:latin typeface="Arial" panose="020B0604020202020204" pitchFamily="34" charset="0"/>
              </a:rPr>
              <a:t>        if (valuex&gt;temp) temp=valuex;</a:t>
            </a:r>
          </a:p>
          <a:p>
            <a:pPr eaLnBrk="0" hangingPunct="0"/>
            <a:r>
              <a:rPr lang="en-US" altLang="zh-CN" dirty="0">
                <a:latin typeface="Arial" panose="020B0604020202020204" pitchFamily="34" charset="0"/>
              </a:rPr>
              <a:t>        }</a:t>
            </a:r>
          </a:p>
          <a:p>
            <a:pPr eaLnBrk="0" hangingPunct="0"/>
            <a:r>
              <a:rPr lang="en-US" altLang="zh-CN" dirty="0">
                <a:latin typeface="Arial" panose="020B0604020202020204" pitchFamily="34" charset="0"/>
              </a:rPr>
              <a:t>    return temp;</a:t>
            </a:r>
          </a:p>
          <a:p>
            <a:pPr eaLnBrk="0" hangingPunct="0"/>
            <a:r>
              <a:rPr lang="en-US" altLang="zh-CN" dirty="0">
                <a:latin typeface="Arial" panose="020B0604020202020204" pitchFamily="34" charset="0"/>
              </a:rPr>
              <a:t>}</a:t>
            </a:r>
          </a:p>
        </p:txBody>
      </p:sp>
      <p:sp>
        <p:nvSpPr>
          <p:cNvPr id="65539" name="Text Box 4"/>
          <p:cNvSpPr txBox="1"/>
          <p:nvPr/>
        </p:nvSpPr>
        <p:spPr>
          <a:xfrm>
            <a:off x="4284663" y="3500438"/>
            <a:ext cx="4608512" cy="2838450"/>
          </a:xfrm>
          <a:prstGeom prst="rect">
            <a:avLst/>
          </a:prstGeom>
          <a:solidFill>
            <a:srgbClr val="FFCC00"/>
          </a:solidFill>
          <a:ln w="6350">
            <a:noFill/>
          </a:ln>
        </p:spPr>
        <p:txBody>
          <a:bodyPr anchor="t" anchorCtr="0">
            <a:spAutoFit/>
          </a:bodyPr>
          <a:lstStyle/>
          <a:p>
            <a:pPr eaLnBrk="0" hangingPunct="0"/>
            <a:r>
              <a:rPr lang="en-US" altLang="zh-CN" dirty="0">
                <a:latin typeface="Arial" panose="020B0604020202020204" pitchFamily="34" charset="0"/>
              </a:rPr>
              <a:t>void Circle::</a:t>
            </a:r>
            <a:r>
              <a:rPr lang="en-US" altLang="zh-CN" b="1" dirty="0">
                <a:latin typeface="Arial" panose="020B0604020202020204" pitchFamily="34" charset="0"/>
              </a:rPr>
              <a:t>Compute</a:t>
            </a:r>
            <a:r>
              <a:rPr lang="en-US" altLang="zh-CN" dirty="0">
                <a:latin typeface="Arial" panose="020B0604020202020204" pitchFamily="34" charset="0"/>
              </a:rPr>
              <a:t>(void)</a:t>
            </a:r>
          </a:p>
          <a:p>
            <a:pPr eaLnBrk="0" hangingPunct="0"/>
            <a:r>
              <a:rPr lang="en-US" altLang="zh-CN" dirty="0">
                <a:latin typeface="Arial" panose="020B0604020202020204" pitchFamily="34" charset="0"/>
              </a:rPr>
              <a:t>{// </a:t>
            </a:r>
            <a:r>
              <a:rPr lang="zh-CN" altLang="en-US" dirty="0">
                <a:latin typeface="Arial" panose="020B0604020202020204" pitchFamily="34" charset="0"/>
              </a:rPr>
              <a:t>计算当前圆排列的长度</a:t>
            </a:r>
          </a:p>
          <a:p>
            <a:pPr eaLnBrk="0" hangingPunct="0"/>
            <a:r>
              <a:rPr lang="zh-CN" altLang="en-US" dirty="0">
                <a:latin typeface="Arial" panose="020B0604020202020204" pitchFamily="34" charset="0"/>
              </a:rPr>
              <a:t>    </a:t>
            </a:r>
            <a:r>
              <a:rPr lang="en-US" altLang="zh-CN" dirty="0">
                <a:latin typeface="Arial" panose="020B0604020202020204" pitchFamily="34" charset="0"/>
              </a:rPr>
              <a:t>float low=0,</a:t>
            </a:r>
          </a:p>
          <a:p>
            <a:pPr eaLnBrk="0" hangingPunct="0"/>
            <a:r>
              <a:rPr lang="en-US" altLang="zh-CN" dirty="0">
                <a:latin typeface="Arial" panose="020B0604020202020204" pitchFamily="34" charset="0"/>
              </a:rPr>
              <a:t>        high=0;</a:t>
            </a:r>
          </a:p>
          <a:p>
            <a:pPr eaLnBrk="0" hangingPunct="0"/>
            <a:r>
              <a:rPr lang="en-US" altLang="zh-CN" dirty="0">
                <a:latin typeface="Arial" panose="020B0604020202020204" pitchFamily="34" charset="0"/>
              </a:rPr>
              <a:t>    for (int i=1;i&lt;=n;i++) {</a:t>
            </a:r>
          </a:p>
          <a:p>
            <a:pPr eaLnBrk="0" hangingPunct="0"/>
            <a:r>
              <a:rPr lang="en-US" altLang="zh-CN" dirty="0">
                <a:latin typeface="Arial" panose="020B0604020202020204" pitchFamily="34" charset="0"/>
              </a:rPr>
              <a:t>        if (x[i]-r[i]&lt;low) low=x[i]-r[i];</a:t>
            </a:r>
          </a:p>
          <a:p>
            <a:pPr eaLnBrk="0" hangingPunct="0"/>
            <a:r>
              <a:rPr lang="en-US" altLang="zh-CN" dirty="0">
                <a:latin typeface="Arial" panose="020B0604020202020204" pitchFamily="34" charset="0"/>
              </a:rPr>
              <a:t>        if (x[i]+r[i]&gt;high) high=x[i]+r[i];</a:t>
            </a:r>
          </a:p>
          <a:p>
            <a:pPr eaLnBrk="0" hangingPunct="0"/>
            <a:r>
              <a:rPr lang="en-US" altLang="zh-CN" dirty="0">
                <a:latin typeface="Arial" panose="020B0604020202020204" pitchFamily="34" charset="0"/>
              </a:rPr>
              <a:t>        }</a:t>
            </a:r>
          </a:p>
          <a:p>
            <a:pPr eaLnBrk="0" hangingPunct="0"/>
            <a:r>
              <a:rPr lang="en-US" altLang="zh-CN" dirty="0">
                <a:latin typeface="Arial" panose="020B0604020202020204" pitchFamily="34" charset="0"/>
              </a:rPr>
              <a:t>    if (high-low&lt;min) min=high-low;</a:t>
            </a:r>
          </a:p>
          <a:p>
            <a:pPr eaLnBrk="0" hangingPunct="0"/>
            <a:r>
              <a:rPr lang="en-US" altLang="zh-CN" dirty="0">
                <a:latin typeface="Arial" panose="020B0604020202020204" pitchFamily="34" charset="0"/>
              </a:rPr>
              <a:t>}</a:t>
            </a:r>
          </a:p>
        </p:txBody>
      </p:sp>
      <p:sp>
        <p:nvSpPr>
          <p:cNvPr id="65540" name="Text Box 5"/>
          <p:cNvSpPr txBox="1"/>
          <p:nvPr/>
        </p:nvSpPr>
        <p:spPr>
          <a:xfrm>
            <a:off x="250825" y="788988"/>
            <a:ext cx="4103688" cy="3514725"/>
          </a:xfrm>
          <a:prstGeom prst="rect">
            <a:avLst/>
          </a:prstGeom>
          <a:noFill/>
          <a:ln w="6350">
            <a:noFill/>
          </a:ln>
        </p:spPr>
        <p:txBody>
          <a:bodyPr wrap="none" anchor="t" anchorCtr="0">
            <a:spAutoFit/>
          </a:bodyPr>
          <a:lstStyle/>
          <a:p>
            <a:pPr eaLnBrk="0" hangingPunct="0"/>
            <a:r>
              <a:rPr lang="en-US" altLang="zh-CN" sz="1600" dirty="0">
                <a:latin typeface="Arial" panose="020B0604020202020204" pitchFamily="34" charset="0"/>
              </a:rPr>
              <a:t>void Circle::</a:t>
            </a:r>
            <a:r>
              <a:rPr lang="en-US" altLang="zh-CN" sz="1600" b="1" dirty="0">
                <a:latin typeface="Arial" panose="020B0604020202020204" pitchFamily="34" charset="0"/>
              </a:rPr>
              <a:t>Backtrack</a:t>
            </a:r>
            <a:r>
              <a:rPr lang="en-US" altLang="zh-CN" sz="1600" dirty="0">
                <a:latin typeface="Arial" panose="020B0604020202020204" pitchFamily="34" charset="0"/>
              </a:rPr>
              <a:t>(int t)</a:t>
            </a:r>
          </a:p>
          <a:p>
            <a:pPr eaLnBrk="0" hangingPunct="0"/>
            <a:r>
              <a:rPr lang="en-US" altLang="zh-CN" sz="1600" dirty="0">
                <a:latin typeface="Arial" panose="020B0604020202020204" pitchFamily="34" charset="0"/>
              </a:rPr>
              <a:t>{</a:t>
            </a:r>
          </a:p>
          <a:p>
            <a:pPr eaLnBrk="0" hangingPunct="0"/>
            <a:r>
              <a:rPr lang="en-US" altLang="zh-CN" sz="1600" dirty="0">
                <a:latin typeface="Arial" panose="020B0604020202020204" pitchFamily="34" charset="0"/>
              </a:rPr>
              <a:t>    if (t&gt;n) Compute();</a:t>
            </a:r>
          </a:p>
          <a:p>
            <a:pPr eaLnBrk="0" hangingPunct="0"/>
            <a:r>
              <a:rPr lang="en-US" altLang="zh-CN" sz="1600" dirty="0">
                <a:latin typeface="Arial" panose="020B0604020202020204" pitchFamily="34" charset="0"/>
              </a:rPr>
              <a:t>    else</a:t>
            </a:r>
          </a:p>
          <a:p>
            <a:pPr eaLnBrk="0" hangingPunct="0"/>
            <a:r>
              <a:rPr lang="en-US" altLang="zh-CN" sz="1600" dirty="0">
                <a:latin typeface="Arial" panose="020B0604020202020204" pitchFamily="34" charset="0"/>
              </a:rPr>
              <a:t>      for (int j = t; j &lt;= n; j++) {</a:t>
            </a:r>
          </a:p>
          <a:p>
            <a:pPr eaLnBrk="0" hangingPunct="0"/>
            <a:r>
              <a:rPr lang="en-US" altLang="zh-CN" sz="1600" dirty="0">
                <a:latin typeface="Arial" panose="020B0604020202020204" pitchFamily="34" charset="0"/>
              </a:rPr>
              <a:t>            Swap(r[t], r[j]);</a:t>
            </a:r>
          </a:p>
          <a:p>
            <a:pPr eaLnBrk="0" hangingPunct="0"/>
            <a:r>
              <a:rPr lang="en-US" altLang="zh-CN" sz="1600" dirty="0">
                <a:latin typeface="Arial" panose="020B0604020202020204" pitchFamily="34" charset="0"/>
              </a:rPr>
              <a:t>            float centerx=Center(t);</a:t>
            </a:r>
          </a:p>
          <a:p>
            <a:pPr eaLnBrk="0" hangingPunct="0"/>
            <a:r>
              <a:rPr lang="en-US" altLang="zh-CN" sz="1600" dirty="0">
                <a:latin typeface="Arial" panose="020B0604020202020204" pitchFamily="34" charset="0"/>
              </a:rPr>
              <a:t>            if (centerx+r[t]+r[1]&lt;min) {//</a:t>
            </a:r>
            <a:r>
              <a:rPr lang="zh-CN" altLang="en-US" sz="1600" dirty="0">
                <a:latin typeface="Arial" panose="020B0604020202020204" pitchFamily="34" charset="0"/>
              </a:rPr>
              <a:t>下界约束</a:t>
            </a:r>
          </a:p>
          <a:p>
            <a:pPr eaLnBrk="0" hangingPunct="0"/>
            <a:r>
              <a:rPr lang="zh-CN" altLang="en-US" sz="1600" dirty="0">
                <a:latin typeface="Arial" panose="020B0604020202020204" pitchFamily="34" charset="0"/>
              </a:rPr>
              <a:t>              </a:t>
            </a:r>
            <a:r>
              <a:rPr lang="en-US" altLang="zh-CN" sz="1600" dirty="0">
                <a:latin typeface="Arial" panose="020B0604020202020204" pitchFamily="34" charset="0"/>
              </a:rPr>
              <a:t>x[t]=centerx;</a:t>
            </a:r>
          </a:p>
          <a:p>
            <a:pPr eaLnBrk="0" hangingPunct="0"/>
            <a:r>
              <a:rPr lang="en-US" altLang="zh-CN" sz="1600" dirty="0">
                <a:latin typeface="Arial" panose="020B0604020202020204" pitchFamily="34" charset="0"/>
              </a:rPr>
              <a:t>              Backtrack(t+1);</a:t>
            </a:r>
          </a:p>
          <a:p>
            <a:pPr eaLnBrk="0" hangingPunct="0"/>
            <a:r>
              <a:rPr lang="en-US" altLang="zh-CN" sz="1600" dirty="0">
                <a:latin typeface="Arial" panose="020B0604020202020204" pitchFamily="34" charset="0"/>
              </a:rPr>
              <a:t>              }</a:t>
            </a:r>
          </a:p>
          <a:p>
            <a:pPr eaLnBrk="0" hangingPunct="0"/>
            <a:r>
              <a:rPr lang="en-US" altLang="zh-CN" sz="1600" dirty="0">
                <a:latin typeface="Arial" panose="020B0604020202020204" pitchFamily="34" charset="0"/>
              </a:rPr>
              <a:t>            Swap(r[t], r[j]);</a:t>
            </a:r>
          </a:p>
          <a:p>
            <a:pPr eaLnBrk="0" hangingPunct="0"/>
            <a:r>
              <a:rPr lang="en-US" altLang="zh-CN" sz="1600" dirty="0">
                <a:latin typeface="Arial" panose="020B0604020202020204" pitchFamily="34" charset="0"/>
              </a:rPr>
              <a:t>            }</a:t>
            </a:r>
          </a:p>
          <a:p>
            <a:pPr eaLnBrk="0" hangingPunct="0"/>
            <a:r>
              <a:rPr lang="en-US" altLang="zh-CN" sz="1600" dirty="0">
                <a:latin typeface="Arial" panose="020B0604020202020204" pitchFamily="34" charset="0"/>
              </a:rPr>
              <a:t>}</a:t>
            </a:r>
          </a:p>
        </p:txBody>
      </p:sp>
      <p:pic>
        <p:nvPicPr>
          <p:cNvPr id="65541" name="Picture 6" descr="t580"/>
          <p:cNvPicPr>
            <a:picLocks noChangeAspect="1"/>
          </p:cNvPicPr>
          <p:nvPr/>
        </p:nvPicPr>
        <p:blipFill>
          <a:blip r:embed="rId2"/>
          <a:stretch>
            <a:fillRect/>
          </a:stretch>
        </p:blipFill>
        <p:spPr>
          <a:xfrm>
            <a:off x="1042988" y="4868863"/>
            <a:ext cx="2376487" cy="1555750"/>
          </a:xfrm>
          <a:prstGeom prst="rect">
            <a:avLst/>
          </a:prstGeom>
          <a:noFill/>
          <a:ln w="9525">
            <a:noFill/>
          </a:ln>
        </p:spPr>
      </p:pic>
      <p:sp>
        <p:nvSpPr>
          <p:cNvPr id="18439" name="AutoShape 7"/>
          <p:cNvSpPr/>
          <p:nvPr/>
        </p:nvSpPr>
        <p:spPr>
          <a:xfrm>
            <a:off x="612775" y="2205038"/>
            <a:ext cx="6899275" cy="1749425"/>
          </a:xfrm>
          <a:prstGeom prst="roundRect">
            <a:avLst>
              <a:gd name="adj" fmla="val 16667"/>
            </a:avLst>
          </a:prstGeom>
          <a:solidFill>
            <a:schemeClr val="bg1"/>
          </a:solidFill>
          <a:ln w="38100" cap="flat" cmpd="sng">
            <a:solidFill>
              <a:srgbClr val="063DE8"/>
            </a:solidFill>
            <a:prstDash val="solid"/>
            <a:round/>
            <a:headEnd type="none" w="med" len="med"/>
            <a:tailEnd type="none" w="med" len="med"/>
          </a:ln>
        </p:spPr>
        <p:txBody>
          <a:bodyPr anchor="t" anchorCtr="0">
            <a:spAutoFit/>
          </a:bodyPr>
          <a:lstStyle/>
          <a:p>
            <a:pPr eaLnBrk="0" hangingPunct="0"/>
            <a:r>
              <a:rPr lang="zh-CN" altLang="en-US" sz="2400" b="1" dirty="0">
                <a:latin typeface="Arial" panose="020B0604020202020204" pitchFamily="34" charset="0"/>
                <a:ea typeface="黑体" panose="02010609060101010101" pitchFamily="49" charset="-122"/>
              </a:rPr>
              <a:t>复杂度分析</a:t>
            </a:r>
          </a:p>
          <a:p>
            <a:pPr eaLnBrk="0" hangingPunct="0"/>
            <a:r>
              <a:rPr lang="zh-CN" altLang="en-US" sz="2400" dirty="0">
                <a:latin typeface="Arial" panose="020B0604020202020204" pitchFamily="34" charset="0"/>
                <a:ea typeface="楷体_GB2312" pitchFamily="49" charset="-122"/>
                <a:sym typeface="Wingdings" panose="05000000000000000000" pitchFamily="2" charset="2"/>
              </a:rPr>
              <a:t>由于算法</a:t>
            </a:r>
            <a:r>
              <a:rPr lang="en-US" altLang="zh-CN" sz="2400" b="1" dirty="0">
                <a:latin typeface="Arial" panose="020B0604020202020204" pitchFamily="34" charset="0"/>
                <a:ea typeface="楷体_GB2312" pitchFamily="49" charset="-122"/>
                <a:sym typeface="Wingdings" panose="05000000000000000000" pitchFamily="2" charset="2"/>
              </a:rPr>
              <a:t>backtrack</a:t>
            </a:r>
            <a:r>
              <a:rPr lang="zh-CN" altLang="en-US" sz="2400" dirty="0">
                <a:latin typeface="Arial" panose="020B0604020202020204" pitchFamily="34" charset="0"/>
                <a:ea typeface="楷体_GB2312" pitchFamily="49" charset="-122"/>
                <a:sym typeface="Wingdings" panose="05000000000000000000" pitchFamily="2" charset="2"/>
              </a:rPr>
              <a:t>在最坏情况下可能需要计算</a:t>
            </a:r>
            <a:r>
              <a:rPr lang="en-US" altLang="zh-CN" sz="2400" dirty="0">
                <a:latin typeface="Arial" panose="020B0604020202020204" pitchFamily="34" charset="0"/>
                <a:ea typeface="楷体_GB2312" pitchFamily="49" charset="-122"/>
                <a:sym typeface="Wingdings" panose="05000000000000000000" pitchFamily="2" charset="2"/>
              </a:rPr>
              <a:t>O(n!)</a:t>
            </a:r>
            <a:r>
              <a:rPr lang="zh-CN" altLang="en-US" sz="2400" dirty="0">
                <a:latin typeface="Arial" panose="020B0604020202020204" pitchFamily="34" charset="0"/>
                <a:ea typeface="楷体_GB2312" pitchFamily="49" charset="-122"/>
                <a:sym typeface="Wingdings" panose="05000000000000000000" pitchFamily="2" charset="2"/>
              </a:rPr>
              <a:t>次当前圆排列长度，每次计算需</a:t>
            </a:r>
            <a:r>
              <a:rPr lang="en-US" altLang="zh-CN" sz="2400" dirty="0">
                <a:latin typeface="Arial" panose="020B0604020202020204" pitchFamily="34" charset="0"/>
                <a:ea typeface="楷体_GB2312" pitchFamily="49" charset="-122"/>
                <a:sym typeface="Wingdings" panose="05000000000000000000" pitchFamily="2" charset="2"/>
              </a:rPr>
              <a:t>O(n)</a:t>
            </a:r>
            <a:r>
              <a:rPr lang="zh-CN" altLang="en-US" sz="2400" dirty="0">
                <a:latin typeface="Arial" panose="020B0604020202020204" pitchFamily="34" charset="0"/>
                <a:ea typeface="楷体_GB2312" pitchFamily="49" charset="-122"/>
                <a:sym typeface="Wingdings" panose="05000000000000000000" pitchFamily="2" charset="2"/>
              </a:rPr>
              <a:t>计算时间，从而整个算法的计算时间复杂性为</a:t>
            </a:r>
            <a:r>
              <a:rPr lang="en-US" altLang="zh-CN" sz="2400" dirty="0">
                <a:latin typeface="Arial" panose="020B0604020202020204" pitchFamily="34" charset="0"/>
                <a:ea typeface="楷体_GB2312" pitchFamily="49" charset="-122"/>
                <a:sym typeface="Wingdings" panose="05000000000000000000" pitchFamily="2" charset="2"/>
              </a:rPr>
              <a:t>O((n+1)!) </a:t>
            </a:r>
          </a:p>
        </p:txBody>
      </p:sp>
      <p:sp>
        <p:nvSpPr>
          <p:cNvPr id="18440" name="Text Box 8"/>
          <p:cNvSpPr txBox="1"/>
          <p:nvPr/>
        </p:nvSpPr>
        <p:spPr>
          <a:xfrm>
            <a:off x="395288" y="1989138"/>
            <a:ext cx="8280400" cy="1968500"/>
          </a:xfrm>
          <a:prstGeom prst="rect">
            <a:avLst/>
          </a:prstGeom>
          <a:solidFill>
            <a:schemeClr val="hlink"/>
          </a:solidFill>
          <a:ln w="50800" cap="flat" cmpd="sng">
            <a:solidFill>
              <a:srgbClr val="FF6600"/>
            </a:solidFill>
            <a:prstDash val="solid"/>
            <a:miter/>
            <a:headEnd type="none" w="med" len="med"/>
            <a:tailEnd type="none" w="med" len="med"/>
          </a:ln>
        </p:spPr>
        <p:txBody>
          <a:bodyPr anchor="t" anchorCtr="0">
            <a:spAutoFit/>
          </a:bodyPr>
          <a:lstStyle/>
          <a:p>
            <a:pPr eaLnBrk="0" hangingPunct="0">
              <a:buClr>
                <a:schemeClr val="accent2"/>
              </a:buClr>
              <a:buChar char="•"/>
            </a:pPr>
            <a:r>
              <a:rPr lang="zh-CN" altLang="en-US" sz="2400" dirty="0">
                <a:latin typeface="Arial" panose="020B0604020202020204" pitchFamily="34" charset="0"/>
                <a:ea typeface="楷体_GB2312" pitchFamily="49" charset="-122"/>
              </a:rPr>
              <a:t>上述算法尚有许多改进的余地。例如，象</a:t>
            </a:r>
            <a:r>
              <a:rPr lang="en-US" altLang="zh-CN" sz="2400" dirty="0">
                <a:latin typeface="Arial" panose="020B0604020202020204" pitchFamily="34" charset="0"/>
                <a:ea typeface="楷体_GB2312" pitchFamily="49" charset="-122"/>
              </a:rPr>
              <a:t>1,2,…,n-1,n</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n,n-1, …,2,1</a:t>
            </a:r>
            <a:r>
              <a:rPr lang="zh-CN" altLang="en-US" sz="2400" dirty="0">
                <a:latin typeface="Arial" panose="020B0604020202020204" pitchFamily="34" charset="0"/>
                <a:ea typeface="楷体_GB2312" pitchFamily="49" charset="-122"/>
              </a:rPr>
              <a:t>这种互为镜像的排列具有相同的圆排列长度，只计算一个就够了，可减少约一半的计算量。另一方面，如果所给的</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个圆中有</a:t>
            </a:r>
            <a:r>
              <a:rPr lang="en-US" altLang="zh-CN" sz="2400" dirty="0">
                <a:latin typeface="Arial" panose="020B0604020202020204" pitchFamily="34" charset="0"/>
                <a:ea typeface="楷体_GB2312" pitchFamily="49" charset="-122"/>
              </a:rPr>
              <a:t>k</a:t>
            </a:r>
            <a:r>
              <a:rPr lang="zh-CN" altLang="en-US" sz="2400" dirty="0">
                <a:latin typeface="Arial" panose="020B0604020202020204" pitchFamily="34" charset="0"/>
                <a:ea typeface="楷体_GB2312" pitchFamily="49" charset="-122"/>
              </a:rPr>
              <a:t>个圆有相同的半径，则这</a:t>
            </a:r>
            <a:r>
              <a:rPr lang="en-US" altLang="zh-CN" sz="2400" dirty="0">
                <a:latin typeface="Arial" panose="020B0604020202020204" pitchFamily="34" charset="0"/>
                <a:ea typeface="楷体_GB2312" pitchFamily="49" charset="-122"/>
              </a:rPr>
              <a:t>k</a:t>
            </a:r>
            <a:r>
              <a:rPr lang="zh-CN" altLang="en-US" sz="2400" dirty="0">
                <a:latin typeface="Arial" panose="020B0604020202020204" pitchFamily="34" charset="0"/>
                <a:ea typeface="楷体_GB2312" pitchFamily="49" charset="-122"/>
              </a:rPr>
              <a:t>个圆产生的</a:t>
            </a:r>
            <a:r>
              <a:rPr lang="en-US" altLang="zh-CN" sz="2400" dirty="0">
                <a:latin typeface="Arial" panose="020B0604020202020204" pitchFamily="34" charset="0"/>
                <a:ea typeface="楷体_GB2312" pitchFamily="49" charset="-122"/>
              </a:rPr>
              <a:t>k!</a:t>
            </a:r>
            <a:r>
              <a:rPr lang="zh-CN" altLang="en-US" sz="2400" dirty="0">
                <a:latin typeface="Arial" panose="020B0604020202020204" pitchFamily="34" charset="0"/>
                <a:ea typeface="楷体_GB2312" pitchFamily="49" charset="-122"/>
              </a:rPr>
              <a:t>个完全相同的圆排列，只计算一个就够了。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linds(horizontal)">
                                      <p:cBhvr>
                                        <p:cTn id="7" dur="500"/>
                                        <p:tgtEl>
                                          <p:spTgt spid="184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blinds(horizontal)">
                                      <p:cBhvr>
                                        <p:cTn id="12"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animBg="1"/>
      <p:bldP spid="1844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684213" y="-242887"/>
            <a:ext cx="6870700" cy="1600200"/>
          </a:xfrm>
          <a:ln/>
        </p:spPr>
        <p:txBody>
          <a:bodyPr vert="horz" wrap="square" lIns="91440" tIns="45720" rIns="91440" bIns="45720" anchor="b" anchorCtr="0"/>
          <a:lstStyle/>
          <a:p>
            <a:r>
              <a:rPr lang="zh-CN" altLang="en-US" dirty="0"/>
              <a:t>选择扩展的节点</a:t>
            </a:r>
          </a:p>
        </p:txBody>
      </p:sp>
      <p:sp>
        <p:nvSpPr>
          <p:cNvPr id="28675" name="Rectangle 3"/>
          <p:cNvSpPr>
            <a:spLocks noGrp="1"/>
          </p:cNvSpPr>
          <p:nvPr>
            <p:ph idx="1"/>
          </p:nvPr>
        </p:nvSpPr>
        <p:spPr>
          <a:xfrm>
            <a:off x="684213" y="1557338"/>
            <a:ext cx="7696200" cy="4319587"/>
          </a:xfrm>
          <a:ln/>
        </p:spPr>
        <p:txBody>
          <a:bodyPr vert="horz" wrap="square" lIns="91440" tIns="45720" rIns="91440" bIns="45720" anchor="t" anchorCtr="0"/>
          <a:lstStyle/>
          <a:p>
            <a:r>
              <a:rPr lang="zh-CN" altLang="en-US" dirty="0"/>
              <a:t>从活结点表中选择下一扩展结点可能有不同的方式</a:t>
            </a:r>
          </a:p>
          <a:p>
            <a:r>
              <a:rPr lang="zh-CN" altLang="en-US" dirty="0"/>
              <a:t>队列式分支限界法：先入先出的原则</a:t>
            </a:r>
          </a:p>
          <a:p>
            <a:r>
              <a:rPr lang="zh-CN" altLang="en-US" dirty="0"/>
              <a:t>优先队列式分支限界法：选择优先级最高的节点进行扩展</a:t>
            </a:r>
          </a:p>
          <a:p>
            <a:r>
              <a:rPr lang="zh-CN" altLang="en-US" dirty="0"/>
              <a:t>最大效益问题：最大值堆</a:t>
            </a:r>
          </a:p>
          <a:p>
            <a:r>
              <a:rPr lang="zh-CN" altLang="en-US" dirty="0"/>
              <a:t>最小耗费问题：最小值堆</a:t>
            </a:r>
          </a:p>
        </p:txBody>
      </p:sp>
    </p:spTree>
  </p:cSld>
  <p:clrMapOvr>
    <a:masterClrMapping/>
  </p:clrMapOvr>
  <p:transition>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ctrTitle"/>
          </p:nvPr>
        </p:nvSpPr>
        <p:spPr>
          <a:ln/>
        </p:spPr>
        <p:txBody>
          <a:bodyPr vert="horz" wrap="square" lIns="91440" tIns="45720" rIns="91440" bIns="45720" anchor="b" anchorCtr="0"/>
          <a:lstStyle/>
          <a:p>
            <a:pPr>
              <a:buClrTx/>
              <a:buSzTx/>
              <a:buFontTx/>
            </a:pPr>
            <a:r>
              <a:rPr lang="zh-CN" altLang="en-US" dirty="0">
                <a:latin typeface="+mj-lt"/>
                <a:ea typeface="+mj-ea"/>
                <a:cs typeface="+mj-cs"/>
              </a:rPr>
              <a:t>单源最短路径问题</a:t>
            </a:r>
          </a:p>
        </p:txBody>
      </p:sp>
      <p:sp>
        <p:nvSpPr>
          <p:cNvPr id="29699"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r>
              <a:rPr lang="en-US" altLang="zh-CN" sz="3000" dirty="0"/>
              <a:t>6.2	</a:t>
            </a:r>
            <a:r>
              <a:rPr lang="zh-CN" altLang="en-US" sz="3000" dirty="0"/>
              <a:t>单源最短路径问题</a:t>
            </a:r>
          </a:p>
        </p:txBody>
      </p:sp>
      <p:sp>
        <p:nvSpPr>
          <p:cNvPr id="93187" name="Text Box 3"/>
          <p:cNvSpPr txBox="1"/>
          <p:nvPr/>
        </p:nvSpPr>
        <p:spPr>
          <a:xfrm>
            <a:off x="304800" y="1905000"/>
            <a:ext cx="56388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1. </a:t>
            </a:r>
            <a:r>
              <a:rPr lang="zh-CN" altLang="en-US" sz="3200" dirty="0">
                <a:solidFill>
                  <a:schemeClr val="accent2"/>
                </a:solidFill>
                <a:latin typeface="Times New Roman" panose="02020603050405020304" pitchFamily="18" charset="0"/>
                <a:ea typeface="黑体" panose="02010609060101010101" pitchFamily="49" charset="-122"/>
              </a:rPr>
              <a:t>问题描述</a:t>
            </a:r>
          </a:p>
        </p:txBody>
      </p:sp>
      <p:sp>
        <p:nvSpPr>
          <p:cNvPr id="93188" name="Text Box 4"/>
          <p:cNvSpPr txBox="1"/>
          <p:nvPr/>
        </p:nvSpPr>
        <p:spPr>
          <a:xfrm>
            <a:off x="762000" y="2743200"/>
            <a:ext cx="7391400" cy="1187450"/>
          </a:xfrm>
          <a:prstGeom prst="rect">
            <a:avLst/>
          </a:prstGeom>
          <a:noFill/>
          <a:ln w="6350">
            <a:noFill/>
          </a:ln>
        </p:spPr>
        <p:txBody>
          <a:bodyPr>
            <a:spAutoFit/>
          </a:bodyPr>
          <a:lstStyle/>
          <a:p>
            <a:pPr eaLnBrk="1" hangingPunct="1">
              <a:spcBef>
                <a:spcPct val="50000"/>
              </a:spcBef>
            </a:pPr>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下面以一个例子来说明单源最短路径问题：</a:t>
            </a:r>
            <a:r>
              <a:rPr lang="zh-CN" altLang="en-US" sz="2400" b="1" dirty="0">
                <a:latin typeface="楷体_GB2312" pitchFamily="49" charset="-122"/>
                <a:ea typeface="楷体_GB2312" pitchFamily="49" charset="-122"/>
              </a:rPr>
              <a:t>在下图所给的有向图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中，每一边都有一个非负边权。要求图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的从源顶点</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到目标顶点</a:t>
            </a:r>
            <a:r>
              <a:rPr lang="en-US" altLang="zh-CN" sz="2400" b="1" dirty="0">
                <a:latin typeface="楷体_GB2312" pitchFamily="49" charset="-122"/>
                <a:ea typeface="楷体_GB2312" pitchFamily="49" charset="-122"/>
              </a:rPr>
              <a:t>t</a:t>
            </a:r>
            <a:r>
              <a:rPr lang="zh-CN" altLang="en-US" sz="2400" b="1" dirty="0">
                <a:latin typeface="楷体_GB2312" pitchFamily="49" charset="-122"/>
                <a:ea typeface="楷体_GB2312" pitchFamily="49" charset="-122"/>
              </a:rPr>
              <a:t>之间的最短路径。 </a:t>
            </a:r>
          </a:p>
        </p:txBody>
      </p:sp>
      <p:pic>
        <p:nvPicPr>
          <p:cNvPr id="93189" name="Picture 5" descr="未命名"/>
          <p:cNvPicPr>
            <a:picLocks noChangeAspect="1"/>
          </p:cNvPicPr>
          <p:nvPr/>
        </p:nvPicPr>
        <p:blipFill>
          <a:blip r:embed="rId2"/>
          <a:stretch>
            <a:fillRect/>
          </a:stretch>
        </p:blipFill>
        <p:spPr>
          <a:xfrm>
            <a:off x="1562100" y="4038600"/>
            <a:ext cx="6019800" cy="2209800"/>
          </a:xfrm>
          <a:prstGeom prst="rect">
            <a:avLst/>
          </a:prstGeom>
          <a:noFill/>
          <a:ln w="9525">
            <a:noFill/>
          </a:ln>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 calcmode="lin" valueType="num">
                                      <p:cBhvr additive="base">
                                        <p:cTn id="7" dur="500" fill="hold"/>
                                        <p:tgtEl>
                                          <p:spTgt spid="93187"/>
                                        </p:tgtEl>
                                        <p:attrNameLst>
                                          <p:attrName>ppt_x</p:attrName>
                                        </p:attrNameLst>
                                      </p:cBhvr>
                                      <p:tavLst>
                                        <p:tav tm="0">
                                          <p:val>
                                            <p:strVal val="1+#ppt_w/2"/>
                                          </p:val>
                                        </p:tav>
                                        <p:tav tm="100000">
                                          <p:val>
                                            <p:strVal val="#ppt_x"/>
                                          </p:val>
                                        </p:tav>
                                      </p:tavLst>
                                    </p:anim>
                                    <p:anim calcmode="lin" valueType="num">
                                      <p:cBhvr additive="base">
                                        <p:cTn id="8" dur="500" fill="hold"/>
                                        <p:tgtEl>
                                          <p:spTgt spid="93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8"/>
                                        </p:tgtEl>
                                        <p:attrNameLst>
                                          <p:attrName>style.visibility</p:attrName>
                                        </p:attrNameLst>
                                      </p:cBhvr>
                                      <p:to>
                                        <p:strVal val="visible"/>
                                      </p:to>
                                    </p:set>
                                    <p:anim calcmode="lin" valueType="num">
                                      <p:cBhvr additive="base">
                                        <p:cTn id="13" dur="500" fill="hold"/>
                                        <p:tgtEl>
                                          <p:spTgt spid="93188"/>
                                        </p:tgtEl>
                                        <p:attrNameLst>
                                          <p:attrName>ppt_x</p:attrName>
                                        </p:attrNameLst>
                                      </p:cBhvr>
                                      <p:tavLst>
                                        <p:tav tm="0">
                                          <p:val>
                                            <p:strVal val="0-#ppt_w/2"/>
                                          </p:val>
                                        </p:tav>
                                        <p:tav tm="100000">
                                          <p:val>
                                            <p:strVal val="#ppt_x"/>
                                          </p:val>
                                        </p:tav>
                                      </p:tavLst>
                                    </p:anim>
                                    <p:anim calcmode="lin" valueType="num">
                                      <p:cBhvr additive="base">
                                        <p:cTn id="14" dur="500" fill="hold"/>
                                        <p:tgtEl>
                                          <p:spTgt spid="931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189"/>
                                        </p:tgtEl>
                                        <p:attrNameLst>
                                          <p:attrName>style.visibility</p:attrName>
                                        </p:attrNameLst>
                                      </p:cBhvr>
                                      <p:to>
                                        <p:strVal val="visible"/>
                                      </p:to>
                                    </p:set>
                                    <p:anim calcmode="lin" valueType="num">
                                      <p:cBhvr additive="base">
                                        <p:cTn id="19" dur="500" fill="hold"/>
                                        <p:tgtEl>
                                          <p:spTgt spid="93189"/>
                                        </p:tgtEl>
                                        <p:attrNameLst>
                                          <p:attrName>ppt_x</p:attrName>
                                        </p:attrNameLst>
                                      </p:cBhvr>
                                      <p:tavLst>
                                        <p:tav tm="0">
                                          <p:val>
                                            <p:strVal val="#ppt_x"/>
                                          </p:val>
                                        </p:tav>
                                        <p:tav tm="100000">
                                          <p:val>
                                            <p:strVal val="#ppt_x"/>
                                          </p:val>
                                        </p:tav>
                                      </p:tavLst>
                                    </p:anim>
                                    <p:anim calcmode="lin" valueType="num">
                                      <p:cBhvr additive="base">
                                        <p:cTn id="20"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p:nvPr/>
        </p:nvSpPr>
        <p:spPr>
          <a:xfrm>
            <a:off x="762000" y="762000"/>
            <a:ext cx="7924800" cy="1143000"/>
          </a:xfrm>
          <a:prstGeom prst="rect">
            <a:avLst/>
          </a:prstGeom>
          <a:noFill/>
          <a:ln w="9525">
            <a:noFill/>
          </a:ln>
        </p:spPr>
        <p:txBody>
          <a:bodyPr anchor="ctr" anchorCtr="0"/>
          <a:lstStyle/>
          <a:p>
            <a:pPr eaLnBrk="1" hangingPunct="1"/>
            <a:r>
              <a:rPr lang="en-US" altLang="zh-CN" sz="3000" b="1" dirty="0">
                <a:solidFill>
                  <a:schemeClr val="tx2"/>
                </a:solidFill>
                <a:latin typeface="Arial" panose="020B0604020202020204" pitchFamily="34" charset="0"/>
              </a:rPr>
              <a:t>6.2	</a:t>
            </a:r>
            <a:r>
              <a:rPr lang="zh-CN" altLang="en-US" sz="3000" b="1" dirty="0">
                <a:solidFill>
                  <a:schemeClr val="tx2"/>
                </a:solidFill>
                <a:latin typeface="Arial" panose="020B0604020202020204" pitchFamily="34" charset="0"/>
              </a:rPr>
              <a:t>单源最短路径问题</a:t>
            </a:r>
          </a:p>
        </p:txBody>
      </p:sp>
      <p:sp>
        <p:nvSpPr>
          <p:cNvPr id="94211" name="Text Box 3"/>
          <p:cNvSpPr txBox="1"/>
          <p:nvPr/>
        </p:nvSpPr>
        <p:spPr>
          <a:xfrm>
            <a:off x="304800" y="1905000"/>
            <a:ext cx="56388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1. </a:t>
            </a:r>
            <a:r>
              <a:rPr lang="zh-CN" altLang="en-US" sz="3200" dirty="0">
                <a:solidFill>
                  <a:schemeClr val="accent2"/>
                </a:solidFill>
                <a:latin typeface="Times New Roman" panose="02020603050405020304" pitchFamily="18" charset="0"/>
                <a:ea typeface="黑体" panose="02010609060101010101" pitchFamily="49" charset="-122"/>
              </a:rPr>
              <a:t>问题描述</a:t>
            </a:r>
          </a:p>
        </p:txBody>
      </p:sp>
      <p:sp>
        <p:nvSpPr>
          <p:cNvPr id="94212" name="Text Box 4"/>
          <p:cNvSpPr txBox="1"/>
          <p:nvPr/>
        </p:nvSpPr>
        <p:spPr>
          <a:xfrm>
            <a:off x="685800" y="2590800"/>
            <a:ext cx="7620000" cy="118745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下图是用优先队列式分支限界法解有向图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的单源最短路径问题产生的解空间树。其中，每一个结点旁边的数字表示该结点所对应的当前路长。</a:t>
            </a:r>
          </a:p>
        </p:txBody>
      </p:sp>
      <p:pic>
        <p:nvPicPr>
          <p:cNvPr id="94213" name="Picture 5" descr="t620"/>
          <p:cNvPicPr>
            <a:picLocks noChangeAspect="1"/>
          </p:cNvPicPr>
          <p:nvPr/>
        </p:nvPicPr>
        <p:blipFill>
          <a:blip r:embed="rId2"/>
          <a:stretch>
            <a:fillRect/>
          </a:stretch>
        </p:blipFill>
        <p:spPr>
          <a:xfrm>
            <a:off x="1600200" y="3781425"/>
            <a:ext cx="5410200" cy="2743200"/>
          </a:xfrm>
          <a:prstGeom prst="rect">
            <a:avLst/>
          </a:prstGeom>
          <a:noFill/>
          <a:ln w="9525">
            <a:noFill/>
          </a:ln>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1+#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2"/>
                                        </p:tgtEl>
                                        <p:attrNameLst>
                                          <p:attrName>style.visibility</p:attrName>
                                        </p:attrNameLst>
                                      </p:cBhvr>
                                      <p:to>
                                        <p:strVal val="visible"/>
                                      </p:to>
                                    </p:set>
                                    <p:anim calcmode="lin" valueType="num">
                                      <p:cBhvr additive="base">
                                        <p:cTn id="13" dur="500" fill="hold"/>
                                        <p:tgtEl>
                                          <p:spTgt spid="94212"/>
                                        </p:tgtEl>
                                        <p:attrNameLst>
                                          <p:attrName>ppt_x</p:attrName>
                                        </p:attrNameLst>
                                      </p:cBhvr>
                                      <p:tavLst>
                                        <p:tav tm="0">
                                          <p:val>
                                            <p:strVal val="0-#ppt_w/2"/>
                                          </p:val>
                                        </p:tav>
                                        <p:tav tm="100000">
                                          <p:val>
                                            <p:strVal val="#ppt_x"/>
                                          </p:val>
                                        </p:tav>
                                      </p:tavLst>
                                    </p:anim>
                                    <p:anim calcmode="lin" valueType="num">
                                      <p:cBhvr additive="base">
                                        <p:cTn id="14" dur="500" fill="hold"/>
                                        <p:tgtEl>
                                          <p:spTgt spid="942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additive="base">
                                        <p:cTn id="19" dur="500" fill="hold"/>
                                        <p:tgtEl>
                                          <p:spTgt spid="94213"/>
                                        </p:tgtEl>
                                        <p:attrNameLst>
                                          <p:attrName>ppt_x</p:attrName>
                                        </p:attrNameLst>
                                      </p:cBhvr>
                                      <p:tavLst>
                                        <p:tav tm="0">
                                          <p:val>
                                            <p:strVal val="#ppt_x"/>
                                          </p:val>
                                        </p:tav>
                                        <p:tav tm="100000">
                                          <p:val>
                                            <p:strVal val="#ppt_x"/>
                                          </p:val>
                                        </p:tav>
                                      </p:tavLst>
                                    </p:anim>
                                    <p:anim calcmode="lin" valueType="num">
                                      <p:cBhvr additive="base">
                                        <p:cTn id="20" dur="500" fill="hold"/>
                                        <p:tgtEl>
                                          <p:spTgt spid="94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r>
              <a:rPr lang="en-US" altLang="zh-CN" sz="3000" dirty="0"/>
              <a:t>6.2	</a:t>
            </a:r>
            <a:r>
              <a:rPr lang="zh-CN" altLang="en-US" sz="3000" dirty="0"/>
              <a:t>单源最短路径问题</a:t>
            </a:r>
          </a:p>
        </p:txBody>
      </p:sp>
      <p:sp>
        <p:nvSpPr>
          <p:cNvPr id="95235" name="Text Box 3"/>
          <p:cNvSpPr txBox="1"/>
          <p:nvPr/>
        </p:nvSpPr>
        <p:spPr>
          <a:xfrm>
            <a:off x="304800" y="1628775"/>
            <a:ext cx="56388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2. </a:t>
            </a:r>
            <a:r>
              <a:rPr lang="zh-CN" altLang="en-US" sz="3200" dirty="0">
                <a:solidFill>
                  <a:schemeClr val="accent2"/>
                </a:solidFill>
                <a:latin typeface="Times New Roman" panose="02020603050405020304" pitchFamily="18" charset="0"/>
                <a:ea typeface="黑体" panose="02010609060101010101" pitchFamily="49" charset="-122"/>
              </a:rPr>
              <a:t>算法思想</a:t>
            </a:r>
          </a:p>
        </p:txBody>
      </p:sp>
      <p:sp>
        <p:nvSpPr>
          <p:cNvPr id="95236" name="Text Box 4"/>
          <p:cNvSpPr txBox="1"/>
          <p:nvPr/>
        </p:nvSpPr>
        <p:spPr>
          <a:xfrm>
            <a:off x="762000" y="2289175"/>
            <a:ext cx="7543800" cy="118745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解单源最短路径问题的优先队列式分支限界法用一极小堆来存储活结点表。其优先级是结点所对应的当前路长。</a:t>
            </a:r>
          </a:p>
        </p:txBody>
      </p:sp>
      <p:sp>
        <p:nvSpPr>
          <p:cNvPr id="95237" name="Text Box 5"/>
          <p:cNvSpPr txBox="1"/>
          <p:nvPr/>
        </p:nvSpPr>
        <p:spPr>
          <a:xfrm>
            <a:off x="762000" y="3457575"/>
            <a:ext cx="7697788" cy="3013075"/>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算法从图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的源顶点</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和空优先队列开始。结点</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被扩展后，它的儿子结点被依次插入堆中。此后，算法从堆中取出具有最小当前路长的结点作为当前扩展结点，并依次检查与当前扩展结点相邻的所有顶点。如果从当前扩展结点</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到顶点</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有边可达，且从源出发，途经顶点</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再到顶点</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的所相应的路径的长度小于当前最优路径长度，则将该顶点作为活结点插入到活结点优先队列中。这个结点的扩展过程一直继续到活结点优先队列为空时为止。</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1+#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animEffect transition="in" filter="barn(outHorizontal)">
                                      <p:cBhvr>
                                        <p:cTn id="13" dur="500"/>
                                        <p:tgtEl>
                                          <p:spTgt spid="9523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95237"/>
                                        </p:tgtEl>
                                        <p:attrNameLst>
                                          <p:attrName>style.visibility</p:attrName>
                                        </p:attrNameLst>
                                      </p:cBhvr>
                                      <p:to>
                                        <p:strVal val="visible"/>
                                      </p:to>
                                    </p:set>
                                    <p:animEffect transition="in" filter="strips(downLeft)">
                                      <p:cBhvr>
                                        <p:cTn id="18"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p:bldP spid="9523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r>
              <a:rPr lang="en-US" altLang="zh-CN" sz="3000" dirty="0"/>
              <a:t>6.2	</a:t>
            </a:r>
            <a:r>
              <a:rPr lang="zh-CN" altLang="en-US" sz="3000" dirty="0"/>
              <a:t>单源最短路径问题</a:t>
            </a:r>
          </a:p>
        </p:txBody>
      </p:sp>
      <p:sp>
        <p:nvSpPr>
          <p:cNvPr id="33795" name="Text Box 3"/>
          <p:cNvSpPr txBox="1"/>
          <p:nvPr/>
        </p:nvSpPr>
        <p:spPr>
          <a:xfrm>
            <a:off x="517525" y="1484313"/>
            <a:ext cx="6340475" cy="366712"/>
          </a:xfrm>
          <a:prstGeom prst="rect">
            <a:avLst/>
          </a:prstGeom>
          <a:noFill/>
          <a:ln w="6350">
            <a:noFill/>
          </a:ln>
        </p:spPr>
        <p:txBody>
          <a:bodyPr>
            <a:spAutoFit/>
          </a:bodyPr>
          <a:lstStyle/>
          <a:p>
            <a:pPr algn="ctr" eaLnBrk="1" hangingPunct="1"/>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33796" name="Text Box 4"/>
          <p:cNvSpPr txBox="1"/>
          <p:nvPr/>
        </p:nvSpPr>
        <p:spPr>
          <a:xfrm>
            <a:off x="609600" y="1712913"/>
            <a:ext cx="7010400" cy="366712"/>
          </a:xfrm>
          <a:prstGeom prst="rect">
            <a:avLst/>
          </a:prstGeom>
          <a:noFill/>
          <a:ln w="6350">
            <a:noFill/>
          </a:ln>
        </p:spPr>
        <p:txBody>
          <a:bodyPr>
            <a:spAutoFit/>
          </a:bodyPr>
          <a:lstStyle/>
          <a:p>
            <a:pPr algn="ctr" eaLnBrk="1" hangingPunct="1">
              <a:spcBef>
                <a:spcPct val="50000"/>
              </a:spcBef>
            </a:pPr>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96261" name="Text Box 5"/>
          <p:cNvSpPr txBox="1"/>
          <p:nvPr/>
        </p:nvSpPr>
        <p:spPr>
          <a:xfrm>
            <a:off x="633413" y="1941513"/>
            <a:ext cx="7086600" cy="579437"/>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3. </a:t>
            </a:r>
            <a:r>
              <a:rPr lang="zh-CN" altLang="en-US" sz="3200" dirty="0">
                <a:solidFill>
                  <a:schemeClr val="accent2"/>
                </a:solidFill>
                <a:latin typeface="Times New Roman" panose="02020603050405020304" pitchFamily="18" charset="0"/>
                <a:ea typeface="黑体" panose="02010609060101010101" pitchFamily="49" charset="-122"/>
              </a:rPr>
              <a:t>剪枝策略</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96262" name="Text Box 6"/>
          <p:cNvSpPr txBox="1"/>
          <p:nvPr/>
        </p:nvSpPr>
        <p:spPr>
          <a:xfrm>
            <a:off x="862013" y="2855913"/>
            <a:ext cx="7239000" cy="3378200"/>
          </a:xfrm>
          <a:prstGeom prst="rect">
            <a:avLst/>
          </a:prstGeom>
          <a:noFill/>
          <a:ln w="6350">
            <a:noFill/>
          </a:ln>
        </p:spPr>
        <p:txBody>
          <a:bodyPr>
            <a:spAutoFit/>
          </a:bodyPr>
          <a:lstStyle/>
          <a:p>
            <a:pPr algn="just" eaLnBrk="1" hangingPunct="1">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在算法扩展结点的过程中，一旦发现一个结点的下界不小于当前找到的最短路长，则算法剪去以该结点为根的子树。</a:t>
            </a:r>
          </a:p>
          <a:p>
            <a:pPr algn="just" eaLnBrk="1" hangingPunct="1">
              <a:spcBef>
                <a:spcPct val="50000"/>
              </a:spcBef>
            </a:pPr>
            <a:endParaRPr lang="zh-CN" altLang="en-US" sz="2400" b="1" dirty="0">
              <a:latin typeface="Times New Roman" panose="02020603050405020304" pitchFamily="18" charset="0"/>
              <a:ea typeface="楷体_GB2312" pitchFamily="49" charset="-122"/>
            </a:endParaRPr>
          </a:p>
          <a:p>
            <a:pPr algn="just" eaLnBrk="1" hangingPunct="1">
              <a:spcBef>
                <a:spcPct val="50000"/>
              </a:spcBef>
            </a:pPr>
            <a:r>
              <a:rPr lang="zh-CN" altLang="en-US" sz="2400" b="1" dirty="0">
                <a:latin typeface="楷体_GB2312" pitchFamily="49" charset="-122"/>
                <a:ea typeface="楷体_GB2312" pitchFamily="49" charset="-122"/>
              </a:rPr>
              <a:t>    在算法中，利用结点间的控制关系进行剪枝。从源顶点</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出发，</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条不同路径到达图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的同一顶点。由于两条路径的路长不同，因此可以将路长长的路径所对应的树中的结点为根的子树剪去。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 calcmode="lin" valueType="num">
                                      <p:cBhvr additive="base">
                                        <p:cTn id="7" dur="500" fill="hold"/>
                                        <p:tgtEl>
                                          <p:spTgt spid="96261"/>
                                        </p:tgtEl>
                                        <p:attrNameLst>
                                          <p:attrName>ppt_x</p:attrName>
                                        </p:attrNameLst>
                                      </p:cBhvr>
                                      <p:tavLst>
                                        <p:tav tm="0">
                                          <p:val>
                                            <p:strVal val="1+#ppt_w/2"/>
                                          </p:val>
                                        </p:tav>
                                        <p:tav tm="100000">
                                          <p:val>
                                            <p:strVal val="#ppt_x"/>
                                          </p:val>
                                        </p:tav>
                                      </p:tavLst>
                                    </p:anim>
                                    <p:anim calcmode="lin" valueType="num">
                                      <p:cBhvr additive="base">
                                        <p:cTn id="8"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Effect transition="in" filter="box(in)">
                                      <p:cBhvr>
                                        <p:cTn id="13"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r>
              <a:rPr lang="en-US" altLang="zh-CN" sz="3000" dirty="0"/>
              <a:t>6.2	</a:t>
            </a:r>
            <a:r>
              <a:rPr lang="zh-CN" altLang="en-US" sz="3000" dirty="0"/>
              <a:t>单源最短路径问题</a:t>
            </a:r>
          </a:p>
        </p:txBody>
      </p:sp>
      <p:sp>
        <p:nvSpPr>
          <p:cNvPr id="97283" name="Text Box 3"/>
          <p:cNvSpPr txBox="1"/>
          <p:nvPr/>
        </p:nvSpPr>
        <p:spPr>
          <a:xfrm>
            <a:off x="457200" y="1752600"/>
            <a:ext cx="7848600" cy="4533900"/>
          </a:xfrm>
          <a:prstGeom prst="rect">
            <a:avLst/>
          </a:prstGeom>
          <a:noFill/>
          <a:ln w="6350">
            <a:noFill/>
          </a:ln>
        </p:spPr>
        <p:txBody>
          <a:bodyPr>
            <a:spAutoFit/>
          </a:bodyPr>
          <a:lstStyle/>
          <a:p>
            <a:pPr eaLnBrk="1" hangingPunct="1">
              <a:lnSpc>
                <a:spcPct val="120000"/>
              </a:lnSpc>
            </a:pPr>
            <a:r>
              <a:rPr lang="en-US" altLang="zh-CN" b="1" dirty="0">
                <a:solidFill>
                  <a:schemeClr val="accent2"/>
                </a:solidFill>
                <a:latin typeface="Times New Roman" panose="02020603050405020304" pitchFamily="18" charset="0"/>
              </a:rPr>
              <a:t> </a:t>
            </a:r>
            <a:r>
              <a:rPr lang="en-US" altLang="zh-CN" sz="1600" b="1" dirty="0">
                <a:latin typeface="Arial" panose="020B0604020202020204" pitchFamily="34" charset="0"/>
              </a:rPr>
              <a:t>while (true) {</a:t>
            </a:r>
          </a:p>
          <a:p>
            <a:pPr eaLnBrk="1" hangingPunct="1">
              <a:lnSpc>
                <a:spcPct val="120000"/>
              </a:lnSpc>
            </a:pPr>
            <a:r>
              <a:rPr lang="en-US" altLang="zh-CN" sz="1600" b="1" dirty="0">
                <a:latin typeface="Arial" panose="020B0604020202020204" pitchFamily="34" charset="0"/>
              </a:rPr>
              <a:t>     for (int j = 1; j &lt;= n; j++)</a:t>
            </a:r>
          </a:p>
          <a:p>
            <a:pPr eaLnBrk="1" hangingPunct="1">
              <a:lnSpc>
                <a:spcPct val="120000"/>
              </a:lnSpc>
            </a:pPr>
            <a:r>
              <a:rPr lang="en-US" altLang="zh-CN" sz="1600" b="1" dirty="0">
                <a:latin typeface="Arial" panose="020B0604020202020204" pitchFamily="34" charset="0"/>
              </a:rPr>
              <a:t>       if ((c[E.i][j]&lt;inf)&amp;&amp;(E.length+c[E.i][j]&lt;dist[j])) {</a:t>
            </a:r>
          </a:p>
          <a:p>
            <a:pPr eaLnBrk="1" hangingPunct="1">
              <a:lnSpc>
                <a:spcPct val="120000"/>
              </a:lnSpc>
            </a:pPr>
            <a:r>
              <a:rPr lang="en-US" altLang="zh-CN" sz="1600" b="1" dirty="0">
                <a:latin typeface="Arial" panose="020B0604020202020204" pitchFamily="34" charset="0"/>
              </a:rPr>
              <a:t>         // </a:t>
            </a:r>
            <a:r>
              <a:rPr lang="zh-CN" altLang="en-US" sz="1600" b="1" dirty="0">
                <a:latin typeface="Arial" panose="020B0604020202020204" pitchFamily="34" charset="0"/>
              </a:rPr>
              <a:t>顶点</a:t>
            </a:r>
            <a:r>
              <a:rPr lang="en-US" altLang="zh-CN" sz="1600" b="1" dirty="0">
                <a:latin typeface="Arial" panose="020B0604020202020204" pitchFamily="34" charset="0"/>
              </a:rPr>
              <a:t>i</a:t>
            </a:r>
            <a:r>
              <a:rPr lang="zh-CN" altLang="en-US" sz="1600" b="1" dirty="0">
                <a:latin typeface="Arial" panose="020B0604020202020204" pitchFamily="34" charset="0"/>
              </a:rPr>
              <a:t>到顶点</a:t>
            </a:r>
            <a:r>
              <a:rPr lang="en-US" altLang="zh-CN" sz="1600" b="1" dirty="0">
                <a:latin typeface="Arial" panose="020B0604020202020204" pitchFamily="34" charset="0"/>
              </a:rPr>
              <a:t>j</a:t>
            </a:r>
            <a:r>
              <a:rPr lang="zh-CN" altLang="en-US" sz="1600" b="1" dirty="0">
                <a:latin typeface="Arial" panose="020B0604020202020204" pitchFamily="34" charset="0"/>
              </a:rPr>
              <a:t>可达，且满足控制约束</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dist[j]=E.length+c[E.i][j];</a:t>
            </a:r>
          </a:p>
          <a:p>
            <a:pPr eaLnBrk="1" hangingPunct="1">
              <a:lnSpc>
                <a:spcPct val="120000"/>
              </a:lnSpc>
            </a:pPr>
            <a:r>
              <a:rPr lang="en-US" altLang="zh-CN" sz="1600" b="1" dirty="0">
                <a:latin typeface="Arial" panose="020B0604020202020204" pitchFamily="34" charset="0"/>
              </a:rPr>
              <a:t>         prev[j]=E.i;</a:t>
            </a:r>
          </a:p>
          <a:p>
            <a:pPr eaLnBrk="1" hangingPunct="1">
              <a:lnSpc>
                <a:spcPct val="120000"/>
              </a:lnSpc>
            </a:pPr>
            <a:r>
              <a:rPr lang="en-US" altLang="zh-CN" sz="1600" b="1" dirty="0">
                <a:latin typeface="Arial" panose="020B0604020202020204" pitchFamily="34" charset="0"/>
              </a:rPr>
              <a:t>         // </a:t>
            </a:r>
            <a:r>
              <a:rPr lang="zh-CN" altLang="en-US" sz="1600" b="1" dirty="0">
                <a:latin typeface="Arial" panose="020B0604020202020204" pitchFamily="34" charset="0"/>
              </a:rPr>
              <a:t>加入活结点优先队列</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MinHeapNode&lt;Type&gt; N;</a:t>
            </a:r>
          </a:p>
          <a:p>
            <a:pPr eaLnBrk="1" hangingPunct="1">
              <a:lnSpc>
                <a:spcPct val="120000"/>
              </a:lnSpc>
            </a:pPr>
            <a:r>
              <a:rPr lang="en-US" altLang="zh-CN" sz="1600" b="1" dirty="0">
                <a:latin typeface="Arial" panose="020B0604020202020204" pitchFamily="34" charset="0"/>
              </a:rPr>
              <a:t>         N.i=j;</a:t>
            </a:r>
          </a:p>
          <a:p>
            <a:pPr eaLnBrk="1" hangingPunct="1">
              <a:lnSpc>
                <a:spcPct val="120000"/>
              </a:lnSpc>
            </a:pPr>
            <a:r>
              <a:rPr lang="en-US" altLang="zh-CN" sz="1600" b="1" dirty="0">
                <a:latin typeface="Arial" panose="020B0604020202020204" pitchFamily="34" charset="0"/>
              </a:rPr>
              <a:t>         N.length=dist[j];</a:t>
            </a:r>
          </a:p>
          <a:p>
            <a:pPr eaLnBrk="1" hangingPunct="1">
              <a:lnSpc>
                <a:spcPct val="120000"/>
              </a:lnSpc>
            </a:pPr>
            <a:r>
              <a:rPr lang="en-US" altLang="zh-CN" sz="1600" b="1" dirty="0">
                <a:latin typeface="Arial" panose="020B0604020202020204" pitchFamily="34" charset="0"/>
              </a:rPr>
              <a:t>         H.Insert(N);}</a:t>
            </a:r>
          </a:p>
          <a:p>
            <a:pPr eaLnBrk="1" hangingPunct="1">
              <a:lnSpc>
                <a:spcPct val="120000"/>
              </a:lnSpc>
            </a:pPr>
            <a:r>
              <a:rPr lang="en-US" altLang="zh-CN" sz="1600" b="1" dirty="0">
                <a:latin typeface="Arial" panose="020B0604020202020204" pitchFamily="34" charset="0"/>
              </a:rPr>
              <a:t>     try {H.DeleteMin(E);}         // </a:t>
            </a:r>
            <a:r>
              <a:rPr lang="zh-CN" altLang="en-US" sz="1600" b="1" dirty="0">
                <a:latin typeface="Arial" panose="020B0604020202020204" pitchFamily="34" charset="0"/>
              </a:rPr>
              <a:t>取下一扩展结点</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catch (OutOfBounds) {break;}  // </a:t>
            </a:r>
            <a:r>
              <a:rPr lang="zh-CN" altLang="en-US" sz="1600" b="1" dirty="0">
                <a:latin typeface="Arial" panose="020B0604020202020204" pitchFamily="34" charset="0"/>
              </a:rPr>
              <a:t>优先队列空</a:t>
            </a:r>
          </a:p>
          <a:p>
            <a:pPr eaLnBrk="1" hangingPunct="1">
              <a:lnSpc>
                <a:spcPct val="120000"/>
              </a:lnSpc>
            </a:pPr>
            <a:r>
              <a:rPr lang="zh-CN" altLang="en-US" sz="1600" b="1" dirty="0">
                <a:latin typeface="Arial" panose="020B0604020202020204" pitchFamily="34" charset="0"/>
              </a:rPr>
              <a:t>     </a:t>
            </a:r>
            <a:r>
              <a:rPr lang="en-US" altLang="zh-CN" sz="1600" b="1" dirty="0">
                <a:latin typeface="Arial" panose="020B0604020202020204" pitchFamily="34" charset="0"/>
              </a:rPr>
              <a:t>}</a:t>
            </a:r>
          </a:p>
          <a:p>
            <a:pPr eaLnBrk="1" hangingPunct="1">
              <a:lnSpc>
                <a:spcPct val="120000"/>
              </a:lnSpc>
            </a:pPr>
            <a:r>
              <a:rPr lang="en-US" altLang="zh-CN" sz="1600" b="1" dirty="0">
                <a:latin typeface="Arial" panose="020B0604020202020204" pitchFamily="34" charset="0"/>
              </a:rPr>
              <a:t>} </a:t>
            </a:r>
          </a:p>
        </p:txBody>
      </p:sp>
      <p:sp>
        <p:nvSpPr>
          <p:cNvPr id="97284" name="AutoShape 4"/>
          <p:cNvSpPr/>
          <p:nvPr/>
        </p:nvSpPr>
        <p:spPr>
          <a:xfrm>
            <a:off x="4427538" y="2852738"/>
            <a:ext cx="3048000" cy="1143000"/>
          </a:xfrm>
          <a:prstGeom prst="wedgeRoundRectCallout">
            <a:avLst>
              <a:gd name="adj1" fmla="val -72032"/>
              <a:gd name="adj2" fmla="val -63889"/>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A50021"/>
                </a:solidFill>
                <a:latin typeface="楷体_GB2312" pitchFamily="49" charset="-122"/>
                <a:ea typeface="楷体_GB2312" pitchFamily="49" charset="-122"/>
              </a:rPr>
              <a:t>顶点</a:t>
            </a:r>
            <a:r>
              <a:rPr lang="en-US" altLang="zh-CN" sz="2000" b="1" dirty="0">
                <a:solidFill>
                  <a:srgbClr val="A50021"/>
                </a:solidFill>
                <a:latin typeface="楷体_GB2312" pitchFamily="49" charset="-122"/>
                <a:ea typeface="楷体_GB2312" pitchFamily="49" charset="-122"/>
              </a:rPr>
              <a:t>I</a:t>
            </a:r>
            <a:r>
              <a:rPr lang="zh-CN" altLang="en-US" sz="2000" b="1" dirty="0">
                <a:solidFill>
                  <a:srgbClr val="A50021"/>
                </a:solidFill>
                <a:latin typeface="楷体_GB2312" pitchFamily="49" charset="-122"/>
                <a:ea typeface="楷体_GB2312" pitchFamily="49" charset="-122"/>
              </a:rPr>
              <a:t>和</a:t>
            </a:r>
            <a:r>
              <a:rPr lang="en-US" altLang="zh-CN" sz="2000" b="1" dirty="0">
                <a:solidFill>
                  <a:srgbClr val="A50021"/>
                </a:solidFill>
                <a:latin typeface="楷体_GB2312" pitchFamily="49" charset="-122"/>
                <a:ea typeface="楷体_GB2312" pitchFamily="49" charset="-122"/>
              </a:rPr>
              <a:t>j</a:t>
            </a:r>
            <a:r>
              <a:rPr lang="zh-CN" altLang="en-US" sz="2000" b="1" dirty="0">
                <a:solidFill>
                  <a:srgbClr val="A50021"/>
                </a:solidFill>
                <a:latin typeface="楷体_GB2312" pitchFamily="49" charset="-122"/>
                <a:ea typeface="楷体_GB2312" pitchFamily="49" charset="-122"/>
              </a:rPr>
              <a:t>间有边，且此路径长小于原先从原点到</a:t>
            </a:r>
            <a:r>
              <a:rPr lang="en-US" altLang="zh-CN" sz="2000" b="1" dirty="0">
                <a:solidFill>
                  <a:srgbClr val="A50021"/>
                </a:solidFill>
                <a:latin typeface="楷体_GB2312" pitchFamily="49" charset="-122"/>
                <a:ea typeface="楷体_GB2312" pitchFamily="49" charset="-122"/>
              </a:rPr>
              <a:t>j</a:t>
            </a:r>
            <a:r>
              <a:rPr lang="zh-CN" altLang="en-US" sz="2000" b="1" dirty="0">
                <a:solidFill>
                  <a:srgbClr val="A50021"/>
                </a:solidFill>
                <a:latin typeface="楷体_GB2312" pitchFamily="49" charset="-122"/>
                <a:ea typeface="楷体_GB2312" pitchFamily="49" charset="-122"/>
              </a:rPr>
              <a:t>的路径长</a:t>
            </a:r>
            <a:r>
              <a:rPr lang="zh-CN" altLang="en-US" sz="2000" b="1" dirty="0">
                <a:solidFill>
                  <a:schemeClr val="accent2"/>
                </a:solidFill>
                <a:latin typeface="楷体_GB2312" pitchFamily="49" charset="-122"/>
                <a:ea typeface="楷体_GB2312" pitchFamily="49" charset="-122"/>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p:cTn id="7" dur="500" fill="hold"/>
                                        <p:tgtEl>
                                          <p:spTgt spid="97283"/>
                                        </p:tgtEl>
                                        <p:attrNameLst>
                                          <p:attrName>ppt_w</p:attrName>
                                        </p:attrNameLst>
                                      </p:cBhvr>
                                      <p:tavLst>
                                        <p:tav tm="0">
                                          <p:val>
                                            <p:fltVal val="0"/>
                                          </p:val>
                                        </p:tav>
                                        <p:tav tm="100000">
                                          <p:val>
                                            <p:strVal val="#ppt_w"/>
                                          </p:val>
                                        </p:tav>
                                      </p:tavLst>
                                    </p:anim>
                                    <p:anim calcmode="lin" valueType="num">
                                      <p:cBhvr>
                                        <p:cTn id="8" dur="500" fill="hold"/>
                                        <p:tgtEl>
                                          <p:spTgt spid="9728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4"/>
                                        </p:tgtEl>
                                        <p:attrNameLst>
                                          <p:attrName>style.visibility</p:attrName>
                                        </p:attrNameLst>
                                      </p:cBhvr>
                                      <p:to>
                                        <p:strVal val="visible"/>
                                      </p:to>
                                    </p:set>
                                    <p:anim calcmode="lin" valueType="num">
                                      <p:cBhvr additive="base">
                                        <p:cTn id="13" dur="500" fill="hold"/>
                                        <p:tgtEl>
                                          <p:spTgt spid="97284"/>
                                        </p:tgtEl>
                                        <p:attrNameLst>
                                          <p:attrName>ppt_x</p:attrName>
                                        </p:attrNameLst>
                                      </p:cBhvr>
                                      <p:tavLst>
                                        <p:tav tm="0">
                                          <p:val>
                                            <p:strVal val="#ppt_x"/>
                                          </p:val>
                                        </p:tav>
                                        <p:tav tm="100000">
                                          <p:val>
                                            <p:strVal val="#ppt_x"/>
                                          </p:val>
                                        </p:tav>
                                      </p:tavLst>
                                    </p:anim>
                                    <p:anim calcmode="lin" valueType="num">
                                      <p:cBhvr additive="base">
                                        <p:cTn id="14" dur="500" fill="hold"/>
                                        <p:tgtEl>
                                          <p:spTgt spid="97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ctrTitle"/>
          </p:nvPr>
        </p:nvSpPr>
        <p:spPr>
          <a:ln/>
        </p:spPr>
        <p:txBody>
          <a:bodyPr vert="horz" wrap="square" lIns="91440" tIns="45720" rIns="91440" bIns="45720" anchor="b" anchorCtr="0"/>
          <a:lstStyle/>
          <a:p>
            <a:pPr>
              <a:buClrTx/>
              <a:buSzTx/>
              <a:buFontTx/>
            </a:pPr>
            <a:r>
              <a:rPr lang="zh-CN" altLang="en-US" dirty="0">
                <a:latin typeface="+mj-lt"/>
                <a:ea typeface="+mj-ea"/>
                <a:cs typeface="+mj-cs"/>
              </a:rPr>
              <a:t>布线问题</a:t>
            </a:r>
          </a:p>
        </p:txBody>
      </p:sp>
      <p:sp>
        <p:nvSpPr>
          <p:cNvPr id="35843"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ln/>
        </p:spPr>
        <p:txBody>
          <a:bodyPr vert="horz" wrap="square" lIns="91440" tIns="45720" rIns="91440" bIns="45720" anchor="b" anchorCtr="0"/>
          <a:lstStyle/>
          <a:p>
            <a:r>
              <a:rPr lang="en-US" altLang="zh-CN" sz="3000" dirty="0"/>
              <a:t>6.4 </a:t>
            </a:r>
            <a:r>
              <a:rPr lang="zh-CN" altLang="en-US" sz="3000" dirty="0"/>
              <a:t>布线问题</a:t>
            </a:r>
          </a:p>
        </p:txBody>
      </p:sp>
      <p:sp>
        <p:nvSpPr>
          <p:cNvPr id="24579" name="Text Box 3"/>
          <p:cNvSpPr txBox="1"/>
          <p:nvPr/>
        </p:nvSpPr>
        <p:spPr>
          <a:xfrm>
            <a:off x="304800" y="1628775"/>
            <a:ext cx="5791200" cy="579438"/>
          </a:xfrm>
          <a:prstGeom prst="rect">
            <a:avLst/>
          </a:prstGeom>
          <a:noFill/>
          <a:ln w="6350">
            <a:noFill/>
          </a:ln>
        </p:spPr>
        <p:txBody>
          <a:bodyPr>
            <a:spAutoFit/>
          </a:bodyPr>
          <a:lstStyle/>
          <a:p>
            <a:pPr eaLnBrk="1" hangingPunct="1">
              <a:spcBef>
                <a:spcPct val="50000"/>
              </a:spcBef>
            </a:pPr>
            <a:r>
              <a:rPr lang="en-US" altLang="zh-CN" sz="3200" dirty="0">
                <a:solidFill>
                  <a:schemeClr val="accent2"/>
                </a:solidFill>
                <a:latin typeface="Times New Roman" panose="02020603050405020304" pitchFamily="18" charset="0"/>
                <a:ea typeface="黑体" panose="02010609060101010101" pitchFamily="49" charset="-122"/>
              </a:rPr>
              <a:t>1. </a:t>
            </a:r>
            <a:r>
              <a:rPr lang="zh-CN" altLang="en-US" sz="3200" dirty="0">
                <a:solidFill>
                  <a:schemeClr val="accent2"/>
                </a:solidFill>
                <a:latin typeface="Times New Roman" panose="02020603050405020304" pitchFamily="18" charset="0"/>
                <a:ea typeface="黑体" panose="02010609060101010101" pitchFamily="49" charset="-122"/>
              </a:rPr>
              <a:t>算法思想</a:t>
            </a:r>
            <a:endParaRPr lang="zh-CN" altLang="en-US" dirty="0">
              <a:solidFill>
                <a:schemeClr val="accent2"/>
              </a:solidFill>
              <a:latin typeface="Arial" panose="020B0604020202020204" pitchFamily="34" charset="0"/>
              <a:ea typeface="华文行楷" panose="02010800040101010101" pitchFamily="2" charset="-122"/>
            </a:endParaRPr>
          </a:p>
        </p:txBody>
      </p:sp>
      <p:sp>
        <p:nvSpPr>
          <p:cNvPr id="24580" name="Text Box 4"/>
          <p:cNvSpPr txBox="1"/>
          <p:nvPr/>
        </p:nvSpPr>
        <p:spPr>
          <a:xfrm>
            <a:off x="762000" y="2543175"/>
            <a:ext cx="7626350" cy="1552575"/>
          </a:xfrm>
          <a:prstGeom prst="rect">
            <a:avLst/>
          </a:prstGeom>
          <a:noFill/>
          <a:ln w="6350">
            <a:noFill/>
          </a:ln>
        </p:spPr>
        <p:txBody>
          <a:bodyPr>
            <a:spAutoFit/>
          </a:bodyPr>
          <a:lstStyle/>
          <a:p>
            <a:pPr algn="just"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解此问题的队列式分支限界法从起始位置</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开始将它作为第一个扩展结点。与该扩展结点相邻并且可达的方格成为可行结点被加入到活结点队列中，并且将这些方格标记为</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，即从起始方格</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到这些方格的距离为</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p>
        </p:txBody>
      </p:sp>
      <p:sp>
        <p:nvSpPr>
          <p:cNvPr id="24581" name="Text Box 5"/>
          <p:cNvSpPr txBox="1"/>
          <p:nvPr/>
        </p:nvSpPr>
        <p:spPr>
          <a:xfrm>
            <a:off x="762000" y="4251325"/>
            <a:ext cx="7626350" cy="1917700"/>
          </a:xfrm>
          <a:prstGeom prst="rect">
            <a:avLst/>
          </a:prstGeom>
          <a:noFill/>
          <a:ln w="6350">
            <a:noFill/>
          </a:ln>
        </p:spPr>
        <p:txBody>
          <a:bodyPr>
            <a:spAutoFit/>
          </a:bodyPr>
          <a:lstStyle/>
          <a:p>
            <a:pPr algn="just"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接着，算法从活结点队列中取出队首结点作为下一个扩展结点，并将与当前扩展结点相邻且未标记过的方格标记为</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，并存入活结点队列。这个过程一直继续到算法搜索到目标方格</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或活结点队列为空时为止。即加入剪枝的广度优先搜索。</a:t>
            </a:r>
            <a:endParaRPr lang="zh-CN" altLang="en-US" sz="2400" b="1" dirty="0">
              <a:solidFill>
                <a:schemeClr val="accent2"/>
              </a:solidFill>
              <a:latin typeface="Arial" panose="020B0604020202020204" pitchFamily="34" charset="0"/>
              <a:ea typeface="华文行楷" panose="02010800040101010101"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580"/>
                                        </p:tgtEl>
                                        <p:attrNameLst>
                                          <p:attrName>style.visibility</p:attrName>
                                        </p:attrNameLst>
                                      </p:cBhvr>
                                      <p:to>
                                        <p:strVal val="visible"/>
                                      </p:to>
                                    </p:set>
                                    <p:anim calcmode="lin" valueType="num">
                                      <p:cBhvr>
                                        <p:cTn id="13" dur="500" fill="hold"/>
                                        <p:tgtEl>
                                          <p:spTgt spid="24580"/>
                                        </p:tgtEl>
                                        <p:attrNameLst>
                                          <p:attrName>ppt_w</p:attrName>
                                        </p:attrNameLst>
                                      </p:cBhvr>
                                      <p:tavLst>
                                        <p:tav tm="0">
                                          <p:val>
                                            <p:fltVal val="0"/>
                                          </p:val>
                                        </p:tav>
                                        <p:tav tm="100000">
                                          <p:val>
                                            <p:strVal val="#ppt_w"/>
                                          </p:val>
                                        </p:tav>
                                      </p:tavLst>
                                    </p:anim>
                                    <p:anim calcmode="lin" valueType="num">
                                      <p:cBhvr>
                                        <p:cTn id="14" dur="500" fill="hold"/>
                                        <p:tgtEl>
                                          <p:spTgt spid="2458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p:cTn id="19" dur="500" fill="hold"/>
                                        <p:tgtEl>
                                          <p:spTgt spid="24581"/>
                                        </p:tgtEl>
                                        <p:attrNameLst>
                                          <p:attrName>ppt_w</p:attrName>
                                        </p:attrNameLst>
                                      </p:cBhvr>
                                      <p:tavLst>
                                        <p:tav tm="0">
                                          <p:val>
                                            <p:fltVal val="0"/>
                                          </p:val>
                                        </p:tav>
                                        <p:tav tm="100000">
                                          <p:val>
                                            <p:strVal val="#ppt_w"/>
                                          </p:val>
                                        </p:tav>
                                      </p:tavLst>
                                    </p:anim>
                                    <p:anim calcmode="lin" valueType="num">
                                      <p:cBhvr>
                                        <p:cTn id="20" dur="500" fill="hold"/>
                                        <p:tgtEl>
                                          <p:spTgt spid="245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P spid="2458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684213" y="1773238"/>
            <a:ext cx="7920037" cy="4465637"/>
          </a:xfrm>
          <a:ln/>
        </p:spPr>
        <p:txBody>
          <a:bodyPr vert="horz" wrap="square" lIns="91440" tIns="45720" rIns="91440" bIns="45720" anchor="t" anchorCtr="0"/>
          <a:lstStyle/>
          <a:p>
            <a:r>
              <a:rPr lang="zh-CN" altLang="en-US" dirty="0"/>
              <a:t>印刷电路板将布线区域划分为</a:t>
            </a:r>
            <a:r>
              <a:rPr lang="en-US" altLang="zh-CN" dirty="0"/>
              <a:t>n×m</a:t>
            </a:r>
            <a:r>
              <a:rPr lang="zh-CN" altLang="en-US" dirty="0"/>
              <a:t>个方格阵列</a:t>
            </a:r>
          </a:p>
          <a:p>
            <a:r>
              <a:rPr lang="zh-CN" altLang="en-US" dirty="0"/>
              <a:t>精确的电路板布线问题要求确定连接方格</a:t>
            </a:r>
            <a:r>
              <a:rPr lang="en-US" altLang="zh-CN" dirty="0"/>
              <a:t>a</a:t>
            </a:r>
            <a:r>
              <a:rPr lang="zh-CN" altLang="en-US" dirty="0"/>
              <a:t>的中点到方格</a:t>
            </a:r>
            <a:r>
              <a:rPr lang="en-US" altLang="zh-CN" dirty="0"/>
              <a:t>b</a:t>
            </a:r>
            <a:r>
              <a:rPr lang="zh-CN" altLang="en-US" dirty="0"/>
              <a:t>的中点的最短布线方案。</a:t>
            </a:r>
          </a:p>
          <a:p>
            <a:r>
              <a:rPr lang="zh-CN" altLang="en-US" dirty="0"/>
              <a:t>布线时电路只能沿直线或直角布线。</a:t>
            </a:r>
          </a:p>
          <a:p>
            <a:r>
              <a:rPr lang="zh-CN" altLang="en-US" dirty="0"/>
              <a:t>为避免线路相交，已布线方格做上封闭标记，其他线路布线不允许穿过封闭区域。</a:t>
            </a:r>
          </a:p>
          <a:p>
            <a:endParaRPr lang="en-US" altLang="zh-CN" dirty="0"/>
          </a:p>
        </p:txBody>
      </p:sp>
      <p:sp>
        <p:nvSpPr>
          <p:cNvPr id="37891" name="Rectangle 5"/>
          <p:cNvSpPr>
            <a:spLocks noGrp="1"/>
          </p:cNvSpPr>
          <p:nvPr>
            <p:ph type="title"/>
          </p:nvPr>
        </p:nvSpPr>
        <p:spPr>
          <a:ln/>
        </p:spPr>
        <p:txBody>
          <a:bodyPr vert="horz" wrap="square" lIns="91440" tIns="45720" rIns="91440" bIns="45720" anchor="b" anchorCtr="0"/>
          <a:lstStyle/>
          <a:p>
            <a:r>
              <a:rPr lang="en-US" altLang="zh-CN" sz="3000" dirty="0"/>
              <a:t>6.4 </a:t>
            </a:r>
            <a:r>
              <a:rPr lang="zh-CN" altLang="en-US" sz="3000" dirty="0"/>
              <a:t>布线问题</a:t>
            </a: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回溯法效率分析</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72706" name="Text Box 3"/>
          <p:cNvSpPr txBox="1"/>
          <p:nvPr/>
        </p:nvSpPr>
        <p:spPr>
          <a:xfrm>
            <a:off x="323850" y="836613"/>
            <a:ext cx="8496300" cy="4789487"/>
          </a:xfrm>
          <a:prstGeom prst="rect">
            <a:avLst/>
          </a:prstGeom>
          <a:noFill/>
          <a:ln w="6350">
            <a:noFill/>
          </a:ln>
        </p:spPr>
        <p:txBody>
          <a:bodyPr>
            <a:spAutoFit/>
          </a:bodyPr>
          <a:lstStyle/>
          <a:p>
            <a:r>
              <a:rPr lang="zh-CN" altLang="en-US" sz="2800" dirty="0">
                <a:latin typeface="Arial" panose="020B0604020202020204" pitchFamily="34" charset="0"/>
                <a:ea typeface="楷体_GB2312" pitchFamily="49" charset="-122"/>
              </a:rPr>
              <a:t>通过前面具体实例的讨论容易看出，回溯算法的效率在很大程度上依赖于以下因素：</a:t>
            </a:r>
          </a:p>
          <a:p>
            <a:r>
              <a:rPr lang="en-US" altLang="zh-CN" sz="2800" dirty="0">
                <a:latin typeface="Arial" panose="020B0604020202020204" pitchFamily="34" charset="0"/>
                <a:ea typeface="楷体_GB2312" pitchFamily="49" charset="-122"/>
              </a:rPr>
              <a:t>(1)</a:t>
            </a:r>
            <a:r>
              <a:rPr lang="zh-CN" altLang="en-US" sz="2800" dirty="0">
                <a:latin typeface="Arial" panose="020B0604020202020204" pitchFamily="34" charset="0"/>
                <a:ea typeface="楷体_GB2312" pitchFamily="49" charset="-122"/>
              </a:rPr>
              <a:t>产生</a:t>
            </a:r>
            <a:r>
              <a:rPr lang="en-US" altLang="zh-CN" sz="2800" dirty="0">
                <a:latin typeface="Arial" panose="020B0604020202020204" pitchFamily="34" charset="0"/>
                <a:ea typeface="楷体_GB2312" pitchFamily="49" charset="-122"/>
              </a:rPr>
              <a:t>x[k]</a:t>
            </a:r>
            <a:r>
              <a:rPr lang="zh-CN" altLang="en-US" sz="2800" dirty="0">
                <a:latin typeface="Arial" panose="020B0604020202020204" pitchFamily="34" charset="0"/>
                <a:ea typeface="楷体_GB2312" pitchFamily="49" charset="-122"/>
              </a:rPr>
              <a:t>的时间；</a:t>
            </a:r>
          </a:p>
          <a:p>
            <a:r>
              <a:rPr lang="en-US" altLang="zh-CN" sz="2800" dirty="0">
                <a:latin typeface="Arial" panose="020B0604020202020204" pitchFamily="34" charset="0"/>
                <a:ea typeface="楷体_GB2312" pitchFamily="49" charset="-122"/>
              </a:rPr>
              <a:t>(2)</a:t>
            </a:r>
            <a:r>
              <a:rPr lang="zh-CN" altLang="en-US" sz="2800" dirty="0">
                <a:latin typeface="Arial" panose="020B0604020202020204" pitchFamily="34" charset="0"/>
                <a:ea typeface="楷体_GB2312" pitchFamily="49" charset="-122"/>
              </a:rPr>
              <a:t>满足显约束的</a:t>
            </a:r>
            <a:r>
              <a:rPr lang="en-US" altLang="zh-CN" sz="2800" dirty="0">
                <a:latin typeface="Arial" panose="020B0604020202020204" pitchFamily="34" charset="0"/>
                <a:ea typeface="楷体_GB2312" pitchFamily="49" charset="-122"/>
              </a:rPr>
              <a:t>x[k]</a:t>
            </a:r>
            <a:r>
              <a:rPr lang="zh-CN" altLang="en-US" sz="2800" dirty="0">
                <a:latin typeface="Arial" panose="020B0604020202020204" pitchFamily="34" charset="0"/>
                <a:ea typeface="楷体_GB2312" pitchFamily="49" charset="-122"/>
              </a:rPr>
              <a:t>值的个数；</a:t>
            </a:r>
          </a:p>
          <a:p>
            <a:r>
              <a:rPr lang="en-US" altLang="zh-CN" sz="2800" dirty="0">
                <a:latin typeface="Arial" panose="020B0604020202020204" pitchFamily="34" charset="0"/>
                <a:ea typeface="楷体_GB2312" pitchFamily="49" charset="-122"/>
              </a:rPr>
              <a:t>(3)</a:t>
            </a:r>
            <a:r>
              <a:rPr lang="zh-CN" altLang="en-US" sz="2800" dirty="0">
                <a:latin typeface="Arial" panose="020B0604020202020204" pitchFamily="34" charset="0"/>
                <a:ea typeface="楷体_GB2312" pitchFamily="49" charset="-122"/>
              </a:rPr>
              <a:t>计算约束函数</a:t>
            </a:r>
            <a:r>
              <a:rPr lang="en-US" altLang="zh-CN" sz="2800" b="1" dirty="0">
                <a:latin typeface="Arial" panose="020B0604020202020204" pitchFamily="34" charset="0"/>
                <a:ea typeface="楷体_GB2312" pitchFamily="49" charset="-122"/>
              </a:rPr>
              <a:t>constraint</a:t>
            </a:r>
            <a:r>
              <a:rPr lang="zh-CN" altLang="en-US" sz="2800" dirty="0">
                <a:latin typeface="Arial" panose="020B0604020202020204" pitchFamily="34" charset="0"/>
                <a:ea typeface="楷体_GB2312" pitchFamily="49" charset="-122"/>
              </a:rPr>
              <a:t>的时间；</a:t>
            </a:r>
          </a:p>
          <a:p>
            <a:r>
              <a:rPr lang="en-US" altLang="zh-CN" sz="2800" dirty="0">
                <a:latin typeface="Arial" panose="020B0604020202020204" pitchFamily="34" charset="0"/>
                <a:ea typeface="楷体_GB2312" pitchFamily="49" charset="-122"/>
              </a:rPr>
              <a:t>(4)</a:t>
            </a:r>
            <a:r>
              <a:rPr lang="zh-CN" altLang="en-US" sz="2800" dirty="0">
                <a:latin typeface="Arial" panose="020B0604020202020204" pitchFamily="34" charset="0"/>
                <a:ea typeface="楷体_GB2312" pitchFamily="49" charset="-122"/>
              </a:rPr>
              <a:t>计算上界函数</a:t>
            </a:r>
            <a:r>
              <a:rPr lang="en-US" altLang="zh-CN" sz="2800" b="1" dirty="0">
                <a:latin typeface="Arial" panose="020B0604020202020204" pitchFamily="34" charset="0"/>
                <a:ea typeface="楷体_GB2312" pitchFamily="49" charset="-122"/>
              </a:rPr>
              <a:t>bound</a:t>
            </a:r>
            <a:r>
              <a:rPr lang="zh-CN" altLang="en-US" sz="2800" dirty="0">
                <a:latin typeface="Arial" panose="020B0604020202020204" pitchFamily="34" charset="0"/>
                <a:ea typeface="楷体_GB2312" pitchFamily="49" charset="-122"/>
              </a:rPr>
              <a:t>的时间；</a:t>
            </a:r>
          </a:p>
          <a:p>
            <a:r>
              <a:rPr lang="en-US" altLang="zh-CN" sz="2800" dirty="0">
                <a:latin typeface="Arial" panose="020B0604020202020204" pitchFamily="34" charset="0"/>
                <a:ea typeface="楷体_GB2312" pitchFamily="49" charset="-122"/>
              </a:rPr>
              <a:t>(5)</a:t>
            </a:r>
            <a:r>
              <a:rPr lang="zh-CN" altLang="en-US" sz="2800" dirty="0">
                <a:latin typeface="Arial" panose="020B0604020202020204" pitchFamily="34" charset="0"/>
                <a:ea typeface="楷体_GB2312" pitchFamily="49" charset="-122"/>
              </a:rPr>
              <a:t>满足约束函数和上界函数约束的所有</a:t>
            </a:r>
            <a:r>
              <a:rPr lang="en-US" altLang="zh-CN" sz="2800" dirty="0">
                <a:latin typeface="Arial" panose="020B0604020202020204" pitchFamily="34" charset="0"/>
                <a:ea typeface="楷体_GB2312" pitchFamily="49" charset="-122"/>
              </a:rPr>
              <a:t>x[k]</a:t>
            </a:r>
            <a:r>
              <a:rPr lang="zh-CN" altLang="en-US" sz="2800" dirty="0">
                <a:latin typeface="Arial" panose="020B0604020202020204" pitchFamily="34" charset="0"/>
                <a:ea typeface="楷体_GB2312" pitchFamily="49" charset="-122"/>
              </a:rPr>
              <a:t>的个数。</a:t>
            </a:r>
          </a:p>
          <a:p>
            <a:r>
              <a:rPr lang="zh-CN" altLang="en-US" sz="2800" dirty="0">
                <a:latin typeface="Arial" panose="020B0604020202020204" pitchFamily="34" charset="0"/>
                <a:ea typeface="楷体_GB2312" pitchFamily="49" charset="-122"/>
              </a:rPr>
              <a:t>好的约束函数能显著地减少所生成的结点数。但这样的约束函数往往计算量较大。因此，</a:t>
            </a:r>
            <a:r>
              <a:rPr lang="zh-CN" altLang="en-US" sz="2800" dirty="0">
                <a:latin typeface="Arial" panose="020B0604020202020204" pitchFamily="34" charset="0"/>
                <a:ea typeface="黑体" panose="02010609060101010101" pitchFamily="49" charset="-122"/>
              </a:rPr>
              <a:t>在选择约束函数时通常存在生成结点数与约束函数计算量之间的折衷。</a:t>
            </a:r>
          </a:p>
        </p:txBody>
      </p:sp>
      <p:sp>
        <p:nvSpPr>
          <p:cNvPr id="9220" name="太阳形 1"/>
          <p:cNvSpPr/>
          <p:nvPr/>
        </p:nvSpPr>
        <p:spPr>
          <a:xfrm>
            <a:off x="7956550" y="5805488"/>
            <a:ext cx="719138" cy="719137"/>
          </a:xfrm>
          <a:prstGeom prst="sun">
            <a:avLst>
              <a:gd name="adj" fmla="val 25000"/>
            </a:avLst>
          </a:prstGeom>
          <a:solidFill>
            <a:schemeClr val="accent1"/>
          </a:solidFill>
          <a:ln w="6350" cap="flat" cmpd="sng">
            <a:solidFill>
              <a:schemeClr val="tx1"/>
            </a:solidFill>
            <a:prstDash val="solid"/>
            <a:round/>
            <a:headEnd type="none" w="med" len="med"/>
            <a:tailEnd type="none" w="med" len="med"/>
          </a:ln>
        </p:spPr>
        <p:txBody>
          <a:bodyPr wrap="none" anchor="ctr" anchorCtr="0">
            <a:spAutoFit/>
          </a:bodyPr>
          <a:lstStyle/>
          <a:p>
            <a:pPr eaLnBrk="1" hangingPunct="1">
              <a:buNone/>
            </a:pPr>
            <a:endParaRPr lang="zh-CN" altLang="en-US" dirty="0">
              <a:latin typeface="Arial" panose="020B0604020202020204"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706">
                                            <p:txEl>
                                              <p:pRg st="1" end="1"/>
                                            </p:txEl>
                                          </p:spTgt>
                                        </p:tgtEl>
                                        <p:attrNameLst>
                                          <p:attrName>style.visibility</p:attrName>
                                        </p:attrNameLst>
                                      </p:cBhvr>
                                      <p:to>
                                        <p:strVal val="visible"/>
                                      </p:to>
                                    </p:set>
                                    <p:animEffect transition="in" filter="wipe(down)">
                                      <p:cBhvr>
                                        <p:cTn id="7" dur="500"/>
                                        <p:tgtEl>
                                          <p:spTgt spid="7270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2706">
                                            <p:txEl>
                                              <p:pRg st="2" end="2"/>
                                            </p:txEl>
                                          </p:spTgt>
                                        </p:tgtEl>
                                        <p:attrNameLst>
                                          <p:attrName>style.visibility</p:attrName>
                                        </p:attrNameLst>
                                      </p:cBhvr>
                                      <p:to>
                                        <p:strVal val="visible"/>
                                      </p:to>
                                    </p:set>
                                    <p:animEffect transition="in" filter="wipe(down)">
                                      <p:cBhvr>
                                        <p:cTn id="10" dur="500"/>
                                        <p:tgtEl>
                                          <p:spTgt spid="7270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2706">
                                            <p:txEl>
                                              <p:pRg st="3" end="3"/>
                                            </p:txEl>
                                          </p:spTgt>
                                        </p:tgtEl>
                                        <p:attrNameLst>
                                          <p:attrName>style.visibility</p:attrName>
                                        </p:attrNameLst>
                                      </p:cBhvr>
                                      <p:to>
                                        <p:strVal val="visible"/>
                                      </p:to>
                                    </p:set>
                                    <p:animEffect transition="in" filter="wipe(down)">
                                      <p:cBhvr>
                                        <p:cTn id="13" dur="500"/>
                                        <p:tgtEl>
                                          <p:spTgt spid="7270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2706">
                                            <p:txEl>
                                              <p:pRg st="4" end="4"/>
                                            </p:txEl>
                                          </p:spTgt>
                                        </p:tgtEl>
                                        <p:attrNameLst>
                                          <p:attrName>style.visibility</p:attrName>
                                        </p:attrNameLst>
                                      </p:cBhvr>
                                      <p:to>
                                        <p:strVal val="visible"/>
                                      </p:to>
                                    </p:set>
                                    <p:animEffect transition="in" filter="wipe(down)">
                                      <p:cBhvr>
                                        <p:cTn id="16" dur="500"/>
                                        <p:tgtEl>
                                          <p:spTgt spid="72706">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2706">
                                            <p:txEl>
                                              <p:pRg st="5" end="5"/>
                                            </p:txEl>
                                          </p:spTgt>
                                        </p:tgtEl>
                                        <p:attrNameLst>
                                          <p:attrName>style.visibility</p:attrName>
                                        </p:attrNameLst>
                                      </p:cBhvr>
                                      <p:to>
                                        <p:strVal val="visible"/>
                                      </p:to>
                                    </p:set>
                                    <p:animEffect transition="in" filter="wipe(down)">
                                      <p:cBhvr>
                                        <p:cTn id="19" dur="500"/>
                                        <p:tgtEl>
                                          <p:spTgt spid="72706">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72706">
                                            <p:txEl>
                                              <p:pRg st="6" end="6"/>
                                            </p:txEl>
                                          </p:spTgt>
                                        </p:tgtEl>
                                        <p:attrNameLst>
                                          <p:attrName>style.visibility</p:attrName>
                                        </p:attrNameLst>
                                      </p:cBhvr>
                                      <p:to>
                                        <p:strVal val="visible"/>
                                      </p:to>
                                    </p:set>
                                    <p:animEffect transition="in" filter="wipe(down)">
                                      <p:cBhvr>
                                        <p:cTn id="22" dur="500"/>
                                        <p:tgtEl>
                                          <p:spTgt spid="727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标题 47105"/>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标题 48129"/>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标题 49153"/>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标题 50177"/>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标题 51201"/>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标题 52225"/>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标题 53249"/>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标题 54273"/>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标题 55297"/>
          <p:cNvGraphicFramePr>
            <a:graphicFrameLocks noGrp="1"/>
          </p:cNvGraphicFramePr>
          <p:nvPr>
            <p:ph type="title" idx="4294967295"/>
          </p:nvPr>
        </p:nvGraphicFramePr>
        <p:xfrm>
          <a:off x="1476375" y="188913"/>
          <a:ext cx="6080125" cy="5545138"/>
        </p:xfrm>
        <a:graphic>
          <a:graphicData uri="http://schemas.openxmlformats.org/drawingml/2006/table">
            <a:tbl>
              <a:tblPr/>
              <a:tblGrid>
                <a:gridCol w="677863">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6175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r>
                        <a:rPr lang="en-US" altLang="zh-CN" sz="2000" dirty="0">
                          <a:latin typeface="Arial Black" panose="020B0A04020102020204" pitchFamily="34" charset="0"/>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615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tx2"/>
                        </a:buClr>
                        <a:buSzPct val="70000"/>
                        <a:buFont typeface="Wingdings" panose="05000000000000000000" pitchFamily="2" charset="2"/>
                        <a:buNone/>
                      </a:pPr>
                      <a:endParaRPr lang="zh-CN" altLang="zh-CN" sz="2000" dirty="0">
                        <a:latin typeface="Arial Black" panose="020B0A040201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ln/>
        </p:spPr>
        <p:txBody>
          <a:bodyPr vert="horz" wrap="square" lIns="91440" tIns="45720" rIns="91440" bIns="45720" anchor="b" anchorCtr="0"/>
          <a:lstStyle/>
          <a:p>
            <a:r>
              <a:rPr lang="en-US" altLang="zh-CN" sz="3000" dirty="0"/>
              <a:t>6.4 </a:t>
            </a:r>
            <a:r>
              <a:rPr lang="zh-CN" altLang="en-US" sz="3000" dirty="0"/>
              <a:t>布线问题</a:t>
            </a:r>
          </a:p>
        </p:txBody>
      </p:sp>
      <p:sp>
        <p:nvSpPr>
          <p:cNvPr id="25603" name="Text Box 3"/>
          <p:cNvSpPr txBox="1"/>
          <p:nvPr/>
        </p:nvSpPr>
        <p:spPr>
          <a:xfrm>
            <a:off x="762000" y="1905000"/>
            <a:ext cx="4114800" cy="2108200"/>
          </a:xfrm>
          <a:prstGeom prst="rect">
            <a:avLst/>
          </a:prstGeom>
          <a:noFill/>
          <a:ln w="6350">
            <a:noFill/>
          </a:ln>
        </p:spPr>
        <p:txBody>
          <a:bodyPr>
            <a:spAutoFit/>
          </a:bodyPr>
          <a:lstStyle/>
          <a:p>
            <a:pPr eaLnBrk="1" hangingPunct="1">
              <a:lnSpc>
                <a:spcPct val="165000"/>
              </a:lnSpc>
            </a:pPr>
            <a:r>
              <a:rPr lang="en-US" altLang="zh-CN" sz="1600" dirty="0">
                <a:latin typeface="Arial" panose="020B0604020202020204" pitchFamily="34" charset="0"/>
              </a:rPr>
              <a:t>Position offset[4];</a:t>
            </a:r>
          </a:p>
          <a:p>
            <a:pPr eaLnBrk="1" hangingPunct="1">
              <a:lnSpc>
                <a:spcPct val="165000"/>
              </a:lnSpc>
            </a:pPr>
            <a:r>
              <a:rPr lang="en-US" altLang="zh-CN" sz="1600" dirty="0">
                <a:latin typeface="Arial" panose="020B0604020202020204" pitchFamily="34" charset="0"/>
              </a:rPr>
              <a:t>   offset[0].row = 0; offset[0].col = 1; // </a:t>
            </a:r>
            <a:r>
              <a:rPr lang="zh-CN" altLang="en-US" sz="1600" dirty="0">
                <a:latin typeface="Arial" panose="020B0604020202020204" pitchFamily="34" charset="0"/>
              </a:rPr>
              <a:t>右</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offset[1].row = 1; offset[1].col = 0; // </a:t>
            </a:r>
            <a:r>
              <a:rPr lang="zh-CN" altLang="en-US" sz="1600" dirty="0">
                <a:latin typeface="Arial" panose="020B0604020202020204" pitchFamily="34" charset="0"/>
              </a:rPr>
              <a:t>下</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offset[2].row = 0; offset[2].col = -1; // </a:t>
            </a:r>
            <a:r>
              <a:rPr lang="zh-CN" altLang="en-US" sz="1600" dirty="0">
                <a:latin typeface="Arial" panose="020B0604020202020204" pitchFamily="34" charset="0"/>
              </a:rPr>
              <a:t>左</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offset[3].row = -1; offset[3].col = 0; // </a:t>
            </a:r>
            <a:r>
              <a:rPr lang="zh-CN" altLang="en-US" sz="1600" dirty="0">
                <a:latin typeface="Arial" panose="020B0604020202020204" pitchFamily="34" charset="0"/>
              </a:rPr>
              <a:t>上</a:t>
            </a:r>
          </a:p>
        </p:txBody>
      </p:sp>
      <p:sp>
        <p:nvSpPr>
          <p:cNvPr id="25604" name="AutoShape 4"/>
          <p:cNvSpPr/>
          <p:nvPr/>
        </p:nvSpPr>
        <p:spPr>
          <a:xfrm>
            <a:off x="5638800" y="1981200"/>
            <a:ext cx="2286000" cy="914400"/>
          </a:xfrm>
          <a:prstGeom prst="wedgeRoundRectCallout">
            <a:avLst>
              <a:gd name="adj1" fmla="val -95486"/>
              <a:gd name="adj2" fmla="val 30731"/>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A50021"/>
                </a:solidFill>
                <a:latin typeface="楷体_GB2312" pitchFamily="49" charset="-122"/>
                <a:ea typeface="楷体_GB2312" pitchFamily="49" charset="-122"/>
              </a:rPr>
              <a:t>定义移动方向的相对位移</a:t>
            </a:r>
          </a:p>
        </p:txBody>
      </p:sp>
      <p:sp>
        <p:nvSpPr>
          <p:cNvPr id="25605" name="Text Box 5"/>
          <p:cNvSpPr txBox="1"/>
          <p:nvPr/>
        </p:nvSpPr>
        <p:spPr>
          <a:xfrm>
            <a:off x="762000" y="4343400"/>
            <a:ext cx="5562600" cy="1754188"/>
          </a:xfrm>
          <a:prstGeom prst="rect">
            <a:avLst/>
          </a:prstGeom>
          <a:noFill/>
          <a:ln w="6350">
            <a:noFill/>
          </a:ln>
        </p:spPr>
        <p:txBody>
          <a:bodyPr>
            <a:spAutoFit/>
          </a:bodyPr>
          <a:lstStyle/>
          <a:p>
            <a:pPr eaLnBrk="1" hangingPunct="1">
              <a:lnSpc>
                <a:spcPct val="165000"/>
              </a:lnSpc>
            </a:pPr>
            <a:r>
              <a:rPr lang="en-US" altLang="zh-CN" dirty="0">
                <a:solidFill>
                  <a:schemeClr val="accent2"/>
                </a:solidFill>
                <a:latin typeface="Times New Roman" panose="02020603050405020304" pitchFamily="18" charset="0"/>
              </a:rPr>
              <a:t> </a:t>
            </a:r>
            <a:r>
              <a:rPr lang="en-US" altLang="zh-CN" sz="1600" dirty="0">
                <a:latin typeface="Arial" panose="020B0604020202020204" pitchFamily="34" charset="0"/>
              </a:rPr>
              <a:t>for (int i = 0; i &lt;= m+1; i++)</a:t>
            </a:r>
          </a:p>
          <a:p>
            <a:pPr eaLnBrk="1" hangingPunct="1">
              <a:lnSpc>
                <a:spcPct val="165000"/>
              </a:lnSpc>
            </a:pPr>
            <a:r>
              <a:rPr lang="en-US" altLang="zh-CN" sz="1600" dirty="0">
                <a:latin typeface="Arial" panose="020B0604020202020204" pitchFamily="34" charset="0"/>
              </a:rPr>
              <a:t>      grid[0][i] = grid[n+1][i] = 1; // </a:t>
            </a:r>
            <a:r>
              <a:rPr lang="zh-CN" altLang="en-US" sz="1600" dirty="0">
                <a:latin typeface="Arial" panose="020B0604020202020204" pitchFamily="34" charset="0"/>
              </a:rPr>
              <a:t>顶部和底部</a:t>
            </a:r>
          </a:p>
          <a:p>
            <a:pPr eaLnBrk="1" hangingPunct="1">
              <a:lnSpc>
                <a:spcPct val="165000"/>
              </a:lnSpc>
            </a:pPr>
            <a:r>
              <a:rPr lang="zh-CN" altLang="en-US" sz="1600" dirty="0">
                <a:latin typeface="Arial" panose="020B0604020202020204" pitchFamily="34" charset="0"/>
              </a:rPr>
              <a:t>   </a:t>
            </a:r>
            <a:r>
              <a:rPr lang="en-US" altLang="zh-CN" sz="1600" dirty="0">
                <a:latin typeface="Arial" panose="020B0604020202020204" pitchFamily="34" charset="0"/>
              </a:rPr>
              <a:t>for (int i = 0; i &lt;= n+1; i++)</a:t>
            </a:r>
          </a:p>
          <a:p>
            <a:pPr eaLnBrk="1" hangingPunct="1">
              <a:lnSpc>
                <a:spcPct val="165000"/>
              </a:lnSpc>
            </a:pPr>
            <a:r>
              <a:rPr lang="en-US" altLang="zh-CN" sz="1600" dirty="0">
                <a:latin typeface="Arial" panose="020B0604020202020204" pitchFamily="34" charset="0"/>
              </a:rPr>
              <a:t>      grid[i][0] = grid[i][m+1] = 1; // </a:t>
            </a:r>
            <a:r>
              <a:rPr lang="zh-CN" altLang="en-US" sz="1600" dirty="0">
                <a:latin typeface="Arial" panose="020B0604020202020204" pitchFamily="34" charset="0"/>
              </a:rPr>
              <a:t>左翼和右翼</a:t>
            </a:r>
          </a:p>
        </p:txBody>
      </p:sp>
      <p:sp>
        <p:nvSpPr>
          <p:cNvPr id="25606" name="AutoShape 6"/>
          <p:cNvSpPr/>
          <p:nvPr/>
        </p:nvSpPr>
        <p:spPr>
          <a:xfrm>
            <a:off x="5715000" y="3962400"/>
            <a:ext cx="2209800" cy="914400"/>
          </a:xfrm>
          <a:prstGeom prst="wedgeRoundRectCallout">
            <a:avLst>
              <a:gd name="adj1" fmla="val -111065"/>
              <a:gd name="adj2" fmla="val 51042"/>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A50021"/>
                </a:solidFill>
                <a:latin typeface="楷体_GB2312" pitchFamily="49" charset="-122"/>
                <a:ea typeface="楷体_GB2312" pitchFamily="49" charset="-122"/>
              </a:rPr>
              <a:t>设置边界的围墙</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1+#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anim calcmode="lin" valueType="num">
                                      <p:cBhvr additive="base">
                                        <p:cTn id="19" dur="500" fill="hold"/>
                                        <p:tgtEl>
                                          <p:spTgt spid="25605"/>
                                        </p:tgtEl>
                                        <p:attrNameLst>
                                          <p:attrName>ppt_x</p:attrName>
                                        </p:attrNameLst>
                                      </p:cBhvr>
                                      <p:tavLst>
                                        <p:tav tm="0">
                                          <p:val>
                                            <p:strVal val="0-#ppt_w/2"/>
                                          </p:val>
                                        </p:tav>
                                        <p:tav tm="100000">
                                          <p:val>
                                            <p:strVal val="#ppt_x"/>
                                          </p:val>
                                        </p:tav>
                                      </p:tavLst>
                                    </p:anim>
                                    <p:anim calcmode="lin" valueType="num">
                                      <p:cBhvr additive="base">
                                        <p:cTn id="20"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606"/>
                                        </p:tgtEl>
                                        <p:attrNameLst>
                                          <p:attrName>style.visibility</p:attrName>
                                        </p:attrNameLst>
                                      </p:cBhvr>
                                      <p:to>
                                        <p:strVal val="visible"/>
                                      </p:to>
                                    </p:set>
                                    <p:anim calcmode="lin" valueType="num">
                                      <p:cBhvr additive="base">
                                        <p:cTn id="25" dur="500" fill="hold"/>
                                        <p:tgtEl>
                                          <p:spTgt spid="25606"/>
                                        </p:tgtEl>
                                        <p:attrNameLst>
                                          <p:attrName>ppt_x</p:attrName>
                                        </p:attrNameLst>
                                      </p:cBhvr>
                                      <p:tavLst>
                                        <p:tav tm="0">
                                          <p:val>
                                            <p:strVal val="1+#ppt_w/2"/>
                                          </p:val>
                                        </p:tav>
                                        <p:tav tm="100000">
                                          <p:val>
                                            <p:strVal val="#ppt_x"/>
                                          </p:val>
                                        </p:tav>
                                      </p:tavLst>
                                    </p:anim>
                                    <p:anim calcmode="lin" valueType="num">
                                      <p:cBhvr additive="base">
                                        <p:cTn id="26"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animBg="1"/>
      <p:bldP spid="25605" grpId="0"/>
      <p:bldP spid="256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重排原理</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0243" name="Text Box 3"/>
          <p:cNvSpPr txBox="1"/>
          <p:nvPr/>
        </p:nvSpPr>
        <p:spPr>
          <a:xfrm>
            <a:off x="323850" y="836613"/>
            <a:ext cx="8569325" cy="1552575"/>
          </a:xfrm>
          <a:prstGeom prst="rect">
            <a:avLst/>
          </a:prstGeom>
          <a:noFill/>
          <a:ln w="6350">
            <a:noFill/>
          </a:ln>
        </p:spPr>
        <p:txBody>
          <a:bodyPr>
            <a:spAutoFit/>
          </a:bodyPr>
          <a:lstStyle/>
          <a:p>
            <a:r>
              <a:rPr lang="zh-CN" altLang="en-US" sz="2400" dirty="0">
                <a:latin typeface="Arial" panose="020B0604020202020204" pitchFamily="34" charset="0"/>
                <a:ea typeface="楷体_GB2312" pitchFamily="49" charset="-122"/>
              </a:rPr>
              <a:t>对于许多问题而言，在搜索试探时选取</a:t>
            </a:r>
            <a:r>
              <a:rPr lang="en-US" altLang="zh-CN" sz="2400" dirty="0">
                <a:latin typeface="Arial" panose="020B0604020202020204" pitchFamily="34" charset="0"/>
                <a:ea typeface="楷体_GB2312" pitchFamily="49" charset="-122"/>
              </a:rPr>
              <a:t>x[i]</a:t>
            </a:r>
            <a:r>
              <a:rPr lang="zh-CN" altLang="en-US" sz="2400" dirty="0">
                <a:latin typeface="Arial" panose="020B0604020202020204" pitchFamily="34" charset="0"/>
                <a:ea typeface="楷体_GB2312" pitchFamily="49" charset="-122"/>
              </a:rPr>
              <a:t>的值顺序是任意的。</a:t>
            </a:r>
            <a:r>
              <a:rPr lang="zh-CN" altLang="en-US" sz="2400" b="1" dirty="0">
                <a:solidFill>
                  <a:srgbClr val="FF3300"/>
                </a:solidFill>
                <a:latin typeface="Arial" panose="020B0604020202020204" pitchFamily="34" charset="0"/>
                <a:ea typeface="黑体" panose="02010609060101010101" pitchFamily="49" charset="-122"/>
              </a:rPr>
              <a:t>在其它条件相当的前提下，让可取值最少的</a:t>
            </a:r>
            <a:r>
              <a:rPr lang="en-US" altLang="zh-CN" sz="2400" b="1" dirty="0">
                <a:solidFill>
                  <a:srgbClr val="FF3300"/>
                </a:solidFill>
                <a:latin typeface="Arial" panose="020B0604020202020204" pitchFamily="34" charset="0"/>
                <a:ea typeface="黑体" panose="02010609060101010101" pitchFamily="49" charset="-122"/>
              </a:rPr>
              <a:t>x[i]</a:t>
            </a:r>
            <a:r>
              <a:rPr lang="zh-CN" altLang="en-US" sz="2400" b="1" dirty="0">
                <a:solidFill>
                  <a:srgbClr val="FF3300"/>
                </a:solidFill>
                <a:latin typeface="Arial" panose="020B0604020202020204" pitchFamily="34" charset="0"/>
                <a:ea typeface="黑体" panose="02010609060101010101" pitchFamily="49" charset="-122"/>
              </a:rPr>
              <a:t>优先</a:t>
            </a:r>
            <a:r>
              <a:rPr lang="zh-CN" altLang="en-US" sz="2400" dirty="0">
                <a:latin typeface="Arial" panose="020B0604020202020204" pitchFamily="34" charset="0"/>
                <a:ea typeface="楷体_GB2312" pitchFamily="49" charset="-122"/>
              </a:rPr>
              <a:t>。从图中关于同一问题的</a:t>
            </a:r>
            <a:r>
              <a:rPr lang="en-US" altLang="zh-CN" sz="2400" dirty="0">
                <a:latin typeface="Arial" panose="020B0604020202020204" pitchFamily="34" charset="0"/>
                <a:ea typeface="楷体_GB2312" pitchFamily="49" charset="-122"/>
              </a:rPr>
              <a:t>2</a:t>
            </a:r>
            <a:r>
              <a:rPr lang="zh-CN" altLang="en-US" sz="2400" dirty="0">
                <a:latin typeface="Arial" panose="020B0604020202020204" pitchFamily="34" charset="0"/>
                <a:ea typeface="楷体_GB2312" pitchFamily="49" charset="-122"/>
              </a:rPr>
              <a:t>棵不同解空间树，可以体会到这种策略的潜力。</a:t>
            </a:r>
          </a:p>
        </p:txBody>
      </p:sp>
      <p:pic>
        <p:nvPicPr>
          <p:cNvPr id="10244" name="Picture 4" descr="t510a"/>
          <p:cNvPicPr>
            <a:picLocks noChangeAspect="1"/>
          </p:cNvPicPr>
          <p:nvPr/>
        </p:nvPicPr>
        <p:blipFill>
          <a:blip r:embed="rId2"/>
          <a:stretch>
            <a:fillRect/>
          </a:stretch>
        </p:blipFill>
        <p:spPr>
          <a:xfrm>
            <a:off x="1476375" y="1989138"/>
            <a:ext cx="5183188" cy="1362075"/>
          </a:xfrm>
          <a:prstGeom prst="rect">
            <a:avLst/>
          </a:prstGeom>
          <a:noFill/>
          <a:ln w="9525">
            <a:noFill/>
          </a:ln>
        </p:spPr>
      </p:pic>
      <p:pic>
        <p:nvPicPr>
          <p:cNvPr id="10245" name="Picture 5" descr="t510b"/>
          <p:cNvPicPr>
            <a:picLocks noChangeAspect="1"/>
          </p:cNvPicPr>
          <p:nvPr/>
        </p:nvPicPr>
        <p:blipFill>
          <a:blip r:embed="rId3"/>
          <a:stretch>
            <a:fillRect/>
          </a:stretch>
        </p:blipFill>
        <p:spPr>
          <a:xfrm>
            <a:off x="1619250" y="3573463"/>
            <a:ext cx="5184775" cy="1398587"/>
          </a:xfrm>
          <a:prstGeom prst="rect">
            <a:avLst/>
          </a:prstGeom>
          <a:noFill/>
          <a:ln w="9525">
            <a:noFill/>
          </a:ln>
        </p:spPr>
      </p:pic>
      <p:sp>
        <p:nvSpPr>
          <p:cNvPr id="10246" name="Text Box 6"/>
          <p:cNvSpPr txBox="1"/>
          <p:nvPr/>
        </p:nvSpPr>
        <p:spPr>
          <a:xfrm>
            <a:off x="303213" y="5103813"/>
            <a:ext cx="8589962" cy="1552575"/>
          </a:xfrm>
          <a:prstGeom prst="rect">
            <a:avLst/>
          </a:prstGeom>
          <a:solidFill>
            <a:srgbClr val="FFCC00"/>
          </a:solidFill>
          <a:ln w="6350">
            <a:noFill/>
          </a:ln>
        </p:spPr>
        <p:txBody>
          <a:bodyPr>
            <a:spAutoFit/>
          </a:bodyPr>
          <a:lstStyle/>
          <a:p>
            <a:r>
              <a:rPr lang="zh-CN" altLang="en-US" sz="2400" dirty="0">
                <a:latin typeface="Arial" panose="020B0604020202020204" pitchFamily="34" charset="0"/>
                <a:ea typeface="楷体_GB2312" pitchFamily="49" charset="-122"/>
              </a:rPr>
              <a:t>图</a:t>
            </a:r>
            <a:r>
              <a:rPr lang="en-US" altLang="zh-CN" sz="2400" dirty="0">
                <a:latin typeface="Arial" panose="020B0604020202020204" pitchFamily="34" charset="0"/>
                <a:ea typeface="楷体_GB2312" pitchFamily="49" charset="-122"/>
              </a:rPr>
              <a:t>(a)</a:t>
            </a:r>
            <a:r>
              <a:rPr lang="zh-CN" altLang="en-US" sz="2400" dirty="0">
                <a:latin typeface="Arial" panose="020B0604020202020204" pitchFamily="34" charset="0"/>
                <a:ea typeface="楷体_GB2312" pitchFamily="49" charset="-122"/>
              </a:rPr>
              <a:t>中，从第</a:t>
            </a: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层剪去</a:t>
            </a: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棵子树，则从所有应当考虑的</a:t>
            </a:r>
            <a:r>
              <a:rPr lang="en-US" altLang="zh-CN" sz="2400" dirty="0">
                <a:latin typeface="Arial" panose="020B0604020202020204" pitchFamily="34" charset="0"/>
                <a:ea typeface="楷体_GB2312" pitchFamily="49" charset="-122"/>
              </a:rPr>
              <a:t>3</a:t>
            </a:r>
            <a:r>
              <a:rPr lang="zh-CN" altLang="en-US" sz="2400" dirty="0">
                <a:latin typeface="Arial" panose="020B0604020202020204" pitchFamily="34" charset="0"/>
                <a:ea typeface="楷体_GB2312" pitchFamily="49" charset="-122"/>
              </a:rPr>
              <a:t>元组中一次消去</a:t>
            </a:r>
            <a:r>
              <a:rPr lang="en-US" altLang="zh-CN" sz="2400" dirty="0">
                <a:latin typeface="Arial" panose="020B0604020202020204" pitchFamily="34" charset="0"/>
                <a:ea typeface="楷体_GB2312" pitchFamily="49" charset="-122"/>
              </a:rPr>
              <a:t>12</a:t>
            </a:r>
            <a:r>
              <a:rPr lang="zh-CN" altLang="en-US" sz="2400" dirty="0">
                <a:latin typeface="Arial" panose="020B0604020202020204" pitchFamily="34" charset="0"/>
                <a:ea typeface="楷体_GB2312" pitchFamily="49" charset="-122"/>
              </a:rPr>
              <a:t>个</a:t>
            </a:r>
            <a:r>
              <a:rPr lang="en-US" altLang="zh-CN" sz="2400" dirty="0">
                <a:latin typeface="Arial" panose="020B0604020202020204" pitchFamily="34" charset="0"/>
                <a:ea typeface="楷体_GB2312" pitchFamily="49" charset="-122"/>
              </a:rPr>
              <a:t>3</a:t>
            </a:r>
            <a:r>
              <a:rPr lang="zh-CN" altLang="en-US" sz="2400" dirty="0">
                <a:latin typeface="Arial" panose="020B0604020202020204" pitchFamily="34" charset="0"/>
                <a:ea typeface="楷体_GB2312" pitchFamily="49" charset="-122"/>
              </a:rPr>
              <a:t>元组。对于图</a:t>
            </a:r>
            <a:r>
              <a:rPr lang="en-US" altLang="zh-CN" sz="2400" dirty="0">
                <a:latin typeface="Arial" panose="020B0604020202020204" pitchFamily="34" charset="0"/>
                <a:ea typeface="楷体_GB2312" pitchFamily="49" charset="-122"/>
              </a:rPr>
              <a:t>(b)</a:t>
            </a:r>
            <a:r>
              <a:rPr lang="zh-CN" altLang="en-US" sz="2400" dirty="0">
                <a:latin typeface="Arial" panose="020B0604020202020204" pitchFamily="34" charset="0"/>
                <a:ea typeface="楷体_GB2312" pitchFamily="49" charset="-122"/>
              </a:rPr>
              <a:t>，虽然同样从第</a:t>
            </a: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层剪去</a:t>
            </a: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棵子树，却只从应当考虑的</a:t>
            </a:r>
            <a:r>
              <a:rPr lang="en-US" altLang="zh-CN" sz="2400" dirty="0">
                <a:latin typeface="Arial" panose="020B0604020202020204" pitchFamily="34" charset="0"/>
                <a:ea typeface="楷体_GB2312" pitchFamily="49" charset="-122"/>
              </a:rPr>
              <a:t>3</a:t>
            </a:r>
            <a:r>
              <a:rPr lang="zh-CN" altLang="en-US" sz="2400" dirty="0">
                <a:latin typeface="Arial" panose="020B0604020202020204" pitchFamily="34" charset="0"/>
                <a:ea typeface="楷体_GB2312" pitchFamily="49" charset="-122"/>
              </a:rPr>
              <a:t>元组中消去</a:t>
            </a:r>
            <a:r>
              <a:rPr lang="en-US" altLang="zh-CN" sz="2400" dirty="0">
                <a:latin typeface="Arial" panose="020B0604020202020204" pitchFamily="34" charset="0"/>
                <a:ea typeface="楷体_GB2312" pitchFamily="49" charset="-122"/>
              </a:rPr>
              <a:t>8</a:t>
            </a:r>
            <a:r>
              <a:rPr lang="zh-CN" altLang="en-US" sz="2400" dirty="0">
                <a:latin typeface="Arial" panose="020B0604020202020204" pitchFamily="34" charset="0"/>
                <a:ea typeface="楷体_GB2312" pitchFamily="49" charset="-122"/>
              </a:rPr>
              <a:t>个</a:t>
            </a:r>
            <a:r>
              <a:rPr lang="en-US" altLang="zh-CN" sz="2400" dirty="0">
                <a:latin typeface="Arial" panose="020B0604020202020204" pitchFamily="34" charset="0"/>
                <a:ea typeface="楷体_GB2312" pitchFamily="49" charset="-122"/>
              </a:rPr>
              <a:t>3</a:t>
            </a:r>
            <a:r>
              <a:rPr lang="zh-CN" altLang="en-US" sz="2400" dirty="0">
                <a:latin typeface="Arial" panose="020B0604020202020204" pitchFamily="34" charset="0"/>
                <a:ea typeface="楷体_GB2312" pitchFamily="49" charset="-122"/>
              </a:rPr>
              <a:t>元组。前者的效果明显比后者好。</a:t>
            </a:r>
          </a:p>
        </p:txBody>
      </p:sp>
      <p:sp>
        <p:nvSpPr>
          <p:cNvPr id="10247" name="Text Box 7"/>
          <p:cNvSpPr txBox="1"/>
          <p:nvPr/>
        </p:nvSpPr>
        <p:spPr>
          <a:xfrm>
            <a:off x="6856413" y="2800350"/>
            <a:ext cx="557212" cy="457200"/>
          </a:xfrm>
          <a:prstGeom prst="rect">
            <a:avLst/>
          </a:prstGeom>
          <a:noFill/>
          <a:ln w="6350">
            <a:noFill/>
          </a:ln>
        </p:spPr>
        <p:txBody>
          <a:bodyPr wrap="none">
            <a:spAutoFit/>
          </a:bodyPr>
          <a:lstStyle/>
          <a:p>
            <a:r>
              <a:rPr lang="en-US" altLang="zh-CN" sz="2400" dirty="0">
                <a:latin typeface="Arial" panose="020B0604020202020204" pitchFamily="34" charset="0"/>
                <a:ea typeface="楷体_GB2312" pitchFamily="49" charset="-122"/>
              </a:rPr>
              <a:t>(a)</a:t>
            </a:r>
          </a:p>
        </p:txBody>
      </p:sp>
      <p:sp>
        <p:nvSpPr>
          <p:cNvPr id="10248" name="Text Box 8"/>
          <p:cNvSpPr txBox="1"/>
          <p:nvPr/>
        </p:nvSpPr>
        <p:spPr>
          <a:xfrm>
            <a:off x="6948488" y="4221163"/>
            <a:ext cx="557212" cy="457200"/>
          </a:xfrm>
          <a:prstGeom prst="rect">
            <a:avLst/>
          </a:prstGeom>
          <a:noFill/>
          <a:ln w="6350">
            <a:noFill/>
          </a:ln>
        </p:spPr>
        <p:txBody>
          <a:bodyPr wrap="none">
            <a:spAutoFit/>
          </a:bodyPr>
          <a:lstStyle/>
          <a:p>
            <a:r>
              <a:rPr lang="en-US" altLang="zh-CN" sz="2400" dirty="0">
                <a:latin typeface="Arial" panose="020B0604020202020204" pitchFamily="34" charset="0"/>
                <a:ea typeface="楷体_GB2312" pitchFamily="49" charset="-122"/>
              </a:rPr>
              <a:t>(b)</a:t>
            </a:r>
          </a:p>
        </p:txBody>
      </p:sp>
    </p:spTree>
  </p:cSld>
  <p:clrMapOvr>
    <a:masterClrMapping/>
  </p:clrMapOvr>
  <p:transition>
    <p:blinds/>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ln/>
        </p:spPr>
        <p:txBody>
          <a:bodyPr vert="horz" wrap="square" lIns="91440" tIns="45720" rIns="91440" bIns="45720" anchor="b" anchorCtr="0"/>
          <a:lstStyle/>
          <a:p>
            <a:r>
              <a:rPr lang="en-US" altLang="zh-CN" sz="3000" dirty="0"/>
              <a:t>6.4 </a:t>
            </a:r>
            <a:r>
              <a:rPr lang="zh-CN" altLang="en-US" sz="3000" dirty="0"/>
              <a:t>布线问题</a:t>
            </a:r>
          </a:p>
        </p:txBody>
      </p:sp>
      <p:sp>
        <p:nvSpPr>
          <p:cNvPr id="26627" name="Text Box 3"/>
          <p:cNvSpPr txBox="1"/>
          <p:nvPr/>
        </p:nvSpPr>
        <p:spPr>
          <a:xfrm>
            <a:off x="609600" y="1752600"/>
            <a:ext cx="8077200" cy="3863975"/>
          </a:xfrm>
          <a:prstGeom prst="rect">
            <a:avLst/>
          </a:prstGeom>
          <a:noFill/>
          <a:ln w="6350">
            <a:noFill/>
          </a:ln>
        </p:spPr>
        <p:txBody>
          <a:bodyPr>
            <a:spAutoFit/>
          </a:bodyPr>
          <a:lstStyle/>
          <a:p>
            <a:pPr eaLnBrk="1" hangingPunct="1">
              <a:lnSpc>
                <a:spcPct val="140000"/>
              </a:lnSpc>
            </a:pPr>
            <a:r>
              <a:rPr lang="en-US" altLang="zh-CN" sz="1600" dirty="0">
                <a:latin typeface="Arial" panose="020B0604020202020204" pitchFamily="34" charset="0"/>
              </a:rPr>
              <a:t>for (int i = 0; i &lt; NumOfNbrs; i++) {</a:t>
            </a:r>
          </a:p>
          <a:p>
            <a:pPr eaLnBrk="1" hangingPunct="1">
              <a:lnSpc>
                <a:spcPct val="140000"/>
              </a:lnSpc>
            </a:pPr>
            <a:r>
              <a:rPr lang="en-US" altLang="zh-CN" sz="1600" dirty="0">
                <a:latin typeface="Arial" panose="020B0604020202020204" pitchFamily="34" charset="0"/>
              </a:rPr>
              <a:t>         nbr.row = here.row + offset[i].row;</a:t>
            </a:r>
          </a:p>
          <a:p>
            <a:pPr eaLnBrk="1" hangingPunct="1">
              <a:lnSpc>
                <a:spcPct val="140000"/>
              </a:lnSpc>
            </a:pPr>
            <a:r>
              <a:rPr lang="en-US" altLang="zh-CN" sz="1600" dirty="0">
                <a:latin typeface="Arial" panose="020B0604020202020204" pitchFamily="34" charset="0"/>
              </a:rPr>
              <a:t>         nbr.col = here.col + offset[i].col;</a:t>
            </a:r>
          </a:p>
          <a:p>
            <a:pPr eaLnBrk="1" hangingPunct="1">
              <a:lnSpc>
                <a:spcPct val="140000"/>
              </a:lnSpc>
            </a:pPr>
            <a:r>
              <a:rPr lang="en-US" altLang="zh-CN" sz="1600" dirty="0">
                <a:latin typeface="Arial" panose="020B0604020202020204" pitchFamily="34" charset="0"/>
              </a:rPr>
              <a:t>         if (grid[nbr.row][nbr.col] == 0) {</a:t>
            </a:r>
          </a:p>
          <a:p>
            <a:pPr eaLnBrk="1" hangingPunct="1">
              <a:lnSpc>
                <a:spcPct val="140000"/>
              </a:lnSpc>
            </a:pPr>
            <a:r>
              <a:rPr lang="en-US" altLang="zh-CN" sz="1600" dirty="0">
                <a:latin typeface="Arial" panose="020B0604020202020204" pitchFamily="34" charset="0"/>
              </a:rPr>
              <a:t>             // </a:t>
            </a:r>
            <a:r>
              <a:rPr lang="zh-CN" altLang="en-US" sz="1600" dirty="0">
                <a:latin typeface="Arial" panose="020B0604020202020204" pitchFamily="34" charset="0"/>
              </a:rPr>
              <a:t>该方格未标记</a:t>
            </a:r>
          </a:p>
          <a:p>
            <a:pPr eaLnBrk="1" hangingPunct="1">
              <a:lnSpc>
                <a:spcPct val="140000"/>
              </a:lnSpc>
            </a:pPr>
            <a:r>
              <a:rPr lang="zh-CN" altLang="en-US" sz="1600" dirty="0">
                <a:latin typeface="Arial" panose="020B0604020202020204" pitchFamily="34" charset="0"/>
              </a:rPr>
              <a:t>             </a:t>
            </a:r>
            <a:r>
              <a:rPr lang="en-US" altLang="zh-CN" sz="1600" dirty="0">
                <a:latin typeface="Arial" panose="020B0604020202020204" pitchFamily="34" charset="0"/>
              </a:rPr>
              <a:t>grid[nbr.row][nbr.col]</a:t>
            </a:r>
          </a:p>
          <a:p>
            <a:pPr eaLnBrk="1" hangingPunct="1">
              <a:lnSpc>
                <a:spcPct val="140000"/>
              </a:lnSpc>
            </a:pPr>
            <a:r>
              <a:rPr lang="en-US" altLang="zh-CN" sz="1600" dirty="0">
                <a:latin typeface="Arial" panose="020B0604020202020204" pitchFamily="34" charset="0"/>
              </a:rPr>
              <a:t>                = grid[here.row][here.col] + 1;</a:t>
            </a:r>
          </a:p>
          <a:p>
            <a:pPr eaLnBrk="1" hangingPunct="1">
              <a:lnSpc>
                <a:spcPct val="140000"/>
              </a:lnSpc>
            </a:pPr>
            <a:r>
              <a:rPr lang="en-US" altLang="zh-CN" sz="1600" dirty="0">
                <a:latin typeface="Arial" panose="020B0604020202020204" pitchFamily="34" charset="0"/>
              </a:rPr>
              <a:t>             if ((nbr.row == finish.row) &amp;&amp;</a:t>
            </a:r>
          </a:p>
          <a:p>
            <a:pPr eaLnBrk="1" hangingPunct="1">
              <a:lnSpc>
                <a:spcPct val="140000"/>
              </a:lnSpc>
            </a:pPr>
            <a:r>
              <a:rPr lang="en-US" altLang="zh-CN" sz="1600" dirty="0">
                <a:latin typeface="Arial" panose="020B0604020202020204" pitchFamily="34" charset="0"/>
              </a:rPr>
              <a:t>                (nbr.col == finish.col)) break; // </a:t>
            </a:r>
            <a:r>
              <a:rPr lang="zh-CN" altLang="en-US" sz="1600" dirty="0">
                <a:latin typeface="Arial" panose="020B0604020202020204" pitchFamily="34" charset="0"/>
              </a:rPr>
              <a:t>完成布线</a:t>
            </a:r>
          </a:p>
          <a:p>
            <a:pPr eaLnBrk="1" hangingPunct="1">
              <a:lnSpc>
                <a:spcPct val="140000"/>
              </a:lnSpc>
            </a:pPr>
            <a:r>
              <a:rPr lang="zh-CN" altLang="en-US" sz="1600" dirty="0">
                <a:latin typeface="Arial" panose="020B0604020202020204" pitchFamily="34" charset="0"/>
              </a:rPr>
              <a:t>         </a:t>
            </a:r>
            <a:r>
              <a:rPr lang="en-US" altLang="zh-CN" sz="1600" dirty="0">
                <a:latin typeface="Arial" panose="020B0604020202020204" pitchFamily="34" charset="0"/>
              </a:rPr>
              <a:t>Q.Add(nbr);} </a:t>
            </a:r>
          </a:p>
          <a:p>
            <a:pPr eaLnBrk="1" hangingPunct="1">
              <a:lnSpc>
                <a:spcPct val="140000"/>
              </a:lnSpc>
            </a:pPr>
            <a:r>
              <a:rPr lang="en-US" altLang="zh-CN" sz="1600" dirty="0">
                <a:latin typeface="Arial" panose="020B0604020202020204" pitchFamily="34" charset="0"/>
              </a:rPr>
              <a:t>         }</a:t>
            </a:r>
          </a:p>
        </p:txBody>
      </p:sp>
      <p:sp>
        <p:nvSpPr>
          <p:cNvPr id="49156" name="Text Box 4"/>
          <p:cNvSpPr txBox="1"/>
          <p:nvPr/>
        </p:nvSpPr>
        <p:spPr>
          <a:xfrm>
            <a:off x="457200" y="5943600"/>
            <a:ext cx="7696200" cy="366713"/>
          </a:xfrm>
          <a:prstGeom prst="rect">
            <a:avLst/>
          </a:prstGeom>
          <a:noFill/>
          <a:ln w="6350">
            <a:noFill/>
          </a:ln>
        </p:spPr>
        <p:txBody>
          <a:bodyPr>
            <a:spAutoFit/>
          </a:bodyPr>
          <a:lstStyle/>
          <a:p>
            <a:pPr algn="ctr" eaLnBrk="1" hangingPunct="1">
              <a:spcBef>
                <a:spcPct val="50000"/>
              </a:spcBef>
            </a:pPr>
            <a:endParaRPr lang="zh-CN" altLang="zh-CN" dirty="0">
              <a:solidFill>
                <a:schemeClr val="accent2"/>
              </a:solidFill>
              <a:latin typeface="Arial" panose="020B0604020202020204" pitchFamily="34" charset="0"/>
              <a:ea typeface="华文行楷" panose="02010800040101010101" pitchFamily="2" charset="-122"/>
            </a:endParaRPr>
          </a:p>
        </p:txBody>
      </p:sp>
      <p:sp>
        <p:nvSpPr>
          <p:cNvPr id="26629" name="Text Box 5"/>
          <p:cNvSpPr txBox="1"/>
          <p:nvPr/>
        </p:nvSpPr>
        <p:spPr>
          <a:xfrm>
            <a:off x="533400" y="5867400"/>
            <a:ext cx="7543800" cy="396875"/>
          </a:xfrm>
          <a:prstGeom prst="rect">
            <a:avLst/>
          </a:prstGeom>
          <a:noFill/>
          <a:ln w="6350">
            <a:noFill/>
          </a:ln>
        </p:spPr>
        <p:txBody>
          <a:bodyPr>
            <a:spAutoFit/>
          </a:bodyPr>
          <a:lstStyle/>
          <a:p>
            <a:pPr eaLnBrk="1" hangingPunct="1">
              <a:spcBef>
                <a:spcPct val="50000"/>
              </a:spcBef>
            </a:pPr>
            <a:r>
              <a:rPr lang="zh-CN" altLang="en-US" sz="2000" dirty="0">
                <a:latin typeface="Arial" panose="020B0604020202020204" pitchFamily="34" charset="0"/>
                <a:ea typeface="楷体_GB2312" pitchFamily="49" charset="-122"/>
              </a:rPr>
              <a:t>找到目标位置后，可以通过回溯方法找到这条最短路径。</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arn(in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 calcmode="lin" valueType="num">
                                      <p:cBhvr additive="base">
                                        <p:cTn id="12" dur="500" fill="hold"/>
                                        <p:tgtEl>
                                          <p:spTgt spid="26629"/>
                                        </p:tgtEl>
                                        <p:attrNameLst>
                                          <p:attrName>ppt_x</p:attrName>
                                        </p:attrNameLst>
                                      </p:cBhvr>
                                      <p:tavLst>
                                        <p:tav tm="0">
                                          <p:val>
                                            <p:strVal val="#ppt_x"/>
                                          </p:val>
                                        </p:tav>
                                        <p:tav tm="100000">
                                          <p:val>
                                            <p:strVal val="#ppt_x"/>
                                          </p:val>
                                        </p:tav>
                                      </p:tavLst>
                                    </p:anim>
                                    <p:anim calcmode="lin" valueType="num">
                                      <p:cBhvr additive="base">
                                        <p:cTn id="13"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ctrTitle"/>
          </p:nvPr>
        </p:nvSpPr>
        <p:spPr>
          <a:ln/>
        </p:spPr>
        <p:txBody>
          <a:bodyPr vert="horz" wrap="square" lIns="91440" tIns="45720" rIns="91440" bIns="45720" anchor="b" anchorCtr="0"/>
          <a:lstStyle/>
          <a:p>
            <a:pPr>
              <a:buClrTx/>
              <a:buSzTx/>
              <a:buFontTx/>
            </a:pPr>
            <a:r>
              <a:rPr lang="en-US" altLang="zh-CN" sz="3300" dirty="0">
                <a:latin typeface="+mj-lt"/>
                <a:ea typeface="+mj-ea"/>
                <a:cs typeface="+mj-cs"/>
              </a:rPr>
              <a:t>0-1</a:t>
            </a:r>
            <a:r>
              <a:rPr lang="zh-CN" altLang="en-US" sz="3300" dirty="0">
                <a:latin typeface="+mj-lt"/>
                <a:ea typeface="+mj-ea"/>
                <a:cs typeface="+mj-cs"/>
              </a:rPr>
              <a:t>背包问题</a:t>
            </a:r>
          </a:p>
        </p:txBody>
      </p:sp>
      <p:sp>
        <p:nvSpPr>
          <p:cNvPr id="50179"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ln/>
        </p:spPr>
        <p:txBody>
          <a:bodyPr vert="horz" wrap="square" lIns="91440" tIns="45720" rIns="91440" bIns="45720" anchor="b" anchorCtr="0"/>
          <a:lstStyle/>
          <a:p>
            <a:r>
              <a:rPr lang="en-US" altLang="zh-CN" sz="3000" dirty="0"/>
              <a:t>6.5    0-1</a:t>
            </a:r>
            <a:r>
              <a:rPr lang="zh-CN" altLang="en-US" sz="3000" dirty="0"/>
              <a:t>背包问题</a:t>
            </a:r>
          </a:p>
        </p:txBody>
      </p:sp>
      <p:sp>
        <p:nvSpPr>
          <p:cNvPr id="3075" name="Text Box 3"/>
          <p:cNvSpPr txBox="1"/>
          <p:nvPr/>
        </p:nvSpPr>
        <p:spPr>
          <a:xfrm>
            <a:off x="611188" y="1484313"/>
            <a:ext cx="5791200" cy="579437"/>
          </a:xfrm>
          <a:prstGeom prst="rect">
            <a:avLst/>
          </a:prstGeom>
          <a:noFill/>
          <a:ln w="6350">
            <a:noFill/>
          </a:ln>
        </p:spPr>
        <p:txBody>
          <a:bodyPr>
            <a:spAutoFit/>
          </a:bodyPr>
          <a:lstStyle/>
          <a:p>
            <a:pPr eaLnBrk="1" hangingPunct="1">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算法的思想</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3076" name="Text Box 4"/>
          <p:cNvSpPr txBox="1"/>
          <p:nvPr/>
        </p:nvSpPr>
        <p:spPr>
          <a:xfrm>
            <a:off x="539750" y="2133600"/>
            <a:ext cx="8208963" cy="822325"/>
          </a:xfrm>
          <a:prstGeom prst="rect">
            <a:avLst/>
          </a:prstGeom>
          <a:noFill/>
          <a:ln w="6350">
            <a:noFill/>
          </a:ln>
        </p:spPr>
        <p:txBody>
          <a:bodyPr>
            <a:spAutoFit/>
          </a:bodyPr>
          <a:lstStyle/>
          <a:p>
            <a:pPr eaLnBrk="1" hangingPunct="1">
              <a:spcBef>
                <a:spcPct val="50000"/>
              </a:spcBef>
            </a:pPr>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首先，要对输入数据进行预处理，将各物品依其单位重量价值从大到小进行排列。</a:t>
            </a:r>
          </a:p>
        </p:txBody>
      </p:sp>
      <p:sp>
        <p:nvSpPr>
          <p:cNvPr id="3077" name="Text Box 5"/>
          <p:cNvSpPr txBox="1"/>
          <p:nvPr/>
        </p:nvSpPr>
        <p:spPr>
          <a:xfrm>
            <a:off x="539750" y="3178175"/>
            <a:ext cx="8208963" cy="1187450"/>
          </a:xfrm>
          <a:prstGeom prst="rect">
            <a:avLst/>
          </a:prstGeom>
          <a:noFill/>
          <a:ln w="6350">
            <a:noFill/>
          </a:ln>
        </p:spPr>
        <p:txBody>
          <a:bodyPr>
            <a:spAutoFit/>
          </a:bodyPr>
          <a:lstStyle/>
          <a:p>
            <a:pPr eaLnBrk="1" hangingPunct="1">
              <a:spcBef>
                <a:spcPct val="50000"/>
              </a:spcBef>
            </a:pPr>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在下面描述的优先队列分支限界法中，节点的优先级由已装袋的物品价值加上剩下的最大单位重量价值的物品装满剩余容量的价值和。</a:t>
            </a:r>
          </a:p>
        </p:txBody>
      </p:sp>
      <p:sp>
        <p:nvSpPr>
          <p:cNvPr id="3078" name="Text Box 6"/>
          <p:cNvSpPr txBox="1"/>
          <p:nvPr/>
        </p:nvSpPr>
        <p:spPr>
          <a:xfrm>
            <a:off x="544513" y="4606925"/>
            <a:ext cx="8115300" cy="1917700"/>
          </a:xfrm>
          <a:prstGeom prst="rect">
            <a:avLst/>
          </a:prstGeom>
          <a:noFill/>
          <a:ln w="6350">
            <a:noFill/>
          </a:ln>
        </p:spPr>
        <p:txBody>
          <a:bodyPr>
            <a:spAutoFit/>
          </a:bodyPr>
          <a:lstStyle/>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算法首先检查当前扩展结点的</a:t>
            </a:r>
            <a:r>
              <a:rPr lang="zh-CN" altLang="en-US" sz="2400" b="1" dirty="0">
                <a:solidFill>
                  <a:srgbClr val="990000"/>
                </a:solidFill>
                <a:latin typeface="楷体_GB2312" pitchFamily="49" charset="-122"/>
                <a:ea typeface="楷体_GB2312" pitchFamily="49" charset="-122"/>
              </a:rPr>
              <a:t>左儿子结点</a:t>
            </a:r>
            <a:r>
              <a:rPr lang="zh-CN" altLang="en-US" sz="2400" b="1" dirty="0">
                <a:latin typeface="楷体_GB2312" pitchFamily="49" charset="-122"/>
                <a:ea typeface="楷体_GB2312" pitchFamily="49" charset="-122"/>
              </a:rPr>
              <a:t>的可行性。如果该左儿子结点是可行结点，则将它加入到子集树和活结点优先队列中。当前扩展结点的</a:t>
            </a:r>
            <a:r>
              <a:rPr lang="zh-CN" altLang="en-US" sz="2400" b="1" dirty="0">
                <a:solidFill>
                  <a:srgbClr val="990000"/>
                </a:solidFill>
                <a:latin typeface="楷体_GB2312" pitchFamily="49" charset="-122"/>
                <a:ea typeface="楷体_GB2312" pitchFamily="49" charset="-122"/>
              </a:rPr>
              <a:t>右儿子结点</a:t>
            </a:r>
            <a:r>
              <a:rPr lang="zh-CN" altLang="en-US" sz="2400" b="1" dirty="0">
                <a:latin typeface="楷体_GB2312" pitchFamily="49" charset="-122"/>
                <a:ea typeface="楷体_GB2312" pitchFamily="49" charset="-122"/>
              </a:rPr>
              <a:t>一定是可行结点，仅当右儿子结点满足上界约束时才将它加入子集树和活结点优先队列。</a:t>
            </a:r>
            <a:r>
              <a:rPr lang="zh-CN" altLang="en-US" sz="2400" b="1" dirty="0">
                <a:solidFill>
                  <a:srgbClr val="990000"/>
                </a:solidFill>
                <a:latin typeface="楷体_GB2312" pitchFamily="49" charset="-122"/>
                <a:ea typeface="楷体_GB2312" pitchFamily="49" charset="-122"/>
              </a:rPr>
              <a:t>当扩展到叶节点时为问题的最优值。</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1+#ppt_w/2"/>
                                          </p:val>
                                        </p:tav>
                                        <p:tav tm="100000">
                                          <p:val>
                                            <p:strVal val="#ppt_x"/>
                                          </p:val>
                                        </p:tav>
                                      </p:tavLst>
                                    </p:anim>
                                    <p:anim calcmode="lin" valueType="num">
                                      <p:cBhvr additive="base">
                                        <p:cTn id="8"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1+#ppt_w/2"/>
                                          </p:val>
                                        </p:tav>
                                        <p:tav tm="100000">
                                          <p:val>
                                            <p:strVal val="#ppt_x"/>
                                          </p:val>
                                        </p:tav>
                                      </p:tavLst>
                                    </p:anim>
                                    <p:anim calcmode="lin" valueType="num">
                                      <p:cBhvr additive="base">
                                        <p:cTn id="14"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7"/>
                                        </p:tgtEl>
                                        <p:attrNameLst>
                                          <p:attrName>style.visibility</p:attrName>
                                        </p:attrNameLst>
                                      </p:cBhvr>
                                      <p:to>
                                        <p:strVal val="visible"/>
                                      </p:to>
                                    </p:set>
                                    <p:anim calcmode="lin" valueType="num">
                                      <p:cBhvr additive="base">
                                        <p:cTn id="19" dur="500" fill="hold"/>
                                        <p:tgtEl>
                                          <p:spTgt spid="3077"/>
                                        </p:tgtEl>
                                        <p:attrNameLst>
                                          <p:attrName>ppt_x</p:attrName>
                                        </p:attrNameLst>
                                      </p:cBhvr>
                                      <p:tavLst>
                                        <p:tav tm="0">
                                          <p:val>
                                            <p:strVal val="0-#ppt_w/2"/>
                                          </p:val>
                                        </p:tav>
                                        <p:tav tm="100000">
                                          <p:val>
                                            <p:strVal val="#ppt_x"/>
                                          </p:val>
                                        </p:tav>
                                      </p:tavLst>
                                    </p:anim>
                                    <p:anim calcmode="lin" valueType="num">
                                      <p:cBhvr additive="base">
                                        <p:cTn id="20"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8"/>
                                        </p:tgtEl>
                                        <p:attrNameLst>
                                          <p:attrName>style.visibility</p:attrName>
                                        </p:attrNameLst>
                                      </p:cBhvr>
                                      <p:to>
                                        <p:strVal val="visible"/>
                                      </p:to>
                                    </p:set>
                                    <p:anim calcmode="lin" valueType="num">
                                      <p:cBhvr additive="base">
                                        <p:cTn id="25" dur="500" fill="hold"/>
                                        <p:tgtEl>
                                          <p:spTgt spid="3078"/>
                                        </p:tgtEl>
                                        <p:attrNameLst>
                                          <p:attrName>ppt_x</p:attrName>
                                        </p:attrNameLst>
                                      </p:cBhvr>
                                      <p:tavLst>
                                        <p:tav tm="0">
                                          <p:val>
                                            <p:strVal val="#ppt_x"/>
                                          </p:val>
                                        </p:tav>
                                        <p:tav tm="100000">
                                          <p:val>
                                            <p:strVal val="#ppt_x"/>
                                          </p:val>
                                        </p:tav>
                                      </p:tavLst>
                                    </p:anim>
                                    <p:anim calcmode="lin" valueType="num">
                                      <p:cBhvr additive="base">
                                        <p:cTn id="2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P spid="3077" grpId="0"/>
      <p:bldP spid="307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ln/>
        </p:spPr>
        <p:txBody>
          <a:bodyPr vert="horz" wrap="square" lIns="91440" tIns="45720" rIns="91440" bIns="45720" anchor="b" anchorCtr="0"/>
          <a:lstStyle/>
          <a:p>
            <a:r>
              <a:rPr lang="en-US" altLang="zh-CN" sz="3000" dirty="0"/>
              <a:t>6.5    0-1</a:t>
            </a:r>
            <a:r>
              <a:rPr lang="zh-CN" altLang="en-US" sz="3000" dirty="0"/>
              <a:t>背包问题</a:t>
            </a:r>
          </a:p>
        </p:txBody>
      </p:sp>
      <p:sp>
        <p:nvSpPr>
          <p:cNvPr id="4100" name="Text Box 4"/>
          <p:cNvSpPr txBox="1"/>
          <p:nvPr/>
        </p:nvSpPr>
        <p:spPr>
          <a:xfrm>
            <a:off x="609600" y="1628775"/>
            <a:ext cx="5791200" cy="579438"/>
          </a:xfrm>
          <a:prstGeom prst="rect">
            <a:avLst/>
          </a:prstGeom>
          <a:noFill/>
          <a:ln w="6350">
            <a:noFill/>
          </a:ln>
        </p:spPr>
        <p:txBody>
          <a:bodyPr>
            <a:spAutoFit/>
          </a:bodyPr>
          <a:lstStyle/>
          <a:p>
            <a:pPr eaLnBrk="1" hangingPunct="1">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上界函数</a:t>
            </a:r>
            <a:endParaRPr lang="zh-CN" altLang="en-US" b="1" dirty="0">
              <a:solidFill>
                <a:schemeClr val="accent2"/>
              </a:solidFill>
              <a:latin typeface="Arial" panose="020B0604020202020204" pitchFamily="34" charset="0"/>
              <a:ea typeface="华文行楷" panose="02010800040101010101" pitchFamily="2" charset="-122"/>
            </a:endParaRPr>
          </a:p>
        </p:txBody>
      </p:sp>
      <p:sp>
        <p:nvSpPr>
          <p:cNvPr id="4101" name="Text Box 5"/>
          <p:cNvSpPr txBox="1"/>
          <p:nvPr/>
        </p:nvSpPr>
        <p:spPr>
          <a:xfrm>
            <a:off x="1104900" y="2390775"/>
            <a:ext cx="7353300" cy="3255963"/>
          </a:xfrm>
          <a:prstGeom prst="rect">
            <a:avLst/>
          </a:prstGeom>
          <a:noFill/>
          <a:ln w="6350">
            <a:noFill/>
          </a:ln>
        </p:spPr>
        <p:txBody>
          <a:bodyPr>
            <a:spAutoFit/>
          </a:bodyPr>
          <a:lstStyle/>
          <a:p>
            <a:pPr algn="just" eaLnBrk="1" hangingPunct="1">
              <a:spcBef>
                <a:spcPct val="50000"/>
              </a:spcBef>
            </a:pPr>
            <a:r>
              <a:rPr lang="en-US" altLang="zh-CN" dirty="0">
                <a:solidFill>
                  <a:schemeClr val="accent2"/>
                </a:solidFill>
                <a:latin typeface="Times New Roman" panose="02020603050405020304" pitchFamily="18" charset="0"/>
              </a:rPr>
              <a:t>while (i &lt;= n &amp;&amp; w[i] &lt;= cleft)       </a:t>
            </a:r>
            <a:r>
              <a:rPr lang="en-US" altLang="zh-CN" dirty="0">
                <a:latin typeface="Times New Roman" panose="02020603050405020304" pitchFamily="18" charset="0"/>
              </a:rPr>
              <a:t>// n</a:t>
            </a:r>
            <a:r>
              <a:rPr lang="zh-CN" altLang="en-US" dirty="0">
                <a:latin typeface="Times New Roman" panose="02020603050405020304" pitchFamily="18" charset="0"/>
              </a:rPr>
              <a:t>表示物品总数，</a:t>
            </a:r>
            <a:r>
              <a:rPr lang="en-US" altLang="zh-CN" dirty="0">
                <a:latin typeface="Times New Roman" panose="02020603050405020304" pitchFamily="18" charset="0"/>
              </a:rPr>
              <a:t>cleft</a:t>
            </a:r>
            <a:r>
              <a:rPr lang="zh-CN" altLang="en-US" dirty="0">
                <a:latin typeface="Times New Roman" panose="02020603050405020304" pitchFamily="18" charset="0"/>
              </a:rPr>
              <a:t>为剩余空间</a:t>
            </a:r>
          </a:p>
          <a:p>
            <a:pPr algn="just" eaLnBrk="1" hangingPunct="1">
              <a:spcBef>
                <a:spcPct val="50000"/>
              </a:spcBef>
            </a:pP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rPr>
              <a:t>{</a:t>
            </a:r>
          </a:p>
          <a:p>
            <a:pPr algn="just" eaLnBrk="1" hangingPunct="1">
              <a:spcBef>
                <a:spcPct val="50000"/>
              </a:spcBef>
            </a:pPr>
            <a:r>
              <a:rPr lang="en-US" altLang="zh-CN" dirty="0">
                <a:solidFill>
                  <a:schemeClr val="accent2"/>
                </a:solidFill>
                <a:latin typeface="Times New Roman" panose="02020603050405020304" pitchFamily="18" charset="0"/>
              </a:rPr>
              <a:t>         cleft -= w[i];                            </a:t>
            </a:r>
            <a:r>
              <a:rPr lang="en-US" altLang="zh-CN" dirty="0">
                <a:latin typeface="Times New Roman" panose="02020603050405020304" pitchFamily="18" charset="0"/>
              </a:rPr>
              <a:t>//w[i]</a:t>
            </a:r>
            <a:r>
              <a:rPr lang="zh-CN" altLang="en-US" dirty="0">
                <a:latin typeface="Times New Roman" panose="02020603050405020304" pitchFamily="18" charset="0"/>
              </a:rPr>
              <a:t>表示</a:t>
            </a:r>
            <a:r>
              <a:rPr lang="en-US" altLang="zh-CN" dirty="0">
                <a:latin typeface="Times New Roman" panose="02020603050405020304" pitchFamily="18" charset="0"/>
              </a:rPr>
              <a:t>i</a:t>
            </a:r>
            <a:r>
              <a:rPr lang="zh-CN" altLang="en-US" dirty="0">
                <a:latin typeface="Times New Roman" panose="02020603050405020304" pitchFamily="18" charset="0"/>
              </a:rPr>
              <a:t>所占空间</a:t>
            </a:r>
          </a:p>
          <a:p>
            <a:pPr algn="just" eaLnBrk="1" hangingPunct="1">
              <a:spcBef>
                <a:spcPct val="50000"/>
              </a:spcBef>
            </a:pP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rPr>
              <a:t>b += p[i];                                 </a:t>
            </a:r>
            <a:r>
              <a:rPr lang="en-US" altLang="zh-CN" dirty="0">
                <a:latin typeface="Times New Roman" panose="02020603050405020304" pitchFamily="18" charset="0"/>
              </a:rPr>
              <a:t>//p[i]</a:t>
            </a:r>
            <a:r>
              <a:rPr lang="zh-CN" altLang="en-US" dirty="0">
                <a:latin typeface="Times New Roman" panose="02020603050405020304" pitchFamily="18" charset="0"/>
              </a:rPr>
              <a:t>表示</a:t>
            </a:r>
            <a:r>
              <a:rPr lang="en-US" altLang="zh-CN" dirty="0">
                <a:latin typeface="Times New Roman" panose="02020603050405020304" pitchFamily="18" charset="0"/>
              </a:rPr>
              <a:t>i</a:t>
            </a:r>
            <a:r>
              <a:rPr lang="zh-CN" altLang="en-US" dirty="0">
                <a:latin typeface="Times New Roman" panose="02020603050405020304" pitchFamily="18" charset="0"/>
              </a:rPr>
              <a:t>的价值</a:t>
            </a:r>
          </a:p>
          <a:p>
            <a:pPr algn="just" eaLnBrk="1" hangingPunct="1">
              <a:spcBef>
                <a:spcPct val="50000"/>
              </a:spcBef>
            </a:pP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rPr>
              <a:t>i++;</a:t>
            </a:r>
          </a:p>
          <a:p>
            <a:pPr algn="just" eaLnBrk="1" hangingPunct="1">
              <a:spcBef>
                <a:spcPct val="50000"/>
              </a:spcBef>
            </a:pPr>
            <a:r>
              <a:rPr lang="en-US" altLang="zh-CN" dirty="0">
                <a:solidFill>
                  <a:schemeClr val="accent2"/>
                </a:solidFill>
                <a:latin typeface="Times New Roman" panose="02020603050405020304" pitchFamily="18" charset="0"/>
              </a:rPr>
              <a:t>      }</a:t>
            </a:r>
          </a:p>
          <a:p>
            <a:pPr algn="just" eaLnBrk="1" hangingPunct="1">
              <a:spcBef>
                <a:spcPct val="50000"/>
              </a:spcBef>
            </a:pPr>
            <a:r>
              <a:rPr lang="en-US" altLang="zh-CN" dirty="0">
                <a:solidFill>
                  <a:schemeClr val="accent2"/>
                </a:solidFill>
                <a:latin typeface="Times New Roman" panose="02020603050405020304" pitchFamily="18" charset="0"/>
              </a:rPr>
              <a:t>if (i &lt;= n) b += p[i] / w[i] * cleft;    </a:t>
            </a:r>
            <a:r>
              <a:rPr lang="en-US" altLang="zh-CN" dirty="0">
                <a:latin typeface="Times New Roman" panose="02020603050405020304" pitchFamily="18" charset="0"/>
              </a:rPr>
              <a:t>// </a:t>
            </a:r>
            <a:r>
              <a:rPr lang="zh-CN" altLang="en-US" dirty="0">
                <a:latin typeface="宋体" panose="02010600030101010101" pitchFamily="2" charset="-122"/>
              </a:rPr>
              <a:t>装填剩余容量装满背包</a:t>
            </a:r>
            <a:endParaRPr lang="zh-CN" altLang="en-US" dirty="0">
              <a:latin typeface="Times New Roman" panose="02020603050405020304" pitchFamily="18" charset="0"/>
            </a:endParaRPr>
          </a:p>
          <a:p>
            <a:pPr algn="just" eaLnBrk="1" hangingPunct="1">
              <a:spcBef>
                <a:spcPct val="50000"/>
              </a:spcBef>
            </a:pPr>
            <a:r>
              <a:rPr lang="en-US" altLang="zh-CN" dirty="0">
                <a:solidFill>
                  <a:schemeClr val="accent2"/>
                </a:solidFill>
                <a:latin typeface="Times New Roman" panose="02020603050405020304" pitchFamily="18" charset="0"/>
              </a:rPr>
              <a:t>return b;</a:t>
            </a:r>
            <a:r>
              <a:rPr lang="en-US" altLang="zh-CN" dirty="0">
                <a:solidFill>
                  <a:schemeClr val="accent2"/>
                </a:solidFill>
                <a:latin typeface="Arial" panose="020B0604020202020204" pitchFamily="34" charset="0"/>
                <a:ea typeface="华文行楷" panose="02010800040101010101" pitchFamily="2" charset="-122"/>
              </a:rPr>
              <a:t>                                       </a:t>
            </a:r>
            <a:r>
              <a:rPr lang="en-US" altLang="zh-CN" dirty="0">
                <a:latin typeface="Arial" panose="020B0604020202020204" pitchFamily="34" charset="0"/>
                <a:ea typeface="华文行楷" panose="02010800040101010101" pitchFamily="2" charset="-122"/>
              </a:rPr>
              <a:t>//b</a:t>
            </a:r>
            <a:r>
              <a:rPr lang="zh-CN" altLang="en-US" dirty="0">
                <a:latin typeface="Arial" panose="020B0604020202020204" pitchFamily="34" charset="0"/>
              </a:rPr>
              <a:t>为上界函数</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1+#ppt_w/2"/>
                                          </p:val>
                                        </p:tav>
                                        <p:tav tm="100000">
                                          <p:val>
                                            <p:strVal val="#ppt_x"/>
                                          </p:val>
                                        </p:tav>
                                      </p:tavLst>
                                    </p:anim>
                                    <p:anim calcmode="lin" valueType="num">
                                      <p:cBhvr additive="base">
                                        <p:cTn id="8"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dissolve">
                                      <p:cBhvr>
                                        <p:cTn id="13"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ln/>
        </p:spPr>
        <p:txBody>
          <a:bodyPr vert="horz" wrap="square" lIns="91440" tIns="45720" rIns="91440" bIns="45720" anchor="b" anchorCtr="0"/>
          <a:lstStyle/>
          <a:p>
            <a:r>
              <a:rPr lang="en-US" altLang="zh-CN" sz="3000" dirty="0"/>
              <a:t>6.5    0-1</a:t>
            </a:r>
            <a:r>
              <a:rPr lang="zh-CN" altLang="en-US" sz="3000" dirty="0"/>
              <a:t>背包问题</a:t>
            </a:r>
          </a:p>
        </p:txBody>
      </p:sp>
      <p:sp>
        <p:nvSpPr>
          <p:cNvPr id="5124" name="Text Box 4"/>
          <p:cNvSpPr txBox="1"/>
          <p:nvPr/>
        </p:nvSpPr>
        <p:spPr>
          <a:xfrm>
            <a:off x="685800" y="1524000"/>
            <a:ext cx="7848600" cy="4737100"/>
          </a:xfrm>
          <a:prstGeom prst="rect">
            <a:avLst/>
          </a:prstGeom>
          <a:noFill/>
          <a:ln w="6350">
            <a:noFill/>
          </a:ln>
        </p:spPr>
        <p:txBody>
          <a:bodyPr>
            <a:spAutoFit/>
          </a:bodyPr>
          <a:lstStyle/>
          <a:p>
            <a:pPr eaLnBrk="1" hangingPunct="1">
              <a:lnSpc>
                <a:spcPct val="150000"/>
              </a:lnSpc>
            </a:pPr>
            <a:r>
              <a:rPr lang="en-US" altLang="zh-CN" sz="1600" dirty="0">
                <a:solidFill>
                  <a:schemeClr val="accent2"/>
                </a:solidFill>
                <a:latin typeface="Times New Roman" panose="02020603050405020304" pitchFamily="18" charset="0"/>
              </a:rPr>
              <a:t> </a:t>
            </a:r>
            <a:r>
              <a:rPr lang="en-US" altLang="zh-CN" sz="1600" dirty="0">
                <a:latin typeface="Arial" panose="020B0604020202020204" pitchFamily="34" charset="0"/>
              </a:rPr>
              <a:t>while (i != n+1) {// </a:t>
            </a:r>
            <a:r>
              <a:rPr lang="zh-CN" altLang="en-US" sz="1600" dirty="0">
                <a:latin typeface="Arial" panose="020B0604020202020204" pitchFamily="34" charset="0"/>
              </a:rPr>
              <a:t>非叶结点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 </a:t>
            </a:r>
            <a:r>
              <a:rPr lang="zh-CN" altLang="en-US" sz="1600" dirty="0">
                <a:latin typeface="Arial" panose="020B0604020202020204" pitchFamily="34" charset="0"/>
              </a:rPr>
              <a:t>检查当前扩展结点的左儿子结点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Typew wt = cw + w[i];</a:t>
            </a:r>
          </a:p>
          <a:p>
            <a:pPr eaLnBrk="1" hangingPunct="1">
              <a:lnSpc>
                <a:spcPct val="150000"/>
              </a:lnSpc>
            </a:pPr>
            <a:r>
              <a:rPr lang="en-US" altLang="zh-CN" sz="1600" dirty="0">
                <a:latin typeface="Arial" panose="020B0604020202020204" pitchFamily="34" charset="0"/>
              </a:rPr>
              <a:t>      if (wt &lt;= c) {// </a:t>
            </a:r>
            <a:r>
              <a:rPr lang="zh-CN" altLang="en-US" sz="1600" dirty="0">
                <a:latin typeface="Arial" panose="020B0604020202020204" pitchFamily="34" charset="0"/>
              </a:rPr>
              <a:t>左儿子结点为可行结点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if (cp+p[i] &gt; bestp) bestp = cp+p[i];</a:t>
            </a:r>
          </a:p>
          <a:p>
            <a:pPr eaLnBrk="1" hangingPunct="1">
              <a:lnSpc>
                <a:spcPct val="150000"/>
              </a:lnSpc>
            </a:pPr>
            <a:r>
              <a:rPr lang="en-US" altLang="zh-CN" sz="1600" dirty="0">
                <a:latin typeface="Arial" panose="020B0604020202020204" pitchFamily="34" charset="0"/>
              </a:rPr>
              <a:t>         AddLiveNode(up, cp+p[i], cw+w[i], true, i+1);}</a:t>
            </a:r>
          </a:p>
          <a:p>
            <a:pPr eaLnBrk="1" hangingPunct="1">
              <a:lnSpc>
                <a:spcPct val="150000"/>
              </a:lnSpc>
            </a:pPr>
            <a:r>
              <a:rPr lang="en-US" altLang="zh-CN" sz="1600" dirty="0">
                <a:latin typeface="Arial" panose="020B0604020202020204" pitchFamily="34" charset="0"/>
              </a:rPr>
              <a:t>     </a:t>
            </a:r>
            <a:r>
              <a:rPr lang="zh-CN" altLang="en-US" sz="1600" dirty="0">
                <a:latin typeface="Arial" panose="020B0604020202020204" pitchFamily="34" charset="0"/>
              </a:rPr>
              <a:t> </a:t>
            </a:r>
            <a:r>
              <a:rPr lang="en-US" altLang="zh-CN" sz="1600" dirty="0">
                <a:latin typeface="Arial" panose="020B0604020202020204" pitchFamily="34" charset="0"/>
              </a:rPr>
              <a:t>up = Bound(i+1);</a:t>
            </a:r>
          </a:p>
          <a:p>
            <a:pPr eaLnBrk="1" hangingPunct="1">
              <a:lnSpc>
                <a:spcPct val="150000"/>
              </a:lnSpc>
            </a:pPr>
            <a:r>
              <a:rPr lang="en-US" altLang="zh-CN" sz="1600" dirty="0">
                <a:latin typeface="Arial" panose="020B0604020202020204" pitchFamily="34" charset="0"/>
              </a:rPr>
              <a:t>      // </a:t>
            </a:r>
            <a:r>
              <a:rPr lang="zh-CN" altLang="en-US" sz="1600" dirty="0">
                <a:latin typeface="Arial" panose="020B0604020202020204" pitchFamily="34" charset="0"/>
              </a:rPr>
              <a:t>检查当前扩展结点的右儿子结点</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if (up &gt;= bestp) // </a:t>
            </a:r>
            <a:r>
              <a:rPr lang="zh-CN" altLang="en-US" sz="1600" dirty="0">
                <a:latin typeface="Arial" panose="020B0604020202020204" pitchFamily="34" charset="0"/>
              </a:rPr>
              <a:t>右子树可能含最优解</a:t>
            </a:r>
          </a:p>
          <a:p>
            <a:pPr eaLnBrk="1" hangingPunct="1">
              <a:lnSpc>
                <a:spcPct val="150000"/>
              </a:lnSpc>
            </a:pPr>
            <a:r>
              <a:rPr lang="zh-CN" altLang="en-US" sz="1600" dirty="0">
                <a:latin typeface="Arial" panose="020B0604020202020204" pitchFamily="34" charset="0"/>
              </a:rPr>
              <a:t>           </a:t>
            </a:r>
            <a:r>
              <a:rPr lang="en-US" altLang="zh-CN" sz="1600" dirty="0">
                <a:latin typeface="Arial" panose="020B0604020202020204" pitchFamily="34" charset="0"/>
              </a:rPr>
              <a:t>AddLiveNode(up, cp, cw, false, i+1);</a:t>
            </a:r>
          </a:p>
          <a:p>
            <a:pPr algn="just" eaLnBrk="1" hangingPunct="1">
              <a:lnSpc>
                <a:spcPct val="150000"/>
              </a:lnSpc>
              <a:spcBef>
                <a:spcPct val="50000"/>
              </a:spcBef>
            </a:pPr>
            <a:r>
              <a:rPr lang="en-US" altLang="zh-CN" sz="1600" dirty="0">
                <a:solidFill>
                  <a:schemeClr val="accent2"/>
                </a:solidFill>
                <a:latin typeface="Times New Roman" panose="02020603050405020304" pitchFamily="18" charset="0"/>
              </a:rPr>
              <a:t>         </a:t>
            </a:r>
            <a:r>
              <a:rPr lang="en-US" altLang="zh-CN" sz="1600" dirty="0">
                <a:latin typeface="Times New Roman" panose="02020603050405020304" pitchFamily="18" charset="0"/>
              </a:rPr>
              <a:t>//   </a:t>
            </a:r>
            <a:r>
              <a:rPr lang="zh-CN" altLang="en-US" sz="1600" dirty="0">
                <a:latin typeface="Times New Roman" panose="02020603050405020304" pitchFamily="18" charset="0"/>
              </a:rPr>
              <a:t>取下一个扩展节点（略）</a:t>
            </a:r>
          </a:p>
          <a:p>
            <a:pPr algn="just" eaLnBrk="1" hangingPunct="1">
              <a:lnSpc>
                <a:spcPct val="150000"/>
              </a:lnSpc>
              <a:spcBef>
                <a:spcPct val="50000"/>
              </a:spcBef>
            </a:pPr>
            <a:r>
              <a:rPr lang="en-US" altLang="zh-CN" sz="1600" dirty="0">
                <a:solidFill>
                  <a:schemeClr val="accent2"/>
                </a:solidFill>
                <a:latin typeface="Times New Roman" panose="02020603050405020304" pitchFamily="18" charset="0"/>
              </a:rPr>
              <a:t>}</a:t>
            </a:r>
            <a:endParaRPr lang="en-US" altLang="zh-CN" sz="1600" dirty="0">
              <a:solidFill>
                <a:schemeClr val="accent2"/>
              </a:solidFill>
              <a:latin typeface="Times New Roman" panose="02020603050405020304" pitchFamily="18" charset="0"/>
              <a:ea typeface="Times New Roman" panose="02020603050405020304" pitchFamily="18" charset="0"/>
            </a:endParaRPr>
          </a:p>
        </p:txBody>
      </p:sp>
      <p:sp>
        <p:nvSpPr>
          <p:cNvPr id="5125" name="AutoShape 5"/>
          <p:cNvSpPr/>
          <p:nvPr/>
        </p:nvSpPr>
        <p:spPr>
          <a:xfrm>
            <a:off x="5638800" y="1981200"/>
            <a:ext cx="2057400" cy="914400"/>
          </a:xfrm>
          <a:prstGeom prst="wedgeRoundRectCallout">
            <a:avLst>
              <a:gd name="adj1" fmla="val -139815"/>
              <a:gd name="adj2" fmla="val 32639"/>
              <a:gd name="adj3" fmla="val 16667"/>
            </a:avLst>
          </a:prstGeom>
          <a:solidFill>
            <a:schemeClr val="hlink"/>
          </a:solidFill>
          <a:ln w="6350" cap="flat" cmpd="sng">
            <a:solidFill>
              <a:schemeClr val="hlink"/>
            </a:solidFill>
            <a:prstDash val="solid"/>
            <a:miter/>
            <a:headEnd type="none" w="med" len="med"/>
            <a:tailEnd type="none" w="med" len="med"/>
          </a:ln>
        </p:spPr>
        <p:txBody>
          <a:bodyPr anchor="ctr" anchorCtr="0"/>
          <a:lstStyle/>
          <a:p>
            <a:pPr algn="ctr" eaLnBrk="1" hangingPunct="1"/>
            <a:r>
              <a:rPr lang="zh-CN" altLang="en-US" sz="2000" b="1" dirty="0">
                <a:solidFill>
                  <a:srgbClr val="990000"/>
                </a:solidFill>
                <a:latin typeface="楷体_GB2312" pitchFamily="49" charset="-122"/>
                <a:ea typeface="楷体_GB2312" pitchFamily="49" charset="-122"/>
              </a:rPr>
              <a:t>分支限界搜索过程</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additive="base">
                                        <p:cTn id="12" dur="500" fill="hold"/>
                                        <p:tgtEl>
                                          <p:spTgt spid="5125"/>
                                        </p:tgtEl>
                                        <p:attrNameLst>
                                          <p:attrName>ppt_x</p:attrName>
                                        </p:attrNameLst>
                                      </p:cBhvr>
                                      <p:tavLst>
                                        <p:tav tm="0">
                                          <p:val>
                                            <p:strVal val="1+#ppt_w/2"/>
                                          </p:val>
                                        </p:tav>
                                        <p:tav tm="100000">
                                          <p:val>
                                            <p:strVal val="#ppt_x"/>
                                          </p:val>
                                        </p:tav>
                                      </p:tavLst>
                                    </p:anim>
                                    <p:anim calcmode="lin" valueType="num">
                                      <p:cBhvr additive="base">
                                        <p:cTn id="1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vert="horz"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rPr>
              <a:t>最大团问题</a:t>
            </a:r>
            <a:endParaRPr kumimoji="0" lang="zh-CN" altLang="en-US" sz="4800" b="1" i="0" u="none" strike="noStrike" kern="1200" cap="none" spc="0" normalizeH="0" baseline="0" noProof="0">
              <a:ln>
                <a:noFill/>
              </a:ln>
              <a:solidFill>
                <a:schemeClr val="tx2"/>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4275"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最大团问题</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55299" name="Text Box 3"/>
          <p:cNvSpPr txBox="1"/>
          <p:nvPr/>
        </p:nvSpPr>
        <p:spPr>
          <a:xfrm>
            <a:off x="250825" y="836613"/>
            <a:ext cx="8445500" cy="3378200"/>
          </a:xfrm>
          <a:prstGeom prst="rect">
            <a:avLst/>
          </a:prstGeom>
          <a:noFill/>
          <a:ln w="6350">
            <a:noFill/>
          </a:ln>
        </p:spPr>
        <p:txBody>
          <a:bodyPr>
            <a:spAutoFit/>
          </a:bodyPr>
          <a:lstStyle/>
          <a:p>
            <a:r>
              <a:rPr lang="zh-CN" altLang="en-US" sz="2400" dirty="0">
                <a:latin typeface="Arial" panose="020B0604020202020204" pitchFamily="34" charset="0"/>
                <a:ea typeface="楷体_GB2312" pitchFamily="49" charset="-122"/>
              </a:rPr>
              <a:t>给定无向图</a:t>
            </a:r>
            <a:r>
              <a:rPr lang="en-US" altLang="zh-CN" sz="2400" dirty="0">
                <a:latin typeface="Arial" panose="020B0604020202020204" pitchFamily="34" charset="0"/>
                <a:ea typeface="楷体_GB2312" pitchFamily="49" charset="-122"/>
              </a:rPr>
              <a:t>G=(V</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E)</a:t>
            </a:r>
            <a:r>
              <a:rPr lang="zh-CN" altLang="en-US" sz="2400" dirty="0">
                <a:latin typeface="Arial" panose="020B0604020202020204" pitchFamily="34" charset="0"/>
                <a:ea typeface="楷体_GB2312" pitchFamily="49" charset="-122"/>
              </a:rPr>
              <a:t>。如果</a:t>
            </a:r>
            <a:r>
              <a:rPr lang="en-US" altLang="zh-CN" sz="2400" dirty="0">
                <a:latin typeface="Arial" panose="020B0604020202020204" pitchFamily="34" charset="0"/>
                <a:ea typeface="楷体_GB2312" pitchFamily="49" charset="-122"/>
              </a:rPr>
              <a:t>U</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V</a:t>
            </a:r>
            <a:r>
              <a:rPr lang="zh-CN" altLang="en-US" sz="2400" dirty="0">
                <a:latin typeface="Arial" panose="020B0604020202020204" pitchFamily="34" charset="0"/>
                <a:ea typeface="楷体_GB2312" pitchFamily="49" charset="-122"/>
              </a:rPr>
              <a:t>，且对任意</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有</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E</a:t>
            </a:r>
            <a:r>
              <a:rPr lang="zh-CN" altLang="en-US" sz="2400" dirty="0">
                <a:latin typeface="Arial" panose="020B0604020202020204" pitchFamily="34" charset="0"/>
                <a:ea typeface="楷体_GB2312" pitchFamily="49" charset="-122"/>
              </a:rPr>
              <a:t>，则称</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a:t>
            </a:r>
            <a:r>
              <a:rPr lang="zh-CN" altLang="en-US" sz="2400" dirty="0">
                <a:latin typeface="Arial" panose="020B0604020202020204" pitchFamily="34" charset="0"/>
                <a:ea typeface="黑体" panose="02010609060101010101" pitchFamily="49" charset="-122"/>
              </a:rPr>
              <a:t>完全子图</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的完全子图</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的团当且仅当</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不包含在</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的更大的完全子图中。</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a:t>
            </a:r>
            <a:r>
              <a:rPr lang="zh-CN" altLang="en-US" sz="2400" dirty="0">
                <a:latin typeface="Arial" panose="020B0604020202020204" pitchFamily="34" charset="0"/>
                <a:ea typeface="黑体" panose="02010609060101010101" pitchFamily="49" charset="-122"/>
              </a:rPr>
              <a:t>最大团</a:t>
            </a:r>
            <a:r>
              <a:rPr lang="zh-CN" altLang="en-US" sz="2400" dirty="0">
                <a:latin typeface="Arial" panose="020B0604020202020204" pitchFamily="34" charset="0"/>
                <a:ea typeface="楷体_GB2312" pitchFamily="49" charset="-122"/>
              </a:rPr>
              <a:t>是指</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中所含顶点数最多的团。</a:t>
            </a:r>
          </a:p>
          <a:p>
            <a:r>
              <a:rPr lang="zh-CN" altLang="en-US" sz="2400" dirty="0">
                <a:latin typeface="Arial" panose="020B0604020202020204" pitchFamily="34" charset="0"/>
                <a:ea typeface="楷体_GB2312" pitchFamily="49" charset="-122"/>
              </a:rPr>
              <a:t>如果</a:t>
            </a:r>
            <a:r>
              <a:rPr lang="en-US" altLang="zh-CN" sz="2400" dirty="0">
                <a:latin typeface="Arial" panose="020B0604020202020204" pitchFamily="34" charset="0"/>
                <a:ea typeface="楷体_GB2312" pitchFamily="49" charset="-122"/>
              </a:rPr>
              <a:t>U</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V</a:t>
            </a:r>
            <a:r>
              <a:rPr lang="zh-CN" altLang="en-US" sz="2400" dirty="0">
                <a:latin typeface="Arial" panose="020B0604020202020204" pitchFamily="34" charset="0"/>
                <a:ea typeface="楷体_GB2312" pitchFamily="49" charset="-122"/>
              </a:rPr>
              <a:t>且对任意</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有</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E</a:t>
            </a:r>
            <a:r>
              <a:rPr lang="zh-CN" altLang="en-US" sz="2400" dirty="0">
                <a:latin typeface="Arial" panose="020B0604020202020204" pitchFamily="34" charset="0"/>
                <a:ea typeface="楷体_GB2312" pitchFamily="49" charset="-122"/>
              </a:rPr>
              <a:t>，则称</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a:t>
            </a:r>
            <a:r>
              <a:rPr lang="zh-CN" altLang="en-US" sz="2400" dirty="0">
                <a:latin typeface="Arial" panose="020B0604020202020204" pitchFamily="34" charset="0"/>
                <a:ea typeface="黑体" panose="02010609060101010101" pitchFamily="49" charset="-122"/>
              </a:rPr>
              <a:t>空子图</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的空子图</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a:t>
            </a:r>
            <a:r>
              <a:rPr lang="zh-CN" altLang="en-US" sz="2400" dirty="0">
                <a:latin typeface="Arial" panose="020B0604020202020204" pitchFamily="34" charset="0"/>
                <a:ea typeface="黑体" panose="02010609060101010101" pitchFamily="49" charset="-122"/>
              </a:rPr>
              <a:t>独立集</a:t>
            </a:r>
            <a:r>
              <a:rPr lang="zh-CN" altLang="en-US" sz="2400" dirty="0">
                <a:latin typeface="Arial" panose="020B0604020202020204" pitchFamily="34" charset="0"/>
                <a:ea typeface="楷体_GB2312" pitchFamily="49" charset="-122"/>
              </a:rPr>
              <a:t>当且仅当</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不包含在</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的更大的空子图中。</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的</a:t>
            </a:r>
            <a:r>
              <a:rPr lang="zh-CN" altLang="en-US" sz="2400" dirty="0">
                <a:latin typeface="Arial" panose="020B0604020202020204" pitchFamily="34" charset="0"/>
                <a:ea typeface="黑体" panose="02010609060101010101" pitchFamily="49" charset="-122"/>
              </a:rPr>
              <a:t>最大独立集</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G</a:t>
            </a:r>
            <a:r>
              <a:rPr lang="zh-CN" altLang="en-US" sz="2400" dirty="0">
                <a:latin typeface="Arial" panose="020B0604020202020204" pitchFamily="34" charset="0"/>
                <a:ea typeface="楷体_GB2312" pitchFamily="49" charset="-122"/>
              </a:rPr>
              <a:t>中所含顶点数最多的独立集。</a:t>
            </a:r>
          </a:p>
          <a:p>
            <a:r>
              <a:rPr lang="zh-CN" altLang="en-US" sz="2400" dirty="0">
                <a:latin typeface="Arial" panose="020B0604020202020204" pitchFamily="34" charset="0"/>
                <a:ea typeface="楷体_GB2312" pitchFamily="49" charset="-122"/>
              </a:rPr>
              <a:t>对于任一无向图</a:t>
            </a:r>
            <a:r>
              <a:rPr lang="en-US" altLang="zh-CN" sz="2400" dirty="0">
                <a:latin typeface="Arial" panose="020B0604020202020204" pitchFamily="34" charset="0"/>
                <a:ea typeface="楷体_GB2312" pitchFamily="49" charset="-122"/>
              </a:rPr>
              <a:t>G=(V</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E)</a:t>
            </a:r>
            <a:r>
              <a:rPr lang="zh-CN" altLang="en-US" sz="2400" dirty="0">
                <a:latin typeface="Arial" panose="020B0604020202020204" pitchFamily="34" charset="0"/>
                <a:ea typeface="楷体_GB2312" pitchFamily="49" charset="-122"/>
              </a:rPr>
              <a:t>其</a:t>
            </a:r>
            <a:r>
              <a:rPr lang="zh-CN" altLang="en-US" sz="2400" dirty="0">
                <a:latin typeface="Arial" panose="020B0604020202020204" pitchFamily="34" charset="0"/>
                <a:ea typeface="黑体" panose="02010609060101010101" pitchFamily="49" charset="-122"/>
              </a:rPr>
              <a:t>补图</a:t>
            </a:r>
            <a:r>
              <a:rPr lang="en-US" altLang="zh-CN" sz="2400" dirty="0">
                <a:latin typeface="Arial" panose="020B0604020202020204" pitchFamily="34" charset="0"/>
                <a:ea typeface="黑体" panose="02010609060101010101" pitchFamily="49" charset="-122"/>
              </a:rPr>
              <a:t>G</a:t>
            </a:r>
            <a:r>
              <a:rPr lang="en-US" altLang="zh-CN" sz="2400" dirty="0">
                <a:latin typeface="Arial" panose="020B0604020202020204" pitchFamily="34" charset="0"/>
                <a:ea typeface="楷体_GB2312" pitchFamily="49" charset="-122"/>
              </a:rPr>
              <a:t>=(V1</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E1)</a:t>
            </a:r>
            <a:r>
              <a:rPr lang="zh-CN" altLang="en-US" sz="2400" dirty="0">
                <a:latin typeface="Arial" panose="020B0604020202020204" pitchFamily="34" charset="0"/>
                <a:ea typeface="楷体_GB2312" pitchFamily="49" charset="-122"/>
              </a:rPr>
              <a:t>定义为：</a:t>
            </a:r>
            <a:r>
              <a:rPr lang="en-US" altLang="zh-CN" sz="2400" dirty="0">
                <a:latin typeface="Arial" panose="020B0604020202020204" pitchFamily="34" charset="0"/>
                <a:ea typeface="楷体_GB2312" pitchFamily="49" charset="-122"/>
              </a:rPr>
              <a:t>V1=V</a:t>
            </a:r>
            <a:r>
              <a:rPr lang="zh-CN" altLang="en-US" sz="2400" dirty="0">
                <a:latin typeface="Arial" panose="020B0604020202020204" pitchFamily="34" charset="0"/>
                <a:ea typeface="楷体_GB2312" pitchFamily="49" charset="-122"/>
              </a:rPr>
              <a:t>，且</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E1</a:t>
            </a:r>
            <a:r>
              <a:rPr lang="zh-CN" altLang="en-US" sz="2400" dirty="0">
                <a:latin typeface="Arial" panose="020B0604020202020204" pitchFamily="34" charset="0"/>
                <a:ea typeface="楷体_GB2312" pitchFamily="49" charset="-122"/>
              </a:rPr>
              <a:t>当且仅当</a:t>
            </a:r>
            <a:r>
              <a:rPr lang="en-US" altLang="zh-CN" sz="2400" dirty="0">
                <a:latin typeface="Arial" panose="020B0604020202020204" pitchFamily="34" charset="0"/>
                <a:ea typeface="楷体_GB2312" pitchFamily="49" charset="-122"/>
              </a:rPr>
              <a:t>(u</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v)</a:t>
            </a:r>
            <a:r>
              <a:rPr lang="en-US" altLang="zh-CN" sz="2400" dirty="0">
                <a:latin typeface="Arial" panose="020B0604020202020204" pitchFamily="34" charset="0"/>
                <a:ea typeface="楷体_GB2312" pitchFamily="49" charset="-122"/>
                <a:sym typeface="Symbol" panose="05050102010706020507" pitchFamily="18" charset="2"/>
              </a:rPr>
              <a:t></a:t>
            </a:r>
            <a:r>
              <a:rPr lang="en-US" altLang="zh-CN" sz="2400" dirty="0">
                <a:latin typeface="Arial" panose="020B0604020202020204" pitchFamily="34" charset="0"/>
                <a:ea typeface="楷体_GB2312" pitchFamily="49" charset="-122"/>
              </a:rPr>
              <a:t>E</a:t>
            </a:r>
            <a:r>
              <a:rPr lang="zh-CN" altLang="en-US" sz="2400" dirty="0">
                <a:latin typeface="Arial" panose="020B0604020202020204" pitchFamily="34" charset="0"/>
                <a:ea typeface="楷体_GB2312" pitchFamily="49" charset="-122"/>
              </a:rPr>
              <a:t>。</a:t>
            </a:r>
          </a:p>
        </p:txBody>
      </p:sp>
      <p:sp>
        <p:nvSpPr>
          <p:cNvPr id="55300" name="Text Box 4"/>
          <p:cNvSpPr txBox="1"/>
          <p:nvPr/>
        </p:nvSpPr>
        <p:spPr>
          <a:xfrm>
            <a:off x="323850" y="4292600"/>
            <a:ext cx="6008688" cy="457200"/>
          </a:xfrm>
          <a:prstGeom prst="rect">
            <a:avLst/>
          </a:prstGeom>
          <a:solidFill>
            <a:srgbClr val="FFCC00"/>
          </a:solidFill>
          <a:ln w="6350">
            <a:noFill/>
          </a:ln>
        </p:spPr>
        <p:txBody>
          <a:bodyPr wrap="none">
            <a:spAutoFit/>
          </a:bodyPr>
          <a:lstStyle/>
          <a:p>
            <a:r>
              <a:rPr lang="en-US" altLang="zh-CN" sz="2400" b="1" dirty="0">
                <a:latin typeface="黑体" panose="02010609060101010101" pitchFamily="49" charset="-122"/>
                <a:ea typeface="黑体" panose="02010609060101010101" pitchFamily="49" charset="-122"/>
              </a:rPr>
              <a:t>U</a:t>
            </a:r>
            <a:r>
              <a:rPr lang="zh-CN" altLang="en-US" sz="2400" b="1" dirty="0">
                <a:latin typeface="黑体" panose="02010609060101010101" pitchFamily="49" charset="-122"/>
                <a:ea typeface="黑体" panose="02010609060101010101" pitchFamily="49" charset="-122"/>
              </a:rPr>
              <a:t>是</a:t>
            </a:r>
            <a:r>
              <a:rPr lang="en-US" altLang="zh-CN" sz="2400" b="1" dirty="0">
                <a:latin typeface="黑体" panose="02010609060101010101" pitchFamily="49" charset="-122"/>
                <a:ea typeface="黑体" panose="02010609060101010101" pitchFamily="49" charset="-122"/>
              </a:rPr>
              <a:t>G</a:t>
            </a:r>
            <a:r>
              <a:rPr lang="zh-CN" altLang="en-US" sz="2400" b="1" dirty="0">
                <a:latin typeface="黑体" panose="02010609060101010101" pitchFamily="49" charset="-122"/>
                <a:ea typeface="黑体" panose="02010609060101010101" pitchFamily="49" charset="-122"/>
              </a:rPr>
              <a:t>的最大团当且仅当</a:t>
            </a:r>
            <a:r>
              <a:rPr lang="en-US" altLang="zh-CN" sz="2400" b="1" dirty="0">
                <a:latin typeface="黑体" panose="02010609060101010101" pitchFamily="49" charset="-122"/>
                <a:ea typeface="黑体" panose="02010609060101010101" pitchFamily="49" charset="-122"/>
              </a:rPr>
              <a:t>U</a:t>
            </a:r>
            <a:r>
              <a:rPr lang="zh-CN" altLang="en-US" sz="2400" b="1" dirty="0">
                <a:latin typeface="黑体" panose="02010609060101010101" pitchFamily="49" charset="-122"/>
                <a:ea typeface="黑体" panose="02010609060101010101" pitchFamily="49" charset="-122"/>
              </a:rPr>
              <a:t>是</a:t>
            </a:r>
            <a:r>
              <a:rPr lang="en-US" altLang="zh-CN" sz="2400" b="1" dirty="0">
                <a:latin typeface="黑体" panose="02010609060101010101" pitchFamily="49" charset="-122"/>
                <a:ea typeface="黑体" panose="02010609060101010101" pitchFamily="49" charset="-122"/>
              </a:rPr>
              <a:t>G</a:t>
            </a:r>
            <a:r>
              <a:rPr lang="zh-CN" altLang="en-US" sz="2400" b="1" dirty="0">
                <a:latin typeface="黑体" panose="02010609060101010101" pitchFamily="49" charset="-122"/>
                <a:ea typeface="黑体" panose="02010609060101010101" pitchFamily="49" charset="-122"/>
              </a:rPr>
              <a:t>的最大独立集。</a:t>
            </a:r>
          </a:p>
        </p:txBody>
      </p:sp>
      <p:sp>
        <p:nvSpPr>
          <p:cNvPr id="55301" name="Line 5"/>
          <p:cNvSpPr/>
          <p:nvPr/>
        </p:nvSpPr>
        <p:spPr>
          <a:xfrm>
            <a:off x="4716463" y="3429000"/>
            <a:ext cx="215900" cy="0"/>
          </a:xfrm>
          <a:prstGeom prst="line">
            <a:avLst/>
          </a:prstGeom>
          <a:ln w="25400" cap="flat" cmpd="sng">
            <a:solidFill>
              <a:schemeClr val="tx1"/>
            </a:solidFill>
            <a:prstDash val="solid"/>
            <a:headEnd type="none" w="med" len="med"/>
            <a:tailEnd type="none" w="med" len="med"/>
          </a:ln>
        </p:spPr>
      </p:sp>
      <p:sp>
        <p:nvSpPr>
          <p:cNvPr id="55302" name="Line 6"/>
          <p:cNvSpPr/>
          <p:nvPr/>
        </p:nvSpPr>
        <p:spPr>
          <a:xfrm>
            <a:off x="3924300" y="4365625"/>
            <a:ext cx="215900" cy="0"/>
          </a:xfrm>
          <a:prstGeom prst="line">
            <a:avLst/>
          </a:prstGeom>
          <a:ln w="25400" cap="flat" cmpd="sng">
            <a:solidFill>
              <a:schemeClr val="tx1"/>
            </a:solidFill>
            <a:prstDash val="solid"/>
            <a:headEnd type="none" w="med" len="med"/>
            <a:tailEnd type="none" w="med" len="med"/>
          </a:ln>
        </p:spPr>
      </p:sp>
      <p:grpSp>
        <p:nvGrpSpPr>
          <p:cNvPr id="55303" name="Group 7"/>
          <p:cNvGrpSpPr/>
          <p:nvPr/>
        </p:nvGrpSpPr>
        <p:grpSpPr>
          <a:xfrm>
            <a:off x="1379538" y="4930775"/>
            <a:ext cx="2667000" cy="1400175"/>
            <a:chOff x="869" y="3106"/>
            <a:chExt cx="1680" cy="882"/>
          </a:xfrm>
        </p:grpSpPr>
        <p:sp>
          <p:nvSpPr>
            <p:cNvPr id="55313" name="Oval 8"/>
            <p:cNvSpPr/>
            <p:nvPr/>
          </p:nvSpPr>
          <p:spPr>
            <a:xfrm>
              <a:off x="886" y="3106"/>
              <a:ext cx="199" cy="229"/>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1</a:t>
              </a:r>
            </a:p>
          </p:txBody>
        </p:sp>
        <p:sp>
          <p:nvSpPr>
            <p:cNvPr id="55314" name="Oval 9"/>
            <p:cNvSpPr/>
            <p:nvPr/>
          </p:nvSpPr>
          <p:spPr>
            <a:xfrm>
              <a:off x="1699" y="3107"/>
              <a:ext cx="199" cy="229"/>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2</a:t>
              </a:r>
            </a:p>
          </p:txBody>
        </p:sp>
        <p:sp>
          <p:nvSpPr>
            <p:cNvPr id="55315" name="Oval 10"/>
            <p:cNvSpPr/>
            <p:nvPr/>
          </p:nvSpPr>
          <p:spPr>
            <a:xfrm>
              <a:off x="869" y="3759"/>
              <a:ext cx="199" cy="229"/>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4</a:t>
              </a:r>
            </a:p>
          </p:txBody>
        </p:sp>
        <p:sp>
          <p:nvSpPr>
            <p:cNvPr id="55316" name="Oval 11"/>
            <p:cNvSpPr/>
            <p:nvPr/>
          </p:nvSpPr>
          <p:spPr>
            <a:xfrm>
              <a:off x="1699" y="3759"/>
              <a:ext cx="199" cy="229"/>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5</a:t>
              </a:r>
            </a:p>
          </p:txBody>
        </p:sp>
        <p:sp>
          <p:nvSpPr>
            <p:cNvPr id="55317" name="Oval 12"/>
            <p:cNvSpPr/>
            <p:nvPr/>
          </p:nvSpPr>
          <p:spPr>
            <a:xfrm>
              <a:off x="2350" y="3404"/>
              <a:ext cx="199" cy="229"/>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3</a:t>
              </a:r>
            </a:p>
          </p:txBody>
        </p:sp>
        <p:cxnSp>
          <p:nvCxnSpPr>
            <p:cNvPr id="55318" name="AutoShape 13"/>
            <p:cNvCxnSpPr>
              <a:stCxn id="55313" idx="6"/>
              <a:endCxn id="55314" idx="2"/>
            </p:cNvCxnSpPr>
            <p:nvPr/>
          </p:nvCxnSpPr>
          <p:spPr>
            <a:xfrm>
              <a:off x="1085" y="3221"/>
              <a:ext cx="614" cy="1"/>
            </a:xfrm>
            <a:prstGeom prst="straightConnector1">
              <a:avLst/>
            </a:prstGeom>
            <a:ln w="50800" cap="flat" cmpd="sng">
              <a:solidFill>
                <a:srgbClr val="FF6600"/>
              </a:solidFill>
              <a:prstDash val="solid"/>
              <a:headEnd type="none" w="med" len="med"/>
              <a:tailEnd type="none" w="med" len="med"/>
            </a:ln>
          </p:spPr>
        </p:cxnSp>
        <p:cxnSp>
          <p:nvCxnSpPr>
            <p:cNvPr id="55319" name="AutoShape 14"/>
            <p:cNvCxnSpPr>
              <a:stCxn id="55313" idx="4"/>
              <a:endCxn id="55315" idx="0"/>
            </p:cNvCxnSpPr>
            <p:nvPr/>
          </p:nvCxnSpPr>
          <p:spPr>
            <a:xfrm flipH="1">
              <a:off x="969" y="3335"/>
              <a:ext cx="17" cy="424"/>
            </a:xfrm>
            <a:prstGeom prst="straightConnector1">
              <a:avLst/>
            </a:prstGeom>
            <a:ln w="12700" cap="flat" cmpd="sng">
              <a:solidFill>
                <a:schemeClr val="tx1"/>
              </a:solidFill>
              <a:prstDash val="solid"/>
              <a:headEnd type="none" w="med" len="med"/>
              <a:tailEnd type="none" w="med" len="med"/>
            </a:ln>
          </p:spPr>
        </p:cxnSp>
        <p:cxnSp>
          <p:nvCxnSpPr>
            <p:cNvPr id="55320" name="AutoShape 15"/>
            <p:cNvCxnSpPr>
              <a:stCxn id="55315" idx="6"/>
              <a:endCxn id="55316" idx="2"/>
            </p:cNvCxnSpPr>
            <p:nvPr/>
          </p:nvCxnSpPr>
          <p:spPr>
            <a:xfrm>
              <a:off x="1068" y="3874"/>
              <a:ext cx="631" cy="0"/>
            </a:xfrm>
            <a:prstGeom prst="straightConnector1">
              <a:avLst/>
            </a:prstGeom>
            <a:ln w="12700" cap="flat" cmpd="sng">
              <a:solidFill>
                <a:schemeClr val="tx1"/>
              </a:solidFill>
              <a:prstDash val="solid"/>
              <a:headEnd type="none" w="med" len="med"/>
              <a:tailEnd type="none" w="med" len="med"/>
            </a:ln>
          </p:spPr>
        </p:cxnSp>
        <p:cxnSp>
          <p:nvCxnSpPr>
            <p:cNvPr id="55321" name="AutoShape 16"/>
            <p:cNvCxnSpPr>
              <a:stCxn id="55316" idx="0"/>
              <a:endCxn id="55314" idx="4"/>
            </p:cNvCxnSpPr>
            <p:nvPr/>
          </p:nvCxnSpPr>
          <p:spPr>
            <a:xfrm flipV="1">
              <a:off x="1799" y="3336"/>
              <a:ext cx="0" cy="423"/>
            </a:xfrm>
            <a:prstGeom prst="straightConnector1">
              <a:avLst/>
            </a:prstGeom>
            <a:ln w="50800" cap="flat" cmpd="sng">
              <a:solidFill>
                <a:srgbClr val="FF6600"/>
              </a:solidFill>
              <a:prstDash val="solid"/>
              <a:headEnd type="none" w="med" len="med"/>
              <a:tailEnd type="none" w="med" len="med"/>
            </a:ln>
          </p:spPr>
        </p:cxnSp>
        <p:cxnSp>
          <p:nvCxnSpPr>
            <p:cNvPr id="55322" name="AutoShape 17"/>
            <p:cNvCxnSpPr>
              <a:stCxn id="55313" idx="5"/>
              <a:endCxn id="55316" idx="1"/>
            </p:cNvCxnSpPr>
            <p:nvPr/>
          </p:nvCxnSpPr>
          <p:spPr>
            <a:xfrm>
              <a:off x="1056" y="3301"/>
              <a:ext cx="672" cy="492"/>
            </a:xfrm>
            <a:prstGeom prst="straightConnector1">
              <a:avLst/>
            </a:prstGeom>
            <a:ln w="50800" cap="flat" cmpd="sng">
              <a:solidFill>
                <a:srgbClr val="FF6600"/>
              </a:solidFill>
              <a:prstDash val="solid"/>
              <a:headEnd type="none" w="med" len="med"/>
              <a:tailEnd type="none" w="med" len="med"/>
            </a:ln>
          </p:spPr>
        </p:cxnSp>
        <p:cxnSp>
          <p:nvCxnSpPr>
            <p:cNvPr id="55323" name="AutoShape 18"/>
            <p:cNvCxnSpPr>
              <a:stCxn id="55317" idx="1"/>
              <a:endCxn id="55314" idx="6"/>
            </p:cNvCxnSpPr>
            <p:nvPr/>
          </p:nvCxnSpPr>
          <p:spPr>
            <a:xfrm flipH="1" flipV="1">
              <a:off x="1898" y="3222"/>
              <a:ext cx="481" cy="216"/>
            </a:xfrm>
            <a:prstGeom prst="straightConnector1">
              <a:avLst/>
            </a:prstGeom>
            <a:ln w="12700" cap="flat" cmpd="sng">
              <a:solidFill>
                <a:schemeClr val="tx1"/>
              </a:solidFill>
              <a:prstDash val="solid"/>
              <a:headEnd type="none" w="med" len="med"/>
              <a:tailEnd type="none" w="med" len="med"/>
            </a:ln>
          </p:spPr>
        </p:cxnSp>
        <p:cxnSp>
          <p:nvCxnSpPr>
            <p:cNvPr id="55324" name="AutoShape 19"/>
            <p:cNvCxnSpPr>
              <a:stCxn id="55316" idx="6"/>
              <a:endCxn id="55317" idx="3"/>
            </p:cNvCxnSpPr>
            <p:nvPr/>
          </p:nvCxnSpPr>
          <p:spPr>
            <a:xfrm flipV="1">
              <a:off x="1898" y="3599"/>
              <a:ext cx="481" cy="275"/>
            </a:xfrm>
            <a:prstGeom prst="straightConnector1">
              <a:avLst/>
            </a:prstGeom>
            <a:ln w="12700" cap="flat" cmpd="sng">
              <a:solidFill>
                <a:schemeClr val="tx1"/>
              </a:solidFill>
              <a:prstDash val="solid"/>
              <a:headEnd type="none" w="med" len="med"/>
              <a:tailEnd type="none" w="med" len="med"/>
            </a:ln>
          </p:spPr>
        </p:cxnSp>
      </p:grpSp>
      <p:grpSp>
        <p:nvGrpSpPr>
          <p:cNvPr id="55304" name="Group 20"/>
          <p:cNvGrpSpPr/>
          <p:nvPr/>
        </p:nvGrpSpPr>
        <p:grpSpPr>
          <a:xfrm>
            <a:off x="4956175" y="5016500"/>
            <a:ext cx="2365375" cy="1303338"/>
            <a:chOff x="2362" y="3217"/>
            <a:chExt cx="1309" cy="722"/>
          </a:xfrm>
        </p:grpSpPr>
        <p:sp>
          <p:nvSpPr>
            <p:cNvPr id="55305" name="Oval 21"/>
            <p:cNvSpPr/>
            <p:nvPr/>
          </p:nvSpPr>
          <p:spPr>
            <a:xfrm>
              <a:off x="2375" y="3237"/>
              <a:ext cx="175" cy="202"/>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1</a:t>
              </a:r>
            </a:p>
          </p:txBody>
        </p:sp>
        <p:sp>
          <p:nvSpPr>
            <p:cNvPr id="55306" name="Oval 22"/>
            <p:cNvSpPr/>
            <p:nvPr/>
          </p:nvSpPr>
          <p:spPr>
            <a:xfrm>
              <a:off x="3119" y="3217"/>
              <a:ext cx="175" cy="201"/>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2</a:t>
              </a:r>
            </a:p>
          </p:txBody>
        </p:sp>
        <p:sp>
          <p:nvSpPr>
            <p:cNvPr id="55307" name="Oval 23"/>
            <p:cNvSpPr/>
            <p:nvPr/>
          </p:nvSpPr>
          <p:spPr>
            <a:xfrm>
              <a:off x="2362" y="3738"/>
              <a:ext cx="175" cy="201"/>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4</a:t>
              </a:r>
            </a:p>
          </p:txBody>
        </p:sp>
        <p:sp>
          <p:nvSpPr>
            <p:cNvPr id="55308" name="Oval 24"/>
            <p:cNvSpPr/>
            <p:nvPr/>
          </p:nvSpPr>
          <p:spPr>
            <a:xfrm>
              <a:off x="3119" y="3716"/>
              <a:ext cx="175" cy="201"/>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5</a:t>
              </a:r>
            </a:p>
          </p:txBody>
        </p:sp>
        <p:sp>
          <p:nvSpPr>
            <p:cNvPr id="55309" name="Oval 25"/>
            <p:cNvSpPr/>
            <p:nvPr/>
          </p:nvSpPr>
          <p:spPr>
            <a:xfrm>
              <a:off x="3496" y="3466"/>
              <a:ext cx="175" cy="201"/>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3</a:t>
              </a:r>
            </a:p>
          </p:txBody>
        </p:sp>
        <p:cxnSp>
          <p:nvCxnSpPr>
            <p:cNvPr id="55310" name="AutoShape 26"/>
            <p:cNvCxnSpPr>
              <a:stCxn id="55305" idx="6"/>
              <a:endCxn id="55309" idx="2"/>
            </p:cNvCxnSpPr>
            <p:nvPr/>
          </p:nvCxnSpPr>
          <p:spPr>
            <a:xfrm>
              <a:off x="2562" y="3339"/>
              <a:ext cx="922" cy="228"/>
            </a:xfrm>
            <a:prstGeom prst="straightConnector1">
              <a:avLst/>
            </a:prstGeom>
            <a:ln w="12700" cap="flat" cmpd="sng">
              <a:solidFill>
                <a:schemeClr val="tx1"/>
              </a:solidFill>
              <a:prstDash val="solid"/>
              <a:headEnd type="none" w="med" len="med"/>
              <a:tailEnd type="none" w="med" len="med"/>
            </a:ln>
          </p:spPr>
        </p:cxnSp>
        <p:cxnSp>
          <p:nvCxnSpPr>
            <p:cNvPr id="55311" name="AutoShape 27"/>
            <p:cNvCxnSpPr>
              <a:stCxn id="55307" idx="7"/>
              <a:endCxn id="55309" idx="2"/>
            </p:cNvCxnSpPr>
            <p:nvPr/>
          </p:nvCxnSpPr>
          <p:spPr>
            <a:xfrm flipV="1">
              <a:off x="2520" y="3567"/>
              <a:ext cx="964" cy="191"/>
            </a:xfrm>
            <a:prstGeom prst="straightConnector1">
              <a:avLst/>
            </a:prstGeom>
            <a:ln w="12700" cap="flat" cmpd="sng">
              <a:solidFill>
                <a:schemeClr val="tx1"/>
              </a:solidFill>
              <a:prstDash val="solid"/>
              <a:headEnd type="none" w="med" len="med"/>
              <a:tailEnd type="none" w="med" len="med"/>
            </a:ln>
          </p:spPr>
        </p:cxnSp>
        <p:cxnSp>
          <p:nvCxnSpPr>
            <p:cNvPr id="55312" name="AutoShape 28"/>
            <p:cNvCxnSpPr>
              <a:stCxn id="55307" idx="7"/>
              <a:endCxn id="55306" idx="2"/>
            </p:cNvCxnSpPr>
            <p:nvPr/>
          </p:nvCxnSpPr>
          <p:spPr>
            <a:xfrm flipV="1">
              <a:off x="2520" y="3318"/>
              <a:ext cx="587" cy="440"/>
            </a:xfrm>
            <a:prstGeom prst="straightConnector1">
              <a:avLst/>
            </a:prstGeom>
            <a:ln w="12700" cap="flat" cmpd="sng">
              <a:solidFill>
                <a:schemeClr val="tx1"/>
              </a:solidFill>
              <a:prstDash val="solid"/>
              <a:headEnd type="none" w="med" len="med"/>
              <a:tailEnd type="none" w="med" len="med"/>
            </a:ln>
          </p:spPr>
        </p:cxnSp>
      </p:grpSp>
    </p:spTree>
  </p:cSld>
  <p:clrMapOvr>
    <a:masterClrMapping/>
  </p:clrMapOvr>
  <p:transition>
    <p:blinds/>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最大团问题</a:t>
            </a:r>
            <a:endPar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56323" name="Text Box 3"/>
          <p:cNvSpPr txBox="1"/>
          <p:nvPr/>
        </p:nvSpPr>
        <p:spPr>
          <a:xfrm>
            <a:off x="395288" y="765175"/>
            <a:ext cx="8497887" cy="1311275"/>
          </a:xfrm>
          <a:prstGeom prst="rect">
            <a:avLst/>
          </a:prstGeom>
          <a:noFill/>
          <a:ln w="6350">
            <a:noFill/>
          </a:ln>
        </p:spPr>
        <p:txBody>
          <a:bodyPr>
            <a:spAutoFit/>
          </a:bodyPr>
          <a:lstStyle/>
          <a:p>
            <a:pPr>
              <a:buClr>
                <a:schemeClr val="accent2"/>
              </a:buClr>
              <a:buChar char="•"/>
            </a:pPr>
            <a:r>
              <a:rPr lang="zh-CN" altLang="en-US" sz="2000" dirty="0">
                <a:latin typeface="Arial" panose="020B0604020202020204" pitchFamily="34" charset="0"/>
                <a:ea typeface="楷体_GB2312" pitchFamily="49" charset="-122"/>
              </a:rPr>
              <a:t>解空间：子集树</a:t>
            </a:r>
          </a:p>
          <a:p>
            <a:pPr>
              <a:buClr>
                <a:schemeClr val="accent2"/>
              </a:buClr>
              <a:buChar char="•"/>
            </a:pPr>
            <a:r>
              <a:rPr lang="zh-CN" altLang="en-US" sz="2000" dirty="0">
                <a:latin typeface="Arial" panose="020B0604020202020204" pitchFamily="34" charset="0"/>
                <a:ea typeface="楷体_GB2312" pitchFamily="49" charset="-122"/>
              </a:rPr>
              <a:t>可行性约束函数：顶点</a:t>
            </a:r>
            <a:r>
              <a:rPr lang="en-US" altLang="zh-CN" sz="2000" dirty="0">
                <a:latin typeface="Arial" panose="020B0604020202020204" pitchFamily="34" charset="0"/>
                <a:ea typeface="楷体_GB2312" pitchFamily="49" charset="-122"/>
              </a:rPr>
              <a:t>i</a:t>
            </a:r>
            <a:r>
              <a:rPr lang="zh-CN" altLang="en-US" sz="2000" dirty="0">
                <a:latin typeface="Arial" panose="020B0604020202020204" pitchFamily="34" charset="0"/>
                <a:ea typeface="楷体_GB2312" pitchFamily="49" charset="-122"/>
              </a:rPr>
              <a:t>到已选入的顶点集中每一个顶点都有边相连。 </a:t>
            </a:r>
          </a:p>
          <a:p>
            <a:pPr>
              <a:buClr>
                <a:schemeClr val="accent2"/>
              </a:buClr>
              <a:buChar char="•"/>
            </a:pPr>
            <a:r>
              <a:rPr lang="zh-CN" altLang="en-US" sz="2000" dirty="0">
                <a:latin typeface="Arial" panose="020B0604020202020204" pitchFamily="34" charset="0"/>
                <a:ea typeface="楷体_GB2312" pitchFamily="49" charset="-122"/>
              </a:rPr>
              <a:t>上界函数：有足够多的可选择顶点使得算法有可能在右子树中找到更大的团。 </a:t>
            </a:r>
          </a:p>
        </p:txBody>
      </p:sp>
      <p:sp>
        <p:nvSpPr>
          <p:cNvPr id="56324" name="Text Box 4"/>
          <p:cNvSpPr txBox="1"/>
          <p:nvPr/>
        </p:nvSpPr>
        <p:spPr>
          <a:xfrm>
            <a:off x="323850" y="2120900"/>
            <a:ext cx="3894138" cy="4737100"/>
          </a:xfrm>
          <a:prstGeom prst="rect">
            <a:avLst/>
          </a:prstGeom>
          <a:noFill/>
          <a:ln w="6350">
            <a:noFill/>
          </a:ln>
        </p:spPr>
        <p:txBody>
          <a:bodyPr wrap="none">
            <a:spAutoFit/>
          </a:bodyPr>
          <a:lstStyle/>
          <a:p>
            <a:r>
              <a:rPr lang="en-US" altLang="zh-CN" sz="1600" dirty="0">
                <a:latin typeface="Arial" panose="020B0604020202020204" pitchFamily="34" charset="0"/>
              </a:rPr>
              <a:t>void Clique::</a:t>
            </a:r>
            <a:r>
              <a:rPr lang="en-US" altLang="zh-CN" sz="1600" b="1" dirty="0">
                <a:latin typeface="Arial" panose="020B0604020202020204" pitchFamily="34" charset="0"/>
              </a:rPr>
              <a:t>Backtrack</a:t>
            </a:r>
            <a:r>
              <a:rPr lang="en-US" altLang="zh-CN" sz="1600" dirty="0">
                <a:latin typeface="Arial" panose="020B0604020202020204" pitchFamily="34" charset="0"/>
              </a:rPr>
              <a:t>(int i)</a:t>
            </a:r>
          </a:p>
          <a:p>
            <a:r>
              <a:rPr lang="en-US" altLang="zh-CN" sz="1600" dirty="0">
                <a:latin typeface="Arial" panose="020B0604020202020204" pitchFamily="34" charset="0"/>
              </a:rPr>
              <a:t>{// </a:t>
            </a:r>
            <a:r>
              <a:rPr lang="zh-CN" altLang="en-US" sz="1600" dirty="0">
                <a:latin typeface="Arial" panose="020B0604020202020204" pitchFamily="34" charset="0"/>
              </a:rPr>
              <a:t>计算最大团</a:t>
            </a:r>
          </a:p>
          <a:p>
            <a:r>
              <a:rPr lang="zh-CN" altLang="en-US" sz="1600" dirty="0">
                <a:latin typeface="Arial" panose="020B0604020202020204" pitchFamily="34" charset="0"/>
              </a:rPr>
              <a:t>   </a:t>
            </a:r>
            <a:r>
              <a:rPr lang="en-US" altLang="zh-CN" sz="1600" dirty="0">
                <a:latin typeface="Arial" panose="020B0604020202020204" pitchFamily="34" charset="0"/>
              </a:rPr>
              <a:t>if (i &gt; n) {// </a:t>
            </a:r>
            <a:r>
              <a:rPr lang="zh-CN" altLang="en-US" sz="1600" dirty="0">
                <a:latin typeface="Arial" panose="020B0604020202020204" pitchFamily="34" charset="0"/>
              </a:rPr>
              <a:t>到达叶结点</a:t>
            </a:r>
          </a:p>
          <a:p>
            <a:r>
              <a:rPr lang="zh-CN" altLang="en-US" sz="1600" dirty="0">
                <a:latin typeface="Arial" panose="020B0604020202020204" pitchFamily="34" charset="0"/>
              </a:rPr>
              <a:t>      </a:t>
            </a:r>
            <a:r>
              <a:rPr lang="en-US" altLang="zh-CN" sz="1600" dirty="0">
                <a:latin typeface="Arial" panose="020B0604020202020204" pitchFamily="34" charset="0"/>
              </a:rPr>
              <a:t>for (int j = 1; j &lt;= n; j++) bestx[j] = x[j];</a:t>
            </a:r>
          </a:p>
          <a:p>
            <a:r>
              <a:rPr lang="en-US" altLang="zh-CN" sz="1600" dirty="0">
                <a:latin typeface="Arial" panose="020B0604020202020204" pitchFamily="34" charset="0"/>
              </a:rPr>
              <a:t>      bestn = cn;   return;}</a:t>
            </a:r>
          </a:p>
          <a:p>
            <a:r>
              <a:rPr lang="en-US" altLang="zh-CN" sz="1600" dirty="0">
                <a:latin typeface="Arial" panose="020B0604020202020204" pitchFamily="34" charset="0"/>
              </a:rPr>
              <a:t>   // </a:t>
            </a:r>
            <a:r>
              <a:rPr lang="zh-CN" altLang="en-US" sz="1600" dirty="0">
                <a:latin typeface="Arial" panose="020B0604020202020204" pitchFamily="34" charset="0"/>
              </a:rPr>
              <a:t>检查顶点 </a:t>
            </a:r>
            <a:r>
              <a:rPr lang="en-US" altLang="zh-CN" sz="1600" dirty="0">
                <a:latin typeface="Arial" panose="020B0604020202020204" pitchFamily="34" charset="0"/>
              </a:rPr>
              <a:t>i </a:t>
            </a:r>
            <a:r>
              <a:rPr lang="zh-CN" altLang="en-US" sz="1600" dirty="0">
                <a:latin typeface="Arial" panose="020B0604020202020204" pitchFamily="34" charset="0"/>
              </a:rPr>
              <a:t>与当前团的连接</a:t>
            </a:r>
          </a:p>
          <a:p>
            <a:r>
              <a:rPr lang="zh-CN" altLang="en-US" sz="1600" dirty="0">
                <a:latin typeface="Arial" panose="020B0604020202020204" pitchFamily="34" charset="0"/>
              </a:rPr>
              <a:t>   </a:t>
            </a:r>
            <a:r>
              <a:rPr lang="en-US" altLang="zh-CN" sz="1600" dirty="0">
                <a:latin typeface="Arial" panose="020B0604020202020204" pitchFamily="34" charset="0"/>
              </a:rPr>
              <a:t>int OK = 1;</a:t>
            </a:r>
          </a:p>
          <a:p>
            <a:r>
              <a:rPr lang="en-US" altLang="zh-CN" sz="1600" dirty="0">
                <a:latin typeface="Arial" panose="020B0604020202020204" pitchFamily="34" charset="0"/>
              </a:rPr>
              <a:t>   for (int j = 1; j &lt; i; j++)</a:t>
            </a:r>
          </a:p>
          <a:p>
            <a:r>
              <a:rPr lang="en-US" altLang="zh-CN" sz="1600" dirty="0">
                <a:latin typeface="Arial" panose="020B0604020202020204" pitchFamily="34" charset="0"/>
              </a:rPr>
              <a:t>      if (x[j] &amp;&amp; a[i][j] == 0) {</a:t>
            </a:r>
          </a:p>
          <a:p>
            <a:r>
              <a:rPr lang="en-US" altLang="zh-CN" sz="1600" dirty="0">
                <a:latin typeface="Arial" panose="020B0604020202020204" pitchFamily="34" charset="0"/>
              </a:rPr>
              <a:t>         // i</a:t>
            </a:r>
            <a:r>
              <a:rPr lang="zh-CN" altLang="en-US" sz="1600" dirty="0">
                <a:latin typeface="Arial" panose="020B0604020202020204" pitchFamily="34" charset="0"/>
              </a:rPr>
              <a:t>与</a:t>
            </a:r>
            <a:r>
              <a:rPr lang="en-US" altLang="zh-CN" sz="1600" dirty="0">
                <a:latin typeface="Arial" panose="020B0604020202020204" pitchFamily="34" charset="0"/>
              </a:rPr>
              <a:t>j</a:t>
            </a:r>
            <a:r>
              <a:rPr lang="zh-CN" altLang="en-US" sz="1600" dirty="0">
                <a:latin typeface="Arial" panose="020B0604020202020204" pitchFamily="34" charset="0"/>
              </a:rPr>
              <a:t>不相连</a:t>
            </a:r>
          </a:p>
          <a:p>
            <a:r>
              <a:rPr lang="zh-CN" altLang="en-US" sz="1600" dirty="0">
                <a:latin typeface="Arial" panose="020B0604020202020204" pitchFamily="34" charset="0"/>
              </a:rPr>
              <a:t>         </a:t>
            </a:r>
            <a:r>
              <a:rPr lang="en-US" altLang="zh-CN" sz="1600" dirty="0">
                <a:latin typeface="Arial" panose="020B0604020202020204" pitchFamily="34" charset="0"/>
              </a:rPr>
              <a:t>OK = 0;  break;}</a:t>
            </a:r>
          </a:p>
          <a:p>
            <a:r>
              <a:rPr lang="en-US" altLang="zh-CN" sz="1600" dirty="0">
                <a:latin typeface="Arial" panose="020B0604020202020204" pitchFamily="34" charset="0"/>
              </a:rPr>
              <a:t>   if (OK) {// </a:t>
            </a:r>
            <a:r>
              <a:rPr lang="zh-CN" altLang="en-US" sz="1600" dirty="0">
                <a:latin typeface="Arial" panose="020B0604020202020204" pitchFamily="34" charset="0"/>
              </a:rPr>
              <a:t>进入左子树</a:t>
            </a:r>
          </a:p>
          <a:p>
            <a:r>
              <a:rPr lang="zh-CN" altLang="en-US" sz="1600" dirty="0">
                <a:latin typeface="Arial" panose="020B0604020202020204" pitchFamily="34" charset="0"/>
              </a:rPr>
              <a:t>      </a:t>
            </a:r>
            <a:r>
              <a:rPr lang="en-US" altLang="zh-CN" sz="1600" dirty="0">
                <a:latin typeface="Arial" panose="020B0604020202020204" pitchFamily="34" charset="0"/>
              </a:rPr>
              <a:t>x[i] = 1;  cn++;</a:t>
            </a:r>
          </a:p>
          <a:p>
            <a:r>
              <a:rPr lang="en-US" altLang="zh-CN" sz="1600" dirty="0">
                <a:latin typeface="Arial" panose="020B0604020202020204" pitchFamily="34" charset="0"/>
              </a:rPr>
              <a:t>      Backtrack(i+1);</a:t>
            </a:r>
          </a:p>
          <a:p>
            <a:r>
              <a:rPr lang="en-US" altLang="zh-CN" sz="1600" dirty="0">
                <a:latin typeface="Arial" panose="020B0604020202020204" pitchFamily="34" charset="0"/>
              </a:rPr>
              <a:t>      x[i] = 0; cn--;}</a:t>
            </a:r>
          </a:p>
          <a:p>
            <a:r>
              <a:rPr lang="en-US" altLang="zh-CN" sz="1600" dirty="0">
                <a:latin typeface="Arial" panose="020B0604020202020204" pitchFamily="34" charset="0"/>
              </a:rPr>
              <a:t>   if (cn + n - i &gt; bestn) {// </a:t>
            </a:r>
            <a:r>
              <a:rPr lang="zh-CN" altLang="en-US" sz="1600" dirty="0">
                <a:latin typeface="Arial" panose="020B0604020202020204" pitchFamily="34" charset="0"/>
              </a:rPr>
              <a:t>进入右子树</a:t>
            </a:r>
          </a:p>
          <a:p>
            <a:r>
              <a:rPr lang="zh-CN" altLang="en-US" sz="1600" dirty="0">
                <a:latin typeface="Arial" panose="020B0604020202020204" pitchFamily="34" charset="0"/>
              </a:rPr>
              <a:t>      </a:t>
            </a:r>
            <a:r>
              <a:rPr lang="en-US" altLang="zh-CN" sz="1600" dirty="0">
                <a:latin typeface="Arial" panose="020B0604020202020204" pitchFamily="34" charset="0"/>
              </a:rPr>
              <a:t>x[i] = 0;</a:t>
            </a:r>
          </a:p>
          <a:p>
            <a:r>
              <a:rPr lang="en-US" altLang="zh-CN" sz="1600" dirty="0">
                <a:latin typeface="Arial" panose="020B0604020202020204" pitchFamily="34" charset="0"/>
              </a:rPr>
              <a:t>      Backtrack(i+1);}</a:t>
            </a:r>
          </a:p>
          <a:p>
            <a:r>
              <a:rPr lang="en-US" altLang="zh-CN" sz="1600" dirty="0">
                <a:latin typeface="Arial" panose="020B0604020202020204" pitchFamily="34" charset="0"/>
              </a:rPr>
              <a:t>}</a:t>
            </a:r>
          </a:p>
        </p:txBody>
      </p:sp>
      <p:sp>
        <p:nvSpPr>
          <p:cNvPr id="52229" name="AutoShape 5"/>
          <p:cNvSpPr/>
          <p:nvPr/>
        </p:nvSpPr>
        <p:spPr>
          <a:xfrm>
            <a:off x="1187450" y="3500438"/>
            <a:ext cx="6943725" cy="1346200"/>
          </a:xfrm>
          <a:prstGeom prst="roundRect">
            <a:avLst>
              <a:gd name="adj" fmla="val 16667"/>
            </a:avLst>
          </a:prstGeom>
          <a:solidFill>
            <a:schemeClr val="bg1"/>
          </a:solidFill>
          <a:ln w="38100" cap="flat" cmpd="sng">
            <a:solidFill>
              <a:srgbClr val="063DE8"/>
            </a:solidFill>
            <a:prstDash val="solid"/>
            <a:headEnd type="none" w="med" len="med"/>
            <a:tailEnd type="none" w="med" len="med"/>
          </a:ln>
        </p:spPr>
        <p:txBody>
          <a:bodyPr>
            <a:spAutoFit/>
          </a:bodyPr>
          <a:lstStyle/>
          <a:p>
            <a:r>
              <a:rPr lang="zh-CN" altLang="en-US" sz="2400" b="1" dirty="0">
                <a:latin typeface="Arial" panose="020B0604020202020204" pitchFamily="34" charset="0"/>
                <a:ea typeface="黑体" panose="02010609060101010101" pitchFamily="49" charset="-122"/>
              </a:rPr>
              <a:t>复杂度分析</a:t>
            </a:r>
          </a:p>
          <a:p>
            <a:r>
              <a:rPr lang="zh-CN" altLang="en-US" sz="2400" dirty="0">
                <a:latin typeface="Arial" panose="020B0604020202020204" pitchFamily="34" charset="0"/>
                <a:ea typeface="楷体_GB2312" pitchFamily="49" charset="-122"/>
                <a:sym typeface="Wingdings" panose="05000000000000000000" pitchFamily="2" charset="2"/>
              </a:rPr>
              <a:t>最大团问题的回溯算法</a:t>
            </a:r>
            <a:r>
              <a:rPr lang="en-US" altLang="zh-CN" sz="2400" b="1" dirty="0">
                <a:latin typeface="Arial" panose="020B0604020202020204" pitchFamily="34" charset="0"/>
                <a:ea typeface="楷体_GB2312" pitchFamily="49" charset="-122"/>
                <a:sym typeface="Wingdings" panose="05000000000000000000" pitchFamily="2" charset="2"/>
              </a:rPr>
              <a:t>backtrack</a:t>
            </a:r>
            <a:r>
              <a:rPr lang="zh-CN" altLang="en-US" sz="2400" dirty="0">
                <a:latin typeface="Arial" panose="020B0604020202020204" pitchFamily="34" charset="0"/>
                <a:ea typeface="楷体_GB2312" pitchFamily="49" charset="-122"/>
                <a:sym typeface="Wingdings" panose="05000000000000000000" pitchFamily="2" charset="2"/>
              </a:rPr>
              <a:t>所需的计算时间显然为</a:t>
            </a:r>
            <a:r>
              <a:rPr lang="en-US" altLang="zh-CN" sz="2400" dirty="0">
                <a:latin typeface="Arial" panose="020B0604020202020204" pitchFamily="34" charset="0"/>
                <a:ea typeface="楷体_GB2312" pitchFamily="49" charset="-122"/>
                <a:sym typeface="Wingdings" panose="05000000000000000000" pitchFamily="2" charset="2"/>
              </a:rPr>
              <a:t>O(n2</a:t>
            </a:r>
            <a:r>
              <a:rPr lang="en-US" altLang="zh-CN" sz="2400" baseline="30000" dirty="0">
                <a:latin typeface="Arial" panose="020B0604020202020204" pitchFamily="34" charset="0"/>
                <a:ea typeface="楷体_GB2312" pitchFamily="49" charset="-122"/>
                <a:sym typeface="Wingdings" panose="05000000000000000000" pitchFamily="2" charset="2"/>
              </a:rPr>
              <a:t>n</a:t>
            </a:r>
            <a:r>
              <a:rPr lang="en-US" altLang="zh-CN" sz="2400" dirty="0">
                <a:latin typeface="Arial" panose="020B0604020202020204" pitchFamily="34" charset="0"/>
                <a:ea typeface="楷体_GB2312" pitchFamily="49" charset="-122"/>
                <a:sym typeface="Wingdings" panose="05000000000000000000" pitchFamily="2" charset="2"/>
              </a:rPr>
              <a:t>)</a:t>
            </a:r>
            <a:r>
              <a:rPr lang="zh-CN" altLang="en-US" sz="2400" dirty="0">
                <a:latin typeface="Arial" panose="020B0604020202020204" pitchFamily="34" charset="0"/>
                <a:ea typeface="楷体_GB2312" pitchFamily="49" charset="-122"/>
                <a:sym typeface="Wingdings" panose="05000000000000000000" pitchFamily="2" charset="2"/>
              </a:rPr>
              <a:t>。</a:t>
            </a:r>
          </a:p>
        </p:txBody>
      </p:sp>
      <p:grpSp>
        <p:nvGrpSpPr>
          <p:cNvPr id="56326" name="Group 6"/>
          <p:cNvGrpSpPr/>
          <p:nvPr/>
        </p:nvGrpSpPr>
        <p:grpSpPr>
          <a:xfrm>
            <a:off x="5599113" y="1938338"/>
            <a:ext cx="2338387" cy="1258887"/>
            <a:chOff x="1258" y="3306"/>
            <a:chExt cx="1311" cy="705"/>
          </a:xfrm>
        </p:grpSpPr>
        <p:sp>
          <p:nvSpPr>
            <p:cNvPr id="56327" name="Oval 7"/>
            <p:cNvSpPr/>
            <p:nvPr/>
          </p:nvSpPr>
          <p:spPr>
            <a:xfrm>
              <a:off x="1270" y="3306"/>
              <a:ext cx="178" cy="204"/>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1</a:t>
              </a:r>
            </a:p>
          </p:txBody>
        </p:sp>
        <p:sp>
          <p:nvSpPr>
            <p:cNvPr id="56328" name="Oval 8"/>
            <p:cNvSpPr/>
            <p:nvPr/>
          </p:nvSpPr>
          <p:spPr>
            <a:xfrm>
              <a:off x="1882" y="3307"/>
              <a:ext cx="199" cy="204"/>
            </a:xfrm>
            <a:prstGeom prst="ellipse">
              <a:avLst/>
            </a:prstGeom>
            <a:solidFill>
              <a:srgbClr val="99CC00"/>
            </a:solidFill>
            <a:ln w="12700" cap="flat" cmpd="sng">
              <a:solidFill>
                <a:schemeClr val="tx1"/>
              </a:solidFill>
              <a:prstDash val="solid"/>
              <a:headEnd type="none" w="med" len="med"/>
              <a:tailEnd type="none" w="med" len="med"/>
            </a:ln>
          </p:spPr>
          <p:txBody>
            <a:bodyPr anchor="ctr" anchorCtr="0">
              <a:spAutoFit/>
            </a:bodyPr>
            <a:lstStyle/>
            <a:p>
              <a:pPr algn="ctr"/>
              <a:r>
                <a:rPr lang="en-US" altLang="zh-CN" sz="1200" b="1" dirty="0">
                  <a:latin typeface="Arial" panose="020B0604020202020204" pitchFamily="34" charset="0"/>
                  <a:ea typeface="楷体_GB2312" pitchFamily="49" charset="-122"/>
                </a:rPr>
                <a:t>2</a:t>
              </a:r>
            </a:p>
          </p:txBody>
        </p:sp>
        <p:sp>
          <p:nvSpPr>
            <p:cNvPr id="56329" name="Oval 9"/>
            <p:cNvSpPr/>
            <p:nvPr/>
          </p:nvSpPr>
          <p:spPr>
            <a:xfrm>
              <a:off x="1258" y="3807"/>
              <a:ext cx="177" cy="204"/>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4</a:t>
              </a:r>
            </a:p>
          </p:txBody>
        </p:sp>
        <p:sp>
          <p:nvSpPr>
            <p:cNvPr id="56330" name="Oval 10"/>
            <p:cNvSpPr/>
            <p:nvPr/>
          </p:nvSpPr>
          <p:spPr>
            <a:xfrm>
              <a:off x="1892" y="3807"/>
              <a:ext cx="178" cy="204"/>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5</a:t>
              </a:r>
            </a:p>
          </p:txBody>
        </p:sp>
        <p:sp>
          <p:nvSpPr>
            <p:cNvPr id="56331" name="Oval 11"/>
            <p:cNvSpPr/>
            <p:nvPr/>
          </p:nvSpPr>
          <p:spPr>
            <a:xfrm>
              <a:off x="2392" y="3534"/>
              <a:ext cx="177" cy="204"/>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lstStyle/>
            <a:p>
              <a:pPr algn="ctr"/>
              <a:r>
                <a:rPr lang="en-US" altLang="zh-CN" sz="1200" b="1" dirty="0">
                  <a:latin typeface="Arial" panose="020B0604020202020204" pitchFamily="34" charset="0"/>
                  <a:ea typeface="楷体_GB2312" pitchFamily="49" charset="-122"/>
                </a:rPr>
                <a:t>3</a:t>
              </a:r>
            </a:p>
          </p:txBody>
        </p:sp>
        <p:cxnSp>
          <p:nvCxnSpPr>
            <p:cNvPr id="56332" name="AutoShape 12"/>
            <p:cNvCxnSpPr>
              <a:stCxn id="56327" idx="6"/>
              <a:endCxn id="56328" idx="2"/>
            </p:cNvCxnSpPr>
            <p:nvPr/>
          </p:nvCxnSpPr>
          <p:spPr>
            <a:xfrm>
              <a:off x="1459" y="3409"/>
              <a:ext cx="423" cy="1"/>
            </a:xfrm>
            <a:prstGeom prst="straightConnector1">
              <a:avLst/>
            </a:prstGeom>
            <a:ln w="50800" cap="flat" cmpd="sng">
              <a:solidFill>
                <a:srgbClr val="FF6600"/>
              </a:solidFill>
              <a:prstDash val="solid"/>
              <a:headEnd type="none" w="med" len="med"/>
              <a:tailEnd type="none" w="med" len="med"/>
            </a:ln>
          </p:spPr>
        </p:cxnSp>
        <p:cxnSp>
          <p:nvCxnSpPr>
            <p:cNvPr id="56333" name="AutoShape 13"/>
            <p:cNvCxnSpPr>
              <a:stCxn id="56327" idx="4"/>
              <a:endCxn id="56329" idx="0"/>
            </p:cNvCxnSpPr>
            <p:nvPr/>
          </p:nvCxnSpPr>
          <p:spPr>
            <a:xfrm flipH="1">
              <a:off x="1347" y="3523"/>
              <a:ext cx="13" cy="271"/>
            </a:xfrm>
            <a:prstGeom prst="straightConnector1">
              <a:avLst/>
            </a:prstGeom>
            <a:ln w="12700" cap="flat" cmpd="sng">
              <a:solidFill>
                <a:schemeClr val="tx1"/>
              </a:solidFill>
              <a:prstDash val="solid"/>
              <a:headEnd type="none" w="med" len="med"/>
              <a:tailEnd type="none" w="med" len="med"/>
            </a:ln>
          </p:spPr>
        </p:cxnSp>
        <p:cxnSp>
          <p:nvCxnSpPr>
            <p:cNvPr id="56334" name="AutoShape 14"/>
            <p:cNvCxnSpPr>
              <a:stCxn id="56329" idx="6"/>
              <a:endCxn id="56330" idx="2"/>
            </p:cNvCxnSpPr>
            <p:nvPr/>
          </p:nvCxnSpPr>
          <p:spPr>
            <a:xfrm>
              <a:off x="1446" y="3909"/>
              <a:ext cx="436" cy="0"/>
            </a:xfrm>
            <a:prstGeom prst="straightConnector1">
              <a:avLst/>
            </a:prstGeom>
            <a:ln w="12700" cap="flat" cmpd="sng">
              <a:solidFill>
                <a:schemeClr val="tx1"/>
              </a:solidFill>
              <a:prstDash val="solid"/>
              <a:headEnd type="none" w="med" len="med"/>
              <a:tailEnd type="none" w="med" len="med"/>
            </a:ln>
          </p:spPr>
        </p:cxnSp>
        <p:cxnSp>
          <p:nvCxnSpPr>
            <p:cNvPr id="56335" name="AutoShape 15"/>
            <p:cNvCxnSpPr>
              <a:stCxn id="56330" idx="0"/>
              <a:endCxn id="56328" idx="4"/>
            </p:cNvCxnSpPr>
            <p:nvPr/>
          </p:nvCxnSpPr>
          <p:spPr>
            <a:xfrm flipV="1">
              <a:off x="1982" y="3524"/>
              <a:ext cx="0" cy="270"/>
            </a:xfrm>
            <a:prstGeom prst="straightConnector1">
              <a:avLst/>
            </a:prstGeom>
            <a:ln w="50800" cap="flat" cmpd="sng">
              <a:solidFill>
                <a:srgbClr val="FF6600"/>
              </a:solidFill>
              <a:prstDash val="solid"/>
              <a:headEnd type="none" w="med" len="med"/>
              <a:tailEnd type="none" w="med" len="med"/>
            </a:ln>
          </p:spPr>
        </p:cxnSp>
        <p:cxnSp>
          <p:nvCxnSpPr>
            <p:cNvPr id="56336" name="AutoShape 16"/>
            <p:cNvCxnSpPr>
              <a:stCxn id="56327" idx="5"/>
              <a:endCxn id="56330" idx="1"/>
            </p:cNvCxnSpPr>
            <p:nvPr/>
          </p:nvCxnSpPr>
          <p:spPr>
            <a:xfrm>
              <a:off x="1430" y="3489"/>
              <a:ext cx="481" cy="339"/>
            </a:xfrm>
            <a:prstGeom prst="straightConnector1">
              <a:avLst/>
            </a:prstGeom>
            <a:ln w="50800" cap="flat" cmpd="sng">
              <a:solidFill>
                <a:srgbClr val="FF6600"/>
              </a:solidFill>
              <a:prstDash val="solid"/>
              <a:headEnd type="none" w="med" len="med"/>
              <a:tailEnd type="none" w="med" len="med"/>
            </a:ln>
          </p:spPr>
        </p:cxnSp>
        <p:cxnSp>
          <p:nvCxnSpPr>
            <p:cNvPr id="56337" name="AutoShape 17"/>
            <p:cNvCxnSpPr>
              <a:stCxn id="56331" idx="1"/>
              <a:endCxn id="56328" idx="6"/>
            </p:cNvCxnSpPr>
            <p:nvPr/>
          </p:nvCxnSpPr>
          <p:spPr>
            <a:xfrm flipH="1" flipV="1">
              <a:off x="2081" y="3410"/>
              <a:ext cx="329" cy="146"/>
            </a:xfrm>
            <a:prstGeom prst="straightConnector1">
              <a:avLst/>
            </a:prstGeom>
            <a:ln w="12700" cap="flat" cmpd="sng">
              <a:solidFill>
                <a:schemeClr val="tx1"/>
              </a:solidFill>
              <a:prstDash val="solid"/>
              <a:headEnd type="none" w="med" len="med"/>
              <a:tailEnd type="none" w="med" len="med"/>
            </a:ln>
          </p:spPr>
        </p:cxnSp>
        <p:cxnSp>
          <p:nvCxnSpPr>
            <p:cNvPr id="56338" name="AutoShape 18"/>
            <p:cNvCxnSpPr>
              <a:stCxn id="56330" idx="6"/>
              <a:endCxn id="56331" idx="3"/>
            </p:cNvCxnSpPr>
            <p:nvPr/>
          </p:nvCxnSpPr>
          <p:spPr>
            <a:xfrm flipV="1">
              <a:off x="2081" y="3717"/>
              <a:ext cx="329" cy="192"/>
            </a:xfrm>
            <a:prstGeom prst="straightConnector1">
              <a:avLst/>
            </a:prstGeom>
            <a:ln w="12700" cap="flat" cmpd="sng">
              <a:solidFill>
                <a:schemeClr val="tx1"/>
              </a:solidFill>
              <a:prstDash val="solid"/>
              <a:headEnd type="none" w="med" len="med"/>
              <a:tailEnd type="none" w="med" len="med"/>
            </a:ln>
          </p:spPr>
        </p:cxn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11188" y="0"/>
            <a:ext cx="7772400" cy="803275"/>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进一步改进</a:t>
            </a:r>
          </a:p>
        </p:txBody>
      </p:sp>
      <p:sp>
        <p:nvSpPr>
          <p:cNvPr id="53251" name="Text Box 3"/>
          <p:cNvSpPr txBox="1"/>
          <p:nvPr/>
        </p:nvSpPr>
        <p:spPr>
          <a:xfrm>
            <a:off x="395288" y="908050"/>
            <a:ext cx="8280400" cy="4840288"/>
          </a:xfrm>
          <a:prstGeom prst="rect">
            <a:avLst/>
          </a:prstGeom>
          <a:solidFill>
            <a:schemeClr val="hlink"/>
          </a:solidFill>
          <a:ln w="50800" cap="flat" cmpd="sng">
            <a:solidFill>
              <a:srgbClr val="FF6600"/>
            </a:solidFill>
            <a:prstDash val="solid"/>
            <a:miter/>
            <a:headEnd type="none" w="med" len="med"/>
            <a:tailEnd type="none" w="med" len="med"/>
          </a:ln>
        </p:spPr>
        <p:txBody>
          <a:bodyPr>
            <a:spAutoFit/>
          </a:bodyPr>
          <a:lstStyle/>
          <a:p>
            <a:pPr>
              <a:buClr>
                <a:schemeClr val="accent2"/>
              </a:buClr>
              <a:buChar char="•"/>
            </a:pPr>
            <a:r>
              <a:rPr lang="zh-CN" altLang="en-US" sz="2800" dirty="0">
                <a:latin typeface="Arial" panose="020B0604020202020204" pitchFamily="34" charset="0"/>
                <a:ea typeface="黑体" panose="02010609060101010101" pitchFamily="49" charset="-122"/>
              </a:rPr>
              <a:t>选择合适的搜索顺序</a:t>
            </a:r>
            <a:r>
              <a:rPr lang="zh-CN" altLang="en-US" sz="2800" dirty="0">
                <a:latin typeface="Arial" panose="020B0604020202020204" pitchFamily="34" charset="0"/>
                <a:ea typeface="楷体_GB2312" pitchFamily="49" charset="-122"/>
              </a:rPr>
              <a:t>，可以使得上界函数更有效的发挥作用。例如在搜索之前可以将顶点按度从小到大排序。这在某种意义上相当于给回溯法加入了启发性。</a:t>
            </a:r>
          </a:p>
          <a:p>
            <a:pPr>
              <a:buClr>
                <a:schemeClr val="accent2"/>
              </a:buClr>
              <a:buChar char="•"/>
            </a:pPr>
            <a:r>
              <a:rPr lang="zh-CN" altLang="en-US" sz="2800" dirty="0">
                <a:latin typeface="Arial" panose="020B0604020202020204" pitchFamily="34" charset="0"/>
                <a:ea typeface="楷体_GB2312" pitchFamily="49" charset="-122"/>
              </a:rPr>
              <a:t>定义</a:t>
            </a:r>
            <a:r>
              <a:rPr lang="en-US" altLang="zh-CN" sz="2800" dirty="0">
                <a:latin typeface="Arial" panose="020B0604020202020204" pitchFamily="34" charset="0"/>
                <a:ea typeface="楷体_GB2312" pitchFamily="49" charset="-122"/>
              </a:rPr>
              <a:t>Si={v</a:t>
            </a:r>
            <a:r>
              <a:rPr lang="en-US" altLang="zh-CN" sz="2800" baseline="-25000" dirty="0">
                <a:latin typeface="Arial" panose="020B0604020202020204" pitchFamily="34" charset="0"/>
                <a:ea typeface="楷体_GB2312" pitchFamily="49" charset="-122"/>
              </a:rPr>
              <a:t>i</a:t>
            </a:r>
            <a:r>
              <a:rPr lang="en-US" altLang="zh-CN" sz="2800" dirty="0">
                <a:latin typeface="Arial" panose="020B0604020202020204" pitchFamily="34" charset="0"/>
                <a:ea typeface="楷体_GB2312" pitchFamily="49" charset="-122"/>
              </a:rPr>
              <a:t>,v</a:t>
            </a:r>
            <a:r>
              <a:rPr lang="en-US" altLang="zh-CN" sz="2800" baseline="-25000" dirty="0">
                <a:latin typeface="Arial" panose="020B0604020202020204" pitchFamily="34" charset="0"/>
                <a:ea typeface="楷体_GB2312" pitchFamily="49" charset="-122"/>
              </a:rPr>
              <a:t>i+1</a:t>
            </a:r>
            <a:r>
              <a:rPr lang="en-US" altLang="zh-CN" sz="2800" dirty="0">
                <a:latin typeface="Arial" panose="020B0604020202020204" pitchFamily="34" charset="0"/>
                <a:ea typeface="楷体_GB2312" pitchFamily="49" charset="-122"/>
              </a:rPr>
              <a:t>,...,v</a:t>
            </a:r>
            <a:r>
              <a:rPr lang="en-US" altLang="zh-CN" sz="2800" baseline="-25000" dirty="0">
                <a:latin typeface="Arial" panose="020B0604020202020204" pitchFamily="34" charset="0"/>
                <a:ea typeface="楷体_GB2312" pitchFamily="49" charset="-122"/>
              </a:rPr>
              <a:t>n</a:t>
            </a:r>
            <a:r>
              <a:rPr lang="en-US" altLang="zh-CN" sz="2800" dirty="0">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，依次求出</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n</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n-1</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1</a:t>
            </a:r>
            <a:r>
              <a:rPr lang="zh-CN" altLang="en-US" sz="2800" dirty="0">
                <a:latin typeface="Arial" panose="020B0604020202020204" pitchFamily="34" charset="0"/>
                <a:ea typeface="楷体_GB2312" pitchFamily="49" charset="-122"/>
              </a:rPr>
              <a:t>的解。从而得到一个</a:t>
            </a:r>
            <a:r>
              <a:rPr lang="zh-CN" altLang="en-US" sz="2800" dirty="0">
                <a:latin typeface="Arial" panose="020B0604020202020204" pitchFamily="34" charset="0"/>
                <a:ea typeface="黑体" panose="02010609060101010101" pitchFamily="49" charset="-122"/>
              </a:rPr>
              <a:t>更精确的上界函数</a:t>
            </a:r>
            <a:r>
              <a:rPr lang="zh-CN" altLang="en-US" sz="2800" dirty="0">
                <a:latin typeface="Arial" panose="020B0604020202020204" pitchFamily="34" charset="0"/>
                <a:ea typeface="楷体_GB2312" pitchFamily="49" charset="-122"/>
              </a:rPr>
              <a:t>，若</a:t>
            </a:r>
            <a:r>
              <a:rPr lang="en-US" altLang="zh-CN" sz="2800" dirty="0">
                <a:latin typeface="Arial" panose="020B0604020202020204" pitchFamily="34" charset="0"/>
                <a:ea typeface="楷体_GB2312" pitchFamily="49" charset="-122"/>
              </a:rPr>
              <a:t>cn+S</a:t>
            </a:r>
            <a:r>
              <a:rPr lang="en-US" altLang="zh-CN" sz="2800" baseline="-25000" dirty="0">
                <a:latin typeface="Arial" panose="020B0604020202020204" pitchFamily="34" charset="0"/>
                <a:ea typeface="楷体_GB2312" pitchFamily="49" charset="-122"/>
              </a:rPr>
              <a:t>i</a:t>
            </a:r>
            <a:r>
              <a:rPr lang="en-US" altLang="zh-CN" sz="2800" dirty="0">
                <a:latin typeface="Arial" panose="020B0604020202020204" pitchFamily="34" charset="0"/>
                <a:ea typeface="楷体_GB2312" pitchFamily="49" charset="-122"/>
              </a:rPr>
              <a:t>&lt;=max</a:t>
            </a:r>
            <a:r>
              <a:rPr lang="zh-CN" altLang="en-US" sz="2800" dirty="0">
                <a:latin typeface="Arial" panose="020B0604020202020204" pitchFamily="34" charset="0"/>
                <a:ea typeface="楷体_GB2312" pitchFamily="49" charset="-122"/>
              </a:rPr>
              <a:t>则剪枝。同时注意到：从</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i+1</a:t>
            </a:r>
            <a:r>
              <a:rPr lang="zh-CN" altLang="en-US" sz="2800" dirty="0">
                <a:latin typeface="Arial" panose="020B0604020202020204" pitchFamily="34" charset="0"/>
                <a:ea typeface="楷体_GB2312" pitchFamily="49" charset="-122"/>
              </a:rPr>
              <a:t>到</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a:t>
            </a:r>
            <a:r>
              <a:rPr lang="zh-CN" altLang="en-US" sz="2800" dirty="0">
                <a:latin typeface="Arial" panose="020B0604020202020204" pitchFamily="34" charset="0"/>
                <a:ea typeface="楷体_GB2312" pitchFamily="49" charset="-122"/>
              </a:rPr>
              <a:t>，如果找到一个更大的团，那么</a:t>
            </a:r>
            <a:r>
              <a:rPr lang="en-US" altLang="zh-CN" sz="2800" dirty="0">
                <a:latin typeface="Arial" panose="020B0604020202020204" pitchFamily="34" charset="0"/>
                <a:ea typeface="楷体_GB2312" pitchFamily="49" charset="-122"/>
              </a:rPr>
              <a:t>v</a:t>
            </a:r>
            <a:r>
              <a:rPr lang="en-US" altLang="zh-CN" sz="2800" baseline="-25000" dirty="0">
                <a:latin typeface="Arial" panose="020B0604020202020204" pitchFamily="34" charset="0"/>
                <a:ea typeface="楷体_GB2312" pitchFamily="49" charset="-122"/>
              </a:rPr>
              <a:t>i</a:t>
            </a:r>
            <a:r>
              <a:rPr lang="zh-CN" altLang="en-US" sz="2800" dirty="0">
                <a:latin typeface="Arial" panose="020B0604020202020204" pitchFamily="34" charset="0"/>
                <a:ea typeface="楷体_GB2312" pitchFamily="49" charset="-122"/>
              </a:rPr>
              <a:t>必然属于找到的团，此时有</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i+1</a:t>
            </a:r>
            <a:r>
              <a:rPr lang="en-US" altLang="zh-CN" sz="2800" dirty="0">
                <a:latin typeface="Arial" panose="020B0604020202020204" pitchFamily="34" charset="0"/>
                <a:ea typeface="楷体_GB2312" pitchFamily="49" charset="-122"/>
              </a:rPr>
              <a:t>+1</a:t>
            </a:r>
            <a:r>
              <a:rPr lang="zh-CN" altLang="en-US" sz="2800" dirty="0">
                <a:latin typeface="Arial" panose="020B0604020202020204" pitchFamily="34" charset="0"/>
                <a:ea typeface="楷体_GB2312" pitchFamily="49" charset="-122"/>
              </a:rPr>
              <a:t>，否则</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a:t>
            </a:r>
            <a:r>
              <a:rPr lang="en-US" altLang="zh-CN" sz="2800" dirty="0">
                <a:latin typeface="Arial" panose="020B0604020202020204" pitchFamily="34" charset="0"/>
                <a:ea typeface="楷体_GB2312" pitchFamily="49" charset="-122"/>
              </a:rPr>
              <a:t>=S</a:t>
            </a:r>
            <a:r>
              <a:rPr lang="en-US" altLang="zh-CN" sz="2800" baseline="-25000" dirty="0">
                <a:latin typeface="Arial" panose="020B0604020202020204" pitchFamily="34" charset="0"/>
                <a:ea typeface="楷体_GB2312" pitchFamily="49" charset="-122"/>
              </a:rPr>
              <a:t>i+1</a:t>
            </a:r>
            <a:r>
              <a:rPr lang="zh-CN" altLang="en-US" sz="2800" dirty="0">
                <a:latin typeface="Arial" panose="020B0604020202020204" pitchFamily="34" charset="0"/>
                <a:ea typeface="楷体_GB2312" pitchFamily="49" charset="-122"/>
              </a:rPr>
              <a:t>。</a:t>
            </a:r>
            <a:r>
              <a:rPr lang="zh-CN" altLang="en-US" sz="2800" dirty="0">
                <a:latin typeface="黑体" panose="02010609060101010101" pitchFamily="49" charset="-122"/>
                <a:ea typeface="黑体" panose="02010609060101010101" pitchFamily="49" charset="-122"/>
              </a:rPr>
              <a:t>因此只要</a:t>
            </a:r>
            <a:r>
              <a:rPr lang="en-US" altLang="zh-CN" sz="2800" dirty="0">
                <a:latin typeface="黑体" panose="02010609060101010101" pitchFamily="49" charset="-122"/>
                <a:ea typeface="黑体" panose="02010609060101010101" pitchFamily="49" charset="-122"/>
              </a:rPr>
              <a:t>max</a:t>
            </a:r>
            <a:r>
              <a:rPr lang="zh-CN" altLang="en-US" sz="2800" dirty="0">
                <a:latin typeface="黑体" panose="02010609060101010101" pitchFamily="49" charset="-122"/>
                <a:ea typeface="黑体" panose="02010609060101010101" pitchFamily="49" charset="-122"/>
              </a:rPr>
              <a:t>的值被更新过，就可以确定已经找到最大值，不必再往下搜索了。</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ctrTitle"/>
          </p:nvPr>
        </p:nvSpPr>
        <p:spPr>
          <a:ln/>
        </p:spPr>
        <p:txBody>
          <a:bodyPr vert="horz" wrap="square" lIns="91440" tIns="45720" rIns="91440" bIns="45720" anchor="b" anchorCtr="0"/>
          <a:lstStyle/>
          <a:p>
            <a:pPr>
              <a:buClrTx/>
              <a:buSzTx/>
              <a:buFontTx/>
            </a:pPr>
            <a:r>
              <a:rPr lang="zh-CN" altLang="en-US" sz="3300" dirty="0">
                <a:latin typeface="+mj-lt"/>
                <a:ea typeface="+mj-ea"/>
                <a:cs typeface="+mj-cs"/>
              </a:rPr>
              <a:t>最大团问题</a:t>
            </a:r>
          </a:p>
        </p:txBody>
      </p:sp>
      <p:sp>
        <p:nvSpPr>
          <p:cNvPr id="58371" name="Rectangle 3"/>
          <p:cNvSpPr>
            <a:spLocks noGrp="1"/>
          </p:cNvSpPr>
          <p:nvPr>
            <p:ph type="subTitle" idx="1"/>
          </p:nvPr>
        </p:nvSpPr>
        <p:spPr>
          <a:ln/>
        </p:spPr>
        <p:txBody>
          <a:bodyPr vert="horz" wrap="square" lIns="91440" tIns="45720" rIns="91440" bIns="45720" anchor="t" anchorCtr="0"/>
          <a:lstStyle/>
          <a:p>
            <a:pPr>
              <a:buSzPct val="70000"/>
            </a:pPr>
            <a:endParaRPr lang="zh-CN" altLang="zh-CN" dirty="0">
              <a:latin typeface="+mn-lt"/>
              <a:ea typeface="+mn-ea"/>
              <a:cs typeface="+mn-cs"/>
            </a:endParaRPr>
          </a:p>
        </p:txBody>
      </p:sp>
    </p:spTree>
  </p:cSld>
  <p:clrMapOvr>
    <a:masterClrMapping/>
  </p:clrMapOvr>
  <p:transition>
    <p:blinds/>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EzYjRmNzE0YWUxOWQyYTcyNDllOWIzZGIwNDI2NjA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204</TotalTime>
  <Words>12975</Words>
  <Application>Microsoft Macintosh PowerPoint</Application>
  <PresentationFormat>全屏显示(4:3)</PresentationFormat>
  <Paragraphs>2044</Paragraphs>
  <Slides>131</Slides>
  <Notes>2</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131</vt:i4>
      </vt:variant>
    </vt:vector>
  </HeadingPairs>
  <TitlesOfParts>
    <vt:vector size="150" baseType="lpstr">
      <vt:lpstr>黑体</vt:lpstr>
      <vt:lpstr>华文新魏</vt:lpstr>
      <vt:lpstr>楷体_GB2312</vt:lpstr>
      <vt:lpstr>隶书</vt:lpstr>
      <vt:lpstr>宋体</vt:lpstr>
      <vt:lpstr>Arial</vt:lpstr>
      <vt:lpstr>Arial Black</vt:lpstr>
      <vt:lpstr>Comic Sans MS</vt:lpstr>
      <vt:lpstr>Garamond</vt:lpstr>
      <vt:lpstr>Symbol</vt:lpstr>
      <vt:lpstr>Times</vt:lpstr>
      <vt:lpstr>Times New Roman</vt:lpstr>
      <vt:lpstr>Verdana</vt:lpstr>
      <vt:lpstr>Wingdings</vt:lpstr>
      <vt:lpstr>Wingdings 2</vt:lpstr>
      <vt:lpstr>Network</vt:lpstr>
      <vt:lpstr>1_Network</vt:lpstr>
      <vt:lpstr>2_Network</vt:lpstr>
      <vt:lpstr>Equation.3</vt:lpstr>
      <vt:lpstr>第12讲  回溯与分支限界案例分析</vt:lpstr>
      <vt:lpstr>符号三角形问题</vt:lpstr>
      <vt:lpstr>PowerPoint 演示文稿</vt:lpstr>
      <vt:lpstr>PowerPoint 演示文稿</vt:lpstr>
      <vt:lpstr>圆排列问题</vt:lpstr>
      <vt:lpstr>PowerPoint 演示文稿</vt:lpstr>
      <vt:lpstr>PowerPoint 演示文稿</vt:lpstr>
      <vt:lpstr>PowerPoint 演示文稿</vt:lpstr>
      <vt:lpstr>PowerPoint 演示文稿</vt:lpstr>
      <vt:lpstr>PowerPoint 演示文稿</vt:lpstr>
      <vt:lpstr>PowerPoint 演示文稿</vt:lpstr>
      <vt:lpstr>6.1 分支限界法的基本思想</vt:lpstr>
      <vt:lpstr>6.1 分支限界法的基本思想</vt:lpstr>
      <vt:lpstr>解空间树</vt:lpstr>
      <vt:lpstr>PowerPoint 演示文稿</vt:lpstr>
      <vt:lpstr>常见的两种分支限界法</vt:lpstr>
      <vt:lpstr>基本概念</vt:lpstr>
      <vt:lpstr>分枝－限界法</vt:lpstr>
      <vt:lpstr>n后问题</vt:lpstr>
      <vt:lpstr>PowerPoint 演示文稿</vt:lpstr>
      <vt:lpstr>PowerPoint 演示文稿</vt:lpstr>
      <vt:lpstr>PowerPoint 演示文稿</vt:lpstr>
      <vt:lpstr>例1  4皇后问题的状态空间树。</vt:lpstr>
      <vt:lpstr>采用FIFO分枝－限界法检索4-皇后问题的状态空间树：</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采用FIFO分枝－限界法检索4-皇后问题的状态空间树（续）：</vt:lpstr>
      <vt:lpstr>采用FIFO分枝－限界法检索4-皇后问题的状态空间树：</vt:lpstr>
      <vt:lpstr>4-皇后问题— 回溯 vs FIFO分枝-限界</vt:lpstr>
      <vt:lpstr>LC-检索（Least Cost）</vt:lpstr>
      <vt:lpstr>PowerPoint 演示文稿</vt:lpstr>
      <vt:lpstr>PowerPoint 演示文稿</vt:lpstr>
      <vt:lpstr>PowerPoint 演示文稿</vt:lpstr>
      <vt:lpstr>结点成本函数</vt:lpstr>
      <vt:lpstr>结点成本函数的计算</vt:lpstr>
      <vt:lpstr>计算结点成本函数的困难</vt:lpstr>
      <vt:lpstr>PowerPoint 演示文稿</vt:lpstr>
      <vt:lpstr>PowerPoint 演示文稿</vt:lpstr>
      <vt:lpstr>PowerPoint 演示文稿</vt:lpstr>
      <vt:lpstr>LC-检索的抽象化控制</vt:lpstr>
      <vt:lpstr>LC-检索的抽象化控制</vt:lpstr>
      <vt:lpstr>PowerPoint 演示文稿</vt:lpstr>
      <vt:lpstr>LC-检索与FIFO-检索和D-检索的关系</vt:lpstr>
      <vt:lpstr>LC-检索的特性</vt:lpstr>
      <vt:lpstr>PowerPoint 演示文稿</vt:lpstr>
      <vt:lpstr>算法LC1：找最小成本答案结点的改进算法，该算                      法可以找到成本最小的答案结点。 </vt:lpstr>
      <vt:lpstr>找最小成本答案结点的算法</vt:lpstr>
      <vt:lpstr>PowerPoint 演示文稿</vt:lpstr>
      <vt:lpstr>PowerPoint 演示文稿</vt:lpstr>
      <vt:lpstr>PowerPoint 演示文稿</vt:lpstr>
      <vt:lpstr>PowerPoint 演示文稿</vt:lpstr>
      <vt:lpstr>PowerPoint 演示文稿</vt:lpstr>
      <vt:lpstr>子集树</vt:lpstr>
      <vt:lpstr>排列树</vt:lpstr>
      <vt:lpstr>四个How？</vt:lpstr>
      <vt:lpstr>PowerPoint 演示文稿</vt:lpstr>
      <vt:lpstr>PowerPoint 演示文稿</vt:lpstr>
      <vt:lpstr>PowerPoint 演示文稿</vt:lpstr>
      <vt:lpstr>PowerPoint 演示文稿</vt:lpstr>
      <vt:lpstr>PowerPoint 演示文稿</vt:lpstr>
      <vt:lpstr>分支界限法思想</vt:lpstr>
      <vt:lpstr>选择扩展的节点</vt:lpstr>
      <vt:lpstr>单源最短路径问题</vt:lpstr>
      <vt:lpstr>6.2 单源最短路径问题</vt:lpstr>
      <vt:lpstr>PowerPoint 演示文稿</vt:lpstr>
      <vt:lpstr>6.2 单源最短路径问题</vt:lpstr>
      <vt:lpstr>6.2 单源最短路径问题</vt:lpstr>
      <vt:lpstr>6.2 单源最短路径问题</vt:lpstr>
      <vt:lpstr>布线问题</vt:lpstr>
      <vt:lpstr>6.4 布线问题</vt:lpstr>
      <vt:lpstr>6.4 布线问题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布线问题</vt:lpstr>
      <vt:lpstr>6.4 布线问题</vt:lpstr>
      <vt:lpstr>0-1背包问题</vt:lpstr>
      <vt:lpstr>6.5    0-1背包问题</vt:lpstr>
      <vt:lpstr>6.5    0-1背包问题</vt:lpstr>
      <vt:lpstr>6.5    0-1背包问题</vt:lpstr>
      <vt:lpstr>最大团问题</vt:lpstr>
      <vt:lpstr>PowerPoint 演示文稿</vt:lpstr>
      <vt:lpstr>PowerPoint 演示文稿</vt:lpstr>
      <vt:lpstr>PowerPoint 演示文稿</vt:lpstr>
      <vt:lpstr>最大团问题</vt:lpstr>
      <vt:lpstr>6.6 最大团问题</vt:lpstr>
      <vt:lpstr>6.6 最大团问题</vt:lpstr>
      <vt:lpstr>6.6 最大团问题</vt:lpstr>
      <vt:lpstr>6.6 最大团问题</vt:lpstr>
      <vt:lpstr>旅行售货员问题</vt:lpstr>
      <vt:lpstr>6.7 旅行售货员问题</vt:lpstr>
      <vt:lpstr>6.7 旅行售货员问题</vt:lpstr>
      <vt:lpstr>6.7 旅行售货员问题</vt:lpstr>
      <vt:lpstr>6.7 旅行售货员问题</vt:lpstr>
      <vt:lpstr>电路板排列问题</vt:lpstr>
      <vt:lpstr>6.8 电路板排列问题</vt:lpstr>
      <vt:lpstr>6.8 电路板排列问题</vt:lpstr>
      <vt:lpstr>6.8 电路板排列问题</vt:lpstr>
      <vt:lpstr>6.8 电路板排列问题</vt:lpstr>
      <vt:lpstr>批处理作业调度问题</vt:lpstr>
      <vt:lpstr>PowerPoint 演示文稿</vt:lpstr>
      <vt:lpstr>PowerPoint 演示文稿</vt:lpstr>
      <vt:lpstr>6.9 批处理作业调度问题</vt:lpstr>
      <vt:lpstr>6.9 批处理作业调度问题</vt:lpstr>
      <vt:lpstr>6.9 批处理作业调度问题</vt:lpstr>
      <vt:lpstr>装载问题</vt:lpstr>
      <vt:lpstr>6.3 装载问题</vt:lpstr>
      <vt:lpstr>6.3 装载问题</vt:lpstr>
      <vt:lpstr>6.3 装载问题</vt:lpstr>
      <vt:lpstr>n=3,w=[8,6,2], W=12</vt:lpstr>
      <vt:lpstr>6.3 装载问题</vt:lpstr>
      <vt:lpstr>6.3 装载问题</vt:lpstr>
      <vt:lpstr>n=3,w=[8,6,2], W=12</vt:lpstr>
      <vt:lpstr>6.3 装载问题</vt:lpstr>
      <vt:lpstr>6.3 装载问题</vt:lpstr>
      <vt:lpstr>6.3 装载问题</vt:lpstr>
      <vt:lpstr>n=3,w=[8,6,2], W=12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Microsoft Office User</cp:lastModifiedBy>
  <cp:revision>83</cp:revision>
  <dcterms:created xsi:type="dcterms:W3CDTF">2003-05-27T06:14:28Z</dcterms:created>
  <dcterms:modified xsi:type="dcterms:W3CDTF">2022-06-06T06:20:55Z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4879829D862C4EDEAAE3FC00B23054FB</vt:lpwstr>
  </property>
</Properties>
</file>