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8" r:id="rId2"/>
    <p:sldId id="2799" r:id="rId3"/>
    <p:sldId id="2800" r:id="rId4"/>
    <p:sldId id="2801" r:id="rId5"/>
    <p:sldId id="2803" r:id="rId6"/>
    <p:sldId id="28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C1E-CBEA-474A-9A01-B41E05C82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000F-E18B-4783-9CA0-33D5C2F51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F0B5-541E-4D4B-B589-356E559A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40AE-048C-4CB6-A047-7A753894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3083-471E-48E3-8192-7A2593C2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E69-CFFE-469E-926B-D8687066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7FCA9-5EF6-4083-B6DC-19C247E5E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032C-586A-4A34-8D2B-CFB8EB73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6EB2-0631-4069-9452-C4A1CE3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5195-8ECC-4FF4-9CEA-3A56587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A2977-EC1F-4F78-BBEC-02E43423B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30EF7-58FA-4DB9-AFFF-B6CF07B6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BBE9-C57E-4128-94AE-26BB758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8248-F553-4754-BD64-BD3D490C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926D-616B-4053-B181-E2419D87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727856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218-1BE5-48C1-9D38-517BC647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DF1B-6310-4CD9-B0B1-1D6D7560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6756-46D2-4579-B7BC-EE693518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CF4F-9B70-4DDF-8D3E-1460F80C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F738-682E-4278-AFE4-6CB12E11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90FB-B524-49D0-BA9D-95EFF0BA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F9E5-4FF7-4575-A3CD-6B4AD9A5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2DE4-1796-4176-B953-3592787E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0832-6549-4EA2-A4E9-06F68466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616D-1D6B-46E0-94B1-6803C127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FA0E-009D-4512-ABB1-9F8F5811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9D6C-97F2-47FA-803D-08216D69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13D73-ADFD-49AC-82E8-3FE72907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D179-EA79-4974-9EC6-7DD503D3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8223-D224-4C22-9907-BB421594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E30DC-94AF-4CDB-AFB7-153F1290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C8B2-7B75-4785-9FCE-AE97FFBD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DFC47-9E9A-4047-917E-EF4750AA9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6F620-F7FA-4574-B801-5982B996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283BC-32D1-4C91-B920-7604B3EF7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BEFA7-2231-4978-8010-EC9DF93A2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EAA9E-2EAF-4882-BA30-DBA12359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16E9E-5AFA-42A0-9151-3F8B044C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432AD-5A49-4C9B-9BBF-657BA20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A0D6-F0B7-4F0F-931B-75E158C9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25E7B-90FC-4BF1-A5DD-55C2A246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0FBF9-CA5C-4544-A999-FA82ACD3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718C3-A558-41A3-A6CE-14DEEAF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F3089-38A0-4D11-8C0E-E7B45116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C13F-4594-4DAF-B2FA-836BDE04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E9D3-F10E-4128-957E-2147710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28B8-9A50-40BA-8861-E635E429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B8C5-ADBF-440F-A413-D744EB36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493C0-5960-4322-8678-B4716F9F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51D6-CC7E-4007-8CEF-ED079B4A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58E5-1720-47A7-B5C4-963E9D52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6A5D-1F7C-458E-803F-18C4350A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526-2307-4251-BEA0-F2687ED9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2458C-38B1-4816-909C-6BE3C3B89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9B7C-E4E7-4CF5-8754-E67BDA1C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B356-5662-41E1-A15E-0A1AF140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74D8-4241-4A2C-86BA-F04F3BC9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418D-D62C-4C9D-8531-86354111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31FC2-BD27-4C27-81D2-BC507FC6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0E30-3650-4C15-8A13-548700BF3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E4BA-3A80-41A7-B1AC-21A9602A4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C91E-2894-4D05-A6F7-FB90765C8A4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F845-B41C-4917-90B1-669D6178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5079-5732-464F-83DF-939AF2D13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D139-2E6A-4026-9AC4-638AB61D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B0EE9B-BBD1-449D-82E1-85CFC562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2284"/>
            <a:ext cx="11582400" cy="2658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Runs on LAMP Stack</a:t>
            </a:r>
          </a:p>
          <a:p>
            <a:r>
              <a:rPr lang="en-US" dirty="0"/>
              <a:t>Large monolithic application</a:t>
            </a:r>
          </a:p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16GB RAM minimum</a:t>
            </a:r>
          </a:p>
          <a:p>
            <a:pPr lvl="1"/>
            <a:r>
              <a:rPr lang="en-US" dirty="0"/>
              <a:t>Intel Xeon</a:t>
            </a:r>
          </a:p>
          <a:p>
            <a:r>
              <a:rPr lang="en-US" dirty="0"/>
              <a:t>Storage with volume mounts</a:t>
            </a:r>
          </a:p>
          <a:p>
            <a:r>
              <a:rPr lang="en-US" dirty="0"/>
              <a:t>Optional – separate preview and original files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C6F59-E32D-4299-980E-3E5159C49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D9C6-3AD0-406F-9773-3677CD55D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8294CC-0E19-456E-9E64-D8BB564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Space (www.resourcespace.com)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0F46BD6-B2BE-4958-8144-CA3FC4D4880A}"/>
              </a:ext>
            </a:extLst>
          </p:cNvPr>
          <p:cNvSpPr txBox="1">
            <a:spLocks/>
          </p:cNvSpPr>
          <p:nvPr/>
        </p:nvSpPr>
        <p:spPr>
          <a:xfrm>
            <a:off x="457200" y="4714089"/>
            <a:ext cx="11582400" cy="1586043"/>
          </a:xfrm>
          <a:prstGeom prst="rect">
            <a:avLst/>
          </a:prstGeom>
        </p:spPr>
        <p:txBody>
          <a:bodyPr lIns="0" rIns="0"/>
          <a:lstStyle>
            <a:lvl1pPr marL="226468" indent="-2264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4042" indent="-23493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kumimoji="1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OCIO S3 Compatible Object Store</a:t>
            </a:r>
          </a:p>
          <a:p>
            <a:r>
              <a:rPr lang="en-US" dirty="0"/>
              <a:t>High latency</a:t>
            </a:r>
          </a:p>
          <a:p>
            <a:r>
              <a:rPr lang="en-US" dirty="0"/>
              <a:t>Low read rate</a:t>
            </a:r>
          </a:p>
          <a:p>
            <a:r>
              <a:rPr lang="en-US" dirty="0"/>
              <a:t>File mount for VM only</a:t>
            </a:r>
          </a:p>
          <a:p>
            <a:r>
              <a:rPr lang="en-US" dirty="0"/>
              <a:t>$0.07 /GB/month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9714153-5431-45EB-AB6A-3D0397FF50DD}"/>
              </a:ext>
            </a:extLst>
          </p:cNvPr>
          <p:cNvSpPr txBox="1">
            <a:spLocks/>
          </p:cNvSpPr>
          <p:nvPr/>
        </p:nvSpPr>
        <p:spPr>
          <a:xfrm>
            <a:off x="457200" y="4161885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609555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kumimoji="1" lang="en-US" sz="2400" b="0" i="0" kern="1200" spc="0" baseline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dirty="0"/>
              <a:t>S3 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57202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E8C58-6B52-4DDC-B5E4-F94B18EA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4" y="1447800"/>
            <a:ext cx="4833256" cy="4770120"/>
          </a:xfrm>
        </p:spPr>
        <p:txBody>
          <a:bodyPr/>
          <a:lstStyle/>
          <a:p>
            <a:r>
              <a:rPr lang="en-US" dirty="0"/>
              <a:t>2 Virtual Machines</a:t>
            </a:r>
          </a:p>
          <a:p>
            <a:r>
              <a:rPr lang="en-US" dirty="0"/>
              <a:t>Media Storage</a:t>
            </a:r>
          </a:p>
          <a:p>
            <a:pPr lvl="1"/>
            <a:r>
              <a:rPr lang="en-US" dirty="0"/>
              <a:t>Preview on Tier 3</a:t>
            </a:r>
          </a:p>
          <a:p>
            <a:pPr lvl="1"/>
            <a:r>
              <a:rPr lang="en-US" dirty="0"/>
              <a:t>Original Files on Object Storage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VM ~ $1000/month</a:t>
            </a:r>
          </a:p>
          <a:p>
            <a:pPr lvl="1"/>
            <a:r>
              <a:rPr lang="en-US" dirty="0"/>
              <a:t>Tier 3 Storage 50GB - $27.5 /month</a:t>
            </a:r>
          </a:p>
          <a:p>
            <a:pPr lvl="1"/>
            <a:r>
              <a:rPr lang="en-US" dirty="0"/>
              <a:t>Object Store 1TB - $70/month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Montala</a:t>
            </a:r>
            <a:r>
              <a:rPr lang="en-US" dirty="0"/>
              <a:t> Support Costs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1551-61ED-4400-8EF8-48C475B20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CDA4-721D-4837-AB9C-F90D732D6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37AC7-A9D2-4397-BF48-7E3D9E9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 – Virtual Machines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BBD06-67B4-407C-8B11-422A8A35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96" y="1671979"/>
            <a:ext cx="5163004" cy="40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E8C58-6B52-4DDC-B5E4-F94B18EA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324" y="1591736"/>
            <a:ext cx="4833256" cy="4770120"/>
          </a:xfrm>
        </p:spPr>
        <p:txBody>
          <a:bodyPr/>
          <a:lstStyle/>
          <a:p>
            <a:r>
              <a:rPr lang="en-US" dirty="0"/>
              <a:t>Larger spec containers</a:t>
            </a:r>
          </a:p>
          <a:p>
            <a:r>
              <a:rPr lang="en-US" dirty="0"/>
              <a:t>S3FS driver for S3 volume mount</a:t>
            </a:r>
          </a:p>
          <a:p>
            <a:r>
              <a:rPr lang="en-US" dirty="0"/>
              <a:t>Need a POC</a:t>
            </a:r>
          </a:p>
          <a:p>
            <a:r>
              <a:rPr lang="en-US" dirty="0"/>
              <a:t>No CDN Integration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Containers &amp; Local Storage - TBD</a:t>
            </a:r>
          </a:p>
          <a:p>
            <a:pPr lvl="1"/>
            <a:r>
              <a:rPr lang="en-US" dirty="0"/>
              <a:t>Object Store 1TB - $70/month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Montala</a:t>
            </a:r>
            <a:r>
              <a:rPr lang="en-US" dirty="0"/>
              <a:t> Support Costs </a:t>
            </a:r>
          </a:p>
          <a:p>
            <a:pPr marL="609556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1551-61ED-4400-8EF8-48C475B20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CDA4-721D-4837-AB9C-F90D732D6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37AC7-A9D2-4397-BF48-7E3D9E9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 – </a:t>
            </a:r>
            <a:r>
              <a:rPr lang="en-US" dirty="0" err="1"/>
              <a:t>Openshift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E8A19-9192-4EB2-BCE1-4B5259FB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34" y="1588004"/>
            <a:ext cx="5152166" cy="40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E8C58-6B52-4DDC-B5E4-F94B18EA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324" y="1591736"/>
            <a:ext cx="4833256" cy="4770120"/>
          </a:xfrm>
        </p:spPr>
        <p:txBody>
          <a:bodyPr/>
          <a:lstStyle/>
          <a:p>
            <a:r>
              <a:rPr lang="en-US" dirty="0"/>
              <a:t>Azure VM</a:t>
            </a:r>
          </a:p>
          <a:p>
            <a:r>
              <a:rPr lang="en-US" dirty="0"/>
              <a:t>Azure storage HOT &amp; COLD</a:t>
            </a:r>
          </a:p>
          <a:p>
            <a:r>
              <a:rPr lang="en-US" dirty="0"/>
              <a:t>Integration with Azure CDN</a:t>
            </a:r>
          </a:p>
          <a:p>
            <a:r>
              <a:rPr lang="en-US" dirty="0"/>
              <a:t>2 x Canadian Data Centers 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Compute ~ $400/month</a:t>
            </a:r>
          </a:p>
          <a:p>
            <a:pPr lvl="1"/>
            <a:r>
              <a:rPr lang="en-US" dirty="0"/>
              <a:t>HOT Storage 50GB - $5 /month</a:t>
            </a:r>
          </a:p>
          <a:p>
            <a:pPr lvl="1"/>
            <a:r>
              <a:rPr lang="en-US" dirty="0"/>
              <a:t>COLD Storage 1TB - $80/month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Montala</a:t>
            </a:r>
            <a:r>
              <a:rPr lang="en-US" dirty="0"/>
              <a:t> Support Costs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1551-61ED-4400-8EF8-48C475B20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CDA4-721D-4837-AB9C-F90D732D6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37AC7-A9D2-4397-BF48-7E3D9E9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 –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59213-77AB-48E4-A29B-73155417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2" y="1309395"/>
            <a:ext cx="611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E8C58-6B52-4DDC-B5E4-F94B18EA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324" y="1591736"/>
            <a:ext cx="4833256" cy="4770120"/>
          </a:xfrm>
        </p:spPr>
        <p:txBody>
          <a:bodyPr/>
          <a:lstStyle/>
          <a:p>
            <a:r>
              <a:rPr lang="en-US" dirty="0"/>
              <a:t>Amazon EC2 VM</a:t>
            </a:r>
          </a:p>
          <a:p>
            <a:r>
              <a:rPr lang="en-US" dirty="0"/>
              <a:t>Amazon Elastic File Storage STANDARD &amp; STANDARD-INFREQUENT ACCESS</a:t>
            </a:r>
          </a:p>
          <a:p>
            <a:r>
              <a:rPr lang="en-US" dirty="0"/>
              <a:t>Integration with Amazon CDN</a:t>
            </a:r>
          </a:p>
          <a:p>
            <a:r>
              <a:rPr lang="en-US" dirty="0"/>
              <a:t>1 x Canadian Data Center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Compute ~ $350/month</a:t>
            </a:r>
          </a:p>
          <a:p>
            <a:pPr lvl="1"/>
            <a:r>
              <a:rPr lang="en-US" dirty="0"/>
              <a:t>STANDARD Storage 50GB - $40/month</a:t>
            </a:r>
          </a:p>
          <a:p>
            <a:pPr lvl="1"/>
            <a:r>
              <a:rPr lang="en-US" dirty="0"/>
              <a:t>STANDARD-INFREQUENT</a:t>
            </a:r>
          </a:p>
          <a:p>
            <a:pPr lvl="1"/>
            <a:r>
              <a:rPr lang="en-US" dirty="0"/>
              <a:t> Storage 1TB - $70/month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Montala</a:t>
            </a:r>
            <a:r>
              <a:rPr lang="en-US" dirty="0"/>
              <a:t> Support Costs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1551-61ED-4400-8EF8-48C475B20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CDA4-721D-4837-AB9C-F90D732D6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37AC7-A9D2-4397-BF48-7E3D9E9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 – Amazon Web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13A86-DDD3-44DD-804E-DC37E576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2" y="1493520"/>
            <a:ext cx="611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B0EE9B-BBD1-449D-82E1-85CFC562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5013649" cy="4770120"/>
          </a:xfrm>
        </p:spPr>
        <p:txBody>
          <a:bodyPr/>
          <a:lstStyle/>
          <a:p>
            <a:r>
              <a:rPr lang="en-US" dirty="0"/>
              <a:t>Custom web site </a:t>
            </a:r>
          </a:p>
          <a:p>
            <a:r>
              <a:rPr lang="en-US" dirty="0"/>
              <a:t>Simple browser and search</a:t>
            </a:r>
          </a:p>
          <a:p>
            <a:r>
              <a:rPr lang="en-US" dirty="0"/>
              <a:t>Preview files on local storage (copy of Resource Space file share)</a:t>
            </a:r>
          </a:p>
          <a:p>
            <a:r>
              <a:rPr lang="en-US" dirty="0"/>
              <a:t>Offline downloading original files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C6F59-E32D-4299-980E-3E5159C49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D9C6-3AD0-406F-9773-3677CD55D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8294CC-0E19-456E-9E64-D8BB564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Facing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9236-C3BD-4073-9133-5154EE17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40" y="640080"/>
            <a:ext cx="1365754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11994</TotalTime>
  <Words>343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Resource Space (www.resourcespace.com)</vt:lpstr>
      <vt:lpstr>Hosting Option – Virtual Machines</vt:lpstr>
      <vt:lpstr>Hosting Option – Openshift</vt:lpstr>
      <vt:lpstr>Hosting Option – Azure</vt:lpstr>
      <vt:lpstr>Hosting Option – Amazon Web Services</vt:lpstr>
      <vt:lpstr>Public Facing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Space (www.resourcespace.com)</dc:title>
  <dc:creator>Nadkarni, Nilesh</dc:creator>
  <cp:lastModifiedBy>Nadkarni, Nilesh</cp:lastModifiedBy>
  <cp:revision>7</cp:revision>
  <dcterms:created xsi:type="dcterms:W3CDTF">2021-04-23T02:22:28Z</dcterms:created>
  <dcterms:modified xsi:type="dcterms:W3CDTF">2021-06-02T04:09:30Z</dcterms:modified>
</cp:coreProperties>
</file>