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C5377E-20D5-4CC6-BD83-49F66994EF09}" type="datetimeFigureOut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9EEDE-94DD-4173-BDB2-C3BF0601D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10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296A3-24AF-467E-9941-C052C9700B9F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6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B15-A16A-4296-8D8A-42353628C704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243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A5F43-CDDF-44CF-8566-0C026DF0F58B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54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A804-D49E-4091-A253-A89C9A773697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195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7D6A6-FA09-4978-88D8-2F3E52AA3771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717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97A95-2DA9-43A4-B856-B33656A84F5D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65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74733-16D0-4FF6-B779-15ACBAC5921C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807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7188F-F011-4C92-96E0-A03FF5100BC0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68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8D6FA-D2B3-417F-8763-5FBA00138F63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529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ED47B-DA57-4367-A251-02C6022FA7B8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20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B0016-0430-4EE5-B5F6-23AAFBFB961D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5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DA776-2776-4F22-B93C-81D04F554F57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785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BA1C2-4BB4-4C97-AA33-08DD1D7D5A57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03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EFED-5EF7-48B0-AB04-9F5E12A7280A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8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AC10F-46EF-434E-8261-A19A4E0AC06F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7104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5A31B-C73E-43B4-8310-31525A62C482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109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2A956-7BBD-471B-BFA0-2018CFFA3BF2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309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FF27842-15B2-44DF-9825-972989C6544B}" type="datetime1">
              <a:rPr lang="ko-KR" altLang="en-US" smtClean="0"/>
              <a:t>2025-08-30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4B18B-5B6A-4AAF-A14F-F4D9499D87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431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24CCE-B15E-400F-AF52-19A9F47684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바이브</a:t>
            </a:r>
            <a:r>
              <a:rPr lang="ko-KR" altLang="en-US" dirty="0"/>
              <a:t> 코딩</a:t>
            </a:r>
            <a:r>
              <a:rPr lang="en-US" altLang="ko-KR" dirty="0"/>
              <a:t>: </a:t>
            </a:r>
            <a:r>
              <a:rPr lang="ko-KR" altLang="en-US" dirty="0"/>
              <a:t>소프트웨어 개발의 새로운 지평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6AFD77-9B28-4C6F-A3B7-B66B77022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나노랩심화</a:t>
            </a:r>
            <a:r>
              <a:rPr lang="en-US" altLang="ko-KR" dirty="0"/>
              <a:t>2</a:t>
            </a:r>
          </a:p>
          <a:p>
            <a:r>
              <a:rPr lang="en-US" altLang="ko-KR" dirty="0"/>
              <a:t>2025</a:t>
            </a:r>
            <a:r>
              <a:rPr lang="ko-KR" altLang="en-US" dirty="0"/>
              <a:t>년도 </a:t>
            </a:r>
            <a:r>
              <a:rPr lang="en-US" altLang="ko-KR" dirty="0"/>
              <a:t>2</a:t>
            </a:r>
            <a:r>
              <a:rPr lang="ko-KR" altLang="en-US" dirty="0"/>
              <a:t>학기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E0FD55-4C04-4098-8A9F-0C0C97DC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1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게임 </a:t>
            </a:r>
            <a:r>
              <a:rPr lang="ko-KR" altLang="en-US" dirty="0" err="1"/>
              <a:t>체인저인</a:t>
            </a:r>
            <a:r>
              <a:rPr lang="ko-KR" altLang="en-US" dirty="0"/>
              <a:t> 이유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981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전례 없는 속도와 혁신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개발 주기 단축</a:t>
            </a:r>
            <a:r>
              <a:rPr lang="en-US" altLang="ko-KR" dirty="0"/>
              <a:t>: </a:t>
            </a:r>
            <a:r>
              <a:rPr lang="ko-KR" altLang="en-US" dirty="0"/>
              <a:t>프로토타이핑과 </a:t>
            </a:r>
            <a:r>
              <a:rPr lang="en-US" altLang="ko-KR" dirty="0"/>
              <a:t>MVP </a:t>
            </a:r>
            <a:r>
              <a:rPr lang="ko-KR" altLang="en-US" dirty="0"/>
              <a:t>개발 속도를 극적으로 단축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생산성 향상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"10</a:t>
            </a:r>
            <a:r>
              <a:rPr lang="ko-KR" altLang="en-US" dirty="0"/>
              <a:t>명 팀이 </a:t>
            </a:r>
            <a:r>
              <a:rPr lang="en-US" altLang="ko-KR" dirty="0"/>
              <a:t>50~100</a:t>
            </a:r>
            <a:r>
              <a:rPr lang="ko-KR" altLang="en-US" dirty="0"/>
              <a:t>명의 작업을 수행</a:t>
            </a:r>
            <a:r>
              <a:rPr lang="en-US" altLang="ko-KR" dirty="0"/>
              <a:t>" (Y Combinator CEO)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YC </a:t>
            </a:r>
            <a:r>
              <a:rPr lang="ko-KR" altLang="en-US" dirty="0" err="1"/>
              <a:t>스타트업의</a:t>
            </a:r>
            <a:r>
              <a:rPr lang="ko-KR" altLang="en-US" dirty="0"/>
              <a:t> </a:t>
            </a:r>
            <a:r>
              <a:rPr lang="en-US" altLang="ko-KR" dirty="0"/>
              <a:t>25%</a:t>
            </a:r>
            <a:r>
              <a:rPr lang="ko-KR" altLang="en-US" dirty="0"/>
              <a:t>가 코드의 </a:t>
            </a:r>
            <a:r>
              <a:rPr lang="en-US" altLang="ko-KR" dirty="0"/>
              <a:t>95%</a:t>
            </a:r>
            <a:r>
              <a:rPr lang="ko-KR" altLang="en-US" dirty="0"/>
              <a:t>를 </a:t>
            </a:r>
            <a:r>
              <a:rPr lang="en-US" altLang="ko-KR" dirty="0"/>
              <a:t>AI</a:t>
            </a:r>
            <a:r>
              <a:rPr lang="ko-KR" altLang="en-US" dirty="0"/>
              <a:t>로 작성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비즈니스 변화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더 많은 실험과 빠른 시장 피드백을 통해 비즈니스 전략을 근본적으로 변화시킴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아이디어 구상부터 실행까지의 격차가 사라짐   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51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게임 </a:t>
            </a:r>
            <a:r>
              <a:rPr lang="ko-KR" altLang="en-US" dirty="0" err="1"/>
              <a:t>체인저인</a:t>
            </a:r>
            <a:r>
              <a:rPr lang="ko-KR" altLang="en-US" dirty="0"/>
              <a:t> 이유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981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소프트웨어 창작의 민주화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진입 장벽 완화</a:t>
            </a:r>
            <a:r>
              <a:rPr lang="en-US" altLang="ko-KR" dirty="0"/>
              <a:t>: </a:t>
            </a:r>
            <a:r>
              <a:rPr lang="ko-KR" altLang="en-US" dirty="0"/>
              <a:t>프로그래밍에 대한 진입 장벽을 크게 낮춤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사례</a:t>
            </a:r>
            <a:r>
              <a:rPr lang="en-US" altLang="ko-KR" dirty="0"/>
              <a:t>: </a:t>
            </a:r>
            <a:r>
              <a:rPr lang="ko-KR" altLang="en-US" dirty="0"/>
              <a:t>뉴욕 타임스 기자가 만든 </a:t>
            </a:r>
            <a:r>
              <a:rPr lang="en-US" altLang="ko-KR" dirty="0"/>
              <a:t>'</a:t>
            </a:r>
            <a:r>
              <a:rPr lang="en-US" altLang="ko-KR" dirty="0" err="1"/>
              <a:t>LunchBox</a:t>
            </a:r>
            <a:r>
              <a:rPr lang="en-US" altLang="ko-KR" dirty="0"/>
              <a:t> Buddy’ </a:t>
            </a:r>
            <a:r>
              <a:rPr lang="ko-KR" altLang="en-US" dirty="0"/>
              <a:t>앱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https://lunchboxbuddy.app/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새로운 패러다임</a:t>
            </a:r>
            <a:r>
              <a:rPr lang="en-US" altLang="ko-KR" dirty="0"/>
              <a:t>: </a:t>
            </a:r>
            <a:r>
              <a:rPr lang="ko-KR" altLang="en-US" dirty="0"/>
              <a:t>개인의 특정 문제를 해결하는 맞춤형 </a:t>
            </a:r>
            <a:r>
              <a:rPr lang="en-US" altLang="ko-KR" dirty="0"/>
              <a:t>'</a:t>
            </a:r>
            <a:r>
              <a:rPr lang="ko-KR" altLang="en-US" dirty="0"/>
              <a:t>한 사람을 위한 소프트웨어</a:t>
            </a:r>
            <a:r>
              <a:rPr lang="en-US" altLang="ko-KR" dirty="0"/>
              <a:t>(software for one)'</a:t>
            </a:r>
            <a:r>
              <a:rPr lang="ko-KR" altLang="en-US" dirty="0"/>
              <a:t>의 등장   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890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게임 </a:t>
            </a:r>
            <a:r>
              <a:rPr lang="ko-KR" altLang="en-US" dirty="0" err="1"/>
              <a:t>체인저인</a:t>
            </a:r>
            <a:r>
              <a:rPr lang="ko-KR" altLang="en-US" dirty="0"/>
              <a:t> 이유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81468"/>
            <a:ext cx="102981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엔지니어 역할의 진화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반복 작업 자동화</a:t>
            </a:r>
            <a:r>
              <a:rPr lang="en-US" altLang="ko-KR" dirty="0"/>
              <a:t>: </a:t>
            </a:r>
            <a:r>
              <a:rPr lang="ko-KR" altLang="en-US" dirty="0"/>
              <a:t>지루하고 반복적인 작업을 자동화하여 개발자의 역할을 격상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인지 부하의 이동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From: </a:t>
            </a:r>
            <a:r>
              <a:rPr lang="ko-KR" altLang="en-US" dirty="0"/>
              <a:t>구문</a:t>
            </a:r>
            <a:r>
              <a:rPr lang="en-US" altLang="ko-KR" dirty="0"/>
              <a:t>, </a:t>
            </a:r>
            <a:r>
              <a:rPr lang="ko-KR" altLang="en-US" dirty="0"/>
              <a:t>구현 세부 사항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To: </a:t>
            </a:r>
            <a:r>
              <a:rPr lang="ko-KR" altLang="en-US" dirty="0"/>
              <a:t>시스템 아키텍처</a:t>
            </a:r>
            <a:r>
              <a:rPr lang="en-US" altLang="ko-KR" dirty="0"/>
              <a:t>, </a:t>
            </a:r>
            <a:r>
              <a:rPr lang="ko-KR" altLang="en-US" dirty="0"/>
              <a:t>사용자 경험</a:t>
            </a:r>
            <a:r>
              <a:rPr lang="en-US" altLang="ko-KR" dirty="0"/>
              <a:t>, </a:t>
            </a:r>
            <a:r>
              <a:rPr lang="ko-KR" altLang="en-US" dirty="0"/>
              <a:t>창의적 문제 해결</a:t>
            </a:r>
            <a:r>
              <a:rPr lang="en-US" altLang="ko-KR" dirty="0"/>
              <a:t>, </a:t>
            </a:r>
            <a:r>
              <a:rPr lang="ko-KR" altLang="en-US" dirty="0"/>
              <a:t>비즈니스 로직 </a:t>
            </a:r>
            <a:r>
              <a:rPr lang="en-US" altLang="ko-KR" dirty="0"/>
              <a:t>(</a:t>
            </a:r>
            <a:r>
              <a:rPr lang="ko-KR" altLang="en-US" dirty="0" err="1"/>
              <a:t>제품적</a:t>
            </a:r>
            <a:r>
              <a:rPr lang="ko-KR" altLang="en-US" dirty="0"/>
              <a:t> 사고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가치의 변화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"</a:t>
            </a:r>
            <a:r>
              <a:rPr lang="ko-KR" altLang="en-US" dirty="0"/>
              <a:t>어떻게</a:t>
            </a:r>
            <a:r>
              <a:rPr lang="en-US" altLang="ko-KR" dirty="0"/>
              <a:t>(How)" </a:t>
            </a:r>
            <a:r>
              <a:rPr lang="ko-KR" altLang="en-US" dirty="0"/>
              <a:t>구현할 것인가 → </a:t>
            </a:r>
            <a:r>
              <a:rPr lang="en-US" altLang="ko-KR" dirty="0"/>
              <a:t>"</a:t>
            </a:r>
            <a:r>
              <a:rPr lang="ko-KR" altLang="en-US" dirty="0"/>
              <a:t>무엇을</a:t>
            </a:r>
            <a:r>
              <a:rPr lang="en-US" altLang="ko-KR" dirty="0"/>
              <a:t>(What), </a:t>
            </a:r>
            <a:r>
              <a:rPr lang="ko-KR" altLang="en-US" dirty="0"/>
              <a:t>왜</a:t>
            </a:r>
            <a:r>
              <a:rPr lang="en-US" altLang="ko-KR" dirty="0"/>
              <a:t>(Why)" </a:t>
            </a:r>
            <a:r>
              <a:rPr lang="ko-KR" altLang="en-US" dirty="0"/>
              <a:t>해결할 것인가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"</a:t>
            </a:r>
            <a:r>
              <a:rPr lang="ko-KR" altLang="en-US" dirty="0"/>
              <a:t>병목 현상은 더 이상 개발 속도가 아니라</a:t>
            </a:r>
            <a:r>
              <a:rPr lang="en-US" altLang="ko-KR" dirty="0"/>
              <a:t>, </a:t>
            </a:r>
            <a:r>
              <a:rPr lang="ko-KR" altLang="en-US" dirty="0"/>
              <a:t>어떤 문제가 해결할 가치가 있는지를 아는 것</a:t>
            </a:r>
            <a:r>
              <a:rPr lang="en-US" altLang="ko-KR" dirty="0"/>
              <a:t>"   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416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리스크에 대한 비판적 고찰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824318"/>
            <a:ext cx="102981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숨겨진 비용</a:t>
            </a:r>
            <a:r>
              <a:rPr lang="en-US" altLang="ko-KR" dirty="0"/>
              <a:t>: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유지보수성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품질 저하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AI </a:t>
            </a:r>
            <a:r>
              <a:rPr lang="ko-KR" altLang="en-US" dirty="0"/>
              <a:t>생성 코드는 버그가 많고 비효율적일 수 있음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유지보수성의 악몽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명확한 아키텍처</a:t>
            </a:r>
            <a:r>
              <a:rPr lang="en-US" altLang="ko-KR" dirty="0"/>
              <a:t>,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일관성 부재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새로운 팀원이 디버깅하고 업데이트하기 어려움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기술 부채</a:t>
            </a:r>
            <a:r>
              <a:rPr lang="en-US" altLang="ko-KR" dirty="0"/>
              <a:t>: </a:t>
            </a:r>
            <a:r>
              <a:rPr lang="ko-KR" altLang="en-US" dirty="0"/>
              <a:t>규율 없이 관리될 경우 기술 부채 축적을 가속화   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953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리스크에 대한 비판적 고찰 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652868"/>
            <a:ext cx="102981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설계부터 불안전한가</a:t>
            </a:r>
            <a:r>
              <a:rPr lang="en-US" altLang="ko-KR" dirty="0"/>
              <a:t>? </a:t>
            </a:r>
            <a:r>
              <a:rPr lang="ko-KR" altLang="en-US" dirty="0"/>
              <a:t>보안 환경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취약점 내포</a:t>
            </a:r>
            <a:r>
              <a:rPr lang="en-US" altLang="ko-KR" dirty="0"/>
              <a:t>: AI </a:t>
            </a:r>
            <a:r>
              <a:rPr lang="ko-KR" altLang="en-US" dirty="0"/>
              <a:t>모델은 안전하지 않은 패턴을 포함한 공개 코드로 학습됨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일반적인 결함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입력 유효성 검사 부족 </a:t>
            </a:r>
            <a:r>
              <a:rPr lang="en-US" altLang="ko-KR" dirty="0"/>
              <a:t>(</a:t>
            </a:r>
            <a:r>
              <a:rPr lang="ko-KR" altLang="en-US" dirty="0"/>
              <a:t>주입 공격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하드코딩된</a:t>
            </a:r>
            <a:r>
              <a:rPr lang="ko-KR" altLang="en-US" dirty="0"/>
              <a:t> 자격 증명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민감한 데이터 노출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기본 보안 프로토콜 미비 </a:t>
            </a:r>
            <a:r>
              <a:rPr lang="en-US" altLang="ko-KR" dirty="0"/>
              <a:t>(CSRF </a:t>
            </a:r>
            <a:r>
              <a:rPr lang="ko-KR" altLang="en-US" dirty="0"/>
              <a:t>보호 등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연구 결과</a:t>
            </a:r>
            <a:r>
              <a:rPr lang="en-US" altLang="ko-KR" dirty="0"/>
              <a:t>: </a:t>
            </a:r>
            <a:r>
              <a:rPr lang="ko-KR" altLang="en-US" dirty="0"/>
              <a:t>스탠포드 대학 연구에 따르면</a:t>
            </a:r>
            <a:r>
              <a:rPr lang="en-US" altLang="ko-KR" dirty="0"/>
              <a:t>, AI </a:t>
            </a:r>
            <a:r>
              <a:rPr lang="ko-KR" altLang="en-US" dirty="0"/>
              <a:t>생성 코드의 상당 부분에 보안 버그가 포함됨   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4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리스크에 대한 비판적 고찰 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6" y="1652868"/>
            <a:ext cx="109077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장인정신의 침식</a:t>
            </a:r>
            <a:r>
              <a:rPr lang="en-US" altLang="ko-KR" dirty="0"/>
              <a:t>: </a:t>
            </a:r>
            <a:r>
              <a:rPr lang="ko-KR" altLang="en-US" dirty="0"/>
              <a:t>기술 퇴보와 과잉 의존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기본 능력 침식</a:t>
            </a:r>
            <a:r>
              <a:rPr lang="en-US" altLang="ko-KR" dirty="0"/>
              <a:t>: AI</a:t>
            </a:r>
            <a:r>
              <a:rPr lang="ko-KR" altLang="en-US" dirty="0"/>
              <a:t>에 대한 과도한 의존은 기본적인 프로그래밍 및 문제 해결 능력을 약화시킬 수 있음 </a:t>
            </a:r>
            <a:r>
              <a:rPr lang="en-US" altLang="ko-KR" dirty="0"/>
              <a:t>(</a:t>
            </a:r>
            <a:r>
              <a:rPr lang="ko-KR" altLang="en-US" dirty="0"/>
              <a:t>특히 주니어 개발자</a:t>
            </a:r>
            <a:r>
              <a:rPr lang="en-US" altLang="ko-KR" dirty="0"/>
              <a:t>)   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디버깅 능력 상실</a:t>
            </a:r>
            <a:r>
              <a:rPr lang="en-US" altLang="ko-KR" dirty="0"/>
              <a:t>: </a:t>
            </a:r>
            <a:r>
              <a:rPr lang="ko-KR" altLang="en-US" dirty="0"/>
              <a:t>코드베이스에 대한 깊은 이해를 잃게 되면 복잡한 시스템 문제 해결에 무력해짐    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"</a:t>
            </a:r>
            <a:r>
              <a:rPr lang="ko-KR" altLang="en-US" dirty="0" err="1"/>
              <a:t>바이브</a:t>
            </a:r>
            <a:r>
              <a:rPr lang="ko-KR" altLang="en-US" dirty="0"/>
              <a:t> 코딩은 나의 </a:t>
            </a:r>
            <a:r>
              <a:rPr lang="en-US" altLang="ko-KR" dirty="0"/>
              <a:t>IQ</a:t>
            </a:r>
            <a:r>
              <a:rPr lang="ko-KR" altLang="en-US" dirty="0"/>
              <a:t>를 낮추고</a:t>
            </a:r>
            <a:r>
              <a:rPr lang="en-US" altLang="ko-KR" dirty="0"/>
              <a:t>... </a:t>
            </a:r>
            <a:r>
              <a:rPr lang="ko-KR" altLang="en-US" dirty="0"/>
              <a:t>나를 게으르게 만든다</a:t>
            </a:r>
            <a:r>
              <a:rPr lang="en-US" altLang="ko-KR" dirty="0"/>
              <a:t>"   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'70% </a:t>
            </a:r>
            <a:r>
              <a:rPr lang="ko-KR" altLang="en-US" dirty="0"/>
              <a:t>문제</a:t>
            </a:r>
            <a:r>
              <a:rPr lang="en-US" altLang="ko-KR" dirty="0"/>
              <a:t>': AI</a:t>
            </a:r>
            <a:r>
              <a:rPr lang="ko-KR" altLang="en-US" dirty="0"/>
              <a:t>는 목표의 </a:t>
            </a:r>
            <a:r>
              <a:rPr lang="en-US" altLang="ko-KR" dirty="0"/>
              <a:t>70%</a:t>
            </a:r>
            <a:r>
              <a:rPr lang="ko-KR" altLang="en-US" dirty="0"/>
              <a:t>까지 도달하게 해주지만</a:t>
            </a:r>
            <a:r>
              <a:rPr lang="en-US" altLang="ko-KR" dirty="0"/>
              <a:t>, </a:t>
            </a:r>
            <a:r>
              <a:rPr lang="ko-KR" altLang="en-US" dirty="0"/>
              <a:t>나머지 </a:t>
            </a:r>
            <a:r>
              <a:rPr lang="en-US" altLang="ko-KR" dirty="0"/>
              <a:t>30%(</a:t>
            </a:r>
            <a:r>
              <a:rPr lang="ko-KR" altLang="en-US" dirty="0" err="1"/>
              <a:t>엣지</a:t>
            </a:r>
            <a:r>
              <a:rPr lang="ko-KR" altLang="en-US" dirty="0"/>
              <a:t> 케이스</a:t>
            </a:r>
            <a:r>
              <a:rPr lang="en-US" altLang="ko-KR" dirty="0"/>
              <a:t>, </a:t>
            </a:r>
            <a:r>
              <a:rPr lang="ko-KR" altLang="en-US" dirty="0"/>
              <a:t>견고성</a:t>
            </a:r>
            <a:r>
              <a:rPr lang="en-US" altLang="ko-KR" dirty="0"/>
              <a:t>, </a:t>
            </a:r>
            <a:r>
              <a:rPr lang="ko-KR" altLang="en-US" dirty="0"/>
              <a:t>아키텍처</a:t>
            </a:r>
            <a:r>
              <a:rPr lang="en-US" altLang="ko-KR" dirty="0"/>
              <a:t>)</a:t>
            </a:r>
            <a:r>
              <a:rPr lang="ko-KR" altLang="en-US" dirty="0"/>
              <a:t>는 깊은 인간의 전문 지식을 요구하며</a:t>
            </a:r>
            <a:r>
              <a:rPr lang="en-US" altLang="ko-KR" dirty="0"/>
              <a:t>, </a:t>
            </a:r>
            <a:r>
              <a:rPr lang="ko-KR" altLang="en-US" dirty="0"/>
              <a:t>바로 이 전문 지식이 퇴보할 위험에 처함   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4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리스크에 대한 비판적 고찰 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A64C8D1-7E58-4F2B-A6D6-4AD2A12ED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7" y="1542825"/>
            <a:ext cx="8599906" cy="47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9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CS</a:t>
            </a:r>
            <a:r>
              <a:rPr lang="ko-KR" altLang="en-US" dirty="0"/>
              <a:t>와의 만남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6" y="1652868"/>
            <a:ext cx="109077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철학의 충돌</a:t>
            </a:r>
            <a:r>
              <a:rPr lang="en-US" altLang="ko-KR" dirty="0"/>
              <a:t>: </a:t>
            </a:r>
            <a:r>
              <a:rPr lang="ko-KR" altLang="en-US" dirty="0" err="1"/>
              <a:t>바이브</a:t>
            </a:r>
            <a:r>
              <a:rPr lang="ko-KR" altLang="en-US" dirty="0"/>
              <a:t> 코딩 대 </a:t>
            </a:r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비유</a:t>
            </a:r>
            <a:r>
              <a:rPr lang="en-US" altLang="ko-KR" dirty="0"/>
              <a:t>: "</a:t>
            </a:r>
            <a:r>
              <a:rPr lang="ko-KR" altLang="en-US" dirty="0"/>
              <a:t>재즈 즉흥 연주 대 클래식 오케스트라</a:t>
            </a:r>
            <a:r>
              <a:rPr lang="en-US" altLang="ko-KR" dirty="0"/>
              <a:t>"   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바이브</a:t>
            </a:r>
            <a:r>
              <a:rPr lang="ko-KR" altLang="en-US" dirty="0"/>
              <a:t> 코딩 </a:t>
            </a:r>
            <a:r>
              <a:rPr lang="en-US" altLang="ko-KR" dirty="0"/>
              <a:t>(</a:t>
            </a:r>
            <a:r>
              <a:rPr lang="ko-KR" altLang="en-US" dirty="0"/>
              <a:t>재즈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직관</a:t>
            </a:r>
            <a:r>
              <a:rPr lang="en-US" altLang="ko-KR" dirty="0"/>
              <a:t>, </a:t>
            </a:r>
            <a:r>
              <a:rPr lang="ko-KR" altLang="en-US" dirty="0"/>
              <a:t>창의성</a:t>
            </a:r>
            <a:r>
              <a:rPr lang="en-US" altLang="ko-KR" dirty="0"/>
              <a:t>, </a:t>
            </a:r>
            <a:r>
              <a:rPr lang="ko-KR" altLang="en-US" dirty="0"/>
              <a:t>흐름 우선    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유동적이고 때로는 </a:t>
            </a:r>
            <a:r>
              <a:rPr lang="en-US" altLang="ko-KR" dirty="0"/>
              <a:t>"</a:t>
            </a:r>
            <a:r>
              <a:rPr lang="ko-KR" altLang="en-US" dirty="0"/>
              <a:t>혼돈스러운</a:t>
            </a:r>
            <a:r>
              <a:rPr lang="en-US" altLang="ko-KR" dirty="0"/>
              <a:t>" </a:t>
            </a:r>
            <a:r>
              <a:rPr lang="ko-KR" altLang="en-US" dirty="0"/>
              <a:t>본질    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클린</a:t>
            </a:r>
            <a:r>
              <a:rPr lang="ko-KR" altLang="en-US" dirty="0"/>
              <a:t> 코드 </a:t>
            </a:r>
            <a:r>
              <a:rPr lang="en-US" altLang="ko-KR" dirty="0"/>
              <a:t>(</a:t>
            </a:r>
            <a:r>
              <a:rPr lang="ko-KR" altLang="en-US" dirty="0"/>
              <a:t>클래식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가독성</a:t>
            </a:r>
            <a:r>
              <a:rPr lang="en-US" altLang="ko-KR" dirty="0"/>
              <a:t>, </a:t>
            </a:r>
            <a:r>
              <a:rPr lang="ko-KR" altLang="en-US" dirty="0"/>
              <a:t>구조</a:t>
            </a:r>
            <a:r>
              <a:rPr lang="en-US" altLang="ko-KR" dirty="0"/>
              <a:t>, </a:t>
            </a:r>
            <a:r>
              <a:rPr lang="ko-KR" altLang="en-US" dirty="0"/>
              <a:t>단일 책임 원칙    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규율 잡힌 장인 정신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948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CS</a:t>
            </a:r>
            <a:r>
              <a:rPr lang="ko-KR" altLang="en-US" dirty="0"/>
              <a:t>와의 만남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436" y="1652868"/>
            <a:ext cx="10907713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미래를 위한 통합</a:t>
            </a:r>
            <a:r>
              <a:rPr lang="en-US" altLang="ko-KR" dirty="0"/>
              <a:t>: </a:t>
            </a:r>
            <a:r>
              <a:rPr lang="ko-KR" altLang="en-US" dirty="0"/>
              <a:t>하이브리드 모델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나아갈 길은 선택이 아닌 통합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창작</a:t>
            </a:r>
            <a:r>
              <a:rPr lang="en-US" altLang="ko-KR" dirty="0"/>
              <a:t>): </a:t>
            </a:r>
            <a:r>
              <a:rPr lang="ko-KR" altLang="en-US" dirty="0" err="1"/>
              <a:t>바이브</a:t>
            </a:r>
            <a:r>
              <a:rPr lang="ko-KR" altLang="en-US" dirty="0"/>
              <a:t> 코딩으로 신속하게 프로토타입 생성 및 아이디어 탐색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2</a:t>
            </a:r>
            <a:r>
              <a:rPr lang="ko-KR" altLang="en-US" dirty="0"/>
              <a:t>단계 </a:t>
            </a:r>
            <a:r>
              <a:rPr lang="en-US" altLang="ko-KR" dirty="0"/>
              <a:t>(</a:t>
            </a:r>
            <a:r>
              <a:rPr lang="ko-KR" altLang="en-US" dirty="0"/>
              <a:t>강화</a:t>
            </a:r>
            <a:r>
              <a:rPr lang="en-US" altLang="ko-KR" dirty="0"/>
              <a:t>): </a:t>
            </a:r>
            <a:r>
              <a:rPr lang="ko-KR" altLang="en-US" dirty="0"/>
              <a:t>전통적인 소프트웨어 공학</a:t>
            </a:r>
            <a:r>
              <a:rPr lang="en-US" altLang="ko-KR" dirty="0"/>
              <a:t>(</a:t>
            </a:r>
            <a:r>
              <a:rPr lang="ko-KR" altLang="en-US" dirty="0" err="1"/>
              <a:t>클린</a:t>
            </a:r>
            <a:r>
              <a:rPr lang="ko-KR" altLang="en-US" dirty="0"/>
              <a:t> 코드</a:t>
            </a:r>
            <a:r>
              <a:rPr lang="en-US" altLang="ko-KR" dirty="0"/>
              <a:t>, SOLID,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보안 감사</a:t>
            </a:r>
            <a:r>
              <a:rPr lang="en-US" altLang="ko-KR" dirty="0"/>
              <a:t>)</a:t>
            </a:r>
            <a:r>
              <a:rPr lang="ko-KR" altLang="en-US" dirty="0"/>
              <a:t>을 적용하여 </a:t>
            </a:r>
            <a:r>
              <a:rPr lang="en-US" altLang="ko-KR" dirty="0"/>
              <a:t>AI </a:t>
            </a:r>
            <a:r>
              <a:rPr lang="ko-KR" altLang="en-US" dirty="0"/>
              <a:t>생성 코드를 </a:t>
            </a:r>
            <a:r>
              <a:rPr lang="ko-KR" altLang="en-US" dirty="0" err="1"/>
              <a:t>리팩토링하고</a:t>
            </a:r>
            <a:r>
              <a:rPr lang="ko-KR" altLang="en-US" dirty="0"/>
              <a:t> 강화    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결론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AI </a:t>
            </a:r>
            <a:r>
              <a:rPr lang="ko-KR" altLang="en-US" dirty="0"/>
              <a:t>시대에 컴퓨터 과학의 제</a:t>
            </a:r>
            <a:r>
              <a:rPr lang="en-US" altLang="ko-KR" dirty="0"/>
              <a:t>1</a:t>
            </a:r>
            <a:r>
              <a:rPr lang="ko-KR" altLang="en-US" dirty="0"/>
              <a:t>원칙</a:t>
            </a:r>
            <a:r>
              <a:rPr lang="en-US" altLang="ko-KR" dirty="0"/>
              <a:t>(</a:t>
            </a:r>
            <a:r>
              <a:rPr lang="ko-KR" altLang="en-US" dirty="0"/>
              <a:t>알고리즘</a:t>
            </a:r>
            <a:r>
              <a:rPr lang="en-US" altLang="ko-KR" dirty="0"/>
              <a:t>, </a:t>
            </a:r>
            <a:r>
              <a:rPr lang="ko-KR" altLang="en-US" dirty="0"/>
              <a:t>자료구조</a:t>
            </a:r>
            <a:r>
              <a:rPr lang="en-US" altLang="ko-KR" dirty="0"/>
              <a:t>, </a:t>
            </a:r>
            <a:r>
              <a:rPr lang="ko-KR" altLang="en-US" dirty="0"/>
              <a:t>아키텍처</a:t>
            </a:r>
            <a:r>
              <a:rPr lang="en-US" altLang="ko-KR" dirty="0"/>
              <a:t>)</a:t>
            </a:r>
            <a:r>
              <a:rPr lang="ko-KR" altLang="en-US" dirty="0"/>
              <a:t>은 더욱 가치 </a:t>
            </a:r>
            <a:r>
              <a:rPr lang="ko-KR" altLang="en-US" dirty="0" err="1"/>
              <a:t>있어짐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깊은 기초 지식은 </a:t>
            </a:r>
            <a:r>
              <a:rPr lang="en-US" altLang="ko-KR" dirty="0"/>
              <a:t>AI</a:t>
            </a:r>
            <a:r>
              <a:rPr lang="ko-KR" altLang="en-US" dirty="0"/>
              <a:t>의 결함 있는 결과물</a:t>
            </a:r>
            <a:r>
              <a:rPr lang="en-US" altLang="ko-KR" dirty="0"/>
              <a:t>(</a:t>
            </a:r>
            <a:r>
              <a:rPr lang="ko-KR" altLang="en-US" dirty="0"/>
              <a:t>보안 허점</a:t>
            </a:r>
            <a:r>
              <a:rPr lang="en-US" altLang="ko-KR" dirty="0"/>
              <a:t>, </a:t>
            </a:r>
            <a:r>
              <a:rPr lang="ko-KR" altLang="en-US" dirty="0"/>
              <a:t>성능 병목</a:t>
            </a:r>
            <a:r>
              <a:rPr lang="en-US" altLang="ko-KR" dirty="0"/>
              <a:t>)</a:t>
            </a:r>
            <a:r>
              <a:rPr lang="ko-KR" altLang="en-US" dirty="0"/>
              <a:t>을 비판적으로 평가하고 개선하는 능력의 원천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AI</a:t>
            </a:r>
            <a:r>
              <a:rPr lang="ko-KR" altLang="en-US" dirty="0"/>
              <a:t>는 강력하지만 신뢰할 수 없는 인턴</a:t>
            </a:r>
            <a:r>
              <a:rPr lang="en-US" altLang="ko-KR" dirty="0"/>
              <a:t>, </a:t>
            </a:r>
            <a:r>
              <a:rPr lang="ko-KR" altLang="en-US" dirty="0"/>
              <a:t>인간 엔지니어는 감독하는 시니어 </a:t>
            </a:r>
            <a:r>
              <a:rPr lang="ko-KR" altLang="en-US" dirty="0" err="1"/>
              <a:t>아키텍트가</a:t>
            </a:r>
            <a:r>
              <a:rPr lang="ko-KR" altLang="en-US" dirty="0"/>
              <a:t> 되어야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4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00D1-4691-4A73-ACFD-D3742CE5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 및 다음 단계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99492-7DEE-472A-9644-0535AAF8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07663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바이브</a:t>
            </a:r>
            <a:r>
              <a:rPr lang="ko-KR" altLang="en-US" dirty="0"/>
              <a:t> </a:t>
            </a:r>
            <a:r>
              <a:rPr lang="ko-KR" altLang="en-US" dirty="0" err="1"/>
              <a:t>코더에서</a:t>
            </a:r>
            <a:r>
              <a:rPr lang="ko-KR" altLang="en-US" dirty="0"/>
              <a:t> </a:t>
            </a:r>
            <a:r>
              <a:rPr lang="en-US" altLang="ko-KR" dirty="0"/>
              <a:t>AI </a:t>
            </a:r>
            <a:r>
              <a:rPr lang="ko-KR" altLang="en-US" dirty="0"/>
              <a:t>증강 엔지니어로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양날의 검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 err="1"/>
              <a:t>바이브</a:t>
            </a:r>
            <a:r>
              <a:rPr lang="ko-KR" altLang="en-US" dirty="0"/>
              <a:t> 코딩은 놀라운 속도와 접근성을 제공하지만</a:t>
            </a:r>
            <a:r>
              <a:rPr lang="en-US" altLang="ko-KR" dirty="0"/>
              <a:t>, </a:t>
            </a:r>
            <a:r>
              <a:rPr lang="ko-KR" altLang="en-US" dirty="0"/>
              <a:t>품질</a:t>
            </a:r>
            <a:r>
              <a:rPr lang="en-US" altLang="ko-KR" dirty="0"/>
              <a:t>, </a:t>
            </a:r>
            <a:r>
              <a:rPr lang="ko-KR" altLang="en-US" dirty="0"/>
              <a:t>보안</a:t>
            </a:r>
            <a:r>
              <a:rPr lang="en-US" altLang="ko-KR" dirty="0"/>
              <a:t>, </a:t>
            </a:r>
            <a:r>
              <a:rPr lang="ko-KR" altLang="en-US" dirty="0"/>
              <a:t>유지보수성에 심각한 위험을 동반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교육의 목표</a:t>
            </a:r>
            <a:r>
              <a:rPr lang="en-US" altLang="ko-KR" dirty="0"/>
              <a:t>: </a:t>
            </a:r>
            <a:r>
              <a:rPr lang="ko-KR" altLang="en-US" dirty="0"/>
              <a:t>단순한 </a:t>
            </a:r>
            <a:r>
              <a:rPr lang="en-US" altLang="ko-KR" dirty="0"/>
              <a:t>'</a:t>
            </a:r>
            <a:r>
              <a:rPr lang="ko-KR" altLang="en-US" dirty="0" err="1"/>
              <a:t>바이브</a:t>
            </a:r>
            <a:r>
              <a:rPr lang="ko-KR" altLang="en-US" dirty="0"/>
              <a:t> </a:t>
            </a:r>
            <a:r>
              <a:rPr lang="ko-KR" altLang="en-US" dirty="0" err="1"/>
              <a:t>코더</a:t>
            </a:r>
            <a:r>
              <a:rPr lang="en-US" altLang="ko-KR" dirty="0"/>
              <a:t>'</a:t>
            </a:r>
            <a:r>
              <a:rPr lang="ko-KR" altLang="en-US" dirty="0"/>
              <a:t>를 넘어 **</a:t>
            </a:r>
            <a:r>
              <a:rPr lang="en-US" altLang="ko-KR" dirty="0"/>
              <a:t>AI </a:t>
            </a:r>
            <a:r>
              <a:rPr lang="ko-KR" altLang="en-US" dirty="0"/>
              <a:t>증강 엔지니어</a:t>
            </a:r>
            <a:r>
              <a:rPr lang="en-US" altLang="ko-KR" dirty="0"/>
              <a:t>(AI-Augmented Engineer)**</a:t>
            </a:r>
            <a:r>
              <a:rPr lang="ko-KR" altLang="en-US" dirty="0"/>
              <a:t>를 양성하는 것</a:t>
            </a:r>
            <a:endParaRPr lang="en-US" altLang="ko-KR" dirty="0"/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AI</a:t>
            </a:r>
            <a:r>
              <a:rPr lang="ko-KR" altLang="en-US" dirty="0"/>
              <a:t>의 속도를 활용하면서도</a:t>
            </a:r>
            <a:r>
              <a:rPr lang="en-US" altLang="ko-KR" dirty="0"/>
              <a:t>, </a:t>
            </a:r>
            <a:r>
              <a:rPr lang="ko-KR" altLang="en-US" dirty="0"/>
              <a:t>시대를 초월하는 공학 원칙을 적용하여 견고하고</a:t>
            </a:r>
            <a:r>
              <a:rPr lang="en-US" altLang="ko-KR" dirty="0"/>
              <a:t>, </a:t>
            </a:r>
            <a:r>
              <a:rPr lang="ko-KR" altLang="en-US" dirty="0"/>
              <a:t>안전하며</a:t>
            </a:r>
            <a:r>
              <a:rPr lang="en-US" altLang="ko-KR" dirty="0"/>
              <a:t>, </a:t>
            </a:r>
            <a:r>
              <a:rPr lang="ko-KR" altLang="en-US" dirty="0"/>
              <a:t>유지보수 가능한 시스템을 구축하는 전문가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다음 단계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Lovable,</a:t>
            </a:r>
            <a:r>
              <a:rPr lang="ko-KR" altLang="en-US" dirty="0"/>
              <a:t> </a:t>
            </a:r>
            <a:r>
              <a:rPr lang="en-US" altLang="ko-KR" dirty="0" err="1"/>
              <a:t>OpenAI</a:t>
            </a:r>
            <a:r>
              <a:rPr lang="en-US" altLang="ko-KR" dirty="0"/>
              <a:t> Codex, Firebase</a:t>
            </a:r>
            <a:r>
              <a:rPr lang="ko-KR" altLang="en-US" dirty="0"/>
              <a:t> </a:t>
            </a:r>
            <a:r>
              <a:rPr lang="en-US" altLang="ko-KR" dirty="0"/>
              <a:t>Studio, Cursor Code</a:t>
            </a:r>
            <a:r>
              <a:rPr lang="ko-KR" altLang="en-US" dirty="0"/>
              <a:t>와 같은 도구를 사용한 실습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책임감 있는 엔지니어의 비판적 시각 유지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목표</a:t>
            </a:r>
            <a:r>
              <a:rPr lang="en-US" altLang="ko-KR" dirty="0"/>
              <a:t>: AI</a:t>
            </a:r>
            <a:r>
              <a:rPr lang="ko-KR" altLang="en-US" dirty="0"/>
              <a:t>를 협력자로 사용하여 올바른 것을</a:t>
            </a:r>
            <a:r>
              <a:rPr lang="en-US" altLang="ko-KR" dirty="0"/>
              <a:t>, </a:t>
            </a:r>
            <a:r>
              <a:rPr lang="ko-KR" altLang="en-US" dirty="0"/>
              <a:t>올바른 방법으로 만들기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2A9060-45C7-453E-8D0D-B02C9024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04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9E7BC4-5313-4FA0-8C23-60CE85A1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강의 소개 및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82DFF-CCA7-4AEF-ADDE-72D5026F8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5243"/>
            <a:ext cx="8946541" cy="4195481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"</a:t>
            </a:r>
            <a:r>
              <a:rPr lang="ko-KR" altLang="en-US" dirty="0"/>
              <a:t>가장 </a:t>
            </a:r>
            <a:r>
              <a:rPr lang="ko-KR" altLang="en-US" dirty="0" err="1"/>
              <a:t>핫한</a:t>
            </a:r>
            <a:r>
              <a:rPr lang="ko-KR" altLang="en-US" dirty="0"/>
              <a:t> 새로운 프로그래밍 언어는 </a:t>
            </a:r>
            <a:r>
              <a:rPr lang="ko-KR" altLang="en-US" b="1" dirty="0">
                <a:solidFill>
                  <a:schemeClr val="bg1"/>
                </a:solidFill>
              </a:rPr>
              <a:t>영어</a:t>
            </a:r>
            <a:r>
              <a:rPr lang="en-US" altLang="ko-KR" b="1" dirty="0">
                <a:solidFill>
                  <a:schemeClr val="bg1"/>
                </a:solidFill>
              </a:rPr>
              <a:t>(?)</a:t>
            </a:r>
            <a:r>
              <a:rPr lang="ko-KR" altLang="en-US" dirty="0"/>
              <a:t>다</a:t>
            </a:r>
            <a:r>
              <a:rPr lang="en-US" altLang="ko-KR" dirty="0"/>
              <a:t>" - </a:t>
            </a:r>
            <a:r>
              <a:rPr lang="ko-KR" altLang="en-US" dirty="0"/>
              <a:t>안드레이 </a:t>
            </a:r>
            <a:r>
              <a:rPr lang="ko-KR" altLang="en-US" dirty="0" err="1"/>
              <a:t>카르파티</a:t>
            </a:r>
            <a:r>
              <a:rPr lang="en-US" altLang="ko-KR" dirty="0"/>
              <a:t>, 2023 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핵심 질문</a:t>
            </a:r>
            <a:r>
              <a:rPr lang="en-US" altLang="ko-KR" dirty="0"/>
              <a:t>:</a:t>
            </a:r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바이브</a:t>
            </a:r>
            <a:r>
              <a:rPr lang="ko-KR" altLang="en-US" dirty="0"/>
              <a:t> 코딩은 소프트웨어 공학의 혁명적인 도약인가</a:t>
            </a:r>
            <a:r>
              <a:rPr lang="en-US" altLang="ko-KR" dirty="0"/>
              <a:t>, </a:t>
            </a:r>
            <a:r>
              <a:rPr lang="ko-KR" altLang="en-US" dirty="0"/>
              <a:t>속도를 위해 엄격함을 희생하는 위험한 유행인가</a:t>
            </a:r>
            <a:r>
              <a:rPr lang="en-US" altLang="ko-KR" dirty="0"/>
              <a:t>, </a:t>
            </a:r>
            <a:r>
              <a:rPr lang="ko-KR" altLang="en-US" dirty="0"/>
              <a:t>아니면 새로운 종류의 규율을 요구하는 도구인가</a:t>
            </a:r>
            <a:r>
              <a:rPr lang="en-US" altLang="ko-KR" dirty="0"/>
              <a:t>?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오늘의 학습 목표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바이브</a:t>
            </a:r>
            <a:r>
              <a:rPr lang="ko-KR" altLang="en-US" dirty="0"/>
              <a:t> 코딩의 개념</a:t>
            </a:r>
            <a:r>
              <a:rPr lang="en-US" altLang="ko-KR" dirty="0"/>
              <a:t>, </a:t>
            </a:r>
            <a:r>
              <a:rPr lang="ko-KR" altLang="en-US" dirty="0"/>
              <a:t>기원</a:t>
            </a:r>
            <a:r>
              <a:rPr lang="en-US" altLang="ko-KR" dirty="0"/>
              <a:t>, </a:t>
            </a:r>
            <a:r>
              <a:rPr lang="ko-KR" altLang="en-US" dirty="0"/>
              <a:t>철학 이해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실제 작업 흐름과 도구 생태계 파악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장점과 위험에 대한 비판적 분석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기존 컴퓨터 과학 원칙 내에서의 위치 파악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D7259-BBE8-4E21-BE1C-97B6A857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27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C00D1-4691-4A73-ACFD-D3742CE5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C99492-7DEE-472A-9644-0535AAF8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50766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설치 및 활용법 학습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계정 발급받고 사용법 학습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다음주</a:t>
            </a:r>
            <a:r>
              <a:rPr lang="en-US" altLang="ko-KR" dirty="0"/>
              <a:t>: </a:t>
            </a:r>
            <a:r>
              <a:rPr lang="en-US" altLang="ko-KR" dirty="0" err="1"/>
              <a:t>lovable.dev</a:t>
            </a:r>
            <a:r>
              <a:rPr lang="ko-KR" altLang="en-US" dirty="0"/>
              <a:t>의 활용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무료 계정 발급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2A9060-45C7-453E-8D0D-B02C9024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00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바이브</a:t>
            </a:r>
            <a:r>
              <a:rPr lang="ko-KR" altLang="en-US" dirty="0"/>
              <a:t> 코딩 분석 </a:t>
            </a:r>
            <a:r>
              <a:rPr lang="en-US" altLang="ko-KR" dirty="0"/>
              <a:t>(1/4)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용어의 탄생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창시자</a:t>
            </a:r>
            <a:r>
              <a:rPr lang="en-US" altLang="ko-KR" dirty="0"/>
              <a:t>: AI </a:t>
            </a:r>
            <a:r>
              <a:rPr lang="ko-KR" altLang="en-US" dirty="0"/>
              <a:t>연구자 안드레이 </a:t>
            </a:r>
            <a:r>
              <a:rPr lang="ko-KR" altLang="en-US" dirty="0" err="1"/>
              <a:t>카르파티</a:t>
            </a:r>
            <a:r>
              <a:rPr lang="en-US" altLang="ko-KR" dirty="0"/>
              <a:t>(Andrej </a:t>
            </a:r>
            <a:r>
              <a:rPr lang="en-US" altLang="ko-KR" dirty="0" err="1"/>
              <a:t>Karpathy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시기</a:t>
            </a:r>
            <a:r>
              <a:rPr lang="en-US" altLang="ko-KR" dirty="0"/>
              <a:t>: 2025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소셜 미디어 플랫폼 </a:t>
            </a:r>
            <a:r>
              <a:rPr lang="en-US" altLang="ko-KR" dirty="0"/>
              <a:t>X(</a:t>
            </a:r>
            <a:r>
              <a:rPr lang="ko-KR" altLang="en-US" dirty="0"/>
              <a:t>구 트위터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영향</a:t>
            </a:r>
            <a:r>
              <a:rPr lang="en-US" altLang="ko-KR" dirty="0"/>
              <a:t>: </a:t>
            </a:r>
            <a:r>
              <a:rPr lang="ko-KR" altLang="en-US" dirty="0"/>
              <a:t>기술 커뮤니티 내 즉각적인 공감대 형성</a:t>
            </a:r>
            <a:r>
              <a:rPr lang="en-US" altLang="ko-KR" dirty="0"/>
              <a:t>, </a:t>
            </a:r>
            <a:r>
              <a:rPr lang="ko-KR" altLang="en-US" dirty="0"/>
              <a:t>한 달 만에 </a:t>
            </a:r>
            <a:r>
              <a:rPr lang="ko-KR" altLang="en-US" dirty="0" err="1"/>
              <a:t>메리엄</a:t>
            </a:r>
            <a:r>
              <a:rPr lang="en-US" altLang="ko-KR" dirty="0"/>
              <a:t>-</a:t>
            </a:r>
            <a:r>
              <a:rPr lang="ko-KR" altLang="en-US" dirty="0" err="1"/>
              <a:t>웹스터</a:t>
            </a:r>
            <a:r>
              <a:rPr lang="ko-KR" altLang="en-US" dirty="0"/>
              <a:t> 사전에 등재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어원</a:t>
            </a:r>
            <a:r>
              <a:rPr lang="en-US" altLang="ko-KR" dirty="0"/>
              <a:t>: '</a:t>
            </a:r>
            <a:r>
              <a:rPr lang="ko-KR" altLang="en-US" dirty="0" err="1"/>
              <a:t>바이브</a:t>
            </a:r>
            <a:r>
              <a:rPr lang="en-US" altLang="ko-KR" dirty="0"/>
              <a:t>(Vibe)'</a:t>
            </a:r>
            <a:r>
              <a:rPr lang="ko-KR" altLang="en-US" dirty="0"/>
              <a:t>는 </a:t>
            </a:r>
            <a:r>
              <a:rPr lang="en-US" altLang="ko-KR" dirty="0"/>
              <a:t>'</a:t>
            </a:r>
            <a:r>
              <a:rPr lang="ko-KR" altLang="en-US" dirty="0"/>
              <a:t>진동</a:t>
            </a:r>
            <a:r>
              <a:rPr lang="en-US" altLang="ko-KR" dirty="0"/>
              <a:t>(Vibration)'</a:t>
            </a:r>
            <a:r>
              <a:rPr lang="ko-KR" altLang="en-US" dirty="0"/>
              <a:t>에서 유래</a:t>
            </a:r>
            <a:r>
              <a:rPr lang="en-US" altLang="ko-KR" dirty="0"/>
              <a:t>, </a:t>
            </a:r>
            <a:r>
              <a:rPr lang="ko-KR" altLang="en-US" dirty="0"/>
              <a:t>특정 분위기나 직관적 흐름을 의미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엄격한 논리보다 직감과 느낌에 의존하는 프로그래밍 방식을 상징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330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바이브</a:t>
            </a:r>
            <a:r>
              <a:rPr lang="ko-KR" altLang="en-US" dirty="0"/>
              <a:t> 코딩 분석 </a:t>
            </a:r>
            <a:r>
              <a:rPr lang="en-US" altLang="ko-KR" dirty="0"/>
              <a:t>(2/4)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5213" cy="41954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핵심 정의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AI </a:t>
            </a:r>
            <a:r>
              <a:rPr lang="ko-KR" altLang="en-US" dirty="0"/>
              <a:t>자동완성을 </a:t>
            </a:r>
            <a:r>
              <a:rPr lang="ko-KR" altLang="en-US" dirty="0" err="1"/>
              <a:t>넘어서개발자가</a:t>
            </a:r>
            <a:r>
              <a:rPr lang="ko-KR" altLang="en-US" dirty="0"/>
              <a:t> 대화형 루프</a:t>
            </a:r>
            <a:r>
              <a:rPr lang="en-US" altLang="ko-KR" dirty="0"/>
              <a:t>(conversational loop) </a:t>
            </a:r>
            <a:r>
              <a:rPr lang="ko-KR" altLang="en-US" dirty="0"/>
              <a:t>내에서 자연어 프롬프트를 사용하여 대규모 언어 모델</a:t>
            </a:r>
            <a:r>
              <a:rPr lang="en-US" altLang="ko-KR" dirty="0"/>
              <a:t>(LLM)</a:t>
            </a:r>
            <a:r>
              <a:rPr lang="ko-KR" altLang="en-US" dirty="0"/>
              <a:t>이 기능 코드를 생성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디버깅 및 개선하도록 안내하는 </a:t>
            </a:r>
            <a:r>
              <a:rPr lang="en-US" altLang="ko-KR" dirty="0"/>
              <a:t>AI </a:t>
            </a:r>
            <a:r>
              <a:rPr lang="ko-KR" altLang="en-US" dirty="0"/>
              <a:t>지원 소프트웨어 개발 방법론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개발자 초점의 이동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과거</a:t>
            </a:r>
            <a:r>
              <a:rPr lang="en-US" altLang="ko-KR" dirty="0"/>
              <a:t>: </a:t>
            </a:r>
            <a:r>
              <a:rPr lang="ko-KR" altLang="en-US" dirty="0"/>
              <a:t>코드 한 줄 한 줄 작성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현재</a:t>
            </a:r>
            <a:r>
              <a:rPr lang="en-US" altLang="ko-KR" dirty="0"/>
              <a:t>: </a:t>
            </a:r>
            <a:r>
              <a:rPr lang="ko-KR" altLang="en-US" dirty="0"/>
              <a:t>소프트웨어의 상위 수준 목표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'</a:t>
            </a:r>
            <a:r>
              <a:rPr lang="ko-KR" altLang="en-US" dirty="0" err="1"/>
              <a:t>바이브</a:t>
            </a:r>
            <a:r>
              <a:rPr lang="en-US" altLang="ko-KR" dirty="0"/>
              <a:t>'</a:t>
            </a:r>
            <a:r>
              <a:rPr lang="ko-KR" altLang="en-US" dirty="0"/>
              <a:t>에 집중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개발자 역할의 변화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코더</a:t>
            </a:r>
            <a:r>
              <a:rPr lang="en-US" altLang="ko-KR" dirty="0"/>
              <a:t>(Coder) → </a:t>
            </a:r>
            <a:r>
              <a:rPr lang="ko-KR" altLang="en-US" dirty="0"/>
              <a:t>감독</a:t>
            </a:r>
            <a:r>
              <a:rPr lang="en-US" altLang="ko-KR" dirty="0"/>
              <a:t>(Director), </a:t>
            </a:r>
            <a:r>
              <a:rPr lang="ko-KR" altLang="en-US" dirty="0"/>
              <a:t>가이드</a:t>
            </a:r>
            <a:r>
              <a:rPr lang="en-US" altLang="ko-KR" dirty="0"/>
              <a:t>(Guide), </a:t>
            </a:r>
            <a:r>
              <a:rPr lang="ko-KR" altLang="en-US" dirty="0"/>
              <a:t>품질 보증 테스터</a:t>
            </a:r>
            <a:r>
              <a:rPr lang="en-US" altLang="ko-KR" dirty="0"/>
              <a:t>(QA Tester)   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8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바이브</a:t>
            </a:r>
            <a:r>
              <a:rPr lang="ko-KR" altLang="en-US" dirty="0"/>
              <a:t> 코딩 분석 </a:t>
            </a:r>
            <a:r>
              <a:rPr lang="en-US" altLang="ko-KR" dirty="0"/>
              <a:t>(3/4)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5213" cy="419548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철학적 분기점</a:t>
            </a:r>
            <a:r>
              <a:rPr lang="en-US" altLang="ko-KR" dirty="0"/>
              <a:t>: '</a:t>
            </a:r>
            <a:r>
              <a:rPr lang="ko-KR" altLang="en-US" dirty="0" err="1"/>
              <a:t>바이브</a:t>
            </a:r>
            <a:r>
              <a:rPr lang="en-US" altLang="ko-KR" dirty="0"/>
              <a:t>' </a:t>
            </a:r>
            <a:r>
              <a:rPr lang="ko-KR" altLang="en-US" dirty="0"/>
              <a:t>대 </a:t>
            </a:r>
            <a:r>
              <a:rPr lang="en-US" altLang="ko-KR" dirty="0"/>
              <a:t>'</a:t>
            </a:r>
            <a:r>
              <a:rPr lang="ko-KR" altLang="en-US" dirty="0"/>
              <a:t>타이핑 보조 도구</a:t>
            </a:r>
            <a:r>
              <a:rPr lang="en-US" altLang="ko-KR" dirty="0"/>
              <a:t>’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안드레이 </a:t>
            </a:r>
            <a:r>
              <a:rPr lang="ko-KR" altLang="en-US" dirty="0" err="1"/>
              <a:t>카르파티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급진적 관점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"...</a:t>
            </a:r>
            <a:r>
              <a:rPr lang="ko-KR" altLang="en-US" dirty="0" err="1"/>
              <a:t>바이브에</a:t>
            </a:r>
            <a:r>
              <a:rPr lang="ko-KR" altLang="en-US" dirty="0"/>
              <a:t> 완전히 몸을 맡기고</a:t>
            </a:r>
            <a:r>
              <a:rPr lang="en-US" altLang="ko-KR" dirty="0"/>
              <a:t>, </a:t>
            </a:r>
            <a:r>
              <a:rPr lang="ko-KR" altLang="en-US" dirty="0"/>
              <a:t>기하급수적인 가능성을 받아들이며</a:t>
            </a:r>
            <a:r>
              <a:rPr lang="en-US" altLang="ko-KR" dirty="0"/>
              <a:t>, </a:t>
            </a:r>
            <a:r>
              <a:rPr lang="ko-KR" altLang="en-US" dirty="0"/>
              <a:t>코드가 존재한다는 사실조차 잊어버리는 것</a:t>
            </a:r>
            <a:r>
              <a:rPr lang="en-US" altLang="ko-KR" dirty="0"/>
              <a:t>“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'</a:t>
            </a:r>
            <a:r>
              <a:rPr lang="ko-KR" altLang="en-US" dirty="0"/>
              <a:t>블랙박스</a:t>
            </a:r>
            <a:r>
              <a:rPr lang="en-US" altLang="ko-KR" dirty="0"/>
              <a:t>' </a:t>
            </a:r>
            <a:r>
              <a:rPr lang="ko-KR" altLang="en-US" dirty="0"/>
              <a:t>접근 방식</a:t>
            </a:r>
            <a:r>
              <a:rPr lang="en-US" altLang="ko-KR" dirty="0"/>
              <a:t>: </a:t>
            </a:r>
            <a:r>
              <a:rPr lang="ko-KR" altLang="en-US" dirty="0"/>
              <a:t>최종 결과물을 우선시하며 코드 자체로부터의 분리를 암시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사이먼 </a:t>
            </a:r>
            <a:r>
              <a:rPr lang="ko-KR" altLang="en-US" dirty="0" err="1"/>
              <a:t>윌리슨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현실적 관점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"</a:t>
            </a:r>
            <a:r>
              <a:rPr lang="ko-KR" altLang="en-US" dirty="0"/>
              <a:t>만약 </a:t>
            </a:r>
            <a:r>
              <a:rPr lang="en-US" altLang="ko-KR" dirty="0"/>
              <a:t>LLM</a:t>
            </a:r>
            <a:r>
              <a:rPr lang="ko-KR" altLang="en-US" dirty="0"/>
              <a:t>이 당신의 코드 모든 줄을 작성했지만</a:t>
            </a:r>
            <a:r>
              <a:rPr lang="en-US" altLang="ko-KR" dirty="0"/>
              <a:t>, </a:t>
            </a:r>
            <a:r>
              <a:rPr lang="ko-KR" altLang="en-US" dirty="0"/>
              <a:t>당신이 그 모든 것을 검토하고</a:t>
            </a:r>
            <a:r>
              <a:rPr lang="en-US" altLang="ko-KR" dirty="0"/>
              <a:t>, </a:t>
            </a:r>
            <a:r>
              <a:rPr lang="ko-KR" altLang="en-US" dirty="0"/>
              <a:t>테스트하고</a:t>
            </a:r>
            <a:r>
              <a:rPr lang="en-US" altLang="ko-KR" dirty="0"/>
              <a:t>, </a:t>
            </a:r>
            <a:r>
              <a:rPr lang="ko-KR" altLang="en-US" dirty="0"/>
              <a:t>이해했다면</a:t>
            </a:r>
            <a:r>
              <a:rPr lang="en-US" altLang="ko-KR" dirty="0"/>
              <a:t>, </a:t>
            </a:r>
            <a:r>
              <a:rPr lang="ko-KR" altLang="en-US" dirty="0"/>
              <a:t>그것은 내 생각에 </a:t>
            </a:r>
            <a:r>
              <a:rPr lang="ko-KR" altLang="en-US" dirty="0" err="1"/>
              <a:t>바이브</a:t>
            </a:r>
            <a:r>
              <a:rPr lang="ko-KR" altLang="en-US" dirty="0"/>
              <a:t> 코딩이 아니다</a:t>
            </a:r>
            <a:r>
              <a:rPr lang="en-US" altLang="ko-KR" dirty="0"/>
              <a:t>. </a:t>
            </a:r>
            <a:r>
              <a:rPr lang="ko-KR" altLang="en-US" dirty="0"/>
              <a:t>그것은 </a:t>
            </a:r>
            <a:r>
              <a:rPr lang="en-US" altLang="ko-KR" dirty="0"/>
              <a:t>LLM</a:t>
            </a:r>
            <a:r>
              <a:rPr lang="ko-KR" altLang="en-US" dirty="0"/>
              <a:t>을 타이핑 보조 도구로 사용하는 것이다</a:t>
            </a:r>
            <a:r>
              <a:rPr lang="en-US" altLang="ko-KR" dirty="0"/>
              <a:t>"    </a:t>
            </a:r>
            <a:r>
              <a:rPr lang="ko-KR" altLang="en-US" dirty="0"/>
              <a:t>완전한 이해와 소유권은 </a:t>
            </a:r>
            <a:r>
              <a:rPr lang="en-US" altLang="ko-KR" dirty="0"/>
              <a:t>'</a:t>
            </a:r>
            <a:r>
              <a:rPr lang="ko-KR" altLang="en-US" dirty="0" err="1"/>
              <a:t>바이브</a:t>
            </a:r>
            <a:r>
              <a:rPr lang="en-US" altLang="ko-KR" dirty="0"/>
              <a:t>'</a:t>
            </a:r>
            <a:r>
              <a:rPr lang="ko-KR" altLang="en-US" dirty="0"/>
              <a:t>를 무효화하고 </a:t>
            </a:r>
            <a:r>
              <a:rPr lang="en-US" altLang="ko-KR" dirty="0"/>
              <a:t>AI</a:t>
            </a:r>
            <a:r>
              <a:rPr lang="ko-KR" altLang="en-US" dirty="0"/>
              <a:t>를 생산성 도구로 격하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63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바이브</a:t>
            </a:r>
            <a:r>
              <a:rPr lang="ko-KR" altLang="en-US" dirty="0"/>
              <a:t> 코딩 분석 </a:t>
            </a:r>
            <a:r>
              <a:rPr lang="en-US" altLang="ko-KR" dirty="0"/>
              <a:t>(4/4)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552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스펙트럼으로서의</a:t>
            </a:r>
            <a:r>
              <a:rPr lang="ko-KR" altLang="en-US" dirty="0"/>
              <a:t> </a:t>
            </a:r>
            <a:r>
              <a:rPr lang="ko-KR" altLang="en-US" dirty="0" err="1"/>
              <a:t>바이브</a:t>
            </a:r>
            <a:r>
              <a:rPr lang="ko-KR" altLang="en-US" dirty="0"/>
              <a:t> 코딩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바이브</a:t>
            </a:r>
            <a:r>
              <a:rPr lang="ko-KR" altLang="en-US" dirty="0"/>
              <a:t> 코딩은 단일 개념이 아닌</a:t>
            </a:r>
            <a:r>
              <a:rPr lang="en-US" altLang="ko-KR" dirty="0"/>
              <a:t>, </a:t>
            </a:r>
            <a:r>
              <a:rPr lang="ko-KR" altLang="en-US" dirty="0"/>
              <a:t>개발자의 관여 수준에 따라 정의되는 스펙트럼</a:t>
            </a:r>
            <a:r>
              <a:rPr lang="en-US" altLang="ko-KR" dirty="0"/>
              <a:t>’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순수한</a:t>
            </a:r>
            <a:r>
              <a:rPr lang="en-US" altLang="ko-KR" dirty="0"/>
              <a:t>' </a:t>
            </a:r>
            <a:r>
              <a:rPr lang="ko-KR" altLang="en-US" dirty="0" err="1"/>
              <a:t>바이브</a:t>
            </a:r>
            <a:r>
              <a:rPr lang="ko-KR" altLang="en-US" dirty="0"/>
              <a:t> 코딩 </a:t>
            </a:r>
            <a:r>
              <a:rPr lang="en-US" altLang="ko-KR" dirty="0"/>
              <a:t>(</a:t>
            </a:r>
            <a:r>
              <a:rPr lang="ko-KR" altLang="en-US" dirty="0" err="1"/>
              <a:t>카르파티</a:t>
            </a:r>
            <a:r>
              <a:rPr lang="en-US" altLang="ko-KR" dirty="0"/>
              <a:t>): </a:t>
            </a:r>
            <a:r>
              <a:rPr lang="ko-KR" altLang="en-US" dirty="0"/>
              <a:t>완전한 신뢰</a:t>
            </a:r>
            <a:r>
              <a:rPr lang="en-US" altLang="ko-KR" dirty="0"/>
              <a:t>, </a:t>
            </a:r>
            <a:r>
              <a:rPr lang="ko-KR" altLang="en-US" dirty="0" err="1"/>
              <a:t>비핵심</a:t>
            </a:r>
            <a:r>
              <a:rPr lang="en-US" altLang="ko-KR" dirty="0"/>
              <a:t>/</a:t>
            </a:r>
            <a:r>
              <a:rPr lang="ko-KR" altLang="en-US" dirty="0"/>
              <a:t>탐색적 프로젝트에 적합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책임감 있는 </a:t>
            </a:r>
            <a:r>
              <a:rPr lang="en-US" altLang="ko-KR" dirty="0"/>
              <a:t>AI </a:t>
            </a:r>
            <a:r>
              <a:rPr lang="ko-KR" altLang="en-US" dirty="0"/>
              <a:t>지원 개발 </a:t>
            </a:r>
            <a:r>
              <a:rPr lang="en-US" altLang="ko-KR" dirty="0"/>
              <a:t>(</a:t>
            </a:r>
            <a:r>
              <a:rPr lang="ko-KR" altLang="en-US" dirty="0" err="1"/>
              <a:t>윌리슨</a:t>
            </a:r>
            <a:r>
              <a:rPr lang="en-US" altLang="ko-KR" dirty="0"/>
              <a:t>): </a:t>
            </a:r>
            <a:r>
              <a:rPr lang="ko-KR" altLang="en-US" dirty="0"/>
              <a:t>검토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이해</a:t>
            </a:r>
            <a:r>
              <a:rPr lang="en-US" altLang="ko-KR" dirty="0"/>
              <a:t>, </a:t>
            </a:r>
            <a:r>
              <a:rPr lang="ko-KR" altLang="en-US" dirty="0"/>
              <a:t>소유권 확보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우리 수업의 초점</a:t>
            </a:r>
            <a:r>
              <a:rPr lang="en-US" altLang="ko-KR" dirty="0"/>
              <a:t>: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'</a:t>
            </a:r>
            <a:r>
              <a:rPr lang="ko-KR" altLang="en-US" dirty="0"/>
              <a:t>책임감 있는</a:t>
            </a:r>
            <a:r>
              <a:rPr lang="en-US" altLang="ko-KR" dirty="0"/>
              <a:t>' </a:t>
            </a:r>
            <a:r>
              <a:rPr lang="ko-KR" altLang="en-US" dirty="0"/>
              <a:t>접근 방식에 집중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학생들은 전문가적 책임을 포기하지 않으면서 도구를 활용하는 </a:t>
            </a:r>
            <a:r>
              <a:rPr lang="en-US" altLang="ko-KR" dirty="0"/>
              <a:t>'AI </a:t>
            </a:r>
            <a:r>
              <a:rPr lang="ko-KR" altLang="en-US" dirty="0"/>
              <a:t>증강 엔지니어</a:t>
            </a:r>
            <a:r>
              <a:rPr lang="en-US" altLang="ko-KR" dirty="0"/>
              <a:t>(AI-Augmented Engineer)'</a:t>
            </a:r>
            <a:r>
              <a:rPr lang="ko-KR" altLang="en-US" dirty="0"/>
              <a:t>가 되는 것을 목표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3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작업 흐름과 </a:t>
            </a:r>
            <a:r>
              <a:rPr lang="ko-KR" altLang="en-US" dirty="0" err="1"/>
              <a:t>툴체인</a:t>
            </a:r>
            <a:r>
              <a:rPr lang="ko-KR" altLang="en-US" dirty="0"/>
              <a:t> 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981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대화형 루프</a:t>
            </a:r>
            <a:r>
              <a:rPr lang="en-US" altLang="ko-KR" dirty="0"/>
              <a:t>: </a:t>
            </a:r>
            <a:r>
              <a:rPr lang="ko-KR" altLang="en-US" dirty="0"/>
              <a:t>반복적인 대화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바이브</a:t>
            </a:r>
            <a:r>
              <a:rPr lang="ko-KR" altLang="en-US" dirty="0"/>
              <a:t> 코딩의 핵심은 짧고 반복적인 순환 구조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목표 설명</a:t>
            </a:r>
            <a:r>
              <a:rPr lang="en-US" altLang="ko-KR" dirty="0"/>
              <a:t>: "CSV </a:t>
            </a:r>
            <a:r>
              <a:rPr lang="ko-KR" altLang="en-US" dirty="0"/>
              <a:t>파일을 읽고 </a:t>
            </a:r>
            <a:r>
              <a:rPr lang="en-US" altLang="ko-KR" dirty="0"/>
              <a:t>'email' </a:t>
            </a:r>
            <a:r>
              <a:rPr lang="ko-KR" altLang="en-US" dirty="0"/>
              <a:t>열의 값을 리스트로 반환하는 파이썬 함수를 만들어 줘</a:t>
            </a:r>
            <a:r>
              <a:rPr lang="en-US" altLang="ko-KR" dirty="0"/>
              <a:t>“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dirty="0"/>
              <a:t>AI </a:t>
            </a:r>
            <a:r>
              <a:rPr lang="ko-KR" altLang="en-US" dirty="0"/>
              <a:t>코드 생성</a:t>
            </a:r>
            <a:r>
              <a:rPr lang="en-US" altLang="ko-KR" dirty="0"/>
              <a:t>: AI</a:t>
            </a:r>
            <a:r>
              <a:rPr lang="ko-KR" altLang="en-US" dirty="0"/>
              <a:t>가 초기 코드를 생성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실행 및 관찰</a:t>
            </a:r>
            <a:r>
              <a:rPr lang="en-US" altLang="ko-KR" dirty="0"/>
              <a:t>: </a:t>
            </a:r>
            <a:r>
              <a:rPr lang="ko-KR" altLang="en-US" dirty="0"/>
              <a:t>개발자가 코드를 실행하고 결과 확인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피드백 제공 및 개선</a:t>
            </a:r>
            <a:r>
              <a:rPr lang="en-US" altLang="ko-KR" dirty="0"/>
              <a:t>: "</a:t>
            </a:r>
            <a:r>
              <a:rPr lang="ko-KR" altLang="en-US" dirty="0"/>
              <a:t>작동하지만</a:t>
            </a:r>
            <a:r>
              <a:rPr lang="en-US" altLang="ko-KR" dirty="0"/>
              <a:t>, </a:t>
            </a:r>
            <a:r>
              <a:rPr lang="en-US" altLang="ko-KR" dirty="0" err="1"/>
              <a:t>PermissionError</a:t>
            </a:r>
            <a:r>
              <a:rPr lang="ko-KR" altLang="en-US" dirty="0"/>
              <a:t>에 대한 오류 처리를 추가해 줘</a:t>
            </a:r>
            <a:r>
              <a:rPr lang="en-US" altLang="ko-KR" dirty="0"/>
              <a:t>“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반복</a:t>
            </a:r>
            <a:r>
              <a:rPr lang="en-US" altLang="ko-KR" dirty="0"/>
              <a:t>: </a:t>
            </a:r>
            <a:r>
              <a:rPr lang="ko-KR" altLang="en-US" dirty="0"/>
              <a:t>요구사항을 충족할 때까지 이 루프를 반복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727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작업 흐름과 </a:t>
            </a:r>
            <a:r>
              <a:rPr lang="ko-KR" altLang="en-US" dirty="0" err="1"/>
              <a:t>툴체인</a:t>
            </a:r>
            <a:r>
              <a:rPr lang="ko-KR" altLang="en-US" dirty="0"/>
              <a:t> 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6CCB13-54F1-4955-8573-03B04CF17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00" y="1299865"/>
            <a:ext cx="10171631" cy="526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9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87E3A-E141-4F73-890D-46A7B502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작업 흐름과 </a:t>
            </a:r>
            <a:r>
              <a:rPr lang="ko-KR" altLang="en-US" dirty="0" err="1"/>
              <a:t>툴체인</a:t>
            </a:r>
            <a:r>
              <a:rPr lang="ko-KR" altLang="en-US" dirty="0"/>
              <a:t> 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13761-C805-46F8-A9A1-1F80B1FE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298113" cy="41954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현대 개발자의 </a:t>
            </a:r>
            <a:r>
              <a:rPr lang="ko-KR" altLang="en-US" dirty="0" err="1"/>
              <a:t>툴킷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 err="1"/>
              <a:t>바이브</a:t>
            </a:r>
            <a:r>
              <a:rPr lang="ko-KR" altLang="en-US" dirty="0"/>
              <a:t> 코딩을 가능하게 하는 핵심 기술은 </a:t>
            </a:r>
            <a:r>
              <a:rPr lang="en-US" altLang="ko-KR" dirty="0"/>
              <a:t>AI </a:t>
            </a:r>
            <a:r>
              <a:rPr lang="ko-KR" altLang="en-US" dirty="0"/>
              <a:t>네이티브 통합 개발 환경</a:t>
            </a:r>
            <a:r>
              <a:rPr lang="en-US" altLang="ko-KR" dirty="0"/>
              <a:t>(IDE)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Lovable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Claude Code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Firebase Studio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Cursor: VS Code </a:t>
            </a:r>
            <a:r>
              <a:rPr lang="ko-KR" altLang="en-US" dirty="0"/>
              <a:t>기반의 </a:t>
            </a:r>
            <a:r>
              <a:rPr lang="en-US" altLang="ko-KR" dirty="0"/>
              <a:t>AI </a:t>
            </a:r>
            <a:r>
              <a:rPr lang="ko-KR" altLang="en-US" dirty="0"/>
              <a:t>우선 코드 에디터</a:t>
            </a:r>
            <a:endParaRPr lang="en-US" altLang="ko-KR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 err="1"/>
              <a:t>Replit</a:t>
            </a:r>
            <a:r>
              <a:rPr lang="en-US" altLang="ko-KR" dirty="0"/>
              <a:t>: </a:t>
            </a:r>
            <a:r>
              <a:rPr lang="ko-KR" altLang="en-US" dirty="0"/>
              <a:t>프롬프트 하나로 전체 앱 구축이 가능한 브라우저 기반 </a:t>
            </a:r>
            <a:r>
              <a:rPr lang="en-US" altLang="ko-KR" dirty="0"/>
              <a:t>IDE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GitHub Copilot: </a:t>
            </a:r>
            <a:r>
              <a:rPr lang="ko-KR" altLang="en-US" dirty="0"/>
              <a:t>널리 사용되는 </a:t>
            </a:r>
            <a:r>
              <a:rPr lang="en-US" altLang="ko-KR" dirty="0"/>
              <a:t>AI '</a:t>
            </a:r>
            <a:r>
              <a:rPr lang="ko-KR" altLang="en-US" dirty="0"/>
              <a:t>페어 프로그래머</a:t>
            </a:r>
            <a:r>
              <a:rPr lang="en-US" altLang="ko-KR" dirty="0"/>
              <a:t>’</a:t>
            </a:r>
          </a:p>
          <a:p>
            <a:pPr lvl="1"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DD7E0-4B69-481E-B1EF-485DD9CC9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4B18B-5B6A-4AAF-A14F-F4D9499D87A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7961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318</TotalTime>
  <Words>1345</Words>
  <Application>Microsoft Office PowerPoint</Application>
  <PresentationFormat>와이드스크린</PresentationFormat>
  <Paragraphs>161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Century Gothic</vt:lpstr>
      <vt:lpstr>Wingdings</vt:lpstr>
      <vt:lpstr>Wingdings 3</vt:lpstr>
      <vt:lpstr>이온</vt:lpstr>
      <vt:lpstr>바이브 코딩: 소프트웨어 개발의 새로운 지평</vt:lpstr>
      <vt:lpstr> 강의 소개 및 목표</vt:lpstr>
      <vt:lpstr> 바이브 코딩 분석 (1/4)</vt:lpstr>
      <vt:lpstr> 바이브 코딩 분석 (2/4)</vt:lpstr>
      <vt:lpstr> 바이브 코딩 분석 (3/4)</vt:lpstr>
      <vt:lpstr> 바이브 코딩 분석 (4/4)</vt:lpstr>
      <vt:lpstr> 작업 흐름과 툴체인 (1/3)</vt:lpstr>
      <vt:lpstr> 작업 흐름과 툴체인 (2/3)</vt:lpstr>
      <vt:lpstr> 작업 흐름과 툴체인 (3/3)</vt:lpstr>
      <vt:lpstr> 게임 체인저인 이유 (1/3)</vt:lpstr>
      <vt:lpstr> 게임 체인저인 이유 (2/3)</vt:lpstr>
      <vt:lpstr> 게임 체인저인 이유 (3/3)</vt:lpstr>
      <vt:lpstr> 리스크에 대한 비판적 고찰 (1/4)</vt:lpstr>
      <vt:lpstr> 리스크에 대한 비판적 고찰 (2/4)</vt:lpstr>
      <vt:lpstr> 리스크에 대한 비판적 고찰 (3/4)</vt:lpstr>
      <vt:lpstr> 리스크에 대한 비판적 고찰 (4/4)</vt:lpstr>
      <vt:lpstr> CS와의 만남 (1/2)</vt:lpstr>
      <vt:lpstr> CS와의 만남 (2/2)</vt:lpstr>
      <vt:lpstr>결론 및 다음 단계</vt:lpstr>
      <vt:lpstr>과제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바이브 코딩: 소프트웨어 개발의 새로운 지평</dc:title>
  <dc:creator>이지연</dc:creator>
  <cp:lastModifiedBy>이지연</cp:lastModifiedBy>
  <cp:revision>32</cp:revision>
  <dcterms:created xsi:type="dcterms:W3CDTF">2025-08-30T03:58:02Z</dcterms:created>
  <dcterms:modified xsi:type="dcterms:W3CDTF">2025-08-30T09:16:47Z</dcterms:modified>
</cp:coreProperties>
</file>