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2BA"/>
    <a:srgbClr val="160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94658"/>
  </p:normalViewPr>
  <p:slideViewPr>
    <p:cSldViewPr snapToGrid="0" showGuides="1">
      <p:cViewPr varScale="1">
        <p:scale>
          <a:sx n="106" d="100"/>
          <a:sy n="106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313A2-46C8-504F-913B-B8321ABEBA53}" type="datetimeFigureOut">
              <a:rPr lang="en-KR" smtClean="0"/>
              <a:t>9/14/25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B4E20-269C-9745-A662-E983B6C8A4F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7490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B4E20-269C-9745-A662-E983B6C8A4F0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427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7B32-EC8F-4C21-B459-5AD86A232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CA1F1-5848-AF66-E992-E1A2F2BD3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E365-333B-3BC1-34F5-45D0B2F9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E4F4-3004-F441-890C-EB155B552920}" type="datetime1">
              <a:rPr lang="en-US" smtClean="0"/>
              <a:t>9/14/25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FC04-BF1A-5963-C7D0-10EFC465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36936-29C4-B202-A9F7-74FE5467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2111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C079-95F9-AE5E-B764-E7699FED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DA86-13F4-C7D6-7AC8-2D9E7846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3F8D-F404-DEEA-2F26-0543808A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676-0AE8-F647-8806-AF1E745003A6}" type="datetime1">
              <a:rPr lang="en-US" smtClean="0"/>
              <a:t>9/14/25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4126-06A0-2B61-2FD2-ACDBE1BF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02E1-DAB5-9534-027C-9A6F7777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3249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D372-2308-30F2-9156-DBAC6776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90757-2653-2D83-7B96-7F9F1F034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6E33-E3D4-BF70-A4E8-11C7E9C2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7D93-2075-B34D-9FBB-23469986ACEB}" type="datetime1">
              <a:rPr lang="en-US" smtClean="0"/>
              <a:t>9/14/25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914A-0858-1048-09BA-EC8E5969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2171-2C3C-82D0-2F17-A9C9E75C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421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1CDB-5C80-78D4-ADBC-341A8256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2BAF-8349-D1A5-A8FB-DC786FDCD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447"/>
            <a:ext cx="5181600" cy="51289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38830-00C6-0F15-67D8-73846D33E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447"/>
            <a:ext cx="5181600" cy="51289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A2FD3-C64B-3A9E-31EE-00A4CFB8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B2FF-FCDC-1D4A-A677-F95FA7D99548}" type="datetime1">
              <a:rPr lang="en-US" smtClean="0"/>
              <a:t>9/14/25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D086A-5EB5-BFE5-88D8-C3D08FB5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61D24-5ACB-D9B3-6F48-ABF942A0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628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C991-CBE9-67B6-EB95-10DBC030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D4690-54A8-BAFD-2AE8-F8EC3ED2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5A8A-F757-C14C-93EF-71CE2E4B0C3C}" type="datetime1">
              <a:rPr lang="en-US" smtClean="0"/>
              <a:t>9/14/25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1B1FD-501A-A337-8E21-3384B351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A86AF-1DAC-3F31-8DAD-4631E82E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699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90334-26E5-B3F4-FF71-C54A0568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A703-9654-5948-B2D4-E029C049B44F}" type="datetime1">
              <a:rPr lang="en-US" smtClean="0"/>
              <a:t>9/14/25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C7B84-95AA-3AA9-FC16-2B27A3BA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C74C3-8A72-DDC3-62E6-7ECA1AC3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2894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66DB-6B3E-874D-22BB-3DDA374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96A-59B7-3AEB-069B-8752B352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1EB2E-C5BA-F9DA-53E8-CC572D0F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C1331-03D1-CA09-56CE-BE348495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8088-021E-9644-A596-6C8310D32B80}" type="datetime1">
              <a:rPr lang="en-US" smtClean="0"/>
              <a:t>9/14/25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0CF82-F252-B6E2-75FF-476C4C0A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DC70C-9C84-5CC5-C872-A141A02A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221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79B6-B011-6BB4-786E-073131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6C443-1B01-9C4A-A886-0B5E9739B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BDC44-EBB2-9029-71CB-742FF1EA4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823F3-FB6E-48BA-8B41-BD4B7677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C0FA-696A-764C-9F77-C9EBB99F514A}" type="datetime1">
              <a:rPr lang="en-US" smtClean="0"/>
              <a:t>9/14/25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46A95-16AF-9FBA-9A76-24750EC7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4BF2A-FB4C-4CF2-10E0-5F092D4C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427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6E729-25B8-FB46-899A-CAACBC3D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05"/>
            <a:ext cx="10515600" cy="112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282A9-7C86-DE68-06A2-09B5DF93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447"/>
            <a:ext cx="10515600" cy="512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9AF59-C896-11FB-35DA-9F4727D6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90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E8A64962-08AA-F646-B05D-784289500BB8}" type="datetime1">
              <a:rPr lang="en-US" smtClean="0"/>
              <a:t>9/14/25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42CF-AF6C-DE25-20A4-B688EFF0F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90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879C-9AD5-785E-A372-D087FC6F5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590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1A44D5B1-507B-BD4A-8DC0-D2C41FE47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466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F52B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D2F5-BC44-BE65-A360-04F389AC3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프로그래밍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1C883-1E4A-E81E-F321-5C9AC1682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학기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863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CBE9C-C1D2-71E8-1716-2541FF11B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820AC9-ACDD-4E5E-6129-192A5741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다음 </a:t>
            </a:r>
            <a:r>
              <a:rPr lang="en-US" dirty="0"/>
              <a:t>Kotlin </a:t>
            </a:r>
            <a:r>
              <a:rPr lang="ko-KR" altLang="en-US" dirty="0"/>
              <a:t>코드의 실행 결과는 무엇인가요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ABD8F-2ED9-CCBD-8246-7FBE3AB5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10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61140-D486-CF09-E385-E177A85AD755}"/>
              </a:ext>
            </a:extLst>
          </p:cNvPr>
          <p:cNvSpPr txBox="1"/>
          <p:nvPr/>
        </p:nvSpPr>
        <p:spPr>
          <a:xfrm>
            <a:off x="3047082" y="1478093"/>
            <a:ext cx="6097836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multiply(a: Int, b: Int = 3): Int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a * b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main()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multiply(5)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7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E7F5-0ACC-58D0-0513-9A177F3F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이용한 간단한 계산기 구현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E8D2BF-83DA-6B23-21E9-ED2BDE3C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11</a:t>
            </a:fld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15F4E-3323-7DB2-1A49-EDACA61FD41B}"/>
              </a:ext>
            </a:extLst>
          </p:cNvPr>
          <p:cNvSpPr txBox="1"/>
          <p:nvPr/>
        </p:nvSpPr>
        <p:spPr>
          <a:xfrm>
            <a:off x="838200" y="1687481"/>
            <a:ext cx="10515600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400" dirty="0">
                <a:latin typeface="+mn-ea"/>
              </a:rPr>
              <a:t>두 개의 정수를 입력 받아 덧셈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뺄셈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곱셈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나눗셈 연산을 수행하는 함수를 구현한다</a:t>
            </a:r>
            <a:r>
              <a:rPr lang="en-US" altLang="ko-KR" sz="2400" dirty="0">
                <a:latin typeface="+mn-ea"/>
              </a:rPr>
              <a:t>.</a:t>
            </a:r>
            <a:r>
              <a:rPr lang="ko-KR" altLang="en-US" sz="2400" dirty="0">
                <a:latin typeface="+mn-ea"/>
              </a:rPr>
              <a:t> 함수를 사용하여 각 연산을 분리하고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결과를 사용자에게 </a:t>
            </a:r>
            <a:r>
              <a:rPr lang="ko-KR" altLang="en-US" sz="2400" dirty="0" err="1">
                <a:latin typeface="+mn-ea"/>
              </a:rPr>
              <a:t>출력하시오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>
              <a:buNone/>
            </a:pPr>
            <a:endParaRPr lang="en-US" altLang="ko-KR" sz="24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ea"/>
              </a:rPr>
              <a:t>main </a:t>
            </a:r>
            <a:r>
              <a:rPr lang="ko-KR" altLang="en-US" sz="2400" dirty="0">
                <a:latin typeface="+mn-ea"/>
              </a:rPr>
              <a:t>함수</a:t>
            </a:r>
            <a:endParaRPr lang="en-US" altLang="ko-KR" sz="24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+mn-ea"/>
              </a:rPr>
              <a:t>calculateSum</a:t>
            </a:r>
            <a:r>
              <a:rPr lang="en-US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함수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두 개의 정수를 인자로 받아 덧셈 결과를 반환</a:t>
            </a:r>
            <a:endParaRPr lang="en-US" altLang="ko-KR" sz="24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+mn-ea"/>
              </a:rPr>
              <a:t>calculateDifference</a:t>
            </a:r>
            <a:r>
              <a:rPr lang="en-US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함수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두 개의 정수를 인자로 받아 뺄셈 결과를 반환</a:t>
            </a:r>
            <a:endParaRPr lang="en-US" altLang="ko-KR" sz="24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+mn-ea"/>
              </a:rPr>
              <a:t>calculateProduct</a:t>
            </a:r>
            <a:r>
              <a:rPr lang="en-US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함수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두 개의 정수를 인자로 받아 곱셈 결과를 반환</a:t>
            </a:r>
            <a:endParaRPr lang="en-US" altLang="ko-KR" sz="24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+mn-ea"/>
              </a:rPr>
              <a:t>calculateDivision</a:t>
            </a:r>
            <a:r>
              <a:rPr lang="en-US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함수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두 개의 정수를 인자로 받아 나눗셈 결과를 반환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이 함수는 </a:t>
            </a:r>
            <a:r>
              <a:rPr lang="en-US" altLang="ko-KR" sz="2400" dirty="0">
                <a:latin typeface="+mn-ea"/>
              </a:rPr>
              <a:t>0</a:t>
            </a:r>
            <a:r>
              <a:rPr lang="ko-KR" altLang="en-US" sz="2400" dirty="0" err="1">
                <a:latin typeface="+mn-ea"/>
              </a:rPr>
              <a:t>으로</a:t>
            </a:r>
            <a:r>
              <a:rPr lang="ko-KR" altLang="en-US" sz="2400" dirty="0">
                <a:latin typeface="+mn-ea"/>
              </a:rPr>
              <a:t> 나누는 경우를 처리해야 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결과 출력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각 연산 결과를 명확한 메시지와 함께 출력한다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7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3DC7A-49C3-3D20-C33D-7D506B853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C3D4-2A2A-D602-E92D-A3C740CE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이용한 간단한 계산기 구현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8AD3AA-2BA0-2DD1-BE8D-F292F5E6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12</a:t>
            </a:fld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103EC-7119-5D80-751D-E50590967449}"/>
              </a:ext>
            </a:extLst>
          </p:cNvPr>
          <p:cNvSpPr txBox="1"/>
          <p:nvPr/>
        </p:nvSpPr>
        <p:spPr>
          <a:xfrm>
            <a:off x="838199" y="1585234"/>
            <a:ext cx="10515599" cy="41549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400" dirty="0">
                <a:latin typeface="+mn-ea"/>
              </a:rPr>
              <a:t>입력과 출력 예시</a:t>
            </a:r>
          </a:p>
          <a:p>
            <a:pPr>
              <a:buNone/>
            </a:pPr>
            <a:endParaRPr lang="en-US" altLang="ko-KR" sz="2400" dirty="0">
              <a:latin typeface="+mn-ea"/>
            </a:endParaRPr>
          </a:p>
          <a:p>
            <a:pPr>
              <a:buNone/>
            </a:pPr>
            <a:r>
              <a:rPr lang="ko-KR" altLang="en-US" sz="2400" dirty="0">
                <a:latin typeface="+mn-ea"/>
              </a:rPr>
              <a:t>입력</a:t>
            </a:r>
            <a:r>
              <a:rPr lang="en-US" altLang="ko-KR" sz="2400" dirty="0">
                <a:latin typeface="+mn-ea"/>
              </a:rPr>
              <a:t>:</a:t>
            </a:r>
            <a:endParaRPr lang="ko-KR" altLang="en-US" sz="2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첫 번째 숫자</a:t>
            </a:r>
            <a:r>
              <a:rPr lang="en-US" altLang="ko-KR" sz="2400" dirty="0">
                <a:latin typeface="+mn-ea"/>
              </a:rPr>
              <a:t>: 10</a:t>
            </a:r>
            <a:endParaRPr lang="ko-KR" altLang="en-US" sz="2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두 번째 숫자</a:t>
            </a:r>
            <a:r>
              <a:rPr lang="en-US" altLang="ko-KR" sz="2400" dirty="0">
                <a:latin typeface="+mn-ea"/>
              </a:rPr>
              <a:t>: 5</a:t>
            </a:r>
            <a:endParaRPr lang="ko-KR" altLang="en-US" sz="2400" dirty="0">
              <a:latin typeface="+mn-ea"/>
            </a:endParaRPr>
          </a:p>
          <a:p>
            <a:pPr>
              <a:buNone/>
            </a:pPr>
            <a:endParaRPr lang="en-US" altLang="ko-KR" sz="2400" dirty="0">
              <a:latin typeface="+mn-ea"/>
            </a:endParaRPr>
          </a:p>
          <a:p>
            <a:pPr>
              <a:buNone/>
            </a:pPr>
            <a:r>
              <a:rPr lang="ko-KR" altLang="en-US" sz="2400" dirty="0">
                <a:latin typeface="+mn-ea"/>
              </a:rPr>
              <a:t>출력</a:t>
            </a:r>
            <a:r>
              <a:rPr lang="en-US" altLang="ko-KR" sz="2400" dirty="0">
                <a:latin typeface="+mn-ea"/>
              </a:rPr>
              <a:t>:</a:t>
            </a:r>
            <a:endParaRPr lang="ko-KR" altLang="en-US" sz="2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덧셈</a:t>
            </a:r>
            <a:r>
              <a:rPr lang="en-US" altLang="ko-KR" sz="2400" dirty="0">
                <a:latin typeface="+mn-ea"/>
              </a:rPr>
              <a:t>: 10 + 5 = 15</a:t>
            </a:r>
            <a:endParaRPr lang="ko-KR" altLang="en-US" sz="2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뺄셈</a:t>
            </a:r>
            <a:r>
              <a:rPr lang="en-US" altLang="ko-KR" sz="2400" dirty="0">
                <a:latin typeface="+mn-ea"/>
              </a:rPr>
              <a:t>: 10 - 5 = 5</a:t>
            </a:r>
            <a:endParaRPr lang="ko-KR" altLang="en-US" sz="2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곱셈</a:t>
            </a:r>
            <a:r>
              <a:rPr lang="en-US" altLang="ko-KR" sz="2400" dirty="0">
                <a:latin typeface="+mn-ea"/>
              </a:rPr>
              <a:t>: 10 * 5 = 50</a:t>
            </a:r>
            <a:endParaRPr lang="ko-KR" altLang="en-US" sz="2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나눗셈</a:t>
            </a:r>
            <a:r>
              <a:rPr lang="en-US" altLang="ko-KR" sz="2400" dirty="0">
                <a:latin typeface="+mn-ea"/>
              </a:rPr>
              <a:t>: 10 / 5 = 2.0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66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8FF01A-3BD3-469B-2790-6BED48D1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과제 </a:t>
            </a:r>
            <a:r>
              <a:rPr lang="en-US" altLang="ko-KR" dirty="0"/>
              <a:t>1: </a:t>
            </a:r>
            <a:r>
              <a:rPr lang="ko-KR" altLang="en-US" dirty="0"/>
              <a:t>문자열을 조작하는 고차 함수 만들기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AEBAA-68C3-2A0A-53D8-39E5DBE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13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F0039-6DF8-0C30-7165-64FFA7A11785}"/>
              </a:ext>
            </a:extLst>
          </p:cNvPr>
          <p:cNvSpPr txBox="1"/>
          <p:nvPr/>
        </p:nvSpPr>
        <p:spPr>
          <a:xfrm>
            <a:off x="838200" y="1280441"/>
            <a:ext cx="10515600" cy="40934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000" dirty="0">
                <a:latin typeface="+mn-ea"/>
              </a:rPr>
              <a:t>목표</a:t>
            </a:r>
            <a:r>
              <a:rPr lang="en-US" altLang="ko-KR" sz="2000" dirty="0">
                <a:latin typeface="+mn-ea"/>
              </a:rPr>
              <a:t>:</a:t>
            </a:r>
          </a:p>
          <a:p>
            <a:pPr lvl="1"/>
            <a:r>
              <a:rPr lang="ko-KR" altLang="en-US" sz="2000" dirty="0">
                <a:latin typeface="+mn-ea"/>
              </a:rPr>
              <a:t>고차 함수를 직접 정의하고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람다를 인자로 전달하여 문자열을 변환하는 기능을 구현한다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>
              <a:buNone/>
            </a:pP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ko-KR" altLang="en-US" sz="2000" dirty="0">
                <a:latin typeface="+mn-ea"/>
              </a:rPr>
              <a:t>문제 설명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+mn-ea"/>
              </a:rPr>
              <a:t>transformString</a:t>
            </a:r>
            <a:r>
              <a:rPr lang="ko-KR" altLang="en-US" sz="2000" dirty="0">
                <a:latin typeface="+mn-ea"/>
              </a:rPr>
              <a:t>이라는 이름의 고차 함수를 정의한다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이 함수는 두 개의 인자를 받는다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첫 번째 인자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sz="2000" dirty="0">
                <a:latin typeface="+mn-ea"/>
              </a:rPr>
              <a:t>String </a:t>
            </a:r>
            <a:r>
              <a:rPr lang="ko-KR" altLang="en-US" sz="2000" dirty="0">
                <a:latin typeface="+mn-ea"/>
              </a:rPr>
              <a:t>타입의 문자열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두 번째 인자</a:t>
            </a:r>
            <a:r>
              <a:rPr lang="en-US" altLang="ko-KR" sz="2000" dirty="0">
                <a:latin typeface="+mn-ea"/>
              </a:rPr>
              <a:t>: (</a:t>
            </a:r>
            <a:r>
              <a:rPr lang="en-US" sz="2000" dirty="0">
                <a:latin typeface="+mn-ea"/>
              </a:rPr>
              <a:t>String) -&gt; String </a:t>
            </a:r>
            <a:r>
              <a:rPr lang="ko-KR" altLang="en-US" sz="2000" dirty="0">
                <a:latin typeface="+mn-ea"/>
              </a:rPr>
              <a:t>타입의 함수 타입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+mn-ea"/>
              </a:rPr>
              <a:t>transformString</a:t>
            </a:r>
            <a:r>
              <a:rPr lang="en-US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함수는 두 번째 인자로 받은 함수를 첫 번째 인자에 적용한 결과를 반환한다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n-ea"/>
              </a:rPr>
              <a:t>main </a:t>
            </a:r>
            <a:r>
              <a:rPr lang="ko-KR" altLang="en-US" sz="2000" dirty="0">
                <a:latin typeface="+mn-ea"/>
              </a:rPr>
              <a:t>함수에서 </a:t>
            </a:r>
            <a:r>
              <a:rPr lang="en-US" sz="2000" dirty="0" err="1">
                <a:latin typeface="+mn-ea"/>
              </a:rPr>
              <a:t>transformString</a:t>
            </a:r>
            <a:r>
              <a:rPr lang="ko-KR" altLang="en-US" sz="2000" dirty="0">
                <a:latin typeface="+mn-ea"/>
              </a:rPr>
              <a:t>을 호출하여 아래의 변환을 수행하고 결과를 </a:t>
            </a:r>
            <a:r>
              <a:rPr lang="ko-KR" altLang="en-US" sz="2000" dirty="0" err="1">
                <a:latin typeface="+mn-ea"/>
              </a:rPr>
              <a:t>출력하시오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입력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"</a:t>
            </a:r>
            <a:r>
              <a:rPr lang="en-US" sz="2000" dirty="0">
                <a:latin typeface="+mn-ea"/>
              </a:rPr>
              <a:t>hello </a:t>
            </a:r>
            <a:r>
              <a:rPr lang="en-US" sz="2000" dirty="0" err="1">
                <a:latin typeface="+mn-ea"/>
              </a:rPr>
              <a:t>kotlin</a:t>
            </a:r>
            <a:r>
              <a:rPr lang="en-US" sz="2000" dirty="0">
                <a:latin typeface="+mn-ea"/>
              </a:rPr>
              <a:t>"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출력 </a:t>
            </a:r>
            <a:r>
              <a:rPr lang="en-US" altLang="ko-KR" sz="2000" dirty="0">
                <a:latin typeface="+mn-ea"/>
              </a:rPr>
              <a:t>1:</a:t>
            </a:r>
            <a:r>
              <a:rPr lang="ko-KR" altLang="en-US" sz="2000" dirty="0">
                <a:latin typeface="+mn-ea"/>
              </a:rPr>
              <a:t> 모든 문자를 대문자로 변환한 결과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: "</a:t>
            </a:r>
            <a:r>
              <a:rPr lang="en-US" sz="2000" dirty="0">
                <a:latin typeface="+mn-ea"/>
              </a:rPr>
              <a:t>HELLO KOTLIN")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출력 </a:t>
            </a:r>
            <a:r>
              <a:rPr lang="en-US" altLang="ko-KR" sz="2000" dirty="0">
                <a:latin typeface="+mn-ea"/>
              </a:rPr>
              <a:t>2:</a:t>
            </a:r>
            <a:r>
              <a:rPr lang="ko-KR" altLang="en-US" sz="2000" dirty="0">
                <a:latin typeface="+mn-ea"/>
              </a:rPr>
              <a:t> 공백을 밑줄</a:t>
            </a:r>
            <a:r>
              <a:rPr lang="en-US" altLang="ko-KR" sz="2000" dirty="0">
                <a:latin typeface="+mn-ea"/>
              </a:rPr>
              <a:t>(_)</a:t>
            </a:r>
            <a:r>
              <a:rPr lang="ko-KR" altLang="en-US" sz="2000" dirty="0">
                <a:latin typeface="+mn-ea"/>
              </a:rPr>
              <a:t>로 변환한 결과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: "</a:t>
            </a:r>
            <a:r>
              <a:rPr lang="en-US" sz="2000" dirty="0" err="1">
                <a:latin typeface="+mn-ea"/>
              </a:rPr>
              <a:t>hello_kotlin</a:t>
            </a:r>
            <a:r>
              <a:rPr lang="en-US" sz="2000" dirty="0">
                <a:latin typeface="+mn-ea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2859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2EE6-B016-6FD6-235E-87412B0F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과제 </a:t>
            </a:r>
            <a:r>
              <a:rPr lang="en-US" altLang="ko-KR" dirty="0"/>
              <a:t>1: </a:t>
            </a:r>
            <a:r>
              <a:rPr lang="ko-KR" altLang="en-US" dirty="0"/>
              <a:t>문자열을 조작하는 고차 함수 만들기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B94A8-0B44-1C3D-26BB-BF619C40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14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624C4-B94D-A0AE-67D9-0F3F7647FABD}"/>
              </a:ext>
            </a:extLst>
          </p:cNvPr>
          <p:cNvSpPr txBox="1"/>
          <p:nvPr/>
        </p:nvSpPr>
        <p:spPr>
          <a:xfrm>
            <a:off x="838199" y="1554430"/>
            <a:ext cx="105155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000" dirty="0"/>
              <a:t>입력 및 출력 예시</a:t>
            </a:r>
            <a:endParaRPr lang="en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DF269-9C53-41AE-AA0F-C4AE7F42C14D}"/>
              </a:ext>
            </a:extLst>
          </p:cNvPr>
          <p:cNvSpPr txBox="1"/>
          <p:nvPr/>
        </p:nvSpPr>
        <p:spPr>
          <a:xfrm>
            <a:off x="2289374" y="2328865"/>
            <a:ext cx="7613247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			</a:t>
            </a:r>
            <a:r>
              <a:rPr lang="ko-KR" altLang="en-US" dirty="0"/>
              <a:t>적용 함수</a:t>
            </a:r>
            <a:r>
              <a:rPr lang="en-US" altLang="ko-KR" dirty="0"/>
              <a:t>			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>
                <a:latin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</a:rPr>
              <a:t>hello </a:t>
            </a:r>
            <a:r>
              <a:rPr lang="en-US" dirty="0" err="1">
                <a:latin typeface="Courier New" panose="02070309020205020404" pitchFamily="49" charset="0"/>
              </a:rPr>
              <a:t>kotlin</a:t>
            </a:r>
            <a:r>
              <a:rPr lang="en-US" dirty="0">
                <a:latin typeface="Courier New" panose="02070309020205020404" pitchFamily="49" charset="0"/>
              </a:rPr>
              <a:t>”	</a:t>
            </a:r>
            <a:r>
              <a:rPr lang="ko-KR" altLang="en-US" dirty="0"/>
              <a:t>대문자 변환 람다</a:t>
            </a:r>
            <a:r>
              <a:rPr lang="en-US" altLang="ko-KR" dirty="0"/>
              <a:t>		</a:t>
            </a:r>
            <a:r>
              <a:rPr lang="en-US" altLang="ko-KR" dirty="0">
                <a:latin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</a:rPr>
              <a:t>HELLO KOTLIN”</a:t>
            </a:r>
          </a:p>
          <a:p>
            <a:r>
              <a:rPr lang="en-US" dirty="0">
                <a:latin typeface="Courier New" panose="02070309020205020404" pitchFamily="49" charset="0"/>
              </a:rPr>
              <a:t>"hello </a:t>
            </a:r>
            <a:r>
              <a:rPr lang="en-US" dirty="0" err="1">
                <a:latin typeface="Courier New" panose="02070309020205020404" pitchFamily="49" charset="0"/>
              </a:rPr>
              <a:t>kotlin</a:t>
            </a:r>
            <a:r>
              <a:rPr lang="en-US" dirty="0">
                <a:latin typeface="Courier New" panose="02070309020205020404" pitchFamily="49" charset="0"/>
              </a:rPr>
              <a:t>”	</a:t>
            </a:r>
            <a:r>
              <a:rPr lang="ko-KR" altLang="en-US" dirty="0"/>
              <a:t>공백 </a:t>
            </a:r>
            <a:r>
              <a:rPr lang="en-US" altLang="ko-KR" dirty="0"/>
              <a:t>-&gt; </a:t>
            </a:r>
            <a:r>
              <a:rPr lang="ko-KR" altLang="en-US" dirty="0"/>
              <a:t>밑줄 변환 람다</a:t>
            </a:r>
            <a:r>
              <a:rPr lang="en-US" altLang="ko-KR" dirty="0"/>
              <a:t>	</a:t>
            </a:r>
            <a:r>
              <a:rPr lang="en-US" altLang="ko-KR" dirty="0">
                <a:latin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</a:rPr>
              <a:t>hello_kotlin</a:t>
            </a:r>
            <a:r>
              <a:rPr lang="en-US" dirty="0">
                <a:latin typeface="Courier New" panose="02070309020205020404" pitchFamily="49" charset="0"/>
              </a:rPr>
              <a:t>"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5982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00FC-FFB6-1526-6346-462EB4B0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과제 </a:t>
            </a:r>
            <a:r>
              <a:rPr lang="en-US" altLang="ko-KR" dirty="0"/>
              <a:t>2: </a:t>
            </a:r>
            <a:r>
              <a:rPr lang="ko-KR" altLang="en-US" dirty="0"/>
              <a:t>리스트를 필터링하는 고차 함수 활용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8F65A-2E3B-5E67-823D-6FA14C19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15</a:t>
            </a:fld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8C5CC-FBC8-B146-E052-5E6CC3A1DBC0}"/>
              </a:ext>
            </a:extLst>
          </p:cNvPr>
          <p:cNvSpPr txBox="1"/>
          <p:nvPr/>
        </p:nvSpPr>
        <p:spPr>
          <a:xfrm>
            <a:off x="838200" y="1341768"/>
            <a:ext cx="10515600" cy="34778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000" dirty="0">
                <a:latin typeface="+mn-ea"/>
              </a:rPr>
              <a:t>목표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err="1">
                <a:latin typeface="+mn-ea"/>
              </a:rPr>
              <a:t>코틀린</a:t>
            </a:r>
            <a:r>
              <a:rPr lang="ko-KR" altLang="en-US" sz="2000" dirty="0">
                <a:latin typeface="+mn-ea"/>
              </a:rPr>
              <a:t> 표준 라이브러리의 고차 함수 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sz="2000" dirty="0">
                <a:latin typeface="+mn-ea"/>
              </a:rPr>
              <a:t>filter, map, </a:t>
            </a:r>
            <a:r>
              <a:rPr lang="en-US" sz="2000" dirty="0" err="1">
                <a:latin typeface="+mn-ea"/>
              </a:rPr>
              <a:t>forEach</a:t>
            </a:r>
            <a:r>
              <a:rPr lang="en-US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등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 err="1">
                <a:latin typeface="+mn-ea"/>
              </a:rPr>
              <a:t>를</a:t>
            </a:r>
            <a:r>
              <a:rPr lang="ko-KR" altLang="en-US" sz="2000" dirty="0">
                <a:latin typeface="+mn-ea"/>
              </a:rPr>
              <a:t> 활용하여 컬렉션을 다루는 방법을 익힌다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>
              <a:buNone/>
            </a:pP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ko-KR" altLang="en-US" sz="2000" dirty="0">
                <a:latin typeface="+mn-ea"/>
              </a:rPr>
              <a:t>문제 설명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정수 리스트 </a:t>
            </a:r>
            <a:r>
              <a:rPr lang="en-US" sz="2000" dirty="0">
                <a:latin typeface="+mn-ea"/>
              </a:rPr>
              <a:t>numbers</a:t>
            </a:r>
            <a:r>
              <a:rPr lang="ko-KR" altLang="en-US" sz="2000" dirty="0" err="1">
                <a:latin typeface="+mn-ea"/>
              </a:rPr>
              <a:t>를</a:t>
            </a:r>
            <a:r>
              <a:rPr lang="ko-KR" altLang="en-US" sz="2000" dirty="0">
                <a:latin typeface="+mn-ea"/>
              </a:rPr>
              <a:t> 선언하고 </a:t>
            </a:r>
            <a:r>
              <a:rPr lang="en-US" altLang="ko-KR" sz="2000" dirty="0">
                <a:latin typeface="+mn-ea"/>
              </a:rPr>
              <a:t>[1, 2, 3, 4, 5, 6, 7, 8, 9, 10]</a:t>
            </a:r>
            <a:r>
              <a:rPr lang="ko-KR" altLang="en-US" sz="2000" dirty="0">
                <a:latin typeface="+mn-ea"/>
              </a:rPr>
              <a:t> 값을 할당한다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n-ea"/>
              </a:rPr>
              <a:t>filter </a:t>
            </a:r>
            <a:r>
              <a:rPr lang="ko-KR" altLang="en-US" sz="2000" dirty="0">
                <a:latin typeface="+mn-ea"/>
              </a:rPr>
              <a:t>함수와 람다를 사용하여 </a:t>
            </a:r>
            <a:r>
              <a:rPr lang="en-US" sz="2000" dirty="0">
                <a:latin typeface="+mn-ea"/>
              </a:rPr>
              <a:t>numbers </a:t>
            </a:r>
            <a:r>
              <a:rPr lang="ko-KR" altLang="en-US" sz="2000" dirty="0">
                <a:latin typeface="+mn-ea"/>
              </a:rPr>
              <a:t>리스트에서 짝수만 추출하여 새로운 리스트 </a:t>
            </a:r>
            <a:r>
              <a:rPr lang="en-US" sz="2000" dirty="0" err="1">
                <a:latin typeface="+mn-ea"/>
              </a:rPr>
              <a:t>evenNumbers</a:t>
            </a:r>
            <a:r>
              <a:rPr lang="ko-KR" altLang="en-US" sz="2000" dirty="0" err="1">
                <a:latin typeface="+mn-ea"/>
              </a:rPr>
              <a:t>를</a:t>
            </a:r>
            <a:r>
              <a:rPr lang="ko-KR" altLang="en-US" sz="2000" dirty="0">
                <a:latin typeface="+mn-ea"/>
              </a:rPr>
              <a:t> 만든다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+mn-ea"/>
              </a:rPr>
              <a:t>evenNumbers</a:t>
            </a:r>
            <a:r>
              <a:rPr lang="en-US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리스트의 각 요소에 </a:t>
            </a:r>
            <a:r>
              <a:rPr lang="en-US" sz="2000" dirty="0">
                <a:latin typeface="+mn-ea"/>
              </a:rPr>
              <a:t>map </a:t>
            </a:r>
            <a:r>
              <a:rPr lang="ko-KR" altLang="en-US" sz="2000" dirty="0">
                <a:latin typeface="+mn-ea"/>
              </a:rPr>
              <a:t>함수를 사용하여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 err="1">
                <a:latin typeface="+mn-ea"/>
              </a:rPr>
              <a:t>를</a:t>
            </a:r>
            <a:r>
              <a:rPr lang="ko-KR" altLang="en-US" sz="2000" dirty="0">
                <a:latin typeface="+mn-ea"/>
              </a:rPr>
              <a:t> 곱한 새로운 리스트 </a:t>
            </a:r>
            <a:r>
              <a:rPr lang="en-US" sz="2000" dirty="0" err="1">
                <a:latin typeface="+mn-ea"/>
              </a:rPr>
              <a:t>doubledNumbers</a:t>
            </a:r>
            <a:r>
              <a:rPr lang="ko-KR" altLang="en-US" sz="2000" dirty="0" err="1">
                <a:latin typeface="+mn-ea"/>
              </a:rPr>
              <a:t>를</a:t>
            </a:r>
            <a:r>
              <a:rPr lang="ko-KR" altLang="en-US" sz="2000" dirty="0">
                <a:latin typeface="+mn-ea"/>
              </a:rPr>
              <a:t> 만든다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+mn-ea"/>
              </a:rPr>
              <a:t>doubledNumbers</a:t>
            </a:r>
            <a:r>
              <a:rPr lang="en-US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리스트의 모든 요소를 </a:t>
            </a:r>
            <a:r>
              <a:rPr lang="en-US" sz="2000" dirty="0" err="1">
                <a:latin typeface="+mn-ea"/>
              </a:rPr>
              <a:t>forEach</a:t>
            </a:r>
            <a:r>
              <a:rPr lang="en-US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함수와 람다를 사용하여 한 줄씩 출력한다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35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79409-44D1-7885-C6AB-E9B5C3D4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01E5-5B09-B987-522F-A8F4E6E9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과제 </a:t>
            </a:r>
            <a:r>
              <a:rPr lang="en-US" altLang="ko-KR" dirty="0"/>
              <a:t>2: </a:t>
            </a:r>
            <a:r>
              <a:rPr lang="ko-KR" altLang="en-US" dirty="0"/>
              <a:t>리스트를 필터링하는 고차 함수 활용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4766F-F6D5-E3E3-04CF-F3F2F8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16</a:t>
            </a:fld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65680-CD50-4A57-95F7-EE29664C3A00}"/>
              </a:ext>
            </a:extLst>
          </p:cNvPr>
          <p:cNvSpPr txBox="1"/>
          <p:nvPr/>
        </p:nvSpPr>
        <p:spPr>
          <a:xfrm>
            <a:off x="838200" y="1341768"/>
            <a:ext cx="105156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000" dirty="0"/>
              <a:t>입력 및 출력 예시</a:t>
            </a:r>
            <a:endParaRPr lang="en-US" altLang="ko-KR" sz="2000" dirty="0">
              <a:latin typeface="+mn-e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824976-E625-1838-F505-AE4F3A7839A7}"/>
              </a:ext>
            </a:extLst>
          </p:cNvPr>
          <p:cNvGraphicFramePr>
            <a:graphicFrameLocks noGrp="1"/>
          </p:cNvGraphicFramePr>
          <p:nvPr/>
        </p:nvGraphicFramePr>
        <p:xfrm>
          <a:off x="3856057" y="2331720"/>
          <a:ext cx="4479886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97806">
                  <a:extLst>
                    <a:ext uri="{9D8B030D-6E8A-4147-A177-3AD203B41FA5}">
                      <a16:colId xmlns:a16="http://schemas.microsoft.com/office/drawing/2014/main" val="2570516630"/>
                    </a:ext>
                  </a:extLst>
                </a:gridCol>
                <a:gridCol w="1282080">
                  <a:extLst>
                    <a:ext uri="{9D8B030D-6E8A-4147-A177-3AD203B41FA5}">
                      <a16:colId xmlns:a16="http://schemas.microsoft.com/office/drawing/2014/main" val="4170473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83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[1, 2, 3, ..., 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KR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597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KR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816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KR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951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KR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912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KR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819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34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7A2158-5EA5-1AE7-1E30-0835A0D8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다음 </a:t>
            </a:r>
            <a:r>
              <a:rPr lang="en-US" dirty="0"/>
              <a:t>Kotlin </a:t>
            </a:r>
            <a:r>
              <a:rPr lang="ko-KR" altLang="en-US" dirty="0"/>
              <a:t>코드의 실행 결과는 무엇인가요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1E0DD-D803-08A5-BDD5-BB743BD9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2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2F1D5-0D8F-CF56-7D82-70CC6CC95D5B}"/>
              </a:ext>
            </a:extLst>
          </p:cNvPr>
          <p:cNvSpPr txBox="1"/>
          <p:nvPr/>
        </p:nvSpPr>
        <p:spPr>
          <a:xfrm>
            <a:off x="3047082" y="1478093"/>
            <a:ext cx="6097836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getGreeting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 String {</a:t>
            </a:r>
          </a:p>
          <a:p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"Hello, World!”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main() {</a:t>
            </a:r>
          </a:p>
          <a:p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message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getGreeting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(message)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3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427BD-AF27-0222-37C4-4AFAD38A4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ADB617-C14F-3F44-D3CF-FD096E2D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다음 </a:t>
            </a:r>
            <a:r>
              <a:rPr lang="en-US" dirty="0"/>
              <a:t>Kotlin </a:t>
            </a:r>
            <a:r>
              <a:rPr lang="ko-KR" altLang="en-US" dirty="0"/>
              <a:t>코드의 실행 결과는 무엇인가요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A0283-DF92-2539-1BEA-655F615C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3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9F812-2C09-31AE-57F0-31124A3D5748}"/>
              </a:ext>
            </a:extLst>
          </p:cNvPr>
          <p:cNvSpPr txBox="1"/>
          <p:nvPr/>
        </p:nvSpPr>
        <p:spPr>
          <a:xfrm>
            <a:off x="3047082" y="1478093"/>
            <a:ext cx="6097836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add(a: Int, b: Int): Int {</a:t>
            </a:r>
          </a:p>
          <a:p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a + b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main() {</a:t>
            </a:r>
          </a:p>
          <a:p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add(5, 3)</a:t>
            </a:r>
          </a:p>
          <a:p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3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E8C31-FEAA-246B-67F0-0E12267E8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B08DB5-8DE1-D2F6-9F6E-DFE84ED0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다음 </a:t>
            </a:r>
            <a:r>
              <a:rPr lang="en-US" dirty="0"/>
              <a:t>Kotlin </a:t>
            </a:r>
            <a:r>
              <a:rPr lang="ko-KR" altLang="en-US" dirty="0"/>
              <a:t>코드의 실행 결과는 무엇인가요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49465-EBE1-9091-849B-15F08298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4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9D76D-5294-EC8B-E887-618245BD6338}"/>
              </a:ext>
            </a:extLst>
          </p:cNvPr>
          <p:cNvSpPr txBox="1"/>
          <p:nvPr/>
        </p:nvSpPr>
        <p:spPr>
          <a:xfrm>
            <a:off x="3047082" y="1478093"/>
            <a:ext cx="6097836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printMessage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(message: String)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(message)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main()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printMessage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("Hello, Kotlin!")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2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E95A2-28A9-68DE-F4C3-DD9097DF5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71B48-A505-6B3A-1FEA-0679E192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다음 </a:t>
            </a:r>
            <a:r>
              <a:rPr lang="en-US" dirty="0"/>
              <a:t>Kotlin </a:t>
            </a:r>
            <a:r>
              <a:rPr lang="ko-KR" altLang="en-US" dirty="0"/>
              <a:t>코드의 실행 결과는 무엇인가요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1C614-4116-443C-F51B-BD99A547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5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4B213-C823-6FF5-E1E0-7709C2969BB1}"/>
              </a:ext>
            </a:extLst>
          </p:cNvPr>
          <p:cNvSpPr txBox="1"/>
          <p:nvPr/>
        </p:nvSpPr>
        <p:spPr>
          <a:xfrm>
            <a:off x="1880048" y="1490008"/>
            <a:ext cx="8431904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calculateArea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(width: Int, height: Int) = width * height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main()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area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calculateArea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(10, 5)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(area)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9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F9BFD-7467-ECDE-B7C9-44B9D4863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90037D-49A5-3841-0916-B4E1BEAF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다음 </a:t>
            </a:r>
            <a:r>
              <a:rPr lang="en-US" altLang="ko-KR" dirty="0"/>
              <a:t>Kotlin </a:t>
            </a:r>
            <a:r>
              <a:rPr lang="ko-KR" altLang="en-US" dirty="0"/>
              <a:t>코드에서 </a:t>
            </a:r>
            <a:r>
              <a:rPr lang="en-US" altLang="ko-KR" dirty="0"/>
              <a:t>main </a:t>
            </a:r>
            <a:r>
              <a:rPr lang="ko-KR" altLang="en-US" dirty="0"/>
              <a:t>함수 내에 적절한 함수 호출 코드를 작성하여 </a:t>
            </a:r>
            <a:r>
              <a:rPr lang="en-US" altLang="ko-KR" dirty="0"/>
              <a:t>'Kotlin is fun!'</a:t>
            </a:r>
            <a:r>
              <a:rPr lang="ko-KR" altLang="en-US" dirty="0"/>
              <a:t>을 출력하세요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843E8-3BB9-E221-6101-C99ED7B8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6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D398F-4966-5EC0-C74B-3AB109EF7CA3}"/>
              </a:ext>
            </a:extLst>
          </p:cNvPr>
          <p:cNvSpPr txBox="1"/>
          <p:nvPr/>
        </p:nvSpPr>
        <p:spPr>
          <a:xfrm>
            <a:off x="2998555" y="1572828"/>
            <a:ext cx="6194889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greet(name: String, language: String)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("$name is $language!")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main()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여기에 코드 작성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2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D743C-8F80-FCCA-8240-20155C456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951A54-CE09-7BE4-276B-2A1AB933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다음 </a:t>
            </a:r>
            <a:r>
              <a:rPr lang="en-US" dirty="0"/>
              <a:t>Kotlin </a:t>
            </a:r>
            <a:r>
              <a:rPr lang="ko-KR" altLang="en-US" dirty="0"/>
              <a:t>코드의 실행 결과는 무엇인가요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564B6-C055-49E7-1B41-D0BB224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7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509CC-CD86-F082-3DFF-4B5B789F66BF}"/>
              </a:ext>
            </a:extLst>
          </p:cNvPr>
          <p:cNvSpPr txBox="1"/>
          <p:nvPr/>
        </p:nvSpPr>
        <p:spPr>
          <a:xfrm>
            <a:off x="3047082" y="1478093"/>
            <a:ext cx="6097836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 Int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10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main()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+ 5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5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D701A-1B80-9CB8-2C3D-F85804175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8A6368-7652-996B-CB0F-58BC55F6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다음 </a:t>
            </a:r>
            <a:r>
              <a:rPr lang="en-US" dirty="0"/>
              <a:t>Kotlin </a:t>
            </a:r>
            <a:r>
              <a:rPr lang="ko-KR" altLang="en-US" dirty="0"/>
              <a:t>코드에서 함수 호출 시 </a:t>
            </a:r>
            <a:r>
              <a:rPr lang="en-US" altLang="ko-KR" dirty="0"/>
              <a:t>`</a:t>
            </a:r>
            <a:r>
              <a:rPr lang="en-US" dirty="0"/>
              <a:t>message` </a:t>
            </a:r>
            <a:r>
              <a:rPr lang="ko-KR" altLang="en-US" dirty="0"/>
              <a:t>인자에 </a:t>
            </a:r>
            <a:r>
              <a:rPr lang="en-US" altLang="ko-KR" dirty="0"/>
              <a:t>`"</a:t>
            </a:r>
            <a:r>
              <a:rPr lang="en-US" dirty="0"/>
              <a:t>Hello"`</a:t>
            </a:r>
            <a:r>
              <a:rPr lang="ko-KR" altLang="en-US" dirty="0"/>
              <a:t>가</a:t>
            </a:r>
            <a:r>
              <a:rPr lang="en-US" altLang="ko-KR" dirty="0"/>
              <a:t>, `</a:t>
            </a:r>
            <a:r>
              <a:rPr lang="en-US" dirty="0"/>
              <a:t>times` </a:t>
            </a:r>
            <a:r>
              <a:rPr lang="ko-KR" altLang="en-US" dirty="0"/>
              <a:t>인자에 </a:t>
            </a:r>
            <a:r>
              <a:rPr lang="en-US" altLang="ko-KR" dirty="0"/>
              <a:t>`2`</a:t>
            </a:r>
            <a:r>
              <a:rPr lang="ko-KR" altLang="en-US" dirty="0"/>
              <a:t>가 전달되도록 함수를 호출하세요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574D3-52F4-6BDF-D1A5-94E0A03F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8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8E91E-4AB0-D650-E25D-DE09F1EE21C2}"/>
              </a:ext>
            </a:extLst>
          </p:cNvPr>
          <p:cNvSpPr txBox="1"/>
          <p:nvPr/>
        </p:nvSpPr>
        <p:spPr>
          <a:xfrm>
            <a:off x="2369905" y="1674036"/>
            <a:ext cx="7452189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repeatMessage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(message: String, times: Int = 1) {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1..times)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(message)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main()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여기에 코드 작성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6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799CB-E2E6-6A15-1FD6-1E4EAA103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440CFA-05A8-E1EA-B416-A6BAACAB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다음 </a:t>
            </a:r>
            <a:r>
              <a:rPr lang="en-US" dirty="0"/>
              <a:t>Kotlin </a:t>
            </a:r>
            <a:r>
              <a:rPr lang="ko-KR" altLang="en-US" dirty="0"/>
              <a:t>코드의 실행 결과는 무엇인가요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AF2E7-0CDC-93EB-07DD-DCEDF6AD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D5B1-507B-BD4A-8DC0-D2C41FE47CDB}" type="slidenum">
              <a:rPr lang="en-KR" smtClean="0"/>
              <a:t>9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24395-A45D-322C-4671-AF4225CAB925}"/>
              </a:ext>
            </a:extLst>
          </p:cNvPr>
          <p:cNvSpPr txBox="1"/>
          <p:nvPr/>
        </p:nvSpPr>
        <p:spPr>
          <a:xfrm>
            <a:off x="3904791" y="1478093"/>
            <a:ext cx="4382418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sum(a: Int, b: Int): Int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a + b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 main()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 = 10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 = 20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(sum(x, y))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12996"/>
      </p:ext>
    </p:extLst>
  </p:cSld>
  <p:clrMapOvr>
    <a:masterClrMapping/>
  </p:clrMapOvr>
</p:sld>
</file>

<file path=ppt/theme/theme1.xml><?xml version="1.0" encoding="utf-8"?>
<a:theme xmlns:a="http://schemas.openxmlformats.org/drawingml/2006/main" name="a_ob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tendard">
      <a:majorFont>
        <a:latin typeface="Pretendard" panose="020B0604020202020204"/>
        <a:ea typeface=""/>
        <a:cs typeface=""/>
        <a:font script="Jpan" typeface="ＭＳ Ｐゴシック"/>
        <a:font script="Hang" typeface="Pretendard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Pretendard" panose="020B0604020202020204"/>
        <a:ea typeface=""/>
        <a:cs typeface=""/>
        <a:font script="Jpan" typeface="ＭＳ Ｐゴシック"/>
        <a:font script="Hang" typeface="Pretendard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75000"/>
            </a:schemeClr>
          </a:solidFill>
        </a:ln>
      </a:spPr>
      <a:bodyPr wrap="square">
        <a:spAutoFit/>
      </a:bodyPr>
      <a:lstStyle>
        <a:defPPr algn="l">
          <a:defRPr sz="1600" dirty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_ob" id="{2441B20D-2ADD-9046-99F5-BA7BC7B967E9}" vid="{770999D8-DC3F-D64E-B353-D0AEA5FD0B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a_ob</Template>
  <TotalTime>1209</TotalTime>
  <Words>902</Words>
  <Application>Microsoft Macintosh PowerPoint</Application>
  <PresentationFormat>Widescreen</PresentationFormat>
  <Paragraphs>156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Pretendard</vt:lpstr>
      <vt:lpstr>Aptos</vt:lpstr>
      <vt:lpstr>Arial</vt:lpstr>
      <vt:lpstr>Consolas</vt:lpstr>
      <vt:lpstr>Courier New</vt:lpstr>
      <vt:lpstr>a_ob</vt:lpstr>
      <vt:lpstr>안드로이드 프로그래밍</vt:lpstr>
      <vt:lpstr>1. 다음 Kotlin 코드의 실행 결과는 무엇인가요?</vt:lpstr>
      <vt:lpstr>2. 다음 Kotlin 코드의 실행 결과는 무엇인가요?</vt:lpstr>
      <vt:lpstr>3. 다음 Kotlin 코드의 실행 결과는 무엇인가요?</vt:lpstr>
      <vt:lpstr>4. 다음 Kotlin 코드의 실행 결과는 무엇인가요?</vt:lpstr>
      <vt:lpstr>5. 다음 Kotlin 코드에서 main 함수 내에 적절한 함수 호출 코드를 작성하여 'Kotlin is fun!'을 출력하세요.</vt:lpstr>
      <vt:lpstr>6. 다음 Kotlin 코드의 실행 결과는 무엇인가요?</vt:lpstr>
      <vt:lpstr>7. 다음 Kotlin 코드에서 함수 호출 시 `message` 인자에 `"Hello"`가, `times` 인자에 `2`가 전달되도록 함수를 호출하세요.</vt:lpstr>
      <vt:lpstr>8. 다음 Kotlin 코드의 실행 결과는 무엇인가요?</vt:lpstr>
      <vt:lpstr>9. 다음 Kotlin 코드의 실행 결과는 무엇인가요?</vt:lpstr>
      <vt:lpstr>함수를 이용한 간단한 계산기 구현</vt:lpstr>
      <vt:lpstr>함수를 이용한 간단한 계산기 구현</vt:lpstr>
      <vt:lpstr>프로그래밍 과제 1: 문자열을 조작하는 고차 함수 만들기</vt:lpstr>
      <vt:lpstr>프로그래밍 과제 1: 문자열을 조작하는 고차 함수 만들기</vt:lpstr>
      <vt:lpstr>프로그래밍 과제 2: 리스트를 필터링하는 고차 함수 활용</vt:lpstr>
      <vt:lpstr>프로그래밍 과제 2: 리스트를 필터링하는 고차 함수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박민규</dc:creator>
  <cp:lastModifiedBy>박민규</cp:lastModifiedBy>
  <cp:revision>96</cp:revision>
  <dcterms:created xsi:type="dcterms:W3CDTF">2025-09-04T01:36:34Z</dcterms:created>
  <dcterms:modified xsi:type="dcterms:W3CDTF">2025-09-14T14:26:37Z</dcterms:modified>
</cp:coreProperties>
</file>