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2575" r:id="rId3"/>
    <p:sldId id="2935" r:id="rId5"/>
    <p:sldId id="2918" r:id="rId6"/>
    <p:sldId id="2799" r:id="rId7"/>
    <p:sldId id="2802" r:id="rId8"/>
    <p:sldId id="2917" r:id="rId9"/>
    <p:sldId id="2922" r:id="rId10"/>
    <p:sldId id="2800" r:id="rId11"/>
    <p:sldId id="2914" r:id="rId12"/>
    <p:sldId id="2919" r:id="rId13"/>
    <p:sldId id="2915" r:id="rId14"/>
    <p:sldId id="2934" r:id="rId15"/>
    <p:sldId id="2923" r:id="rId16"/>
    <p:sldId id="2948" r:id="rId17"/>
  </p:sldIdLst>
  <p:sldSz cx="24377650" cy="13716000"/>
  <p:notesSz cx="6858000" cy="9144000"/>
  <p:custDataLst>
    <p:tags r:id="rId22"/>
  </p:custDataLst>
  <p:defaultTextStyle>
    <a:defPPr>
      <a:defRPr lang="en-US"/>
    </a:defPPr>
    <a:lvl1pPr marL="0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165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565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965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365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130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30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930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7" pos="7678" userDrawn="1">
          <p15:clr>
            <a:srgbClr val="A4A3A4"/>
          </p15:clr>
        </p15:guide>
        <p15:guide id="18" pos="14365" userDrawn="1">
          <p15:clr>
            <a:srgbClr val="A4A3A4"/>
          </p15:clr>
        </p15:guide>
        <p15:guide id="32" orient="horz" pos="43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0000"/>
    <a:srgbClr val="EFF0F4"/>
    <a:srgbClr val="B8BBC1"/>
    <a:srgbClr val="AA8A78"/>
    <a:srgbClr val="55677C"/>
    <a:srgbClr val="3C3B41"/>
    <a:srgbClr val="F3F3F3"/>
    <a:srgbClr val="FAF8FB"/>
    <a:srgbClr val="F4F3F5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11" autoAdjust="0"/>
    <p:restoredTop sz="96012" autoAdjust="0"/>
  </p:normalViewPr>
  <p:slideViewPr>
    <p:cSldViewPr snapToGrid="0" snapToObjects="1" showGuides="1">
      <p:cViewPr varScale="1">
        <p:scale>
          <a:sx n="56" d="100"/>
          <a:sy n="56" d="100"/>
        </p:scale>
        <p:origin x="378" y="78"/>
      </p:cViewPr>
      <p:guideLst>
        <p:guide pos="7678"/>
        <p:guide pos="14365"/>
        <p:guide orient="horz" pos="4361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360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gs" Target="tags/tag9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7D310-0C4F-4B4C-B025-B4A6F8DB9521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B1BD57-0140-5543-8501-12A1D34515F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 panose="020F0302020204030204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 panose="020F0302020204030204"/>
              </a:defRPr>
            </a:lvl1pPr>
          </a:lstStyle>
          <a:p>
            <a:fld id="{EFC10EE1-B198-C942-8235-326C972CBB30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 panose="020F0302020204030204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 panose="020F0302020204030204"/>
              </a:defRPr>
            </a:lvl1pPr>
          </a:lstStyle>
          <a:p>
            <a:fld id="{006BE02D-20C0-F840-AFAC-BEA99C74FDC2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2400" kern="1200">
        <a:solidFill>
          <a:schemeClr val="tx1"/>
        </a:solidFill>
        <a:latin typeface="Calibri Light" panose="020F0302020204030204"/>
        <a:ea typeface="+mn-ea"/>
        <a:cs typeface="+mn-cs"/>
      </a:defRPr>
    </a:lvl1pPr>
    <a:lvl2pPr marL="914400" algn="l" defTabSz="914400" rtl="0" eaLnBrk="1" latinLnBrk="0" hangingPunct="1">
      <a:defRPr sz="2400" kern="1200">
        <a:solidFill>
          <a:schemeClr val="tx1"/>
        </a:solidFill>
        <a:latin typeface="Calibri Light" panose="020F0302020204030204"/>
        <a:ea typeface="+mn-ea"/>
        <a:cs typeface="+mn-cs"/>
      </a:defRPr>
    </a:lvl2pPr>
    <a:lvl3pPr marL="1828165" algn="l" defTabSz="914400" rtl="0" eaLnBrk="1" latinLnBrk="0" hangingPunct="1">
      <a:defRPr sz="2400" kern="1200">
        <a:solidFill>
          <a:schemeClr val="tx1"/>
        </a:solidFill>
        <a:latin typeface="Calibri Light" panose="020F0302020204030204"/>
        <a:ea typeface="+mn-ea"/>
        <a:cs typeface="+mn-cs"/>
      </a:defRPr>
    </a:lvl3pPr>
    <a:lvl4pPr marL="2742565" algn="l" defTabSz="914400" rtl="0" eaLnBrk="1" latinLnBrk="0" hangingPunct="1">
      <a:defRPr sz="2400" kern="1200">
        <a:solidFill>
          <a:schemeClr val="tx1"/>
        </a:solidFill>
        <a:latin typeface="Calibri Light" panose="020F0302020204030204"/>
        <a:ea typeface="+mn-ea"/>
        <a:cs typeface="+mn-cs"/>
      </a:defRPr>
    </a:lvl4pPr>
    <a:lvl5pPr marL="3656965" algn="l" defTabSz="914400" rtl="0" eaLnBrk="1" latinLnBrk="0" hangingPunct="1">
      <a:defRPr sz="2400" kern="1200">
        <a:solidFill>
          <a:schemeClr val="tx1"/>
        </a:solidFill>
        <a:latin typeface="Calibri Light" panose="020F0302020204030204"/>
        <a:ea typeface="+mn-ea"/>
        <a:cs typeface="+mn-cs"/>
      </a:defRPr>
    </a:lvl5pPr>
    <a:lvl6pPr marL="4571365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13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3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93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2933065" y="4235410"/>
            <a:ext cx="2362200" cy="23622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933065" y="8578751"/>
            <a:ext cx="2362200" cy="23622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3441422" y="4235409"/>
            <a:ext cx="2362200" cy="23622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13441422" y="8578750"/>
            <a:ext cx="2362200" cy="23622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126445" y="3146229"/>
            <a:ext cx="2272678" cy="227267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9027879" y="3146229"/>
            <a:ext cx="2272678" cy="227267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13929312" y="3146229"/>
            <a:ext cx="2272678" cy="227267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8260331" y="3146229"/>
            <a:ext cx="2272678" cy="227267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30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126445" y="8214159"/>
            <a:ext cx="2272678" cy="227267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31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9027879" y="8214159"/>
            <a:ext cx="2272678" cy="227267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32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13929312" y="8214159"/>
            <a:ext cx="2272678" cy="227267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33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8260331" y="8214159"/>
            <a:ext cx="2272678" cy="227267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4466492"/>
            <a:ext cx="11007969" cy="924950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2249750" y="4138889"/>
            <a:ext cx="1739818" cy="171441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249750" y="6501089"/>
            <a:ext cx="1739818" cy="171441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49750" y="9058787"/>
            <a:ext cx="1739818" cy="171441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5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9509636" y="4138889"/>
            <a:ext cx="1739818" cy="171441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6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9509636" y="6501089"/>
            <a:ext cx="1739818" cy="171441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7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9509636" y="9058787"/>
            <a:ext cx="1739818" cy="171441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8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6769522" y="4138889"/>
            <a:ext cx="1739818" cy="171441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9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16769522" y="6501089"/>
            <a:ext cx="1739818" cy="171441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30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16769522" y="9058787"/>
            <a:ext cx="1739818" cy="171441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2" y="1"/>
            <a:ext cx="12188826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-2" y="6858000"/>
            <a:ext cx="12188826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2188824" y="6858000"/>
            <a:ext cx="12188826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2" y="1"/>
            <a:ext cx="7689274" cy="768927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-2" y="8391658"/>
            <a:ext cx="11892732" cy="532434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2579858" y="8391658"/>
            <a:ext cx="11797792" cy="532434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391657" y="1"/>
            <a:ext cx="7689274" cy="768927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6688376" y="1"/>
            <a:ext cx="7689274" cy="768927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2" y="0"/>
            <a:ext cx="24377652" cy="13715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0767066" y="3452063"/>
            <a:ext cx="3008376" cy="300837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18286" y="518286"/>
            <a:ext cx="5416062" cy="597876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18286" y="7015341"/>
            <a:ext cx="5416062" cy="597876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452631" y="2498002"/>
            <a:ext cx="8707157" cy="597876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0963548" y="0"/>
            <a:ext cx="13414102" cy="1096817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3414102" cy="1096817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77650" cy="13715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6088205" cy="13716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6100620" y="0"/>
            <a:ext cx="6088205" cy="13716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2181376" y="0"/>
            <a:ext cx="6088205" cy="13716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18281996" y="0"/>
            <a:ext cx="6088205" cy="13716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128473" y="1688124"/>
            <a:ext cx="6093171" cy="1033975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564442" y="1688122"/>
            <a:ext cx="6093171" cy="502036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7564442" y="7029400"/>
            <a:ext cx="6088205" cy="500941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3260036" y="0"/>
            <a:ext cx="10058400" cy="13716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1057421" y="0"/>
            <a:ext cx="10058400" cy="13716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1057421" y="0"/>
            <a:ext cx="13320228" cy="13716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" y="0"/>
            <a:ext cx="13320228" cy="13716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6149725"/>
            <a:ext cx="6099349" cy="540258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077355" y="6149724"/>
            <a:ext cx="6099349" cy="540258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2189866" y="6149725"/>
            <a:ext cx="6099349" cy="540258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8295796" y="6149724"/>
            <a:ext cx="6099349" cy="540258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1795467" y="8428606"/>
            <a:ext cx="5408124" cy="422059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2059021" y="4208012"/>
            <a:ext cx="9519561" cy="844118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7203589" y="4208012"/>
            <a:ext cx="5408125" cy="422059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451689" y="2833960"/>
            <a:ext cx="9423139" cy="981524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24377650" cy="96012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2188824" y="0"/>
            <a:ext cx="12188825" cy="13715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10193866" cy="13716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4209184" y="0"/>
            <a:ext cx="10193866" cy="13716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096001" y="3295503"/>
            <a:ext cx="3879274" cy="603741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1911928" y="3295503"/>
            <a:ext cx="3879274" cy="603741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10280074" y="3295503"/>
            <a:ext cx="3879274" cy="603741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14464147" y="3295503"/>
            <a:ext cx="3879274" cy="603741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18648220" y="3295503"/>
            <a:ext cx="3879274" cy="603741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Portfolio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2108516" y="0"/>
            <a:ext cx="4060850" cy="6858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6197405" y="0"/>
            <a:ext cx="4081412" cy="6858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20278817" y="0"/>
            <a:ext cx="4054581" cy="6858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2108516" y="6858000"/>
            <a:ext cx="4060850" cy="6858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16180164" y="6858000"/>
            <a:ext cx="4087855" cy="6858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20278817" y="6858000"/>
            <a:ext cx="4054581" cy="6858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Portfolio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060850" cy="6858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4088889" y="0"/>
            <a:ext cx="4081412" cy="6858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8170301" y="0"/>
            <a:ext cx="4054581" cy="6858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0" y="6858000"/>
            <a:ext cx="4060850" cy="6858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071648" y="6858000"/>
            <a:ext cx="4087855" cy="6858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8170301" y="6858000"/>
            <a:ext cx="4054581" cy="6858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12188825" y="0"/>
            <a:ext cx="1218882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0" y="6858000"/>
            <a:ext cx="1218882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ortfolio F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747638" y="5206053"/>
            <a:ext cx="3338587" cy="5949759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0462111" y="5206053"/>
            <a:ext cx="3338587" cy="5949759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7178842" y="5206053"/>
            <a:ext cx="3338587" cy="5949759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sponsive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 noChangeAspect="1"/>
          </p:cNvSpPr>
          <p:nvPr>
            <p:ph type="pic" sz="quarter" idx="25"/>
          </p:nvPr>
        </p:nvSpPr>
        <p:spPr>
          <a:xfrm>
            <a:off x="8434174" y="5371869"/>
            <a:ext cx="6679466" cy="3785477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latin typeface="Calibri Light" panose="020F0302020204030204"/>
                <a:cs typeface="Calibri Light" panose="020F0302020204030204"/>
              </a:defRPr>
            </a:lvl1pPr>
          </a:lstStyle>
          <a:p>
            <a:endParaRPr lang="id-ID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sz="quarter" idx="22" hasCustomPrompt="1"/>
          </p:nvPr>
        </p:nvSpPr>
        <p:spPr>
          <a:xfrm>
            <a:off x="16352915" y="8991653"/>
            <a:ext cx="1013634" cy="1768937"/>
          </a:xfrm>
        </p:spPr>
        <p:txBody>
          <a:bodyPr anchor="t">
            <a:normAutofit/>
          </a:bodyPr>
          <a:lstStyle>
            <a:lvl1pPr marL="0" indent="0" algn="l">
              <a:lnSpc>
                <a:spcPct val="50000"/>
              </a:lnSpc>
              <a:buNone/>
              <a:defRPr sz="700">
                <a:latin typeface="Calibri Light" panose="020F0302020204030204"/>
                <a:cs typeface="Calibri Light" panose="020F0302020204030204"/>
              </a:defRPr>
            </a:lvl1pPr>
          </a:lstStyle>
          <a:p>
            <a:r>
              <a:rPr lang="id-ID" dirty="0"/>
              <a:t>Picture</a:t>
            </a:r>
            <a:endParaRPr lang="id-ID" dirty="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26"/>
          </p:nvPr>
        </p:nvSpPr>
        <p:spPr>
          <a:xfrm>
            <a:off x="4754354" y="7975469"/>
            <a:ext cx="4254887" cy="271244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latin typeface="Calibri Light" panose="020F0302020204030204"/>
                <a:cs typeface="Calibri Light" panose="020F0302020204030204"/>
              </a:defRPr>
            </a:lvl1pPr>
          </a:lstStyle>
          <a:p>
            <a:endParaRPr lang="id-ID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sz="quarter" idx="24"/>
          </p:nvPr>
        </p:nvSpPr>
        <p:spPr>
          <a:xfrm>
            <a:off x="14235822" y="7821109"/>
            <a:ext cx="2254062" cy="290254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latin typeface="Calibri Light" panose="020F0302020204030204"/>
                <a:cs typeface="Calibri Light" panose="020F0302020204030204"/>
              </a:defRPr>
            </a:lvl1pPr>
          </a:lstStyle>
          <a:p>
            <a:endParaRPr lang="id-ID" dirty="0"/>
          </a:p>
        </p:txBody>
      </p:sp>
      <p:sp>
        <p:nvSpPr>
          <p:cNvPr id="11" name="Picture Placeholder 2"/>
          <p:cNvSpPr>
            <a:spLocks noGrp="1" noChangeAspect="1"/>
          </p:cNvSpPr>
          <p:nvPr>
            <p:ph type="pic" sz="quarter" idx="27"/>
          </p:nvPr>
        </p:nvSpPr>
        <p:spPr>
          <a:xfrm>
            <a:off x="17691338" y="10138875"/>
            <a:ext cx="441690" cy="557901"/>
          </a:xfrm>
        </p:spPr>
        <p:txBody>
          <a:bodyPr anchor="t">
            <a:normAutofit/>
          </a:bodyPr>
          <a:lstStyle>
            <a:lvl1pPr marL="0" indent="0" algn="ctr">
              <a:lnSpc>
                <a:spcPct val="50000"/>
              </a:lnSpc>
              <a:buNone/>
              <a:defRPr sz="100">
                <a:latin typeface="Calibri Light" panose="020F0302020204030204"/>
                <a:cs typeface="Calibri Light" panose="020F0302020204030204"/>
              </a:defRPr>
            </a:lvl1pPr>
          </a:lstStyle>
          <a:p>
            <a:endParaRPr lang="id-ID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2804738" y="5004861"/>
            <a:ext cx="7974443" cy="4526280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1800" b="0" i="0">
                <a:solidFill>
                  <a:schemeClr val="bg1">
                    <a:lumMod val="75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7" name="Picture Placeholder 17"/>
          <p:cNvSpPr>
            <a:spLocks noGrp="1"/>
          </p:cNvSpPr>
          <p:nvPr>
            <p:ph type="pic" sz="quarter" idx="16"/>
          </p:nvPr>
        </p:nvSpPr>
        <p:spPr>
          <a:xfrm>
            <a:off x="13459208" y="5004861"/>
            <a:ext cx="8061857" cy="4526280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1800" b="0" i="0">
                <a:solidFill>
                  <a:schemeClr val="bg1">
                    <a:lumMod val="75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</a:lstStyle>
          <a:p>
            <a:pPr lvl="0"/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go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2477148" y="5398510"/>
            <a:ext cx="5387546" cy="266905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9495052" y="5398508"/>
            <a:ext cx="5387546" cy="266905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7"/>
          <p:cNvSpPr>
            <a:spLocks noGrp="1"/>
          </p:cNvSpPr>
          <p:nvPr>
            <p:ph type="pic" sz="quarter" idx="16"/>
          </p:nvPr>
        </p:nvSpPr>
        <p:spPr>
          <a:xfrm>
            <a:off x="2477148" y="8747193"/>
            <a:ext cx="5387546" cy="266905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7"/>
          </p:nvPr>
        </p:nvSpPr>
        <p:spPr>
          <a:xfrm>
            <a:off x="9495052" y="8747191"/>
            <a:ext cx="5387546" cy="266905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7"/>
          <p:cNvSpPr>
            <a:spLocks noGrp="1"/>
          </p:cNvSpPr>
          <p:nvPr>
            <p:ph type="pic" sz="quarter" idx="18"/>
          </p:nvPr>
        </p:nvSpPr>
        <p:spPr>
          <a:xfrm>
            <a:off x="16464262" y="5398507"/>
            <a:ext cx="5387546" cy="266905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17"/>
          <p:cNvSpPr>
            <a:spLocks noGrp="1"/>
          </p:cNvSpPr>
          <p:nvPr>
            <p:ph type="pic" sz="quarter" idx="19"/>
          </p:nvPr>
        </p:nvSpPr>
        <p:spPr>
          <a:xfrm>
            <a:off x="16464262" y="8747191"/>
            <a:ext cx="5387546" cy="266905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2188825" y="6858000"/>
            <a:ext cx="12188825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88825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17"/>
          <p:cNvSpPr>
            <a:spLocks noGrp="1"/>
          </p:cNvSpPr>
          <p:nvPr>
            <p:ph type="pic" sz="quarter" idx="18"/>
          </p:nvPr>
        </p:nvSpPr>
        <p:spPr>
          <a:xfrm>
            <a:off x="2378754" y="2225977"/>
            <a:ext cx="2505342" cy="249769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5" name="Picture Placeholder 17"/>
          <p:cNvSpPr>
            <a:spLocks noGrp="1"/>
          </p:cNvSpPr>
          <p:nvPr>
            <p:ph type="pic" sz="quarter" idx="19"/>
          </p:nvPr>
        </p:nvSpPr>
        <p:spPr>
          <a:xfrm>
            <a:off x="5788866" y="2225977"/>
            <a:ext cx="2505342" cy="249769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6" name="Picture Placeholder 17"/>
          <p:cNvSpPr>
            <a:spLocks noGrp="1"/>
          </p:cNvSpPr>
          <p:nvPr>
            <p:ph type="pic" sz="quarter" idx="20"/>
          </p:nvPr>
        </p:nvSpPr>
        <p:spPr>
          <a:xfrm>
            <a:off x="9198978" y="2227111"/>
            <a:ext cx="2505342" cy="249769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7" name="Picture Placeholder 17"/>
          <p:cNvSpPr>
            <a:spLocks noGrp="1"/>
          </p:cNvSpPr>
          <p:nvPr>
            <p:ph type="pic" sz="quarter" idx="21"/>
          </p:nvPr>
        </p:nvSpPr>
        <p:spPr>
          <a:xfrm>
            <a:off x="2378754" y="5599644"/>
            <a:ext cx="2505342" cy="249769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8" name="Picture Placeholder 17"/>
          <p:cNvSpPr>
            <a:spLocks noGrp="1"/>
          </p:cNvSpPr>
          <p:nvPr>
            <p:ph type="pic" sz="quarter" idx="22"/>
          </p:nvPr>
        </p:nvSpPr>
        <p:spPr>
          <a:xfrm>
            <a:off x="5788866" y="5599644"/>
            <a:ext cx="2505342" cy="249769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9" name="Picture Placeholder 17"/>
          <p:cNvSpPr>
            <a:spLocks noGrp="1"/>
          </p:cNvSpPr>
          <p:nvPr>
            <p:ph type="pic" sz="quarter" idx="23"/>
          </p:nvPr>
        </p:nvSpPr>
        <p:spPr>
          <a:xfrm>
            <a:off x="9198978" y="5600778"/>
            <a:ext cx="2505342" cy="249769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0" name="Picture Placeholder 17"/>
          <p:cNvSpPr>
            <a:spLocks noGrp="1"/>
          </p:cNvSpPr>
          <p:nvPr>
            <p:ph type="pic" sz="quarter" idx="24"/>
          </p:nvPr>
        </p:nvSpPr>
        <p:spPr>
          <a:xfrm>
            <a:off x="2378754" y="9017259"/>
            <a:ext cx="2505342" cy="249769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1" name="Picture Placeholder 17"/>
          <p:cNvSpPr>
            <a:spLocks noGrp="1"/>
          </p:cNvSpPr>
          <p:nvPr>
            <p:ph type="pic" sz="quarter" idx="25"/>
          </p:nvPr>
        </p:nvSpPr>
        <p:spPr>
          <a:xfrm>
            <a:off x="5788866" y="9017259"/>
            <a:ext cx="2505342" cy="249769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2" name="Picture Placeholder 17"/>
          <p:cNvSpPr>
            <a:spLocks noGrp="1"/>
          </p:cNvSpPr>
          <p:nvPr>
            <p:ph type="pic" sz="quarter" idx="26"/>
          </p:nvPr>
        </p:nvSpPr>
        <p:spPr>
          <a:xfrm>
            <a:off x="9198978" y="9018393"/>
            <a:ext cx="2505342" cy="249769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1732240" y="7620"/>
            <a:ext cx="2103120" cy="15773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charset="0"/>
            </a:endParaRPr>
          </a:p>
        </p:txBody>
      </p:sp>
      <p:sp>
        <p:nvSpPr>
          <p:cNvPr id="23" name="Picture Placeholder 17"/>
          <p:cNvSpPr>
            <a:spLocks noGrp="1"/>
          </p:cNvSpPr>
          <p:nvPr>
            <p:ph type="pic" sz="quarter" idx="26"/>
          </p:nvPr>
        </p:nvSpPr>
        <p:spPr>
          <a:xfrm>
            <a:off x="0" y="-30480"/>
            <a:ext cx="6086471" cy="886968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Picture Placeholder 17"/>
          <p:cNvSpPr>
            <a:spLocks noGrp="1"/>
          </p:cNvSpPr>
          <p:nvPr>
            <p:ph type="pic" sz="quarter" idx="27"/>
          </p:nvPr>
        </p:nvSpPr>
        <p:spPr>
          <a:xfrm>
            <a:off x="6086471" y="4876800"/>
            <a:ext cx="6086471" cy="886968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Picture Placeholder 17"/>
          <p:cNvSpPr>
            <a:spLocks noGrp="1"/>
          </p:cNvSpPr>
          <p:nvPr>
            <p:ph type="pic" sz="quarter" idx="28"/>
          </p:nvPr>
        </p:nvSpPr>
        <p:spPr>
          <a:xfrm>
            <a:off x="12169766" y="-30480"/>
            <a:ext cx="6086471" cy="886968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6" name="Picture Placeholder 17"/>
          <p:cNvSpPr>
            <a:spLocks noGrp="1"/>
          </p:cNvSpPr>
          <p:nvPr>
            <p:ph type="pic" sz="quarter" idx="29"/>
          </p:nvPr>
        </p:nvSpPr>
        <p:spPr>
          <a:xfrm>
            <a:off x="18278473" y="4838700"/>
            <a:ext cx="6086471" cy="886968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Placehol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0216054" y="4381947"/>
            <a:ext cx="3862836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5136592" y="4336976"/>
            <a:ext cx="3918857" cy="6971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314495" y="4336976"/>
            <a:ext cx="3918857" cy="6971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Placehol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48627" y="2028911"/>
            <a:ext cx="7132320" cy="9537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Placehol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4078131" y="2028911"/>
            <a:ext cx="7132320" cy="9537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ehind the Sc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7126014" y="4981903"/>
            <a:ext cx="9995337" cy="624314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cbook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888423" y="5650798"/>
            <a:ext cx="9309100" cy="57562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cbook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111023" y="8377295"/>
            <a:ext cx="1929384" cy="192938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1355470" y="8402287"/>
            <a:ext cx="1929384" cy="192938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18446906" y="8377295"/>
            <a:ext cx="1929384" cy="192938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cbook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252179" y="0"/>
            <a:ext cx="21873292" cy="13716000"/>
          </a:xfrm>
          <a:prstGeom prst="parallelogram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790231" y="3824195"/>
            <a:ext cx="10797188" cy="791794"/>
          </a:xfrm>
        </p:spPr>
        <p:txBody>
          <a:bodyPr/>
          <a:lstStyle>
            <a:lvl1pPr algn="ctr">
              <a:defRPr sz="64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706253" y="9742649"/>
            <a:ext cx="2699297" cy="316718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10209341" y="9742649"/>
            <a:ext cx="3958969" cy="316718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14969701" y="9742649"/>
            <a:ext cx="2699297" cy="316718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8125882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25882" y="6858000"/>
            <a:ext cx="8125882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6251768" y="0"/>
            <a:ext cx="8125882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25882" y="6858000"/>
            <a:ext cx="16251768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8125882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8824" cy="13715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3560665" cy="13715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3677410" y="0"/>
            <a:ext cx="3560665" cy="13715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7243002" y="0"/>
            <a:ext cx="3560665" cy="13715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20805176" y="0"/>
            <a:ext cx="3560665" cy="13715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7144410" y="2996184"/>
            <a:ext cx="3008376" cy="300837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3560665" cy="13715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3565592" y="0"/>
            <a:ext cx="3560665" cy="13715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7127766" y="0"/>
            <a:ext cx="3560665" cy="13715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816985" y="0"/>
            <a:ext cx="3560665" cy="13715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14227771" y="2996184"/>
            <a:ext cx="3008376" cy="300837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9" Type="http://schemas.openxmlformats.org/officeDocument/2006/relationships/slideLayout" Target="../slideLayouts/slideLayout4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24850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</p:sldLayoutIdLst>
  <p:hf hdr="0" ftr="0" dt="0"/>
  <p:txStyles>
    <p:titleStyle>
      <a:lvl1pPr algn="l" defTabSz="1828165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Montserrat Hairline" charset="0"/>
          <a:ea typeface="Montserrat Hairline" charset="0"/>
          <a:cs typeface="Montserrat Hairline" charset="0"/>
        </a:defRPr>
      </a:lvl1pPr>
    </p:titleStyle>
    <p:bodyStyle>
      <a:lvl1pPr marL="0" indent="0" algn="l" defTabSz="1828165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lang="en-US" sz="48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1pPr>
      <a:lvl2pPr marL="914400" indent="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40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2pPr>
      <a:lvl3pPr marL="1828165" indent="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36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3pPr>
      <a:lvl4pPr marL="2742565" indent="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32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4pPr>
      <a:lvl5pPr marL="3656965" indent="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3200" kern="1200" dirty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5pPr>
      <a:lvl6pPr marL="5027930" indent="-45720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330" indent="-45720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730" indent="-45720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1130" indent="-45720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16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56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96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36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13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3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93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5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image" Target="../media/image7.png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5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image" Target="../media/image5.png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D:/Users/xiyu/Desktop/毕设/图片/building-7077718_1920.jpgbuilding-7077718_1920"/>
          <p:cNvPicPr>
            <a:picLocks noGrp="1" noChangeAspect="1"/>
          </p:cNvPicPr>
          <p:nvPr>
            <p:ph type="pic" sz="quarter" idx="10"/>
          </p:nvPr>
        </p:nvPicPr>
        <p:blipFill>
          <a:blip r:embed="rId1"/>
          <a:srcRect t="7803" b="7803"/>
          <a:stretch>
            <a:fillRect/>
          </a:stretch>
        </p:blipFill>
        <p:spPr>
          <a:xfrm>
            <a:off x="0" y="0"/>
            <a:ext cx="24377650" cy="13715999"/>
          </a:xfrm>
        </p:spPr>
      </p:pic>
      <p:sp>
        <p:nvSpPr>
          <p:cNvPr id="4" name="TextBox 6"/>
          <p:cNvSpPr txBox="1"/>
          <p:nvPr/>
        </p:nvSpPr>
        <p:spPr>
          <a:xfrm>
            <a:off x="12672674" y="5927634"/>
            <a:ext cx="309880" cy="2646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zh-CN" altLang="en-US" sz="16600" spc="10000" dirty="0">
              <a:solidFill>
                <a:schemeClr val="bg2"/>
              </a:solidFill>
              <a:latin typeface="方正楷体简体" panose="03000509000000000000" charset="-122"/>
              <a:ea typeface="方正楷体简体" panose="03000509000000000000" charset="-122"/>
              <a:cs typeface="Montserrat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-281305"/>
            <a:ext cx="24377650" cy="1466215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6"/>
          <p:cNvSpPr txBox="1"/>
          <p:nvPr/>
        </p:nvSpPr>
        <p:spPr>
          <a:xfrm>
            <a:off x="516234" y="2376079"/>
            <a:ext cx="22572980" cy="3138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600" kern="800" spc="1000" dirty="0">
                <a:solidFill>
                  <a:schemeClr val="bg2"/>
                </a:solidFill>
                <a:uFillTx/>
                <a:latin typeface="方正楷体简体" panose="03000509000000000000" charset="-122"/>
                <a:ea typeface="方正楷体简体" panose="03000509000000000000" charset="-122"/>
                <a:cs typeface="Montserrat" charset="0"/>
              </a:rPr>
              <a:t>Detection of Wildlife Animals using Deep </a:t>
            </a:r>
            <a:endParaRPr lang="en-US" altLang="zh-CN" sz="6600" kern="800" spc="1000" dirty="0">
              <a:solidFill>
                <a:schemeClr val="bg2"/>
              </a:solidFill>
              <a:uFillTx/>
              <a:latin typeface="方正楷体简体" panose="03000509000000000000" charset="-122"/>
              <a:ea typeface="方正楷体简体" panose="03000509000000000000" charset="-122"/>
              <a:cs typeface="Montserrat" charset="0"/>
            </a:endParaRPr>
          </a:p>
          <a:p>
            <a:pPr algn="ctr"/>
            <a:r>
              <a:rPr lang="en-US" altLang="zh-CN" sz="6600" kern="800" spc="1000" dirty="0">
                <a:solidFill>
                  <a:schemeClr val="bg2"/>
                </a:solidFill>
                <a:uFillTx/>
                <a:latin typeface="方正楷体简体" panose="03000509000000000000" charset="-122"/>
                <a:ea typeface="方正楷体简体" panose="03000509000000000000" charset="-122"/>
                <a:cs typeface="Montserrat" charset="0"/>
              </a:rPr>
              <a:t>Learning Approaches:</a:t>
            </a:r>
            <a:endParaRPr lang="en-US" altLang="zh-CN" sz="6600" kern="800" spc="1000" dirty="0">
              <a:solidFill>
                <a:schemeClr val="bg2"/>
              </a:solidFill>
              <a:uFillTx/>
              <a:latin typeface="方正楷体简体" panose="03000509000000000000" charset="-122"/>
              <a:ea typeface="方正楷体简体" panose="03000509000000000000" charset="-122"/>
              <a:cs typeface="Montserrat" charset="0"/>
            </a:endParaRPr>
          </a:p>
          <a:p>
            <a:pPr algn="ctr"/>
            <a:r>
              <a:rPr lang="en-US" altLang="zh-CN" sz="6600" kern="800" spc="1000" dirty="0">
                <a:solidFill>
                  <a:schemeClr val="bg2"/>
                </a:solidFill>
                <a:uFillTx/>
                <a:latin typeface="方正楷体简体" panose="03000509000000000000" charset="-122"/>
                <a:ea typeface="方正楷体简体" panose="03000509000000000000" charset="-122"/>
                <a:cs typeface="Montserrat" charset="0"/>
              </a:rPr>
              <a:t>A Systematic Review</a:t>
            </a:r>
            <a:r>
              <a:rPr lang="zh-CN" altLang="en-US" sz="6600" kern="800" spc="1000" dirty="0">
                <a:solidFill>
                  <a:schemeClr val="bg2"/>
                </a:solidFill>
                <a:uFillTx/>
                <a:latin typeface="方正楷体简体" panose="03000509000000000000" charset="-122"/>
                <a:ea typeface="方正楷体简体" panose="03000509000000000000" charset="-122"/>
                <a:cs typeface="Montserrat" charset="0"/>
              </a:rPr>
              <a:t>n</a:t>
            </a:r>
            <a:endParaRPr lang="zh-CN" altLang="en-US" sz="6600" kern="800" spc="1000" dirty="0">
              <a:solidFill>
                <a:schemeClr val="bg2"/>
              </a:solidFill>
              <a:uFillTx/>
              <a:latin typeface="方正楷体简体" panose="03000509000000000000" charset="-122"/>
              <a:ea typeface="方正楷体简体" panose="03000509000000000000" charset="-122"/>
              <a:cs typeface="Montserrat" charset="0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11647785" y="11546749"/>
            <a:ext cx="1325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kern="800" spc="1000" dirty="0">
                <a:solidFill>
                  <a:schemeClr val="bg2"/>
                </a:solidFill>
                <a:uFillTx/>
                <a:latin typeface="方正楷体简体" panose="03000509000000000000" charset="-122"/>
                <a:ea typeface="方正楷体简体" panose="03000509000000000000" charset="-122"/>
                <a:cs typeface="Montserrat" charset="0"/>
              </a:rPr>
              <a:t>   </a:t>
            </a:r>
            <a:endParaRPr lang="zh-CN" altLang="en-US" sz="4000" kern="800" spc="1000" dirty="0">
              <a:solidFill>
                <a:schemeClr val="bg2"/>
              </a:solidFill>
              <a:uFillTx/>
              <a:latin typeface="方正楷体简体" panose="03000509000000000000" charset="-122"/>
              <a:ea typeface="方正楷体简体" panose="03000509000000000000" charset="-122"/>
              <a:cs typeface="Montserrat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00710" y="386715"/>
            <a:ext cx="21663025" cy="47974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buClrTx/>
              <a:buSzTx/>
              <a:buNone/>
            </a:pPr>
            <a:r>
              <a:rPr lang="zh-CN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（d）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전체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연결층</a:t>
            </a:r>
            <a:r>
              <a:rPr lang="zh-CN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（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FC</a:t>
            </a:r>
            <a:r>
              <a:rPr lang="zh-CN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）：</a:t>
            </a:r>
            <a:endParaRPr lang="zh-CN" altLang="en-US" sz="4000" b="1" spc="300" dirty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>
              <a:buClrTx/>
              <a:buSzTx/>
              <a:buNone/>
            </a:pP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전체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연결층은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마지막에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한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층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또는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여러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층의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전통적인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신경망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(NN)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층을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추가하는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것과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같다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.</a:t>
            </a:r>
            <a:endParaRPr lang="zh-CN" altLang="en-US" sz="4000" b="1" spc="300" dirty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>
              <a:buClrTx/>
              <a:buSzTx/>
              <a:buNone/>
            </a:pP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연결하기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전에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CNN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의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3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차원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매트릭스를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2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차원으로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평평하게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해야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합니다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.</a:t>
            </a:r>
            <a:endParaRPr lang="en-US" altLang="zh-CN" sz="4000" b="1" spc="300" dirty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>
              <a:buClrTx/>
              <a:buSzTx/>
              <a:buNone/>
            </a:pP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예를</a:t>
            </a:r>
            <a:r>
              <a:rPr lang="en-US" altLang="ko-KR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들어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,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풀링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레이어에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크기가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5</a:t>
            </a:r>
            <a:r>
              <a:rPr lang="en-US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×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5</a:t>
            </a:r>
            <a:r>
              <a:rPr lang="en-US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×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인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이미지가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입력된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경우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,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풀링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연산을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통해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결과가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1</a:t>
            </a:r>
            <a:r>
              <a:rPr lang="en-US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×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75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형태로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변환되어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풀링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레이어의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입력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조건을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충족하게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된다</a:t>
            </a:r>
            <a:r>
              <a:rPr lang="en-US" altLang="ko-KR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.</a:t>
            </a:r>
            <a:endParaRPr lang="en-US" altLang="ko-KR" sz="4000" b="1" spc="300" dirty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3640" y="4646930"/>
            <a:ext cx="18461355" cy="88411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>
            <p:custDataLst>
              <p:tags r:id="rId1"/>
            </p:custDataLst>
          </p:nvPr>
        </p:nvSpPr>
        <p:spPr>
          <a:xfrm>
            <a:off x="278130" y="226060"/>
            <a:ext cx="23858855" cy="22142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8000" b="1" spc="1200" dirty="0">
                <a:solidFill>
                  <a:schemeClr val="tx2"/>
                </a:solidFill>
                <a:latin typeface="方正楷体简体" panose="03000509000000000000" charset="-122"/>
                <a:ea typeface="方正楷体简体" panose="03000509000000000000" charset="-122"/>
                <a:cs typeface="Montserrat" charset="0"/>
              </a:rPr>
              <a:t> </a:t>
            </a:r>
            <a:r>
              <a:rPr lang="en-US" altLang="zh-CN" sz="7200" b="1" spc="1200" dirty="0">
                <a:solidFill>
                  <a:schemeClr val="tx2"/>
                </a:solidFill>
                <a:latin typeface="方正楷体简体" panose="03000509000000000000" charset="-122"/>
                <a:ea typeface="方正楷体简体" panose="03000509000000000000" charset="-122"/>
                <a:cs typeface="Montserrat" charset="0"/>
              </a:rPr>
              <a:t>Wild Life Monitoring Environment And D</a:t>
            </a:r>
            <a:r>
              <a:rPr lang="en-US" sz="7200" b="1" spc="1200" dirty="0">
                <a:solidFill>
                  <a:schemeClr val="tx2"/>
                </a:solidFill>
                <a:latin typeface="方正楷体简体" panose="03000509000000000000" charset="-122"/>
                <a:ea typeface="方正楷体简体" panose="03000509000000000000" charset="-122"/>
                <a:cs typeface="Montserrat" charset="0"/>
              </a:rPr>
              <a:t>ata</a:t>
            </a:r>
            <a:endParaRPr lang="en-US" sz="7200" b="1" spc="1200" dirty="0">
              <a:solidFill>
                <a:schemeClr val="tx2"/>
              </a:solidFill>
              <a:latin typeface="方正楷体简体" panose="03000509000000000000" charset="-122"/>
              <a:ea typeface="方正楷体简体" panose="03000509000000000000" charset="-122"/>
              <a:cs typeface="Montserrat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63600" y="2732405"/>
            <a:ext cx="22398355" cy="4615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(a)</a:t>
            </a:r>
            <a:r>
              <a:rPr lang="ko-KR" altLang="en-US" sz="5400" b="1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야생동물</a:t>
            </a:r>
            <a:r>
              <a:rPr lang="en-US" altLang="zh-CN" sz="5400" b="1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5400" b="1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모니터링</a:t>
            </a:r>
            <a:r>
              <a:rPr lang="en-US" altLang="zh-CN" sz="5400" b="1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5400" b="1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환경</a:t>
            </a:r>
            <a:r>
              <a:rPr lang="en-US" altLang="zh-CN" sz="5400" b="1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5400" b="1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특징</a:t>
            </a:r>
            <a:r>
              <a:rPr lang="en-US" altLang="zh-CN" sz="5400" b="1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:</a:t>
            </a:r>
            <a:endParaRPr lang="en-US" altLang="zh-CN" sz="5400" b="1" dirty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ko-KR" altLang="en-US" sz="4000" b="1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서식지의</a:t>
            </a:r>
            <a:r>
              <a:rPr lang="en-US" altLang="zh-CN" sz="4000" b="1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복잡성과</a:t>
            </a:r>
            <a:r>
              <a:rPr lang="en-US" altLang="zh-CN" sz="4000" b="1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다양성</a:t>
            </a:r>
            <a:endParaRPr lang="ko-KR" altLang="en-US" sz="4000" b="1" dirty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ko-KR" altLang="en-US" sz="4000" b="1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야생동물의</a:t>
            </a:r>
            <a:r>
              <a:rPr lang="en-US" altLang="zh-CN" sz="4000" b="1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행위</a:t>
            </a:r>
            <a:r>
              <a:rPr lang="en-US" altLang="zh-CN" sz="4000" b="1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복잡성</a:t>
            </a:r>
            <a:endParaRPr lang="ko-KR" altLang="en-US" sz="4000" b="1" dirty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ko-KR" altLang="en-US" sz="4000" b="1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환경별</a:t>
            </a:r>
            <a:r>
              <a:rPr lang="en-US" altLang="zh-CN" sz="4000" b="1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기후</a:t>
            </a:r>
            <a:r>
              <a:rPr lang="en-US" altLang="zh-CN" sz="4000" b="1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변화와</a:t>
            </a:r>
            <a:r>
              <a:rPr lang="en-US" altLang="zh-CN" sz="4000" b="1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지형</a:t>
            </a:r>
            <a:r>
              <a:rPr lang="en-US" altLang="zh-CN" sz="4000" b="1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차이가</a:t>
            </a:r>
            <a:r>
              <a:rPr lang="en-US" altLang="zh-CN" sz="4000" b="1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설비에</a:t>
            </a:r>
            <a:r>
              <a:rPr lang="en-US" altLang="zh-CN" sz="4000" b="1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미치는</a:t>
            </a:r>
            <a:r>
              <a:rPr lang="en-US" altLang="zh-CN" sz="4000" b="1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영향</a:t>
            </a:r>
            <a:endParaRPr lang="ko-KR" altLang="en-US" sz="4000" b="1" dirty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endParaRPr lang="zh-CN" altLang="en-US" sz="4000" b="1" dirty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 sz="4000" b="1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(</a:t>
            </a:r>
            <a:r>
              <a:rPr lang="en-US" altLang="zh-CN" sz="4000" b="1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b)</a:t>
            </a:r>
            <a:r>
              <a:rPr lang="ko-KR" altLang="en-US" sz="4000" b="1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카메라</a:t>
            </a:r>
            <a:r>
              <a:rPr lang="en-US" altLang="zh-CN" sz="4000" b="1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r>
              <a:rPr lang="ko-KR" altLang="en-US" sz="4000" b="1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트랩</a:t>
            </a:r>
            <a:r>
              <a:rPr lang="en-US" altLang="zh-CN" sz="4000" b="1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, </a:t>
            </a:r>
            <a:r>
              <a:rPr lang="ko-KR" altLang="en-US" sz="4000" b="1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드론</a:t>
            </a:r>
            <a:r>
              <a:rPr lang="en-US" altLang="zh-CN" sz="4000" b="1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r>
              <a:rPr lang="ko-KR" altLang="en-US" sz="4000" b="1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등에</a:t>
            </a:r>
            <a:r>
              <a:rPr lang="en-US" altLang="zh-CN" sz="4000" b="1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r>
              <a:rPr lang="ko-KR" altLang="en-US" sz="4000" b="1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딥러닝</a:t>
            </a:r>
            <a:r>
              <a:rPr lang="en-US" altLang="zh-CN" sz="4000" b="1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r>
              <a:rPr lang="ko-KR" altLang="en-US" sz="4000" b="1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기술을</a:t>
            </a:r>
            <a:r>
              <a:rPr lang="en-US" altLang="zh-CN" sz="4000" b="1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r>
              <a:rPr lang="ko-KR" altLang="en-US" sz="4000" b="1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접목하여</a:t>
            </a:r>
            <a:r>
              <a:rPr lang="en-US" altLang="zh-CN" sz="4000" b="1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r>
              <a:rPr lang="ko-KR" altLang="en-US" sz="4000" b="1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효과적</a:t>
            </a:r>
            <a:r>
              <a:rPr lang="en-US" altLang="zh-CN" sz="4000" b="1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r>
              <a:rPr lang="ko-KR" altLang="en-US" sz="4000" b="1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향상</a:t>
            </a:r>
            <a:r>
              <a:rPr lang="zh-CN" altLang="en-US" sz="4000" b="1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监测效率</a:t>
            </a:r>
            <a:endParaRPr lang="zh-CN" altLang="en-US" sz="4000" b="1" dirty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endParaRPr lang="en-US" altLang="zh-CN" sz="4000" b="1" dirty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135860" y="1315720"/>
            <a:ext cx="81260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3435" y="2029460"/>
            <a:ext cx="9507220" cy="113880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65430" y="285750"/>
            <a:ext cx="23871279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</a:rPr>
              <a:t>Deep Learning In Wildlife Ainmal Detection And Recognition</a:t>
            </a:r>
            <a:endParaRPr lang="zh-CN" altLang="en-US" sz="7200" dirty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95960" y="2801620"/>
            <a:ext cx="22986365" cy="93332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buClrTx/>
              <a:buSzTx/>
              <a:buNone/>
            </a:pP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Norouzzadeh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등은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심층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컨볼루션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신경망과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카메라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트랩을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사용하여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야생동물을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식별하고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계수했다</a:t>
            </a:r>
            <a:r>
              <a:rPr lang="en-US" altLang="ko-KR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.</a:t>
            </a:r>
            <a:endParaRPr lang="en-US" altLang="ko-KR" sz="4000" b="1" spc="300" dirty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>
              <a:buClrTx/>
              <a:buSzTx/>
              <a:buNone/>
            </a:pPr>
            <a:endParaRPr lang="ko-KR" altLang="en-US" sz="4000" b="1" spc="300" dirty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>
              <a:buClrTx/>
              <a:buSzTx/>
              <a:buNone/>
            </a:pP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그림에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포함된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종을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식별합니다</a:t>
            </a:r>
            <a:endParaRPr lang="ko-KR" altLang="en-US" sz="4000" b="1" spc="300" dirty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>
              <a:buClrTx/>
              <a:buSzTx/>
              <a:buNone/>
            </a:pP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그림에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존재하는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종의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수를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결정합니다</a:t>
            </a:r>
            <a:endParaRPr lang="ko-KR" altLang="en-US" sz="4000" b="1" spc="300" dirty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>
              <a:buClrTx/>
              <a:buSzTx/>
              <a:buNone/>
            </a:pP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이미지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속의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동물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,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동물의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행동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특징을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묘사합니다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.</a:t>
            </a:r>
            <a:endParaRPr lang="en-US" altLang="zh-CN" sz="4000" b="1" spc="300" dirty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>
              <a:buClrTx/>
              <a:buSzTx/>
              <a:buNone/>
            </a:pP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모델의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정확도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향상</a:t>
            </a:r>
            <a:endParaRPr lang="ko-KR" altLang="en-US" sz="4000" b="1" spc="300" dirty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>
              <a:buClrTx/>
              <a:buSzTx/>
              <a:buNone/>
            </a:pP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.</a:t>
            </a:r>
            <a:endParaRPr lang="en-US" altLang="zh-CN" sz="4000" b="1" spc="300" dirty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7305653" y="6257834"/>
            <a:ext cx="978408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9600" spc="3000" dirty="0">
                <a:solidFill>
                  <a:schemeClr val="bg1"/>
                </a:solidFill>
                <a:latin typeface="方正楷体简体" panose="03000509000000000000" charset="-122"/>
                <a:ea typeface="方正楷体简体" panose="03000509000000000000" charset="-122"/>
                <a:cs typeface="Montserrat" charset="0"/>
              </a:rPr>
              <a:t>感谢各位聆听</a:t>
            </a:r>
            <a:endParaRPr lang="zh-CN" altLang="en-US" sz="9600" spc="3000" dirty="0">
              <a:solidFill>
                <a:schemeClr val="bg1"/>
              </a:solidFill>
              <a:latin typeface="方正楷体简体" panose="03000509000000000000" charset="-122"/>
              <a:ea typeface="方正楷体简体" panose="03000509000000000000" charset="-122"/>
              <a:cs typeface="Montserrat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38910" y="3148965"/>
            <a:ext cx="18973165" cy="8308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모형성능</a:t>
            </a:r>
            <a:r>
              <a:rPr lang="en-US" altLang="zh-CN" sz="5400" b="1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5400" b="1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비교</a:t>
            </a:r>
            <a:endParaRPr lang="ko-KR" altLang="en-US" sz="5400" b="1" dirty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endParaRPr lang="ko-KR" altLang="en-US" sz="4000" dirty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en-US" altLang="ko-KR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(a)</a:t>
            </a:r>
            <a:r>
              <a:rPr lang="ko-KR" altLang="en-US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단일</a:t>
            </a:r>
            <a:r>
              <a:rPr lang="en-US" altLang="zh-CN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단계</a:t>
            </a:r>
            <a:r>
              <a:rPr lang="en-US" altLang="zh-CN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표적</a:t>
            </a:r>
            <a:r>
              <a:rPr lang="en-US" altLang="zh-CN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탐지</a:t>
            </a:r>
            <a:r>
              <a:rPr lang="en-US" altLang="zh-CN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모델</a:t>
            </a:r>
            <a:r>
              <a:rPr lang="en-US" altLang="zh-CN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(YOLO </a:t>
            </a:r>
            <a:r>
              <a:rPr lang="ko-KR" altLang="en-US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및</a:t>
            </a:r>
            <a:r>
              <a:rPr lang="en-US" altLang="zh-CN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SSD</a:t>
            </a:r>
            <a:r>
              <a:rPr lang="zh-CN" altLang="en-US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）：</a:t>
            </a:r>
            <a:endParaRPr lang="en-US" altLang="zh-CN" sz="4000" dirty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ko-KR" altLang="en-US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속도는</a:t>
            </a:r>
            <a:r>
              <a:rPr lang="en-US" altLang="zh-CN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빠르고</a:t>
            </a:r>
            <a:r>
              <a:rPr lang="en-US" altLang="zh-CN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실시간</a:t>
            </a:r>
            <a:r>
              <a:rPr lang="en-US" altLang="zh-CN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모니터링에</a:t>
            </a:r>
            <a:r>
              <a:rPr lang="en-US" altLang="zh-CN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적합하지만</a:t>
            </a:r>
            <a:r>
              <a:rPr lang="en-US" altLang="zh-CN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, </a:t>
            </a:r>
            <a:r>
              <a:rPr lang="ko-KR" altLang="en-US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복잡한</a:t>
            </a:r>
            <a:r>
              <a:rPr lang="en-US" altLang="zh-CN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배경에서는</a:t>
            </a:r>
            <a:r>
              <a:rPr lang="en-US" altLang="zh-CN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정확도가</a:t>
            </a:r>
            <a:r>
              <a:rPr lang="en-US" altLang="zh-CN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낮다</a:t>
            </a:r>
            <a:r>
              <a:rPr lang="en-US" altLang="zh-CN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.</a:t>
            </a:r>
            <a:endParaRPr lang="en-US" altLang="zh-CN" sz="4000" dirty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endParaRPr lang="en-US" altLang="zh-CN" sz="4000" dirty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en-US" altLang="zh-CN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(b)2</a:t>
            </a:r>
            <a:r>
              <a:rPr lang="ko-KR" altLang="en-US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단계</a:t>
            </a:r>
            <a:r>
              <a:rPr lang="en-US" altLang="zh-CN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표적</a:t>
            </a:r>
            <a:r>
              <a:rPr lang="en-US" altLang="zh-CN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탐지</a:t>
            </a:r>
            <a:r>
              <a:rPr lang="en-US" altLang="zh-CN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모델</a:t>
            </a:r>
            <a:r>
              <a:rPr lang="en-US" altLang="zh-CN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(</a:t>
            </a:r>
            <a:r>
              <a:rPr lang="ko-KR" altLang="en-US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예</a:t>
            </a:r>
            <a:r>
              <a:rPr lang="en-US" altLang="zh-CN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: Faster R-CNN </a:t>
            </a:r>
            <a:r>
              <a:rPr lang="ko-KR" altLang="en-US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및</a:t>
            </a:r>
            <a:r>
              <a:rPr lang="en-US" altLang="zh-CN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Mask R-CNN):</a:t>
            </a:r>
            <a:endParaRPr lang="en-US" altLang="zh-CN" sz="4000" dirty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ko-KR" altLang="en-US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검출</a:t>
            </a:r>
            <a:r>
              <a:rPr lang="en-US" altLang="zh-CN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정확도는</a:t>
            </a:r>
            <a:r>
              <a:rPr lang="en-US" altLang="zh-CN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높지만</a:t>
            </a:r>
            <a:r>
              <a:rPr lang="en-US" altLang="zh-CN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, </a:t>
            </a:r>
            <a:r>
              <a:rPr lang="ko-KR" altLang="en-US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속도는</a:t>
            </a:r>
            <a:r>
              <a:rPr lang="en-US" altLang="zh-CN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비교적</a:t>
            </a:r>
            <a:r>
              <a:rPr lang="en-US" altLang="zh-CN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느리고</a:t>
            </a:r>
            <a:r>
              <a:rPr lang="en-US" altLang="zh-CN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계산</a:t>
            </a:r>
            <a:r>
              <a:rPr lang="en-US" altLang="zh-CN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요구가</a:t>
            </a:r>
            <a:r>
              <a:rPr lang="en-US" altLang="zh-CN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상대적으로</a:t>
            </a:r>
            <a:r>
              <a:rPr lang="en-US" altLang="zh-CN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높다</a:t>
            </a:r>
            <a:r>
              <a:rPr lang="en-US" altLang="zh-CN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.</a:t>
            </a:r>
            <a:endParaRPr lang="en-US" altLang="zh-CN" sz="4000" dirty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endParaRPr lang="en-US" altLang="zh-CN" sz="4000" dirty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en-US" altLang="zh-CN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(c)</a:t>
            </a:r>
            <a:r>
              <a:rPr lang="ko-KR" altLang="en-US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딥러닝의</a:t>
            </a:r>
            <a:r>
              <a:rPr lang="en-US" altLang="zh-CN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분류모델</a:t>
            </a:r>
            <a:r>
              <a:rPr lang="en-US" altLang="zh-CN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(</a:t>
            </a:r>
            <a:r>
              <a:rPr lang="ko-KR" altLang="en-US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예</a:t>
            </a:r>
            <a:r>
              <a:rPr lang="en-US" altLang="zh-CN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: ResNet, Inception):</a:t>
            </a:r>
            <a:endParaRPr lang="en-US" altLang="zh-CN" sz="4000" dirty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ko-KR" altLang="en-US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대형</a:t>
            </a:r>
            <a:r>
              <a:rPr lang="en-US" altLang="zh-CN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이미지</a:t>
            </a:r>
            <a:r>
              <a:rPr lang="en-US" altLang="zh-CN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분류</a:t>
            </a:r>
            <a:r>
              <a:rPr lang="en-US" altLang="zh-CN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작업에서</a:t>
            </a:r>
            <a:r>
              <a:rPr lang="en-US" altLang="zh-CN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뛰어난</a:t>
            </a:r>
            <a:r>
              <a:rPr lang="en-US" altLang="zh-CN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성능을</a:t>
            </a:r>
            <a:r>
              <a:rPr lang="en-US" altLang="zh-CN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보여</a:t>
            </a:r>
            <a:r>
              <a:rPr lang="en-US" altLang="zh-CN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동물</a:t>
            </a:r>
            <a:r>
              <a:rPr lang="en-US" altLang="zh-CN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종을</a:t>
            </a:r>
            <a:r>
              <a:rPr lang="en-US" altLang="zh-CN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정확하게</a:t>
            </a:r>
            <a:r>
              <a:rPr lang="en-US" altLang="zh-CN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식별할</a:t>
            </a:r>
            <a:r>
              <a:rPr lang="en-US" altLang="zh-CN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수</a:t>
            </a:r>
            <a:r>
              <a:rPr lang="en-US" altLang="zh-CN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있음</a:t>
            </a:r>
            <a:r>
              <a:rPr lang="en-US" altLang="zh-CN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.</a:t>
            </a:r>
            <a:endParaRPr lang="zh-CN" altLang="en-US" sz="4000" dirty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endParaRPr lang="zh-CN" altLang="en-US" sz="4000" dirty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4225" y="403860"/>
            <a:ext cx="20692745" cy="24841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72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</a:rPr>
              <a:t>Evaluation And Discussion Of The Results</a:t>
            </a:r>
            <a:endParaRPr lang="zh-CN" altLang="en-US" sz="7200" dirty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45515" y="920750"/>
            <a:ext cx="163506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Conclusions</a:t>
            </a:r>
            <a:endParaRPr lang="zh-CN" altLang="en-US" sz="720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45514" y="2537460"/>
            <a:ext cx="22863391" cy="98793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딥러닝</a:t>
            </a:r>
            <a:r>
              <a:rPr lang="en-US" altLang="zh-CN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기술은</a:t>
            </a:r>
            <a:r>
              <a:rPr lang="en-US" altLang="zh-CN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야생동물</a:t>
            </a:r>
            <a:r>
              <a:rPr lang="en-US" altLang="zh-CN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탐지</a:t>
            </a:r>
            <a:r>
              <a:rPr lang="en-US" altLang="zh-CN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및</a:t>
            </a:r>
            <a:r>
              <a:rPr lang="en-US" altLang="zh-CN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식별에</a:t>
            </a:r>
            <a:r>
              <a:rPr lang="en-US" altLang="zh-CN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매우</a:t>
            </a:r>
            <a:r>
              <a:rPr lang="en-US" altLang="zh-CN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중요한</a:t>
            </a:r>
            <a:r>
              <a:rPr lang="en-US" altLang="zh-CN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역할을</a:t>
            </a:r>
            <a:r>
              <a:rPr lang="en-US" altLang="zh-CN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한다</a:t>
            </a:r>
            <a:r>
              <a:rPr lang="en-US" altLang="zh-CN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.</a:t>
            </a:r>
            <a:endParaRPr lang="en-US" altLang="zh-CN" sz="4000" dirty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endParaRPr lang="en-US" altLang="zh-CN" sz="4000" dirty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ko-KR" altLang="en-US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이를</a:t>
            </a:r>
            <a:r>
              <a:rPr lang="en-US" altLang="zh-CN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통해</a:t>
            </a:r>
            <a:r>
              <a:rPr lang="en-US" altLang="zh-CN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생태학</a:t>
            </a:r>
            <a:r>
              <a:rPr lang="en-US" altLang="zh-CN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분야의</a:t>
            </a:r>
            <a:r>
              <a:rPr lang="en-US" altLang="zh-CN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모니터링</a:t>
            </a:r>
            <a:r>
              <a:rPr lang="en-US" altLang="zh-CN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효율이</a:t>
            </a:r>
            <a:r>
              <a:rPr lang="en-US" altLang="zh-CN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크게</a:t>
            </a:r>
            <a:r>
              <a:rPr lang="en-US" altLang="zh-CN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향상되었다</a:t>
            </a:r>
            <a:r>
              <a:rPr lang="en-US" altLang="zh-CN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.</a:t>
            </a:r>
            <a:endParaRPr lang="en-US" altLang="zh-CN" sz="4000" dirty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endParaRPr lang="en-US" altLang="zh-CN" sz="4000" dirty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ko-KR" altLang="en-US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딥러닝</a:t>
            </a:r>
            <a:r>
              <a:rPr lang="en-US" altLang="zh-CN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모델을</a:t>
            </a:r>
            <a:r>
              <a:rPr lang="en-US" altLang="zh-CN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활용하면</a:t>
            </a:r>
            <a:r>
              <a:rPr lang="en-US" altLang="zh-CN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야생동물을</a:t>
            </a:r>
            <a:r>
              <a:rPr lang="en-US" altLang="zh-CN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더욱</a:t>
            </a:r>
            <a:r>
              <a:rPr lang="en-US" altLang="zh-CN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빠르고</a:t>
            </a:r>
            <a:r>
              <a:rPr lang="en-US" altLang="zh-CN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정확하게</a:t>
            </a:r>
            <a:r>
              <a:rPr lang="en-US" altLang="zh-CN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식별하고</a:t>
            </a:r>
            <a:r>
              <a:rPr lang="en-US" altLang="zh-CN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감시할</a:t>
            </a:r>
            <a:r>
              <a:rPr lang="en-US" altLang="zh-CN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수</a:t>
            </a:r>
            <a:r>
              <a:rPr lang="en-US" altLang="zh-CN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있다</a:t>
            </a:r>
            <a:r>
              <a:rPr lang="en-US" altLang="zh-CN" sz="40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.</a:t>
            </a:r>
            <a:endParaRPr lang="en-US" altLang="zh-CN" sz="4000" dirty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endParaRPr lang="en-US" altLang="zh-CN" sz="4000" dirty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endParaRPr lang="en-US" altLang="zh-CN" sz="4000" dirty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76020" y="573405"/>
            <a:ext cx="812609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800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</a:rPr>
              <a:t>저자</a:t>
            </a:r>
            <a:endParaRPr lang="zh-CN" altLang="en-US" sz="8800">
              <a:solidFill>
                <a:schemeClr val="accent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76020" y="2358390"/>
            <a:ext cx="19210020" cy="25673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8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Vigneshwaran Palanisamy</a:t>
            </a:r>
            <a:r>
              <a:rPr lang="zh-CN" altLang="en-US" sz="48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：</a:t>
            </a:r>
            <a:endParaRPr lang="zh-CN" altLang="en-US" sz="4800" b="1" spc="300" dirty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Department of Computing and Information Systems Sabaragamuwa University of Sri Lanka </a:t>
            </a:r>
            <a:endParaRPr lang="en-US" altLang="zh-CN" sz="4000" b="1" spc="300" dirty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76020" y="5231130"/>
            <a:ext cx="19242405" cy="24237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buClrTx/>
              <a:buSzTx/>
              <a:buFontTx/>
            </a:pPr>
            <a:r>
              <a:rPr lang="en-US" altLang="zh-CN" sz="48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Nagulan Ratnarajah</a:t>
            </a:r>
            <a:r>
              <a:rPr lang="zh-CN" altLang="en-US" sz="48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：</a:t>
            </a:r>
            <a:endParaRPr lang="zh-CN" altLang="en-US" sz="4800" b="1" spc="300" dirty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>
              <a:buClrTx/>
              <a:buSzTx/>
              <a:buFontTx/>
            </a:pP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Department of Physical Science University of Vavuniya Sri Lank</a:t>
            </a:r>
            <a:endParaRPr lang="en-US" altLang="zh-CN" sz="4000" b="1" spc="300" dirty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>
            <p:custDataLst>
              <p:tags r:id="rId1"/>
            </p:custDataLst>
          </p:nvPr>
        </p:nvSpPr>
        <p:spPr>
          <a:xfrm>
            <a:off x="520065" y="282575"/>
            <a:ext cx="806577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800" b="1" spc="1200" dirty="0">
                <a:solidFill>
                  <a:schemeClr val="tx2"/>
                </a:solidFill>
                <a:latin typeface="方正楷体简体" panose="03000509000000000000" charset="-122"/>
                <a:ea typeface="方正楷体简体" panose="03000509000000000000" charset="-122"/>
                <a:cs typeface="Montserrat" charset="0"/>
              </a:rPr>
              <a:t>Abstract</a:t>
            </a:r>
            <a:endParaRPr lang="zh-CN" altLang="en-US" sz="8800" b="1" spc="1200" dirty="0">
              <a:solidFill>
                <a:schemeClr val="tx2"/>
              </a:solidFill>
              <a:latin typeface="方正楷体简体" panose="03000509000000000000" charset="-122"/>
              <a:ea typeface="方正楷体简体" panose="03000509000000000000" charset="-122"/>
              <a:cs typeface="Montserrat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0065" y="2256155"/>
            <a:ext cx="20341590" cy="62706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buClrTx/>
              <a:buSzTx/>
              <a:buFontTx/>
            </a:pP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카메라는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동물의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이미지를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수집한</a:t>
            </a:r>
            <a:r>
              <a:rPr lang="en-US" altLang="ko-KR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.</a:t>
            </a:r>
            <a:endParaRPr lang="en-US" altLang="ko-KR" sz="4000" b="1" spc="300" dirty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>
              <a:buClrTx/>
              <a:buSzTx/>
              <a:buFontTx/>
            </a:pPr>
            <a:endParaRPr lang="zh-CN" altLang="en-US" sz="4000" b="1" spc="300" dirty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>
              <a:buClrTx/>
              <a:buSzTx/>
              <a:buFontTx/>
            </a:pP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컨볼루션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신경망은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이미지를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감지하고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인식하는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방법</a:t>
            </a:r>
            <a:r>
              <a:rPr lang="en-US" altLang="ko-KR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.</a:t>
            </a:r>
            <a:endParaRPr lang="en-US" altLang="ko-KR" sz="4000" b="1" spc="300" dirty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>
              <a:buClrTx/>
              <a:buSzTx/>
              <a:buFontTx/>
            </a:pPr>
            <a:endParaRPr lang="ko-KR" altLang="en-US" sz="4000" b="1" spc="300" dirty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>
              <a:buClrTx/>
              <a:buSzTx/>
              <a:buFontTx/>
            </a:pP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딥러닝의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응용을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연구하고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분석</a:t>
            </a:r>
            <a:r>
              <a:rPr lang="en-US" altLang="ko-KR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.</a:t>
            </a:r>
            <a:endParaRPr lang="ko-KR" altLang="en-US" sz="4000" b="1" spc="300" dirty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>
              <a:buClrTx/>
              <a:buSzTx/>
              <a:buFontTx/>
            </a:pPr>
            <a:endParaRPr lang="ko-KR" altLang="en-US" sz="4000" b="1" spc="300" dirty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>
              <a:buClrTx/>
              <a:buSzTx/>
              <a:buFontTx/>
            </a:pP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동물이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특정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영역에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진입하면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카메라가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동물의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이미지를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수집한다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.</a:t>
            </a:r>
            <a:endParaRPr lang="en-US" altLang="zh-CN" sz="4000" b="1" spc="300" dirty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>
              <a:buClrTx/>
              <a:buSzTx/>
              <a:buFontTx/>
            </a:pPr>
            <a:endParaRPr lang="en-US" altLang="zh-CN" sz="4000" b="1" spc="300" dirty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>
              <a:buClrTx/>
              <a:buSzTx/>
              <a:buFontTx/>
            </a:pP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수집된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이미지는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컨볼루션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신경망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(Convolutional Neural Network, CNN)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을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통해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감지하고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식별한다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. </a:t>
            </a:r>
            <a:endParaRPr lang="en-US" altLang="zh-CN" sz="4000" b="1" spc="300" dirty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>
              <a:buClrTx/>
              <a:buSzTx/>
              <a:buFontTx/>
            </a:pPr>
            <a:endParaRPr lang="en-US" altLang="zh-CN" sz="4000" b="1" spc="300" dirty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>
              <a:buClrTx/>
              <a:buSzTx/>
              <a:buFontTx/>
            </a:pP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이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연구는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딥러닝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기술의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응용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사례를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탐구하고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이를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분석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및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비교하는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것을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목표로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한다</a:t>
            </a:r>
            <a:r>
              <a:rPr lang="en-US" altLang="ko-KR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.</a:t>
            </a:r>
            <a:endParaRPr lang="en-US" altLang="ko-KR" sz="4000" b="1" spc="300" dirty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-492636" y="201286"/>
            <a:ext cx="10723631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spc="600" dirty="0">
                <a:solidFill>
                  <a:schemeClr val="tx2"/>
                </a:solidFill>
                <a:latin typeface="方正楷体简体" panose="03000509000000000000" charset="-122"/>
                <a:ea typeface="方正楷体简体" panose="03000509000000000000" charset="-122"/>
                <a:cs typeface="Montserrat" charset="0"/>
              </a:rPr>
              <a:t>Introduction</a:t>
            </a:r>
            <a:endParaRPr lang="en-US" sz="8800" b="1" spc="600" dirty="0">
              <a:solidFill>
                <a:schemeClr val="tx2"/>
              </a:solidFill>
              <a:latin typeface="方正楷体简体" panose="03000509000000000000" charset="-122"/>
              <a:ea typeface="方正楷体简体" panose="03000509000000000000" charset="-122"/>
              <a:cs typeface="Montserrat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0760" y="2255520"/>
            <a:ext cx="21236940" cy="103060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합성곱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신경망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(Convolutional Neural Network, CNN)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은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야생동물의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종을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식별하고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수량을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통계적으로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분석하는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데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활용된다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.</a:t>
            </a:r>
            <a:endParaRPr lang="en-US" altLang="zh-CN" sz="4000" b="1" spc="300" dirty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>
              <a:lnSpc>
                <a:spcPct val="150000"/>
              </a:lnSpc>
            </a:pPr>
            <a:endParaRPr lang="ko-KR" altLang="en-US" sz="4000" b="1" spc="300" dirty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>
              <a:lnSpc>
                <a:spcPct val="150000"/>
              </a:lnSpc>
            </a:pP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전통적인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야생동물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검출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방법인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인공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관찰이나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적외선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트리거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카메라는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시간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소모가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크고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정확도가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낮다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.</a:t>
            </a:r>
            <a:endParaRPr lang="en-US" altLang="zh-CN" sz="4000" b="1" spc="300" dirty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>
              <a:lnSpc>
                <a:spcPct val="150000"/>
              </a:lnSpc>
            </a:pPr>
            <a:endParaRPr lang="zh-CN" altLang="en-US" sz="4000" b="1" spc="300" dirty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>
              <a:lnSpc>
                <a:spcPct val="150000"/>
              </a:lnSpc>
            </a:pP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야생동물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탐지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및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모니터링에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대한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딥러닝의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응용</a:t>
            </a:r>
            <a:endParaRPr lang="ko-KR" altLang="en-US" sz="4000" b="1" spc="300" dirty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(a)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강력한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하드웨어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구조</a:t>
            </a:r>
            <a:endParaRPr lang="ko-KR" altLang="en-US" sz="4000" b="1" spc="300" dirty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(b)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잘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다룰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수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있는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소프트웨어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알고리즘</a:t>
            </a:r>
            <a:endParaRPr lang="ko-KR" altLang="en-US" sz="4000" b="1" spc="300" dirty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(c)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대량의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훈련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데이터</a:t>
            </a:r>
            <a:endParaRPr lang="ko-KR" altLang="en-US" sz="4000" b="1" spc="300" dirty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6827009" y="1117591"/>
            <a:ext cx="10723631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9600" spc="600" dirty="0">
              <a:solidFill>
                <a:schemeClr val="tx2"/>
              </a:solidFill>
              <a:latin typeface="方正楷体简体" panose="03000509000000000000" charset="-122"/>
              <a:ea typeface="方正楷体简体" panose="03000509000000000000" charset="-122"/>
              <a:cs typeface="Montserrat" charset="0"/>
            </a:endParaRPr>
          </a:p>
        </p:txBody>
      </p:sp>
      <p:sp>
        <p:nvSpPr>
          <p:cNvPr id="53" name="TextBox 52"/>
          <p:cNvSpPr txBox="1"/>
          <p:nvPr>
            <p:custDataLst>
              <p:tags r:id="rId1"/>
            </p:custDataLst>
          </p:nvPr>
        </p:nvSpPr>
        <p:spPr>
          <a:xfrm>
            <a:off x="1238885" y="7407275"/>
            <a:ext cx="1937766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  <a:buNone/>
            </a:pPr>
            <a:endParaRPr lang="en-US" altLang="zh-CN" sz="4000" b="1" spc="300" dirty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>
              <a:buClrTx/>
              <a:buSzTx/>
              <a:buFontTx/>
              <a:buNone/>
            </a:pPr>
            <a:endParaRPr lang="en-US" sz="4000" b="1" spc="300" dirty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621510" y="5776595"/>
            <a:ext cx="75565" cy="755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39115" y="446405"/>
            <a:ext cx="23615015" cy="32562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buClrTx/>
              <a:buSzTx/>
              <a:buFontTx/>
            </a:pPr>
            <a:r>
              <a:rPr lang="en-US" altLang="zh-CN" sz="8000" b="1" spc="600" dirty="0">
                <a:solidFill>
                  <a:schemeClr val="tx2"/>
                </a:solidFill>
                <a:latin typeface="方正楷体简体" panose="03000509000000000000" charset="-122"/>
                <a:ea typeface="方正楷体简体" panose="03000509000000000000" charset="-122"/>
                <a:cs typeface="Montserrat" charset="0"/>
                <a:sym typeface="+mn-ea"/>
              </a:rPr>
              <a:t>Overview Of Deep Learning Techniques</a:t>
            </a:r>
            <a:endParaRPr lang="en-US" sz="8000" b="1" spc="600" dirty="0">
              <a:solidFill>
                <a:schemeClr val="tx2"/>
              </a:solidFill>
              <a:latin typeface="方正楷体简体" panose="03000509000000000000" charset="-122"/>
              <a:ea typeface="方正楷体简体" panose="03000509000000000000" charset="-122"/>
              <a:cs typeface="Montserrat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38885" y="3510280"/>
            <a:ext cx="18197830" cy="88322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54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A.CNN in Object Detection:</a:t>
            </a:r>
            <a:endParaRPr lang="en-US" altLang="zh-CN" sz="5400" b="1" spc="300" dirty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endParaRPr lang="en-US" altLang="zh-CN" sz="4000" b="1" spc="300" dirty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You Only Look Once (YOLO)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및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Single shot detector (SSD)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와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같은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분류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기반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방법</a:t>
            </a:r>
            <a:r>
              <a:rPr lang="en-US" altLang="ko-KR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.</a:t>
            </a:r>
            <a:endParaRPr lang="ko-KR" altLang="en-US" sz="4000" b="1" spc="300" dirty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endParaRPr lang="ko-KR" altLang="en-US" sz="4000" b="1" spc="300" dirty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가장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정확한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것은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Faster R-CNN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이다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.</a:t>
            </a:r>
            <a:endParaRPr lang="en-US" altLang="zh-CN" sz="4000" b="1" spc="300" dirty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endParaRPr lang="en-US" altLang="zh-CN" sz="4000" b="1" spc="300" dirty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YOLO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는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관찰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대상의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다양한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구성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요소를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하나의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신경망으로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결합하는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방법이다</a:t>
            </a:r>
            <a:endParaRPr lang="ko-KR" altLang="en-US" sz="4000" b="1" spc="300" dirty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0488295" y="5216067"/>
            <a:ext cx="355092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b="1" spc="3000" dirty="0">
                <a:solidFill>
                  <a:schemeClr val="bg1"/>
                </a:solidFill>
                <a:latin typeface="方正楷体简体" panose="03000509000000000000" charset="-122"/>
                <a:ea typeface="方正楷体简体" panose="03000509000000000000" charset="-122"/>
                <a:cs typeface="方正楷体简体" panose="03000509000000000000" charset="-122"/>
              </a:rPr>
              <a:t>over</a:t>
            </a:r>
            <a:endParaRPr lang="en-US" altLang="zh-CN" sz="7200" b="1" spc="3000" dirty="0">
              <a:solidFill>
                <a:schemeClr val="bg1"/>
              </a:solidFill>
              <a:latin typeface="方正楷体简体" panose="03000509000000000000" charset="-122"/>
              <a:ea typeface="方正楷体简体" panose="03000509000000000000" charset="-122"/>
              <a:cs typeface="方正楷体简体" panose="03000509000000000000" charset="-122"/>
            </a:endParaRPr>
          </a:p>
        </p:txBody>
      </p:sp>
      <p:sp>
        <p:nvSpPr>
          <p:cNvPr id="6" name="Oval 5"/>
          <p:cNvSpPr/>
          <p:nvPr/>
        </p:nvSpPr>
        <p:spPr>
          <a:xfrm>
            <a:off x="7280021" y="1938528"/>
            <a:ext cx="9966960" cy="9969572"/>
          </a:xfrm>
          <a:prstGeom prst="ellipse">
            <a:avLst/>
          </a:pr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32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68985" y="431800"/>
            <a:ext cx="21838285" cy="71221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54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B.CNN Architecture and Models:</a:t>
            </a:r>
            <a:endParaRPr lang="en-US" altLang="zh-CN" sz="5400" b="1" spc="300" dirty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endParaRPr lang="en-US" altLang="zh-CN" sz="6600" b="1" spc="300" dirty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r>
              <a:rPr lang="ko-KR" altLang="en-US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왼쪽</a:t>
            </a:r>
            <a:r>
              <a:rPr lang="en-US" altLang="zh-CN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r>
              <a:rPr lang="ko-KR" altLang="en-US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그림은</a:t>
            </a:r>
            <a:r>
              <a:rPr lang="en-US" altLang="zh-CN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r>
              <a:rPr lang="ko-KR" altLang="en-US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전통적인</a:t>
            </a:r>
            <a:r>
              <a:rPr lang="en-US" altLang="zh-CN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r>
              <a:rPr lang="ko-KR" altLang="en-US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신경망</a:t>
            </a:r>
            <a:r>
              <a:rPr lang="en-US" altLang="zh-CN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(NN)</a:t>
            </a:r>
            <a:r>
              <a:rPr lang="ko-KR" altLang="en-US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이고</a:t>
            </a:r>
            <a:r>
              <a:rPr lang="en-US" altLang="zh-CN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r>
              <a:rPr lang="ko-KR" altLang="en-US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오른쪽</a:t>
            </a:r>
            <a:r>
              <a:rPr lang="en-US" altLang="zh-CN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r>
              <a:rPr lang="ko-KR" altLang="en-US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그림은</a:t>
            </a:r>
            <a:r>
              <a:rPr lang="en-US" altLang="zh-CN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r>
              <a:rPr lang="ko-KR" altLang="en-US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컨볼루션</a:t>
            </a:r>
            <a:r>
              <a:rPr lang="en-US" altLang="zh-CN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r>
              <a:rPr lang="ko-KR" altLang="en-US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신경망</a:t>
            </a:r>
            <a:r>
              <a:rPr lang="en-US" altLang="zh-CN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(CNN)</a:t>
            </a:r>
            <a:endParaRPr lang="en-US" altLang="zh-CN" b="1" spc="300" dirty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endParaRPr lang="en-US" altLang="zh-CN" b="1" spc="300" dirty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r>
              <a:rPr lang="ko-KR" altLang="en-US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예를</a:t>
            </a:r>
            <a:r>
              <a:rPr lang="en-US" altLang="zh-CN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r>
              <a:rPr lang="ko-KR" altLang="en-US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들어</a:t>
            </a:r>
            <a:r>
              <a:rPr lang="en-US" altLang="zh-CN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, </a:t>
            </a:r>
            <a:r>
              <a:rPr lang="ko-KR" altLang="en-US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전통적인</a:t>
            </a:r>
            <a:r>
              <a:rPr lang="en-US" altLang="zh-CN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r>
              <a:rPr lang="ko-KR" altLang="en-US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신경망에서는</a:t>
            </a:r>
            <a:r>
              <a:rPr lang="en-US" altLang="zh-CN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r>
              <a:rPr lang="ko-KR" altLang="en-US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입력되는</a:t>
            </a:r>
            <a:r>
              <a:rPr lang="en-US" altLang="zh-CN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r>
              <a:rPr lang="ko-KR" altLang="en-US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그래프에</a:t>
            </a:r>
            <a:r>
              <a:rPr lang="en-US" altLang="zh-CN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784</a:t>
            </a:r>
            <a:r>
              <a:rPr lang="ko-KR" altLang="en-US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개의</a:t>
            </a:r>
            <a:r>
              <a:rPr lang="en-US" altLang="zh-CN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r>
              <a:rPr lang="ko-KR" altLang="en-US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픽셀이</a:t>
            </a:r>
            <a:r>
              <a:rPr lang="en-US" altLang="zh-CN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r>
              <a:rPr lang="ko-KR" altLang="en-US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있기</a:t>
            </a:r>
            <a:r>
              <a:rPr lang="en-US" altLang="zh-CN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r>
              <a:rPr lang="ko-KR" altLang="en-US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때문에</a:t>
            </a:r>
            <a:r>
              <a:rPr lang="en-US" altLang="zh-CN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r>
              <a:rPr lang="ko-KR" altLang="en-US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입력층에는</a:t>
            </a:r>
            <a:r>
              <a:rPr lang="en-US" altLang="zh-CN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784</a:t>
            </a:r>
            <a:r>
              <a:rPr lang="ko-KR" altLang="en-US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개의</a:t>
            </a:r>
            <a:r>
              <a:rPr lang="en-US" altLang="zh-CN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r>
              <a:rPr lang="ko-KR" altLang="en-US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뉴런이</a:t>
            </a:r>
            <a:r>
              <a:rPr lang="en-US" altLang="zh-CN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r>
              <a:rPr lang="ko-KR" altLang="en-US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존재한다</a:t>
            </a:r>
            <a:r>
              <a:rPr lang="en-US" altLang="zh-CN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.</a:t>
            </a:r>
            <a:endParaRPr lang="en-US" altLang="zh-CN" b="1" spc="300" dirty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r>
              <a:rPr lang="ko-KR" altLang="en-US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반면</a:t>
            </a:r>
            <a:r>
              <a:rPr lang="en-US" altLang="zh-CN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, CNN</a:t>
            </a:r>
            <a:r>
              <a:rPr lang="ko-KR" altLang="en-US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에서는</a:t>
            </a:r>
            <a:r>
              <a:rPr lang="en-US" altLang="zh-CN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r>
              <a:rPr lang="ko-KR" altLang="en-US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원본</a:t>
            </a:r>
            <a:r>
              <a:rPr lang="en-US" altLang="zh-CN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r>
              <a:rPr lang="ko-KR" altLang="en-US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이미지가</a:t>
            </a:r>
            <a:r>
              <a:rPr lang="en-US" altLang="zh-CN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28*28*1 </a:t>
            </a:r>
            <a:r>
              <a:rPr lang="ko-KR" altLang="en-US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형태로</a:t>
            </a:r>
            <a:r>
              <a:rPr lang="en-US" altLang="zh-CN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r>
              <a:rPr lang="ko-KR" altLang="en-US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입력되며</a:t>
            </a:r>
            <a:r>
              <a:rPr lang="en-US" altLang="zh-CN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, </a:t>
            </a:r>
            <a:r>
              <a:rPr lang="ko-KR" altLang="en-US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이는</a:t>
            </a:r>
            <a:r>
              <a:rPr lang="en-US" altLang="zh-CN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3</a:t>
            </a:r>
            <a:r>
              <a:rPr lang="ko-KR" altLang="en-US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차원</a:t>
            </a:r>
            <a:r>
              <a:rPr lang="en-US" altLang="zh-CN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r>
              <a:rPr lang="ko-KR" altLang="en-US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매트릭스</a:t>
            </a:r>
            <a:r>
              <a:rPr lang="en-US" altLang="zh-CN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r>
              <a:rPr lang="ko-KR" altLang="en-US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형태이다</a:t>
            </a:r>
            <a:r>
              <a:rPr lang="en-US" altLang="zh-CN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.</a:t>
            </a:r>
            <a:endParaRPr lang="en-US" altLang="zh-CN" b="1" spc="300" dirty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endParaRPr lang="en-US" altLang="zh-CN" b="1" spc="300" dirty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endParaRPr lang="en-US" altLang="zh-CN" b="1" spc="300" dirty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r>
              <a:rPr lang="ko-KR" altLang="en-US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오른쪽</a:t>
            </a:r>
            <a:r>
              <a:rPr lang="en-US" altLang="zh-CN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r>
              <a:rPr lang="ko-KR" altLang="en-US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그림에서</a:t>
            </a:r>
            <a:r>
              <a:rPr lang="en-US" altLang="zh-CN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3</a:t>
            </a:r>
            <a:r>
              <a:rPr lang="ko-KR" altLang="en-US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차원</a:t>
            </a:r>
            <a:r>
              <a:rPr lang="en-US" altLang="zh-CN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r>
              <a:rPr lang="ko-KR" altLang="en-US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이름</a:t>
            </a:r>
            <a:r>
              <a:rPr lang="en-US" altLang="zh-CN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r>
              <a:rPr lang="ko-KR" altLang="en-US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정의</a:t>
            </a:r>
            <a:r>
              <a:rPr lang="en-US" altLang="zh-CN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'height*width*depth' </a:t>
            </a:r>
            <a:r>
              <a:rPr lang="ko-KR" altLang="en-US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약칭</a:t>
            </a:r>
            <a:r>
              <a:rPr lang="en-US" altLang="zh-CN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'h*w*d.</a:t>
            </a:r>
            <a:endParaRPr lang="en-US" altLang="zh-CN" b="1" spc="300" dirty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pic>
        <p:nvPicPr>
          <p:cNvPr id="4" name="图片 3" descr="图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2130" y="6987540"/>
            <a:ext cx="20734020" cy="672846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0324465" y="5215890"/>
            <a:ext cx="5278755" cy="164147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7200" b="1" spc="3000" dirty="0">
                <a:solidFill>
                  <a:schemeClr val="bg1"/>
                </a:solidFill>
                <a:latin typeface="方正楷体简体" panose="03000509000000000000" charset="-122"/>
                <a:ea typeface="方正楷体简体" panose="03000509000000000000" charset="-122"/>
                <a:cs typeface="方正楷体简体" panose="03000509000000000000" charset="-122"/>
              </a:rPr>
              <a:t>04</a:t>
            </a:r>
            <a:endParaRPr lang="en-US" sz="7200" b="1" spc="3000" dirty="0">
              <a:solidFill>
                <a:schemeClr val="bg1"/>
              </a:solidFill>
              <a:latin typeface="方正楷体简体" panose="03000509000000000000" charset="-122"/>
              <a:ea typeface="方正楷体简体" panose="03000509000000000000" charset="-122"/>
              <a:cs typeface="方正楷体简体" panose="03000509000000000000" charset="-122"/>
            </a:endParaRPr>
          </a:p>
          <a:p>
            <a:pPr algn="ctr"/>
            <a:r>
              <a:rPr lang="zh-CN" altLang="en-US" sz="7200" b="1" spc="3000" dirty="0">
                <a:solidFill>
                  <a:schemeClr val="bg1"/>
                </a:solidFill>
                <a:latin typeface="方正楷体简体" panose="03000509000000000000" charset="-122"/>
                <a:ea typeface="方正楷体简体" panose="03000509000000000000" charset="-122"/>
                <a:cs typeface="方正楷体简体" panose="03000509000000000000" charset="-122"/>
              </a:rPr>
              <a:t>请各位老师</a:t>
            </a:r>
            <a:endParaRPr lang="zh-CN" altLang="en-US" sz="7200" b="1" spc="3000" dirty="0">
              <a:solidFill>
                <a:schemeClr val="bg1"/>
              </a:solidFill>
              <a:latin typeface="方正楷体简体" panose="03000509000000000000" charset="-122"/>
              <a:ea typeface="方正楷体简体" panose="03000509000000000000" charset="-122"/>
              <a:cs typeface="方正楷体简体" panose="03000509000000000000" charset="-122"/>
            </a:endParaRPr>
          </a:p>
          <a:p>
            <a:pPr algn="ctr"/>
            <a:r>
              <a:rPr lang="zh-CN" altLang="en-US" sz="7200" b="1" spc="3000" dirty="0">
                <a:solidFill>
                  <a:schemeClr val="bg1"/>
                </a:solidFill>
                <a:latin typeface="方正楷体简体" panose="03000509000000000000" charset="-122"/>
                <a:ea typeface="方正楷体简体" panose="03000509000000000000" charset="-122"/>
                <a:cs typeface="方正楷体简体" panose="03000509000000000000" charset="-122"/>
              </a:rPr>
              <a:t>批评指正</a:t>
            </a:r>
            <a:endParaRPr lang="zh-CN" altLang="en-US" sz="7200" b="1" spc="3000" dirty="0">
              <a:solidFill>
                <a:schemeClr val="bg1"/>
              </a:solidFill>
              <a:latin typeface="方正楷体简体" panose="03000509000000000000" charset="-122"/>
              <a:ea typeface="方正楷体简体" panose="03000509000000000000" charset="-122"/>
              <a:cs typeface="方正楷体简体" panose="03000509000000000000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25220" y="1008380"/>
            <a:ext cx="206876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CNN </a:t>
            </a:r>
            <a:r>
              <a:rPr lang="ko-KR" altLang="en-US" sz="54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프레임</a:t>
            </a:r>
            <a:r>
              <a:rPr lang="en-US" altLang="zh-CN" sz="54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: </a:t>
            </a:r>
            <a:r>
              <a:rPr lang="ko-KR" altLang="en-US" sz="54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입력층</a:t>
            </a:r>
            <a:r>
              <a:rPr lang="en-US" altLang="zh-CN" sz="54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, </a:t>
            </a:r>
            <a:r>
              <a:rPr lang="ko-KR" altLang="en-US" sz="54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컨볼루션층</a:t>
            </a:r>
            <a:r>
              <a:rPr lang="en-US" altLang="zh-CN" sz="54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, </a:t>
            </a:r>
            <a:r>
              <a:rPr lang="ko-KR" altLang="en-US" sz="54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풀링층</a:t>
            </a:r>
            <a:r>
              <a:rPr lang="en-US" altLang="zh-CN" sz="54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, </a:t>
            </a:r>
            <a:r>
              <a:rPr lang="ko-KR" altLang="en-US" sz="54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전체</a:t>
            </a:r>
            <a:r>
              <a:rPr lang="en-US" altLang="zh-CN" sz="54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r>
              <a:rPr lang="ko-KR" altLang="en-US" sz="54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연결층</a:t>
            </a:r>
            <a:endParaRPr lang="zh-CN" altLang="en-US" sz="5400" b="1" spc="300" dirty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25220" y="2348865"/>
            <a:ext cx="18855690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FontTx/>
              <a:buNone/>
            </a:pPr>
            <a:r>
              <a:rPr lang="zh-CN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（a）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입력층</a:t>
            </a:r>
            <a:r>
              <a:rPr lang="zh-CN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：</a:t>
            </a:r>
            <a:endParaRPr lang="zh-CN" altLang="en-US" sz="4000" b="1" spc="300" dirty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>
              <a:lnSpc>
                <a:spcPct val="150000"/>
              </a:lnSpc>
              <a:buClrTx/>
              <a:buSzTx/>
              <a:buFontTx/>
              <a:buNone/>
            </a:pP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맨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왼쪽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그림의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가정은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바로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우리가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입력한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것입니다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.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가정은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"28*8*3"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이며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,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각각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"h*w*d"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에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해당</a:t>
            </a:r>
            <a:endParaRPr lang="ko-KR" altLang="en-US" sz="4000" b="1" spc="300" dirty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>
              <a:lnSpc>
                <a:spcPct val="150000"/>
              </a:lnSpc>
              <a:buClrTx/>
              <a:buSzTx/>
              <a:buFontTx/>
              <a:buNone/>
            </a:pP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일반적으로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RGB 3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채널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형식으로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입력되므로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d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는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3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이고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그림에서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두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번째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이미지는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뒷면의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3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채널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이미지를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통해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겹쳐집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.</a:t>
            </a:r>
            <a:endParaRPr lang="en-US" altLang="zh-CN" sz="4000" b="1" spc="300" dirty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0690" y="7346950"/>
            <a:ext cx="20138390" cy="63690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87020" y="249555"/>
            <a:ext cx="22329775" cy="66084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(</a:t>
            </a:r>
            <a:r>
              <a:rPr lang="zh-CN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b)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컨볼루션층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:</a:t>
            </a:r>
            <a:endParaRPr lang="en-US" altLang="zh-CN" sz="4000" b="1" spc="300" dirty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>
              <a:lnSpc>
                <a:spcPct val="150000"/>
              </a:lnSpc>
            </a:pP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입력은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5*5*1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크기의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이미지이고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,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중간의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3*3*1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영역은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정의된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컨볼루션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코어이다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.</a:t>
            </a:r>
            <a:endParaRPr lang="en-US" altLang="zh-CN" sz="4000" b="1" spc="300" dirty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>
              <a:lnSpc>
                <a:spcPct val="150000"/>
              </a:lnSpc>
            </a:pP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원본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입력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이미지와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컨볼루션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코어를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이용해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연산을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수행하면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녹색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부분의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결과를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얻을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수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있다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.</a:t>
            </a:r>
            <a:endParaRPr lang="en-US" altLang="zh-CN" sz="4000" b="1" spc="300" dirty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>
              <a:lnSpc>
                <a:spcPct val="150000"/>
              </a:lnSpc>
            </a:pP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어두운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부분에서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중앙에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위치한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숫자는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이미지의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픽셀이며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,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오른쪽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아래에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있는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숫자는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컨볼루션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코어의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값이다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.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이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숫자들을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곱하고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더한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결과가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최종적으로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도출된다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.</a:t>
            </a:r>
            <a:endParaRPr lang="en-US" altLang="zh-CN" sz="4000" b="1" spc="300" dirty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‘3*0+1*1+2*2+2*2+0*2+0*0+2*0+0*1+0*2=9’</a:t>
            </a:r>
            <a:endParaRPr lang="en-US" altLang="zh-CN" sz="4000" b="1" spc="300" dirty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>
              <a:lnSpc>
                <a:spcPct val="150000"/>
              </a:lnSpc>
            </a:pPr>
            <a:endParaRPr lang="en-US" altLang="zh-CN" sz="4000" b="1" spc="300" dirty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2965" y="6858000"/>
            <a:ext cx="17380585" cy="65741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>
            <p:custDataLst>
              <p:tags r:id="rId1"/>
            </p:custDataLst>
          </p:nvPr>
        </p:nvSpPr>
        <p:spPr>
          <a:xfrm>
            <a:off x="520065" y="282575"/>
            <a:ext cx="23439755" cy="43459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(c)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풀링층</a:t>
            </a:r>
            <a:r>
              <a:rPr lang="zh-CN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：</a:t>
            </a:r>
            <a:endParaRPr lang="zh-CN" altLang="en-US" sz="4000" b="1" spc="300" dirty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그림은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max-pooling (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최대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풀링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)</a:t>
            </a:r>
            <a:endParaRPr lang="zh-CN" altLang="en-US" sz="4000" b="1" spc="300" dirty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분홍색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영역에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있는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'1, 1, 5, 6'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네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개의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숫자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중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최대값은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6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이다</a:t>
            </a:r>
            <a:r>
              <a:rPr lang="en-US" altLang="ko-KR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.</a:t>
            </a:r>
            <a:endParaRPr lang="en-US" altLang="ko-KR" sz="4000" b="1" spc="300" dirty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endParaRPr lang="ko-KR" altLang="en-US" sz="4000" b="1" spc="300" dirty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또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하나는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mean-pooling(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평균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풀링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)</a:t>
            </a:r>
            <a:endParaRPr lang="en-US" altLang="zh-CN" sz="4000" b="1" spc="300" dirty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해당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지역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내의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숫자들을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더한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후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평균을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구하면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된다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.</a:t>
            </a:r>
            <a:endParaRPr lang="en-US" altLang="zh-CN" sz="4000" b="1" spc="300" dirty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블루존은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r>
              <a:rPr lang="ko-KR" altLang="en-US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바로</a:t>
            </a:r>
            <a:r>
              <a:rPr lang="en-US" altLang="zh-CN" sz="4000" b="1" spc="3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(1+0+3+4)/4=2</a:t>
            </a:r>
            <a:endParaRPr lang="zh-CN" altLang="en-US" sz="4000" b="1" spc="300" dirty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endParaRPr lang="zh-CN" altLang="en-US" sz="4000" b="1" spc="300" dirty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210" y="6516370"/>
            <a:ext cx="16450310" cy="686752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5.xml><?xml version="1.0" encoding="utf-8"?>
<p:tagLst xmlns:p="http://schemas.openxmlformats.org/presentationml/2006/main">
  <p:tag name="KSO_WM_DIAGRAM_VIRTUALLY_FRAME" val="{&quot;height&quot;:896.944409448819,&quot;left&quot;:87.05740157480318,&quot;top&quot;:65.67196850393702,&quot;width&quot;:1582.1081889763777}"/>
</p:tagLst>
</file>

<file path=ppt/tags/tag6.xml><?xml version="1.0" encoding="utf-8"?>
<p:tagLst xmlns:p="http://schemas.openxmlformats.org/presentationml/2006/main">
  <p:tag name="KSO_WM_DIAGRAM_VIRTUALLY_FRAME" val="{&quot;height&quot;:597.084409448819,&quot;left&quot;:455.73141732283466,&quot;top&quot;:285.09677165354327,&quot;width&quot;:1236.9180314960627}"/>
</p:tagLst>
</file>

<file path=ppt/tags/tag7.xml><?xml version="1.0" encoding="utf-8"?>
<p:tagLst xmlns:p="http://schemas.openxmlformats.org/presentationml/2006/main">
  <p:tag name="KSO_WM_DIAGRAM_VIRTUALLY_FRAME" val="{&quot;height&quot;:896.944409448819,&quot;left&quot;:87.05740157480318,&quot;top&quot;:65.67196850393702,&quot;width&quot;:1582.1081889763777}"/>
</p:tagLst>
</file>

<file path=ppt/tags/tag8.xml><?xml version="1.0" encoding="utf-8"?>
<p:tagLst xmlns:p="http://schemas.openxmlformats.org/presentationml/2006/main">
  <p:tag name="KSO_WM_DIAGRAM_VIRTUALLY_FRAME" val="{&quot;height&quot;:896.944409448819,&quot;left&quot;:87.05740157480318,&quot;top&quot;:65.67196850393702,&quot;width&quot;:1582.1081889763777}"/>
</p:tagLst>
</file>

<file path=ppt/tags/tag9.xml><?xml version="1.0" encoding="utf-8"?>
<p:tagLst xmlns:p="http://schemas.openxmlformats.org/presentationml/2006/main">
  <p:tag name="COMMONDATA" val="eyJoZGlkIjoiODViY2JkMjU3NGYzZTEwMzZmMGFkZWViYmNkYWU3NDIifQ=="/>
</p:tagLst>
</file>

<file path=ppt/theme/theme1.xml><?xml version="1.0" encoding="utf-8"?>
<a:theme xmlns:a="http://schemas.openxmlformats.org/drawingml/2006/main" name="Default Theme">
  <a:themeElements>
    <a:clrScheme name="Ghost 1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B0B1B3"/>
      </a:accent2>
      <a:accent3>
        <a:srgbClr val="000000"/>
      </a:accent3>
      <a:accent4>
        <a:srgbClr val="91969B"/>
      </a:accent4>
      <a:accent5>
        <a:srgbClr val="4B5050"/>
      </a:accent5>
      <a:accent6>
        <a:srgbClr val="91969B"/>
      </a:accent6>
      <a:hlink>
        <a:srgbClr val="4B5050"/>
      </a:hlink>
      <a:folHlink>
        <a:srgbClr val="19BB9B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host 1">
    <a:dk1>
      <a:srgbClr val="7F7F7F"/>
    </a:dk1>
    <a:lt1>
      <a:srgbClr val="FFFFFF"/>
    </a:lt1>
    <a:dk2>
      <a:srgbClr val="000000"/>
    </a:dk2>
    <a:lt2>
      <a:srgbClr val="FFFFFF"/>
    </a:lt2>
    <a:accent1>
      <a:srgbClr val="000000"/>
    </a:accent1>
    <a:accent2>
      <a:srgbClr val="B0B1B3"/>
    </a:accent2>
    <a:accent3>
      <a:srgbClr val="000000"/>
    </a:accent3>
    <a:accent4>
      <a:srgbClr val="91969B"/>
    </a:accent4>
    <a:accent5>
      <a:srgbClr val="4B5050"/>
    </a:accent5>
    <a:accent6>
      <a:srgbClr val="91969B"/>
    </a:accent6>
    <a:hlink>
      <a:srgbClr val="4B5050"/>
    </a:hlink>
    <a:folHlink>
      <a:srgbClr val="19BB9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2692</Words>
  <Application>WPS 演示</Application>
  <PresentationFormat>사용자 지정</PresentationFormat>
  <Paragraphs>140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1" baseType="lpstr">
      <vt:lpstr>Arial</vt:lpstr>
      <vt:lpstr>宋体</vt:lpstr>
      <vt:lpstr>Wingdings</vt:lpstr>
      <vt:lpstr>Montserrat Hairline</vt:lpstr>
      <vt:lpstr>Segoe Print</vt:lpstr>
      <vt:lpstr>Calibri Light</vt:lpstr>
      <vt:lpstr>Montserrat Light</vt:lpstr>
      <vt:lpstr>Montserrat</vt:lpstr>
      <vt:lpstr>方正楷体简体</vt:lpstr>
      <vt:lpstr>楷体</vt:lpstr>
      <vt:lpstr>黑体</vt:lpstr>
      <vt:lpstr>Lato Light</vt:lpstr>
      <vt:lpstr>微软雅黑</vt:lpstr>
      <vt:lpstr>Arial Unicode MS</vt:lpstr>
      <vt:lpstr>Calibri</vt:lpstr>
      <vt:lpstr>BatangChe</vt:lpstr>
      <vt:lpstr>Default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Slidepro Co.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Ghost PowerPoint Template</dc:title>
  <dc:creator>Slidepro Design</dc:creator>
  <cp:lastModifiedBy>lazy rain</cp:lastModifiedBy>
  <cp:revision>6434</cp:revision>
  <dcterms:created xsi:type="dcterms:W3CDTF">2014-11-12T21:47:00Z</dcterms:created>
  <dcterms:modified xsi:type="dcterms:W3CDTF">2025-01-10T07:54:24Z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4F124CB658454334B1423619354E9642_12</vt:lpwstr>
  </property>
  <property fmtid="{D5CDD505-2E9C-101B-9397-08002B2CF9AE}" pid="3" name="KSOProductBuildVer">
    <vt:lpwstr>2052-12.1.0.19770</vt:lpwstr>
  </property>
</Properties>
</file>