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4651"/>
  </p:normalViewPr>
  <p:slideViewPr>
    <p:cSldViewPr snapToGrid="0">
      <p:cViewPr>
        <p:scale>
          <a:sx n="133" d="100"/>
          <a:sy n="133" d="100"/>
        </p:scale>
        <p:origin x="16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BBF60-6931-5E46-8FF0-04D0A235CCCA}" type="datetimeFigureOut">
              <a:rPr kumimoji="1" lang="ko-KR" altLang="en-US" smtClean="0"/>
              <a:t>2025. 3. 6.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52D37-A0C2-6A49-A7AB-203C5790E6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1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BBE8C-9AFF-ED93-B52B-ED91369B6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65214D-4AB6-C8E2-299C-3CC6CFFE0C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20BACD-F8B8-6C1C-3D30-FCCFCF1ED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37CD0-3C86-F5E3-8099-B6BD5952E0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8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8BFB0-1E77-07A1-C0A0-FECE53BF7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ED5723-FC4D-27F1-3302-06C95F15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56ED8-AC22-2254-FFC2-C8022CFF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0A1B-BB7C-CE45-B9FF-4D4ADB4EC5A8}" type="datetimeFigureOut">
              <a:rPr kumimoji="1" lang="ko-KR" altLang="en-US" smtClean="0"/>
              <a:t>2025. 3. 6.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217FE-E132-F366-85D2-277C386A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4624A-04FE-985E-E77F-17FF9094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CD-8FEC-CB41-AA85-8AC6AFDA73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253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477E7-8343-660E-FC1D-33A7683F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0F7F04-AE89-E79E-3BA4-B6D3B9514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719BC-D84A-2C43-6E41-6C57C15E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0A1B-BB7C-CE45-B9FF-4D4ADB4EC5A8}" type="datetimeFigureOut">
              <a:rPr kumimoji="1" lang="ko-KR" altLang="en-US" smtClean="0"/>
              <a:t>2025. 3. 6.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B2572-0ED1-9144-8A19-521958B8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AE684-1E81-FBF9-D493-2161CC2E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CD-8FEC-CB41-AA85-8AC6AFDA73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891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ED32E4-0B63-2A25-9110-A3CF2EE4B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9810D9-AD2A-47F4-AD23-AFFDE35F7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3BA92-A2F2-E296-CFBB-0D2C00EC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0A1B-BB7C-CE45-B9FF-4D4ADB4EC5A8}" type="datetimeFigureOut">
              <a:rPr kumimoji="1" lang="ko-KR" altLang="en-US" smtClean="0"/>
              <a:t>2025. 3. 6.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AAC4B-E433-8DC3-4C65-2F0C9AF8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C0BF2-3974-266D-5592-FA9AED10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CD-8FEC-CB41-AA85-8AC6AFDA73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4408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31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E3BA8-3332-76A9-3A5F-8E209E24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256F7-79EF-6254-CAB6-6C1F7E29A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2FD9A-A387-F524-2999-E7D7B0EB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0A1B-BB7C-CE45-B9FF-4D4ADB4EC5A8}" type="datetimeFigureOut">
              <a:rPr kumimoji="1" lang="ko-KR" altLang="en-US" smtClean="0"/>
              <a:t>2025. 3. 6.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F6AC8-16BA-F088-6B33-A84C34A7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1802D-7EA0-CD77-7BDE-47B32BBB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CD-8FEC-CB41-AA85-8AC6AFDA73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83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A1B82-C888-987A-3B56-058B0D15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FB6397-7433-3252-C97B-45CE3F268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AA678-58C5-881A-963E-BC25215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0A1B-BB7C-CE45-B9FF-4D4ADB4EC5A8}" type="datetimeFigureOut">
              <a:rPr kumimoji="1" lang="ko-KR" altLang="en-US" smtClean="0"/>
              <a:t>2025. 3. 6.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6D28B-F58F-7CB0-A6C2-A566D16B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5D21D-94A5-B4D7-4F5A-0B998319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CD-8FEC-CB41-AA85-8AC6AFDA73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150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638BF-A0FF-CA3E-AFE0-3B7917F6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4EEEC-84B0-5418-88F0-B8F50C7C6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A8CA51-6EEB-DF3D-A290-3ADAD06E8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14DC65-AE69-F946-FAF0-6F5BDA8F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0A1B-BB7C-CE45-B9FF-4D4ADB4EC5A8}" type="datetimeFigureOut">
              <a:rPr kumimoji="1" lang="ko-KR" altLang="en-US" smtClean="0"/>
              <a:t>2025. 3. 6.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AC3214-6129-48C5-05B2-9DF32CEC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1971C-436C-4E1B-97A5-FD5D2004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CD-8FEC-CB41-AA85-8AC6AFDA73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84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9CAF5-4023-C886-0C34-1324F038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34BD1-96EB-EC89-82A5-842C60F44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776CA5-C9CE-3C46-8B8B-9530BF59A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115C32-D5F3-CD6E-FBA1-045A6E268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09AF12-CD8C-466D-01B2-C255D3CF1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B8B3D1-4163-7FAC-2920-2C5F9B9E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0A1B-BB7C-CE45-B9FF-4D4ADB4EC5A8}" type="datetimeFigureOut">
              <a:rPr kumimoji="1" lang="ko-KR" altLang="en-US" smtClean="0"/>
              <a:t>2025. 3. 6.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1E5E50-8370-9639-15AC-994A5EC1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E4842B-6DB0-AA56-51AC-93A45054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CD-8FEC-CB41-AA85-8AC6AFDA73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299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17564-61EA-5761-7A7E-A759A8DB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449EB-D36C-7ABD-3182-E33F3E4D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0A1B-BB7C-CE45-B9FF-4D4ADB4EC5A8}" type="datetimeFigureOut">
              <a:rPr kumimoji="1" lang="ko-KR" altLang="en-US" smtClean="0"/>
              <a:t>2025. 3. 6.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D24A54-36D6-644C-DDFB-ECAD332C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1D0A17-01DE-13DF-48FB-B35BB706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CD-8FEC-CB41-AA85-8AC6AFDA73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525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1168DE-A73E-174B-E3FE-6B09738E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0A1B-BB7C-CE45-B9FF-4D4ADB4EC5A8}" type="datetimeFigureOut">
              <a:rPr kumimoji="1" lang="ko-KR" altLang="en-US" smtClean="0"/>
              <a:t>2025. 3. 6.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3D589E-3D69-1D02-82E9-9AE682B53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9DA39-DF1C-AD03-3C8A-7858032F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CD-8FEC-CB41-AA85-8AC6AFDA73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409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28BA5-D4D1-E4EB-4089-72C3CBC7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EE81D2-8F96-F20E-8EE3-A0A45F74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7341B7-5BF2-3DF4-308D-323B7FBDE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780D3B-2EC3-4996-8069-178DEFE6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0A1B-BB7C-CE45-B9FF-4D4ADB4EC5A8}" type="datetimeFigureOut">
              <a:rPr kumimoji="1" lang="ko-KR" altLang="en-US" smtClean="0"/>
              <a:t>2025. 3. 6.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664D5C-52C2-16B3-BB1E-11D465F9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03D8DB-6219-744E-439E-5C38A3BF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CD-8FEC-CB41-AA85-8AC6AFDA73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54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19C7B-972F-E71D-61F8-C7C40F13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FBE569-FFB8-7986-A56D-4B99FF364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588CC0-072E-2D8B-BC26-BCA7B6704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BB12A2-4D2D-7A2A-F6AA-EE300C7E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30A1B-BB7C-CE45-B9FF-4D4ADB4EC5A8}" type="datetimeFigureOut">
              <a:rPr kumimoji="1" lang="ko-KR" altLang="en-US" smtClean="0"/>
              <a:t>2025. 3. 6.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7A064-0D39-BFAE-AF73-0019BEEC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4D0AB6-0ADB-3EF3-EDED-08704BB2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4F5CD-8FEC-CB41-AA85-8AC6AFDA73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885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9A8297-76EA-6140-99B5-7C61A173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4BA20-0F6C-EBAE-F211-D0E2BFF1E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F68DA-F1F9-886A-16BE-85F80C451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430A1B-BB7C-CE45-B9FF-4D4ADB4EC5A8}" type="datetimeFigureOut">
              <a:rPr kumimoji="1" lang="ko-KR" altLang="en-US" smtClean="0"/>
              <a:t>2025. 3. 6.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03CA8-1ACF-C59B-2A4B-443D8E956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EDC27-FE05-AD67-DC23-000E024B6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4F5CD-8FEC-CB41-AA85-8AC6AFDA735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744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282389" y="0"/>
            <a:ext cx="304769" cy="457200"/>
          </a:xfrm>
          <a:prstGeom prst="rect">
            <a:avLst/>
          </a:prstGeom>
          <a:solidFill>
            <a:srgbClr val="00101A">
              <a:alpha val="100000"/>
            </a:srgbClr>
          </a:solidFill>
          <a:ln/>
        </p:spPr>
        <p:txBody>
          <a:bodyPr/>
          <a:lstStyle/>
          <a:p>
            <a:endParaRPr lang="ko-KR" altLang="en-US" sz="1080"/>
          </a:p>
        </p:txBody>
      </p:sp>
      <p:sp>
        <p:nvSpPr>
          <p:cNvPr id="4" name="Text 2"/>
          <p:cNvSpPr/>
          <p:nvPr/>
        </p:nvSpPr>
        <p:spPr>
          <a:xfrm>
            <a:off x="1137650" y="181930"/>
            <a:ext cx="3129550" cy="360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ko-KR" altLang="en-US" sz="1500" dirty="0">
                <a:solidFill>
                  <a:srgbClr val="00101A">
                    <a:alpha val="100000"/>
                  </a:srgbClr>
                </a:solidFill>
                <a:latin typeface="KoPubWorldDotum Bold" pitchFamily="34" charset="0"/>
                <a:ea typeface="KoPubWorldDotum Bold" pitchFamily="34" charset="-122"/>
                <a:cs typeface="KoPubWorldDotum Bold" pitchFamily="34" charset="-120"/>
              </a:rPr>
              <a:t>국내 야생동물과 멸종위기종 보호</a:t>
            </a:r>
            <a:endParaRPr lang="en-US" altLang="ko-KR" sz="1500" dirty="0"/>
          </a:p>
        </p:txBody>
      </p:sp>
      <p:sp>
        <p:nvSpPr>
          <p:cNvPr id="5" name="Text 3"/>
          <p:cNvSpPr/>
          <p:nvPr/>
        </p:nvSpPr>
        <p:spPr>
          <a:xfrm>
            <a:off x="808115" y="144780"/>
            <a:ext cx="358104" cy="327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dirty="0">
                <a:ln w="12700">
                  <a:solidFill>
                    <a:srgbClr val="00101A"/>
                  </a:solidFill>
                </a:ln>
                <a:solidFill>
                  <a:srgbClr val="00101A">
                    <a:alpha val="100000"/>
                  </a:srgbClr>
                </a:solidFill>
                <a:latin typeface="KoPub Batang Bold" pitchFamily="34" charset="0"/>
                <a:ea typeface="KoPub Batang Bold" pitchFamily="34" charset="-122"/>
                <a:cs typeface="KoPub Batang Bold" pitchFamily="34" charset="-120"/>
              </a:rPr>
              <a:t>Ⅰ.</a:t>
            </a:r>
            <a:endParaRPr lang="en-US" dirty="0"/>
          </a:p>
        </p:txBody>
      </p:sp>
      <p:pic>
        <p:nvPicPr>
          <p:cNvPr id="6" name="Image 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" y="582930"/>
            <a:ext cx="12183161" cy="762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775642D-19D3-FB36-2414-E2E7EFDD08B6}"/>
              </a:ext>
            </a:extLst>
          </p:cNvPr>
          <p:cNvSpPr txBox="1"/>
          <p:nvPr/>
        </p:nvSpPr>
        <p:spPr>
          <a:xfrm>
            <a:off x="2572227" y="-560070"/>
            <a:ext cx="18473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1080" dirty="0"/>
          </a:p>
        </p:txBody>
      </p:sp>
      <p:sp>
        <p:nvSpPr>
          <p:cNvPr id="55" name="Text 2">
            <a:extLst>
              <a:ext uri="{FF2B5EF4-FFF2-40B4-BE49-F238E27FC236}">
                <a16:creationId xmlns:a16="http://schemas.microsoft.com/office/drawing/2014/main" id="{808FE703-70D7-EB07-1C78-1EAEFD956D5C}"/>
              </a:ext>
            </a:extLst>
          </p:cNvPr>
          <p:cNvSpPr/>
          <p:nvPr/>
        </p:nvSpPr>
        <p:spPr>
          <a:xfrm>
            <a:off x="1580437" y="932357"/>
            <a:ext cx="3129550" cy="360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ko-KR" altLang="en-US" b="1" dirty="0" err="1">
                <a:solidFill>
                  <a:srgbClr val="00101A">
                    <a:alpha val="100000"/>
                  </a:srgbClr>
                </a:solidFill>
                <a:latin typeface="KoPubWorldDotum Bold" pitchFamily="34" charset="0"/>
                <a:ea typeface="KoPubWorldDotum Bold" pitchFamily="34" charset="-122"/>
                <a:cs typeface="KoPubWorldDotum Bold" pitchFamily="34" charset="-120"/>
              </a:rPr>
              <a:t>생물종</a:t>
            </a:r>
            <a:r>
              <a:rPr lang="ko-KR" altLang="en-US" b="1" dirty="0">
                <a:solidFill>
                  <a:srgbClr val="00101A">
                    <a:alpha val="100000"/>
                  </a:srgbClr>
                </a:solidFill>
                <a:latin typeface="KoPubWorldDotum Bold" pitchFamily="34" charset="0"/>
                <a:ea typeface="KoPubWorldDotum Bold" pitchFamily="34" charset="-122"/>
                <a:cs typeface="KoPubWorldDotum Bold" pitchFamily="34" charset="-120"/>
              </a:rPr>
              <a:t> 수 추이</a:t>
            </a:r>
            <a:endParaRPr lang="en-US" altLang="ko-KR" b="1" dirty="0"/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467DE3DE-CED7-386A-B056-D58C3F086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948800"/>
              </p:ext>
            </p:extLst>
          </p:nvPr>
        </p:nvGraphicFramePr>
        <p:xfrm>
          <a:off x="532923" y="1368964"/>
          <a:ext cx="4990666" cy="251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216">
                  <a:extLst>
                    <a:ext uri="{9D8B030D-6E8A-4147-A177-3AD203B41FA5}">
                      <a16:colId xmlns:a16="http://schemas.microsoft.com/office/drawing/2014/main" val="1517682529"/>
                    </a:ext>
                  </a:extLst>
                </a:gridCol>
                <a:gridCol w="1033862">
                  <a:extLst>
                    <a:ext uri="{9D8B030D-6E8A-4147-A177-3AD203B41FA5}">
                      <a16:colId xmlns:a16="http://schemas.microsoft.com/office/drawing/2014/main" val="702312792"/>
                    </a:ext>
                  </a:extLst>
                </a:gridCol>
                <a:gridCol w="1659183">
                  <a:extLst>
                    <a:ext uri="{9D8B030D-6E8A-4147-A177-3AD203B41FA5}">
                      <a16:colId xmlns:a16="http://schemas.microsoft.com/office/drawing/2014/main" val="3960429901"/>
                    </a:ext>
                  </a:extLst>
                </a:gridCol>
                <a:gridCol w="1442405">
                  <a:extLst>
                    <a:ext uri="{9D8B030D-6E8A-4147-A177-3AD203B41FA5}">
                      <a16:colId xmlns:a16="http://schemas.microsoft.com/office/drawing/2014/main" val="5248792"/>
                    </a:ext>
                  </a:extLst>
                </a:gridCol>
              </a:tblGrid>
              <a:tr h="279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종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전년대비 증감 종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전년대비 증감률</a:t>
                      </a:r>
                      <a:r>
                        <a:rPr lang="en-US" altLang="ko-KR" sz="1200" dirty="0"/>
                        <a:t>(%)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081474"/>
                  </a:ext>
                </a:extLst>
              </a:tr>
              <a:tr h="257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45,295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2,539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5.94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080317"/>
                  </a:ext>
                </a:extLst>
              </a:tr>
              <a:tr h="257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47,003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1,703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3.77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523638"/>
                  </a:ext>
                </a:extLst>
              </a:tr>
              <a:tr h="257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49,027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2,024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4.31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383320"/>
                  </a:ext>
                </a:extLst>
              </a:tr>
              <a:tr h="257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50,827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1,800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3.67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743253"/>
                  </a:ext>
                </a:extLst>
              </a:tr>
              <a:tr h="257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2019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52,628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1,801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3.54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32544"/>
                  </a:ext>
                </a:extLst>
              </a:tr>
              <a:tr h="257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52,428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1,800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3.42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903883"/>
                  </a:ext>
                </a:extLst>
              </a:tr>
              <a:tr h="257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56,248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1,820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3.34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913261"/>
                  </a:ext>
                </a:extLst>
              </a:tr>
              <a:tr h="257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58,050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1,802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3.20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983472"/>
                  </a:ext>
                </a:extLst>
              </a:tr>
            </a:tbl>
          </a:graphicData>
        </a:graphic>
      </p:graphicFrame>
      <p:pic>
        <p:nvPicPr>
          <p:cNvPr id="61" name="그림 60" descr="텍스트, 스크린샷, 라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69719DE-6B4C-BAF5-C68F-B76D2F348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923" y="3961933"/>
            <a:ext cx="4990666" cy="2723568"/>
          </a:xfrm>
          <a:prstGeom prst="rect">
            <a:avLst/>
          </a:prstGeom>
        </p:spPr>
      </p:pic>
      <p:pic>
        <p:nvPicPr>
          <p:cNvPr id="63" name="그림 62" descr="지도, 텍스트, 아틀라스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7F9678C-2FDD-A046-B378-B925BA4D3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4196" y="1399443"/>
            <a:ext cx="3646116" cy="3624996"/>
          </a:xfrm>
          <a:prstGeom prst="rect">
            <a:avLst/>
          </a:prstGeom>
        </p:spPr>
      </p:pic>
      <p:sp>
        <p:nvSpPr>
          <p:cNvPr id="65" name="Text 2">
            <a:extLst>
              <a:ext uri="{FF2B5EF4-FFF2-40B4-BE49-F238E27FC236}">
                <a16:creationId xmlns:a16="http://schemas.microsoft.com/office/drawing/2014/main" id="{4F69107A-9CB7-B27C-2FD0-A7BA7272764C}"/>
              </a:ext>
            </a:extLst>
          </p:cNvPr>
          <p:cNvSpPr/>
          <p:nvPr/>
        </p:nvSpPr>
        <p:spPr>
          <a:xfrm>
            <a:off x="7482014" y="932357"/>
            <a:ext cx="2770344" cy="360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ko-KR" altLang="en-US" b="1" dirty="0">
                <a:solidFill>
                  <a:srgbClr val="00101A">
                    <a:alpha val="100000"/>
                  </a:srgbClr>
                </a:solidFill>
                <a:latin typeface="KoPubWorldDotum Bold" pitchFamily="34" charset="0"/>
                <a:ea typeface="KoPubWorldDotum Bold" pitchFamily="34" charset="-122"/>
                <a:cs typeface="KoPubWorldDotum Bold" pitchFamily="34" charset="-120"/>
              </a:rPr>
              <a:t>한반도의 </a:t>
            </a:r>
            <a:r>
              <a:rPr lang="ko-KR" altLang="en-US" b="1" dirty="0" err="1">
                <a:solidFill>
                  <a:srgbClr val="00101A">
                    <a:alpha val="100000"/>
                  </a:srgbClr>
                </a:solidFill>
                <a:latin typeface="KoPubWorldDotum Bold" pitchFamily="34" charset="0"/>
                <a:ea typeface="KoPubWorldDotum Bold" pitchFamily="34" charset="-122"/>
                <a:cs typeface="KoPubWorldDotum Bold" pitchFamily="34" charset="-120"/>
              </a:rPr>
              <a:t>생태축</a:t>
            </a:r>
            <a:r>
              <a:rPr lang="ko-KR" altLang="en-US" b="1" dirty="0">
                <a:solidFill>
                  <a:srgbClr val="00101A">
                    <a:alpha val="100000"/>
                  </a:srgbClr>
                </a:solidFill>
                <a:latin typeface="KoPubWorldDotum Bold" pitchFamily="34" charset="0"/>
                <a:ea typeface="KoPubWorldDotum Bold" pitchFamily="34" charset="-122"/>
                <a:cs typeface="KoPubWorldDotum Bold" pitchFamily="34" charset="-120"/>
              </a:rPr>
              <a:t> 백두대간</a:t>
            </a:r>
            <a:endParaRPr lang="en-US" altLang="ko-KR" b="1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CEE8438D-30D4-C306-FFCE-2F0C9BF54B23}"/>
              </a:ext>
            </a:extLst>
          </p:cNvPr>
          <p:cNvGrpSpPr/>
          <p:nvPr/>
        </p:nvGrpSpPr>
        <p:grpSpPr>
          <a:xfrm>
            <a:off x="6983382" y="5237036"/>
            <a:ext cx="3801135" cy="1219865"/>
            <a:chOff x="8277308" y="4603144"/>
            <a:chExt cx="3801135" cy="1360997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A09711D9-6688-2687-ABBB-D6367E5F145C}"/>
                </a:ext>
              </a:extLst>
            </p:cNvPr>
            <p:cNvGrpSpPr/>
            <p:nvPr/>
          </p:nvGrpSpPr>
          <p:grpSpPr>
            <a:xfrm>
              <a:off x="8277308" y="4603144"/>
              <a:ext cx="3801135" cy="1360997"/>
              <a:chOff x="4101786" y="4167185"/>
              <a:chExt cx="2001001" cy="1336147"/>
            </a:xfrm>
          </p:grpSpPr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26BE9CE4-1A20-311F-E42E-8FEBE4F1C88C}"/>
                  </a:ext>
                </a:extLst>
              </p:cNvPr>
              <p:cNvGrpSpPr/>
              <p:nvPr/>
            </p:nvGrpSpPr>
            <p:grpSpPr>
              <a:xfrm>
                <a:off x="4101786" y="4167185"/>
                <a:ext cx="2001001" cy="1332189"/>
                <a:chOff x="12774902" y="4813300"/>
                <a:chExt cx="7124008" cy="2870200"/>
              </a:xfrm>
            </p:grpSpPr>
            <p:sp>
              <p:nvSpPr>
                <p:cNvPr id="68" name="Shape 19">
                  <a:extLst>
                    <a:ext uri="{FF2B5EF4-FFF2-40B4-BE49-F238E27FC236}">
                      <a16:creationId xmlns:a16="http://schemas.microsoft.com/office/drawing/2014/main" id="{FEB7BF1C-9489-A468-A09B-DBF0E6A1A04A}"/>
                    </a:ext>
                  </a:extLst>
                </p:cNvPr>
                <p:cNvSpPr/>
                <p:nvPr/>
              </p:nvSpPr>
              <p:spPr>
                <a:xfrm>
                  <a:off x="12774902" y="4813300"/>
                  <a:ext cx="101590" cy="2870200"/>
                </a:xfrm>
                <a:prstGeom prst="rect">
                  <a:avLst/>
                </a:prstGeom>
                <a:solidFill>
                  <a:srgbClr val="455E95">
                    <a:alpha val="100000"/>
                  </a:srgbClr>
                </a:solidFill>
                <a:ln/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69" name="Shape 20">
                  <a:extLst>
                    <a:ext uri="{FF2B5EF4-FFF2-40B4-BE49-F238E27FC236}">
                      <a16:creationId xmlns:a16="http://schemas.microsoft.com/office/drawing/2014/main" id="{BFB32E21-4800-2B9F-7BB8-7A1D33543210}"/>
                    </a:ext>
                  </a:extLst>
                </p:cNvPr>
                <p:cNvSpPr/>
                <p:nvPr/>
              </p:nvSpPr>
              <p:spPr>
                <a:xfrm>
                  <a:off x="19797320" y="4813300"/>
                  <a:ext cx="101590" cy="2870200"/>
                </a:xfrm>
                <a:prstGeom prst="rect">
                  <a:avLst/>
                </a:prstGeom>
                <a:solidFill>
                  <a:srgbClr val="455E95">
                    <a:alpha val="100000"/>
                  </a:srgbClr>
                </a:solidFill>
                <a:ln/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70" name="Shape 14">
                <a:extLst>
                  <a:ext uri="{FF2B5EF4-FFF2-40B4-BE49-F238E27FC236}">
                    <a16:creationId xmlns:a16="http://schemas.microsoft.com/office/drawing/2014/main" id="{C7D58367-70B6-A614-118A-CF17DF6B94B5}"/>
                  </a:ext>
                </a:extLst>
              </p:cNvPr>
              <p:cNvSpPr/>
              <p:nvPr/>
            </p:nvSpPr>
            <p:spPr>
              <a:xfrm>
                <a:off x="4119591" y="4171143"/>
                <a:ext cx="1972466" cy="1332189"/>
              </a:xfrm>
              <a:prstGeom prst="rect">
                <a:avLst/>
              </a:prstGeom>
              <a:noFill/>
              <a:ln w="12700">
                <a:solidFill>
                  <a:srgbClr val="455E95"/>
                </a:solidFill>
                <a:prstDash val="solid"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75" name="Text 2">
              <a:extLst>
                <a:ext uri="{FF2B5EF4-FFF2-40B4-BE49-F238E27FC236}">
                  <a16:creationId xmlns:a16="http://schemas.microsoft.com/office/drawing/2014/main" id="{78226149-DC19-27F3-CBF8-0769E3DB6040}"/>
                </a:ext>
              </a:extLst>
            </p:cNvPr>
            <p:cNvSpPr/>
            <p:nvPr/>
          </p:nvSpPr>
          <p:spPr>
            <a:xfrm>
              <a:off x="8405672" y="4729359"/>
              <a:ext cx="3421838" cy="76332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rgbClr val="00101A">
                      <a:alpha val="100000"/>
                    </a:srgbClr>
                  </a:solidFill>
                  <a:latin typeface="KoPubWorldDotum Bold" pitchFamily="34" charset="0"/>
                  <a:ea typeface="KoPubWorldDotum Bold" pitchFamily="34" charset="-122"/>
                  <a:cs typeface="KoPubWorldDotum Bold" pitchFamily="34" charset="-120"/>
                </a:rPr>
                <a:t>백두대간은 야생동물의 주요 서식지이자 이동경로</a:t>
              </a:r>
              <a:endParaRPr lang="en-US" altLang="ko-KR" sz="1000" dirty="0">
                <a:solidFill>
                  <a:srgbClr val="00101A">
                    <a:alpha val="100000"/>
                  </a:srgbClr>
                </a:solidFill>
                <a:latin typeface="KoPubWorldDotum Bold" pitchFamily="34" charset="0"/>
                <a:ea typeface="KoPubWorldDotum Bold" pitchFamily="34" charset="-122"/>
                <a:cs typeface="KoPubWorldDotum Bold" pitchFamily="34" charset="-12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altLang="ko-KR" sz="1000" dirty="0">
                <a:solidFill>
                  <a:srgbClr val="00101A">
                    <a:alpha val="100000"/>
                  </a:srgbClr>
                </a:solidFill>
                <a:latin typeface="KoPubWorldDotum Bold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rgbClr val="00101A">
                      <a:alpha val="100000"/>
                    </a:srgbClr>
                  </a:solidFill>
                  <a:latin typeface="KoPubWorldDotum Bold" pitchFamily="34" charset="0"/>
                </a:rPr>
                <a:t>서식지가 연결된 건강한 생태계가 유지될 때  멸종위기종 보호와 생태계 복원이 효과적으로 이루어질 수 있음</a:t>
              </a:r>
              <a:endParaRPr lang="en-US" altLang="ko-KR" sz="1000" dirty="0">
                <a:solidFill>
                  <a:srgbClr val="00101A">
                    <a:alpha val="100000"/>
                  </a:srgbClr>
                </a:solidFill>
                <a:latin typeface="KoPubWorldDotum Bold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endParaRPr lang="en-US" altLang="ko-KR" sz="1000" dirty="0">
                <a:solidFill>
                  <a:srgbClr val="00101A">
                    <a:alpha val="100000"/>
                  </a:srgbClr>
                </a:solidFill>
                <a:latin typeface="KoPubWorldDotum Bold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rgbClr val="00101A">
                      <a:alpha val="100000"/>
                    </a:srgbClr>
                  </a:solidFill>
                  <a:latin typeface="KoPubWorldDotum Bold" pitchFamily="34" charset="0"/>
                </a:rPr>
                <a:t>멸종위기종 보호와 연계해야 진정한 생물다양성  보전 가능</a:t>
              </a:r>
              <a:endParaRPr lang="en-US" altLang="ko-KR" sz="10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AABDC-E54B-31D7-EE81-F566C43F3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4573AE01-59DC-7B11-F6D5-DFFA4C14A6CF}"/>
              </a:ext>
            </a:extLst>
          </p:cNvPr>
          <p:cNvSpPr/>
          <p:nvPr/>
        </p:nvSpPr>
        <p:spPr>
          <a:xfrm>
            <a:off x="282389" y="0"/>
            <a:ext cx="304769" cy="457200"/>
          </a:xfrm>
          <a:prstGeom prst="rect">
            <a:avLst/>
          </a:prstGeom>
          <a:solidFill>
            <a:srgbClr val="00101A">
              <a:alpha val="100000"/>
            </a:srgbClr>
          </a:solidFill>
          <a:ln/>
        </p:spPr>
        <p:txBody>
          <a:bodyPr/>
          <a:lstStyle/>
          <a:p>
            <a:endParaRPr lang="ko-KR" altLang="en-US" sz="108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BF084EC7-F2CA-F9BA-C07F-B9A4D0AC6A37}"/>
              </a:ext>
            </a:extLst>
          </p:cNvPr>
          <p:cNvSpPr/>
          <p:nvPr/>
        </p:nvSpPr>
        <p:spPr>
          <a:xfrm>
            <a:off x="808115" y="144780"/>
            <a:ext cx="358104" cy="327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dirty="0">
                <a:ln w="12700">
                  <a:solidFill>
                    <a:srgbClr val="00101A"/>
                  </a:solidFill>
                </a:ln>
                <a:solidFill>
                  <a:srgbClr val="00101A">
                    <a:alpha val="100000"/>
                  </a:srgbClr>
                </a:solidFill>
                <a:latin typeface="KoPub Batang Bold" pitchFamily="34" charset="0"/>
                <a:ea typeface="KoPub Batang Bold" pitchFamily="34" charset="-122"/>
                <a:cs typeface="KoPub Batang Bold" pitchFamily="34" charset="-120"/>
              </a:rPr>
              <a:t>Ⅰ.</a:t>
            </a:r>
            <a:endParaRPr lang="en-US" dirty="0"/>
          </a:p>
        </p:txBody>
      </p:sp>
      <p:pic>
        <p:nvPicPr>
          <p:cNvPr id="6" name="Image 0" descr=" ">
            <a:extLst>
              <a:ext uri="{FF2B5EF4-FFF2-40B4-BE49-F238E27FC236}">
                <a16:creationId xmlns:a16="http://schemas.microsoft.com/office/drawing/2014/main" id="{AC7C22BA-FE55-876A-F41B-75871C192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" y="582930"/>
            <a:ext cx="12183161" cy="762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94CBCA5-556C-5567-8621-68B6B9FBC1DA}"/>
              </a:ext>
            </a:extLst>
          </p:cNvPr>
          <p:cNvSpPr txBox="1"/>
          <p:nvPr/>
        </p:nvSpPr>
        <p:spPr>
          <a:xfrm>
            <a:off x="2572227" y="-560070"/>
            <a:ext cx="18473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1080" dirty="0"/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BCECA1D3-487D-FBCB-A169-84FA11035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32307"/>
              </p:ext>
            </p:extLst>
          </p:nvPr>
        </p:nvGraphicFramePr>
        <p:xfrm>
          <a:off x="5741687" y="1804493"/>
          <a:ext cx="6188284" cy="43453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1750">
                  <a:extLst>
                    <a:ext uri="{9D8B030D-6E8A-4147-A177-3AD203B41FA5}">
                      <a16:colId xmlns:a16="http://schemas.microsoft.com/office/drawing/2014/main" val="113172595"/>
                    </a:ext>
                  </a:extLst>
                </a:gridCol>
                <a:gridCol w="1871856">
                  <a:extLst>
                    <a:ext uri="{9D8B030D-6E8A-4147-A177-3AD203B41FA5}">
                      <a16:colId xmlns:a16="http://schemas.microsoft.com/office/drawing/2014/main" val="1138273876"/>
                    </a:ext>
                  </a:extLst>
                </a:gridCol>
                <a:gridCol w="2160718">
                  <a:extLst>
                    <a:ext uri="{9D8B030D-6E8A-4147-A177-3AD203B41FA5}">
                      <a16:colId xmlns:a16="http://schemas.microsoft.com/office/drawing/2014/main" val="1779664496"/>
                    </a:ext>
                  </a:extLst>
                </a:gridCol>
                <a:gridCol w="1273960">
                  <a:extLst>
                    <a:ext uri="{9D8B030D-6E8A-4147-A177-3AD203B41FA5}">
                      <a16:colId xmlns:a16="http://schemas.microsoft.com/office/drawing/2014/main" val="1776482341"/>
                    </a:ext>
                  </a:extLst>
                </a:gridCol>
              </a:tblGrid>
              <a:tr h="3821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분류군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등급 및 </a:t>
                      </a:r>
                      <a:r>
                        <a:rPr lang="ko-KR" altLang="en-US" sz="1200" dirty="0" err="1"/>
                        <a:t>생물명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종 수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우선복원종수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990644"/>
                  </a:ext>
                </a:extLst>
              </a:tr>
              <a:tr h="22890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급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급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421749"/>
                  </a:ext>
                </a:extLst>
              </a:tr>
              <a:tr h="371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포유류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반달가슴곰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산양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여우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수달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사향노루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대륙사슴</a:t>
                      </a:r>
                      <a:endParaRPr lang="ko-KR" altLang="en-US" sz="10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무산쇠족제비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7(5)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243876"/>
                  </a:ext>
                </a:extLst>
              </a:tr>
              <a:tr h="291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조류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저어새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황새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따오기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양비둘기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검은머리갈매기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5(4)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412336"/>
                  </a:ext>
                </a:extLst>
              </a:tr>
              <a:tr h="371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양서파충류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비바리뱀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수원청개구리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남생이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금개구리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구렁이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맹꽁이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6(4)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748658"/>
                  </a:ext>
                </a:extLst>
              </a:tr>
              <a:tr h="403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어류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여울마자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모래주사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좀수수치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입실납자루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흰수마자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큰줄납자루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한강납줄개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7(4)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96227"/>
                  </a:ext>
                </a:extLst>
              </a:tr>
              <a:tr h="816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곤충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비단벌레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산굴뚝나비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장수하늘소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소똥구리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꼬마잠자리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닻무늬길앞잡이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대모잠자리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뚱보주름메뚜기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물방개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여름어리표범나비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왕은점표범나비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은줄팔랑나비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큰홍띠점박이푸룬부전나비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13(1)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432490"/>
                  </a:ext>
                </a:extLst>
              </a:tr>
              <a:tr h="658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무척추동물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남방방계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두드럭조개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나팔고둥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참달팽이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갯게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검붉은수지맨드라미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기수갈고둥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대추귀고둥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붉은발말똥게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자색수지맨드라미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흰발농게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11(1)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656273"/>
                  </a:ext>
                </a:extLst>
              </a:tr>
              <a:tr h="6824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육상식물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나도풍란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만년콩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털복주머니란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한라솜다리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가는동자꽃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서울개발나물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신안새우난초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한라송이풀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각시수련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나도승마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노랑붓꽃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물고사리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정향풀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제주고사리삼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칠보치마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15(6)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111623"/>
                  </a:ext>
                </a:extLst>
              </a:tr>
            </a:tbl>
          </a:graphicData>
        </a:graphic>
      </p:graphicFrame>
      <p:pic>
        <p:nvPicPr>
          <p:cNvPr id="48" name="그림 47" descr="텍스트, 스크린샷, 원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6BBFB42-CFEB-4DC8-4515-BAED9B589D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83" b="98709" l="6449" r="92845">
                        <a14:foregroundMark x1="70318" y1="67728" x2="69611" y2="66523"/>
                        <a14:foregroundMark x1="75707" y1="68417" x2="70318" y2="77453"/>
                        <a14:foregroundMark x1="70318" y1="77453" x2="78180" y2="69105"/>
                        <a14:foregroundMark x1="78180" y1="69105" x2="77827" y2="66351"/>
                        <a14:foregroundMark x1="89223" y1="74699" x2="92403" y2="64372"/>
                        <a14:foregroundMark x1="92403" y1="64372" x2="92845" y2="52926"/>
                        <a14:foregroundMark x1="92845" y1="52926" x2="89929" y2="43029"/>
                        <a14:foregroundMark x1="89929" y1="43029" x2="86837" y2="55422"/>
                        <a14:foregroundMark x1="86837" y1="55422" x2="88869" y2="74441"/>
                        <a14:foregroundMark x1="12279" y1="35112" x2="6537" y2="44148"/>
                        <a14:foregroundMark x1="6537" y1="44148" x2="6802" y2="68589"/>
                        <a14:foregroundMark x1="6802" y1="68589" x2="9452" y2="78485"/>
                        <a14:foregroundMark x1="9452" y1="78485" x2="13693" y2="57143"/>
                        <a14:foregroundMark x1="13693" y1="57143" x2="9798" y2="36206"/>
                        <a14:foregroundMark x1="5742" y1="45095" x2="3092" y2="56540"/>
                        <a14:foregroundMark x1="3092" y1="56540" x2="3887" y2="67384"/>
                        <a14:foregroundMark x1="3887" y1="67384" x2="9276" y2="58348"/>
                        <a14:foregroundMark x1="9276" y1="58348" x2="6625" y2="46730"/>
                        <a14:foregroundMark x1="40901" y1="79776" x2="36661" y2="89501"/>
                        <a14:foregroundMark x1="36661" y1="89501" x2="45760" y2="96213"/>
                        <a14:foregroundMark x1="45760" y1="96213" x2="56184" y2="96816"/>
                        <a14:foregroundMark x1="56184" y1="96816" x2="63351" y2="93196"/>
                        <a14:foregroundMark x1="65724" y1="91997" x2="58746" y2="83046"/>
                        <a14:foregroundMark x1="58746" y1="83046" x2="45583" y2="78830"/>
                        <a14:foregroundMark x1="45583" y1="78830" x2="38516" y2="80379"/>
                        <a14:foregroundMark x1="57774" y1="94750" x2="36131" y2="94750"/>
                        <a14:foregroundMark x1="48562" y1="97871" x2="50163" y2="98273"/>
                        <a14:foregroundMark x1="36131" y1="94750" x2="48370" y2="97823"/>
                        <a14:foregroundMark x1="58132" y1="96276" x2="50707" y2="94406"/>
                        <a14:foregroundMark x1="50707" y1="94406" x2="50088" y2="94492"/>
                        <a14:foregroundMark x1="51590" y1="95525" x2="61131" y2="91480"/>
                        <a14:foregroundMark x1="61131" y1="91480" x2="55035" y2="78830"/>
                        <a14:foregroundMark x1="55035" y1="78830" x2="41696" y2="77625"/>
                        <a14:foregroundMark x1="41696" y1="77625" x2="35866" y2="89243"/>
                        <a14:foregroundMark x1="35866" y1="89243" x2="44072" y2="97161"/>
                        <a14:foregroundMark x1="48410" y1="36489" x2="48410" y2="30723"/>
                        <a14:foregroundMark x1="46113" y1="98709" x2="43993" y2="97849"/>
                        <a14:foregroundMark x1="61131" y1="97246" x2="56360" y2="97935"/>
                        <a14:foregroundMark x1="62279" y1="96386" x2="60336" y2="96558"/>
                        <a14:backgroundMark x1="62014" y1="99742" x2="50883" y2="99398"/>
                        <a14:backgroundMark x1="50883" y1="99398" x2="56316" y2="97873"/>
                        <a14:backgroundMark x1="62242" y1="97676" x2="63781" y2="99656"/>
                        <a14:backgroundMark x1="63074" y1="98795" x2="60812" y2="98614"/>
                        <a14:backgroundMark x1="65901" y1="92427" x2="63428" y2="93287"/>
                        <a14:backgroundMark x1="47703" y1="99053" x2="47968" y2="98967"/>
                        <a14:backgroundMark x1="47880" y1="98881" x2="45873" y2="98249"/>
                        <a14:backgroundMark x1="9806" y1="30551" x2="9011" y2="30809"/>
                        <a14:backgroundMark x1="11042" y1="32272" x2="9894" y2="31756"/>
                        <a14:backgroundMark x1="8216" y1="31756" x2="9187" y2="33735"/>
                        <a14:backgroundMark x1="8039" y1="35284" x2="9629" y2="33821"/>
                        <a14:backgroundMark x1="9629" y1="33735" x2="7597" y2="34165"/>
                        <a14:backgroundMark x1="9894" y1="33563" x2="8834" y2="35800"/>
                        <a14:backgroundMark x1="49117" y1="24527" x2="49647" y2="297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749" y="1698010"/>
            <a:ext cx="3955900" cy="4060738"/>
          </a:xfrm>
          <a:prstGeom prst="rect">
            <a:avLst/>
          </a:prstGeom>
        </p:spPr>
      </p:pic>
      <p:sp>
        <p:nvSpPr>
          <p:cNvPr id="53" name="Text 2">
            <a:extLst>
              <a:ext uri="{FF2B5EF4-FFF2-40B4-BE49-F238E27FC236}">
                <a16:creationId xmlns:a16="http://schemas.microsoft.com/office/drawing/2014/main" id="{0E04AD3A-398C-267A-7734-E86C202B4E81}"/>
              </a:ext>
            </a:extLst>
          </p:cNvPr>
          <p:cNvSpPr/>
          <p:nvPr/>
        </p:nvSpPr>
        <p:spPr>
          <a:xfrm>
            <a:off x="7271055" y="1190858"/>
            <a:ext cx="3129550" cy="360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ko-KR" altLang="en-US" b="1" dirty="0">
                <a:solidFill>
                  <a:srgbClr val="00101A">
                    <a:alpha val="100000"/>
                  </a:srgbClr>
                </a:solidFill>
                <a:latin typeface="KoPubWorldDotum Bold" pitchFamily="34" charset="0"/>
                <a:ea typeface="KoPubWorldDotum Bold" pitchFamily="34" charset="-122"/>
                <a:cs typeface="KoPubWorldDotum Bold" pitchFamily="34" charset="-120"/>
              </a:rPr>
              <a:t>멸종위기 복원대상종</a:t>
            </a:r>
            <a:endParaRPr lang="en-US" altLang="ko-KR" b="1" dirty="0"/>
          </a:p>
        </p:txBody>
      </p:sp>
      <p:sp>
        <p:nvSpPr>
          <p:cNvPr id="57" name="Shape 13">
            <a:extLst>
              <a:ext uri="{FF2B5EF4-FFF2-40B4-BE49-F238E27FC236}">
                <a16:creationId xmlns:a16="http://schemas.microsoft.com/office/drawing/2014/main" id="{72FF5AD6-3F15-2E79-0F06-FD39D9B8A675}"/>
              </a:ext>
            </a:extLst>
          </p:cNvPr>
          <p:cNvSpPr/>
          <p:nvPr/>
        </p:nvSpPr>
        <p:spPr>
          <a:xfrm>
            <a:off x="5269063" y="2081348"/>
            <a:ext cx="45719" cy="3763192"/>
          </a:xfrm>
          <a:prstGeom prst="rect">
            <a:avLst/>
          </a:prstGeom>
          <a:solidFill>
            <a:schemeClr val="tx1"/>
          </a:solidFill>
          <a:ln/>
        </p:spPr>
        <p:txBody>
          <a:bodyPr/>
          <a:lstStyle/>
          <a:p>
            <a:endParaRPr lang="ko-KR" altLang="en-US" sz="108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77F5E2D4-C649-0E11-7E25-7CE759331E7B}"/>
              </a:ext>
            </a:extLst>
          </p:cNvPr>
          <p:cNvSpPr/>
          <p:nvPr/>
        </p:nvSpPr>
        <p:spPr>
          <a:xfrm>
            <a:off x="1137650" y="181930"/>
            <a:ext cx="3129550" cy="360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ko-KR" altLang="en-US" sz="1500" dirty="0">
                <a:solidFill>
                  <a:srgbClr val="00101A">
                    <a:alpha val="100000"/>
                  </a:srgbClr>
                </a:solidFill>
                <a:latin typeface="KoPubWorldDotum Bold" pitchFamily="34" charset="0"/>
                <a:ea typeface="KoPubWorldDotum Bold" pitchFamily="34" charset="-122"/>
                <a:cs typeface="KoPubWorldDotum Bold" pitchFamily="34" charset="-120"/>
              </a:rPr>
              <a:t>국내 야생동물과 멸종위기종 보호</a:t>
            </a:r>
            <a:endParaRPr lang="en-US" altLang="ko-KR" sz="1500" dirty="0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0944B5EE-7FD8-03C0-E024-641553D8AE96}"/>
              </a:ext>
            </a:extLst>
          </p:cNvPr>
          <p:cNvSpPr/>
          <p:nvPr/>
        </p:nvSpPr>
        <p:spPr>
          <a:xfrm>
            <a:off x="1184384" y="1295900"/>
            <a:ext cx="3129550" cy="360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ko-KR" altLang="en-US" b="1" dirty="0">
                <a:solidFill>
                  <a:srgbClr val="00101A">
                    <a:alpha val="100000"/>
                  </a:srgbClr>
                </a:solidFill>
                <a:latin typeface="KoPubWorldDotum Bold" pitchFamily="34" charset="0"/>
                <a:ea typeface="KoPubWorldDotum Bold" pitchFamily="34" charset="-122"/>
                <a:cs typeface="KoPubWorldDotum Bold" pitchFamily="34" charset="-120"/>
              </a:rPr>
              <a:t>국내 야생동물 분포도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97824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241</Words>
  <Application>Microsoft Macintosh PowerPoint</Application>
  <PresentationFormat>와이드스크린</PresentationFormat>
  <Paragraphs>88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KoPub Batang Bold</vt:lpstr>
      <vt:lpstr>KoPubWorldDotum Bold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가형 하</dc:creator>
  <cp:lastModifiedBy>Saint Kim</cp:lastModifiedBy>
  <cp:revision>20</cp:revision>
  <dcterms:created xsi:type="dcterms:W3CDTF">2025-03-06T02:33:01Z</dcterms:created>
  <dcterms:modified xsi:type="dcterms:W3CDTF">2025-03-06T15:23:17Z</dcterms:modified>
</cp:coreProperties>
</file>