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62" r:id="rId4"/>
    <p:sldId id="263" r:id="rId5"/>
    <p:sldId id="264" r:id="rId6"/>
    <p:sldId id="265" r:id="rId7"/>
    <p:sldId id="266" r:id="rId8"/>
    <p:sldId id="267" r:id="rId9"/>
    <p:sldId id="268" r:id="rId10"/>
  </p:sldIdLst>
  <p:sldSz cx="10058400" cy="7315200"/>
  <p:notesSz cx="6858000" cy="9144000"/>
  <p:defaultTextStyle>
    <a:defPPr>
      <a:defRPr lang="en-US"/>
    </a:defPPr>
    <a:lvl1pPr marL="0" algn="l" defTabSz="9927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6382" algn="l" defTabSz="9927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2764" algn="l" defTabSz="9927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89146" algn="l" defTabSz="9927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85528" algn="l" defTabSz="9927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1910" algn="l" defTabSz="9927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78292" algn="l" defTabSz="9927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74674" algn="l" defTabSz="9927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71056" algn="l" defTabSz="9927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21" autoAdjust="0"/>
    <p:restoredTop sz="94660"/>
  </p:normalViewPr>
  <p:slideViewPr>
    <p:cSldViewPr>
      <p:cViewPr varScale="1">
        <p:scale>
          <a:sx n="64" d="100"/>
          <a:sy n="64" d="100"/>
        </p:scale>
        <p:origin x="-1350" y="-96"/>
      </p:cViewPr>
      <p:guideLst>
        <p:guide orient="horz" pos="2304"/>
        <p:guide pos="31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093099-64AD-45B1-95C8-940791F150AC}" type="datetimeFigureOut">
              <a:rPr lang="en-US" smtClean="0"/>
              <a:pPr/>
              <a:t>22/Jan/2015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71563" y="685800"/>
            <a:ext cx="47148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6BB7C-668C-4DDA-9F78-63FDE440C77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927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96382" algn="l" defTabSz="9927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92764" algn="l" defTabSz="9927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89146" algn="l" defTabSz="9927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85528" algn="l" defTabSz="9927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481910" algn="l" defTabSz="9927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978292" algn="l" defTabSz="9927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474674" algn="l" defTabSz="9927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971056" algn="l" defTabSz="9927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2272454"/>
            <a:ext cx="8549640" cy="15680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760" y="4145280"/>
            <a:ext cx="7040880" cy="18694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63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27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89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855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19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782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74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71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05C49-1AB8-47DD-8680-B052B9532468}" type="datetimeFigureOut">
              <a:rPr lang="en-US" smtClean="0"/>
              <a:pPr/>
              <a:t>22/Jan/2015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16220-EFD0-4006-A30D-E18511AA36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05C49-1AB8-47DD-8680-B052B9532468}" type="datetimeFigureOut">
              <a:rPr lang="en-US" smtClean="0"/>
              <a:pPr/>
              <a:t>22/Jan/2015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16220-EFD0-4006-A30D-E18511AA36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292948"/>
            <a:ext cx="2263140" cy="624162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292948"/>
            <a:ext cx="6621780" cy="62416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05C49-1AB8-47DD-8680-B052B9532468}" type="datetimeFigureOut">
              <a:rPr lang="en-US" smtClean="0"/>
              <a:pPr/>
              <a:t>22/Jan/2015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16220-EFD0-4006-A30D-E18511AA36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0058400" cy="6502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276" tIns="49638" rIns="99276" bIns="49638" rtlCol="0" anchor="ctr"/>
          <a:lstStyle/>
          <a:p>
            <a:pPr algn="ctr"/>
            <a:endParaRPr lang="en-US"/>
          </a:p>
        </p:txBody>
      </p:sp>
      <p:pic>
        <p:nvPicPr>
          <p:cNvPr id="8" name="Picture 7" descr="images (4)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67640" y="20977"/>
            <a:ext cx="670560" cy="629264"/>
          </a:xfrm>
          <a:prstGeom prst="rect">
            <a:avLst/>
          </a:prstGeom>
        </p:spPr>
      </p:pic>
      <p:pic>
        <p:nvPicPr>
          <p:cNvPr id="9" name="Picture 8" descr="download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173480" y="162560"/>
            <a:ext cx="335280" cy="32512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7525159" y="147198"/>
            <a:ext cx="1443582" cy="328295"/>
          </a:xfrm>
          <a:prstGeom prst="rect">
            <a:avLst/>
          </a:prstGeom>
          <a:noFill/>
        </p:spPr>
        <p:txBody>
          <a:bodyPr wrap="none" lIns="99276" tIns="49638" rIns="99276" bIns="49638" rtlCol="0">
            <a:spAutoFit/>
          </a:bodyPr>
          <a:lstStyle/>
          <a:p>
            <a:r>
              <a:rPr lang="en-US" sz="1500" b="1" dirty="0" smtClean="0">
                <a:solidFill>
                  <a:srgbClr val="FFC000"/>
                </a:solidFill>
              </a:rPr>
              <a:t>Arpit Gupta  </a:t>
            </a:r>
            <a:r>
              <a:rPr lang="en-US" sz="1500" b="1" dirty="0" smtClean="0">
                <a:solidFill>
                  <a:schemeClr val="bg1"/>
                </a:solidFill>
                <a:sym typeface="Wingdings 3"/>
              </a:rPr>
              <a:t></a:t>
            </a:r>
            <a:endParaRPr lang="en-US" sz="1500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9151855" y="162560"/>
            <a:ext cx="655085" cy="29510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276" tIns="49638" rIns="99276" bIns="49638" rtlCol="0" anchor="ctr"/>
          <a:lstStyle/>
          <a:p>
            <a:pPr algn="ctr"/>
            <a:r>
              <a:rPr lang="en-US" b="1" dirty="0" smtClean="0"/>
              <a:t>26</a:t>
            </a:r>
            <a:endParaRPr lang="en-US" b="1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608055" y="126298"/>
            <a:ext cx="1394216" cy="408022"/>
          </a:xfrm>
          <a:prstGeom prst="rect">
            <a:avLst/>
          </a:prstGeom>
          <a:noFill/>
        </p:spPr>
        <p:txBody>
          <a:bodyPr wrap="none" lIns="99276" tIns="49638" rIns="99276" bIns="49638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Bookmarks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3044629" y="129988"/>
            <a:ext cx="692613" cy="408022"/>
          </a:xfrm>
          <a:prstGeom prst="rect">
            <a:avLst/>
          </a:prstGeom>
          <a:noFill/>
        </p:spPr>
        <p:txBody>
          <a:bodyPr wrap="none" lIns="99276" tIns="49638" rIns="99276" bIns="49638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Help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Rounded Rectangle 13"/>
          <p:cNvSpPr/>
          <p:nvPr userDrawn="1"/>
        </p:nvSpPr>
        <p:spPr>
          <a:xfrm>
            <a:off x="4230978" y="126298"/>
            <a:ext cx="2766060" cy="4064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276" tIns="49638" rIns="99276" bIns="49638"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Search Here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 userDrawn="1"/>
        </p:nvGraphicFramePr>
        <p:xfrm>
          <a:off x="0" y="635234"/>
          <a:ext cx="1927860" cy="616305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27860"/>
              </a:tblGrid>
              <a:tr h="552704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Carpet SKU</a:t>
                      </a:r>
                      <a:r>
                        <a:rPr lang="en-US" sz="1500" baseline="0" dirty="0" smtClean="0"/>
                        <a:t> Management</a:t>
                      </a:r>
                      <a:endParaRPr lang="en-US" sz="1500" b="1" dirty="0"/>
                    </a:p>
                  </a:txBody>
                  <a:tcPr marL="100584" marR="100584" marT="48768" marB="48768" anchor="ctr"/>
                </a:tc>
              </a:tr>
              <a:tr h="46736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Design</a:t>
                      </a:r>
                      <a:endParaRPr lang="en-US" sz="1300" b="1" dirty="0"/>
                    </a:p>
                  </a:txBody>
                  <a:tcPr marL="100584" marR="100584" marT="48768" marB="48768" anchor="ctr"/>
                </a:tc>
              </a:tr>
              <a:tr h="46736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Colour Ways</a:t>
                      </a:r>
                      <a:endParaRPr lang="en-US" sz="1300" b="1" dirty="0"/>
                    </a:p>
                  </a:txBody>
                  <a:tcPr marL="100584" marR="100584" marT="48768" marB="48768" anchor="ctr"/>
                </a:tc>
              </a:tr>
              <a:tr h="46736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Construction</a:t>
                      </a:r>
                      <a:endParaRPr lang="en-US" sz="1300" b="1" dirty="0"/>
                    </a:p>
                  </a:txBody>
                  <a:tcPr marL="100584" marR="100584" marT="48768" marB="48768" anchor="ctr"/>
                </a:tc>
              </a:tr>
              <a:tr h="46736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Collection</a:t>
                      </a:r>
                      <a:endParaRPr lang="en-US" sz="1300" b="1" dirty="0"/>
                    </a:p>
                  </a:txBody>
                  <a:tcPr marL="100584" marR="100584" marT="48768" marB="48768" anchor="ctr"/>
                </a:tc>
              </a:tr>
              <a:tr h="46736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Quality</a:t>
                      </a:r>
                      <a:endParaRPr lang="en-US" sz="1300" b="1" dirty="0"/>
                    </a:p>
                  </a:txBody>
                  <a:tcPr marL="100584" marR="100584" marT="48768" marB="48768" anchor="ctr"/>
                </a:tc>
              </a:tr>
              <a:tr h="46736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Size</a:t>
                      </a:r>
                      <a:endParaRPr lang="en-US" sz="1300" b="1" dirty="0"/>
                    </a:p>
                  </a:txBody>
                  <a:tcPr marL="100584" marR="100584" marT="48768" marB="48768" anchor="ctr"/>
                </a:tc>
              </a:tr>
              <a:tr h="46736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Content</a:t>
                      </a:r>
                      <a:endParaRPr lang="en-US" sz="1300" b="1" dirty="0"/>
                    </a:p>
                  </a:txBody>
                  <a:tcPr marL="100584" marR="100584" marT="48768" marB="48768" anchor="ctr"/>
                </a:tc>
              </a:tr>
              <a:tr h="467360">
                <a:tc>
                  <a:txBody>
                    <a:bodyPr/>
                    <a:lstStyle/>
                    <a:p>
                      <a:r>
                        <a:rPr lang="en-US" sz="1300" b="0" dirty="0" smtClean="0"/>
                        <a:t>Design</a:t>
                      </a:r>
                      <a:r>
                        <a:rPr lang="en-US" sz="1300" b="0" baseline="0" dirty="0" smtClean="0"/>
                        <a:t> Consumption</a:t>
                      </a:r>
                      <a:endParaRPr lang="en-US" sz="1300" b="0" dirty="0"/>
                    </a:p>
                  </a:txBody>
                  <a:tcPr marL="100584" marR="100584" marT="48768" marB="48768" anchor="ctr"/>
                </a:tc>
              </a:tr>
              <a:tr h="467360">
                <a:tc>
                  <a:txBody>
                    <a:bodyPr/>
                    <a:lstStyle/>
                    <a:p>
                      <a:r>
                        <a:rPr lang="en-US" sz="1300" b="0" dirty="0" smtClean="0"/>
                        <a:t>Process Sequence</a:t>
                      </a:r>
                      <a:endParaRPr lang="en-US" sz="1300" b="0" dirty="0"/>
                    </a:p>
                  </a:txBody>
                  <a:tcPr marL="100584" marR="100584" marT="48768" marB="48768" anchor="ctr"/>
                </a:tc>
              </a:tr>
              <a:tr h="467360">
                <a:tc>
                  <a:txBody>
                    <a:bodyPr/>
                    <a:lstStyle/>
                    <a:p>
                      <a:r>
                        <a:rPr lang="en-US" sz="1300" b="0" dirty="0" smtClean="0"/>
                        <a:t>Colour</a:t>
                      </a:r>
                      <a:endParaRPr lang="en-US" sz="1300" b="0" dirty="0"/>
                    </a:p>
                  </a:txBody>
                  <a:tcPr marL="100584" marR="100584" marT="48768" marB="48768" anchor="ctr"/>
                </a:tc>
              </a:tr>
              <a:tr h="467360">
                <a:tc>
                  <a:txBody>
                    <a:bodyPr/>
                    <a:lstStyle/>
                    <a:p>
                      <a:r>
                        <a:rPr lang="en-US" sz="1300" b="0" dirty="0" smtClean="0"/>
                        <a:t>Style</a:t>
                      </a:r>
                      <a:endParaRPr lang="en-US" sz="1300" b="0" dirty="0"/>
                    </a:p>
                  </a:txBody>
                  <a:tcPr marL="100584" marR="100584" marT="48768" marB="48768" anchor="ctr"/>
                </a:tc>
              </a:tr>
              <a:tr h="467360">
                <a:tc>
                  <a:txBody>
                    <a:bodyPr/>
                    <a:lstStyle/>
                    <a:p>
                      <a:r>
                        <a:rPr lang="en-US" sz="1300" b="0" dirty="0" smtClean="0"/>
                        <a:t>Pattern</a:t>
                      </a:r>
                      <a:endParaRPr lang="en-US" sz="1300" b="0" dirty="0"/>
                    </a:p>
                  </a:txBody>
                  <a:tcPr marL="100584" marR="100584" marT="48768" marB="48768" anchor="ctr"/>
                </a:tc>
              </a:tr>
            </a:tbl>
          </a:graphicData>
        </a:graphic>
      </p:graphicFrame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4700694"/>
            <a:ext cx="8549640" cy="1452880"/>
          </a:xfrm>
        </p:spPr>
        <p:txBody>
          <a:bodyPr anchor="t"/>
          <a:lstStyle>
            <a:lvl1pPr algn="l">
              <a:defRPr sz="4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3100495"/>
            <a:ext cx="8549640" cy="1600199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63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27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8914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8552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191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782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7467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7105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05C49-1AB8-47DD-8680-B052B9532468}" type="datetimeFigureOut">
              <a:rPr lang="en-US" smtClean="0"/>
              <a:pPr/>
              <a:t>22/Jan/2015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16220-EFD0-4006-A30D-E18511AA36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706880"/>
            <a:ext cx="4442460" cy="4827694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706880"/>
            <a:ext cx="4442460" cy="4827694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05C49-1AB8-47DD-8680-B052B9532468}" type="datetimeFigureOut">
              <a:rPr lang="en-US" smtClean="0"/>
              <a:pPr/>
              <a:t>22/Jan/2015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16220-EFD0-4006-A30D-E18511AA36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637454"/>
            <a:ext cx="4444207" cy="682413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6382" indent="0">
              <a:buNone/>
              <a:defRPr sz="2200" b="1"/>
            </a:lvl2pPr>
            <a:lvl3pPr marL="992764" indent="0">
              <a:buNone/>
              <a:defRPr sz="2000" b="1"/>
            </a:lvl3pPr>
            <a:lvl4pPr marL="1489146" indent="0">
              <a:buNone/>
              <a:defRPr sz="1700" b="1"/>
            </a:lvl4pPr>
            <a:lvl5pPr marL="1985528" indent="0">
              <a:buNone/>
              <a:defRPr sz="1700" b="1"/>
            </a:lvl5pPr>
            <a:lvl6pPr marL="2481910" indent="0">
              <a:buNone/>
              <a:defRPr sz="1700" b="1"/>
            </a:lvl6pPr>
            <a:lvl7pPr marL="2978292" indent="0">
              <a:buNone/>
              <a:defRPr sz="1700" b="1"/>
            </a:lvl7pPr>
            <a:lvl8pPr marL="3474674" indent="0">
              <a:buNone/>
              <a:defRPr sz="1700" b="1"/>
            </a:lvl8pPr>
            <a:lvl9pPr marL="3971056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" y="2319867"/>
            <a:ext cx="4444207" cy="4214707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28" y="1637454"/>
            <a:ext cx="4445953" cy="682413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6382" indent="0">
              <a:buNone/>
              <a:defRPr sz="2200" b="1"/>
            </a:lvl2pPr>
            <a:lvl3pPr marL="992764" indent="0">
              <a:buNone/>
              <a:defRPr sz="2000" b="1"/>
            </a:lvl3pPr>
            <a:lvl4pPr marL="1489146" indent="0">
              <a:buNone/>
              <a:defRPr sz="1700" b="1"/>
            </a:lvl4pPr>
            <a:lvl5pPr marL="1985528" indent="0">
              <a:buNone/>
              <a:defRPr sz="1700" b="1"/>
            </a:lvl5pPr>
            <a:lvl6pPr marL="2481910" indent="0">
              <a:buNone/>
              <a:defRPr sz="1700" b="1"/>
            </a:lvl6pPr>
            <a:lvl7pPr marL="2978292" indent="0">
              <a:buNone/>
              <a:defRPr sz="1700" b="1"/>
            </a:lvl7pPr>
            <a:lvl8pPr marL="3474674" indent="0">
              <a:buNone/>
              <a:defRPr sz="1700" b="1"/>
            </a:lvl8pPr>
            <a:lvl9pPr marL="3971056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28" y="2319867"/>
            <a:ext cx="4445953" cy="4214707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05C49-1AB8-47DD-8680-B052B9532468}" type="datetimeFigureOut">
              <a:rPr lang="en-US" smtClean="0"/>
              <a:pPr/>
              <a:t>22/Jan/2015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16220-EFD0-4006-A30D-E18511AA36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05C49-1AB8-47DD-8680-B052B9532468}" type="datetimeFigureOut">
              <a:rPr lang="en-US" smtClean="0"/>
              <a:pPr/>
              <a:t>22/Jan/2015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16220-EFD0-4006-A30D-E18511AA36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05C49-1AB8-47DD-8680-B052B9532468}" type="datetimeFigureOut">
              <a:rPr lang="en-US" smtClean="0"/>
              <a:pPr/>
              <a:t>22/Jan/2015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16220-EFD0-4006-A30D-E18511AA36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1" y="291253"/>
            <a:ext cx="3309144" cy="123952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291254"/>
            <a:ext cx="5622925" cy="6243321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1" y="1530774"/>
            <a:ext cx="3309144" cy="5003801"/>
          </a:xfrm>
        </p:spPr>
        <p:txBody>
          <a:bodyPr/>
          <a:lstStyle>
            <a:lvl1pPr marL="0" indent="0">
              <a:buNone/>
              <a:defRPr sz="1500"/>
            </a:lvl1pPr>
            <a:lvl2pPr marL="496382" indent="0">
              <a:buNone/>
              <a:defRPr sz="1300"/>
            </a:lvl2pPr>
            <a:lvl3pPr marL="992764" indent="0">
              <a:buNone/>
              <a:defRPr sz="1100"/>
            </a:lvl3pPr>
            <a:lvl4pPr marL="1489146" indent="0">
              <a:buNone/>
              <a:defRPr sz="1000"/>
            </a:lvl4pPr>
            <a:lvl5pPr marL="1985528" indent="0">
              <a:buNone/>
              <a:defRPr sz="1000"/>
            </a:lvl5pPr>
            <a:lvl6pPr marL="2481910" indent="0">
              <a:buNone/>
              <a:defRPr sz="1000"/>
            </a:lvl6pPr>
            <a:lvl7pPr marL="2978292" indent="0">
              <a:buNone/>
              <a:defRPr sz="1000"/>
            </a:lvl7pPr>
            <a:lvl8pPr marL="3474674" indent="0">
              <a:buNone/>
              <a:defRPr sz="1000"/>
            </a:lvl8pPr>
            <a:lvl9pPr marL="3971056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05C49-1AB8-47DD-8680-B052B9532468}" type="datetimeFigureOut">
              <a:rPr lang="en-US" smtClean="0"/>
              <a:pPr/>
              <a:t>22/Jan/2015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16220-EFD0-4006-A30D-E18511AA36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5120640"/>
            <a:ext cx="6035040" cy="604521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653627"/>
            <a:ext cx="6035040" cy="4389120"/>
          </a:xfrm>
        </p:spPr>
        <p:txBody>
          <a:bodyPr/>
          <a:lstStyle>
            <a:lvl1pPr marL="0" indent="0">
              <a:buNone/>
              <a:defRPr sz="3500"/>
            </a:lvl1pPr>
            <a:lvl2pPr marL="496382" indent="0">
              <a:buNone/>
              <a:defRPr sz="3000"/>
            </a:lvl2pPr>
            <a:lvl3pPr marL="992764" indent="0">
              <a:buNone/>
              <a:defRPr sz="2600"/>
            </a:lvl3pPr>
            <a:lvl4pPr marL="1489146" indent="0">
              <a:buNone/>
              <a:defRPr sz="2200"/>
            </a:lvl4pPr>
            <a:lvl5pPr marL="1985528" indent="0">
              <a:buNone/>
              <a:defRPr sz="2200"/>
            </a:lvl5pPr>
            <a:lvl6pPr marL="2481910" indent="0">
              <a:buNone/>
              <a:defRPr sz="2200"/>
            </a:lvl6pPr>
            <a:lvl7pPr marL="2978292" indent="0">
              <a:buNone/>
              <a:defRPr sz="2200"/>
            </a:lvl7pPr>
            <a:lvl8pPr marL="3474674" indent="0">
              <a:buNone/>
              <a:defRPr sz="2200"/>
            </a:lvl8pPr>
            <a:lvl9pPr marL="3971056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5725161"/>
            <a:ext cx="6035040" cy="858519"/>
          </a:xfrm>
        </p:spPr>
        <p:txBody>
          <a:bodyPr/>
          <a:lstStyle>
            <a:lvl1pPr marL="0" indent="0">
              <a:buNone/>
              <a:defRPr sz="1500"/>
            </a:lvl1pPr>
            <a:lvl2pPr marL="496382" indent="0">
              <a:buNone/>
              <a:defRPr sz="1300"/>
            </a:lvl2pPr>
            <a:lvl3pPr marL="992764" indent="0">
              <a:buNone/>
              <a:defRPr sz="1100"/>
            </a:lvl3pPr>
            <a:lvl4pPr marL="1489146" indent="0">
              <a:buNone/>
              <a:defRPr sz="1000"/>
            </a:lvl4pPr>
            <a:lvl5pPr marL="1985528" indent="0">
              <a:buNone/>
              <a:defRPr sz="1000"/>
            </a:lvl5pPr>
            <a:lvl6pPr marL="2481910" indent="0">
              <a:buNone/>
              <a:defRPr sz="1000"/>
            </a:lvl6pPr>
            <a:lvl7pPr marL="2978292" indent="0">
              <a:buNone/>
              <a:defRPr sz="1000"/>
            </a:lvl7pPr>
            <a:lvl8pPr marL="3474674" indent="0">
              <a:buNone/>
              <a:defRPr sz="1000"/>
            </a:lvl8pPr>
            <a:lvl9pPr marL="3971056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05C49-1AB8-47DD-8680-B052B9532468}" type="datetimeFigureOut">
              <a:rPr lang="en-US" smtClean="0"/>
              <a:pPr/>
              <a:t>22/Jan/2015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16220-EFD0-4006-A30D-E18511AA36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292947"/>
            <a:ext cx="9052560" cy="1219200"/>
          </a:xfrm>
          <a:prstGeom prst="rect">
            <a:avLst/>
          </a:prstGeom>
        </p:spPr>
        <p:txBody>
          <a:bodyPr vert="horz" lIns="99276" tIns="49638" rIns="99276" bIns="4963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706880"/>
            <a:ext cx="9052560" cy="4827694"/>
          </a:xfrm>
          <a:prstGeom prst="rect">
            <a:avLst/>
          </a:prstGeom>
        </p:spPr>
        <p:txBody>
          <a:bodyPr vert="horz" lIns="99276" tIns="49638" rIns="99276" bIns="4963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6780107"/>
            <a:ext cx="2346960" cy="389467"/>
          </a:xfrm>
          <a:prstGeom prst="rect">
            <a:avLst/>
          </a:prstGeom>
        </p:spPr>
        <p:txBody>
          <a:bodyPr vert="horz" lIns="99276" tIns="49638" rIns="99276" bIns="4963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05C49-1AB8-47DD-8680-B052B9532468}" type="datetimeFigureOut">
              <a:rPr lang="en-US" smtClean="0"/>
              <a:pPr/>
              <a:t>22/Jan/2015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620" y="6780107"/>
            <a:ext cx="3185160" cy="389467"/>
          </a:xfrm>
          <a:prstGeom prst="rect">
            <a:avLst/>
          </a:prstGeom>
        </p:spPr>
        <p:txBody>
          <a:bodyPr vert="horz" lIns="99276" tIns="49638" rIns="99276" bIns="4963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520" y="6780107"/>
            <a:ext cx="2346960" cy="389467"/>
          </a:xfrm>
          <a:prstGeom prst="rect">
            <a:avLst/>
          </a:prstGeom>
        </p:spPr>
        <p:txBody>
          <a:bodyPr vert="horz" lIns="99276" tIns="49638" rIns="99276" bIns="4963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16220-EFD0-4006-A30D-E18511AA36E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27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2287" indent="-372287" algn="l" defTabSz="992764" rtl="0" eaLnBrk="1" latinLnBrk="0" hangingPunct="1">
        <a:spcBef>
          <a:spcPct val="20000"/>
        </a:spcBef>
        <a:buFont typeface="Arial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6621" indent="-310239" algn="l" defTabSz="992764" rtl="0" eaLnBrk="1" latinLnBrk="0" hangingPunct="1">
        <a:spcBef>
          <a:spcPct val="20000"/>
        </a:spcBef>
        <a:buFont typeface="Arial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0955" indent="-248191" algn="l" defTabSz="992764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37337" indent="-248191" algn="l" defTabSz="992764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33719" indent="-248191" algn="l" defTabSz="992764" rtl="0" eaLnBrk="1" latinLnBrk="0" hangingPunct="1">
        <a:spcBef>
          <a:spcPct val="20000"/>
        </a:spcBef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0101" indent="-248191" algn="l" defTabSz="99276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26483" indent="-248191" algn="l" defTabSz="99276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22865" indent="-248191" algn="l" defTabSz="99276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19247" indent="-248191" algn="l" defTabSz="99276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27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6382" algn="l" defTabSz="9927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2764" algn="l" defTabSz="9927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89146" algn="l" defTabSz="9927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85528" algn="l" defTabSz="9927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1910" algn="l" defTabSz="9927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8292" algn="l" defTabSz="9927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74674" algn="l" defTabSz="9927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71056" algn="l" defTabSz="9927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Carpet SKU Management</a:t>
            </a:r>
            <a:endParaRPr lang="en-US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95500" y="650240"/>
            <a:ext cx="2222539" cy="755078"/>
          </a:xfrm>
          <a:prstGeom prst="rect">
            <a:avLst/>
          </a:prstGeom>
          <a:noFill/>
        </p:spPr>
        <p:txBody>
          <a:bodyPr wrap="square" lIns="99276" tIns="49638" rIns="99276" bIns="49638" rtlCol="0">
            <a:spAutoFit/>
          </a:bodyPr>
          <a:lstStyle/>
          <a:p>
            <a:r>
              <a:rPr lang="en-US" sz="4300" b="1" dirty="0">
                <a:sym typeface="Wingdings 2"/>
              </a:rPr>
              <a:t></a:t>
            </a:r>
            <a:r>
              <a:rPr lang="en-US" sz="1700" dirty="0">
                <a:sym typeface="Wingdings 2"/>
              </a:rPr>
              <a:t> </a:t>
            </a:r>
            <a:r>
              <a:rPr lang="en-US" sz="2600" b="1" dirty="0" smtClean="0"/>
              <a:t>Design</a:t>
            </a:r>
            <a:endParaRPr lang="en-US" sz="2600" b="1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2095500" y="1381760"/>
            <a:ext cx="7962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2101946" y="1520557"/>
            <a:ext cx="3849274" cy="232043"/>
            <a:chOff x="1981200" y="1425524"/>
            <a:chExt cx="3499340" cy="288976"/>
          </a:xfrm>
        </p:grpSpPr>
        <p:sp>
          <p:nvSpPr>
            <p:cNvPr id="5" name="TextBox 4"/>
            <p:cNvSpPr txBox="1"/>
            <p:nvPr/>
          </p:nvSpPr>
          <p:spPr>
            <a:xfrm>
              <a:off x="1981200" y="1425524"/>
              <a:ext cx="101181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Design Name*</a:t>
              </a: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423140" y="1425524"/>
              <a:ext cx="2057400" cy="2889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CAE-1008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095500" y="1813808"/>
            <a:ext cx="3855720" cy="228602"/>
            <a:chOff x="5562600" y="1425524"/>
            <a:chExt cx="3505200" cy="285750"/>
          </a:xfrm>
        </p:grpSpPr>
        <p:sp>
          <p:nvSpPr>
            <p:cNvPr id="8" name="TextBox 7"/>
            <p:cNvSpPr txBox="1"/>
            <p:nvPr/>
          </p:nvSpPr>
          <p:spPr>
            <a:xfrm>
              <a:off x="5562600" y="1425524"/>
              <a:ext cx="98777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Construction*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7010400" y="1425526"/>
              <a:ext cx="2057400" cy="285748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Tufted</a:t>
              </a:r>
            </a:p>
          </p:txBody>
        </p:sp>
        <p:sp>
          <p:nvSpPr>
            <p:cNvPr id="10" name="Flowchart: Merge 9"/>
            <p:cNvSpPr/>
            <p:nvPr/>
          </p:nvSpPr>
          <p:spPr>
            <a:xfrm>
              <a:off x="8825132" y="1535502"/>
              <a:ext cx="180536" cy="104336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095500" y="2393430"/>
            <a:ext cx="3855720" cy="228599"/>
            <a:chOff x="5556740" y="1905001"/>
            <a:chExt cx="3505200" cy="338138"/>
          </a:xfrm>
        </p:grpSpPr>
        <p:sp>
          <p:nvSpPr>
            <p:cNvPr id="12" name="TextBox 11"/>
            <p:cNvSpPr txBox="1"/>
            <p:nvPr/>
          </p:nvSpPr>
          <p:spPr>
            <a:xfrm>
              <a:off x="5556740" y="1929140"/>
              <a:ext cx="66556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Quality*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7004540" y="1905001"/>
              <a:ext cx="2057400" cy="338138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2.200</a:t>
              </a:r>
            </a:p>
          </p:txBody>
        </p:sp>
        <p:sp>
          <p:nvSpPr>
            <p:cNvPr id="14" name="Flowchart: Merge 13"/>
            <p:cNvSpPr/>
            <p:nvPr/>
          </p:nvSpPr>
          <p:spPr>
            <a:xfrm>
              <a:off x="8819272" y="2014976"/>
              <a:ext cx="180536" cy="104336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095500" y="2103620"/>
            <a:ext cx="3855720" cy="229109"/>
            <a:chOff x="1975340" y="1833566"/>
            <a:chExt cx="3505200" cy="285750"/>
          </a:xfrm>
        </p:grpSpPr>
        <p:sp>
          <p:nvSpPr>
            <p:cNvPr id="16" name="TextBox 15"/>
            <p:cNvSpPr txBox="1"/>
            <p:nvPr/>
          </p:nvSpPr>
          <p:spPr>
            <a:xfrm>
              <a:off x="1975340" y="1834043"/>
              <a:ext cx="82426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Collection*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423140" y="1833566"/>
              <a:ext cx="2057400" cy="285750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>
                  <a:solidFill>
                    <a:schemeClr val="tx1"/>
                  </a:solidFill>
                </a:rPr>
                <a:t>Ceaser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" name="Flowchart: Merge 17"/>
            <p:cNvSpPr/>
            <p:nvPr/>
          </p:nvSpPr>
          <p:spPr>
            <a:xfrm>
              <a:off x="5237872" y="1958091"/>
              <a:ext cx="172328" cy="90268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095500" y="2667000"/>
            <a:ext cx="3855720" cy="243590"/>
            <a:chOff x="5562600" y="2438397"/>
            <a:chExt cx="3505200" cy="304800"/>
          </a:xfrm>
        </p:grpSpPr>
        <p:sp>
          <p:nvSpPr>
            <p:cNvPr id="20" name="TextBox 19"/>
            <p:cNvSpPr txBox="1"/>
            <p:nvPr/>
          </p:nvSpPr>
          <p:spPr>
            <a:xfrm>
              <a:off x="5562600" y="2438400"/>
              <a:ext cx="88197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Colour ways</a:t>
              </a: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7010400" y="2438397"/>
              <a:ext cx="2057400" cy="304800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2301</a:t>
              </a:r>
            </a:p>
          </p:txBody>
        </p:sp>
        <p:sp>
          <p:nvSpPr>
            <p:cNvPr id="22" name="Flowchart: Merge 21"/>
            <p:cNvSpPr/>
            <p:nvPr/>
          </p:nvSpPr>
          <p:spPr>
            <a:xfrm>
              <a:off x="8825132" y="2548373"/>
              <a:ext cx="180536" cy="104336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102370" y="2971800"/>
            <a:ext cx="3855720" cy="228600"/>
            <a:chOff x="1981200" y="2438400"/>
            <a:chExt cx="3505200" cy="304800"/>
          </a:xfrm>
        </p:grpSpPr>
        <p:sp>
          <p:nvSpPr>
            <p:cNvPr id="24" name="TextBox 23"/>
            <p:cNvSpPr txBox="1"/>
            <p:nvPr/>
          </p:nvSpPr>
          <p:spPr>
            <a:xfrm>
              <a:off x="1981200" y="2463024"/>
              <a:ext cx="109677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Design Pattern*</a:t>
              </a: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3429000" y="2438400"/>
              <a:ext cx="2057400" cy="304800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Modern</a:t>
              </a:r>
            </a:p>
          </p:txBody>
        </p:sp>
        <p:sp>
          <p:nvSpPr>
            <p:cNvPr id="26" name="Flowchart: Merge 25"/>
            <p:cNvSpPr/>
            <p:nvPr/>
          </p:nvSpPr>
          <p:spPr>
            <a:xfrm>
              <a:off x="5243732" y="2576732"/>
              <a:ext cx="180536" cy="104336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101946" y="4069830"/>
            <a:ext cx="3855720" cy="243590"/>
            <a:chOff x="1981200" y="2895603"/>
            <a:chExt cx="3505200" cy="304800"/>
          </a:xfrm>
        </p:grpSpPr>
        <p:sp>
          <p:nvSpPr>
            <p:cNvPr id="28" name="TextBox 27"/>
            <p:cNvSpPr txBox="1"/>
            <p:nvPr/>
          </p:nvSpPr>
          <p:spPr>
            <a:xfrm>
              <a:off x="1981200" y="2920224"/>
              <a:ext cx="96532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Process Seq.*</a:t>
              </a: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3429000" y="2895603"/>
              <a:ext cx="2057400" cy="304800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Washed Tufted</a:t>
              </a:r>
            </a:p>
          </p:txBody>
        </p:sp>
        <p:sp>
          <p:nvSpPr>
            <p:cNvPr id="30" name="Flowchart: Merge 29"/>
            <p:cNvSpPr/>
            <p:nvPr/>
          </p:nvSpPr>
          <p:spPr>
            <a:xfrm>
              <a:off x="5243732" y="3033935"/>
              <a:ext cx="180536" cy="104336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087880" y="4375880"/>
            <a:ext cx="3855720" cy="228600"/>
            <a:chOff x="1981200" y="2895600"/>
            <a:chExt cx="3505200" cy="304800"/>
          </a:xfrm>
        </p:grpSpPr>
        <p:sp>
          <p:nvSpPr>
            <p:cNvPr id="32" name="TextBox 31"/>
            <p:cNvSpPr txBox="1"/>
            <p:nvPr/>
          </p:nvSpPr>
          <p:spPr>
            <a:xfrm>
              <a:off x="1981200" y="2920224"/>
              <a:ext cx="715260" cy="261610"/>
            </a:xfrm>
            <a:prstGeom prst="rect">
              <a:avLst/>
            </a:prstGeom>
            <a:noFill/>
            <a:ln w="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Content*</a:t>
              </a: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3429000" y="2895600"/>
              <a:ext cx="2057400" cy="304800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100% Wool</a:t>
              </a:r>
            </a:p>
          </p:txBody>
        </p:sp>
        <p:sp>
          <p:nvSpPr>
            <p:cNvPr id="34" name="Flowchart: Merge 33"/>
            <p:cNvSpPr/>
            <p:nvPr/>
          </p:nvSpPr>
          <p:spPr>
            <a:xfrm>
              <a:off x="5243732" y="3033932"/>
              <a:ext cx="180536" cy="104336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097750" y="2991790"/>
            <a:ext cx="3855720" cy="228600"/>
            <a:chOff x="1981200" y="2895600"/>
            <a:chExt cx="3505200" cy="304800"/>
          </a:xfrm>
        </p:grpSpPr>
        <p:sp>
          <p:nvSpPr>
            <p:cNvPr id="36" name="TextBox 35"/>
            <p:cNvSpPr txBox="1"/>
            <p:nvPr/>
          </p:nvSpPr>
          <p:spPr>
            <a:xfrm>
              <a:off x="1981200" y="2920224"/>
              <a:ext cx="109036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Drawback Tariff</a:t>
              </a: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3429000" y="2895600"/>
              <a:ext cx="2057400" cy="304800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Hand tufted woolen</a:t>
              </a:r>
            </a:p>
          </p:txBody>
        </p:sp>
        <p:sp>
          <p:nvSpPr>
            <p:cNvPr id="38" name="Flowchart: Merge 37"/>
            <p:cNvSpPr/>
            <p:nvPr/>
          </p:nvSpPr>
          <p:spPr>
            <a:xfrm>
              <a:off x="5243732" y="3033932"/>
              <a:ext cx="180536" cy="104336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6079760" y="2392180"/>
            <a:ext cx="3855720" cy="248920"/>
            <a:chOff x="1981200" y="2895600"/>
            <a:chExt cx="3505200" cy="304800"/>
          </a:xfrm>
        </p:grpSpPr>
        <p:sp>
          <p:nvSpPr>
            <p:cNvPr id="40" name="TextBox 39"/>
            <p:cNvSpPr txBox="1"/>
            <p:nvPr/>
          </p:nvSpPr>
          <p:spPr>
            <a:xfrm>
              <a:off x="1981200" y="2920224"/>
              <a:ext cx="511795" cy="2596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Origin</a:t>
              </a:r>
              <a:endParaRPr lang="en-US" sz="1200" dirty="0"/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3429000" y="2895600"/>
              <a:ext cx="2057400" cy="304800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India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2" name="Flowchart: Merge 41"/>
            <p:cNvSpPr/>
            <p:nvPr/>
          </p:nvSpPr>
          <p:spPr>
            <a:xfrm>
              <a:off x="5243732" y="3033932"/>
              <a:ext cx="180536" cy="104336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aphicFrame>
        <p:nvGraphicFramePr>
          <p:cNvPr id="43" name="Table 42"/>
          <p:cNvGraphicFramePr>
            <a:graphicFrameLocks noGrp="1"/>
          </p:cNvGraphicFramePr>
          <p:nvPr/>
        </p:nvGraphicFramePr>
        <p:xfrm>
          <a:off x="2095498" y="5580548"/>
          <a:ext cx="7962902" cy="16195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732"/>
                <a:gridCol w="1189509"/>
                <a:gridCol w="1261793"/>
                <a:gridCol w="721024"/>
                <a:gridCol w="1081536"/>
                <a:gridCol w="1081536"/>
                <a:gridCol w="901280"/>
                <a:gridCol w="1338492"/>
              </a:tblGrid>
              <a:tr h="395563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Sr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SKU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UPC Code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Std. Size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Mfg. Size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Finishing Size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Shape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CBM</a:t>
                      </a:r>
                    </a:p>
                    <a:p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</a:tr>
              <a:tr h="395563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CAE1008-58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213212432543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5’x8’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4’11”x7’11”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4’11”x7’11”</a:t>
                      </a: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Rectangle</a:t>
                      </a: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</a:tr>
              <a:tr h="395563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CAE1008-811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213212432544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8’x11’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7’11”x10’11”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7’11”x10’11”</a:t>
                      </a: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Rectangle</a:t>
                      </a: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</a:tr>
              <a:tr h="395563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CAE1008-6RD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213212432545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6’ RD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5’11” RD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5’11” RD</a:t>
                      </a: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Round</a:t>
                      </a: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</a:tr>
            </a:tbl>
          </a:graphicData>
        </a:graphic>
      </p:graphicFrame>
      <p:sp>
        <p:nvSpPr>
          <p:cNvPr id="44" name="Rounded Rectangle 43"/>
          <p:cNvSpPr/>
          <p:nvPr/>
        </p:nvSpPr>
        <p:spPr>
          <a:xfrm>
            <a:off x="8968740" y="894080"/>
            <a:ext cx="1005840" cy="406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276" tIns="49638" rIns="99276" bIns="49638" rtlCol="0" anchor="ctr"/>
          <a:lstStyle/>
          <a:p>
            <a:pPr algn="ctr"/>
            <a:r>
              <a:rPr lang="en-US" b="1" dirty="0" smtClean="0"/>
              <a:t>Save</a:t>
            </a:r>
            <a:endParaRPr lang="en-US" b="1" dirty="0"/>
          </a:p>
        </p:txBody>
      </p:sp>
      <p:grpSp>
        <p:nvGrpSpPr>
          <p:cNvPr id="45" name="Group 44"/>
          <p:cNvGrpSpPr/>
          <p:nvPr/>
        </p:nvGrpSpPr>
        <p:grpSpPr>
          <a:xfrm>
            <a:off x="2101946" y="3778770"/>
            <a:ext cx="3855720" cy="243590"/>
            <a:chOff x="5562600" y="2438397"/>
            <a:chExt cx="3505200" cy="304800"/>
          </a:xfrm>
        </p:grpSpPr>
        <p:sp>
          <p:nvSpPr>
            <p:cNvPr id="46" name="TextBox 45"/>
            <p:cNvSpPr txBox="1"/>
            <p:nvPr/>
          </p:nvSpPr>
          <p:spPr>
            <a:xfrm>
              <a:off x="5562600" y="2438400"/>
              <a:ext cx="68800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Designer</a:t>
              </a:r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7010400" y="2438397"/>
              <a:ext cx="2057400" cy="304800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Self</a:t>
              </a:r>
            </a:p>
          </p:txBody>
        </p:sp>
        <p:sp>
          <p:nvSpPr>
            <p:cNvPr id="48" name="Flowchart: Merge 47"/>
            <p:cNvSpPr/>
            <p:nvPr/>
          </p:nvSpPr>
          <p:spPr>
            <a:xfrm>
              <a:off x="8825132" y="2576729"/>
              <a:ext cx="180536" cy="104336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cxnSp>
        <p:nvCxnSpPr>
          <p:cNvPr id="49" name="Straight Connector 48"/>
          <p:cNvCxnSpPr/>
          <p:nvPr/>
        </p:nvCxnSpPr>
        <p:spPr>
          <a:xfrm>
            <a:off x="2095500" y="5486400"/>
            <a:ext cx="7962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2095500" y="7239000"/>
            <a:ext cx="7962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/>
          <p:cNvGrpSpPr/>
          <p:nvPr/>
        </p:nvGrpSpPr>
        <p:grpSpPr>
          <a:xfrm>
            <a:off x="6110316" y="4434590"/>
            <a:ext cx="3849274" cy="276999"/>
            <a:chOff x="1981200" y="1425523"/>
            <a:chExt cx="3499340" cy="365040"/>
          </a:xfrm>
        </p:grpSpPr>
        <p:sp>
          <p:nvSpPr>
            <p:cNvPr id="52" name="TextBox 51"/>
            <p:cNvSpPr txBox="1"/>
            <p:nvPr/>
          </p:nvSpPr>
          <p:spPr>
            <a:xfrm>
              <a:off x="1981200" y="1425523"/>
              <a:ext cx="1137141" cy="365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Pile </a:t>
              </a:r>
              <a:r>
                <a:rPr lang="en-US" sz="1200" dirty="0" smtClean="0"/>
                <a:t>Height (Inch)</a:t>
              </a:r>
              <a:endParaRPr lang="en-US" sz="1200" dirty="0"/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3423140" y="1425524"/>
              <a:ext cx="2057400" cy="3270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3</a:t>
              </a:r>
            </a:p>
          </p:txBody>
        </p:sp>
      </p:grpSp>
      <p:pic>
        <p:nvPicPr>
          <p:cNvPr id="55" name="Picture 54" descr="cae1012.png"/>
          <p:cNvPicPr>
            <a:picLocks noChangeAspect="1"/>
          </p:cNvPicPr>
          <p:nvPr/>
        </p:nvPicPr>
        <p:blipFill>
          <a:blip r:embed="rId2" cstate="print"/>
          <a:srcRect t="17647" b="17647"/>
          <a:stretch>
            <a:fillRect/>
          </a:stretch>
        </p:blipFill>
        <p:spPr>
          <a:xfrm>
            <a:off x="8481060" y="1447800"/>
            <a:ext cx="1424940" cy="894080"/>
          </a:xfrm>
          <a:prstGeom prst="rect">
            <a:avLst/>
          </a:prstGeom>
        </p:spPr>
      </p:pic>
      <p:grpSp>
        <p:nvGrpSpPr>
          <p:cNvPr id="56" name="Group 55"/>
          <p:cNvGrpSpPr/>
          <p:nvPr/>
        </p:nvGrpSpPr>
        <p:grpSpPr>
          <a:xfrm>
            <a:off x="2102370" y="3505200"/>
            <a:ext cx="3855720" cy="228600"/>
            <a:chOff x="5562600" y="2438400"/>
            <a:chExt cx="3505200" cy="304800"/>
          </a:xfrm>
        </p:grpSpPr>
        <p:sp>
          <p:nvSpPr>
            <p:cNvPr id="57" name="TextBox 56"/>
            <p:cNvSpPr txBox="1"/>
            <p:nvPr/>
          </p:nvSpPr>
          <p:spPr>
            <a:xfrm>
              <a:off x="5562600" y="2438400"/>
              <a:ext cx="59503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Colour </a:t>
              </a:r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7010400" y="2438400"/>
              <a:ext cx="2057400" cy="304800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Ivory</a:t>
              </a:r>
            </a:p>
          </p:txBody>
        </p:sp>
        <p:sp>
          <p:nvSpPr>
            <p:cNvPr id="59" name="Flowchart: Merge 58"/>
            <p:cNvSpPr/>
            <p:nvPr/>
          </p:nvSpPr>
          <p:spPr>
            <a:xfrm>
              <a:off x="8825132" y="2576732"/>
              <a:ext cx="180536" cy="104336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6086706" y="5121640"/>
            <a:ext cx="3849274" cy="228599"/>
            <a:chOff x="1981200" y="1425524"/>
            <a:chExt cx="3499340" cy="327076"/>
          </a:xfrm>
        </p:grpSpPr>
        <p:sp>
          <p:nvSpPr>
            <p:cNvPr id="61" name="TextBox 60"/>
            <p:cNvSpPr txBox="1"/>
            <p:nvPr/>
          </p:nvSpPr>
          <p:spPr>
            <a:xfrm>
              <a:off x="1981200" y="1425524"/>
              <a:ext cx="413400" cy="2596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Tags</a:t>
              </a:r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3423140" y="1425524"/>
              <a:ext cx="2057400" cy="3270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Quick Ship, Key Account</a:t>
              </a: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2088630" y="3247870"/>
            <a:ext cx="3855720" cy="213610"/>
            <a:chOff x="5562600" y="2438400"/>
            <a:chExt cx="3505200" cy="304800"/>
          </a:xfrm>
        </p:grpSpPr>
        <p:sp>
          <p:nvSpPr>
            <p:cNvPr id="64" name="TextBox 63"/>
            <p:cNvSpPr txBox="1"/>
            <p:nvPr/>
          </p:nvSpPr>
          <p:spPr>
            <a:xfrm>
              <a:off x="5562600" y="2438400"/>
              <a:ext cx="443304" cy="2596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Style</a:t>
              </a:r>
              <a:endParaRPr lang="en-US" sz="1200" dirty="0"/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7010400" y="2438400"/>
              <a:ext cx="2057400" cy="304800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Classic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6" name="Flowchart: Merge 65"/>
            <p:cNvSpPr/>
            <p:nvPr/>
          </p:nvSpPr>
          <p:spPr>
            <a:xfrm>
              <a:off x="8825132" y="2576732"/>
              <a:ext cx="180536" cy="104336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6096000" y="3261610"/>
            <a:ext cx="3855720" cy="248920"/>
            <a:chOff x="1981200" y="2895600"/>
            <a:chExt cx="3505200" cy="304800"/>
          </a:xfrm>
        </p:grpSpPr>
        <p:sp>
          <p:nvSpPr>
            <p:cNvPr id="72" name="TextBox 71"/>
            <p:cNvSpPr txBox="1"/>
            <p:nvPr/>
          </p:nvSpPr>
          <p:spPr>
            <a:xfrm>
              <a:off x="1981200" y="2920224"/>
              <a:ext cx="1115690" cy="259687"/>
            </a:xfrm>
            <a:prstGeom prst="rect">
              <a:avLst/>
            </a:prstGeom>
            <a:noFill/>
            <a:ln w="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Loss per Sq. Yard</a:t>
              </a:r>
              <a:endParaRPr lang="en-US" sz="1200" dirty="0"/>
            </a:p>
          </p:txBody>
        </p:sp>
        <p:sp>
          <p:nvSpPr>
            <p:cNvPr id="73" name="Rounded Rectangle 72"/>
            <p:cNvSpPr/>
            <p:nvPr/>
          </p:nvSpPr>
          <p:spPr>
            <a:xfrm>
              <a:off x="3429000" y="2895600"/>
              <a:ext cx="2057400" cy="304800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0.100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6097750" y="2686990"/>
            <a:ext cx="3855720" cy="248920"/>
            <a:chOff x="1981200" y="2895600"/>
            <a:chExt cx="3505200" cy="304800"/>
          </a:xfrm>
        </p:grpSpPr>
        <p:sp>
          <p:nvSpPr>
            <p:cNvPr id="80" name="TextBox 79"/>
            <p:cNvSpPr txBox="1"/>
            <p:nvPr/>
          </p:nvSpPr>
          <p:spPr>
            <a:xfrm>
              <a:off x="1981200" y="2920224"/>
              <a:ext cx="957664" cy="2596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Invoice Group</a:t>
              </a:r>
              <a:endParaRPr lang="en-US" sz="1200" dirty="0"/>
            </a:p>
          </p:txBody>
        </p:sp>
        <p:sp>
          <p:nvSpPr>
            <p:cNvPr id="81" name="Rounded Rectangle 80"/>
            <p:cNvSpPr/>
            <p:nvPr/>
          </p:nvSpPr>
          <p:spPr>
            <a:xfrm>
              <a:off x="3429000" y="2895600"/>
              <a:ext cx="2057400" cy="304800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Hand tufted </a:t>
              </a:r>
              <a:r>
                <a:rPr lang="en-US" sz="1200" dirty="0" smtClean="0">
                  <a:solidFill>
                    <a:schemeClr val="tx1"/>
                  </a:solidFill>
                </a:rPr>
                <a:t>woolen (Fine)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2" name="Flowchart: Merge 81"/>
            <p:cNvSpPr/>
            <p:nvPr/>
          </p:nvSpPr>
          <p:spPr>
            <a:xfrm>
              <a:off x="5243732" y="3033932"/>
              <a:ext cx="180536" cy="104336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74" name="TextBox 73"/>
          <p:cNvSpPr txBox="1"/>
          <p:nvPr/>
        </p:nvSpPr>
        <p:spPr>
          <a:xfrm>
            <a:off x="6096000" y="14478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Is Active                             </a:t>
            </a:r>
            <a:r>
              <a:rPr lang="en-US" sz="1800" dirty="0" smtClean="0">
                <a:sym typeface="Wingdings 2"/>
              </a:rPr>
              <a:t></a:t>
            </a:r>
            <a:endParaRPr lang="en-US" sz="1200" dirty="0"/>
          </a:p>
        </p:txBody>
      </p:sp>
      <p:grpSp>
        <p:nvGrpSpPr>
          <p:cNvPr id="75" name="Group 74"/>
          <p:cNvGrpSpPr/>
          <p:nvPr/>
        </p:nvGrpSpPr>
        <p:grpSpPr>
          <a:xfrm>
            <a:off x="6095250" y="3557663"/>
            <a:ext cx="3855720" cy="297107"/>
            <a:chOff x="1981200" y="2895600"/>
            <a:chExt cx="3505200" cy="363804"/>
          </a:xfrm>
        </p:grpSpPr>
        <p:sp>
          <p:nvSpPr>
            <p:cNvPr id="76" name="TextBox 75"/>
            <p:cNvSpPr txBox="1"/>
            <p:nvPr/>
          </p:nvSpPr>
          <p:spPr>
            <a:xfrm>
              <a:off x="1981200" y="2920222"/>
              <a:ext cx="1363660" cy="3391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Description of Goods</a:t>
              </a:r>
              <a:endParaRPr lang="en-US" sz="1200" dirty="0"/>
            </a:p>
          </p:txBody>
        </p:sp>
        <p:sp>
          <p:nvSpPr>
            <p:cNvPr id="77" name="Rounded Rectangle 76"/>
            <p:cNvSpPr/>
            <p:nvPr/>
          </p:nvSpPr>
          <p:spPr>
            <a:xfrm>
              <a:off x="3429000" y="2895600"/>
              <a:ext cx="2057400" cy="304800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Hand tufted woolen</a:t>
              </a:r>
            </a:p>
          </p:txBody>
        </p:sp>
        <p:sp>
          <p:nvSpPr>
            <p:cNvPr id="78" name="Flowchart: Merge 77"/>
            <p:cNvSpPr/>
            <p:nvPr/>
          </p:nvSpPr>
          <p:spPr>
            <a:xfrm>
              <a:off x="5243732" y="3033932"/>
              <a:ext cx="180536" cy="104336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6097826" y="3846949"/>
            <a:ext cx="3849274" cy="276999"/>
            <a:chOff x="1981200" y="1425523"/>
            <a:chExt cx="3499340" cy="365040"/>
          </a:xfrm>
        </p:grpSpPr>
        <p:sp>
          <p:nvSpPr>
            <p:cNvPr id="84" name="TextBox 83"/>
            <p:cNvSpPr txBox="1"/>
            <p:nvPr/>
          </p:nvSpPr>
          <p:spPr>
            <a:xfrm>
              <a:off x="1981200" y="1425523"/>
              <a:ext cx="1274591" cy="365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Standard Cost (PSF)</a:t>
              </a:r>
              <a:endParaRPr lang="en-US" sz="1200" dirty="0"/>
            </a:p>
          </p:txBody>
        </p:sp>
        <p:sp>
          <p:nvSpPr>
            <p:cNvPr id="85" name="Rounded Rectangle 84"/>
            <p:cNvSpPr/>
            <p:nvPr/>
          </p:nvSpPr>
          <p:spPr>
            <a:xfrm>
              <a:off x="3423140" y="1425524"/>
              <a:ext cx="2057400" cy="3270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3</a:t>
              </a: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6100326" y="4137931"/>
            <a:ext cx="3849274" cy="276999"/>
            <a:chOff x="1981200" y="1425523"/>
            <a:chExt cx="3499340" cy="365040"/>
          </a:xfrm>
        </p:grpSpPr>
        <p:sp>
          <p:nvSpPr>
            <p:cNvPr id="87" name="TextBox 86"/>
            <p:cNvSpPr txBox="1"/>
            <p:nvPr/>
          </p:nvSpPr>
          <p:spPr>
            <a:xfrm>
              <a:off x="1981200" y="1425523"/>
              <a:ext cx="1394321" cy="365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Finished Weight (PSF)</a:t>
              </a:r>
              <a:endParaRPr lang="en-US" sz="1200" dirty="0"/>
            </a:p>
          </p:txBody>
        </p:sp>
        <p:sp>
          <p:nvSpPr>
            <p:cNvPr id="88" name="Rounded Rectangle 87"/>
            <p:cNvSpPr/>
            <p:nvPr/>
          </p:nvSpPr>
          <p:spPr>
            <a:xfrm>
              <a:off x="3423140" y="1425524"/>
              <a:ext cx="2057400" cy="3270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2.25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2090380" y="4648200"/>
            <a:ext cx="3855720" cy="295467"/>
            <a:chOff x="1981200" y="2895600"/>
            <a:chExt cx="3505200" cy="393956"/>
          </a:xfrm>
        </p:grpSpPr>
        <p:sp>
          <p:nvSpPr>
            <p:cNvPr id="90" name="TextBox 89"/>
            <p:cNvSpPr txBox="1"/>
            <p:nvPr/>
          </p:nvSpPr>
          <p:spPr>
            <a:xfrm>
              <a:off x="1981200" y="2920224"/>
              <a:ext cx="980514" cy="369332"/>
            </a:xfrm>
            <a:prstGeom prst="rect">
              <a:avLst/>
            </a:prstGeom>
            <a:noFill/>
            <a:ln w="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Face Content</a:t>
              </a:r>
              <a:r>
                <a:rPr lang="en-US" sz="1200" dirty="0"/>
                <a:t>*</a:t>
              </a:r>
            </a:p>
          </p:txBody>
        </p:sp>
        <p:sp>
          <p:nvSpPr>
            <p:cNvPr id="91" name="Rounded Rectangle 90"/>
            <p:cNvSpPr/>
            <p:nvPr/>
          </p:nvSpPr>
          <p:spPr>
            <a:xfrm>
              <a:off x="3429000" y="2895600"/>
              <a:ext cx="2057400" cy="304800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100% Wool</a:t>
              </a:r>
            </a:p>
          </p:txBody>
        </p:sp>
        <p:sp>
          <p:nvSpPr>
            <p:cNvPr id="92" name="Flowchart: Merge 91"/>
            <p:cNvSpPr/>
            <p:nvPr/>
          </p:nvSpPr>
          <p:spPr>
            <a:xfrm>
              <a:off x="5243732" y="3033932"/>
              <a:ext cx="180536" cy="104336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2092880" y="4921770"/>
            <a:ext cx="3855720" cy="295467"/>
            <a:chOff x="1981200" y="2895600"/>
            <a:chExt cx="3505200" cy="393956"/>
          </a:xfrm>
        </p:grpSpPr>
        <p:sp>
          <p:nvSpPr>
            <p:cNvPr id="94" name="TextBox 93"/>
            <p:cNvSpPr txBox="1"/>
            <p:nvPr/>
          </p:nvSpPr>
          <p:spPr>
            <a:xfrm>
              <a:off x="1981200" y="2920224"/>
              <a:ext cx="817823" cy="369332"/>
            </a:xfrm>
            <a:prstGeom prst="rect">
              <a:avLst/>
            </a:prstGeom>
            <a:noFill/>
            <a:ln w="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Sample No.</a:t>
              </a:r>
              <a:endParaRPr lang="en-US" sz="1200" dirty="0"/>
            </a:p>
          </p:txBody>
        </p:sp>
        <p:sp>
          <p:nvSpPr>
            <p:cNvPr id="95" name="Rounded Rectangle 94"/>
            <p:cNvSpPr/>
            <p:nvPr/>
          </p:nvSpPr>
          <p:spPr>
            <a:xfrm>
              <a:off x="3429000" y="2895600"/>
              <a:ext cx="2057400" cy="304800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100% Wool</a:t>
              </a:r>
            </a:p>
          </p:txBody>
        </p:sp>
        <p:sp>
          <p:nvSpPr>
            <p:cNvPr id="96" name="Flowchart: Merge 95"/>
            <p:cNvSpPr/>
            <p:nvPr/>
          </p:nvSpPr>
          <p:spPr>
            <a:xfrm>
              <a:off x="5243732" y="3033932"/>
              <a:ext cx="180536" cy="104336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2100496" y="5205651"/>
            <a:ext cx="3849274" cy="276999"/>
            <a:chOff x="1981200" y="1425523"/>
            <a:chExt cx="3499340" cy="365040"/>
          </a:xfrm>
        </p:grpSpPr>
        <p:sp>
          <p:nvSpPr>
            <p:cNvPr id="102" name="TextBox 101"/>
            <p:cNvSpPr txBox="1"/>
            <p:nvPr/>
          </p:nvSpPr>
          <p:spPr>
            <a:xfrm>
              <a:off x="1981200" y="1425523"/>
              <a:ext cx="855829" cy="365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Counter No.</a:t>
              </a:r>
              <a:endParaRPr lang="en-US" sz="1200" dirty="0"/>
            </a:p>
          </p:txBody>
        </p:sp>
        <p:sp>
          <p:nvSpPr>
            <p:cNvPr id="103" name="Rounded Rectangle 102"/>
            <p:cNvSpPr/>
            <p:nvPr/>
          </p:nvSpPr>
          <p:spPr>
            <a:xfrm>
              <a:off x="3423140" y="1425524"/>
              <a:ext cx="2057400" cy="3270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761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95500" y="650240"/>
            <a:ext cx="3688080" cy="755078"/>
          </a:xfrm>
          <a:prstGeom prst="rect">
            <a:avLst/>
          </a:prstGeom>
          <a:noFill/>
        </p:spPr>
        <p:txBody>
          <a:bodyPr wrap="square" lIns="99276" tIns="49638" rIns="99276" bIns="49638" rtlCol="0">
            <a:spAutoFit/>
          </a:bodyPr>
          <a:lstStyle/>
          <a:p>
            <a:r>
              <a:rPr lang="en-US" sz="4300" b="1" dirty="0">
                <a:sym typeface="Wingdings 2"/>
              </a:rPr>
              <a:t></a:t>
            </a:r>
            <a:r>
              <a:rPr lang="en-US" sz="1700" dirty="0">
                <a:sym typeface="Wingdings 2"/>
              </a:rPr>
              <a:t> </a:t>
            </a:r>
            <a:r>
              <a:rPr lang="en-US" sz="2600" b="1" dirty="0" smtClean="0"/>
              <a:t>Quality</a:t>
            </a:r>
            <a:endParaRPr lang="en-US" sz="2600" b="1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2095500" y="1381760"/>
            <a:ext cx="7962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8968740" y="894080"/>
            <a:ext cx="1005840" cy="406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276" tIns="49638" rIns="99276" bIns="49638" rtlCol="0" anchor="ctr"/>
          <a:lstStyle/>
          <a:p>
            <a:pPr algn="ctr"/>
            <a:r>
              <a:rPr lang="en-US" b="1" dirty="0" smtClean="0"/>
              <a:t>Save</a:t>
            </a:r>
            <a:endParaRPr lang="en-US" b="1" dirty="0"/>
          </a:p>
        </p:txBody>
      </p:sp>
      <p:cxnSp>
        <p:nvCxnSpPr>
          <p:cNvPr id="49" name="Straight Connector 48"/>
          <p:cNvCxnSpPr/>
          <p:nvPr/>
        </p:nvCxnSpPr>
        <p:spPr>
          <a:xfrm>
            <a:off x="2095500" y="3048000"/>
            <a:ext cx="7962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50"/>
          <p:cNvGrpSpPr/>
          <p:nvPr/>
        </p:nvGrpSpPr>
        <p:grpSpPr>
          <a:xfrm>
            <a:off x="2101946" y="1749159"/>
            <a:ext cx="3849271" cy="308241"/>
            <a:chOff x="1981201" y="1425524"/>
            <a:chExt cx="3499339" cy="288976"/>
          </a:xfrm>
        </p:grpSpPr>
        <p:sp>
          <p:nvSpPr>
            <p:cNvPr id="52" name="TextBox 51"/>
            <p:cNvSpPr txBox="1"/>
            <p:nvPr/>
          </p:nvSpPr>
          <p:spPr>
            <a:xfrm>
              <a:off x="1981201" y="1425526"/>
              <a:ext cx="577373" cy="2596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Name*</a:t>
              </a:r>
              <a:endParaRPr lang="en-US" sz="1200" dirty="0"/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3423140" y="1425524"/>
              <a:ext cx="2057400" cy="2889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2.200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oup 50"/>
          <p:cNvGrpSpPr/>
          <p:nvPr/>
        </p:nvGrpSpPr>
        <p:grpSpPr>
          <a:xfrm>
            <a:off x="2094329" y="2130159"/>
            <a:ext cx="3849271" cy="308241"/>
            <a:chOff x="1981201" y="1425524"/>
            <a:chExt cx="3499339" cy="288976"/>
          </a:xfrm>
        </p:grpSpPr>
        <p:sp>
          <p:nvSpPr>
            <p:cNvPr id="10" name="TextBox 9"/>
            <p:cNvSpPr txBox="1"/>
            <p:nvPr/>
          </p:nvSpPr>
          <p:spPr>
            <a:xfrm>
              <a:off x="1981201" y="1425526"/>
              <a:ext cx="642368" cy="2596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Weight*</a:t>
              </a:r>
              <a:endParaRPr lang="en-US" sz="1200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3423140" y="1425524"/>
              <a:ext cx="2057400" cy="2889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2.200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2024297" y="3121223"/>
            <a:ext cx="37728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Note : This weight will be used for </a:t>
            </a:r>
            <a:r>
              <a:rPr lang="en-US" sz="1400" dirty="0" err="1" smtClean="0"/>
              <a:t>hisab</a:t>
            </a:r>
            <a:r>
              <a:rPr lang="en-US" sz="1400" dirty="0" smtClean="0"/>
              <a:t> purpose.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2108660" y="257084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Is Active                             </a:t>
            </a:r>
            <a:r>
              <a:rPr lang="en-US" sz="1800" dirty="0" smtClean="0">
                <a:sym typeface="Wingdings 2"/>
              </a:rPr>
              <a:t></a:t>
            </a:r>
            <a:endParaRPr lang="en-US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95500" y="650240"/>
            <a:ext cx="3688080" cy="755078"/>
          </a:xfrm>
          <a:prstGeom prst="rect">
            <a:avLst/>
          </a:prstGeom>
          <a:noFill/>
        </p:spPr>
        <p:txBody>
          <a:bodyPr wrap="square" lIns="99276" tIns="49638" rIns="99276" bIns="49638" rtlCol="0">
            <a:spAutoFit/>
          </a:bodyPr>
          <a:lstStyle/>
          <a:p>
            <a:r>
              <a:rPr lang="en-US" sz="4300" b="1" dirty="0">
                <a:sym typeface="Wingdings 2"/>
              </a:rPr>
              <a:t></a:t>
            </a:r>
            <a:r>
              <a:rPr lang="en-US" sz="1700" dirty="0">
                <a:sym typeface="Wingdings 2"/>
              </a:rPr>
              <a:t> </a:t>
            </a:r>
            <a:r>
              <a:rPr lang="en-US" sz="2600" b="1" dirty="0" smtClean="0">
                <a:sym typeface="Wingdings 2"/>
              </a:rPr>
              <a:t>Size</a:t>
            </a:r>
            <a:endParaRPr lang="en-US" sz="2600" b="1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2095500" y="1381760"/>
            <a:ext cx="7962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8968740" y="894080"/>
            <a:ext cx="1005840" cy="406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276" tIns="49638" rIns="99276" bIns="49638" rtlCol="0" anchor="ctr"/>
          <a:lstStyle/>
          <a:p>
            <a:pPr algn="ctr"/>
            <a:r>
              <a:rPr lang="en-US" b="1" dirty="0" smtClean="0"/>
              <a:t>Save</a:t>
            </a:r>
            <a:endParaRPr lang="en-US" b="1" dirty="0"/>
          </a:p>
        </p:txBody>
      </p:sp>
      <p:cxnSp>
        <p:nvCxnSpPr>
          <p:cNvPr id="49" name="Straight Connector 48"/>
          <p:cNvCxnSpPr/>
          <p:nvPr/>
        </p:nvCxnSpPr>
        <p:spPr>
          <a:xfrm>
            <a:off x="2095500" y="2667000"/>
            <a:ext cx="7962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50"/>
          <p:cNvGrpSpPr/>
          <p:nvPr/>
        </p:nvGrpSpPr>
        <p:grpSpPr>
          <a:xfrm>
            <a:off x="2101946" y="1749159"/>
            <a:ext cx="3849271" cy="308241"/>
            <a:chOff x="1981201" y="1425524"/>
            <a:chExt cx="3499339" cy="288976"/>
          </a:xfrm>
        </p:grpSpPr>
        <p:sp>
          <p:nvSpPr>
            <p:cNvPr id="52" name="TextBox 51"/>
            <p:cNvSpPr txBox="1"/>
            <p:nvPr/>
          </p:nvSpPr>
          <p:spPr>
            <a:xfrm>
              <a:off x="1981201" y="1425526"/>
              <a:ext cx="577373" cy="2596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Name*</a:t>
              </a:r>
              <a:endParaRPr lang="en-US" sz="1200" dirty="0"/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3423140" y="1425524"/>
              <a:ext cx="2057400" cy="2889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4’11”x7’11”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Group 50"/>
          <p:cNvGrpSpPr/>
          <p:nvPr/>
        </p:nvGrpSpPr>
        <p:grpSpPr>
          <a:xfrm>
            <a:off x="2094329" y="2130159"/>
            <a:ext cx="3849271" cy="308241"/>
            <a:chOff x="1981201" y="1425524"/>
            <a:chExt cx="3499339" cy="288976"/>
          </a:xfrm>
        </p:grpSpPr>
        <p:sp>
          <p:nvSpPr>
            <p:cNvPr id="10" name="TextBox 9"/>
            <p:cNvSpPr txBox="1"/>
            <p:nvPr/>
          </p:nvSpPr>
          <p:spPr>
            <a:xfrm>
              <a:off x="1981201" y="1425526"/>
              <a:ext cx="479736" cy="2596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Unit*</a:t>
              </a:r>
              <a:endParaRPr lang="en-US" sz="1200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3423140" y="1425524"/>
              <a:ext cx="2057400" cy="2889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Feet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2024297" y="6855023"/>
            <a:ext cx="58911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Note : Length will be assumed as unit and Fraction will be assumed as sub unit.</a:t>
            </a:r>
            <a:endParaRPr lang="en-US" sz="1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6050280" y="1752600"/>
            <a:ext cx="3855720" cy="304800"/>
            <a:chOff x="5562600" y="1425524"/>
            <a:chExt cx="3505200" cy="285750"/>
          </a:xfrm>
        </p:grpSpPr>
        <p:sp>
          <p:nvSpPr>
            <p:cNvPr id="14" name="TextBox 13"/>
            <p:cNvSpPr txBox="1"/>
            <p:nvPr/>
          </p:nvSpPr>
          <p:spPr>
            <a:xfrm>
              <a:off x="5562600" y="1425524"/>
              <a:ext cx="584659" cy="2596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Shape*</a:t>
              </a:r>
              <a:endParaRPr lang="en-US" sz="1200" dirty="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7010400" y="1425526"/>
              <a:ext cx="2057400" cy="285748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Rectangle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" name="Flowchart: Merge 15"/>
            <p:cNvSpPr/>
            <p:nvPr/>
          </p:nvSpPr>
          <p:spPr>
            <a:xfrm>
              <a:off x="8825132" y="1535502"/>
              <a:ext cx="180536" cy="104336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17" name="Group 50"/>
          <p:cNvGrpSpPr/>
          <p:nvPr/>
        </p:nvGrpSpPr>
        <p:grpSpPr>
          <a:xfrm>
            <a:off x="2094329" y="2819400"/>
            <a:ext cx="3849267" cy="308241"/>
            <a:chOff x="1981202" y="1425524"/>
            <a:chExt cx="3499338" cy="288976"/>
          </a:xfrm>
        </p:grpSpPr>
        <p:sp>
          <p:nvSpPr>
            <p:cNvPr id="19" name="TextBox 18"/>
            <p:cNvSpPr txBox="1"/>
            <p:nvPr/>
          </p:nvSpPr>
          <p:spPr>
            <a:xfrm>
              <a:off x="1981202" y="1425528"/>
              <a:ext cx="621908" cy="2596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Length*</a:t>
              </a:r>
              <a:endParaRPr lang="en-US" sz="1200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3423140" y="1425524"/>
              <a:ext cx="2057400" cy="2889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7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50"/>
          <p:cNvGrpSpPr/>
          <p:nvPr/>
        </p:nvGrpSpPr>
        <p:grpSpPr>
          <a:xfrm>
            <a:off x="6019800" y="2819400"/>
            <a:ext cx="3886201" cy="308241"/>
            <a:chOff x="1947626" y="1425524"/>
            <a:chExt cx="3532914" cy="288976"/>
          </a:xfrm>
        </p:grpSpPr>
        <p:sp>
          <p:nvSpPr>
            <p:cNvPr id="22" name="TextBox 21"/>
            <p:cNvSpPr txBox="1"/>
            <p:nvPr/>
          </p:nvSpPr>
          <p:spPr>
            <a:xfrm>
              <a:off x="1947626" y="1425528"/>
              <a:ext cx="1046034" cy="2596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Length Fraction</a:t>
              </a:r>
              <a:endParaRPr lang="en-US" sz="1200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3423140" y="1425524"/>
              <a:ext cx="2057400" cy="2889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11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Group 50"/>
          <p:cNvGrpSpPr/>
          <p:nvPr/>
        </p:nvGrpSpPr>
        <p:grpSpPr>
          <a:xfrm>
            <a:off x="2094328" y="3200400"/>
            <a:ext cx="3849267" cy="308241"/>
            <a:chOff x="1981202" y="1425524"/>
            <a:chExt cx="3499338" cy="288976"/>
          </a:xfrm>
        </p:grpSpPr>
        <p:sp>
          <p:nvSpPr>
            <p:cNvPr id="25" name="TextBox 24"/>
            <p:cNvSpPr txBox="1"/>
            <p:nvPr/>
          </p:nvSpPr>
          <p:spPr>
            <a:xfrm>
              <a:off x="1981202" y="1425528"/>
              <a:ext cx="586117" cy="2596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Width*</a:t>
              </a:r>
              <a:endParaRPr lang="en-US" sz="1200" dirty="0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3423140" y="1425524"/>
              <a:ext cx="2057400" cy="2889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4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Group 50"/>
          <p:cNvGrpSpPr/>
          <p:nvPr/>
        </p:nvGrpSpPr>
        <p:grpSpPr>
          <a:xfrm>
            <a:off x="6019799" y="3200400"/>
            <a:ext cx="3886201" cy="308241"/>
            <a:chOff x="1947626" y="1425524"/>
            <a:chExt cx="3532914" cy="288976"/>
          </a:xfrm>
        </p:grpSpPr>
        <p:sp>
          <p:nvSpPr>
            <p:cNvPr id="28" name="TextBox 27"/>
            <p:cNvSpPr txBox="1"/>
            <p:nvPr/>
          </p:nvSpPr>
          <p:spPr>
            <a:xfrm>
              <a:off x="1947626" y="1425528"/>
              <a:ext cx="1010243" cy="2596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Width Fraction</a:t>
              </a:r>
              <a:endParaRPr lang="en-US" sz="1200" dirty="0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3423140" y="1425524"/>
              <a:ext cx="2057400" cy="2889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11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Group 50"/>
          <p:cNvGrpSpPr/>
          <p:nvPr/>
        </p:nvGrpSpPr>
        <p:grpSpPr>
          <a:xfrm>
            <a:off x="2094328" y="3577959"/>
            <a:ext cx="3849267" cy="308241"/>
            <a:chOff x="1981202" y="1425524"/>
            <a:chExt cx="3499338" cy="288976"/>
          </a:xfrm>
        </p:grpSpPr>
        <p:sp>
          <p:nvSpPr>
            <p:cNvPr id="31" name="TextBox 30"/>
            <p:cNvSpPr txBox="1"/>
            <p:nvPr/>
          </p:nvSpPr>
          <p:spPr>
            <a:xfrm>
              <a:off x="1981202" y="1425528"/>
              <a:ext cx="611066" cy="2596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Height*</a:t>
              </a:r>
              <a:endParaRPr lang="en-US" sz="1200" dirty="0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3423140" y="1425524"/>
              <a:ext cx="2057400" cy="2889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Group 50"/>
          <p:cNvGrpSpPr/>
          <p:nvPr/>
        </p:nvGrpSpPr>
        <p:grpSpPr>
          <a:xfrm>
            <a:off x="6019799" y="3577959"/>
            <a:ext cx="3886201" cy="308241"/>
            <a:chOff x="1947626" y="1425524"/>
            <a:chExt cx="3532914" cy="288976"/>
          </a:xfrm>
        </p:grpSpPr>
        <p:sp>
          <p:nvSpPr>
            <p:cNvPr id="34" name="TextBox 33"/>
            <p:cNvSpPr txBox="1"/>
            <p:nvPr/>
          </p:nvSpPr>
          <p:spPr>
            <a:xfrm>
              <a:off x="1947626" y="1425528"/>
              <a:ext cx="1035192" cy="2596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Height Fraction</a:t>
              </a:r>
              <a:endParaRPr lang="en-US" sz="1200" dirty="0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3423140" y="1425524"/>
              <a:ext cx="2057400" cy="2889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6" name="Group 50"/>
          <p:cNvGrpSpPr/>
          <p:nvPr/>
        </p:nvGrpSpPr>
        <p:grpSpPr>
          <a:xfrm>
            <a:off x="2094328" y="3958959"/>
            <a:ext cx="3849267" cy="308241"/>
            <a:chOff x="1981202" y="1425524"/>
            <a:chExt cx="3499338" cy="288976"/>
          </a:xfrm>
        </p:grpSpPr>
        <p:sp>
          <p:nvSpPr>
            <p:cNvPr id="37" name="TextBox 36"/>
            <p:cNvSpPr txBox="1"/>
            <p:nvPr/>
          </p:nvSpPr>
          <p:spPr>
            <a:xfrm>
              <a:off x="1981202" y="1425528"/>
              <a:ext cx="432695" cy="2596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Area</a:t>
              </a:r>
              <a:endParaRPr lang="en-US" sz="1200" dirty="0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3423140" y="1425524"/>
              <a:ext cx="2057400" cy="2889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38.915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9" name="Group 50"/>
          <p:cNvGrpSpPr/>
          <p:nvPr/>
        </p:nvGrpSpPr>
        <p:grpSpPr>
          <a:xfrm>
            <a:off x="6019799" y="3958959"/>
            <a:ext cx="3886201" cy="308241"/>
            <a:chOff x="1947626" y="1425524"/>
            <a:chExt cx="3532914" cy="288976"/>
          </a:xfrm>
        </p:grpSpPr>
        <p:sp>
          <p:nvSpPr>
            <p:cNvPr id="40" name="TextBox 39"/>
            <p:cNvSpPr txBox="1"/>
            <p:nvPr/>
          </p:nvSpPr>
          <p:spPr>
            <a:xfrm>
              <a:off x="1947626" y="1425528"/>
              <a:ext cx="732603" cy="2596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Perimeter</a:t>
              </a:r>
              <a:endParaRPr lang="en-US" sz="1200" dirty="0"/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3423140" y="1425524"/>
              <a:ext cx="2057400" cy="2889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25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2" name="Straight Connector 41"/>
          <p:cNvCxnSpPr/>
          <p:nvPr/>
        </p:nvCxnSpPr>
        <p:spPr>
          <a:xfrm>
            <a:off x="2133600" y="4572000"/>
            <a:ext cx="7962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102370" y="46482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Is Active                             </a:t>
            </a:r>
            <a:r>
              <a:rPr lang="en-US" sz="1800" dirty="0" smtClean="0">
                <a:sym typeface="Wingdings 2"/>
              </a:rPr>
              <a:t></a:t>
            </a:r>
            <a:endParaRPr lang="en-US" sz="1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95500" y="650240"/>
            <a:ext cx="4686300" cy="761965"/>
          </a:xfrm>
          <a:prstGeom prst="rect">
            <a:avLst/>
          </a:prstGeom>
          <a:noFill/>
        </p:spPr>
        <p:txBody>
          <a:bodyPr wrap="square" lIns="99276" tIns="49638" rIns="99276" bIns="49638" rtlCol="0">
            <a:spAutoFit/>
          </a:bodyPr>
          <a:lstStyle/>
          <a:p>
            <a:r>
              <a:rPr lang="en-US" sz="4300" b="1" dirty="0">
                <a:sym typeface="Wingdings 2"/>
              </a:rPr>
              <a:t></a:t>
            </a:r>
            <a:r>
              <a:rPr lang="en-US" sz="1700" dirty="0">
                <a:sym typeface="Wingdings 2"/>
              </a:rPr>
              <a:t> </a:t>
            </a:r>
            <a:r>
              <a:rPr lang="en-US" sz="2600" b="1" dirty="0" smtClean="0"/>
              <a:t>Contents</a:t>
            </a:r>
            <a:endParaRPr lang="en-US" sz="2600" b="1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2095500" y="1381760"/>
            <a:ext cx="7962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Table 42"/>
          <p:cNvGraphicFramePr>
            <a:graphicFrameLocks noGrp="1"/>
          </p:cNvGraphicFramePr>
          <p:nvPr/>
        </p:nvGraphicFramePr>
        <p:xfrm>
          <a:off x="2095500" y="2684948"/>
          <a:ext cx="4305298" cy="1582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406"/>
                <a:gridCol w="2792094"/>
                <a:gridCol w="1066798"/>
              </a:tblGrid>
              <a:tr h="395563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Sr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Product  Group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Percentage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</a:tr>
              <a:tr h="395563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Woolen Yarn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80%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</a:tr>
              <a:tr h="395563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Silk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20%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</a:tr>
              <a:tr h="395563"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</a:tr>
            </a:tbl>
          </a:graphicData>
        </a:graphic>
      </p:graphicFrame>
      <p:sp>
        <p:nvSpPr>
          <p:cNvPr id="44" name="Rounded Rectangle 43"/>
          <p:cNvSpPr/>
          <p:nvPr/>
        </p:nvSpPr>
        <p:spPr>
          <a:xfrm>
            <a:off x="8968740" y="894080"/>
            <a:ext cx="1005840" cy="406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276" tIns="49638" rIns="99276" bIns="49638" rtlCol="0" anchor="ctr"/>
          <a:lstStyle/>
          <a:p>
            <a:pPr algn="ctr"/>
            <a:r>
              <a:rPr lang="en-US" b="1" dirty="0" smtClean="0"/>
              <a:t>Save</a:t>
            </a:r>
            <a:endParaRPr lang="en-US" b="1" dirty="0"/>
          </a:p>
        </p:txBody>
      </p:sp>
      <p:cxnSp>
        <p:nvCxnSpPr>
          <p:cNvPr id="49" name="Straight Connector 48"/>
          <p:cNvCxnSpPr/>
          <p:nvPr/>
        </p:nvCxnSpPr>
        <p:spPr>
          <a:xfrm>
            <a:off x="2095500" y="2590800"/>
            <a:ext cx="7962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2095500" y="4343400"/>
            <a:ext cx="7962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/>
          <p:cNvGrpSpPr/>
          <p:nvPr/>
        </p:nvGrpSpPr>
        <p:grpSpPr>
          <a:xfrm>
            <a:off x="2094326" y="1901559"/>
            <a:ext cx="3849274" cy="308241"/>
            <a:chOff x="1981200" y="1425524"/>
            <a:chExt cx="3499340" cy="288976"/>
          </a:xfrm>
        </p:grpSpPr>
        <p:sp>
          <p:nvSpPr>
            <p:cNvPr id="77" name="TextBox 76"/>
            <p:cNvSpPr txBox="1"/>
            <p:nvPr/>
          </p:nvSpPr>
          <p:spPr>
            <a:xfrm>
              <a:off x="1981200" y="1425524"/>
              <a:ext cx="507424" cy="2596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Name</a:t>
              </a:r>
              <a:endParaRPr lang="en-US" sz="1200" dirty="0"/>
            </a:p>
          </p:txBody>
        </p:sp>
        <p:sp>
          <p:nvSpPr>
            <p:cNvPr id="78" name="Rounded Rectangle 77"/>
            <p:cNvSpPr/>
            <p:nvPr/>
          </p:nvSpPr>
          <p:spPr>
            <a:xfrm>
              <a:off x="3423140" y="1425524"/>
              <a:ext cx="2057400" cy="2889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100% Wool 20% Viscose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6679370" y="187377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Is Active                             </a:t>
            </a:r>
            <a:r>
              <a:rPr lang="en-US" sz="1800" dirty="0" smtClean="0">
                <a:sym typeface="Wingdings 2"/>
              </a:rPr>
              <a:t></a:t>
            </a:r>
            <a:endParaRPr lang="en-US" sz="1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95500" y="650240"/>
            <a:ext cx="4686300" cy="761965"/>
          </a:xfrm>
          <a:prstGeom prst="rect">
            <a:avLst/>
          </a:prstGeom>
          <a:noFill/>
        </p:spPr>
        <p:txBody>
          <a:bodyPr wrap="square" lIns="99276" tIns="49638" rIns="99276" bIns="49638" rtlCol="0">
            <a:spAutoFit/>
          </a:bodyPr>
          <a:lstStyle/>
          <a:p>
            <a:r>
              <a:rPr lang="en-US" sz="4300" b="1" dirty="0">
                <a:sym typeface="Wingdings 2"/>
              </a:rPr>
              <a:t></a:t>
            </a:r>
            <a:r>
              <a:rPr lang="en-US" sz="1700" dirty="0">
                <a:sym typeface="Wingdings 2"/>
              </a:rPr>
              <a:t> </a:t>
            </a:r>
            <a:r>
              <a:rPr lang="en-US" sz="2600" b="1" dirty="0" smtClean="0"/>
              <a:t>Design Consumption</a:t>
            </a:r>
            <a:endParaRPr lang="en-US" sz="2600" b="1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2095500" y="1381760"/>
            <a:ext cx="7962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Table 42"/>
          <p:cNvGraphicFramePr>
            <a:graphicFrameLocks noGrp="1"/>
          </p:cNvGraphicFramePr>
          <p:nvPr/>
        </p:nvGraphicFramePr>
        <p:xfrm>
          <a:off x="2133600" y="3048000"/>
          <a:ext cx="7734298" cy="1582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/>
                <a:gridCol w="1524000"/>
                <a:gridCol w="1066800"/>
                <a:gridCol w="1371600"/>
                <a:gridCol w="914400"/>
                <a:gridCol w="1158546"/>
                <a:gridCol w="1317952"/>
              </a:tblGrid>
              <a:tr h="395563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Sr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Product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Shade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Product Group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Percentage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Qty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Unit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</a:tr>
              <a:tr h="395563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60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C Imp Pale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TR-001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Woolen Yarn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55.00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1.200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Kg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</a:tr>
              <a:tr h="395563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60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C Imp Pale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TR-002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Woolen Yarn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45.00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1.000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Kg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</a:tr>
              <a:tr h="395563"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Total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2.200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</a:tr>
            </a:tbl>
          </a:graphicData>
        </a:graphic>
      </p:graphicFrame>
      <p:sp>
        <p:nvSpPr>
          <p:cNvPr id="44" name="Rounded Rectangle 43"/>
          <p:cNvSpPr/>
          <p:nvPr/>
        </p:nvSpPr>
        <p:spPr>
          <a:xfrm>
            <a:off x="8968740" y="894080"/>
            <a:ext cx="1005840" cy="406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276" tIns="49638" rIns="99276" bIns="49638" rtlCol="0" anchor="ctr"/>
          <a:lstStyle/>
          <a:p>
            <a:pPr algn="ctr"/>
            <a:r>
              <a:rPr lang="en-US" b="1" dirty="0" smtClean="0"/>
              <a:t>Save</a:t>
            </a:r>
            <a:endParaRPr lang="en-US" b="1" dirty="0"/>
          </a:p>
        </p:txBody>
      </p:sp>
      <p:cxnSp>
        <p:nvCxnSpPr>
          <p:cNvPr id="49" name="Straight Connector 48"/>
          <p:cNvCxnSpPr/>
          <p:nvPr/>
        </p:nvCxnSpPr>
        <p:spPr>
          <a:xfrm>
            <a:off x="2095500" y="2590800"/>
            <a:ext cx="7962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2095500" y="6553200"/>
            <a:ext cx="7962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75"/>
          <p:cNvGrpSpPr/>
          <p:nvPr/>
        </p:nvGrpSpPr>
        <p:grpSpPr>
          <a:xfrm>
            <a:off x="2094326" y="2130159"/>
            <a:ext cx="3849274" cy="308241"/>
            <a:chOff x="1981200" y="1425524"/>
            <a:chExt cx="3499340" cy="288976"/>
          </a:xfrm>
        </p:grpSpPr>
        <p:sp>
          <p:nvSpPr>
            <p:cNvPr id="77" name="TextBox 76"/>
            <p:cNvSpPr txBox="1"/>
            <p:nvPr/>
          </p:nvSpPr>
          <p:spPr>
            <a:xfrm>
              <a:off x="1981200" y="1425524"/>
              <a:ext cx="575915" cy="2596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Quality</a:t>
              </a:r>
              <a:endParaRPr lang="en-US" sz="1200" dirty="0"/>
            </a:p>
          </p:txBody>
        </p:sp>
        <p:sp>
          <p:nvSpPr>
            <p:cNvPr id="78" name="Rounded Rectangle 77"/>
            <p:cNvSpPr/>
            <p:nvPr/>
          </p:nvSpPr>
          <p:spPr>
            <a:xfrm>
              <a:off x="3423140" y="1425524"/>
              <a:ext cx="2057400" cy="28897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2.200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Group 78"/>
          <p:cNvGrpSpPr/>
          <p:nvPr/>
        </p:nvGrpSpPr>
        <p:grpSpPr>
          <a:xfrm>
            <a:off x="2087880" y="1752600"/>
            <a:ext cx="3855720" cy="304800"/>
            <a:chOff x="5562600" y="1425524"/>
            <a:chExt cx="3505200" cy="285750"/>
          </a:xfrm>
        </p:grpSpPr>
        <p:sp>
          <p:nvSpPr>
            <p:cNvPr id="80" name="TextBox 79"/>
            <p:cNvSpPr txBox="1"/>
            <p:nvPr/>
          </p:nvSpPr>
          <p:spPr>
            <a:xfrm>
              <a:off x="5562600" y="1425524"/>
              <a:ext cx="619634" cy="2596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Design*</a:t>
              </a:r>
              <a:endParaRPr lang="en-US" sz="1200" dirty="0"/>
            </a:p>
          </p:txBody>
        </p:sp>
        <p:sp>
          <p:nvSpPr>
            <p:cNvPr id="81" name="Rounded Rectangle 80"/>
            <p:cNvSpPr/>
            <p:nvPr/>
          </p:nvSpPr>
          <p:spPr>
            <a:xfrm>
              <a:off x="7010400" y="1425526"/>
              <a:ext cx="2057400" cy="285748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CAE-1008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2" name="Flowchart: Merge 81"/>
            <p:cNvSpPr/>
            <p:nvPr/>
          </p:nvSpPr>
          <p:spPr>
            <a:xfrm>
              <a:off x="8825132" y="1535502"/>
              <a:ext cx="180536" cy="104336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2133600" y="2667000"/>
            <a:ext cx="1724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/>
              <a:t>1. Main Content</a:t>
            </a:r>
            <a:endParaRPr lang="en-US" sz="18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2161689" y="4736068"/>
            <a:ext cx="2305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/>
              <a:t>2. Other Raw Material</a:t>
            </a:r>
            <a:endParaRPr lang="en-US" sz="1800" b="1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2133600" y="5137911"/>
          <a:ext cx="7619999" cy="11866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519"/>
                <a:gridCol w="1545260"/>
                <a:gridCol w="1169157"/>
                <a:gridCol w="1516021"/>
                <a:gridCol w="1516021"/>
                <a:gridCol w="1516021"/>
              </a:tblGrid>
              <a:tr h="395563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Sr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Product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Shade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Product Group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Qty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Unit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</a:tr>
              <a:tr h="395563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Tar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Tar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0.300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Kg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</a:tr>
              <a:tr h="395563"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Total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0.300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95500" y="650240"/>
            <a:ext cx="4686300" cy="761965"/>
          </a:xfrm>
          <a:prstGeom prst="rect">
            <a:avLst/>
          </a:prstGeom>
          <a:noFill/>
        </p:spPr>
        <p:txBody>
          <a:bodyPr wrap="square" lIns="99276" tIns="49638" rIns="99276" bIns="49638" rtlCol="0">
            <a:spAutoFit/>
          </a:bodyPr>
          <a:lstStyle/>
          <a:p>
            <a:r>
              <a:rPr lang="en-US" sz="4300" b="1" dirty="0">
                <a:sym typeface="Wingdings 2"/>
              </a:rPr>
              <a:t></a:t>
            </a:r>
            <a:r>
              <a:rPr lang="en-US" sz="1700" dirty="0">
                <a:sym typeface="Wingdings 2"/>
              </a:rPr>
              <a:t> </a:t>
            </a:r>
            <a:r>
              <a:rPr lang="en-US" sz="2600" b="1" dirty="0" smtClean="0"/>
              <a:t>Process Sequence</a:t>
            </a:r>
            <a:endParaRPr lang="en-US" sz="2600" b="1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2095500" y="1381760"/>
            <a:ext cx="7962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Table 42"/>
          <p:cNvGraphicFramePr>
            <a:graphicFrameLocks noGrp="1"/>
          </p:cNvGraphicFramePr>
          <p:nvPr/>
        </p:nvGraphicFramePr>
        <p:xfrm>
          <a:off x="2095500" y="2684948"/>
          <a:ext cx="4305299" cy="3164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/>
                <a:gridCol w="2590800"/>
                <a:gridCol w="1219199"/>
              </a:tblGrid>
              <a:tr h="395563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Sr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Process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Days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</a:tr>
              <a:tr h="395563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Weaving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</a:tr>
              <a:tr h="395563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Latexing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</a:tr>
              <a:tr h="395563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Binding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</a:tr>
              <a:tr h="395563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Clipping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</a:tr>
              <a:tr h="395563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Third Backing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</a:tr>
              <a:tr h="395563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200" b="0" dirty="0" err="1" smtClean="0">
                          <a:solidFill>
                            <a:schemeClr val="tx1"/>
                          </a:solidFill>
                        </a:rPr>
                        <a:t>Safai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</a:tr>
              <a:tr h="395563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Packing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</a:tr>
            </a:tbl>
          </a:graphicData>
        </a:graphic>
      </p:graphicFrame>
      <p:sp>
        <p:nvSpPr>
          <p:cNvPr id="44" name="Rounded Rectangle 43"/>
          <p:cNvSpPr/>
          <p:nvPr/>
        </p:nvSpPr>
        <p:spPr>
          <a:xfrm>
            <a:off x="8968740" y="894080"/>
            <a:ext cx="1005840" cy="406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276" tIns="49638" rIns="99276" bIns="49638" rtlCol="0" anchor="ctr"/>
          <a:lstStyle/>
          <a:p>
            <a:pPr algn="ctr"/>
            <a:r>
              <a:rPr lang="en-US" b="1" dirty="0" smtClean="0"/>
              <a:t>Save</a:t>
            </a:r>
            <a:endParaRPr lang="en-US" b="1" dirty="0"/>
          </a:p>
        </p:txBody>
      </p:sp>
      <p:cxnSp>
        <p:nvCxnSpPr>
          <p:cNvPr id="49" name="Straight Connector 48"/>
          <p:cNvCxnSpPr/>
          <p:nvPr/>
        </p:nvCxnSpPr>
        <p:spPr>
          <a:xfrm>
            <a:off x="2095500" y="2590800"/>
            <a:ext cx="7962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2095500" y="6019800"/>
            <a:ext cx="7962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2094326" y="1672959"/>
            <a:ext cx="3849274" cy="308241"/>
            <a:chOff x="1981200" y="1425524"/>
            <a:chExt cx="3499340" cy="288976"/>
          </a:xfrm>
        </p:grpSpPr>
        <p:sp>
          <p:nvSpPr>
            <p:cNvPr id="16" name="TextBox 15"/>
            <p:cNvSpPr txBox="1"/>
            <p:nvPr/>
          </p:nvSpPr>
          <p:spPr>
            <a:xfrm>
              <a:off x="1981200" y="1425524"/>
              <a:ext cx="507424" cy="2596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Name</a:t>
              </a:r>
              <a:endParaRPr lang="en-US" sz="1200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423140" y="1425524"/>
              <a:ext cx="2057400" cy="2889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Un-wash Tufted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6560690" y="164146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Is Active                             </a:t>
            </a:r>
            <a:r>
              <a:rPr lang="en-US" sz="1800" dirty="0" smtClean="0">
                <a:sym typeface="Wingdings 2"/>
              </a:rPr>
              <a:t></a:t>
            </a:r>
            <a:endParaRPr lang="en-US" sz="1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95500" y="650240"/>
            <a:ext cx="4686300" cy="761965"/>
          </a:xfrm>
          <a:prstGeom prst="rect">
            <a:avLst/>
          </a:prstGeom>
          <a:noFill/>
        </p:spPr>
        <p:txBody>
          <a:bodyPr wrap="square" lIns="99276" tIns="49638" rIns="99276" bIns="49638" rtlCol="0">
            <a:spAutoFit/>
          </a:bodyPr>
          <a:lstStyle/>
          <a:p>
            <a:r>
              <a:rPr lang="en-US" sz="4300" b="1" dirty="0">
                <a:sym typeface="Wingdings 2"/>
              </a:rPr>
              <a:t></a:t>
            </a:r>
            <a:r>
              <a:rPr lang="en-US" sz="1700" dirty="0">
                <a:sym typeface="Wingdings 2"/>
              </a:rPr>
              <a:t> </a:t>
            </a:r>
            <a:r>
              <a:rPr lang="en-US" sz="2600" b="1" dirty="0" smtClean="0"/>
              <a:t>Stencil</a:t>
            </a:r>
            <a:endParaRPr lang="en-US" sz="2600" b="1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2095500" y="1381760"/>
            <a:ext cx="7962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Table 42"/>
          <p:cNvGraphicFramePr>
            <a:graphicFrameLocks noGrp="1"/>
          </p:cNvGraphicFramePr>
          <p:nvPr/>
        </p:nvGraphicFramePr>
        <p:xfrm>
          <a:off x="2095500" y="2626696"/>
          <a:ext cx="6057901" cy="19778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679"/>
                <a:gridCol w="1732368"/>
                <a:gridCol w="1510453"/>
                <a:gridCol w="1451188"/>
                <a:gridCol w="987213"/>
              </a:tblGrid>
              <a:tr h="395563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Sr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Rug Size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Stencil</a:t>
                      </a:r>
                      <a:r>
                        <a:rPr lang="en-US" sz="1200" baseline="0" dirty="0" smtClean="0">
                          <a:solidFill>
                            <a:schemeClr val="bg1"/>
                          </a:solidFill>
                        </a:rPr>
                        <a:t> Size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Stencil Name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Is Active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</a:tr>
              <a:tr h="395563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5’x8”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5’1”x8’2”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1008-58-Stencil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ctr" defTabSz="9927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ym typeface="Wingdings 2"/>
                        </a:rPr>
                        <a:t></a:t>
                      </a:r>
                      <a:endParaRPr lang="en-US" sz="1100" dirty="0" smtClean="0"/>
                    </a:p>
                  </a:txBody>
                  <a:tcPr marL="100584" marR="100584" marT="48768" marB="48768"/>
                </a:tc>
              </a:tr>
              <a:tr h="395563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8’x11”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8’1”x11’2”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1008-811-Stencil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ctr" defTabSz="9927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ym typeface="Wingdings 2"/>
                        </a:rPr>
                        <a:t></a:t>
                      </a:r>
                      <a:endParaRPr lang="en-US" sz="1100" dirty="0" smtClean="0"/>
                    </a:p>
                  </a:txBody>
                  <a:tcPr marL="100584" marR="100584" marT="48768" marB="48768"/>
                </a:tc>
              </a:tr>
              <a:tr h="395563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9’x13”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</a:tr>
              <a:tr h="395563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10’x14”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</a:tr>
            </a:tbl>
          </a:graphicData>
        </a:graphic>
      </p:graphicFrame>
      <p:sp>
        <p:nvSpPr>
          <p:cNvPr id="44" name="Rounded Rectangle 43"/>
          <p:cNvSpPr/>
          <p:nvPr/>
        </p:nvSpPr>
        <p:spPr>
          <a:xfrm>
            <a:off x="8968740" y="894080"/>
            <a:ext cx="1005840" cy="406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276" tIns="49638" rIns="99276" bIns="49638" rtlCol="0" anchor="ctr"/>
          <a:lstStyle/>
          <a:p>
            <a:pPr algn="ctr"/>
            <a:r>
              <a:rPr lang="en-US" b="1" dirty="0" smtClean="0"/>
              <a:t>Save</a:t>
            </a:r>
            <a:endParaRPr lang="en-US" b="1" dirty="0"/>
          </a:p>
        </p:txBody>
      </p:sp>
      <p:cxnSp>
        <p:nvCxnSpPr>
          <p:cNvPr id="49" name="Straight Connector 48"/>
          <p:cNvCxnSpPr/>
          <p:nvPr/>
        </p:nvCxnSpPr>
        <p:spPr>
          <a:xfrm>
            <a:off x="2095500" y="2438400"/>
            <a:ext cx="7962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2095500" y="6934200"/>
            <a:ext cx="7962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8"/>
          <p:cNvGrpSpPr/>
          <p:nvPr/>
        </p:nvGrpSpPr>
        <p:grpSpPr>
          <a:xfrm>
            <a:off x="2087880" y="1524000"/>
            <a:ext cx="3855720" cy="304800"/>
            <a:chOff x="5562600" y="1425524"/>
            <a:chExt cx="3505200" cy="285750"/>
          </a:xfrm>
        </p:grpSpPr>
        <p:sp>
          <p:nvSpPr>
            <p:cNvPr id="13" name="TextBox 12"/>
            <p:cNvSpPr txBox="1"/>
            <p:nvPr/>
          </p:nvSpPr>
          <p:spPr>
            <a:xfrm>
              <a:off x="5562600" y="1425524"/>
              <a:ext cx="871917" cy="2596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Colour</a:t>
              </a:r>
              <a:r>
                <a:rPr lang="en-US" sz="1200" dirty="0" smtClean="0"/>
                <a:t> way*</a:t>
              </a:r>
              <a:endParaRPr lang="en-US" sz="1200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7010400" y="1425526"/>
              <a:ext cx="2057400" cy="285748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1008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" name="Flowchart: Merge 14"/>
            <p:cNvSpPr/>
            <p:nvPr/>
          </p:nvSpPr>
          <p:spPr>
            <a:xfrm>
              <a:off x="8825132" y="1535502"/>
              <a:ext cx="180536" cy="104336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18" name="Group 78"/>
          <p:cNvGrpSpPr/>
          <p:nvPr/>
        </p:nvGrpSpPr>
        <p:grpSpPr>
          <a:xfrm>
            <a:off x="2088630" y="1905000"/>
            <a:ext cx="3855720" cy="304800"/>
            <a:chOff x="5562600" y="1425524"/>
            <a:chExt cx="3505200" cy="285750"/>
          </a:xfrm>
        </p:grpSpPr>
        <p:sp>
          <p:nvSpPr>
            <p:cNvPr id="19" name="TextBox 18"/>
            <p:cNvSpPr txBox="1"/>
            <p:nvPr/>
          </p:nvSpPr>
          <p:spPr>
            <a:xfrm>
              <a:off x="5562600" y="1425524"/>
              <a:ext cx="785763" cy="2596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Half / Full</a:t>
              </a:r>
              <a:r>
                <a:rPr lang="en-US" sz="1200" dirty="0" smtClean="0"/>
                <a:t>*</a:t>
              </a:r>
              <a:endParaRPr lang="en-US" sz="1200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7010400" y="1425526"/>
              <a:ext cx="2057400" cy="285748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Full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1" name="Flowchart: Merge 20"/>
            <p:cNvSpPr/>
            <p:nvPr/>
          </p:nvSpPr>
          <p:spPr>
            <a:xfrm>
              <a:off x="8825132" y="1535502"/>
              <a:ext cx="180536" cy="104336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95500" y="650240"/>
            <a:ext cx="4686300" cy="761965"/>
          </a:xfrm>
          <a:prstGeom prst="rect">
            <a:avLst/>
          </a:prstGeom>
          <a:noFill/>
        </p:spPr>
        <p:txBody>
          <a:bodyPr wrap="square" lIns="99276" tIns="49638" rIns="99276" bIns="49638" rtlCol="0">
            <a:spAutoFit/>
          </a:bodyPr>
          <a:lstStyle/>
          <a:p>
            <a:r>
              <a:rPr lang="en-US" sz="4300" b="1" dirty="0">
                <a:sym typeface="Wingdings 2"/>
              </a:rPr>
              <a:t></a:t>
            </a:r>
            <a:r>
              <a:rPr lang="en-US" sz="1700" dirty="0">
                <a:sym typeface="Wingdings 2"/>
              </a:rPr>
              <a:t> </a:t>
            </a:r>
            <a:r>
              <a:rPr lang="en-US" sz="2600" b="1" dirty="0" smtClean="0"/>
              <a:t>Map</a:t>
            </a:r>
            <a:endParaRPr lang="en-US" sz="2600" b="1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2095500" y="1381760"/>
            <a:ext cx="7962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Table 42"/>
          <p:cNvGraphicFramePr>
            <a:graphicFrameLocks noGrp="1"/>
          </p:cNvGraphicFramePr>
          <p:nvPr/>
        </p:nvGraphicFramePr>
        <p:xfrm>
          <a:off x="2095499" y="2626696"/>
          <a:ext cx="6057901" cy="19778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679"/>
                <a:gridCol w="1732368"/>
                <a:gridCol w="1510453"/>
                <a:gridCol w="1451188"/>
                <a:gridCol w="987213"/>
              </a:tblGrid>
              <a:tr h="395563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Sr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Rug Size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>
                          <a:solidFill>
                            <a:schemeClr val="bg1"/>
                          </a:solidFill>
                        </a:rPr>
                        <a:t>Map Size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Map Name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Is Active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</a:tr>
              <a:tr h="395563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5’x8”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4’11”x7’11”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CAE1012-58-MAP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ctr" defTabSz="9927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ym typeface="Wingdings 2"/>
                        </a:rPr>
                        <a:t></a:t>
                      </a:r>
                      <a:endParaRPr lang="en-US" sz="1050" dirty="0" smtClean="0"/>
                    </a:p>
                  </a:txBody>
                  <a:tcPr marL="100584" marR="100584" marT="48768" marB="48768"/>
                </a:tc>
              </a:tr>
              <a:tr h="395563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8’x11”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7’11”x10’11”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CAE1012-811-MAP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ctr" defTabSz="9927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ym typeface="Wingdings 2"/>
                        </a:rPr>
                        <a:t></a:t>
                      </a:r>
                      <a:endParaRPr lang="en-US" sz="1050" dirty="0" smtClean="0"/>
                    </a:p>
                  </a:txBody>
                  <a:tcPr marL="100584" marR="100584" marT="48768" marB="48768"/>
                </a:tc>
              </a:tr>
              <a:tr h="395563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9’x13”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4’11”x7’11”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CAE1012-58-MAP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ctr" defTabSz="9927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ym typeface="Wingdings 2"/>
                        </a:rPr>
                        <a:t></a:t>
                      </a:r>
                      <a:endParaRPr lang="en-US" sz="1050" dirty="0" smtClean="0"/>
                    </a:p>
                  </a:txBody>
                  <a:tcPr marL="100584" marR="100584" marT="48768" marB="48768"/>
                </a:tc>
              </a:tr>
              <a:tr h="395563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10’x14”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7’11”x10’11”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CAE1012-811-MAP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ctr" defTabSz="9927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ym typeface="Wingdings 2"/>
                        </a:rPr>
                        <a:t></a:t>
                      </a:r>
                      <a:endParaRPr lang="en-US" sz="1050" dirty="0" smtClean="0"/>
                    </a:p>
                  </a:txBody>
                  <a:tcPr marL="100584" marR="100584" marT="48768" marB="48768"/>
                </a:tc>
              </a:tr>
            </a:tbl>
          </a:graphicData>
        </a:graphic>
      </p:graphicFrame>
      <p:sp>
        <p:nvSpPr>
          <p:cNvPr id="44" name="Rounded Rectangle 43"/>
          <p:cNvSpPr/>
          <p:nvPr/>
        </p:nvSpPr>
        <p:spPr>
          <a:xfrm>
            <a:off x="8968740" y="894080"/>
            <a:ext cx="1005840" cy="406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276" tIns="49638" rIns="99276" bIns="49638" rtlCol="0" anchor="ctr"/>
          <a:lstStyle/>
          <a:p>
            <a:pPr algn="ctr"/>
            <a:r>
              <a:rPr lang="en-US" b="1" dirty="0" smtClean="0"/>
              <a:t>Save</a:t>
            </a:r>
            <a:endParaRPr lang="en-US" b="1" dirty="0"/>
          </a:p>
        </p:txBody>
      </p:sp>
      <p:cxnSp>
        <p:nvCxnSpPr>
          <p:cNvPr id="49" name="Straight Connector 48"/>
          <p:cNvCxnSpPr/>
          <p:nvPr/>
        </p:nvCxnSpPr>
        <p:spPr>
          <a:xfrm>
            <a:off x="2095500" y="2438400"/>
            <a:ext cx="7962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2095500" y="6934200"/>
            <a:ext cx="7962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78"/>
          <p:cNvGrpSpPr/>
          <p:nvPr/>
        </p:nvGrpSpPr>
        <p:grpSpPr>
          <a:xfrm>
            <a:off x="2087880" y="1524000"/>
            <a:ext cx="3855720" cy="304800"/>
            <a:chOff x="5562600" y="1425524"/>
            <a:chExt cx="3505200" cy="285750"/>
          </a:xfrm>
        </p:grpSpPr>
        <p:sp>
          <p:nvSpPr>
            <p:cNvPr id="13" name="TextBox 12"/>
            <p:cNvSpPr txBox="1"/>
            <p:nvPr/>
          </p:nvSpPr>
          <p:spPr>
            <a:xfrm>
              <a:off x="5562600" y="1425524"/>
              <a:ext cx="619634" cy="2596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Design*</a:t>
              </a:r>
              <a:endParaRPr lang="en-US" sz="1200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7010400" y="1425526"/>
              <a:ext cx="2057400" cy="285748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CAE-1012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" name="Flowchart: Merge 14"/>
            <p:cNvSpPr/>
            <p:nvPr/>
          </p:nvSpPr>
          <p:spPr>
            <a:xfrm>
              <a:off x="8825132" y="1535502"/>
              <a:ext cx="180536" cy="104336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5" name="Group 78"/>
          <p:cNvGrpSpPr/>
          <p:nvPr/>
        </p:nvGrpSpPr>
        <p:grpSpPr>
          <a:xfrm>
            <a:off x="2088630" y="1905000"/>
            <a:ext cx="3855720" cy="304800"/>
            <a:chOff x="5562600" y="1425524"/>
            <a:chExt cx="3505200" cy="285750"/>
          </a:xfrm>
        </p:grpSpPr>
        <p:sp>
          <p:nvSpPr>
            <p:cNvPr id="19" name="TextBox 18"/>
            <p:cNvSpPr txBox="1"/>
            <p:nvPr/>
          </p:nvSpPr>
          <p:spPr>
            <a:xfrm>
              <a:off x="5562600" y="1425524"/>
              <a:ext cx="785763" cy="2596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Half / Full</a:t>
              </a:r>
              <a:r>
                <a:rPr lang="en-US" sz="1200" dirty="0" smtClean="0"/>
                <a:t>*</a:t>
              </a:r>
              <a:endParaRPr lang="en-US" sz="1200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7010400" y="1425526"/>
              <a:ext cx="2057400" cy="285748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Full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1" name="Flowchart: Merge 20"/>
            <p:cNvSpPr/>
            <p:nvPr/>
          </p:nvSpPr>
          <p:spPr>
            <a:xfrm>
              <a:off x="8825132" y="1535502"/>
              <a:ext cx="180536" cy="104336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2892</TotalTime>
  <Words>449</Words>
  <Application>Microsoft Office PowerPoint</Application>
  <PresentationFormat>Custom</PresentationFormat>
  <Paragraphs>254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Carpet SKU Management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215</cp:revision>
  <dcterms:created xsi:type="dcterms:W3CDTF">2014-12-23T10:14:53Z</dcterms:created>
  <dcterms:modified xsi:type="dcterms:W3CDTF">2015-01-22T05:20:51Z</dcterms:modified>
</cp:coreProperties>
</file>