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70" r:id="rId5"/>
    <p:sldId id="263" r:id="rId6"/>
    <p:sldId id="264" r:id="rId7"/>
    <p:sldId id="265" r:id="rId8"/>
    <p:sldId id="266" r:id="rId9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1" autoAdjust="0"/>
    <p:restoredTop sz="94660"/>
  </p:normalViewPr>
  <p:slideViewPr>
    <p:cSldViewPr>
      <p:cViewPr varScale="1">
        <p:scale>
          <a:sx n="64" d="100"/>
          <a:sy n="64" d="100"/>
        </p:scale>
        <p:origin x="-1350" y="-96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/>
        </p:nvGraphicFramePr>
        <p:xfrm>
          <a:off x="0" y="635234"/>
          <a:ext cx="1927860" cy="6163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860"/>
              </a:tblGrid>
              <a:tr h="55270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Product </a:t>
                      </a:r>
                    </a:p>
                    <a:p>
                      <a:r>
                        <a:rPr lang="en-US" sz="1500" baseline="0" dirty="0" smtClean="0"/>
                        <a:t>Configuration</a:t>
                      </a:r>
                      <a:endParaRPr lang="en-US" sz="15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Product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Product Group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Product Category 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Collection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Quality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Design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Content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Product</a:t>
                      </a:r>
                      <a:r>
                        <a:rPr lang="en-US" sz="1300" b="0" baseline="0" dirty="0" smtClean="0"/>
                        <a:t> Consumption</a:t>
                      </a:r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Process Sequence</a:t>
                      </a:r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08/Jan/2015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Product 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095500" y="650240"/>
            <a:ext cx="34671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Finished Product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101946" y="1520557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108660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 </a:t>
              </a:r>
              <a:r>
                <a:rPr lang="en-US" sz="1200" dirty="0"/>
                <a:t>Name*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Pouf-51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095500" y="2738791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74338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Category*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095500" y="3318413"/>
            <a:ext cx="3855720" cy="228599"/>
            <a:chOff x="5556740" y="1905001"/>
            <a:chExt cx="3505200" cy="338138"/>
          </a:xfrm>
        </p:grpSpPr>
        <p:sp>
          <p:nvSpPr>
            <p:cNvPr id="89" name="TextBox 88"/>
            <p:cNvSpPr txBox="1"/>
            <p:nvPr/>
          </p:nvSpPr>
          <p:spPr>
            <a:xfrm>
              <a:off x="5556740" y="1929140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Quality*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004540" y="1905001"/>
              <a:ext cx="2057400" cy="33813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Standard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Flowchart: Merge 90"/>
            <p:cNvSpPr/>
            <p:nvPr/>
          </p:nvSpPr>
          <p:spPr>
            <a:xfrm>
              <a:off x="8819272" y="2014976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95500" y="3028603"/>
            <a:ext cx="3855720" cy="229109"/>
            <a:chOff x="1975340" y="1833566"/>
            <a:chExt cx="3505200" cy="285750"/>
          </a:xfrm>
        </p:grpSpPr>
        <p:sp>
          <p:nvSpPr>
            <p:cNvPr id="93" name="TextBox 92"/>
            <p:cNvSpPr txBox="1"/>
            <p:nvPr/>
          </p:nvSpPr>
          <p:spPr>
            <a:xfrm>
              <a:off x="1975340" y="1834043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Collection*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3423140" y="1833566"/>
              <a:ext cx="2057400" cy="28575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Ceaser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Flowchart: Merge 94"/>
            <p:cNvSpPr/>
            <p:nvPr/>
          </p:nvSpPr>
          <p:spPr>
            <a:xfrm>
              <a:off x="5237872" y="1958091"/>
              <a:ext cx="172328" cy="90268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095500" y="3591983"/>
            <a:ext cx="3855720" cy="243590"/>
            <a:chOff x="5562600" y="2438397"/>
            <a:chExt cx="3505200" cy="304800"/>
          </a:xfrm>
        </p:grpSpPr>
        <p:sp>
          <p:nvSpPr>
            <p:cNvPr id="97" name="TextBox 96"/>
            <p:cNvSpPr txBox="1"/>
            <p:nvPr/>
          </p:nvSpPr>
          <p:spPr>
            <a:xfrm>
              <a:off x="5562600" y="2438400"/>
              <a:ext cx="88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Colour ways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7010400" y="2438397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2301</a:t>
              </a:r>
            </a:p>
          </p:txBody>
        </p:sp>
        <p:sp>
          <p:nvSpPr>
            <p:cNvPr id="99" name="Flowchart: Merge 98"/>
            <p:cNvSpPr/>
            <p:nvPr/>
          </p:nvSpPr>
          <p:spPr>
            <a:xfrm>
              <a:off x="8825132" y="2548373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102370" y="3896783"/>
            <a:ext cx="3855720" cy="228600"/>
            <a:chOff x="1981200" y="2438400"/>
            <a:chExt cx="3505200" cy="304800"/>
          </a:xfrm>
        </p:grpSpPr>
        <p:sp>
          <p:nvSpPr>
            <p:cNvPr id="101" name="TextBox 100"/>
            <p:cNvSpPr txBox="1"/>
            <p:nvPr/>
          </p:nvSpPr>
          <p:spPr>
            <a:xfrm>
              <a:off x="1981200" y="2463024"/>
              <a:ext cx="10967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 Pattern*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429000" y="24384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Modern</a:t>
              </a:r>
            </a:p>
          </p:txBody>
        </p:sp>
        <p:sp>
          <p:nvSpPr>
            <p:cNvPr id="103" name="Flowchart: Merge 102"/>
            <p:cNvSpPr/>
            <p:nvPr/>
          </p:nvSpPr>
          <p:spPr>
            <a:xfrm>
              <a:off x="5243732" y="25767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01946" y="4994813"/>
            <a:ext cx="3855720" cy="243590"/>
            <a:chOff x="1981200" y="2895603"/>
            <a:chExt cx="3505200" cy="304800"/>
          </a:xfrm>
        </p:grpSpPr>
        <p:sp>
          <p:nvSpPr>
            <p:cNvPr id="105" name="TextBox 104"/>
            <p:cNvSpPr txBox="1"/>
            <p:nvPr/>
          </p:nvSpPr>
          <p:spPr>
            <a:xfrm>
              <a:off x="1981200" y="2920224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Process Seq.*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3429000" y="2895603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Weaving, Stitching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Flowchart: Merge 106"/>
            <p:cNvSpPr/>
            <p:nvPr/>
          </p:nvSpPr>
          <p:spPr>
            <a:xfrm>
              <a:off x="5243732" y="3033935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087880" y="5300863"/>
            <a:ext cx="3855720" cy="228600"/>
            <a:chOff x="1981200" y="2895600"/>
            <a:chExt cx="3505200" cy="304800"/>
          </a:xfrm>
        </p:grpSpPr>
        <p:sp>
          <p:nvSpPr>
            <p:cNvPr id="109" name="TextBox 108"/>
            <p:cNvSpPr txBox="1"/>
            <p:nvPr/>
          </p:nvSpPr>
          <p:spPr>
            <a:xfrm>
              <a:off x="1981200" y="2920224"/>
              <a:ext cx="715260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Content*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50% Wool, 50% Cotton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Flowchart: Merge 110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097750" y="3997381"/>
            <a:ext cx="3855720" cy="228600"/>
            <a:chOff x="1981200" y="2895600"/>
            <a:chExt cx="3505200" cy="304800"/>
          </a:xfrm>
        </p:grpSpPr>
        <p:sp>
          <p:nvSpPr>
            <p:cNvPr id="113" name="TextBox 112"/>
            <p:cNvSpPr txBox="1"/>
            <p:nvPr/>
          </p:nvSpPr>
          <p:spPr>
            <a:xfrm>
              <a:off x="1981200" y="2920224"/>
              <a:ext cx="10903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Drawback Tariff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Kelim</a:t>
              </a:r>
              <a:r>
                <a:rPr lang="en-US" sz="1200" dirty="0" smtClean="0">
                  <a:solidFill>
                    <a:schemeClr val="tx1"/>
                  </a:solidFill>
                </a:rPr>
                <a:t> Pouf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Flowchart: Merge 114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079760" y="3397771"/>
            <a:ext cx="3855720" cy="248920"/>
            <a:chOff x="1981200" y="2895600"/>
            <a:chExt cx="3505200" cy="304800"/>
          </a:xfrm>
        </p:grpSpPr>
        <p:sp>
          <p:nvSpPr>
            <p:cNvPr id="117" name="TextBox 116"/>
            <p:cNvSpPr txBox="1"/>
            <p:nvPr/>
          </p:nvSpPr>
          <p:spPr>
            <a:xfrm>
              <a:off x="1981200" y="2920224"/>
              <a:ext cx="511795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Origin</a:t>
              </a:r>
              <a:endParaRPr lang="en-US" sz="12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Flowchart: Merge 118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2101946" y="4703753"/>
            <a:ext cx="3855720" cy="243590"/>
            <a:chOff x="5562600" y="2438397"/>
            <a:chExt cx="3505200" cy="304800"/>
          </a:xfrm>
        </p:grpSpPr>
        <p:sp>
          <p:nvSpPr>
            <p:cNvPr id="123" name="TextBox 122"/>
            <p:cNvSpPr txBox="1"/>
            <p:nvPr/>
          </p:nvSpPr>
          <p:spPr>
            <a:xfrm>
              <a:off x="5562600" y="2438400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Designer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010400" y="2438397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Smithsonian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Flowchart: Merge 124"/>
            <p:cNvSpPr/>
            <p:nvPr/>
          </p:nvSpPr>
          <p:spPr>
            <a:xfrm>
              <a:off x="8825132" y="2576729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2102370" y="4430183"/>
            <a:ext cx="3855720" cy="228600"/>
            <a:chOff x="5562600" y="2438400"/>
            <a:chExt cx="3505200" cy="304800"/>
          </a:xfrm>
        </p:grpSpPr>
        <p:sp>
          <p:nvSpPr>
            <p:cNvPr id="133" name="TextBox 132"/>
            <p:cNvSpPr txBox="1"/>
            <p:nvPr/>
          </p:nvSpPr>
          <p:spPr>
            <a:xfrm>
              <a:off x="5562600" y="2438400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Colour 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7010400" y="24384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Flowchart: Merge 134"/>
            <p:cNvSpPr/>
            <p:nvPr/>
          </p:nvSpPr>
          <p:spPr>
            <a:xfrm>
              <a:off x="8825132" y="25767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101696" y="5440180"/>
            <a:ext cx="3849274" cy="228599"/>
            <a:chOff x="1981200" y="1425524"/>
            <a:chExt cx="3499340" cy="327076"/>
          </a:xfrm>
        </p:grpSpPr>
        <p:sp>
          <p:nvSpPr>
            <p:cNvPr id="137" name="TextBox 136"/>
            <p:cNvSpPr txBox="1"/>
            <p:nvPr/>
          </p:nvSpPr>
          <p:spPr>
            <a:xfrm>
              <a:off x="1981200" y="1425524"/>
              <a:ext cx="413400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Tags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Quick Ship, Key Account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088630" y="4172853"/>
            <a:ext cx="3855720" cy="213610"/>
            <a:chOff x="5562600" y="2438400"/>
            <a:chExt cx="3505200" cy="304800"/>
          </a:xfrm>
        </p:grpSpPr>
        <p:sp>
          <p:nvSpPr>
            <p:cNvPr id="140" name="TextBox 139"/>
            <p:cNvSpPr txBox="1"/>
            <p:nvPr/>
          </p:nvSpPr>
          <p:spPr>
            <a:xfrm>
              <a:off x="5562600" y="2438400"/>
              <a:ext cx="44330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Style</a:t>
              </a:r>
              <a:endParaRPr lang="en-US" sz="1200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7010400" y="24384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Classic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Flowchart: Merge 141"/>
            <p:cNvSpPr/>
            <p:nvPr/>
          </p:nvSpPr>
          <p:spPr>
            <a:xfrm>
              <a:off x="8825132" y="25767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097750" y="3692581"/>
            <a:ext cx="3855720" cy="248920"/>
            <a:chOff x="1981200" y="2895600"/>
            <a:chExt cx="3505200" cy="304800"/>
          </a:xfrm>
        </p:grpSpPr>
        <p:sp>
          <p:nvSpPr>
            <p:cNvPr id="147" name="TextBox 146"/>
            <p:cNvSpPr txBox="1"/>
            <p:nvPr/>
          </p:nvSpPr>
          <p:spPr>
            <a:xfrm>
              <a:off x="1981200" y="2920224"/>
              <a:ext cx="95766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Invoice Group</a:t>
              </a:r>
              <a:endParaRPr lang="en-US" sz="12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Wooven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Woollen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Kelem</a:t>
              </a:r>
              <a:r>
                <a:rPr lang="en-US" sz="1200" dirty="0" smtClean="0">
                  <a:solidFill>
                    <a:schemeClr val="tx1"/>
                  </a:solidFill>
                </a:rPr>
                <a:t> Pouf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Flowchart: Merge 148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6096000" y="144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6095250" y="4282191"/>
            <a:ext cx="3855720" cy="297107"/>
            <a:chOff x="1981200" y="2895600"/>
            <a:chExt cx="3505200" cy="363804"/>
          </a:xfrm>
        </p:grpSpPr>
        <p:sp>
          <p:nvSpPr>
            <p:cNvPr id="152" name="TextBox 151"/>
            <p:cNvSpPr txBox="1"/>
            <p:nvPr/>
          </p:nvSpPr>
          <p:spPr>
            <a:xfrm>
              <a:off x="1981200" y="2920222"/>
              <a:ext cx="1363660" cy="33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Description of Goods</a:t>
              </a:r>
              <a:endParaRPr lang="en-US" sz="1200" dirty="0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woven woolen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kelem</a:t>
              </a:r>
              <a:r>
                <a:rPr lang="en-US" sz="1200" dirty="0" smtClean="0">
                  <a:solidFill>
                    <a:schemeClr val="tx1"/>
                  </a:solidFill>
                </a:rPr>
                <a:t> pouf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Flowchart: Merge 153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097826" y="4571477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1258562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Standard Cost (</a:t>
              </a:r>
              <a:r>
                <a:rPr lang="en-US" sz="1200" dirty="0" err="1" smtClean="0"/>
                <a:t>Pcs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100326" y="4862459"/>
            <a:ext cx="3849274" cy="276999"/>
            <a:chOff x="1981200" y="1425523"/>
            <a:chExt cx="3499340" cy="365040"/>
          </a:xfrm>
        </p:grpSpPr>
        <p:sp>
          <p:nvSpPr>
            <p:cNvPr id="159" name="TextBox 158"/>
            <p:cNvSpPr txBox="1"/>
            <p:nvPr/>
          </p:nvSpPr>
          <p:spPr>
            <a:xfrm>
              <a:off x="1981200" y="1425523"/>
              <a:ext cx="1378292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Finished Weight (</a:t>
              </a:r>
              <a:r>
                <a:rPr lang="en-US" sz="1200" dirty="0" err="1" smtClean="0"/>
                <a:t>Pcs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2.25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090380" y="5573183"/>
            <a:ext cx="3855720" cy="295467"/>
            <a:chOff x="1981200" y="2895600"/>
            <a:chExt cx="3505200" cy="393956"/>
          </a:xfrm>
        </p:grpSpPr>
        <p:sp>
          <p:nvSpPr>
            <p:cNvPr id="162" name="TextBox 161"/>
            <p:cNvSpPr txBox="1"/>
            <p:nvPr/>
          </p:nvSpPr>
          <p:spPr>
            <a:xfrm>
              <a:off x="1981200" y="2920224"/>
              <a:ext cx="980514" cy="369332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Face Content</a:t>
              </a:r>
              <a:r>
                <a:rPr lang="en-US" sz="1200" dirty="0"/>
                <a:t>*</a:t>
              </a: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100% Wool</a:t>
              </a:r>
            </a:p>
          </p:txBody>
        </p:sp>
        <p:sp>
          <p:nvSpPr>
            <p:cNvPr id="164" name="Flowchart: Merge 163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079760" y="2819400"/>
            <a:ext cx="3855720" cy="295467"/>
            <a:chOff x="1981200" y="2895600"/>
            <a:chExt cx="3505200" cy="393956"/>
          </a:xfrm>
        </p:grpSpPr>
        <p:sp>
          <p:nvSpPr>
            <p:cNvPr id="166" name="TextBox 165"/>
            <p:cNvSpPr txBox="1"/>
            <p:nvPr/>
          </p:nvSpPr>
          <p:spPr>
            <a:xfrm>
              <a:off x="1981200" y="2920224"/>
              <a:ext cx="817823" cy="369332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Sample No.</a:t>
              </a:r>
              <a:endParaRPr lang="en-US" sz="1200" dirty="0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2511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Flowchart: Merge 167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6087376" y="3103281"/>
            <a:ext cx="3849274" cy="276999"/>
            <a:chOff x="1981200" y="1425523"/>
            <a:chExt cx="3499340" cy="365040"/>
          </a:xfrm>
        </p:grpSpPr>
        <p:sp>
          <p:nvSpPr>
            <p:cNvPr id="170" name="TextBox 169"/>
            <p:cNvSpPr txBox="1"/>
            <p:nvPr/>
          </p:nvSpPr>
          <p:spPr>
            <a:xfrm>
              <a:off x="1981200" y="1425523"/>
              <a:ext cx="855829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 No.</a:t>
              </a:r>
              <a:endParaRPr lang="en-US" sz="1200" dirty="0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761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2" name="Picture 171" descr="pouf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1447800"/>
            <a:ext cx="1371600" cy="838200"/>
          </a:xfrm>
          <a:prstGeom prst="rect">
            <a:avLst/>
          </a:prstGeom>
        </p:spPr>
      </p:pic>
      <p:grpSp>
        <p:nvGrpSpPr>
          <p:cNvPr id="173" name="Group 172"/>
          <p:cNvGrpSpPr/>
          <p:nvPr/>
        </p:nvGrpSpPr>
        <p:grpSpPr>
          <a:xfrm>
            <a:off x="2087880" y="2111711"/>
            <a:ext cx="3855720" cy="276999"/>
            <a:chOff x="5562600" y="1425525"/>
            <a:chExt cx="3505200" cy="346246"/>
          </a:xfrm>
        </p:grpSpPr>
        <p:sp>
          <p:nvSpPr>
            <p:cNvPr id="174" name="TextBox 173"/>
            <p:cNvSpPr txBox="1"/>
            <p:nvPr/>
          </p:nvSpPr>
          <p:spPr>
            <a:xfrm>
              <a:off x="5562600" y="1425525"/>
              <a:ext cx="3862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Size</a:t>
              </a:r>
              <a:endParaRPr lang="en-US" sz="12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20”x20”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Flowchart: Merge 17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102370" y="2394680"/>
            <a:ext cx="3855720" cy="276999"/>
            <a:chOff x="5562600" y="1425525"/>
            <a:chExt cx="3505200" cy="346246"/>
          </a:xfrm>
        </p:grpSpPr>
        <p:sp>
          <p:nvSpPr>
            <p:cNvPr id="178" name="TextBox 177"/>
            <p:cNvSpPr txBox="1"/>
            <p:nvPr/>
          </p:nvSpPr>
          <p:spPr>
            <a:xfrm>
              <a:off x="5562600" y="1425525"/>
              <a:ext cx="5925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Group*</a:t>
              </a:r>
              <a:endParaRPr lang="en-US" sz="120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Woolen Pouf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Flowchart: Merge 17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104446" y="181381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139408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 / UPC 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2330192831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102946" y="5149441"/>
            <a:ext cx="3849274" cy="276999"/>
            <a:chOff x="1981200" y="1425523"/>
            <a:chExt cx="3499340" cy="365040"/>
          </a:xfrm>
        </p:grpSpPr>
        <p:sp>
          <p:nvSpPr>
            <p:cNvPr id="185" name="TextBox 184"/>
            <p:cNvSpPr txBox="1"/>
            <p:nvPr/>
          </p:nvSpPr>
          <p:spPr>
            <a:xfrm>
              <a:off x="1981200" y="1425523"/>
              <a:ext cx="437475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CBM</a:t>
              </a:r>
              <a:endParaRPr lang="en-US" sz="1200" dirty="0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133600" y="64008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review that all the properties of Pouf, Pillow, Bedding are covered in the user 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095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Raw Material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2316056" y="1760825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108660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 </a:t>
              </a:r>
              <a:r>
                <a:rPr lang="en-US" sz="1200" dirty="0"/>
                <a:t>Name*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6/6 TAR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83"/>
          <p:cNvGrpSpPr/>
          <p:nvPr/>
        </p:nvGrpSpPr>
        <p:grpSpPr>
          <a:xfrm>
            <a:off x="2309610" y="2616529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74338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Category*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Weaving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347710" y="368425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5" name="Group 154"/>
          <p:cNvGrpSpPr/>
          <p:nvPr/>
        </p:nvGrpSpPr>
        <p:grpSpPr>
          <a:xfrm>
            <a:off x="2317730" y="3159898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1453836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Standard Cost per Unit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220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76"/>
          <p:cNvGrpSpPr/>
          <p:nvPr/>
        </p:nvGrpSpPr>
        <p:grpSpPr>
          <a:xfrm>
            <a:off x="2316480" y="2332378"/>
            <a:ext cx="3855720" cy="276999"/>
            <a:chOff x="5562600" y="1425525"/>
            <a:chExt cx="3505200" cy="346246"/>
          </a:xfrm>
        </p:grpSpPr>
        <p:sp>
          <p:nvSpPr>
            <p:cNvPr id="178" name="TextBox 177"/>
            <p:cNvSpPr txBox="1"/>
            <p:nvPr/>
          </p:nvSpPr>
          <p:spPr>
            <a:xfrm>
              <a:off x="5562600" y="1425525"/>
              <a:ext cx="5925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Group*</a:t>
              </a:r>
              <a:endParaRPr lang="en-US" sz="120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Cotton Yarn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Flowchart: Merge 17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180"/>
          <p:cNvGrpSpPr/>
          <p:nvPr/>
        </p:nvGrpSpPr>
        <p:grpSpPr>
          <a:xfrm>
            <a:off x="2318556" y="2054078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103851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 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6/6 TAR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0" name="Picture 119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600200"/>
            <a:ext cx="1828800" cy="1990414"/>
          </a:xfrm>
          <a:prstGeom prst="rect">
            <a:avLst/>
          </a:prstGeom>
        </p:spPr>
      </p:pic>
      <p:grpSp>
        <p:nvGrpSpPr>
          <p:cNvPr id="8" name="Group 27"/>
          <p:cNvGrpSpPr/>
          <p:nvPr/>
        </p:nvGrpSpPr>
        <p:grpSpPr>
          <a:xfrm>
            <a:off x="2312110" y="2888849"/>
            <a:ext cx="3855720" cy="276999"/>
            <a:chOff x="5562600" y="1425525"/>
            <a:chExt cx="3505200" cy="346246"/>
          </a:xfrm>
        </p:grpSpPr>
        <p:sp>
          <p:nvSpPr>
            <p:cNvPr id="29" name="TextBox 28"/>
            <p:cNvSpPr txBox="1"/>
            <p:nvPr/>
          </p:nvSpPr>
          <p:spPr>
            <a:xfrm>
              <a:off x="5562600" y="1425525"/>
              <a:ext cx="81939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Stock Unit*</a:t>
              </a:r>
              <a:endParaRPr lang="en-US" sz="12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Kg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Merge 3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2" name="Group 154"/>
          <p:cNvGrpSpPr/>
          <p:nvPr/>
        </p:nvGrpSpPr>
        <p:grpSpPr>
          <a:xfrm>
            <a:off x="2320230" y="4191000"/>
            <a:ext cx="3849274" cy="276999"/>
            <a:chOff x="1981200" y="1425523"/>
            <a:chExt cx="3499340" cy="365040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3"/>
              <a:ext cx="1320117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Minimum Order Qty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22730" y="4493300"/>
            <a:ext cx="1040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Level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3908864" y="4508291"/>
            <a:ext cx="2263140" cy="24819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25230" y="5059722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Bin Location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3911364" y="5074713"/>
            <a:ext cx="2263140" cy="24819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9" name="Group 27"/>
          <p:cNvGrpSpPr/>
          <p:nvPr/>
        </p:nvGrpSpPr>
        <p:grpSpPr>
          <a:xfrm>
            <a:off x="2314610" y="4803642"/>
            <a:ext cx="3855720" cy="276999"/>
            <a:chOff x="5562600" y="1425525"/>
            <a:chExt cx="3505200" cy="346246"/>
          </a:xfrm>
        </p:grpSpPr>
        <p:sp>
          <p:nvSpPr>
            <p:cNvPr id="40" name="TextBox 39"/>
            <p:cNvSpPr txBox="1"/>
            <p:nvPr/>
          </p:nvSpPr>
          <p:spPr>
            <a:xfrm>
              <a:off x="5562600" y="1425525"/>
              <a:ext cx="65116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Main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Godown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Merge 4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2302120" y="5364522"/>
            <a:ext cx="3855720" cy="276999"/>
            <a:chOff x="5562600" y="1425525"/>
            <a:chExt cx="3505200" cy="346246"/>
          </a:xfrm>
        </p:grpSpPr>
        <p:sp>
          <p:nvSpPr>
            <p:cNvPr id="46" name="TextBox 45"/>
            <p:cNvSpPr txBox="1"/>
            <p:nvPr/>
          </p:nvSpPr>
          <p:spPr>
            <a:xfrm>
              <a:off x="5562600" y="1425525"/>
              <a:ext cx="117433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LOT Management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9" name="Group 27"/>
          <p:cNvGrpSpPr/>
          <p:nvPr/>
        </p:nvGrpSpPr>
        <p:grpSpPr>
          <a:xfrm>
            <a:off x="2299620" y="3440561"/>
            <a:ext cx="3855720" cy="276999"/>
            <a:chOff x="5562600" y="1425525"/>
            <a:chExt cx="3505200" cy="346246"/>
          </a:xfrm>
        </p:grpSpPr>
        <p:sp>
          <p:nvSpPr>
            <p:cNvPr id="50" name="TextBox 49"/>
            <p:cNvSpPr txBox="1"/>
            <p:nvPr/>
          </p:nvSpPr>
          <p:spPr>
            <a:xfrm>
              <a:off x="5562600" y="1425525"/>
              <a:ext cx="105978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Exempted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Flowchart: Merge 5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2286000" y="6302514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review that all the properties of Raw Material are covered in the user interface. Ex. Tar, Paper Tube, Poly Tube, </a:t>
            </a:r>
            <a:r>
              <a:rPr lang="en-US" dirty="0" err="1" smtClean="0">
                <a:solidFill>
                  <a:srgbClr val="FF0000"/>
                </a:solidFill>
              </a:rPr>
              <a:t>Newar</a:t>
            </a:r>
            <a:r>
              <a:rPr lang="en-US" dirty="0" smtClean="0">
                <a:solidFill>
                  <a:srgbClr val="FF0000"/>
                </a:solidFill>
              </a:rPr>
              <a:t>, Latex, Zip, Cloth etc.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09550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Other Material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6"/>
          <p:cNvGrpSpPr/>
          <p:nvPr/>
        </p:nvGrpSpPr>
        <p:grpSpPr>
          <a:xfrm>
            <a:off x="2316056" y="1760825"/>
            <a:ext cx="3849274" cy="276999"/>
            <a:chOff x="1981200" y="1425523"/>
            <a:chExt cx="3499340" cy="344962"/>
          </a:xfrm>
        </p:grpSpPr>
        <p:sp>
          <p:nvSpPr>
            <p:cNvPr id="78" name="TextBox 77"/>
            <p:cNvSpPr txBox="1"/>
            <p:nvPr/>
          </p:nvSpPr>
          <p:spPr>
            <a:xfrm>
              <a:off x="1981200" y="1425523"/>
              <a:ext cx="108660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 </a:t>
              </a:r>
              <a:r>
                <a:rPr lang="en-US" sz="1200" dirty="0"/>
                <a:t>Name*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Note Book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83"/>
          <p:cNvGrpSpPr/>
          <p:nvPr/>
        </p:nvGrpSpPr>
        <p:grpSpPr>
          <a:xfrm>
            <a:off x="2309610" y="2616529"/>
            <a:ext cx="3855720" cy="276999"/>
            <a:chOff x="5562600" y="1425525"/>
            <a:chExt cx="3505200" cy="346246"/>
          </a:xfrm>
        </p:grpSpPr>
        <p:sp>
          <p:nvSpPr>
            <p:cNvPr id="85" name="TextBox 84"/>
            <p:cNvSpPr txBox="1"/>
            <p:nvPr/>
          </p:nvSpPr>
          <p:spPr>
            <a:xfrm>
              <a:off x="5562600" y="1425525"/>
              <a:ext cx="74338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Category*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Office Other Material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Merge 8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347710" y="368425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5" name="Group 154"/>
          <p:cNvGrpSpPr/>
          <p:nvPr/>
        </p:nvGrpSpPr>
        <p:grpSpPr>
          <a:xfrm>
            <a:off x="2317730" y="3159898"/>
            <a:ext cx="3849274" cy="276999"/>
            <a:chOff x="1981200" y="1425523"/>
            <a:chExt cx="3499340" cy="365040"/>
          </a:xfrm>
        </p:grpSpPr>
        <p:sp>
          <p:nvSpPr>
            <p:cNvPr id="156" name="TextBox 155"/>
            <p:cNvSpPr txBox="1"/>
            <p:nvPr/>
          </p:nvSpPr>
          <p:spPr>
            <a:xfrm>
              <a:off x="1981200" y="1425523"/>
              <a:ext cx="1453836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Standard Cost per Unit</a:t>
              </a:r>
              <a:endParaRPr lang="en-US" sz="12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76"/>
          <p:cNvGrpSpPr/>
          <p:nvPr/>
        </p:nvGrpSpPr>
        <p:grpSpPr>
          <a:xfrm>
            <a:off x="2316480" y="2332378"/>
            <a:ext cx="3855720" cy="276999"/>
            <a:chOff x="5562600" y="1425525"/>
            <a:chExt cx="3505200" cy="346246"/>
          </a:xfrm>
        </p:grpSpPr>
        <p:sp>
          <p:nvSpPr>
            <p:cNvPr id="178" name="TextBox 177"/>
            <p:cNvSpPr txBox="1"/>
            <p:nvPr/>
          </p:nvSpPr>
          <p:spPr>
            <a:xfrm>
              <a:off x="5562600" y="1425525"/>
              <a:ext cx="59258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Group*</a:t>
              </a:r>
              <a:endParaRPr lang="en-US" sz="120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Stationary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Flowchart: Merge 17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180"/>
          <p:cNvGrpSpPr/>
          <p:nvPr/>
        </p:nvGrpSpPr>
        <p:grpSpPr>
          <a:xfrm>
            <a:off x="2318556" y="2054078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103851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 Code</a:t>
              </a:r>
              <a:r>
                <a:rPr lang="en-US" sz="1200" dirty="0"/>
                <a:t>*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Note Book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2312110" y="2888849"/>
            <a:ext cx="3855720" cy="276999"/>
            <a:chOff x="5562600" y="1425525"/>
            <a:chExt cx="3505200" cy="346246"/>
          </a:xfrm>
        </p:grpSpPr>
        <p:sp>
          <p:nvSpPr>
            <p:cNvPr id="29" name="TextBox 28"/>
            <p:cNvSpPr txBox="1"/>
            <p:nvPr/>
          </p:nvSpPr>
          <p:spPr>
            <a:xfrm>
              <a:off x="5562600" y="1425525"/>
              <a:ext cx="81939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Stock Unit*</a:t>
              </a:r>
              <a:endParaRPr lang="en-US" sz="12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Merge 3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154"/>
          <p:cNvGrpSpPr/>
          <p:nvPr/>
        </p:nvGrpSpPr>
        <p:grpSpPr>
          <a:xfrm>
            <a:off x="2320230" y="4191000"/>
            <a:ext cx="3849274" cy="276999"/>
            <a:chOff x="1981200" y="1425523"/>
            <a:chExt cx="3499340" cy="365040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3"/>
              <a:ext cx="1320117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Minimum Order Qty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22730" y="4493300"/>
            <a:ext cx="1040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Reorder Level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3908864" y="4508291"/>
            <a:ext cx="2263140" cy="24819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25230" y="5059722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Bin Location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3911364" y="5074713"/>
            <a:ext cx="2263140" cy="24819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A13#3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Group 27"/>
          <p:cNvGrpSpPr/>
          <p:nvPr/>
        </p:nvGrpSpPr>
        <p:grpSpPr>
          <a:xfrm>
            <a:off x="2314610" y="4803642"/>
            <a:ext cx="3855720" cy="277000"/>
            <a:chOff x="5562600" y="1425524"/>
            <a:chExt cx="3505200" cy="346247"/>
          </a:xfrm>
        </p:grpSpPr>
        <p:sp>
          <p:nvSpPr>
            <p:cNvPr id="40" name="TextBox 39"/>
            <p:cNvSpPr txBox="1"/>
            <p:nvPr/>
          </p:nvSpPr>
          <p:spPr>
            <a:xfrm>
              <a:off x="5562600" y="1425525"/>
              <a:ext cx="65116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010400" y="1425524"/>
              <a:ext cx="2057400" cy="285747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Head Office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Merge 4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27"/>
          <p:cNvGrpSpPr/>
          <p:nvPr/>
        </p:nvGrpSpPr>
        <p:grpSpPr>
          <a:xfrm>
            <a:off x="2302120" y="5364522"/>
            <a:ext cx="3855720" cy="276999"/>
            <a:chOff x="5562600" y="1425525"/>
            <a:chExt cx="3505200" cy="346246"/>
          </a:xfrm>
        </p:grpSpPr>
        <p:sp>
          <p:nvSpPr>
            <p:cNvPr id="46" name="TextBox 45"/>
            <p:cNvSpPr txBox="1"/>
            <p:nvPr/>
          </p:nvSpPr>
          <p:spPr>
            <a:xfrm>
              <a:off x="5562600" y="1425525"/>
              <a:ext cx="117433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LOT Management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49" name="Picture 48" descr="writing-pad-250x2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600200"/>
            <a:ext cx="1587500" cy="1587500"/>
          </a:xfrm>
          <a:prstGeom prst="rect">
            <a:avLst/>
          </a:prstGeom>
        </p:spPr>
      </p:pic>
      <p:grpSp>
        <p:nvGrpSpPr>
          <p:cNvPr id="50" name="Group 27"/>
          <p:cNvGrpSpPr/>
          <p:nvPr/>
        </p:nvGrpSpPr>
        <p:grpSpPr>
          <a:xfrm>
            <a:off x="2299620" y="3440561"/>
            <a:ext cx="3855720" cy="276999"/>
            <a:chOff x="5562600" y="1425525"/>
            <a:chExt cx="3505200" cy="346246"/>
          </a:xfrm>
        </p:grpSpPr>
        <p:sp>
          <p:nvSpPr>
            <p:cNvPr id="51" name="TextBox 50"/>
            <p:cNvSpPr txBox="1"/>
            <p:nvPr/>
          </p:nvSpPr>
          <p:spPr>
            <a:xfrm>
              <a:off x="5562600" y="1425525"/>
              <a:ext cx="105978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Exempted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Flowchart: Merge 5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2286000" y="6248400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review that all the properties of Other Material are covered in the user interface. Ex. Stationary, Machine Parts, Computer Accessories etc.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3688080" cy="755078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Size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667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2101946" y="1749159"/>
            <a:ext cx="3849271" cy="308241"/>
            <a:chOff x="1981201" y="1425524"/>
            <a:chExt cx="3499339" cy="288976"/>
          </a:xfrm>
        </p:grpSpPr>
        <p:sp>
          <p:nvSpPr>
            <p:cNvPr id="52" name="TextBox 51"/>
            <p:cNvSpPr txBox="1"/>
            <p:nvPr/>
          </p:nvSpPr>
          <p:spPr>
            <a:xfrm>
              <a:off x="1981201" y="1425526"/>
              <a:ext cx="577373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Name*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4’11”x7’11”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2094329" y="2130159"/>
            <a:ext cx="3849271" cy="308241"/>
            <a:chOff x="1981201" y="1425524"/>
            <a:chExt cx="3499339" cy="288976"/>
          </a:xfrm>
        </p:grpSpPr>
        <p:sp>
          <p:nvSpPr>
            <p:cNvPr id="10" name="TextBox 9"/>
            <p:cNvSpPr txBox="1"/>
            <p:nvPr/>
          </p:nvSpPr>
          <p:spPr>
            <a:xfrm>
              <a:off x="1981201" y="1425526"/>
              <a:ext cx="479736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Unit*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Feet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24297" y="6855023"/>
            <a:ext cx="5891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: Length will be assumed as unit and Fraction will be assumed as sub unit.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50280" y="1752600"/>
            <a:ext cx="3855720" cy="304800"/>
            <a:chOff x="5562600" y="1425524"/>
            <a:chExt cx="3505200" cy="285750"/>
          </a:xfrm>
        </p:grpSpPr>
        <p:sp>
          <p:nvSpPr>
            <p:cNvPr id="14" name="TextBox 13"/>
            <p:cNvSpPr txBox="1"/>
            <p:nvPr/>
          </p:nvSpPr>
          <p:spPr>
            <a:xfrm>
              <a:off x="5562600" y="1425524"/>
              <a:ext cx="584659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Shape*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Rectangle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Merge 1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7" name="Group 50"/>
          <p:cNvGrpSpPr/>
          <p:nvPr/>
        </p:nvGrpSpPr>
        <p:grpSpPr>
          <a:xfrm>
            <a:off x="2094329" y="2819400"/>
            <a:ext cx="3849267" cy="308241"/>
            <a:chOff x="1981202" y="1425524"/>
            <a:chExt cx="3499338" cy="288976"/>
          </a:xfrm>
        </p:grpSpPr>
        <p:sp>
          <p:nvSpPr>
            <p:cNvPr id="19" name="TextBox 18"/>
            <p:cNvSpPr txBox="1"/>
            <p:nvPr/>
          </p:nvSpPr>
          <p:spPr>
            <a:xfrm>
              <a:off x="1981202" y="1425528"/>
              <a:ext cx="621908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Length*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50"/>
          <p:cNvGrpSpPr/>
          <p:nvPr/>
        </p:nvGrpSpPr>
        <p:grpSpPr>
          <a:xfrm>
            <a:off x="6019800" y="2819400"/>
            <a:ext cx="3886201" cy="308241"/>
            <a:chOff x="1947626" y="1425524"/>
            <a:chExt cx="3532914" cy="288976"/>
          </a:xfrm>
        </p:grpSpPr>
        <p:sp>
          <p:nvSpPr>
            <p:cNvPr id="22" name="TextBox 21"/>
            <p:cNvSpPr txBox="1"/>
            <p:nvPr/>
          </p:nvSpPr>
          <p:spPr>
            <a:xfrm>
              <a:off x="1947626" y="1425528"/>
              <a:ext cx="104603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 Fraction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50"/>
          <p:cNvGrpSpPr/>
          <p:nvPr/>
        </p:nvGrpSpPr>
        <p:grpSpPr>
          <a:xfrm>
            <a:off x="2094328" y="3200400"/>
            <a:ext cx="3849267" cy="308241"/>
            <a:chOff x="1981202" y="1425524"/>
            <a:chExt cx="3499338" cy="288976"/>
          </a:xfrm>
        </p:grpSpPr>
        <p:sp>
          <p:nvSpPr>
            <p:cNvPr id="25" name="TextBox 24"/>
            <p:cNvSpPr txBox="1"/>
            <p:nvPr/>
          </p:nvSpPr>
          <p:spPr>
            <a:xfrm>
              <a:off x="1981202" y="1425528"/>
              <a:ext cx="586117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Width*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50"/>
          <p:cNvGrpSpPr/>
          <p:nvPr/>
        </p:nvGrpSpPr>
        <p:grpSpPr>
          <a:xfrm>
            <a:off x="6019799" y="3200400"/>
            <a:ext cx="3886201" cy="308241"/>
            <a:chOff x="1947626" y="1425524"/>
            <a:chExt cx="3532914" cy="288976"/>
          </a:xfrm>
        </p:grpSpPr>
        <p:sp>
          <p:nvSpPr>
            <p:cNvPr id="28" name="TextBox 27"/>
            <p:cNvSpPr txBox="1"/>
            <p:nvPr/>
          </p:nvSpPr>
          <p:spPr>
            <a:xfrm>
              <a:off x="1947626" y="1425528"/>
              <a:ext cx="1010243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Width Fraction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50"/>
          <p:cNvGrpSpPr/>
          <p:nvPr/>
        </p:nvGrpSpPr>
        <p:grpSpPr>
          <a:xfrm>
            <a:off x="2094328" y="3577959"/>
            <a:ext cx="3849267" cy="308241"/>
            <a:chOff x="1981202" y="1425524"/>
            <a:chExt cx="3499338" cy="288976"/>
          </a:xfrm>
        </p:grpSpPr>
        <p:sp>
          <p:nvSpPr>
            <p:cNvPr id="31" name="TextBox 30"/>
            <p:cNvSpPr txBox="1"/>
            <p:nvPr/>
          </p:nvSpPr>
          <p:spPr>
            <a:xfrm>
              <a:off x="1981202" y="1425528"/>
              <a:ext cx="611066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Height*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50"/>
          <p:cNvGrpSpPr/>
          <p:nvPr/>
        </p:nvGrpSpPr>
        <p:grpSpPr>
          <a:xfrm>
            <a:off x="6019799" y="3577959"/>
            <a:ext cx="3886201" cy="308241"/>
            <a:chOff x="1947626" y="1425524"/>
            <a:chExt cx="3532914" cy="288976"/>
          </a:xfrm>
        </p:grpSpPr>
        <p:sp>
          <p:nvSpPr>
            <p:cNvPr id="34" name="TextBox 33"/>
            <p:cNvSpPr txBox="1"/>
            <p:nvPr/>
          </p:nvSpPr>
          <p:spPr>
            <a:xfrm>
              <a:off x="1947626" y="1425528"/>
              <a:ext cx="1035192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Height Fraction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50"/>
          <p:cNvGrpSpPr/>
          <p:nvPr/>
        </p:nvGrpSpPr>
        <p:grpSpPr>
          <a:xfrm>
            <a:off x="2094328" y="3958959"/>
            <a:ext cx="3849267" cy="308241"/>
            <a:chOff x="1981202" y="1425524"/>
            <a:chExt cx="3499338" cy="288976"/>
          </a:xfrm>
        </p:grpSpPr>
        <p:sp>
          <p:nvSpPr>
            <p:cNvPr id="37" name="TextBox 36"/>
            <p:cNvSpPr txBox="1"/>
            <p:nvPr/>
          </p:nvSpPr>
          <p:spPr>
            <a:xfrm>
              <a:off x="1981202" y="1425528"/>
              <a:ext cx="432695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Area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38.915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50"/>
          <p:cNvGrpSpPr/>
          <p:nvPr/>
        </p:nvGrpSpPr>
        <p:grpSpPr>
          <a:xfrm>
            <a:off x="6019799" y="3958959"/>
            <a:ext cx="3886201" cy="308241"/>
            <a:chOff x="1947626" y="1425524"/>
            <a:chExt cx="3532914" cy="288976"/>
          </a:xfrm>
        </p:grpSpPr>
        <p:sp>
          <p:nvSpPr>
            <p:cNvPr id="40" name="TextBox 39"/>
            <p:cNvSpPr txBox="1"/>
            <p:nvPr/>
          </p:nvSpPr>
          <p:spPr>
            <a:xfrm>
              <a:off x="1947626" y="1425528"/>
              <a:ext cx="732603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Perimeter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133600" y="4572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02370" y="464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46863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Contents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095500" y="2684948"/>
          <a:ext cx="4305298" cy="158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06"/>
                <a:gridCol w="2792094"/>
                <a:gridCol w="1066798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Product  Group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Woolen Yarn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Silk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590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95500" y="43434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094326" y="1901559"/>
            <a:ext cx="3849274" cy="308241"/>
            <a:chOff x="1981200" y="1425524"/>
            <a:chExt cx="3499340" cy="288976"/>
          </a:xfrm>
        </p:grpSpPr>
        <p:sp>
          <p:nvSpPr>
            <p:cNvPr id="77" name="TextBox 76"/>
            <p:cNvSpPr txBox="1"/>
            <p:nvPr/>
          </p:nvSpPr>
          <p:spPr>
            <a:xfrm>
              <a:off x="1981200" y="1425524"/>
              <a:ext cx="50742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100% Wool 20% Viscose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679370" y="187377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68961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Finished Product Consumption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133600" y="3048000"/>
          <a:ext cx="6667498" cy="158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524000"/>
                <a:gridCol w="1371600"/>
                <a:gridCol w="914400"/>
                <a:gridCol w="1158546"/>
                <a:gridCol w="1317952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Product Group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Pouf-18 Panels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Pouf – 18 Panels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590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95500" y="65532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78"/>
          <p:cNvGrpSpPr/>
          <p:nvPr/>
        </p:nvGrpSpPr>
        <p:grpSpPr>
          <a:xfrm>
            <a:off x="2087880" y="1752600"/>
            <a:ext cx="3855720" cy="304800"/>
            <a:chOff x="5562600" y="1425524"/>
            <a:chExt cx="3505200" cy="285750"/>
          </a:xfrm>
        </p:grpSpPr>
        <p:sp>
          <p:nvSpPr>
            <p:cNvPr id="80" name="TextBox 79"/>
            <p:cNvSpPr txBox="1"/>
            <p:nvPr/>
          </p:nvSpPr>
          <p:spPr>
            <a:xfrm>
              <a:off x="5562600" y="1425524"/>
              <a:ext cx="50742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Pouf-18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Merge 8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33600" y="2667000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1. Products Consumed</a:t>
            </a:r>
            <a:endParaRPr lang="en-US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46863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Process Sequence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095500" y="2684948"/>
          <a:ext cx="4305299" cy="118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2590800"/>
                <a:gridCol w="1219199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Days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Stitching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Packing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590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95500" y="6019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094326" y="1672959"/>
            <a:ext cx="3849274" cy="308241"/>
            <a:chOff x="1981200" y="1425524"/>
            <a:chExt cx="3499340" cy="288976"/>
          </a:xfrm>
        </p:grpSpPr>
        <p:sp>
          <p:nvSpPr>
            <p:cNvPr id="16" name="TextBox 15"/>
            <p:cNvSpPr txBox="1"/>
            <p:nvPr/>
          </p:nvSpPr>
          <p:spPr>
            <a:xfrm>
              <a:off x="1981200" y="1425524"/>
              <a:ext cx="50742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Pouf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60690" y="164146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431</Words>
  <Application>Microsoft Office PowerPoint</Application>
  <PresentationFormat>Custom</PresentationFormat>
  <Paragraphs>183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Product Management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231</cp:revision>
  <dcterms:created xsi:type="dcterms:W3CDTF">2014-12-23T10:14:53Z</dcterms:created>
  <dcterms:modified xsi:type="dcterms:W3CDTF">2015-01-08T04:41:46Z</dcterms:modified>
</cp:coreProperties>
</file>