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4" r:id="rId6"/>
    <p:sldId id="263" r:id="rId7"/>
    <p:sldId id="265" r:id="rId8"/>
    <p:sldId id="266" r:id="rId9"/>
  </p:sldIdLst>
  <p:sldSz cx="10058400" cy="7315200"/>
  <p:notesSz cx="6858000" cy="9144000"/>
  <p:defaultTextStyle>
    <a:defPPr>
      <a:defRPr lang="en-US"/>
    </a:defPPr>
    <a:lvl1pPr marL="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1" autoAdjust="0"/>
    <p:restoredTop sz="94660"/>
  </p:normalViewPr>
  <p:slideViewPr>
    <p:cSldViewPr>
      <p:cViewPr>
        <p:scale>
          <a:sx n="75" d="100"/>
          <a:sy n="75" d="100"/>
        </p:scale>
        <p:origin x="-984" y="312"/>
      </p:cViewPr>
      <p:guideLst>
        <p:guide orient="horz" pos="2304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93099-64AD-45B1-95C8-940791F150AC}" type="datetimeFigureOut">
              <a:rPr lang="en-US" smtClean="0"/>
              <a:pPr/>
              <a:t>23/Jan/2015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1563" y="685800"/>
            <a:ext cx="4714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6BB7C-668C-4DDA-9F78-63FDE440C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272454"/>
            <a:ext cx="854964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145280"/>
            <a:ext cx="704088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5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1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8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1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23/Jan/2015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23/Jan/2015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92948"/>
            <a:ext cx="226314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948"/>
            <a:ext cx="662178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23/Jan/2015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0058400" cy="6502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endParaRPr lang="en-US"/>
          </a:p>
        </p:txBody>
      </p:sp>
      <p:pic>
        <p:nvPicPr>
          <p:cNvPr id="8" name="Picture 7" descr="images (4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7640" y="20977"/>
            <a:ext cx="670560" cy="629264"/>
          </a:xfrm>
          <a:prstGeom prst="rect">
            <a:avLst/>
          </a:prstGeom>
        </p:spPr>
      </p:pic>
      <p:pic>
        <p:nvPicPr>
          <p:cNvPr id="9" name="Picture 8" descr="downloa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73480" y="162560"/>
            <a:ext cx="335280" cy="32512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525159" y="147198"/>
            <a:ext cx="1443582" cy="328295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sz="1500" b="1" dirty="0" smtClean="0">
                <a:solidFill>
                  <a:srgbClr val="FFC000"/>
                </a:solidFill>
              </a:rPr>
              <a:t>Arpit Gupta  </a:t>
            </a:r>
            <a:r>
              <a:rPr lang="en-US" sz="1500" b="1" dirty="0" smtClean="0">
                <a:solidFill>
                  <a:schemeClr val="bg1"/>
                </a:solidFill>
                <a:sym typeface="Wingdings 3"/>
              </a:rPr>
              <a:t>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151855" y="162560"/>
            <a:ext cx="655085" cy="2951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26</a:t>
            </a:r>
            <a:endParaRPr lang="en-US" b="1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8055" y="126298"/>
            <a:ext cx="1394216" cy="408022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Bookmarks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4629" y="129988"/>
            <a:ext cx="692613" cy="408022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Help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4230978" y="126298"/>
            <a:ext cx="2766060" cy="40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 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 userDrawn="1"/>
        </p:nvGraphicFramePr>
        <p:xfrm>
          <a:off x="0" y="635234"/>
          <a:ext cx="1927860" cy="61630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860"/>
              </a:tblGrid>
              <a:tr h="552704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Product </a:t>
                      </a:r>
                    </a:p>
                    <a:p>
                      <a:r>
                        <a:rPr lang="en-US" sz="1500" baseline="0" dirty="0" smtClean="0"/>
                        <a:t>Configuration</a:t>
                      </a:r>
                      <a:endParaRPr lang="en-US" sz="15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Buyer</a:t>
                      </a:r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Job Worker</a:t>
                      </a:r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Supplier</a:t>
                      </a:r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Designer</a:t>
                      </a:r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Employee</a:t>
                      </a:r>
                      <a:endParaRPr lang="en-US" sz="1300" b="0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Agent</a:t>
                      </a:r>
                      <a:endParaRPr lang="en-US" sz="1300" b="0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endParaRPr lang="en-US" sz="1300" b="0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endParaRPr lang="en-US" sz="1300" b="0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700694"/>
            <a:ext cx="8549640" cy="145288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100495"/>
            <a:ext cx="8549640" cy="160019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63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27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91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55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19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8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746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710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23/Jan/2015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06880"/>
            <a:ext cx="444246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706880"/>
            <a:ext cx="444246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23/Jan/2015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637454"/>
            <a:ext cx="4444207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382" indent="0">
              <a:buNone/>
              <a:defRPr sz="2200" b="1"/>
            </a:lvl2pPr>
            <a:lvl3pPr marL="992764" indent="0">
              <a:buNone/>
              <a:defRPr sz="2000" b="1"/>
            </a:lvl3pPr>
            <a:lvl4pPr marL="1489146" indent="0">
              <a:buNone/>
              <a:defRPr sz="1700" b="1"/>
            </a:lvl4pPr>
            <a:lvl5pPr marL="1985528" indent="0">
              <a:buNone/>
              <a:defRPr sz="1700" b="1"/>
            </a:lvl5pPr>
            <a:lvl6pPr marL="2481910" indent="0">
              <a:buNone/>
              <a:defRPr sz="1700" b="1"/>
            </a:lvl6pPr>
            <a:lvl7pPr marL="2978292" indent="0">
              <a:buNone/>
              <a:defRPr sz="1700" b="1"/>
            </a:lvl7pPr>
            <a:lvl8pPr marL="3474674" indent="0">
              <a:buNone/>
              <a:defRPr sz="1700" b="1"/>
            </a:lvl8pPr>
            <a:lvl9pPr marL="39710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319867"/>
            <a:ext cx="4444207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637454"/>
            <a:ext cx="4445953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382" indent="0">
              <a:buNone/>
              <a:defRPr sz="2200" b="1"/>
            </a:lvl2pPr>
            <a:lvl3pPr marL="992764" indent="0">
              <a:buNone/>
              <a:defRPr sz="2000" b="1"/>
            </a:lvl3pPr>
            <a:lvl4pPr marL="1489146" indent="0">
              <a:buNone/>
              <a:defRPr sz="1700" b="1"/>
            </a:lvl4pPr>
            <a:lvl5pPr marL="1985528" indent="0">
              <a:buNone/>
              <a:defRPr sz="1700" b="1"/>
            </a:lvl5pPr>
            <a:lvl6pPr marL="2481910" indent="0">
              <a:buNone/>
              <a:defRPr sz="1700" b="1"/>
            </a:lvl6pPr>
            <a:lvl7pPr marL="2978292" indent="0">
              <a:buNone/>
              <a:defRPr sz="1700" b="1"/>
            </a:lvl7pPr>
            <a:lvl8pPr marL="3474674" indent="0">
              <a:buNone/>
              <a:defRPr sz="1700" b="1"/>
            </a:lvl8pPr>
            <a:lvl9pPr marL="39710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319867"/>
            <a:ext cx="4445953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23/Jan/2015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23/Jan/2015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23/Jan/2015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91253"/>
            <a:ext cx="3309144" cy="123952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91254"/>
            <a:ext cx="5622925" cy="62433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530774"/>
            <a:ext cx="3309144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96382" indent="0">
              <a:buNone/>
              <a:defRPr sz="1300"/>
            </a:lvl2pPr>
            <a:lvl3pPr marL="992764" indent="0">
              <a:buNone/>
              <a:defRPr sz="1100"/>
            </a:lvl3pPr>
            <a:lvl4pPr marL="1489146" indent="0">
              <a:buNone/>
              <a:defRPr sz="1000"/>
            </a:lvl4pPr>
            <a:lvl5pPr marL="1985528" indent="0">
              <a:buNone/>
              <a:defRPr sz="1000"/>
            </a:lvl5pPr>
            <a:lvl6pPr marL="2481910" indent="0">
              <a:buNone/>
              <a:defRPr sz="1000"/>
            </a:lvl6pPr>
            <a:lvl7pPr marL="2978292" indent="0">
              <a:buNone/>
              <a:defRPr sz="1000"/>
            </a:lvl7pPr>
            <a:lvl8pPr marL="3474674" indent="0">
              <a:buNone/>
              <a:defRPr sz="1000"/>
            </a:lvl8pPr>
            <a:lvl9pPr marL="397105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23/Jan/2015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120640"/>
            <a:ext cx="6035040" cy="60452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53627"/>
            <a:ext cx="6035040" cy="4389120"/>
          </a:xfrm>
        </p:spPr>
        <p:txBody>
          <a:bodyPr/>
          <a:lstStyle>
            <a:lvl1pPr marL="0" indent="0">
              <a:buNone/>
              <a:defRPr sz="3500"/>
            </a:lvl1pPr>
            <a:lvl2pPr marL="496382" indent="0">
              <a:buNone/>
              <a:defRPr sz="3000"/>
            </a:lvl2pPr>
            <a:lvl3pPr marL="992764" indent="0">
              <a:buNone/>
              <a:defRPr sz="2600"/>
            </a:lvl3pPr>
            <a:lvl4pPr marL="1489146" indent="0">
              <a:buNone/>
              <a:defRPr sz="2200"/>
            </a:lvl4pPr>
            <a:lvl5pPr marL="1985528" indent="0">
              <a:buNone/>
              <a:defRPr sz="2200"/>
            </a:lvl5pPr>
            <a:lvl6pPr marL="2481910" indent="0">
              <a:buNone/>
              <a:defRPr sz="2200"/>
            </a:lvl6pPr>
            <a:lvl7pPr marL="2978292" indent="0">
              <a:buNone/>
              <a:defRPr sz="2200"/>
            </a:lvl7pPr>
            <a:lvl8pPr marL="3474674" indent="0">
              <a:buNone/>
              <a:defRPr sz="2200"/>
            </a:lvl8pPr>
            <a:lvl9pPr marL="3971056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725161"/>
            <a:ext cx="603504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96382" indent="0">
              <a:buNone/>
              <a:defRPr sz="1300"/>
            </a:lvl2pPr>
            <a:lvl3pPr marL="992764" indent="0">
              <a:buNone/>
              <a:defRPr sz="1100"/>
            </a:lvl3pPr>
            <a:lvl4pPr marL="1489146" indent="0">
              <a:buNone/>
              <a:defRPr sz="1000"/>
            </a:lvl4pPr>
            <a:lvl5pPr marL="1985528" indent="0">
              <a:buNone/>
              <a:defRPr sz="1000"/>
            </a:lvl5pPr>
            <a:lvl6pPr marL="2481910" indent="0">
              <a:buNone/>
              <a:defRPr sz="1000"/>
            </a:lvl6pPr>
            <a:lvl7pPr marL="2978292" indent="0">
              <a:buNone/>
              <a:defRPr sz="1000"/>
            </a:lvl7pPr>
            <a:lvl8pPr marL="3474674" indent="0">
              <a:buNone/>
              <a:defRPr sz="1000"/>
            </a:lvl8pPr>
            <a:lvl9pPr marL="397105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23/Jan/2015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9052560" cy="1219200"/>
          </a:xfrm>
          <a:prstGeom prst="rect">
            <a:avLst/>
          </a:prstGeom>
        </p:spPr>
        <p:txBody>
          <a:bodyPr vert="horz" lIns="99276" tIns="49638" rIns="99276" bIns="4963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6880"/>
            <a:ext cx="9052560" cy="4827694"/>
          </a:xfrm>
          <a:prstGeom prst="rect">
            <a:avLst/>
          </a:prstGeom>
        </p:spPr>
        <p:txBody>
          <a:bodyPr vert="horz" lIns="99276" tIns="49638" rIns="99276" bIns="496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7"/>
            <a:ext cx="23469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5C49-1AB8-47DD-8680-B052B9532468}" type="datetimeFigureOut">
              <a:rPr lang="en-US" smtClean="0"/>
              <a:pPr/>
              <a:t>23/Jan/2015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780107"/>
            <a:ext cx="31851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780107"/>
            <a:ext cx="23469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27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287" indent="-372287" algn="l" defTabSz="992764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6621" indent="-310239" algn="l" defTabSz="99276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0955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37" indent="-248191" algn="l" defTabSz="99276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3719" indent="-248191" algn="l" defTabSz="99276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0101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6483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2865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19247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382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2764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146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5528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1910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8292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4674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1056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sarojtiwari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mailto:sarojtiwari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Personal Account</a:t>
            </a:r>
            <a:br>
              <a:rPr lang="en-US" b="1" dirty="0" smtClean="0"/>
            </a:br>
            <a:r>
              <a:rPr lang="en-US" b="1" dirty="0" smtClean="0"/>
              <a:t>Management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209550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Buyer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2095500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973156" y="1476732"/>
            <a:ext cx="3849274" cy="276999"/>
            <a:chOff x="1981200" y="1425523"/>
            <a:chExt cx="3499340" cy="344962"/>
          </a:xfrm>
        </p:grpSpPr>
        <p:sp>
          <p:nvSpPr>
            <p:cNvPr id="78" name="TextBox 77"/>
            <p:cNvSpPr txBox="1"/>
            <p:nvPr/>
          </p:nvSpPr>
          <p:spPr>
            <a:xfrm>
              <a:off x="1981200" y="1425523"/>
              <a:ext cx="57737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</a:t>
              </a:r>
              <a:r>
                <a:rPr lang="en-US" sz="1200" dirty="0"/>
                <a:t>*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Surya Carpet Inc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981700" y="2791815"/>
            <a:ext cx="3855720" cy="276999"/>
            <a:chOff x="5562600" y="1425525"/>
            <a:chExt cx="3505200" cy="346246"/>
          </a:xfrm>
        </p:grpSpPr>
        <p:sp>
          <p:nvSpPr>
            <p:cNvPr id="85" name="TextBox 84"/>
            <p:cNvSpPr txBox="1"/>
            <p:nvPr/>
          </p:nvSpPr>
          <p:spPr>
            <a:xfrm>
              <a:off x="5562600" y="1425525"/>
              <a:ext cx="45350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City*</a:t>
              </a:r>
              <a:endParaRPr lang="en-US" sz="1200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Calhoun, GA, USA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Flowchart: Merge 86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89687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1993690" y="3369147"/>
            <a:ext cx="3849274" cy="276999"/>
            <a:chOff x="1981200" y="1425524"/>
            <a:chExt cx="3499340" cy="396326"/>
          </a:xfrm>
        </p:grpSpPr>
        <p:sp>
          <p:nvSpPr>
            <p:cNvPr id="137" name="TextBox 136"/>
            <p:cNvSpPr txBox="1"/>
            <p:nvPr/>
          </p:nvSpPr>
          <p:spPr>
            <a:xfrm>
              <a:off x="1981200" y="1425524"/>
              <a:ext cx="530740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Phone</a:t>
              </a:r>
              <a:endParaRPr lang="en-US" sz="1200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0512-2551424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4026130" y="447049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Active           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1989820" y="3070064"/>
            <a:ext cx="3849274" cy="276999"/>
            <a:chOff x="1981200" y="1425523"/>
            <a:chExt cx="3499340" cy="365040"/>
          </a:xfrm>
        </p:grpSpPr>
        <p:sp>
          <p:nvSpPr>
            <p:cNvPr id="156" name="TextBox 155"/>
            <p:cNvSpPr txBox="1"/>
            <p:nvPr/>
          </p:nvSpPr>
          <p:spPr>
            <a:xfrm>
              <a:off x="1981200" y="1425523"/>
              <a:ext cx="661895" cy="36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Zip Code</a:t>
              </a:r>
              <a:endParaRPr lang="en-US" sz="1200" dirty="0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30701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973580" y="2295197"/>
            <a:ext cx="76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Address*</a:t>
            </a:r>
            <a:endParaRPr lang="en-US" sz="1200" dirty="0"/>
          </a:p>
        </p:txBody>
      </p:sp>
      <p:grpSp>
        <p:nvGrpSpPr>
          <p:cNvPr id="181" name="Group 180"/>
          <p:cNvGrpSpPr/>
          <p:nvPr/>
        </p:nvGrpSpPr>
        <p:grpSpPr>
          <a:xfrm>
            <a:off x="1975656" y="2016897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52928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r>
                <a:rPr lang="en-US" sz="1200" dirty="0"/>
                <a:t>*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8" name="Picture 27" descr="download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89430" y="1447800"/>
            <a:ext cx="1295400" cy="1308551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965036" y="1749052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48130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Suffix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USA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996190" y="3641467"/>
            <a:ext cx="3849274" cy="276999"/>
            <a:chOff x="1981200" y="1425524"/>
            <a:chExt cx="3499340" cy="396326"/>
          </a:xfrm>
        </p:grpSpPr>
        <p:sp>
          <p:nvSpPr>
            <p:cNvPr id="33" name="TextBox 32"/>
            <p:cNvSpPr txBox="1"/>
            <p:nvPr/>
          </p:nvSpPr>
          <p:spPr>
            <a:xfrm>
              <a:off x="1981200" y="1425524"/>
              <a:ext cx="568629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Mobile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9935099350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95016" y="3911287"/>
            <a:ext cx="3849274" cy="276999"/>
            <a:chOff x="1981200" y="1425524"/>
            <a:chExt cx="3499340" cy="396326"/>
          </a:xfrm>
        </p:grpSpPr>
        <p:sp>
          <p:nvSpPr>
            <p:cNvPr id="36" name="TextBox 35"/>
            <p:cNvSpPr txBox="1"/>
            <p:nvPr/>
          </p:nvSpPr>
          <p:spPr>
            <a:xfrm>
              <a:off x="1981200" y="1425524"/>
              <a:ext cx="479735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Email</a:t>
              </a:r>
              <a:endParaRPr lang="en-US" sz="12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info@surya.com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996190" y="4185499"/>
            <a:ext cx="3855720" cy="276999"/>
            <a:chOff x="5562600" y="1425525"/>
            <a:chExt cx="3505200" cy="346246"/>
          </a:xfrm>
        </p:grpSpPr>
        <p:sp>
          <p:nvSpPr>
            <p:cNvPr id="42" name="TextBox 41"/>
            <p:cNvSpPr txBox="1"/>
            <p:nvPr/>
          </p:nvSpPr>
          <p:spPr>
            <a:xfrm>
              <a:off x="5562600" y="1425525"/>
              <a:ext cx="108998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Account Group*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Sundry Debtors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Flowchart: Merge 4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012430" y="441752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Sister Concern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5943600" y="2846163"/>
            <a:ext cx="3849274" cy="276999"/>
            <a:chOff x="1981200" y="1425524"/>
            <a:chExt cx="3499340" cy="396326"/>
          </a:xfrm>
        </p:grpSpPr>
        <p:sp>
          <p:nvSpPr>
            <p:cNvPr id="55" name="TextBox 54"/>
            <p:cNvSpPr txBox="1"/>
            <p:nvPr/>
          </p:nvSpPr>
          <p:spPr>
            <a:xfrm>
              <a:off x="1981200" y="1425524"/>
              <a:ext cx="593403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TIN No.</a:t>
              </a:r>
              <a:endParaRPr lang="en-US" sz="12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943600" y="3124200"/>
            <a:ext cx="3849274" cy="276999"/>
            <a:chOff x="1981200" y="1425524"/>
            <a:chExt cx="3499340" cy="396326"/>
          </a:xfrm>
        </p:grpSpPr>
        <p:sp>
          <p:nvSpPr>
            <p:cNvPr id="58" name="TextBox 57"/>
            <p:cNvSpPr txBox="1"/>
            <p:nvPr/>
          </p:nvSpPr>
          <p:spPr>
            <a:xfrm>
              <a:off x="1981200" y="1425524"/>
              <a:ext cx="570611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CST No</a:t>
              </a:r>
              <a:endParaRPr lang="en-US" sz="12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926110" y="3395591"/>
            <a:ext cx="3855720" cy="276999"/>
            <a:chOff x="5562600" y="1425525"/>
            <a:chExt cx="3505200" cy="346246"/>
          </a:xfrm>
        </p:grpSpPr>
        <p:sp>
          <p:nvSpPr>
            <p:cNvPr id="64" name="TextBox 63"/>
            <p:cNvSpPr txBox="1"/>
            <p:nvPr/>
          </p:nvSpPr>
          <p:spPr>
            <a:xfrm>
              <a:off x="5562600" y="1425525"/>
              <a:ext cx="112973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Sales Tax Group*</a:t>
              </a:r>
              <a:endParaRPr lang="en-US" sz="1200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Export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Flowchart: Merge 6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961091" y="4222230"/>
            <a:ext cx="3825737" cy="276999"/>
            <a:chOff x="5589857" y="1425525"/>
            <a:chExt cx="3477943" cy="346246"/>
          </a:xfrm>
        </p:grpSpPr>
        <p:sp>
          <p:nvSpPr>
            <p:cNvPr id="80" name="TextBox 79"/>
            <p:cNvSpPr txBox="1"/>
            <p:nvPr/>
          </p:nvSpPr>
          <p:spPr>
            <a:xfrm>
              <a:off x="5589857" y="1425525"/>
              <a:ext cx="434501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Sites</a:t>
              </a:r>
              <a:endParaRPr lang="en-US" sz="1200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Surya Carpet Pvt. Ltd.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Flowchart: Merge 81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2095498" y="5074849"/>
          <a:ext cx="7734302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985"/>
                <a:gridCol w="1607516"/>
                <a:gridCol w="1411801"/>
                <a:gridCol w="1267800"/>
                <a:gridCol w="1094400"/>
                <a:gridCol w="1828800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Contact Type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Mobile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Phone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Email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Mr.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Satya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Tiwari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Director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9935099350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satya@surya.com</a:t>
                      </a: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Mr.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Rohit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Purchase Manager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9935099322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rohit@surya.com</a:t>
                      </a: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095498" y="6403848"/>
          <a:ext cx="7734302" cy="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24"/>
                <a:gridCol w="963653"/>
                <a:gridCol w="1585825"/>
                <a:gridCol w="1066800"/>
                <a:gridCol w="1112445"/>
                <a:gridCol w="1583509"/>
                <a:gridCol w="961646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Bank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Bank Branch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Swift Code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IFSC Code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Account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City Bank 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100" baseline="30000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Floor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Tampa, Florida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30923932199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2057400" y="4800600"/>
            <a:ext cx="178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Contact Person Detail</a:t>
            </a:r>
            <a:endParaRPr 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057400" y="6093023"/>
            <a:ext cx="1626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Buyer’s Bank Detail</a:t>
            </a:r>
            <a:endParaRPr lang="en-US" sz="14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5943600" y="3673113"/>
            <a:ext cx="3849274" cy="276999"/>
            <a:chOff x="1981200" y="1425524"/>
            <a:chExt cx="3499340" cy="396326"/>
          </a:xfrm>
        </p:grpSpPr>
        <p:sp>
          <p:nvSpPr>
            <p:cNvPr id="94" name="TextBox 93"/>
            <p:cNvSpPr txBox="1"/>
            <p:nvPr/>
          </p:nvSpPr>
          <p:spPr>
            <a:xfrm>
              <a:off x="1981200" y="1425524"/>
              <a:ext cx="809138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Credit Days</a:t>
              </a:r>
              <a:endParaRPr lang="en-US" sz="12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120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961090" y="3960221"/>
            <a:ext cx="3849274" cy="276999"/>
            <a:chOff x="1981200" y="1425524"/>
            <a:chExt cx="3499340" cy="396326"/>
          </a:xfrm>
        </p:grpSpPr>
        <p:sp>
          <p:nvSpPr>
            <p:cNvPr id="97" name="TextBox 96"/>
            <p:cNvSpPr txBox="1"/>
            <p:nvPr/>
          </p:nvSpPr>
          <p:spPr>
            <a:xfrm>
              <a:off x="1981200" y="1425524"/>
              <a:ext cx="823245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Credit Limit</a:t>
              </a:r>
              <a:endParaRPr lang="en-US" sz="1200" dirty="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3581400" y="2298797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140 Executive DR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5933610" y="4494871"/>
            <a:ext cx="3849274" cy="276999"/>
            <a:chOff x="1981200" y="1425524"/>
            <a:chExt cx="3499340" cy="396326"/>
          </a:xfrm>
        </p:grpSpPr>
        <p:sp>
          <p:nvSpPr>
            <p:cNvPr id="102" name="TextBox 101"/>
            <p:cNvSpPr txBox="1"/>
            <p:nvPr/>
          </p:nvSpPr>
          <p:spPr>
            <a:xfrm>
              <a:off x="1981200" y="1425524"/>
              <a:ext cx="413400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Tags</a:t>
              </a:r>
              <a:endParaRPr lang="en-US" sz="1200" dirty="0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209550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Job Worker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2095500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6"/>
          <p:cNvGrpSpPr/>
          <p:nvPr/>
        </p:nvGrpSpPr>
        <p:grpSpPr>
          <a:xfrm>
            <a:off x="1973156" y="1476732"/>
            <a:ext cx="3849274" cy="276999"/>
            <a:chOff x="1981200" y="1425523"/>
            <a:chExt cx="3499340" cy="344962"/>
          </a:xfrm>
        </p:grpSpPr>
        <p:sp>
          <p:nvSpPr>
            <p:cNvPr id="78" name="TextBox 77"/>
            <p:cNvSpPr txBox="1"/>
            <p:nvPr/>
          </p:nvSpPr>
          <p:spPr>
            <a:xfrm>
              <a:off x="1981200" y="1425523"/>
              <a:ext cx="57737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</a:t>
              </a:r>
              <a:r>
                <a:rPr lang="en-US" sz="1200" dirty="0"/>
                <a:t>*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Deepak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Tripathi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83"/>
          <p:cNvGrpSpPr/>
          <p:nvPr/>
        </p:nvGrpSpPr>
        <p:grpSpPr>
          <a:xfrm>
            <a:off x="1981700" y="3065385"/>
            <a:ext cx="3855720" cy="276999"/>
            <a:chOff x="5562600" y="1425525"/>
            <a:chExt cx="3505200" cy="346246"/>
          </a:xfrm>
        </p:grpSpPr>
        <p:sp>
          <p:nvSpPr>
            <p:cNvPr id="85" name="TextBox 84"/>
            <p:cNvSpPr txBox="1"/>
            <p:nvPr/>
          </p:nvSpPr>
          <p:spPr>
            <a:xfrm>
              <a:off x="5562600" y="1425525"/>
              <a:ext cx="45350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City*</a:t>
              </a:r>
              <a:endParaRPr lang="en-US" sz="1200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Calhoun, GA, USA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Flowchart: Merge 86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89687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35"/>
          <p:cNvGrpSpPr/>
          <p:nvPr/>
        </p:nvGrpSpPr>
        <p:grpSpPr>
          <a:xfrm>
            <a:off x="1993690" y="3642717"/>
            <a:ext cx="3849274" cy="276999"/>
            <a:chOff x="1981200" y="1425524"/>
            <a:chExt cx="3499340" cy="396326"/>
          </a:xfrm>
        </p:grpSpPr>
        <p:sp>
          <p:nvSpPr>
            <p:cNvPr id="137" name="TextBox 136"/>
            <p:cNvSpPr txBox="1"/>
            <p:nvPr/>
          </p:nvSpPr>
          <p:spPr>
            <a:xfrm>
              <a:off x="1981200" y="1425524"/>
              <a:ext cx="530740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Phone</a:t>
              </a:r>
              <a:endParaRPr lang="en-US" sz="1200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0512-2551424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4026130" y="4953000"/>
            <a:ext cx="191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Active           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  <p:grpSp>
        <p:nvGrpSpPr>
          <p:cNvPr id="5" name="Group 154"/>
          <p:cNvGrpSpPr/>
          <p:nvPr/>
        </p:nvGrpSpPr>
        <p:grpSpPr>
          <a:xfrm>
            <a:off x="1989820" y="3343634"/>
            <a:ext cx="3849274" cy="276999"/>
            <a:chOff x="1981200" y="1425523"/>
            <a:chExt cx="3499340" cy="365040"/>
          </a:xfrm>
        </p:grpSpPr>
        <p:sp>
          <p:nvSpPr>
            <p:cNvPr id="156" name="TextBox 155"/>
            <p:cNvSpPr txBox="1"/>
            <p:nvPr/>
          </p:nvSpPr>
          <p:spPr>
            <a:xfrm>
              <a:off x="1981200" y="1425523"/>
              <a:ext cx="661895" cy="36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Zip Code</a:t>
              </a:r>
              <a:endParaRPr lang="en-US" sz="1200" dirty="0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30701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973580" y="2568767"/>
            <a:ext cx="76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Address*</a:t>
            </a:r>
            <a:endParaRPr lang="en-US" sz="1200" dirty="0"/>
          </a:p>
        </p:txBody>
      </p:sp>
      <p:grpSp>
        <p:nvGrpSpPr>
          <p:cNvPr id="6" name="Group 180"/>
          <p:cNvGrpSpPr/>
          <p:nvPr/>
        </p:nvGrpSpPr>
        <p:grpSpPr>
          <a:xfrm>
            <a:off x="1975656" y="2016897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52928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r>
                <a:rPr lang="en-US" sz="1200" dirty="0"/>
                <a:t>*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28"/>
          <p:cNvGrpSpPr/>
          <p:nvPr/>
        </p:nvGrpSpPr>
        <p:grpSpPr>
          <a:xfrm>
            <a:off x="1965036" y="1749052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48130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Suffix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Ugapur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1996190" y="3915037"/>
            <a:ext cx="3849274" cy="276999"/>
            <a:chOff x="1981200" y="1425524"/>
            <a:chExt cx="3499340" cy="396326"/>
          </a:xfrm>
        </p:grpSpPr>
        <p:sp>
          <p:nvSpPr>
            <p:cNvPr id="33" name="TextBox 32"/>
            <p:cNvSpPr txBox="1"/>
            <p:nvPr/>
          </p:nvSpPr>
          <p:spPr>
            <a:xfrm>
              <a:off x="1981200" y="1425524"/>
              <a:ext cx="568629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Mobile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9935099350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34"/>
          <p:cNvGrpSpPr/>
          <p:nvPr/>
        </p:nvGrpSpPr>
        <p:grpSpPr>
          <a:xfrm>
            <a:off x="1995016" y="4184857"/>
            <a:ext cx="3849274" cy="276999"/>
            <a:chOff x="1981200" y="1425524"/>
            <a:chExt cx="3499340" cy="396326"/>
          </a:xfrm>
        </p:grpSpPr>
        <p:sp>
          <p:nvSpPr>
            <p:cNvPr id="36" name="TextBox 35"/>
            <p:cNvSpPr txBox="1"/>
            <p:nvPr/>
          </p:nvSpPr>
          <p:spPr>
            <a:xfrm>
              <a:off x="1981200" y="1425524"/>
              <a:ext cx="479735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Email</a:t>
              </a:r>
              <a:endParaRPr lang="en-US" sz="12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info@surya.com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40"/>
          <p:cNvGrpSpPr/>
          <p:nvPr/>
        </p:nvGrpSpPr>
        <p:grpSpPr>
          <a:xfrm>
            <a:off x="1996190" y="4459069"/>
            <a:ext cx="3855720" cy="276999"/>
            <a:chOff x="5562600" y="1425525"/>
            <a:chExt cx="3505200" cy="346246"/>
          </a:xfrm>
        </p:grpSpPr>
        <p:sp>
          <p:nvSpPr>
            <p:cNvPr id="42" name="TextBox 41"/>
            <p:cNvSpPr txBox="1"/>
            <p:nvPr/>
          </p:nvSpPr>
          <p:spPr>
            <a:xfrm>
              <a:off x="5562600" y="1425525"/>
              <a:ext cx="818173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Guarantor*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Surya Mani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Tiwari</a:t>
              </a:r>
              <a:r>
                <a:rPr lang="en-US" sz="1200" dirty="0" smtClean="0">
                  <a:solidFill>
                    <a:schemeClr val="tx1"/>
                  </a:solidFill>
                </a:rPr>
                <a:t> (M.D.)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Flowchart: Merge 4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012430" y="4953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Sister Concern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  <p:grpSp>
        <p:nvGrpSpPr>
          <p:cNvPr id="11" name="Group 53"/>
          <p:cNvGrpSpPr/>
          <p:nvPr/>
        </p:nvGrpSpPr>
        <p:grpSpPr>
          <a:xfrm>
            <a:off x="5943600" y="2846163"/>
            <a:ext cx="3849274" cy="276999"/>
            <a:chOff x="1981200" y="1425524"/>
            <a:chExt cx="3499340" cy="396326"/>
          </a:xfrm>
        </p:grpSpPr>
        <p:sp>
          <p:nvSpPr>
            <p:cNvPr id="55" name="TextBox 54"/>
            <p:cNvSpPr txBox="1"/>
            <p:nvPr/>
          </p:nvSpPr>
          <p:spPr>
            <a:xfrm>
              <a:off x="1981200" y="1425524"/>
              <a:ext cx="634090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PAN No.</a:t>
              </a:r>
              <a:endParaRPr lang="en-US" sz="12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62"/>
          <p:cNvGrpSpPr/>
          <p:nvPr/>
        </p:nvGrpSpPr>
        <p:grpSpPr>
          <a:xfrm>
            <a:off x="5926110" y="3395591"/>
            <a:ext cx="3855720" cy="276999"/>
            <a:chOff x="5562600" y="1425525"/>
            <a:chExt cx="3505200" cy="346246"/>
          </a:xfrm>
        </p:grpSpPr>
        <p:sp>
          <p:nvSpPr>
            <p:cNvPr id="64" name="TextBox 63"/>
            <p:cNvSpPr txBox="1"/>
            <p:nvPr/>
          </p:nvSpPr>
          <p:spPr>
            <a:xfrm>
              <a:off x="5562600" y="1425525"/>
              <a:ext cx="92408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TDS Category</a:t>
              </a:r>
              <a:endParaRPr lang="en-US" sz="1200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Contractor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Flowchart: Merge 6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4" name="Group 78"/>
          <p:cNvGrpSpPr/>
          <p:nvPr/>
        </p:nvGrpSpPr>
        <p:grpSpPr>
          <a:xfrm>
            <a:off x="5961091" y="3946160"/>
            <a:ext cx="3825737" cy="276999"/>
            <a:chOff x="5589857" y="1425525"/>
            <a:chExt cx="3477943" cy="346246"/>
          </a:xfrm>
        </p:grpSpPr>
        <p:sp>
          <p:nvSpPr>
            <p:cNvPr id="80" name="TextBox 79"/>
            <p:cNvSpPr txBox="1"/>
            <p:nvPr/>
          </p:nvSpPr>
          <p:spPr>
            <a:xfrm>
              <a:off x="5589857" y="1425525"/>
              <a:ext cx="434501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Sites</a:t>
              </a:r>
              <a:endParaRPr lang="en-US" sz="1200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Surya Carpet Pvt. Ltd.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Flowchart: Merge 81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2095498" y="5532049"/>
          <a:ext cx="7734302" cy="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985"/>
                <a:gridCol w="1607516"/>
                <a:gridCol w="1411801"/>
                <a:gridCol w="1267800"/>
                <a:gridCol w="1094400"/>
                <a:gridCol w="1828800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Contact Type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Mobile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Phone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Email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2057400" y="5257800"/>
            <a:ext cx="178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Contact Person Detail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3581400" y="2572367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140 Executive DR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7" name="Group 100"/>
          <p:cNvGrpSpPr/>
          <p:nvPr/>
        </p:nvGrpSpPr>
        <p:grpSpPr>
          <a:xfrm>
            <a:off x="5933610" y="4980801"/>
            <a:ext cx="3849274" cy="276999"/>
            <a:chOff x="1981200" y="1425524"/>
            <a:chExt cx="3499340" cy="396326"/>
          </a:xfrm>
        </p:grpSpPr>
        <p:sp>
          <p:nvSpPr>
            <p:cNvPr id="102" name="TextBox 101"/>
            <p:cNvSpPr txBox="1"/>
            <p:nvPr/>
          </p:nvSpPr>
          <p:spPr>
            <a:xfrm>
              <a:off x="1981200" y="1425524"/>
              <a:ext cx="413400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Tags</a:t>
              </a:r>
              <a:endParaRPr lang="en-US" sz="1200" dirty="0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2"/>
          <p:cNvGrpSpPr/>
          <p:nvPr/>
        </p:nvGrpSpPr>
        <p:grpSpPr>
          <a:xfrm>
            <a:off x="5928610" y="3122021"/>
            <a:ext cx="3855720" cy="276999"/>
            <a:chOff x="5562600" y="1425525"/>
            <a:chExt cx="3505200" cy="346246"/>
          </a:xfrm>
        </p:grpSpPr>
        <p:sp>
          <p:nvSpPr>
            <p:cNvPr id="68" name="TextBox 67"/>
            <p:cNvSpPr txBox="1"/>
            <p:nvPr/>
          </p:nvSpPr>
          <p:spPr>
            <a:xfrm>
              <a:off x="5562600" y="1425525"/>
              <a:ext cx="77328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TDS Group</a:t>
              </a:r>
              <a:endParaRPr lang="en-US" sz="12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Company / Firm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owchart: Merge 6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1" name="Group 180"/>
          <p:cNvGrpSpPr/>
          <p:nvPr/>
        </p:nvGrpSpPr>
        <p:grpSpPr>
          <a:xfrm>
            <a:off x="1978156" y="2289217"/>
            <a:ext cx="3849274" cy="276999"/>
            <a:chOff x="1981200" y="1425523"/>
            <a:chExt cx="3499340" cy="344962"/>
          </a:xfrm>
        </p:grpSpPr>
        <p:sp>
          <p:nvSpPr>
            <p:cNvPr id="72" name="TextBox 71"/>
            <p:cNvSpPr txBox="1"/>
            <p:nvPr/>
          </p:nvSpPr>
          <p:spPr>
            <a:xfrm>
              <a:off x="1981200" y="1425523"/>
              <a:ext cx="90316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Father Name</a:t>
              </a:r>
              <a:endParaRPr lang="en-US" sz="1200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40"/>
          <p:cNvGrpSpPr/>
          <p:nvPr/>
        </p:nvGrpSpPr>
        <p:grpSpPr>
          <a:xfrm>
            <a:off x="1983700" y="4737211"/>
            <a:ext cx="3855720" cy="276999"/>
            <a:chOff x="5562600" y="1425525"/>
            <a:chExt cx="3505200" cy="346246"/>
          </a:xfrm>
        </p:grpSpPr>
        <p:sp>
          <p:nvSpPr>
            <p:cNvPr id="77" name="TextBox 76"/>
            <p:cNvSpPr txBox="1"/>
            <p:nvPr/>
          </p:nvSpPr>
          <p:spPr>
            <a:xfrm>
              <a:off x="5562600" y="1425525"/>
              <a:ext cx="108998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Account Group*</a:t>
              </a:r>
              <a:endParaRPr lang="en-US" sz="12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Sundry Debtors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Flowchart: Merge 8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9" name="Group 62"/>
          <p:cNvGrpSpPr/>
          <p:nvPr/>
        </p:nvGrpSpPr>
        <p:grpSpPr>
          <a:xfrm>
            <a:off x="5928610" y="3670411"/>
            <a:ext cx="3855720" cy="276999"/>
            <a:chOff x="5562600" y="1425525"/>
            <a:chExt cx="3505200" cy="346246"/>
          </a:xfrm>
        </p:grpSpPr>
        <p:sp>
          <p:nvSpPr>
            <p:cNvPr id="93" name="TextBox 92"/>
            <p:cNvSpPr txBox="1"/>
            <p:nvPr/>
          </p:nvSpPr>
          <p:spPr>
            <a:xfrm>
              <a:off x="5562600" y="1425525"/>
              <a:ext cx="67343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Price List</a:t>
              </a:r>
              <a:endParaRPr lang="en-US" sz="1200" dirty="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Ugapur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Flowchart: Merge 98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1" name="Group 78"/>
          <p:cNvGrpSpPr/>
          <p:nvPr/>
        </p:nvGrpSpPr>
        <p:grpSpPr>
          <a:xfrm>
            <a:off x="5963591" y="4233470"/>
            <a:ext cx="3825737" cy="276999"/>
            <a:chOff x="5589857" y="1425525"/>
            <a:chExt cx="3477943" cy="346246"/>
          </a:xfrm>
        </p:grpSpPr>
        <p:sp>
          <p:nvSpPr>
            <p:cNvPr id="104" name="TextBox 103"/>
            <p:cNvSpPr txBox="1"/>
            <p:nvPr/>
          </p:nvSpPr>
          <p:spPr>
            <a:xfrm>
              <a:off x="5589857" y="1425525"/>
              <a:ext cx="67063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Divisions</a:t>
              </a:r>
              <a:endParaRPr lang="en-US" sz="1200" dirty="0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Tufted, Knotted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Flowchart: Merge 10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7" name="Group 78"/>
          <p:cNvGrpSpPr/>
          <p:nvPr/>
        </p:nvGrpSpPr>
        <p:grpSpPr>
          <a:xfrm>
            <a:off x="5966091" y="4505790"/>
            <a:ext cx="3825737" cy="276999"/>
            <a:chOff x="5589857" y="1425525"/>
            <a:chExt cx="3477943" cy="346246"/>
          </a:xfrm>
        </p:grpSpPr>
        <p:sp>
          <p:nvSpPr>
            <p:cNvPr id="108" name="TextBox 107"/>
            <p:cNvSpPr txBox="1"/>
            <p:nvPr/>
          </p:nvSpPr>
          <p:spPr>
            <a:xfrm>
              <a:off x="5589857" y="1425525"/>
              <a:ext cx="72665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Processes</a:t>
              </a:r>
              <a:endParaRPr lang="en-US" sz="1200" dirty="0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Weaving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Flowchart: Merge 10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pic>
        <p:nvPicPr>
          <p:cNvPr id="90" name="Picture 89" descr="IMG-20150107-WA0009.jpg"/>
          <p:cNvPicPr>
            <a:picLocks noChangeAspect="1"/>
          </p:cNvPicPr>
          <p:nvPr/>
        </p:nvPicPr>
        <p:blipFill>
          <a:blip r:embed="rId2" cstate="print"/>
          <a:srcRect l="36719" t="9375" r="30469" b="38542"/>
          <a:stretch>
            <a:fillRect/>
          </a:stretch>
        </p:blipFill>
        <p:spPr>
          <a:xfrm>
            <a:off x="8686800" y="1524000"/>
            <a:ext cx="1066800" cy="1270000"/>
          </a:xfrm>
          <a:prstGeom prst="rect">
            <a:avLst/>
          </a:prstGeom>
        </p:spPr>
      </p:pic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2095498" y="6480048"/>
          <a:ext cx="7734302" cy="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24"/>
                <a:gridCol w="963653"/>
                <a:gridCol w="1585825"/>
                <a:gridCol w="1066800"/>
                <a:gridCol w="1112445"/>
                <a:gridCol w="1583509"/>
                <a:gridCol w="961646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Bank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Bank Branch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Swift Code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IFSC Code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Account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State Bank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Ugapur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30923932199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2057400" y="6169223"/>
            <a:ext cx="2037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Job Worker’s Bank Detail</a:t>
            </a:r>
            <a:endParaRPr lang="en-US"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209550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Supplier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2095500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6"/>
          <p:cNvGrpSpPr/>
          <p:nvPr/>
        </p:nvGrpSpPr>
        <p:grpSpPr>
          <a:xfrm>
            <a:off x="1973156" y="1476732"/>
            <a:ext cx="3849274" cy="276999"/>
            <a:chOff x="1981200" y="1425523"/>
            <a:chExt cx="3499340" cy="344962"/>
          </a:xfrm>
        </p:grpSpPr>
        <p:sp>
          <p:nvSpPr>
            <p:cNvPr id="78" name="TextBox 77"/>
            <p:cNvSpPr txBox="1"/>
            <p:nvPr/>
          </p:nvSpPr>
          <p:spPr>
            <a:xfrm>
              <a:off x="1981200" y="1425523"/>
              <a:ext cx="57737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</a:t>
              </a:r>
              <a:r>
                <a:rPr lang="en-US" sz="1200" dirty="0"/>
                <a:t>*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A-SERIES INTERNATIONAL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83"/>
          <p:cNvGrpSpPr/>
          <p:nvPr/>
        </p:nvGrpSpPr>
        <p:grpSpPr>
          <a:xfrm>
            <a:off x="1981700" y="2791815"/>
            <a:ext cx="3855720" cy="276999"/>
            <a:chOff x="5562600" y="1425525"/>
            <a:chExt cx="3505200" cy="346246"/>
          </a:xfrm>
        </p:grpSpPr>
        <p:sp>
          <p:nvSpPr>
            <p:cNvPr id="85" name="TextBox 84"/>
            <p:cNvSpPr txBox="1"/>
            <p:nvPr/>
          </p:nvSpPr>
          <p:spPr>
            <a:xfrm>
              <a:off x="5562600" y="1425525"/>
              <a:ext cx="45350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City*</a:t>
              </a:r>
              <a:endParaRPr lang="en-US" sz="1200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Mirzapur</a:t>
              </a:r>
              <a:r>
                <a:rPr lang="en-US" sz="1200" dirty="0" smtClean="0">
                  <a:solidFill>
                    <a:schemeClr val="tx1"/>
                  </a:solidFill>
                </a:rPr>
                <a:t>, U.P., India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Flowchart: Merge 86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89687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35"/>
          <p:cNvGrpSpPr/>
          <p:nvPr/>
        </p:nvGrpSpPr>
        <p:grpSpPr>
          <a:xfrm>
            <a:off x="1993690" y="3369147"/>
            <a:ext cx="3849274" cy="276999"/>
            <a:chOff x="1981200" y="1425524"/>
            <a:chExt cx="3499340" cy="396326"/>
          </a:xfrm>
        </p:grpSpPr>
        <p:sp>
          <p:nvSpPr>
            <p:cNvPr id="137" name="TextBox 136"/>
            <p:cNvSpPr txBox="1"/>
            <p:nvPr/>
          </p:nvSpPr>
          <p:spPr>
            <a:xfrm>
              <a:off x="1981200" y="1425524"/>
              <a:ext cx="530740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Phone</a:t>
              </a:r>
              <a:endParaRPr lang="en-US" sz="1200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0512-2551424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4026130" y="447049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Active           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  <p:grpSp>
        <p:nvGrpSpPr>
          <p:cNvPr id="5" name="Group 154"/>
          <p:cNvGrpSpPr/>
          <p:nvPr/>
        </p:nvGrpSpPr>
        <p:grpSpPr>
          <a:xfrm>
            <a:off x="1989820" y="3070064"/>
            <a:ext cx="3849274" cy="276999"/>
            <a:chOff x="1981200" y="1425523"/>
            <a:chExt cx="3499340" cy="365040"/>
          </a:xfrm>
        </p:grpSpPr>
        <p:sp>
          <p:nvSpPr>
            <p:cNvPr id="156" name="TextBox 155"/>
            <p:cNvSpPr txBox="1"/>
            <p:nvPr/>
          </p:nvSpPr>
          <p:spPr>
            <a:xfrm>
              <a:off x="1981200" y="1425523"/>
              <a:ext cx="661895" cy="36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Zip Code</a:t>
              </a:r>
              <a:endParaRPr lang="en-US" sz="1200" dirty="0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231001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973580" y="2295197"/>
            <a:ext cx="76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Address*</a:t>
            </a:r>
            <a:endParaRPr lang="en-US" sz="1200" dirty="0"/>
          </a:p>
        </p:txBody>
      </p:sp>
      <p:grpSp>
        <p:nvGrpSpPr>
          <p:cNvPr id="6" name="Group 180"/>
          <p:cNvGrpSpPr/>
          <p:nvPr/>
        </p:nvGrpSpPr>
        <p:grpSpPr>
          <a:xfrm>
            <a:off x="1975656" y="2016897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52928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r>
                <a:rPr lang="en-US" sz="1200" dirty="0"/>
                <a:t>*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28"/>
          <p:cNvGrpSpPr/>
          <p:nvPr/>
        </p:nvGrpSpPr>
        <p:grpSpPr>
          <a:xfrm>
            <a:off x="1965036" y="1749052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48130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Suffix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MIRZAPUR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1996190" y="3641467"/>
            <a:ext cx="3849274" cy="276999"/>
            <a:chOff x="1981200" y="1425524"/>
            <a:chExt cx="3499340" cy="396326"/>
          </a:xfrm>
        </p:grpSpPr>
        <p:sp>
          <p:nvSpPr>
            <p:cNvPr id="33" name="TextBox 32"/>
            <p:cNvSpPr txBox="1"/>
            <p:nvPr/>
          </p:nvSpPr>
          <p:spPr>
            <a:xfrm>
              <a:off x="1981200" y="1425524"/>
              <a:ext cx="568629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Mobile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9935099350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34"/>
          <p:cNvGrpSpPr/>
          <p:nvPr/>
        </p:nvGrpSpPr>
        <p:grpSpPr>
          <a:xfrm>
            <a:off x="1995016" y="3911287"/>
            <a:ext cx="3849274" cy="276999"/>
            <a:chOff x="1981200" y="1425524"/>
            <a:chExt cx="3499340" cy="396326"/>
          </a:xfrm>
        </p:grpSpPr>
        <p:sp>
          <p:nvSpPr>
            <p:cNvPr id="36" name="TextBox 35"/>
            <p:cNvSpPr txBox="1"/>
            <p:nvPr/>
          </p:nvSpPr>
          <p:spPr>
            <a:xfrm>
              <a:off x="1981200" y="1425524"/>
              <a:ext cx="479735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Email</a:t>
              </a:r>
              <a:endParaRPr lang="en-US" sz="12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Aseries@gmail.com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40"/>
          <p:cNvGrpSpPr/>
          <p:nvPr/>
        </p:nvGrpSpPr>
        <p:grpSpPr>
          <a:xfrm>
            <a:off x="1996190" y="4185499"/>
            <a:ext cx="3855720" cy="276999"/>
            <a:chOff x="5562600" y="1425525"/>
            <a:chExt cx="3505200" cy="346246"/>
          </a:xfrm>
        </p:grpSpPr>
        <p:sp>
          <p:nvSpPr>
            <p:cNvPr id="42" name="TextBox 41"/>
            <p:cNvSpPr txBox="1"/>
            <p:nvPr/>
          </p:nvSpPr>
          <p:spPr>
            <a:xfrm>
              <a:off x="5562600" y="1425525"/>
              <a:ext cx="108998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Account Group*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Sundry Creditors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Flowchart: Merge 4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012430" y="441752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Sister Concern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  <p:grpSp>
        <p:nvGrpSpPr>
          <p:cNvPr id="11" name="Group 53"/>
          <p:cNvGrpSpPr/>
          <p:nvPr/>
        </p:nvGrpSpPr>
        <p:grpSpPr>
          <a:xfrm>
            <a:off x="5943600" y="2846163"/>
            <a:ext cx="3849274" cy="276999"/>
            <a:chOff x="1981200" y="1425524"/>
            <a:chExt cx="3499340" cy="396326"/>
          </a:xfrm>
        </p:grpSpPr>
        <p:sp>
          <p:nvSpPr>
            <p:cNvPr id="55" name="TextBox 54"/>
            <p:cNvSpPr txBox="1"/>
            <p:nvPr/>
          </p:nvSpPr>
          <p:spPr>
            <a:xfrm>
              <a:off x="1981200" y="1425524"/>
              <a:ext cx="593403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TIN No.</a:t>
              </a:r>
              <a:endParaRPr lang="en-US" sz="12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56"/>
          <p:cNvGrpSpPr/>
          <p:nvPr/>
        </p:nvGrpSpPr>
        <p:grpSpPr>
          <a:xfrm>
            <a:off x="5943600" y="3124200"/>
            <a:ext cx="3849274" cy="276999"/>
            <a:chOff x="1981200" y="1425524"/>
            <a:chExt cx="3499340" cy="396326"/>
          </a:xfrm>
        </p:grpSpPr>
        <p:sp>
          <p:nvSpPr>
            <p:cNvPr id="58" name="TextBox 57"/>
            <p:cNvSpPr txBox="1"/>
            <p:nvPr/>
          </p:nvSpPr>
          <p:spPr>
            <a:xfrm>
              <a:off x="1981200" y="1425524"/>
              <a:ext cx="570611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CST No</a:t>
              </a:r>
              <a:endParaRPr lang="en-US" sz="12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62"/>
          <p:cNvGrpSpPr/>
          <p:nvPr/>
        </p:nvGrpSpPr>
        <p:grpSpPr>
          <a:xfrm>
            <a:off x="5926110" y="3395591"/>
            <a:ext cx="3855720" cy="276999"/>
            <a:chOff x="5562600" y="1425525"/>
            <a:chExt cx="3505200" cy="346246"/>
          </a:xfrm>
        </p:grpSpPr>
        <p:sp>
          <p:nvSpPr>
            <p:cNvPr id="64" name="TextBox 63"/>
            <p:cNvSpPr txBox="1"/>
            <p:nvPr/>
          </p:nvSpPr>
          <p:spPr>
            <a:xfrm>
              <a:off x="5562600" y="1425525"/>
              <a:ext cx="112973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Sales Tax Group*</a:t>
              </a:r>
              <a:endParaRPr lang="en-US" sz="1200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Local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Flowchart: Merge 6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4" name="Group 78"/>
          <p:cNvGrpSpPr/>
          <p:nvPr/>
        </p:nvGrpSpPr>
        <p:grpSpPr>
          <a:xfrm>
            <a:off x="5961091" y="4222230"/>
            <a:ext cx="3825737" cy="276999"/>
            <a:chOff x="5589857" y="1425525"/>
            <a:chExt cx="3477943" cy="346246"/>
          </a:xfrm>
        </p:grpSpPr>
        <p:sp>
          <p:nvSpPr>
            <p:cNvPr id="80" name="TextBox 79"/>
            <p:cNvSpPr txBox="1"/>
            <p:nvPr/>
          </p:nvSpPr>
          <p:spPr>
            <a:xfrm>
              <a:off x="5589857" y="1425525"/>
              <a:ext cx="434501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Sites</a:t>
              </a:r>
              <a:endParaRPr lang="en-US" sz="1200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Surya Carpet Pvt. Ltd.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Flowchart: Merge 81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2095498" y="5074849"/>
          <a:ext cx="7734302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985"/>
                <a:gridCol w="1607516"/>
                <a:gridCol w="1411801"/>
                <a:gridCol w="1267800"/>
                <a:gridCol w="1094400"/>
                <a:gridCol w="1828800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Contact Type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Mobile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Phone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Email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Mr.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Saroj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Tiwari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Director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9935099350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hlinkClick r:id="rId2"/>
                        </a:rPr>
                        <a:t>sarojtiwari@gmail.com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095498" y="6403848"/>
          <a:ext cx="7734302" cy="69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680"/>
                <a:gridCol w="1536021"/>
                <a:gridCol w="1349010"/>
                <a:gridCol w="1211413"/>
                <a:gridCol w="1045726"/>
                <a:gridCol w="1045726"/>
                <a:gridCol w="1045726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Bank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Bank Branch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Swift Code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IFSC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Account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Bank Of India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Station Road,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Mirzapur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90923932200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2057400" y="4800600"/>
            <a:ext cx="178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Contact Person Detail</a:t>
            </a:r>
            <a:endParaRPr 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057400" y="6093023"/>
            <a:ext cx="1810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Supplier’s Bank Detail</a:t>
            </a:r>
            <a:endParaRPr lang="en-US" sz="1400" b="1" dirty="0"/>
          </a:p>
        </p:txBody>
      </p:sp>
      <p:grpSp>
        <p:nvGrpSpPr>
          <p:cNvPr id="15" name="Group 92"/>
          <p:cNvGrpSpPr/>
          <p:nvPr/>
        </p:nvGrpSpPr>
        <p:grpSpPr>
          <a:xfrm>
            <a:off x="5943600" y="3673113"/>
            <a:ext cx="3849274" cy="276999"/>
            <a:chOff x="1981200" y="1425524"/>
            <a:chExt cx="3499340" cy="396326"/>
          </a:xfrm>
        </p:grpSpPr>
        <p:sp>
          <p:nvSpPr>
            <p:cNvPr id="94" name="TextBox 93"/>
            <p:cNvSpPr txBox="1"/>
            <p:nvPr/>
          </p:nvSpPr>
          <p:spPr>
            <a:xfrm>
              <a:off x="1981200" y="1425524"/>
              <a:ext cx="809138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Credit Days</a:t>
              </a:r>
              <a:endParaRPr lang="en-US" sz="12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30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95"/>
          <p:cNvGrpSpPr/>
          <p:nvPr/>
        </p:nvGrpSpPr>
        <p:grpSpPr>
          <a:xfrm>
            <a:off x="5961090" y="3960221"/>
            <a:ext cx="3849274" cy="276999"/>
            <a:chOff x="1981200" y="1425524"/>
            <a:chExt cx="3499340" cy="396326"/>
          </a:xfrm>
        </p:grpSpPr>
        <p:sp>
          <p:nvSpPr>
            <p:cNvPr id="97" name="TextBox 96"/>
            <p:cNvSpPr txBox="1"/>
            <p:nvPr/>
          </p:nvSpPr>
          <p:spPr>
            <a:xfrm>
              <a:off x="1981200" y="1425524"/>
              <a:ext cx="823245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Credit Limit</a:t>
              </a:r>
              <a:endParaRPr lang="en-US" sz="1200" dirty="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3581400" y="2298797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OPP.LALDIGGI WATER TANK JHANGAN MANGAN LANE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7" name="Group 100"/>
          <p:cNvGrpSpPr/>
          <p:nvPr/>
        </p:nvGrpSpPr>
        <p:grpSpPr>
          <a:xfrm>
            <a:off x="5933610" y="4494871"/>
            <a:ext cx="3849274" cy="276999"/>
            <a:chOff x="1981200" y="1425524"/>
            <a:chExt cx="3499340" cy="396326"/>
          </a:xfrm>
        </p:grpSpPr>
        <p:sp>
          <p:nvSpPr>
            <p:cNvPr id="102" name="TextBox 101"/>
            <p:cNvSpPr txBox="1"/>
            <p:nvPr/>
          </p:nvSpPr>
          <p:spPr>
            <a:xfrm>
              <a:off x="1981200" y="1425524"/>
              <a:ext cx="413400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Tags</a:t>
              </a:r>
              <a:endParaRPr lang="en-US" sz="1200" dirty="0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7" name="Picture 66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5801" y="1452563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209550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Designer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2095500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6"/>
          <p:cNvGrpSpPr/>
          <p:nvPr/>
        </p:nvGrpSpPr>
        <p:grpSpPr>
          <a:xfrm>
            <a:off x="1973156" y="1476732"/>
            <a:ext cx="3849274" cy="276999"/>
            <a:chOff x="1981200" y="1425523"/>
            <a:chExt cx="3499340" cy="344962"/>
          </a:xfrm>
        </p:grpSpPr>
        <p:sp>
          <p:nvSpPr>
            <p:cNvPr id="78" name="TextBox 77"/>
            <p:cNvSpPr txBox="1"/>
            <p:nvPr/>
          </p:nvSpPr>
          <p:spPr>
            <a:xfrm>
              <a:off x="1981200" y="1425523"/>
              <a:ext cx="57737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</a:t>
              </a:r>
              <a:r>
                <a:rPr lang="en-US" sz="1200" dirty="0"/>
                <a:t>*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Candice Olson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89687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2133600" y="3276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Active           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  <p:grpSp>
        <p:nvGrpSpPr>
          <p:cNvPr id="6" name="Group 180"/>
          <p:cNvGrpSpPr/>
          <p:nvPr/>
        </p:nvGrpSpPr>
        <p:grpSpPr>
          <a:xfrm>
            <a:off x="1975656" y="2016897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52928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r>
                <a:rPr lang="en-US" sz="1200" dirty="0"/>
                <a:t>*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28"/>
          <p:cNvGrpSpPr/>
          <p:nvPr/>
        </p:nvGrpSpPr>
        <p:grpSpPr>
          <a:xfrm>
            <a:off x="1965036" y="1749052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48130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Suffix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2095498" y="4160447"/>
          <a:ext cx="7734303" cy="1767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356"/>
                <a:gridCol w="2584234"/>
                <a:gridCol w="2269604"/>
                <a:gridCol w="2038109"/>
              </a:tblGrid>
              <a:tr h="44198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Preview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88396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Designer’s Label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44198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2057400" y="3886200"/>
            <a:ext cx="1440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Document Detail</a:t>
            </a:r>
            <a:endParaRPr lang="en-US" sz="1400" b="1" dirty="0"/>
          </a:p>
        </p:txBody>
      </p:sp>
      <p:pic>
        <p:nvPicPr>
          <p:cNvPr id="72" name="Picture 71" descr="download (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9600" y="1524000"/>
            <a:ext cx="1336191" cy="1138237"/>
          </a:xfrm>
          <a:prstGeom prst="rect">
            <a:avLst/>
          </a:prstGeom>
        </p:spPr>
      </p:pic>
      <p:grpSp>
        <p:nvGrpSpPr>
          <p:cNvPr id="79" name="Group 180"/>
          <p:cNvGrpSpPr/>
          <p:nvPr/>
        </p:nvGrpSpPr>
        <p:grpSpPr>
          <a:xfrm>
            <a:off x="1978156" y="2289217"/>
            <a:ext cx="3849274" cy="911183"/>
            <a:chOff x="1981200" y="1425523"/>
            <a:chExt cx="3499340" cy="1134746"/>
          </a:xfrm>
        </p:grpSpPr>
        <p:sp>
          <p:nvSpPr>
            <p:cNvPr id="94" name="TextBox 93"/>
            <p:cNvSpPr txBox="1"/>
            <p:nvPr/>
          </p:nvSpPr>
          <p:spPr>
            <a:xfrm>
              <a:off x="1981200" y="1425523"/>
              <a:ext cx="817182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Description</a:t>
              </a:r>
              <a:endParaRPr lang="en-US" sz="12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423140" y="1425524"/>
              <a:ext cx="2057400" cy="1134745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1. Each packed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pcs</a:t>
              </a:r>
              <a:r>
                <a:rPr lang="en-US" sz="1200" dirty="0" smtClean="0">
                  <a:solidFill>
                    <a:schemeClr val="tx1"/>
                  </a:solidFill>
                </a:rPr>
                <a:t> should be labeled properly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96" name="Picture 95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4648200"/>
            <a:ext cx="19050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209550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Employee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2095500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6"/>
          <p:cNvGrpSpPr/>
          <p:nvPr/>
        </p:nvGrpSpPr>
        <p:grpSpPr>
          <a:xfrm>
            <a:off x="1973156" y="1476732"/>
            <a:ext cx="3849274" cy="276999"/>
            <a:chOff x="1981200" y="1425523"/>
            <a:chExt cx="3499340" cy="344962"/>
          </a:xfrm>
        </p:grpSpPr>
        <p:sp>
          <p:nvSpPr>
            <p:cNvPr id="78" name="TextBox 77"/>
            <p:cNvSpPr txBox="1"/>
            <p:nvPr/>
          </p:nvSpPr>
          <p:spPr>
            <a:xfrm>
              <a:off x="1981200" y="1425523"/>
              <a:ext cx="57737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</a:t>
              </a:r>
              <a:r>
                <a:rPr lang="en-US" sz="1200" dirty="0"/>
                <a:t>*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Shailendra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Verma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83"/>
          <p:cNvGrpSpPr/>
          <p:nvPr/>
        </p:nvGrpSpPr>
        <p:grpSpPr>
          <a:xfrm>
            <a:off x="1981700" y="2791815"/>
            <a:ext cx="3855720" cy="276999"/>
            <a:chOff x="5562600" y="1425525"/>
            <a:chExt cx="3505200" cy="346246"/>
          </a:xfrm>
        </p:grpSpPr>
        <p:sp>
          <p:nvSpPr>
            <p:cNvPr id="85" name="TextBox 84"/>
            <p:cNvSpPr txBox="1"/>
            <p:nvPr/>
          </p:nvSpPr>
          <p:spPr>
            <a:xfrm>
              <a:off x="5562600" y="1425525"/>
              <a:ext cx="45350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City*</a:t>
              </a:r>
              <a:endParaRPr lang="en-US" sz="1200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Badohi</a:t>
              </a:r>
              <a:r>
                <a:rPr lang="en-US" sz="1200" dirty="0" smtClean="0">
                  <a:solidFill>
                    <a:schemeClr val="tx1"/>
                  </a:solidFill>
                </a:rPr>
                <a:t>, U.P., India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Flowchart: Merge 86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89687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35"/>
          <p:cNvGrpSpPr/>
          <p:nvPr/>
        </p:nvGrpSpPr>
        <p:grpSpPr>
          <a:xfrm>
            <a:off x="1993690" y="3369147"/>
            <a:ext cx="3849274" cy="276999"/>
            <a:chOff x="1981200" y="1425524"/>
            <a:chExt cx="3499340" cy="396326"/>
          </a:xfrm>
        </p:grpSpPr>
        <p:sp>
          <p:nvSpPr>
            <p:cNvPr id="137" name="TextBox 136"/>
            <p:cNvSpPr txBox="1"/>
            <p:nvPr/>
          </p:nvSpPr>
          <p:spPr>
            <a:xfrm>
              <a:off x="1981200" y="1425524"/>
              <a:ext cx="530740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Phone</a:t>
              </a:r>
              <a:endParaRPr lang="en-US" sz="1200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0512-2551424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4026130" y="447049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Active           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  <p:grpSp>
        <p:nvGrpSpPr>
          <p:cNvPr id="5" name="Group 154"/>
          <p:cNvGrpSpPr/>
          <p:nvPr/>
        </p:nvGrpSpPr>
        <p:grpSpPr>
          <a:xfrm>
            <a:off x="1989820" y="3070064"/>
            <a:ext cx="3849274" cy="276999"/>
            <a:chOff x="1981200" y="1425523"/>
            <a:chExt cx="3499340" cy="365040"/>
          </a:xfrm>
        </p:grpSpPr>
        <p:sp>
          <p:nvSpPr>
            <p:cNvPr id="156" name="TextBox 155"/>
            <p:cNvSpPr txBox="1"/>
            <p:nvPr/>
          </p:nvSpPr>
          <p:spPr>
            <a:xfrm>
              <a:off x="1981200" y="1425523"/>
              <a:ext cx="661895" cy="36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Zip Code</a:t>
              </a:r>
              <a:endParaRPr lang="en-US" sz="1200" dirty="0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231001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973580" y="2295197"/>
            <a:ext cx="76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Address*</a:t>
            </a:r>
            <a:endParaRPr lang="en-US" sz="1200" dirty="0"/>
          </a:p>
        </p:txBody>
      </p:sp>
      <p:grpSp>
        <p:nvGrpSpPr>
          <p:cNvPr id="6" name="Group 180"/>
          <p:cNvGrpSpPr/>
          <p:nvPr/>
        </p:nvGrpSpPr>
        <p:grpSpPr>
          <a:xfrm>
            <a:off x="1975656" y="2016897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52928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r>
                <a:rPr lang="en-US" sz="1200" dirty="0"/>
                <a:t>*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28"/>
          <p:cNvGrpSpPr/>
          <p:nvPr/>
        </p:nvGrpSpPr>
        <p:grpSpPr>
          <a:xfrm>
            <a:off x="1965036" y="1749052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48130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Suffix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1996190" y="3641467"/>
            <a:ext cx="3849274" cy="276999"/>
            <a:chOff x="1981200" y="1425524"/>
            <a:chExt cx="3499340" cy="396326"/>
          </a:xfrm>
        </p:grpSpPr>
        <p:sp>
          <p:nvSpPr>
            <p:cNvPr id="33" name="TextBox 32"/>
            <p:cNvSpPr txBox="1"/>
            <p:nvPr/>
          </p:nvSpPr>
          <p:spPr>
            <a:xfrm>
              <a:off x="1981200" y="1425524"/>
              <a:ext cx="568629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Mobile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9935099350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34"/>
          <p:cNvGrpSpPr/>
          <p:nvPr/>
        </p:nvGrpSpPr>
        <p:grpSpPr>
          <a:xfrm>
            <a:off x="1995016" y="3911287"/>
            <a:ext cx="3849274" cy="276999"/>
            <a:chOff x="1981200" y="1425524"/>
            <a:chExt cx="3499340" cy="396326"/>
          </a:xfrm>
        </p:grpSpPr>
        <p:sp>
          <p:nvSpPr>
            <p:cNvPr id="36" name="TextBox 35"/>
            <p:cNvSpPr txBox="1"/>
            <p:nvPr/>
          </p:nvSpPr>
          <p:spPr>
            <a:xfrm>
              <a:off x="1981200" y="1425524"/>
              <a:ext cx="479735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Email</a:t>
              </a:r>
              <a:endParaRPr lang="en-US" sz="12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Shailendra.verma@surya.com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40"/>
          <p:cNvGrpSpPr/>
          <p:nvPr/>
        </p:nvGrpSpPr>
        <p:grpSpPr>
          <a:xfrm>
            <a:off x="1996190" y="4185499"/>
            <a:ext cx="3855720" cy="276999"/>
            <a:chOff x="5562600" y="1425525"/>
            <a:chExt cx="3505200" cy="346246"/>
          </a:xfrm>
        </p:grpSpPr>
        <p:sp>
          <p:nvSpPr>
            <p:cNvPr id="42" name="TextBox 41"/>
            <p:cNvSpPr txBox="1"/>
            <p:nvPr/>
          </p:nvSpPr>
          <p:spPr>
            <a:xfrm>
              <a:off x="5562600" y="1425525"/>
              <a:ext cx="108998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Account Group*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Employees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Flowchart: Merge 4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012430" y="441752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Sister Concern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  <p:grpSp>
        <p:nvGrpSpPr>
          <p:cNvPr id="11" name="Group 53"/>
          <p:cNvGrpSpPr/>
          <p:nvPr/>
        </p:nvGrpSpPr>
        <p:grpSpPr>
          <a:xfrm>
            <a:off x="5943600" y="2846163"/>
            <a:ext cx="3849274" cy="276999"/>
            <a:chOff x="1981200" y="1425524"/>
            <a:chExt cx="3499340" cy="396326"/>
          </a:xfrm>
        </p:grpSpPr>
        <p:sp>
          <p:nvSpPr>
            <p:cNvPr id="55" name="TextBox 54"/>
            <p:cNvSpPr txBox="1"/>
            <p:nvPr/>
          </p:nvSpPr>
          <p:spPr>
            <a:xfrm>
              <a:off x="1981200" y="1425524"/>
              <a:ext cx="634090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PAN No.</a:t>
              </a:r>
              <a:endParaRPr lang="en-US" sz="12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62"/>
          <p:cNvGrpSpPr/>
          <p:nvPr/>
        </p:nvGrpSpPr>
        <p:grpSpPr>
          <a:xfrm>
            <a:off x="5926110" y="3124200"/>
            <a:ext cx="3855720" cy="276999"/>
            <a:chOff x="5562600" y="1425525"/>
            <a:chExt cx="3505200" cy="346246"/>
          </a:xfrm>
        </p:grpSpPr>
        <p:sp>
          <p:nvSpPr>
            <p:cNvPr id="64" name="TextBox 63"/>
            <p:cNvSpPr txBox="1"/>
            <p:nvPr/>
          </p:nvSpPr>
          <p:spPr>
            <a:xfrm>
              <a:off x="5562600" y="1425525"/>
              <a:ext cx="77328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TDS Group</a:t>
              </a:r>
              <a:endParaRPr lang="en-US" sz="1200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Individual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Flowchart: Merge 6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4" name="Group 78"/>
          <p:cNvGrpSpPr/>
          <p:nvPr/>
        </p:nvGrpSpPr>
        <p:grpSpPr>
          <a:xfrm>
            <a:off x="5946101" y="4191000"/>
            <a:ext cx="3825737" cy="276999"/>
            <a:chOff x="5589857" y="1425525"/>
            <a:chExt cx="3477943" cy="346246"/>
          </a:xfrm>
        </p:grpSpPr>
        <p:sp>
          <p:nvSpPr>
            <p:cNvPr id="80" name="TextBox 79"/>
            <p:cNvSpPr txBox="1"/>
            <p:nvPr/>
          </p:nvSpPr>
          <p:spPr>
            <a:xfrm>
              <a:off x="5589857" y="1425525"/>
              <a:ext cx="561401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Branch</a:t>
              </a:r>
              <a:endParaRPr lang="en-US" sz="1200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Surya Carpet Pvt. Ltd.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Flowchart: Merge 81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2095498" y="5074849"/>
          <a:ext cx="7734302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985"/>
                <a:gridCol w="1607516"/>
                <a:gridCol w="1411801"/>
                <a:gridCol w="1267800"/>
                <a:gridCol w="1094400"/>
                <a:gridCol w="1828800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Contact Type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Mobile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Phone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Email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Mr.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Saroj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Tiwari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Director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9935099350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hlinkClick r:id="rId2"/>
                        </a:rPr>
                        <a:t>sarojtiwari@gmail.com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095498" y="6403848"/>
          <a:ext cx="7734300" cy="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64"/>
                <a:gridCol w="1733234"/>
                <a:gridCol w="1522213"/>
                <a:gridCol w="1366950"/>
                <a:gridCol w="1366950"/>
                <a:gridCol w="1179989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Bank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Bank Branch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Swift Code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IFSC Code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Bank Of India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Station Road,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Mirzapur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2057400" y="4800600"/>
            <a:ext cx="178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Contact Person Detail</a:t>
            </a:r>
            <a:endParaRPr 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057400" y="6093023"/>
            <a:ext cx="1810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Employee Bank Detail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3581400" y="2298797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Near Ram </a:t>
            </a:r>
            <a:r>
              <a:rPr lang="en-US" sz="1200" dirty="0" err="1" smtClean="0">
                <a:solidFill>
                  <a:schemeClr val="tx1"/>
                </a:solidFill>
              </a:rPr>
              <a:t>Takiz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7" name="Group 100"/>
          <p:cNvGrpSpPr/>
          <p:nvPr/>
        </p:nvGrpSpPr>
        <p:grpSpPr>
          <a:xfrm>
            <a:off x="5933610" y="4828401"/>
            <a:ext cx="3849274" cy="276999"/>
            <a:chOff x="1981200" y="1425524"/>
            <a:chExt cx="3499340" cy="396326"/>
          </a:xfrm>
        </p:grpSpPr>
        <p:sp>
          <p:nvSpPr>
            <p:cNvPr id="102" name="TextBox 101"/>
            <p:cNvSpPr txBox="1"/>
            <p:nvPr/>
          </p:nvSpPr>
          <p:spPr>
            <a:xfrm>
              <a:off x="1981200" y="1425524"/>
              <a:ext cx="413400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Tags</a:t>
              </a:r>
              <a:endParaRPr lang="en-US" sz="1200" dirty="0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2"/>
          <p:cNvGrpSpPr/>
          <p:nvPr/>
        </p:nvGrpSpPr>
        <p:grpSpPr>
          <a:xfrm>
            <a:off x="5913620" y="3397770"/>
            <a:ext cx="3855720" cy="276999"/>
            <a:chOff x="5562600" y="1425525"/>
            <a:chExt cx="3505200" cy="346246"/>
          </a:xfrm>
        </p:grpSpPr>
        <p:sp>
          <p:nvSpPr>
            <p:cNvPr id="69" name="TextBox 68"/>
            <p:cNvSpPr txBox="1"/>
            <p:nvPr/>
          </p:nvSpPr>
          <p:spPr>
            <a:xfrm>
              <a:off x="5562600" y="1425525"/>
              <a:ext cx="92408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TDS Category</a:t>
              </a:r>
              <a:endParaRPr lang="en-US" sz="1200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Employee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Flowchart: Merge 70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2" name="Group 62"/>
          <p:cNvGrpSpPr/>
          <p:nvPr/>
        </p:nvGrpSpPr>
        <p:grpSpPr>
          <a:xfrm>
            <a:off x="5916120" y="3670411"/>
            <a:ext cx="3855720" cy="276999"/>
            <a:chOff x="5562600" y="1425525"/>
            <a:chExt cx="3505200" cy="346246"/>
          </a:xfrm>
        </p:grpSpPr>
        <p:sp>
          <p:nvSpPr>
            <p:cNvPr id="73" name="TextBox 72"/>
            <p:cNvSpPr txBox="1"/>
            <p:nvPr/>
          </p:nvSpPr>
          <p:spPr>
            <a:xfrm>
              <a:off x="5562600" y="1425525"/>
              <a:ext cx="84131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Designation</a:t>
              </a:r>
              <a:endParaRPr lang="en-US" sz="1200" dirty="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Employee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Flowchart: Merge 76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9" name="Group 62"/>
          <p:cNvGrpSpPr/>
          <p:nvPr/>
        </p:nvGrpSpPr>
        <p:grpSpPr>
          <a:xfrm>
            <a:off x="5918620" y="3942731"/>
            <a:ext cx="3855720" cy="276999"/>
            <a:chOff x="5562600" y="1425525"/>
            <a:chExt cx="3505200" cy="346246"/>
          </a:xfrm>
        </p:grpSpPr>
        <p:sp>
          <p:nvSpPr>
            <p:cNvPr id="84" name="TextBox 83"/>
            <p:cNvSpPr txBox="1"/>
            <p:nvPr/>
          </p:nvSpPr>
          <p:spPr>
            <a:xfrm>
              <a:off x="5562600" y="1425525"/>
              <a:ext cx="91417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Departments</a:t>
              </a:r>
              <a:endParaRPr lang="en-US" sz="1200" dirty="0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Production, Packing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Flowchart: Merge 92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6" name="Group 78"/>
          <p:cNvGrpSpPr/>
          <p:nvPr/>
        </p:nvGrpSpPr>
        <p:grpSpPr>
          <a:xfrm>
            <a:off x="5948601" y="4463320"/>
            <a:ext cx="3825737" cy="276999"/>
            <a:chOff x="5589857" y="1425525"/>
            <a:chExt cx="3477943" cy="346246"/>
          </a:xfrm>
        </p:grpSpPr>
        <p:sp>
          <p:nvSpPr>
            <p:cNvPr id="99" name="TextBox 98"/>
            <p:cNvSpPr txBox="1"/>
            <p:nvPr/>
          </p:nvSpPr>
          <p:spPr>
            <a:xfrm>
              <a:off x="5589857" y="1425525"/>
              <a:ext cx="434501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Sites</a:t>
              </a:r>
              <a:endParaRPr lang="en-US" sz="1200" dirty="0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Surya Carpet Pvt. Ltd.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Flowchart: Merge 10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pic>
        <p:nvPicPr>
          <p:cNvPr id="105" name="Picture 104" descr="download (4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63000" y="160020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209550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Agent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2095500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6"/>
          <p:cNvGrpSpPr/>
          <p:nvPr/>
        </p:nvGrpSpPr>
        <p:grpSpPr>
          <a:xfrm>
            <a:off x="1973156" y="1476732"/>
            <a:ext cx="3849274" cy="276999"/>
            <a:chOff x="1981200" y="1425523"/>
            <a:chExt cx="3499340" cy="344962"/>
          </a:xfrm>
        </p:grpSpPr>
        <p:sp>
          <p:nvSpPr>
            <p:cNvPr id="78" name="TextBox 77"/>
            <p:cNvSpPr txBox="1"/>
            <p:nvPr/>
          </p:nvSpPr>
          <p:spPr>
            <a:xfrm>
              <a:off x="1981200" y="1425523"/>
              <a:ext cx="57737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</a:t>
              </a:r>
              <a:r>
                <a:rPr lang="en-US" sz="1200" dirty="0"/>
                <a:t>*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Regent Shipping Services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83"/>
          <p:cNvGrpSpPr/>
          <p:nvPr/>
        </p:nvGrpSpPr>
        <p:grpSpPr>
          <a:xfrm>
            <a:off x="1981700" y="2791815"/>
            <a:ext cx="3855720" cy="276999"/>
            <a:chOff x="5562600" y="1425525"/>
            <a:chExt cx="3505200" cy="346246"/>
          </a:xfrm>
        </p:grpSpPr>
        <p:sp>
          <p:nvSpPr>
            <p:cNvPr id="85" name="TextBox 84"/>
            <p:cNvSpPr txBox="1"/>
            <p:nvPr/>
          </p:nvSpPr>
          <p:spPr>
            <a:xfrm>
              <a:off x="5562600" y="1425525"/>
              <a:ext cx="45350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City*</a:t>
              </a:r>
              <a:endParaRPr lang="en-US" sz="1200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r>
                <a:rPr lang="en-US" sz="1200" dirty="0" smtClean="0">
                  <a:solidFill>
                    <a:schemeClr val="tx1"/>
                  </a:solidFill>
                </a:rPr>
                <a:t>, U.P., India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Flowchart: Merge 86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89687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35"/>
          <p:cNvGrpSpPr/>
          <p:nvPr/>
        </p:nvGrpSpPr>
        <p:grpSpPr>
          <a:xfrm>
            <a:off x="1993690" y="3369147"/>
            <a:ext cx="3849274" cy="276999"/>
            <a:chOff x="1981200" y="1425524"/>
            <a:chExt cx="3499340" cy="396326"/>
          </a:xfrm>
        </p:grpSpPr>
        <p:sp>
          <p:nvSpPr>
            <p:cNvPr id="137" name="TextBox 136"/>
            <p:cNvSpPr txBox="1"/>
            <p:nvPr/>
          </p:nvSpPr>
          <p:spPr>
            <a:xfrm>
              <a:off x="1981200" y="1425524"/>
              <a:ext cx="530740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Phone</a:t>
              </a:r>
              <a:endParaRPr lang="en-US" sz="1200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0512-2551424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2362200" y="447049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Active           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  <p:grpSp>
        <p:nvGrpSpPr>
          <p:cNvPr id="5" name="Group 154"/>
          <p:cNvGrpSpPr/>
          <p:nvPr/>
        </p:nvGrpSpPr>
        <p:grpSpPr>
          <a:xfrm>
            <a:off x="1989820" y="3070064"/>
            <a:ext cx="3849274" cy="276999"/>
            <a:chOff x="1981200" y="1425523"/>
            <a:chExt cx="3499340" cy="365040"/>
          </a:xfrm>
        </p:grpSpPr>
        <p:sp>
          <p:nvSpPr>
            <p:cNvPr id="156" name="TextBox 155"/>
            <p:cNvSpPr txBox="1"/>
            <p:nvPr/>
          </p:nvSpPr>
          <p:spPr>
            <a:xfrm>
              <a:off x="1981200" y="1425523"/>
              <a:ext cx="661895" cy="36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Zip Code</a:t>
              </a:r>
              <a:endParaRPr lang="en-US" sz="1200" dirty="0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231001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973580" y="2295197"/>
            <a:ext cx="76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Address*</a:t>
            </a:r>
            <a:endParaRPr lang="en-US" sz="1200" dirty="0"/>
          </a:p>
        </p:txBody>
      </p:sp>
      <p:grpSp>
        <p:nvGrpSpPr>
          <p:cNvPr id="6" name="Group 180"/>
          <p:cNvGrpSpPr/>
          <p:nvPr/>
        </p:nvGrpSpPr>
        <p:grpSpPr>
          <a:xfrm>
            <a:off x="1975656" y="2016897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52928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r>
                <a:rPr lang="en-US" sz="1200" dirty="0"/>
                <a:t>*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10006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28"/>
          <p:cNvGrpSpPr/>
          <p:nvPr/>
        </p:nvGrpSpPr>
        <p:grpSpPr>
          <a:xfrm>
            <a:off x="1965036" y="1749052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48130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Suffix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1996190" y="3641467"/>
            <a:ext cx="3849274" cy="276999"/>
            <a:chOff x="1981200" y="1425524"/>
            <a:chExt cx="3499340" cy="396326"/>
          </a:xfrm>
        </p:grpSpPr>
        <p:sp>
          <p:nvSpPr>
            <p:cNvPr id="33" name="TextBox 32"/>
            <p:cNvSpPr txBox="1"/>
            <p:nvPr/>
          </p:nvSpPr>
          <p:spPr>
            <a:xfrm>
              <a:off x="1981200" y="1425524"/>
              <a:ext cx="568629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Mobile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9935099350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34"/>
          <p:cNvGrpSpPr/>
          <p:nvPr/>
        </p:nvGrpSpPr>
        <p:grpSpPr>
          <a:xfrm>
            <a:off x="1995016" y="3911287"/>
            <a:ext cx="3849274" cy="276999"/>
            <a:chOff x="1981200" y="1425524"/>
            <a:chExt cx="3499340" cy="396326"/>
          </a:xfrm>
        </p:grpSpPr>
        <p:sp>
          <p:nvSpPr>
            <p:cNvPr id="36" name="TextBox 35"/>
            <p:cNvSpPr txBox="1"/>
            <p:nvPr/>
          </p:nvSpPr>
          <p:spPr>
            <a:xfrm>
              <a:off x="1981200" y="1425524"/>
              <a:ext cx="479735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Email</a:t>
              </a:r>
              <a:endParaRPr lang="en-US" sz="12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regentshipping@gmail.com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40"/>
          <p:cNvGrpSpPr/>
          <p:nvPr/>
        </p:nvGrpSpPr>
        <p:grpSpPr>
          <a:xfrm>
            <a:off x="1996190" y="4185499"/>
            <a:ext cx="3855720" cy="276999"/>
            <a:chOff x="5562600" y="1425525"/>
            <a:chExt cx="3505200" cy="346246"/>
          </a:xfrm>
        </p:grpSpPr>
        <p:sp>
          <p:nvSpPr>
            <p:cNvPr id="42" name="TextBox 41"/>
            <p:cNvSpPr txBox="1"/>
            <p:nvPr/>
          </p:nvSpPr>
          <p:spPr>
            <a:xfrm>
              <a:off x="5562600" y="1425525"/>
              <a:ext cx="108998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Account Group*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Shipping Agents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Flowchart: Merge 4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2095498" y="5074849"/>
          <a:ext cx="7734302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985"/>
                <a:gridCol w="1607516"/>
                <a:gridCol w="1411801"/>
                <a:gridCol w="1267800"/>
                <a:gridCol w="1094400"/>
                <a:gridCol w="1828800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Contact Type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Mobile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Phone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Email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Mr.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Mukesh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Gupta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Director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9935099350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mukeshgupta@gmail.com</a:t>
                      </a: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095498" y="6403848"/>
          <a:ext cx="7734302" cy="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79"/>
                <a:gridCol w="1376723"/>
                <a:gridCol w="1600200"/>
                <a:gridCol w="1033606"/>
                <a:gridCol w="1186006"/>
                <a:gridCol w="1023794"/>
                <a:gridCol w="1023794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Bank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Bank Branch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Swift Code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IFSC Code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Account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Bank Of India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Station Road,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Mirzapur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BE30039109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2057400" y="4800600"/>
            <a:ext cx="178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Contact Person Detail</a:t>
            </a:r>
            <a:endParaRPr 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057400" y="6093023"/>
            <a:ext cx="1037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Bank Detail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3581400" y="2298797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8" name="Picture 67" descr="rssc_logo_news_detai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1524000"/>
            <a:ext cx="1527048" cy="1143000"/>
          </a:xfrm>
          <a:prstGeom prst="rect">
            <a:avLst/>
          </a:prstGeom>
        </p:spPr>
      </p:pic>
      <p:grpSp>
        <p:nvGrpSpPr>
          <p:cNvPr id="45" name="Group 53"/>
          <p:cNvGrpSpPr/>
          <p:nvPr/>
        </p:nvGrpSpPr>
        <p:grpSpPr>
          <a:xfrm>
            <a:off x="5943600" y="2590800"/>
            <a:ext cx="3849274" cy="276999"/>
            <a:chOff x="1981200" y="1425524"/>
            <a:chExt cx="3499340" cy="396326"/>
          </a:xfrm>
        </p:grpSpPr>
        <p:sp>
          <p:nvSpPr>
            <p:cNvPr id="46" name="TextBox 45"/>
            <p:cNvSpPr txBox="1"/>
            <p:nvPr/>
          </p:nvSpPr>
          <p:spPr>
            <a:xfrm>
              <a:off x="1981200" y="1425524"/>
              <a:ext cx="634090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PAN No.</a:t>
              </a:r>
              <a:endParaRPr lang="en-US" sz="12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62"/>
          <p:cNvGrpSpPr/>
          <p:nvPr/>
        </p:nvGrpSpPr>
        <p:grpSpPr>
          <a:xfrm>
            <a:off x="5926110" y="3140228"/>
            <a:ext cx="3855720" cy="276999"/>
            <a:chOff x="5562600" y="1425525"/>
            <a:chExt cx="3505200" cy="346246"/>
          </a:xfrm>
        </p:grpSpPr>
        <p:sp>
          <p:nvSpPr>
            <p:cNvPr id="49" name="TextBox 48"/>
            <p:cNvSpPr txBox="1"/>
            <p:nvPr/>
          </p:nvSpPr>
          <p:spPr>
            <a:xfrm>
              <a:off x="5562600" y="1425525"/>
              <a:ext cx="92408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TDS Category</a:t>
              </a:r>
              <a:endParaRPr lang="en-US" sz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Contractor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Flowchart: Merge 50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2" name="Group 62"/>
          <p:cNvGrpSpPr/>
          <p:nvPr/>
        </p:nvGrpSpPr>
        <p:grpSpPr>
          <a:xfrm>
            <a:off x="5928610" y="2866658"/>
            <a:ext cx="3855720" cy="276999"/>
            <a:chOff x="5562600" y="1425525"/>
            <a:chExt cx="3505200" cy="346246"/>
          </a:xfrm>
        </p:grpSpPr>
        <p:sp>
          <p:nvSpPr>
            <p:cNvPr id="53" name="TextBox 52"/>
            <p:cNvSpPr txBox="1"/>
            <p:nvPr/>
          </p:nvSpPr>
          <p:spPr>
            <a:xfrm>
              <a:off x="5562600" y="1425525"/>
              <a:ext cx="77328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TDS Group</a:t>
              </a:r>
              <a:endParaRPr lang="en-US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Company / Firm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Flowchart: Merge 54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50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Transporter</a:t>
            </a:r>
            <a:endParaRPr lang="en-US" sz="26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095500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76"/>
          <p:cNvGrpSpPr/>
          <p:nvPr/>
        </p:nvGrpSpPr>
        <p:grpSpPr>
          <a:xfrm>
            <a:off x="1973156" y="1476732"/>
            <a:ext cx="3849274" cy="276999"/>
            <a:chOff x="1981200" y="1425523"/>
            <a:chExt cx="3499340" cy="344962"/>
          </a:xfrm>
        </p:grpSpPr>
        <p:sp>
          <p:nvSpPr>
            <p:cNvPr id="5" name="TextBox 4"/>
            <p:cNvSpPr txBox="1"/>
            <p:nvPr/>
          </p:nvSpPr>
          <p:spPr>
            <a:xfrm>
              <a:off x="1981200" y="1425523"/>
              <a:ext cx="57737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</a:t>
              </a:r>
              <a:r>
                <a:rPr lang="en-US" sz="1200" dirty="0"/>
                <a:t>*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Delhi Gorakhpur Transport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83"/>
          <p:cNvGrpSpPr/>
          <p:nvPr/>
        </p:nvGrpSpPr>
        <p:grpSpPr>
          <a:xfrm>
            <a:off x="1981700" y="2791815"/>
            <a:ext cx="3855720" cy="276999"/>
            <a:chOff x="5562600" y="1425525"/>
            <a:chExt cx="3505200" cy="346246"/>
          </a:xfrm>
        </p:grpSpPr>
        <p:sp>
          <p:nvSpPr>
            <p:cNvPr id="8" name="TextBox 7"/>
            <p:cNvSpPr txBox="1"/>
            <p:nvPr/>
          </p:nvSpPr>
          <p:spPr>
            <a:xfrm>
              <a:off x="5562600" y="1425525"/>
              <a:ext cx="45350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City*</a:t>
              </a:r>
              <a:endParaRPr lang="en-US" sz="12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Kanpur, U.P., India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Merge 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89687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35"/>
          <p:cNvGrpSpPr/>
          <p:nvPr/>
        </p:nvGrpSpPr>
        <p:grpSpPr>
          <a:xfrm>
            <a:off x="1993690" y="3369147"/>
            <a:ext cx="3849274" cy="276999"/>
            <a:chOff x="1981200" y="1425524"/>
            <a:chExt cx="3499340" cy="396326"/>
          </a:xfrm>
        </p:grpSpPr>
        <p:sp>
          <p:nvSpPr>
            <p:cNvPr id="14" name="TextBox 13"/>
            <p:cNvSpPr txBox="1"/>
            <p:nvPr/>
          </p:nvSpPr>
          <p:spPr>
            <a:xfrm>
              <a:off x="1981200" y="1425524"/>
              <a:ext cx="530740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Phone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0512-2551424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62200" y="447049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Active           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  <p:grpSp>
        <p:nvGrpSpPr>
          <p:cNvPr id="17" name="Group 154"/>
          <p:cNvGrpSpPr/>
          <p:nvPr/>
        </p:nvGrpSpPr>
        <p:grpSpPr>
          <a:xfrm>
            <a:off x="1989820" y="3070064"/>
            <a:ext cx="3849274" cy="276999"/>
            <a:chOff x="1981200" y="1425523"/>
            <a:chExt cx="3499340" cy="365040"/>
          </a:xfrm>
        </p:grpSpPr>
        <p:sp>
          <p:nvSpPr>
            <p:cNvPr id="18" name="TextBox 17"/>
            <p:cNvSpPr txBox="1"/>
            <p:nvPr/>
          </p:nvSpPr>
          <p:spPr>
            <a:xfrm>
              <a:off x="1981200" y="1425523"/>
              <a:ext cx="661895" cy="36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Zip Code</a:t>
              </a:r>
              <a:endParaRPr lang="en-US" sz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208001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73580" y="2295197"/>
            <a:ext cx="76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Address*</a:t>
            </a:r>
            <a:endParaRPr lang="en-US" sz="1200" dirty="0"/>
          </a:p>
        </p:txBody>
      </p:sp>
      <p:grpSp>
        <p:nvGrpSpPr>
          <p:cNvPr id="21" name="Group 180"/>
          <p:cNvGrpSpPr/>
          <p:nvPr/>
        </p:nvGrpSpPr>
        <p:grpSpPr>
          <a:xfrm>
            <a:off x="1975656" y="2016897"/>
            <a:ext cx="3849274" cy="276999"/>
            <a:chOff x="1981200" y="1425523"/>
            <a:chExt cx="3499340" cy="344962"/>
          </a:xfrm>
        </p:grpSpPr>
        <p:sp>
          <p:nvSpPr>
            <p:cNvPr id="22" name="TextBox 21"/>
            <p:cNvSpPr txBox="1"/>
            <p:nvPr/>
          </p:nvSpPr>
          <p:spPr>
            <a:xfrm>
              <a:off x="1981200" y="1425523"/>
              <a:ext cx="52928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r>
                <a:rPr lang="en-US" sz="1200" dirty="0"/>
                <a:t>*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10007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8"/>
          <p:cNvGrpSpPr/>
          <p:nvPr/>
        </p:nvGrpSpPr>
        <p:grpSpPr>
          <a:xfrm>
            <a:off x="1965036" y="1749052"/>
            <a:ext cx="3849274" cy="276999"/>
            <a:chOff x="1981200" y="1425523"/>
            <a:chExt cx="3499340" cy="344962"/>
          </a:xfrm>
        </p:grpSpPr>
        <p:sp>
          <p:nvSpPr>
            <p:cNvPr id="25" name="TextBox 24"/>
            <p:cNvSpPr txBox="1"/>
            <p:nvPr/>
          </p:nvSpPr>
          <p:spPr>
            <a:xfrm>
              <a:off x="1981200" y="1425523"/>
              <a:ext cx="48130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Suffix</a:t>
              </a:r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Kanpur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31"/>
          <p:cNvGrpSpPr/>
          <p:nvPr/>
        </p:nvGrpSpPr>
        <p:grpSpPr>
          <a:xfrm>
            <a:off x="1996190" y="3641467"/>
            <a:ext cx="3849274" cy="276999"/>
            <a:chOff x="1981200" y="1425524"/>
            <a:chExt cx="3499340" cy="396326"/>
          </a:xfrm>
        </p:grpSpPr>
        <p:sp>
          <p:nvSpPr>
            <p:cNvPr id="28" name="TextBox 27"/>
            <p:cNvSpPr txBox="1"/>
            <p:nvPr/>
          </p:nvSpPr>
          <p:spPr>
            <a:xfrm>
              <a:off x="1981200" y="1425524"/>
              <a:ext cx="568629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Mobile</a:t>
              </a:r>
              <a:endParaRPr lang="en-US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9935099350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34"/>
          <p:cNvGrpSpPr/>
          <p:nvPr/>
        </p:nvGrpSpPr>
        <p:grpSpPr>
          <a:xfrm>
            <a:off x="1995016" y="3911287"/>
            <a:ext cx="3849274" cy="276999"/>
            <a:chOff x="1981200" y="1425524"/>
            <a:chExt cx="3499340" cy="396326"/>
          </a:xfrm>
        </p:grpSpPr>
        <p:sp>
          <p:nvSpPr>
            <p:cNvPr id="31" name="TextBox 30"/>
            <p:cNvSpPr txBox="1"/>
            <p:nvPr/>
          </p:nvSpPr>
          <p:spPr>
            <a:xfrm>
              <a:off x="1981200" y="1425524"/>
              <a:ext cx="479735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Email</a:t>
              </a:r>
              <a:endParaRPr lang="en-US" sz="12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dgts@gmail.com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40"/>
          <p:cNvGrpSpPr/>
          <p:nvPr/>
        </p:nvGrpSpPr>
        <p:grpSpPr>
          <a:xfrm>
            <a:off x="1996190" y="4185499"/>
            <a:ext cx="3855720" cy="276999"/>
            <a:chOff x="5562600" y="1425525"/>
            <a:chExt cx="3505200" cy="346246"/>
          </a:xfrm>
        </p:grpSpPr>
        <p:sp>
          <p:nvSpPr>
            <p:cNvPr id="34" name="TextBox 33"/>
            <p:cNvSpPr txBox="1"/>
            <p:nvPr/>
          </p:nvSpPr>
          <p:spPr>
            <a:xfrm>
              <a:off x="5562600" y="1425525"/>
              <a:ext cx="108998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Account Group*</a:t>
              </a:r>
              <a:endParaRPr lang="en-US" sz="12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Transport Creditors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Flowchart: Merge 3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095498" y="5074849"/>
          <a:ext cx="7734302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985"/>
                <a:gridCol w="1607516"/>
                <a:gridCol w="1411801"/>
                <a:gridCol w="1267800"/>
                <a:gridCol w="1094400"/>
                <a:gridCol w="1828800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Contact Type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Mobile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Phone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Email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Mr.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Kamal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Gandhi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Director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9935099350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Kamalgandhi@gmail.com</a:t>
                      </a: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095498" y="6403848"/>
          <a:ext cx="7734302" cy="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79"/>
                <a:gridCol w="1376723"/>
                <a:gridCol w="1600200"/>
                <a:gridCol w="1033606"/>
                <a:gridCol w="1186006"/>
                <a:gridCol w="1023794"/>
                <a:gridCol w="1023794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Bank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Bank Branch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Swift Code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IFSC Code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Account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Bank Of India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Station Road,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Mirzapur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BE30039109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057400" y="4800600"/>
            <a:ext cx="178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Contact Person Detail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057400" y="6093023"/>
            <a:ext cx="1037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Bank Detail</a:t>
            </a:r>
            <a:endParaRPr lang="en-US" sz="1400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3581400" y="2298797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46/34 Transport Nagar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3" name="Group 53"/>
          <p:cNvGrpSpPr/>
          <p:nvPr/>
        </p:nvGrpSpPr>
        <p:grpSpPr>
          <a:xfrm>
            <a:off x="5943600" y="2590800"/>
            <a:ext cx="3849274" cy="276999"/>
            <a:chOff x="1981200" y="1425524"/>
            <a:chExt cx="3499340" cy="396326"/>
          </a:xfrm>
        </p:grpSpPr>
        <p:sp>
          <p:nvSpPr>
            <p:cNvPr id="44" name="TextBox 43"/>
            <p:cNvSpPr txBox="1"/>
            <p:nvPr/>
          </p:nvSpPr>
          <p:spPr>
            <a:xfrm>
              <a:off x="1981200" y="1425524"/>
              <a:ext cx="634090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PAN No.</a:t>
              </a:r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62"/>
          <p:cNvGrpSpPr/>
          <p:nvPr/>
        </p:nvGrpSpPr>
        <p:grpSpPr>
          <a:xfrm>
            <a:off x="5926110" y="3140228"/>
            <a:ext cx="3855720" cy="276999"/>
            <a:chOff x="5562600" y="1425525"/>
            <a:chExt cx="3505200" cy="346246"/>
          </a:xfrm>
        </p:grpSpPr>
        <p:sp>
          <p:nvSpPr>
            <p:cNvPr id="47" name="TextBox 46"/>
            <p:cNvSpPr txBox="1"/>
            <p:nvPr/>
          </p:nvSpPr>
          <p:spPr>
            <a:xfrm>
              <a:off x="5562600" y="1425525"/>
              <a:ext cx="92408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TDS Category</a:t>
              </a:r>
              <a:endParaRPr lang="en-US" sz="12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Transporter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Flowchart: Merge 48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0" name="Group 62"/>
          <p:cNvGrpSpPr/>
          <p:nvPr/>
        </p:nvGrpSpPr>
        <p:grpSpPr>
          <a:xfrm>
            <a:off x="5928610" y="2866658"/>
            <a:ext cx="3855720" cy="276999"/>
            <a:chOff x="5562600" y="1425525"/>
            <a:chExt cx="3505200" cy="346246"/>
          </a:xfrm>
        </p:grpSpPr>
        <p:sp>
          <p:nvSpPr>
            <p:cNvPr id="51" name="TextBox 50"/>
            <p:cNvSpPr txBox="1"/>
            <p:nvPr/>
          </p:nvSpPr>
          <p:spPr>
            <a:xfrm>
              <a:off x="5562600" y="1425525"/>
              <a:ext cx="77328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TDS Group</a:t>
              </a:r>
              <a:endParaRPr lang="en-US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Company / Firm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Flowchart: Merge 52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946100" y="3417750"/>
            <a:ext cx="3849274" cy="276999"/>
            <a:chOff x="1981200" y="1425524"/>
            <a:chExt cx="3499340" cy="396326"/>
          </a:xfrm>
        </p:grpSpPr>
        <p:sp>
          <p:nvSpPr>
            <p:cNvPr id="55" name="TextBox 54"/>
            <p:cNvSpPr txBox="1"/>
            <p:nvPr/>
          </p:nvSpPr>
          <p:spPr>
            <a:xfrm>
              <a:off x="1981200" y="1425524"/>
              <a:ext cx="1023999" cy="39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Service Tax No.</a:t>
              </a:r>
              <a:endParaRPr lang="en-US" sz="12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ST321432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7" name="Picture 56" descr="images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1447800"/>
            <a:ext cx="3886200" cy="65722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955030" y="3657600"/>
            <a:ext cx="1462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Service Tax Category</a:t>
            </a:r>
            <a:endParaRPr lang="en-US" sz="1200" dirty="0"/>
          </a:p>
        </p:txBody>
      </p:sp>
      <p:sp>
        <p:nvSpPr>
          <p:cNvPr id="59" name="Rounded Rectangle 58"/>
          <p:cNvSpPr/>
          <p:nvPr/>
        </p:nvSpPr>
        <p:spPr>
          <a:xfrm>
            <a:off x="7547610" y="3694927"/>
            <a:ext cx="2263140" cy="228600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Transporter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4614</TotalTime>
  <Words>703</Words>
  <Application>Microsoft Office PowerPoint</Application>
  <PresentationFormat>Custom</PresentationFormat>
  <Paragraphs>377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Personal Account Management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407</cp:revision>
  <dcterms:created xsi:type="dcterms:W3CDTF">2014-12-23T10:14:53Z</dcterms:created>
  <dcterms:modified xsi:type="dcterms:W3CDTF">2015-01-23T13:14:37Z</dcterms:modified>
</cp:coreProperties>
</file>