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71" r:id="rId4"/>
    <p:sldId id="273" r:id="rId5"/>
    <p:sldId id="272" r:id="rId6"/>
    <p:sldId id="268" r:id="rId7"/>
    <p:sldId id="269" r:id="rId8"/>
    <p:sldId id="270" r:id="rId9"/>
  </p:sldIdLst>
  <p:sldSz cx="10058400" cy="7315200"/>
  <p:notesSz cx="6858000" cy="9144000"/>
  <p:defaultTextStyle>
    <a:defPPr>
      <a:defRPr lang="en-US"/>
    </a:defPPr>
    <a:lvl1pPr marL="0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6382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2764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89146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5528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1910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78292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74674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71056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1" autoAdjust="0"/>
    <p:restoredTop sz="93728" autoAdjust="0"/>
  </p:normalViewPr>
  <p:slideViewPr>
    <p:cSldViewPr>
      <p:cViewPr>
        <p:scale>
          <a:sx n="75" d="100"/>
          <a:sy n="75" d="100"/>
        </p:scale>
        <p:origin x="-996" y="204"/>
      </p:cViewPr>
      <p:guideLst>
        <p:guide orient="horz" pos="2304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93099-64AD-45B1-95C8-940791F150AC}" type="datetimeFigureOut">
              <a:rPr lang="en-US" smtClean="0"/>
              <a:pPr/>
              <a:t>05/Feb/2015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1563" y="685800"/>
            <a:ext cx="4714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6BB7C-668C-4DDA-9F78-63FDE440C7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6382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2764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9146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5528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1910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8292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74674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71056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272454"/>
            <a:ext cx="854964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145280"/>
            <a:ext cx="704088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5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1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8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1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05/Feb/2015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05/Feb/2015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92948"/>
            <a:ext cx="226314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92948"/>
            <a:ext cx="662178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05/Feb/2015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0058400" cy="6502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endParaRPr lang="en-US"/>
          </a:p>
        </p:txBody>
      </p:sp>
      <p:pic>
        <p:nvPicPr>
          <p:cNvPr id="8" name="Picture 7" descr="images (4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67640" y="20977"/>
            <a:ext cx="670560" cy="629264"/>
          </a:xfrm>
          <a:prstGeom prst="rect">
            <a:avLst/>
          </a:prstGeom>
        </p:spPr>
      </p:pic>
      <p:pic>
        <p:nvPicPr>
          <p:cNvPr id="9" name="Picture 8" descr="download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73480" y="162560"/>
            <a:ext cx="335280" cy="32512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525159" y="147198"/>
            <a:ext cx="1443582" cy="328295"/>
          </a:xfrm>
          <a:prstGeom prst="rect">
            <a:avLst/>
          </a:prstGeom>
          <a:noFill/>
        </p:spPr>
        <p:txBody>
          <a:bodyPr wrap="none" lIns="99276" tIns="49638" rIns="99276" bIns="49638" rtlCol="0">
            <a:spAutoFit/>
          </a:bodyPr>
          <a:lstStyle/>
          <a:p>
            <a:r>
              <a:rPr lang="en-US" sz="1500" b="1" dirty="0" smtClean="0">
                <a:solidFill>
                  <a:srgbClr val="FFC000"/>
                </a:solidFill>
              </a:rPr>
              <a:t>Arpit Gupta  </a:t>
            </a:r>
            <a:r>
              <a:rPr lang="en-US" sz="1500" b="1" dirty="0" smtClean="0">
                <a:solidFill>
                  <a:schemeClr val="bg1"/>
                </a:solidFill>
                <a:sym typeface="Wingdings 3"/>
              </a:rPr>
              <a:t>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151855" y="162560"/>
            <a:ext cx="655085" cy="2951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26</a:t>
            </a:r>
            <a:endParaRPr lang="en-US" b="1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08055" y="126298"/>
            <a:ext cx="1394216" cy="408022"/>
          </a:xfrm>
          <a:prstGeom prst="rect">
            <a:avLst/>
          </a:prstGeom>
          <a:noFill/>
        </p:spPr>
        <p:txBody>
          <a:bodyPr wrap="none" lIns="99276" tIns="49638" rIns="99276" bIns="49638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Bookmarks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044629" y="129988"/>
            <a:ext cx="692613" cy="408022"/>
          </a:xfrm>
          <a:prstGeom prst="rect">
            <a:avLst/>
          </a:prstGeom>
          <a:noFill/>
        </p:spPr>
        <p:txBody>
          <a:bodyPr wrap="none" lIns="99276" tIns="49638" rIns="99276" bIns="49638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Help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4230978" y="126298"/>
            <a:ext cx="2766060" cy="406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Search Here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700694"/>
            <a:ext cx="8549640" cy="1452880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100495"/>
            <a:ext cx="8549640" cy="1600199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63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27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91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552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191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82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746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7105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05/Feb/2015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706880"/>
            <a:ext cx="4442460" cy="482769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706880"/>
            <a:ext cx="4442460" cy="482769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05/Feb/2015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637454"/>
            <a:ext cx="4444207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6382" indent="0">
              <a:buNone/>
              <a:defRPr sz="2200" b="1"/>
            </a:lvl2pPr>
            <a:lvl3pPr marL="992764" indent="0">
              <a:buNone/>
              <a:defRPr sz="2000" b="1"/>
            </a:lvl3pPr>
            <a:lvl4pPr marL="1489146" indent="0">
              <a:buNone/>
              <a:defRPr sz="1700" b="1"/>
            </a:lvl4pPr>
            <a:lvl5pPr marL="1985528" indent="0">
              <a:buNone/>
              <a:defRPr sz="1700" b="1"/>
            </a:lvl5pPr>
            <a:lvl6pPr marL="2481910" indent="0">
              <a:buNone/>
              <a:defRPr sz="1700" b="1"/>
            </a:lvl6pPr>
            <a:lvl7pPr marL="2978292" indent="0">
              <a:buNone/>
              <a:defRPr sz="1700" b="1"/>
            </a:lvl7pPr>
            <a:lvl8pPr marL="3474674" indent="0">
              <a:buNone/>
              <a:defRPr sz="1700" b="1"/>
            </a:lvl8pPr>
            <a:lvl9pPr marL="397105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319867"/>
            <a:ext cx="4444207" cy="421470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637454"/>
            <a:ext cx="4445953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6382" indent="0">
              <a:buNone/>
              <a:defRPr sz="2200" b="1"/>
            </a:lvl2pPr>
            <a:lvl3pPr marL="992764" indent="0">
              <a:buNone/>
              <a:defRPr sz="2000" b="1"/>
            </a:lvl3pPr>
            <a:lvl4pPr marL="1489146" indent="0">
              <a:buNone/>
              <a:defRPr sz="1700" b="1"/>
            </a:lvl4pPr>
            <a:lvl5pPr marL="1985528" indent="0">
              <a:buNone/>
              <a:defRPr sz="1700" b="1"/>
            </a:lvl5pPr>
            <a:lvl6pPr marL="2481910" indent="0">
              <a:buNone/>
              <a:defRPr sz="1700" b="1"/>
            </a:lvl6pPr>
            <a:lvl7pPr marL="2978292" indent="0">
              <a:buNone/>
              <a:defRPr sz="1700" b="1"/>
            </a:lvl7pPr>
            <a:lvl8pPr marL="3474674" indent="0">
              <a:buNone/>
              <a:defRPr sz="1700" b="1"/>
            </a:lvl8pPr>
            <a:lvl9pPr marL="397105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319867"/>
            <a:ext cx="4445953" cy="421470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05/Feb/2015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05/Feb/2015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05/Feb/2015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291253"/>
            <a:ext cx="3309144" cy="123952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91254"/>
            <a:ext cx="5622925" cy="6243321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530774"/>
            <a:ext cx="3309144" cy="5003801"/>
          </a:xfrm>
        </p:spPr>
        <p:txBody>
          <a:bodyPr/>
          <a:lstStyle>
            <a:lvl1pPr marL="0" indent="0">
              <a:buNone/>
              <a:defRPr sz="1500"/>
            </a:lvl1pPr>
            <a:lvl2pPr marL="496382" indent="0">
              <a:buNone/>
              <a:defRPr sz="1300"/>
            </a:lvl2pPr>
            <a:lvl3pPr marL="992764" indent="0">
              <a:buNone/>
              <a:defRPr sz="1100"/>
            </a:lvl3pPr>
            <a:lvl4pPr marL="1489146" indent="0">
              <a:buNone/>
              <a:defRPr sz="1000"/>
            </a:lvl4pPr>
            <a:lvl5pPr marL="1985528" indent="0">
              <a:buNone/>
              <a:defRPr sz="1000"/>
            </a:lvl5pPr>
            <a:lvl6pPr marL="2481910" indent="0">
              <a:buNone/>
              <a:defRPr sz="1000"/>
            </a:lvl6pPr>
            <a:lvl7pPr marL="2978292" indent="0">
              <a:buNone/>
              <a:defRPr sz="1000"/>
            </a:lvl7pPr>
            <a:lvl8pPr marL="3474674" indent="0">
              <a:buNone/>
              <a:defRPr sz="1000"/>
            </a:lvl8pPr>
            <a:lvl9pPr marL="397105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05/Feb/2015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120640"/>
            <a:ext cx="6035040" cy="60452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53627"/>
            <a:ext cx="6035040" cy="4389120"/>
          </a:xfrm>
        </p:spPr>
        <p:txBody>
          <a:bodyPr/>
          <a:lstStyle>
            <a:lvl1pPr marL="0" indent="0">
              <a:buNone/>
              <a:defRPr sz="3500"/>
            </a:lvl1pPr>
            <a:lvl2pPr marL="496382" indent="0">
              <a:buNone/>
              <a:defRPr sz="3000"/>
            </a:lvl2pPr>
            <a:lvl3pPr marL="992764" indent="0">
              <a:buNone/>
              <a:defRPr sz="2600"/>
            </a:lvl3pPr>
            <a:lvl4pPr marL="1489146" indent="0">
              <a:buNone/>
              <a:defRPr sz="2200"/>
            </a:lvl4pPr>
            <a:lvl5pPr marL="1985528" indent="0">
              <a:buNone/>
              <a:defRPr sz="2200"/>
            </a:lvl5pPr>
            <a:lvl6pPr marL="2481910" indent="0">
              <a:buNone/>
              <a:defRPr sz="2200"/>
            </a:lvl6pPr>
            <a:lvl7pPr marL="2978292" indent="0">
              <a:buNone/>
              <a:defRPr sz="2200"/>
            </a:lvl7pPr>
            <a:lvl8pPr marL="3474674" indent="0">
              <a:buNone/>
              <a:defRPr sz="2200"/>
            </a:lvl8pPr>
            <a:lvl9pPr marL="3971056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5725161"/>
            <a:ext cx="6035040" cy="858519"/>
          </a:xfrm>
        </p:spPr>
        <p:txBody>
          <a:bodyPr/>
          <a:lstStyle>
            <a:lvl1pPr marL="0" indent="0">
              <a:buNone/>
              <a:defRPr sz="1500"/>
            </a:lvl1pPr>
            <a:lvl2pPr marL="496382" indent="0">
              <a:buNone/>
              <a:defRPr sz="1300"/>
            </a:lvl2pPr>
            <a:lvl3pPr marL="992764" indent="0">
              <a:buNone/>
              <a:defRPr sz="1100"/>
            </a:lvl3pPr>
            <a:lvl4pPr marL="1489146" indent="0">
              <a:buNone/>
              <a:defRPr sz="1000"/>
            </a:lvl4pPr>
            <a:lvl5pPr marL="1985528" indent="0">
              <a:buNone/>
              <a:defRPr sz="1000"/>
            </a:lvl5pPr>
            <a:lvl6pPr marL="2481910" indent="0">
              <a:buNone/>
              <a:defRPr sz="1000"/>
            </a:lvl6pPr>
            <a:lvl7pPr marL="2978292" indent="0">
              <a:buNone/>
              <a:defRPr sz="1000"/>
            </a:lvl7pPr>
            <a:lvl8pPr marL="3474674" indent="0">
              <a:buNone/>
              <a:defRPr sz="1000"/>
            </a:lvl8pPr>
            <a:lvl9pPr marL="397105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05/Feb/2015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947"/>
            <a:ext cx="9052560" cy="1219200"/>
          </a:xfrm>
          <a:prstGeom prst="rect">
            <a:avLst/>
          </a:prstGeom>
        </p:spPr>
        <p:txBody>
          <a:bodyPr vert="horz" lIns="99276" tIns="49638" rIns="99276" bIns="4963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06880"/>
            <a:ext cx="9052560" cy="4827694"/>
          </a:xfrm>
          <a:prstGeom prst="rect">
            <a:avLst/>
          </a:prstGeom>
        </p:spPr>
        <p:txBody>
          <a:bodyPr vert="horz" lIns="99276" tIns="49638" rIns="99276" bIns="4963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7"/>
            <a:ext cx="2346960" cy="389467"/>
          </a:xfrm>
          <a:prstGeom prst="rect">
            <a:avLst/>
          </a:prstGeom>
        </p:spPr>
        <p:txBody>
          <a:bodyPr vert="horz" lIns="99276" tIns="49638" rIns="99276" bIns="4963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05C49-1AB8-47DD-8680-B052B9532468}" type="datetimeFigureOut">
              <a:rPr lang="en-US" smtClean="0"/>
              <a:pPr/>
              <a:t>05/Feb/2015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6780107"/>
            <a:ext cx="3185160" cy="389467"/>
          </a:xfrm>
          <a:prstGeom prst="rect">
            <a:avLst/>
          </a:prstGeom>
        </p:spPr>
        <p:txBody>
          <a:bodyPr vert="horz" lIns="99276" tIns="49638" rIns="99276" bIns="4963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6780107"/>
            <a:ext cx="2346960" cy="389467"/>
          </a:xfrm>
          <a:prstGeom prst="rect">
            <a:avLst/>
          </a:prstGeom>
        </p:spPr>
        <p:txBody>
          <a:bodyPr vert="horz" lIns="99276" tIns="49638" rIns="99276" bIns="4963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27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287" indent="-372287" algn="l" defTabSz="992764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6621" indent="-310239" algn="l" defTabSz="992764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0955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7337" indent="-248191" algn="l" defTabSz="99276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3719" indent="-248191" algn="l" defTabSz="99276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0101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26483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22865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19247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6382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2764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9146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5528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1910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8292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4674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1056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Purchase</a:t>
            </a:r>
            <a:br>
              <a:rPr lang="en-US" b="1" dirty="0" smtClean="0"/>
            </a:br>
            <a:r>
              <a:rPr lang="en-US" b="1" dirty="0" smtClean="0"/>
              <a:t>Management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0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Purchase Indent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0" y="140716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8671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5588000" y="2336800"/>
            <a:ext cx="6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Remark</a:t>
            </a:r>
            <a:endParaRPr lang="en-US" sz="1200" dirty="0"/>
          </a:p>
        </p:txBody>
      </p:sp>
      <p:grpSp>
        <p:nvGrpSpPr>
          <p:cNvPr id="2" name="Group 180"/>
          <p:cNvGrpSpPr/>
          <p:nvPr/>
        </p:nvGrpSpPr>
        <p:grpSpPr>
          <a:xfrm>
            <a:off x="5599526" y="2057400"/>
            <a:ext cx="3849274" cy="276999"/>
            <a:chOff x="1981200" y="1425523"/>
            <a:chExt cx="3499340" cy="344962"/>
          </a:xfrm>
        </p:grpSpPr>
        <p:sp>
          <p:nvSpPr>
            <p:cNvPr id="182" name="TextBox 181"/>
            <p:cNvSpPr txBox="1"/>
            <p:nvPr/>
          </p:nvSpPr>
          <p:spPr>
            <a:xfrm>
              <a:off x="1981200" y="1425523"/>
              <a:ext cx="838400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Indent No.*</a:t>
              </a:r>
              <a:endParaRPr lang="en-US" sz="1200" dirty="0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8"/>
          <p:cNvGrpSpPr/>
          <p:nvPr/>
        </p:nvGrpSpPr>
        <p:grpSpPr>
          <a:xfrm>
            <a:off x="113126" y="2070100"/>
            <a:ext cx="3849274" cy="276999"/>
            <a:chOff x="1981200" y="1425523"/>
            <a:chExt cx="3499340" cy="344962"/>
          </a:xfrm>
        </p:grpSpPr>
        <p:sp>
          <p:nvSpPr>
            <p:cNvPr id="30" name="TextBox 29"/>
            <p:cNvSpPr txBox="1"/>
            <p:nvPr/>
          </p:nvSpPr>
          <p:spPr>
            <a:xfrm>
              <a:off x="1981200" y="1425523"/>
              <a:ext cx="905552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IndentDate</a:t>
              </a:r>
              <a:r>
                <a:rPr lang="en-US" sz="1200" dirty="0" smtClean="0"/>
                <a:t>*</a:t>
              </a:r>
              <a:endParaRPr lang="en-US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152396" y="3496056"/>
          <a:ext cx="9601204" cy="1228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343"/>
                <a:gridCol w="1474476"/>
                <a:gridCol w="970908"/>
                <a:gridCol w="863029"/>
                <a:gridCol w="863029"/>
                <a:gridCol w="884031"/>
                <a:gridCol w="801786"/>
                <a:gridCol w="685800"/>
                <a:gridCol w="914400"/>
                <a:gridCol w="1676402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Product Name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Specification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 1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 2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Required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 Date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Remark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Last Supplier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ATH5008-58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15-Feb-15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Kaajal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 Export,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Bhadohi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ATH5008-811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15-Feb-15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Kaajal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 Export,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Bhadohi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157382" y="3188279"/>
            <a:ext cx="129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Product Detail</a:t>
            </a:r>
            <a:endParaRPr lang="en-US" sz="1400" b="1" dirty="0"/>
          </a:p>
        </p:txBody>
      </p:sp>
      <p:sp>
        <p:nvSpPr>
          <p:cNvPr id="100" name="Rounded Rectangle 99"/>
          <p:cNvSpPr/>
          <p:nvPr/>
        </p:nvSpPr>
        <p:spPr>
          <a:xfrm>
            <a:off x="7195820" y="2340400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50292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0" y="30480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65100" y="1498600"/>
            <a:ext cx="1892300" cy="33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For Material Request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19050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0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Purchase Order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0" y="140716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8671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0" y="65532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5588000" y="2870200"/>
            <a:ext cx="6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Remark</a:t>
            </a:r>
            <a:endParaRPr lang="en-US" sz="1200" dirty="0"/>
          </a:p>
        </p:txBody>
      </p:sp>
      <p:grpSp>
        <p:nvGrpSpPr>
          <p:cNvPr id="2" name="Group 180"/>
          <p:cNvGrpSpPr/>
          <p:nvPr/>
        </p:nvGrpSpPr>
        <p:grpSpPr>
          <a:xfrm>
            <a:off x="121456" y="2349500"/>
            <a:ext cx="3849274" cy="276999"/>
            <a:chOff x="1981200" y="1425523"/>
            <a:chExt cx="3499340" cy="344962"/>
          </a:xfrm>
        </p:grpSpPr>
        <p:sp>
          <p:nvSpPr>
            <p:cNvPr id="182" name="TextBox 181"/>
            <p:cNvSpPr txBox="1"/>
            <p:nvPr/>
          </p:nvSpPr>
          <p:spPr>
            <a:xfrm>
              <a:off x="1981200" y="1425523"/>
              <a:ext cx="799869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Order No.*</a:t>
              </a:r>
              <a:endParaRPr lang="en-US" sz="1200" dirty="0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8"/>
          <p:cNvGrpSpPr/>
          <p:nvPr/>
        </p:nvGrpSpPr>
        <p:grpSpPr>
          <a:xfrm>
            <a:off x="5613400" y="2070100"/>
            <a:ext cx="3849274" cy="276999"/>
            <a:chOff x="1981200" y="1425523"/>
            <a:chExt cx="3499340" cy="344962"/>
          </a:xfrm>
        </p:grpSpPr>
        <p:sp>
          <p:nvSpPr>
            <p:cNvPr id="30" name="TextBox 29"/>
            <p:cNvSpPr txBox="1"/>
            <p:nvPr/>
          </p:nvSpPr>
          <p:spPr>
            <a:xfrm>
              <a:off x="1981200" y="1425523"/>
              <a:ext cx="867021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Order Date*</a:t>
              </a:r>
              <a:endParaRPr lang="en-US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-2" y="3779449"/>
          <a:ext cx="10058399" cy="1228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07"/>
                <a:gridCol w="1041495"/>
                <a:gridCol w="685800"/>
                <a:gridCol w="609600"/>
                <a:gridCol w="609600"/>
                <a:gridCol w="609600"/>
                <a:gridCol w="609600"/>
                <a:gridCol w="914400"/>
                <a:gridCol w="533400"/>
                <a:gridCol w="533400"/>
                <a:gridCol w="762000"/>
                <a:gridCol w="762000"/>
                <a:gridCol w="533400"/>
                <a:gridCol w="762000"/>
                <a:gridCol w="761997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Product Name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Specification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 1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 2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Lot No.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Indent No.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Required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 Date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Measure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Measure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 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Rate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Amount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Remark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ATH5008-58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15-Feb-15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Sq. Feet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400000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ATH5008-811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15-Feb-15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4400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Sq. Feet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440000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8400</a:t>
                      </a: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Sq. Feet</a:t>
                      </a: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880000</a:t>
                      </a: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304800" y="3505200"/>
            <a:ext cx="129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Product Detail</a:t>
            </a:r>
            <a:endParaRPr lang="en-US" sz="1400" b="1" dirty="0"/>
          </a:p>
        </p:txBody>
      </p:sp>
      <p:sp>
        <p:nvSpPr>
          <p:cNvPr id="100" name="Rounded Rectangle 99"/>
          <p:cNvSpPr/>
          <p:nvPr/>
        </p:nvSpPr>
        <p:spPr>
          <a:xfrm>
            <a:off x="7195820" y="2873800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4" name="Group 66"/>
          <p:cNvGrpSpPr/>
          <p:nvPr/>
        </p:nvGrpSpPr>
        <p:grpSpPr>
          <a:xfrm>
            <a:off x="114300" y="2070100"/>
            <a:ext cx="3855720" cy="276999"/>
            <a:chOff x="5562600" y="1425525"/>
            <a:chExt cx="3505200" cy="346246"/>
          </a:xfrm>
        </p:grpSpPr>
        <p:sp>
          <p:nvSpPr>
            <p:cNvPr id="68" name="TextBox 67"/>
            <p:cNvSpPr txBox="1"/>
            <p:nvPr/>
          </p:nvSpPr>
          <p:spPr>
            <a:xfrm>
              <a:off x="5562600" y="1425525"/>
              <a:ext cx="867836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Order Type*</a:t>
              </a:r>
              <a:endParaRPr lang="en-US" sz="12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Purchase 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Flowchart: Merge 69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0" y="51816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66"/>
          <p:cNvGrpSpPr/>
          <p:nvPr/>
        </p:nvGrpSpPr>
        <p:grpSpPr>
          <a:xfrm>
            <a:off x="5605780" y="2336800"/>
            <a:ext cx="3855720" cy="276999"/>
            <a:chOff x="5562600" y="1425525"/>
            <a:chExt cx="3505200" cy="346246"/>
          </a:xfrm>
        </p:grpSpPr>
        <p:sp>
          <p:nvSpPr>
            <p:cNvPr id="22" name="TextBox 21"/>
            <p:cNvSpPr txBox="1"/>
            <p:nvPr/>
          </p:nvSpPr>
          <p:spPr>
            <a:xfrm>
              <a:off x="5562600" y="1425525"/>
              <a:ext cx="702699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Supplier*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Kajal</a:t>
              </a:r>
              <a:r>
                <a:rPr lang="en-US" sz="1200" dirty="0" smtClean="0">
                  <a:solidFill>
                    <a:schemeClr val="tx1"/>
                  </a:solidFill>
                </a:rPr>
                <a:t> Exports,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Bhadohi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Merge 23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" name="Group 66"/>
          <p:cNvGrpSpPr/>
          <p:nvPr/>
        </p:nvGrpSpPr>
        <p:grpSpPr>
          <a:xfrm>
            <a:off x="114300" y="2618601"/>
            <a:ext cx="3855720" cy="276999"/>
            <a:chOff x="5562600" y="1425525"/>
            <a:chExt cx="3505200" cy="346246"/>
          </a:xfrm>
        </p:grpSpPr>
        <p:sp>
          <p:nvSpPr>
            <p:cNvPr id="26" name="TextBox 25"/>
            <p:cNvSpPr txBox="1"/>
            <p:nvPr/>
          </p:nvSpPr>
          <p:spPr>
            <a:xfrm>
              <a:off x="5562600" y="1425525"/>
              <a:ext cx="744552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Currency*</a:t>
              </a:r>
              <a:endParaRPr lang="en-US" sz="12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INR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Flowchart: Merge 27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0" y="35052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6"/>
          <p:cNvGrpSpPr/>
          <p:nvPr/>
        </p:nvGrpSpPr>
        <p:grpSpPr>
          <a:xfrm>
            <a:off x="5605780" y="2603500"/>
            <a:ext cx="3855720" cy="276999"/>
            <a:chOff x="5562600" y="1425525"/>
            <a:chExt cx="3505200" cy="346246"/>
          </a:xfrm>
        </p:grpSpPr>
        <p:sp>
          <p:nvSpPr>
            <p:cNvPr id="33" name="TextBox 32"/>
            <p:cNvSpPr txBox="1"/>
            <p:nvPr/>
          </p:nvSpPr>
          <p:spPr>
            <a:xfrm>
              <a:off x="5562600" y="1425525"/>
              <a:ext cx="1129738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Sales Tax Group*</a:t>
              </a:r>
              <a:endParaRPr lang="en-US" sz="12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Local (Form H)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Flowchart: Merge 34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65100" y="1498600"/>
            <a:ext cx="1447800" cy="33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For Quotation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689100" y="1498600"/>
            <a:ext cx="1219200" cy="33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For  Indent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19050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38098" y="5448300"/>
          <a:ext cx="6769102" cy="79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460"/>
                <a:gridCol w="1516936"/>
                <a:gridCol w="1332249"/>
                <a:gridCol w="1707706"/>
                <a:gridCol w="873432"/>
                <a:gridCol w="844319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Comment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Rate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Amount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Deduction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Discount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Late deduction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5000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0" y="5174051"/>
            <a:ext cx="1377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Charges &amp; Taxes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555696" y="5422900"/>
            <a:ext cx="1098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Net Amount</a:t>
            </a:r>
            <a:endParaRPr lang="en-US" sz="1400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8534400" y="5676900"/>
            <a:ext cx="1143000" cy="4191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875000.00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6430" y="2882900"/>
            <a:ext cx="1403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Terms &amp; Conditions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1714250" y="2886500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0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Purchase Order Cancel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0" y="140716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8671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101350" y="2603500"/>
            <a:ext cx="739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Remark*</a:t>
            </a:r>
            <a:endParaRPr lang="en-US" sz="1200" dirty="0"/>
          </a:p>
        </p:txBody>
      </p:sp>
      <p:grpSp>
        <p:nvGrpSpPr>
          <p:cNvPr id="2" name="Group 180"/>
          <p:cNvGrpSpPr/>
          <p:nvPr/>
        </p:nvGrpSpPr>
        <p:grpSpPr>
          <a:xfrm>
            <a:off x="121456" y="2336800"/>
            <a:ext cx="3849274" cy="276999"/>
            <a:chOff x="1981200" y="1425523"/>
            <a:chExt cx="3499340" cy="344962"/>
          </a:xfrm>
        </p:grpSpPr>
        <p:sp>
          <p:nvSpPr>
            <p:cNvPr id="182" name="TextBox 181"/>
            <p:cNvSpPr txBox="1"/>
            <p:nvPr/>
          </p:nvSpPr>
          <p:spPr>
            <a:xfrm>
              <a:off x="1981200" y="1425523"/>
              <a:ext cx="845512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Cancel No.*</a:t>
              </a:r>
              <a:endParaRPr lang="en-US" sz="1200" dirty="0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8"/>
          <p:cNvGrpSpPr/>
          <p:nvPr/>
        </p:nvGrpSpPr>
        <p:grpSpPr>
          <a:xfrm>
            <a:off x="5613400" y="2070100"/>
            <a:ext cx="3849274" cy="276999"/>
            <a:chOff x="1981200" y="1425523"/>
            <a:chExt cx="3499340" cy="344962"/>
          </a:xfrm>
        </p:grpSpPr>
        <p:sp>
          <p:nvSpPr>
            <p:cNvPr id="30" name="TextBox 29"/>
            <p:cNvSpPr txBox="1"/>
            <p:nvPr/>
          </p:nvSpPr>
          <p:spPr>
            <a:xfrm>
              <a:off x="1981200" y="1425523"/>
              <a:ext cx="912663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Cancel Date*</a:t>
              </a:r>
              <a:endParaRPr lang="en-US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-2" y="3779449"/>
          <a:ext cx="10058404" cy="1228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906"/>
                <a:gridCol w="1195456"/>
                <a:gridCol w="1016440"/>
                <a:gridCol w="609600"/>
                <a:gridCol w="609600"/>
                <a:gridCol w="650684"/>
                <a:gridCol w="699715"/>
                <a:gridCol w="1049573"/>
                <a:gridCol w="612251"/>
                <a:gridCol w="612251"/>
                <a:gridCol w="874644"/>
                <a:gridCol w="874644"/>
                <a:gridCol w="874640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Product Name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Specification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 1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 2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Lot No.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Order No.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Required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 Date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Deal 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Deal</a:t>
                      </a:r>
                    </a:p>
                    <a:p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Remark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ATH5008-58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15-Feb-15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Sq. Feet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ATH5008-811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15-Feb-15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4400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Sq. Feet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8400</a:t>
                      </a: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Sq. Feet</a:t>
                      </a: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304800" y="3505200"/>
            <a:ext cx="129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Product Detail</a:t>
            </a:r>
            <a:endParaRPr lang="en-US" sz="1400" b="1" dirty="0"/>
          </a:p>
        </p:txBody>
      </p:sp>
      <p:sp>
        <p:nvSpPr>
          <p:cNvPr id="100" name="Rounded Rectangle 99"/>
          <p:cNvSpPr/>
          <p:nvPr/>
        </p:nvSpPr>
        <p:spPr>
          <a:xfrm>
            <a:off x="1714250" y="2607100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4" name="Group 66"/>
          <p:cNvGrpSpPr/>
          <p:nvPr/>
        </p:nvGrpSpPr>
        <p:grpSpPr>
          <a:xfrm>
            <a:off x="114300" y="2070100"/>
            <a:ext cx="3855720" cy="276999"/>
            <a:chOff x="5562600" y="1425525"/>
            <a:chExt cx="3505200" cy="346246"/>
          </a:xfrm>
        </p:grpSpPr>
        <p:sp>
          <p:nvSpPr>
            <p:cNvPr id="68" name="TextBox 67"/>
            <p:cNvSpPr txBox="1"/>
            <p:nvPr/>
          </p:nvSpPr>
          <p:spPr>
            <a:xfrm>
              <a:off x="5562600" y="1425525"/>
              <a:ext cx="867836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Order Type*</a:t>
              </a:r>
              <a:endParaRPr lang="en-US" sz="12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Purchase Order Cancel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Flowchart: Merge 69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0" y="51816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66"/>
          <p:cNvGrpSpPr/>
          <p:nvPr/>
        </p:nvGrpSpPr>
        <p:grpSpPr>
          <a:xfrm>
            <a:off x="5605780" y="2336800"/>
            <a:ext cx="3855720" cy="276999"/>
            <a:chOff x="5562600" y="1425525"/>
            <a:chExt cx="3505200" cy="346246"/>
          </a:xfrm>
        </p:grpSpPr>
        <p:sp>
          <p:nvSpPr>
            <p:cNvPr id="22" name="TextBox 21"/>
            <p:cNvSpPr txBox="1"/>
            <p:nvPr/>
          </p:nvSpPr>
          <p:spPr>
            <a:xfrm>
              <a:off x="5562600" y="1425525"/>
              <a:ext cx="702699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Supplier*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Kajal</a:t>
              </a:r>
              <a:r>
                <a:rPr lang="en-US" sz="1200" dirty="0" smtClean="0">
                  <a:solidFill>
                    <a:schemeClr val="tx1"/>
                  </a:solidFill>
                </a:rPr>
                <a:t> Exports,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Bhadohi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Merge 23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0" y="35052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65100" y="1498600"/>
            <a:ext cx="1892300" cy="33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For Purchase Order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19050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0" y="60960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 smtClean="0">
                <a:sym typeface="Wingdings 2"/>
              </a:rPr>
              <a:t></a:t>
            </a:r>
            <a:r>
              <a:rPr lang="en-US" sz="1700" dirty="0" smtClean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Purchase Waybill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0" y="134112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905240" y="85344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1617270" y="4914706"/>
            <a:ext cx="739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Remark*</a:t>
            </a:r>
            <a:endParaRPr lang="en-US" sz="1200" dirty="0"/>
          </a:p>
        </p:txBody>
      </p:sp>
      <p:grpSp>
        <p:nvGrpSpPr>
          <p:cNvPr id="2" name="Group 180"/>
          <p:cNvGrpSpPr/>
          <p:nvPr/>
        </p:nvGrpSpPr>
        <p:grpSpPr>
          <a:xfrm>
            <a:off x="1637126" y="1447800"/>
            <a:ext cx="3849274" cy="276999"/>
            <a:chOff x="1981200" y="1425523"/>
            <a:chExt cx="3499340" cy="344962"/>
          </a:xfrm>
        </p:grpSpPr>
        <p:sp>
          <p:nvSpPr>
            <p:cNvPr id="182" name="TextBox 181"/>
            <p:cNvSpPr txBox="1"/>
            <p:nvPr/>
          </p:nvSpPr>
          <p:spPr>
            <a:xfrm>
              <a:off x="1981200" y="1425523"/>
              <a:ext cx="767693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Entry No.*</a:t>
              </a:r>
              <a:endParaRPr lang="en-US" sz="1200" dirty="0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8"/>
          <p:cNvGrpSpPr/>
          <p:nvPr/>
        </p:nvGrpSpPr>
        <p:grpSpPr>
          <a:xfrm>
            <a:off x="1637126" y="1714500"/>
            <a:ext cx="3849274" cy="276999"/>
            <a:chOff x="1981200" y="1425523"/>
            <a:chExt cx="3499340" cy="344962"/>
          </a:xfrm>
        </p:grpSpPr>
        <p:sp>
          <p:nvSpPr>
            <p:cNvPr id="30" name="TextBox 29"/>
            <p:cNvSpPr txBox="1"/>
            <p:nvPr/>
          </p:nvSpPr>
          <p:spPr>
            <a:xfrm>
              <a:off x="1981200" y="1425523"/>
              <a:ext cx="951835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Waybill Date*</a:t>
              </a:r>
              <a:endParaRPr lang="en-US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0" name="Rounded Rectangle 99"/>
          <p:cNvSpPr/>
          <p:nvPr/>
        </p:nvSpPr>
        <p:spPr>
          <a:xfrm>
            <a:off x="3212390" y="4918306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4" name="Group 66"/>
          <p:cNvGrpSpPr/>
          <p:nvPr/>
        </p:nvGrpSpPr>
        <p:grpSpPr>
          <a:xfrm>
            <a:off x="1638300" y="1968500"/>
            <a:ext cx="3855720" cy="276999"/>
            <a:chOff x="5562600" y="1425525"/>
            <a:chExt cx="3505200" cy="346246"/>
          </a:xfrm>
        </p:grpSpPr>
        <p:sp>
          <p:nvSpPr>
            <p:cNvPr id="68" name="TextBox 67"/>
            <p:cNvSpPr txBox="1"/>
            <p:nvPr/>
          </p:nvSpPr>
          <p:spPr>
            <a:xfrm>
              <a:off x="5562600" y="1425525"/>
              <a:ext cx="803250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Consigner*</a:t>
              </a:r>
              <a:endParaRPr lang="en-US" sz="12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A. M. Textiles,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Ahmedabad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Flowchart: Merge 69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" name="Group 26"/>
          <p:cNvGrpSpPr/>
          <p:nvPr/>
        </p:nvGrpSpPr>
        <p:grpSpPr>
          <a:xfrm>
            <a:off x="5675726" y="1447800"/>
            <a:ext cx="3849274" cy="276999"/>
            <a:chOff x="1981200" y="1425523"/>
            <a:chExt cx="3499340" cy="344962"/>
          </a:xfrm>
        </p:grpSpPr>
        <p:sp>
          <p:nvSpPr>
            <p:cNvPr id="28" name="TextBox 27"/>
            <p:cNvSpPr txBox="1"/>
            <p:nvPr/>
          </p:nvSpPr>
          <p:spPr>
            <a:xfrm>
              <a:off x="1981200" y="1425523"/>
              <a:ext cx="852623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Waybill No*</a:t>
              </a:r>
              <a:endParaRPr lang="en-US" sz="12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IN8367850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35"/>
          <p:cNvGrpSpPr/>
          <p:nvPr/>
        </p:nvGrpSpPr>
        <p:grpSpPr>
          <a:xfrm>
            <a:off x="5669280" y="1704201"/>
            <a:ext cx="3855720" cy="276999"/>
            <a:chOff x="5562600" y="1425525"/>
            <a:chExt cx="3505200" cy="346246"/>
          </a:xfrm>
        </p:grpSpPr>
        <p:sp>
          <p:nvSpPr>
            <p:cNvPr id="37" name="TextBox 36"/>
            <p:cNvSpPr txBox="1"/>
            <p:nvPr/>
          </p:nvSpPr>
          <p:spPr>
            <a:xfrm>
              <a:off x="5562600" y="1425525"/>
              <a:ext cx="896575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Transporter*</a:t>
              </a:r>
              <a:endParaRPr lang="en-US" sz="12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Sabarmati Transport Co.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Flowchart: Merge 38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7" name="Group 43"/>
          <p:cNvGrpSpPr/>
          <p:nvPr/>
        </p:nvGrpSpPr>
        <p:grpSpPr>
          <a:xfrm>
            <a:off x="5655406" y="2374900"/>
            <a:ext cx="3849274" cy="276999"/>
            <a:chOff x="1981200" y="1425523"/>
            <a:chExt cx="3499340" cy="344962"/>
          </a:xfrm>
        </p:grpSpPr>
        <p:sp>
          <p:nvSpPr>
            <p:cNvPr id="45" name="TextBox 44"/>
            <p:cNvSpPr txBox="1"/>
            <p:nvPr/>
          </p:nvSpPr>
          <p:spPr>
            <a:xfrm>
              <a:off x="1981200" y="1425523"/>
              <a:ext cx="957372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Delivery Point</a:t>
              </a:r>
              <a:endParaRPr lang="en-US" sz="12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VTA Transport,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Amemedabad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46"/>
          <p:cNvGrpSpPr/>
          <p:nvPr/>
        </p:nvGrpSpPr>
        <p:grpSpPr>
          <a:xfrm>
            <a:off x="1603396" y="3175000"/>
            <a:ext cx="3849274" cy="276999"/>
            <a:chOff x="1981200" y="1425523"/>
            <a:chExt cx="3499340" cy="344962"/>
          </a:xfrm>
        </p:grpSpPr>
        <p:sp>
          <p:nvSpPr>
            <p:cNvPr id="48" name="TextBox 47"/>
            <p:cNvSpPr txBox="1"/>
            <p:nvPr/>
          </p:nvSpPr>
          <p:spPr>
            <a:xfrm>
              <a:off x="1981200" y="1425523"/>
              <a:ext cx="1294353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Product Description</a:t>
              </a:r>
              <a:endParaRPr lang="en-US" sz="1200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Cloth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49"/>
          <p:cNvGrpSpPr/>
          <p:nvPr/>
        </p:nvGrpSpPr>
        <p:grpSpPr>
          <a:xfrm>
            <a:off x="5669280" y="3192502"/>
            <a:ext cx="3849274" cy="276999"/>
            <a:chOff x="1981200" y="1425523"/>
            <a:chExt cx="3499340" cy="344962"/>
          </a:xfrm>
        </p:grpSpPr>
        <p:sp>
          <p:nvSpPr>
            <p:cNvPr id="51" name="TextBox 50"/>
            <p:cNvSpPr txBox="1"/>
            <p:nvPr/>
          </p:nvSpPr>
          <p:spPr>
            <a:xfrm>
              <a:off x="1981200" y="1425523"/>
              <a:ext cx="893135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Private Mark</a:t>
              </a:r>
              <a:endParaRPr lang="en-US" sz="12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Surya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52"/>
          <p:cNvGrpSpPr/>
          <p:nvPr/>
        </p:nvGrpSpPr>
        <p:grpSpPr>
          <a:xfrm>
            <a:off x="5669280" y="2654591"/>
            <a:ext cx="3855720" cy="276999"/>
            <a:chOff x="5562600" y="1425525"/>
            <a:chExt cx="3505200" cy="346246"/>
          </a:xfrm>
        </p:grpSpPr>
        <p:sp>
          <p:nvSpPr>
            <p:cNvPr id="54" name="TextBox 53"/>
            <p:cNvSpPr txBox="1"/>
            <p:nvPr/>
          </p:nvSpPr>
          <p:spPr>
            <a:xfrm>
              <a:off x="5562600" y="1425525"/>
              <a:ext cx="933647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Freight Type*</a:t>
              </a:r>
              <a:endParaRPr lang="en-US" sz="12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To Pay / Paid / To be Billed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Flowchart: Merge 55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1" name="Group 56"/>
          <p:cNvGrpSpPr/>
          <p:nvPr/>
        </p:nvGrpSpPr>
        <p:grpSpPr>
          <a:xfrm>
            <a:off x="5669280" y="2921388"/>
            <a:ext cx="3855720" cy="276999"/>
            <a:chOff x="5562600" y="1425525"/>
            <a:chExt cx="3505200" cy="346246"/>
          </a:xfrm>
        </p:grpSpPr>
        <p:sp>
          <p:nvSpPr>
            <p:cNvPr id="58" name="TextBox 57"/>
            <p:cNvSpPr txBox="1"/>
            <p:nvPr/>
          </p:nvSpPr>
          <p:spPr>
            <a:xfrm>
              <a:off x="5562600" y="1425525"/>
              <a:ext cx="546013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To City</a:t>
              </a:r>
              <a:endParaRPr lang="en-US" sz="1200" dirty="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Bhadohi</a:t>
              </a:r>
              <a:r>
                <a:rPr lang="en-US" sz="1200" dirty="0" smtClean="0">
                  <a:solidFill>
                    <a:schemeClr val="tx1"/>
                  </a:solidFill>
                </a:rPr>
                <a:t>, U.P., India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Flowchart: Merge 59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2" name="Group 60"/>
          <p:cNvGrpSpPr/>
          <p:nvPr/>
        </p:nvGrpSpPr>
        <p:grpSpPr>
          <a:xfrm>
            <a:off x="1596950" y="2908591"/>
            <a:ext cx="3855720" cy="276999"/>
            <a:chOff x="5562600" y="1425525"/>
            <a:chExt cx="3505200" cy="346246"/>
          </a:xfrm>
        </p:grpSpPr>
        <p:sp>
          <p:nvSpPr>
            <p:cNvPr id="62" name="TextBox 61"/>
            <p:cNvSpPr txBox="1"/>
            <p:nvPr/>
          </p:nvSpPr>
          <p:spPr>
            <a:xfrm>
              <a:off x="5562600" y="1425525"/>
              <a:ext cx="782032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From City*</a:t>
              </a:r>
              <a:endParaRPr lang="en-US" sz="1200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Ahmedabad</a:t>
              </a:r>
              <a:r>
                <a:rPr lang="en-US" sz="1200" dirty="0" smtClean="0">
                  <a:solidFill>
                    <a:schemeClr val="tx1"/>
                  </a:solidFill>
                </a:rPr>
                <a:t>,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Gujrat</a:t>
              </a:r>
              <a:r>
                <a:rPr lang="en-US" sz="1200" dirty="0" smtClean="0">
                  <a:solidFill>
                    <a:schemeClr val="tx1"/>
                  </a:solidFill>
                </a:rPr>
                <a:t>., India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Flowchart: Merge 63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3" name="Group 64"/>
          <p:cNvGrpSpPr/>
          <p:nvPr/>
        </p:nvGrpSpPr>
        <p:grpSpPr>
          <a:xfrm>
            <a:off x="1604570" y="2644292"/>
            <a:ext cx="3849274" cy="276999"/>
            <a:chOff x="1981200" y="1425523"/>
            <a:chExt cx="3499340" cy="344962"/>
          </a:xfrm>
        </p:grpSpPr>
        <p:sp>
          <p:nvSpPr>
            <p:cNvPr id="66" name="TextBox 65"/>
            <p:cNvSpPr txBox="1"/>
            <p:nvPr/>
          </p:nvSpPr>
          <p:spPr>
            <a:xfrm>
              <a:off x="1981200" y="1425523"/>
              <a:ext cx="1306710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Estd</a:t>
              </a:r>
              <a:r>
                <a:rPr lang="en-US" sz="1200" dirty="0" smtClean="0"/>
                <a:t>. Delivery Date*</a:t>
              </a:r>
              <a:endParaRPr lang="en-US" sz="1200" dirty="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72"/>
          <p:cNvGrpSpPr/>
          <p:nvPr/>
        </p:nvGrpSpPr>
        <p:grpSpPr>
          <a:xfrm>
            <a:off x="1604570" y="3444004"/>
            <a:ext cx="3849274" cy="276999"/>
            <a:chOff x="1981200" y="1425523"/>
            <a:chExt cx="3499340" cy="344962"/>
          </a:xfrm>
        </p:grpSpPr>
        <p:sp>
          <p:nvSpPr>
            <p:cNvPr id="74" name="TextBox 73"/>
            <p:cNvSpPr txBox="1"/>
            <p:nvPr/>
          </p:nvSpPr>
          <p:spPr>
            <a:xfrm>
              <a:off x="1981200" y="1425523"/>
              <a:ext cx="1063345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No. of Packages</a:t>
              </a:r>
              <a:endParaRPr lang="en-US" sz="1200" dirty="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1200 bales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77"/>
          <p:cNvGrpSpPr/>
          <p:nvPr/>
        </p:nvGrpSpPr>
        <p:grpSpPr>
          <a:xfrm>
            <a:off x="5669280" y="3459105"/>
            <a:ext cx="3849274" cy="276999"/>
            <a:chOff x="1981200" y="1425523"/>
            <a:chExt cx="3499340" cy="344962"/>
          </a:xfrm>
        </p:grpSpPr>
        <p:sp>
          <p:nvSpPr>
            <p:cNvPr id="79" name="TextBox 78"/>
            <p:cNvSpPr txBox="1"/>
            <p:nvPr/>
          </p:nvSpPr>
          <p:spPr>
            <a:xfrm>
              <a:off x="1981200" y="1425523"/>
              <a:ext cx="964425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Actual Weight</a:t>
              </a:r>
              <a:endParaRPr lang="en-US" sz="1200" dirty="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17534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80"/>
          <p:cNvGrpSpPr/>
          <p:nvPr/>
        </p:nvGrpSpPr>
        <p:grpSpPr>
          <a:xfrm>
            <a:off x="1604570" y="3713105"/>
            <a:ext cx="3849274" cy="276999"/>
            <a:chOff x="1981200" y="1425523"/>
            <a:chExt cx="3499340" cy="344962"/>
          </a:xfrm>
        </p:grpSpPr>
        <p:sp>
          <p:nvSpPr>
            <p:cNvPr id="82" name="TextBox 81"/>
            <p:cNvSpPr txBox="1"/>
            <p:nvPr/>
          </p:nvSpPr>
          <p:spPr>
            <a:xfrm>
              <a:off x="1981200" y="1425523"/>
              <a:ext cx="1072088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Charged Weight</a:t>
              </a:r>
              <a:endParaRPr lang="en-US" sz="1200" dirty="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17534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83"/>
          <p:cNvGrpSpPr/>
          <p:nvPr/>
        </p:nvGrpSpPr>
        <p:grpSpPr>
          <a:xfrm>
            <a:off x="1604570" y="4152706"/>
            <a:ext cx="3849274" cy="276999"/>
            <a:chOff x="1981200" y="1425523"/>
            <a:chExt cx="3499340" cy="344962"/>
          </a:xfrm>
        </p:grpSpPr>
        <p:sp>
          <p:nvSpPr>
            <p:cNvPr id="85" name="TextBox 84"/>
            <p:cNvSpPr txBox="1"/>
            <p:nvPr/>
          </p:nvSpPr>
          <p:spPr>
            <a:xfrm>
              <a:off x="1981200" y="1425523"/>
              <a:ext cx="564024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Freight</a:t>
              </a:r>
              <a:endParaRPr lang="en-US" sz="1200" dirty="0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46000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86"/>
          <p:cNvGrpSpPr/>
          <p:nvPr/>
        </p:nvGrpSpPr>
        <p:grpSpPr>
          <a:xfrm>
            <a:off x="5669280" y="4167807"/>
            <a:ext cx="3849274" cy="276999"/>
            <a:chOff x="1981200" y="1425523"/>
            <a:chExt cx="3499340" cy="344962"/>
          </a:xfrm>
        </p:grpSpPr>
        <p:sp>
          <p:nvSpPr>
            <p:cNvPr id="89" name="TextBox 88"/>
            <p:cNvSpPr txBox="1"/>
            <p:nvPr/>
          </p:nvSpPr>
          <p:spPr>
            <a:xfrm>
              <a:off x="1981200" y="1425523"/>
              <a:ext cx="980864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Other Charges</a:t>
              </a:r>
              <a:endParaRPr lang="en-US" sz="1200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2330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91"/>
          <p:cNvGrpSpPr/>
          <p:nvPr/>
        </p:nvGrpSpPr>
        <p:grpSpPr>
          <a:xfrm>
            <a:off x="1604570" y="4419406"/>
            <a:ext cx="3849274" cy="276999"/>
            <a:chOff x="1981200" y="1425523"/>
            <a:chExt cx="3499340" cy="344962"/>
          </a:xfrm>
        </p:grpSpPr>
        <p:sp>
          <p:nvSpPr>
            <p:cNvPr id="93" name="TextBox 92"/>
            <p:cNvSpPr txBox="1"/>
            <p:nvPr/>
          </p:nvSpPr>
          <p:spPr>
            <a:xfrm>
              <a:off x="1981200" y="1425523"/>
              <a:ext cx="792292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Service Tax</a:t>
              </a:r>
              <a:endParaRPr lang="en-US" sz="1200" dirty="0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4197927" y="1425524"/>
              <a:ext cx="1282613" cy="332135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94"/>
          <p:cNvGrpSpPr/>
          <p:nvPr/>
        </p:nvGrpSpPr>
        <p:grpSpPr>
          <a:xfrm>
            <a:off x="5669280" y="4432106"/>
            <a:ext cx="3849274" cy="276999"/>
            <a:chOff x="1981200" y="1425523"/>
            <a:chExt cx="3499340" cy="344962"/>
          </a:xfrm>
        </p:grpSpPr>
        <p:sp>
          <p:nvSpPr>
            <p:cNvPr id="96" name="TextBox 95"/>
            <p:cNvSpPr txBox="1"/>
            <p:nvPr/>
          </p:nvSpPr>
          <p:spPr>
            <a:xfrm>
              <a:off x="1981200" y="1425523"/>
              <a:ext cx="933589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Total Amount</a:t>
              </a:r>
              <a:endParaRPr lang="en-US" sz="1200" dirty="0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48330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98" name="Rounded Rectangle 97"/>
          <p:cNvSpPr/>
          <p:nvPr/>
        </p:nvSpPr>
        <p:spPr>
          <a:xfrm>
            <a:off x="3204770" y="4419406"/>
            <a:ext cx="533400" cy="266700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704849" y="441940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%</a:t>
            </a:r>
            <a:endParaRPr 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57382" y="1371600"/>
            <a:ext cx="1440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Document Detail</a:t>
            </a:r>
            <a:endParaRPr lang="en-US" sz="1400" b="1" dirty="0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533400" y="2286000"/>
            <a:ext cx="952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28600" y="2286000"/>
            <a:ext cx="1263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Waybill Detail</a:t>
            </a:r>
            <a:endParaRPr lang="en-US" sz="1400" b="1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533400" y="4076506"/>
            <a:ext cx="952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28600" y="4076506"/>
            <a:ext cx="1186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Freight Detail</a:t>
            </a:r>
            <a:endParaRPr lang="en-US" sz="1400" b="1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533400" y="4762306"/>
            <a:ext cx="952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28600" y="4838506"/>
            <a:ext cx="1100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Other Detail</a:t>
            </a:r>
            <a:endParaRPr lang="en-US" sz="1400" b="1" dirty="0"/>
          </a:p>
        </p:txBody>
      </p:sp>
      <p:grpSp>
        <p:nvGrpSpPr>
          <p:cNvPr id="22" name="Group 109"/>
          <p:cNvGrpSpPr/>
          <p:nvPr/>
        </p:nvGrpSpPr>
        <p:grpSpPr>
          <a:xfrm>
            <a:off x="1630680" y="2362200"/>
            <a:ext cx="3855720" cy="276999"/>
            <a:chOff x="5562600" y="1425525"/>
            <a:chExt cx="3505200" cy="346246"/>
          </a:xfrm>
        </p:grpSpPr>
        <p:sp>
          <p:nvSpPr>
            <p:cNvPr id="111" name="TextBox 110"/>
            <p:cNvSpPr txBox="1"/>
            <p:nvPr/>
          </p:nvSpPr>
          <p:spPr>
            <a:xfrm>
              <a:off x="5562600" y="1425525"/>
              <a:ext cx="1284967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Shipment Through*</a:t>
              </a:r>
              <a:endParaRPr lang="en-US" sz="1200" dirty="0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By Road / By Air / By Sea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Flowchart: Merge 112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23" name="Group 103"/>
          <p:cNvGrpSpPr/>
          <p:nvPr/>
        </p:nvGrpSpPr>
        <p:grpSpPr>
          <a:xfrm>
            <a:off x="5669280" y="1968500"/>
            <a:ext cx="3855720" cy="276999"/>
            <a:chOff x="5562600" y="1425525"/>
            <a:chExt cx="3505200" cy="346246"/>
          </a:xfrm>
        </p:grpSpPr>
        <p:sp>
          <p:nvSpPr>
            <p:cNvPr id="114" name="TextBox 113"/>
            <p:cNvSpPr txBox="1"/>
            <p:nvPr/>
          </p:nvSpPr>
          <p:spPr>
            <a:xfrm>
              <a:off x="5562600" y="1425525"/>
              <a:ext cx="1269928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Ref. Document No..</a:t>
              </a:r>
              <a:endParaRPr lang="en-US" sz="1200" dirty="0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4824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116"/>
          <p:cNvGrpSpPr/>
          <p:nvPr/>
        </p:nvGrpSpPr>
        <p:grpSpPr>
          <a:xfrm>
            <a:off x="5663026" y="3723307"/>
            <a:ext cx="3849274" cy="276999"/>
            <a:chOff x="1981200" y="1425523"/>
            <a:chExt cx="3499340" cy="344962"/>
          </a:xfrm>
        </p:grpSpPr>
        <p:sp>
          <p:nvSpPr>
            <p:cNvPr id="118" name="TextBox 117"/>
            <p:cNvSpPr txBox="1"/>
            <p:nvPr/>
          </p:nvSpPr>
          <p:spPr>
            <a:xfrm>
              <a:off x="1981200" y="1425523"/>
              <a:ext cx="954749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Container No.</a:t>
              </a:r>
              <a:endParaRPr lang="en-US" sz="1200" dirty="0"/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ECMU9923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0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Purchase Receipt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0" y="140716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8671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5631180" y="3133300"/>
            <a:ext cx="6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Remark</a:t>
            </a:r>
            <a:endParaRPr lang="en-US" sz="1200" dirty="0"/>
          </a:p>
        </p:txBody>
      </p:sp>
      <p:grpSp>
        <p:nvGrpSpPr>
          <p:cNvPr id="2" name="Group 180"/>
          <p:cNvGrpSpPr/>
          <p:nvPr/>
        </p:nvGrpSpPr>
        <p:grpSpPr>
          <a:xfrm>
            <a:off x="121456" y="2349500"/>
            <a:ext cx="3849274" cy="276999"/>
            <a:chOff x="1981200" y="1425523"/>
            <a:chExt cx="3499340" cy="344962"/>
          </a:xfrm>
        </p:grpSpPr>
        <p:sp>
          <p:nvSpPr>
            <p:cNvPr id="182" name="TextBox 181"/>
            <p:cNvSpPr txBox="1"/>
            <p:nvPr/>
          </p:nvSpPr>
          <p:spPr>
            <a:xfrm>
              <a:off x="1981200" y="1425523"/>
              <a:ext cx="893427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Receipt No.*</a:t>
              </a:r>
              <a:endParaRPr lang="en-US" sz="1200" dirty="0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8"/>
          <p:cNvGrpSpPr/>
          <p:nvPr/>
        </p:nvGrpSpPr>
        <p:grpSpPr>
          <a:xfrm>
            <a:off x="5613400" y="2070100"/>
            <a:ext cx="2692400" cy="276999"/>
            <a:chOff x="1981200" y="1425523"/>
            <a:chExt cx="2447636" cy="344962"/>
          </a:xfrm>
        </p:grpSpPr>
        <p:sp>
          <p:nvSpPr>
            <p:cNvPr id="30" name="TextBox 29"/>
            <p:cNvSpPr txBox="1"/>
            <p:nvPr/>
          </p:nvSpPr>
          <p:spPr>
            <a:xfrm>
              <a:off x="1981200" y="1425523"/>
              <a:ext cx="1275350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Receipt Date Time*</a:t>
              </a:r>
              <a:endParaRPr lang="en-US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423140" y="1425524"/>
              <a:ext cx="1005696" cy="268871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228600" y="4287449"/>
          <a:ext cx="9525003" cy="1395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82"/>
                <a:gridCol w="865518"/>
                <a:gridCol w="1366234"/>
                <a:gridCol w="836556"/>
                <a:gridCol w="551360"/>
                <a:gridCol w="653136"/>
                <a:gridCol w="653136"/>
                <a:gridCol w="653136"/>
                <a:gridCol w="571494"/>
                <a:gridCol w="571494"/>
                <a:gridCol w="816420"/>
                <a:gridCol w="816420"/>
                <a:gridCol w="816417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Product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UID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Product Name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Specification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 1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 2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Purchase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Order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Lot No.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Measure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Measure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 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Remark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1001-1100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ATH5008-58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Sq. Feet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1101-1150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ATH5008-811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4400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Sq. Feet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8400</a:t>
                      </a: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Sq. Feet</a:t>
                      </a: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157382" y="3962400"/>
            <a:ext cx="129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Product Detail</a:t>
            </a:r>
            <a:endParaRPr lang="en-US" sz="1400" b="1" dirty="0"/>
          </a:p>
        </p:txBody>
      </p:sp>
      <p:sp>
        <p:nvSpPr>
          <p:cNvPr id="100" name="Rounded Rectangle 99"/>
          <p:cNvSpPr/>
          <p:nvPr/>
        </p:nvSpPr>
        <p:spPr>
          <a:xfrm>
            <a:off x="7239000" y="3136900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4" name="Group 66"/>
          <p:cNvGrpSpPr/>
          <p:nvPr/>
        </p:nvGrpSpPr>
        <p:grpSpPr>
          <a:xfrm>
            <a:off x="114300" y="2070100"/>
            <a:ext cx="3855720" cy="276999"/>
            <a:chOff x="5562600" y="1425525"/>
            <a:chExt cx="3505200" cy="346246"/>
          </a:xfrm>
        </p:grpSpPr>
        <p:sp>
          <p:nvSpPr>
            <p:cNvPr id="68" name="TextBox 67"/>
            <p:cNvSpPr txBox="1"/>
            <p:nvPr/>
          </p:nvSpPr>
          <p:spPr>
            <a:xfrm>
              <a:off x="5562600" y="1425525"/>
              <a:ext cx="961395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Receipt Type*</a:t>
              </a:r>
              <a:endParaRPr lang="en-US" sz="12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Purchase Receipt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Flowchart: Merge 69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0" y="56388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66"/>
          <p:cNvGrpSpPr/>
          <p:nvPr/>
        </p:nvGrpSpPr>
        <p:grpSpPr>
          <a:xfrm>
            <a:off x="5605780" y="2336800"/>
            <a:ext cx="3855720" cy="276999"/>
            <a:chOff x="5562600" y="1425525"/>
            <a:chExt cx="3505200" cy="346246"/>
          </a:xfrm>
        </p:grpSpPr>
        <p:sp>
          <p:nvSpPr>
            <p:cNvPr id="22" name="TextBox 21"/>
            <p:cNvSpPr txBox="1"/>
            <p:nvPr/>
          </p:nvSpPr>
          <p:spPr>
            <a:xfrm>
              <a:off x="5562600" y="1425525"/>
              <a:ext cx="702699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Supplier*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Kajal</a:t>
              </a:r>
              <a:r>
                <a:rPr lang="en-US" sz="1200" dirty="0" smtClean="0">
                  <a:solidFill>
                    <a:schemeClr val="tx1"/>
                  </a:solidFill>
                </a:rPr>
                <a:t> Exports,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Bhadohi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Merge 23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" name="Group 66"/>
          <p:cNvGrpSpPr/>
          <p:nvPr/>
        </p:nvGrpSpPr>
        <p:grpSpPr>
          <a:xfrm>
            <a:off x="114300" y="2618601"/>
            <a:ext cx="3855720" cy="276999"/>
            <a:chOff x="5562600" y="1425525"/>
            <a:chExt cx="3505200" cy="346246"/>
          </a:xfrm>
        </p:grpSpPr>
        <p:sp>
          <p:nvSpPr>
            <p:cNvPr id="26" name="TextBox 25"/>
            <p:cNvSpPr txBox="1"/>
            <p:nvPr/>
          </p:nvSpPr>
          <p:spPr>
            <a:xfrm>
              <a:off x="5562600" y="1425525"/>
              <a:ext cx="814734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Waybill No.</a:t>
              </a:r>
              <a:endParaRPr lang="en-US" sz="12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2300 – DGTS  Transport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Flowchart: Merge 27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0" y="38862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65100" y="1498600"/>
            <a:ext cx="1968500" cy="33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For Purchase Order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19050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8342534" y="2070100"/>
            <a:ext cx="1106266" cy="215899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12:30 PM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50" name="Group 180"/>
          <p:cNvGrpSpPr/>
          <p:nvPr/>
        </p:nvGrpSpPr>
        <p:grpSpPr>
          <a:xfrm>
            <a:off x="113126" y="2882900"/>
            <a:ext cx="3849274" cy="276999"/>
            <a:chOff x="1981200" y="1425523"/>
            <a:chExt cx="3499340" cy="344962"/>
          </a:xfrm>
        </p:grpSpPr>
        <p:sp>
          <p:nvSpPr>
            <p:cNvPr id="51" name="TextBox 50"/>
            <p:cNvSpPr txBox="1"/>
            <p:nvPr/>
          </p:nvSpPr>
          <p:spPr>
            <a:xfrm>
              <a:off x="1981200" y="1425523"/>
              <a:ext cx="1386103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Supplier Dispatch No.</a:t>
              </a:r>
              <a:endParaRPr lang="en-US" sz="12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180"/>
          <p:cNvGrpSpPr/>
          <p:nvPr/>
        </p:nvGrpSpPr>
        <p:grpSpPr>
          <a:xfrm>
            <a:off x="5612226" y="2870200"/>
            <a:ext cx="3849274" cy="276999"/>
            <a:chOff x="1981200" y="1425523"/>
            <a:chExt cx="3499340" cy="344962"/>
          </a:xfrm>
        </p:grpSpPr>
        <p:sp>
          <p:nvSpPr>
            <p:cNvPr id="54" name="TextBox 53"/>
            <p:cNvSpPr txBox="1"/>
            <p:nvPr/>
          </p:nvSpPr>
          <p:spPr>
            <a:xfrm>
              <a:off x="1981200" y="1425523"/>
              <a:ext cx="1453254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Supplier Dispatch Date</a:t>
              </a:r>
              <a:endParaRPr lang="en-US" sz="12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25-Dec-14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66"/>
          <p:cNvGrpSpPr/>
          <p:nvPr/>
        </p:nvGrpSpPr>
        <p:grpSpPr>
          <a:xfrm>
            <a:off x="114300" y="3149600"/>
            <a:ext cx="3855720" cy="276999"/>
            <a:chOff x="5562600" y="1425525"/>
            <a:chExt cx="3505200" cy="346246"/>
          </a:xfrm>
        </p:grpSpPr>
        <p:sp>
          <p:nvSpPr>
            <p:cNvPr id="60" name="TextBox 59"/>
            <p:cNvSpPr txBox="1"/>
            <p:nvPr/>
          </p:nvSpPr>
          <p:spPr>
            <a:xfrm>
              <a:off x="5562600" y="1425525"/>
              <a:ext cx="1194965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Road Permit Form</a:t>
              </a:r>
              <a:endParaRPr lang="en-US" sz="1200" dirty="0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2300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Flowchart: Merge 61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2" name="Group 66"/>
          <p:cNvGrpSpPr/>
          <p:nvPr/>
        </p:nvGrpSpPr>
        <p:grpSpPr>
          <a:xfrm>
            <a:off x="5605780" y="2605901"/>
            <a:ext cx="3855720" cy="276999"/>
            <a:chOff x="5562600" y="1425525"/>
            <a:chExt cx="3505200" cy="346246"/>
          </a:xfrm>
        </p:grpSpPr>
        <p:sp>
          <p:nvSpPr>
            <p:cNvPr id="43" name="TextBox 42"/>
            <p:cNvSpPr txBox="1"/>
            <p:nvPr/>
          </p:nvSpPr>
          <p:spPr>
            <a:xfrm>
              <a:off x="5562600" y="1425525"/>
              <a:ext cx="999516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Gate Entry No.</a:t>
              </a:r>
              <a:endParaRPr lang="en-US" sz="120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2300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Flowchart: Merge 45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0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Purchase Invoice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0" y="140716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8671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0" y="72390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5588000" y="3136900"/>
            <a:ext cx="6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Remark</a:t>
            </a:r>
            <a:endParaRPr lang="en-US" sz="1200" dirty="0"/>
          </a:p>
        </p:txBody>
      </p:sp>
      <p:grpSp>
        <p:nvGrpSpPr>
          <p:cNvPr id="2" name="Group 180"/>
          <p:cNvGrpSpPr/>
          <p:nvPr/>
        </p:nvGrpSpPr>
        <p:grpSpPr>
          <a:xfrm>
            <a:off x="121456" y="2349500"/>
            <a:ext cx="3849274" cy="276999"/>
            <a:chOff x="1981200" y="1425523"/>
            <a:chExt cx="3499340" cy="344962"/>
          </a:xfrm>
        </p:grpSpPr>
        <p:sp>
          <p:nvSpPr>
            <p:cNvPr id="182" name="TextBox 181"/>
            <p:cNvSpPr txBox="1"/>
            <p:nvPr/>
          </p:nvSpPr>
          <p:spPr>
            <a:xfrm>
              <a:off x="1981200" y="1425523"/>
              <a:ext cx="799869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Order No.*</a:t>
              </a:r>
              <a:endParaRPr lang="en-US" sz="1200" dirty="0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8"/>
          <p:cNvGrpSpPr/>
          <p:nvPr/>
        </p:nvGrpSpPr>
        <p:grpSpPr>
          <a:xfrm>
            <a:off x="5613400" y="2070100"/>
            <a:ext cx="3849274" cy="276999"/>
            <a:chOff x="1981200" y="1425523"/>
            <a:chExt cx="3499340" cy="344962"/>
          </a:xfrm>
        </p:grpSpPr>
        <p:sp>
          <p:nvSpPr>
            <p:cNvPr id="30" name="TextBox 29"/>
            <p:cNvSpPr txBox="1"/>
            <p:nvPr/>
          </p:nvSpPr>
          <p:spPr>
            <a:xfrm>
              <a:off x="1981200" y="1425523"/>
              <a:ext cx="867021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Order Date*</a:t>
              </a:r>
              <a:endParaRPr lang="en-US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-2" y="4465249"/>
          <a:ext cx="10058397" cy="1395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33"/>
                <a:gridCol w="943772"/>
                <a:gridCol w="1043097"/>
                <a:gridCol w="609600"/>
                <a:gridCol w="457200"/>
                <a:gridCol w="457200"/>
                <a:gridCol w="586282"/>
                <a:gridCol w="709118"/>
                <a:gridCol w="740937"/>
                <a:gridCol w="483351"/>
                <a:gridCol w="483351"/>
                <a:gridCol w="690502"/>
                <a:gridCol w="690502"/>
                <a:gridCol w="483351"/>
                <a:gridCol w="690502"/>
                <a:gridCol w="690499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Product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UID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Product Name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Specification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 1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 2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Lot No.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Receipt No.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Purchase 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Order No.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Measure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Measure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 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Rate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Amount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Remark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ATH5008-58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Sq. Feet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400000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ATH5008-811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4400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Sq. Feet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440000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8400</a:t>
                      </a: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Sq. Feet</a:t>
                      </a: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880000</a:t>
                      </a: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0" y="4188023"/>
            <a:ext cx="129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Product Detail</a:t>
            </a:r>
            <a:endParaRPr lang="en-US" sz="1400" b="1" dirty="0"/>
          </a:p>
        </p:txBody>
      </p:sp>
      <p:sp>
        <p:nvSpPr>
          <p:cNvPr id="100" name="Rounded Rectangle 99"/>
          <p:cNvSpPr/>
          <p:nvPr/>
        </p:nvSpPr>
        <p:spPr>
          <a:xfrm>
            <a:off x="7195820" y="3140500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4" name="Group 66"/>
          <p:cNvGrpSpPr/>
          <p:nvPr/>
        </p:nvGrpSpPr>
        <p:grpSpPr>
          <a:xfrm>
            <a:off x="114300" y="2070100"/>
            <a:ext cx="3855720" cy="276999"/>
            <a:chOff x="5562600" y="1425525"/>
            <a:chExt cx="3505200" cy="346246"/>
          </a:xfrm>
        </p:grpSpPr>
        <p:sp>
          <p:nvSpPr>
            <p:cNvPr id="68" name="TextBox 67"/>
            <p:cNvSpPr txBox="1"/>
            <p:nvPr/>
          </p:nvSpPr>
          <p:spPr>
            <a:xfrm>
              <a:off x="5562600" y="1425525"/>
              <a:ext cx="867836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Order Type*</a:t>
              </a:r>
              <a:endParaRPr lang="en-US" sz="12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Purchase 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Flowchart: Merge 69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0" y="58674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66"/>
          <p:cNvGrpSpPr/>
          <p:nvPr/>
        </p:nvGrpSpPr>
        <p:grpSpPr>
          <a:xfrm>
            <a:off x="5605780" y="2336800"/>
            <a:ext cx="3855720" cy="276999"/>
            <a:chOff x="5562600" y="1425525"/>
            <a:chExt cx="3505200" cy="346246"/>
          </a:xfrm>
        </p:grpSpPr>
        <p:sp>
          <p:nvSpPr>
            <p:cNvPr id="22" name="TextBox 21"/>
            <p:cNvSpPr txBox="1"/>
            <p:nvPr/>
          </p:nvSpPr>
          <p:spPr>
            <a:xfrm>
              <a:off x="5562600" y="1425525"/>
              <a:ext cx="702699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Supplier*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Kajal</a:t>
              </a:r>
              <a:r>
                <a:rPr lang="en-US" sz="1200" dirty="0" smtClean="0">
                  <a:solidFill>
                    <a:schemeClr val="tx1"/>
                  </a:solidFill>
                </a:rPr>
                <a:t> Exports,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Bhadohi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Merge 23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" name="Group 66"/>
          <p:cNvGrpSpPr/>
          <p:nvPr/>
        </p:nvGrpSpPr>
        <p:grpSpPr>
          <a:xfrm>
            <a:off x="114300" y="2618601"/>
            <a:ext cx="3855720" cy="276999"/>
            <a:chOff x="5562600" y="1425525"/>
            <a:chExt cx="3505200" cy="346246"/>
          </a:xfrm>
        </p:grpSpPr>
        <p:sp>
          <p:nvSpPr>
            <p:cNvPr id="26" name="TextBox 25"/>
            <p:cNvSpPr txBox="1"/>
            <p:nvPr/>
          </p:nvSpPr>
          <p:spPr>
            <a:xfrm>
              <a:off x="5562600" y="1425525"/>
              <a:ext cx="744552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Currency*</a:t>
              </a:r>
              <a:endParaRPr lang="en-US" sz="12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INR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Flowchart: Merge 27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0" y="41910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6"/>
          <p:cNvGrpSpPr/>
          <p:nvPr/>
        </p:nvGrpSpPr>
        <p:grpSpPr>
          <a:xfrm>
            <a:off x="5605780" y="2603500"/>
            <a:ext cx="3855720" cy="276999"/>
            <a:chOff x="5562600" y="1425525"/>
            <a:chExt cx="3505200" cy="346246"/>
          </a:xfrm>
        </p:grpSpPr>
        <p:sp>
          <p:nvSpPr>
            <p:cNvPr id="33" name="TextBox 32"/>
            <p:cNvSpPr txBox="1"/>
            <p:nvPr/>
          </p:nvSpPr>
          <p:spPr>
            <a:xfrm>
              <a:off x="5562600" y="1425525"/>
              <a:ext cx="1129738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Sales Tax Group*</a:t>
              </a:r>
              <a:endParaRPr lang="en-US" sz="12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Local (Form H)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Flowchart: Merge 34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65100" y="1498600"/>
            <a:ext cx="1892300" cy="33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For Purchase Receipt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133600" y="1498600"/>
            <a:ext cx="1828800" cy="33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For  Purchase Order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19050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38098" y="6134100"/>
          <a:ext cx="6769102" cy="79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460"/>
                <a:gridCol w="1516936"/>
                <a:gridCol w="1332249"/>
                <a:gridCol w="1707706"/>
                <a:gridCol w="873432"/>
                <a:gridCol w="844319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Comment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Rate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Amount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Deduction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Discount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Late deduction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5000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0" y="5859851"/>
            <a:ext cx="1377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Charges &amp; Taxes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860496" y="6413500"/>
            <a:ext cx="1098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Net Amount</a:t>
            </a:r>
            <a:endParaRPr lang="en-US" sz="1400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8839200" y="6667500"/>
            <a:ext cx="1143000" cy="4191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875000.00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6430" y="3416300"/>
            <a:ext cx="1403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Terms &amp; Conditions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1714250" y="3419900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45" name="Group 180"/>
          <p:cNvGrpSpPr/>
          <p:nvPr/>
        </p:nvGrpSpPr>
        <p:grpSpPr>
          <a:xfrm>
            <a:off x="101600" y="3149600"/>
            <a:ext cx="3849274" cy="276999"/>
            <a:chOff x="1981200" y="1425523"/>
            <a:chExt cx="3499340" cy="344962"/>
          </a:xfrm>
        </p:grpSpPr>
        <p:sp>
          <p:nvSpPr>
            <p:cNvPr id="46" name="TextBox 45"/>
            <p:cNvSpPr txBox="1"/>
            <p:nvPr/>
          </p:nvSpPr>
          <p:spPr>
            <a:xfrm>
              <a:off x="1981200" y="1425523"/>
              <a:ext cx="809138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Credit Days</a:t>
              </a:r>
              <a:endParaRPr lang="en-US" sz="12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180"/>
          <p:cNvGrpSpPr/>
          <p:nvPr/>
        </p:nvGrpSpPr>
        <p:grpSpPr>
          <a:xfrm>
            <a:off x="114300" y="2882900"/>
            <a:ext cx="3849274" cy="276999"/>
            <a:chOff x="1981200" y="1425523"/>
            <a:chExt cx="3499340" cy="344962"/>
          </a:xfrm>
        </p:grpSpPr>
        <p:sp>
          <p:nvSpPr>
            <p:cNvPr id="49" name="TextBox 48"/>
            <p:cNvSpPr txBox="1"/>
            <p:nvPr/>
          </p:nvSpPr>
          <p:spPr>
            <a:xfrm>
              <a:off x="1981200" y="1425523"/>
              <a:ext cx="1386103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Supplier Dispatch No.</a:t>
              </a:r>
              <a:endParaRPr lang="en-US" sz="12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180"/>
          <p:cNvGrpSpPr/>
          <p:nvPr/>
        </p:nvGrpSpPr>
        <p:grpSpPr>
          <a:xfrm>
            <a:off x="5613400" y="2872601"/>
            <a:ext cx="3849274" cy="276999"/>
            <a:chOff x="1981200" y="1425523"/>
            <a:chExt cx="3499340" cy="344962"/>
          </a:xfrm>
        </p:grpSpPr>
        <p:sp>
          <p:nvSpPr>
            <p:cNvPr id="52" name="TextBox 51"/>
            <p:cNvSpPr txBox="1"/>
            <p:nvPr/>
          </p:nvSpPr>
          <p:spPr>
            <a:xfrm>
              <a:off x="1981200" y="1425523"/>
              <a:ext cx="1453254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Supplier Dispatch Date</a:t>
              </a:r>
              <a:endParaRPr lang="en-US" sz="12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25-Dec-14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0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Purchase Return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0" y="140716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8671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0" y="72390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5588000" y="2590800"/>
            <a:ext cx="6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Remark</a:t>
            </a:r>
            <a:endParaRPr lang="en-US" sz="1200" dirty="0"/>
          </a:p>
        </p:txBody>
      </p:sp>
      <p:grpSp>
        <p:nvGrpSpPr>
          <p:cNvPr id="2" name="Group 180"/>
          <p:cNvGrpSpPr/>
          <p:nvPr/>
        </p:nvGrpSpPr>
        <p:grpSpPr>
          <a:xfrm>
            <a:off x="5600700" y="2057400"/>
            <a:ext cx="3849274" cy="276999"/>
            <a:chOff x="1981200" y="1425523"/>
            <a:chExt cx="3499340" cy="344962"/>
          </a:xfrm>
        </p:grpSpPr>
        <p:sp>
          <p:nvSpPr>
            <p:cNvPr id="182" name="TextBox 181"/>
            <p:cNvSpPr txBox="1"/>
            <p:nvPr/>
          </p:nvSpPr>
          <p:spPr>
            <a:xfrm>
              <a:off x="1981200" y="1425523"/>
              <a:ext cx="799869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Order No.*</a:t>
              </a:r>
              <a:endParaRPr lang="en-US" sz="1200" dirty="0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8"/>
          <p:cNvGrpSpPr/>
          <p:nvPr/>
        </p:nvGrpSpPr>
        <p:grpSpPr>
          <a:xfrm>
            <a:off x="113126" y="2070100"/>
            <a:ext cx="3849274" cy="276999"/>
            <a:chOff x="1981200" y="1425523"/>
            <a:chExt cx="3499340" cy="344962"/>
          </a:xfrm>
        </p:grpSpPr>
        <p:sp>
          <p:nvSpPr>
            <p:cNvPr id="30" name="TextBox 29"/>
            <p:cNvSpPr txBox="1"/>
            <p:nvPr/>
          </p:nvSpPr>
          <p:spPr>
            <a:xfrm>
              <a:off x="1981200" y="1425523"/>
              <a:ext cx="867021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Order Date*</a:t>
              </a:r>
              <a:endParaRPr lang="en-US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-2" y="3401426"/>
          <a:ext cx="10058397" cy="1395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33"/>
                <a:gridCol w="943772"/>
                <a:gridCol w="1043097"/>
                <a:gridCol w="609600"/>
                <a:gridCol w="457200"/>
                <a:gridCol w="457200"/>
                <a:gridCol w="586282"/>
                <a:gridCol w="709118"/>
                <a:gridCol w="740937"/>
                <a:gridCol w="483351"/>
                <a:gridCol w="483351"/>
                <a:gridCol w="690502"/>
                <a:gridCol w="690502"/>
                <a:gridCol w="483351"/>
                <a:gridCol w="690502"/>
                <a:gridCol w="690499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Product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UID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Product Name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Specification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 1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 2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Lot No.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Receipt No.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Purchase 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Invoice No.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Measure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Measure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 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Rate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Amount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Remark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ATH5008-58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Sq. Feet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400000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ATH5008-811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4400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Sq. Feet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440000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8400</a:t>
                      </a: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Sq. Feet</a:t>
                      </a: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880000</a:t>
                      </a: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0" y="3124200"/>
            <a:ext cx="129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Product Detail</a:t>
            </a:r>
            <a:endParaRPr lang="en-US" sz="1400" b="1" dirty="0"/>
          </a:p>
        </p:txBody>
      </p:sp>
      <p:sp>
        <p:nvSpPr>
          <p:cNvPr id="100" name="Rounded Rectangle 99"/>
          <p:cNvSpPr/>
          <p:nvPr/>
        </p:nvSpPr>
        <p:spPr>
          <a:xfrm>
            <a:off x="7195820" y="2594400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4803577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66"/>
          <p:cNvGrpSpPr/>
          <p:nvPr/>
        </p:nvGrpSpPr>
        <p:grpSpPr>
          <a:xfrm>
            <a:off x="106680" y="2336800"/>
            <a:ext cx="3855720" cy="276999"/>
            <a:chOff x="5562600" y="1425525"/>
            <a:chExt cx="3505200" cy="346246"/>
          </a:xfrm>
        </p:grpSpPr>
        <p:sp>
          <p:nvSpPr>
            <p:cNvPr id="22" name="TextBox 21"/>
            <p:cNvSpPr txBox="1"/>
            <p:nvPr/>
          </p:nvSpPr>
          <p:spPr>
            <a:xfrm>
              <a:off x="5562600" y="1425525"/>
              <a:ext cx="702699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Supplier*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Kajal</a:t>
              </a:r>
              <a:r>
                <a:rPr lang="en-US" sz="1200" dirty="0" smtClean="0">
                  <a:solidFill>
                    <a:schemeClr val="tx1"/>
                  </a:solidFill>
                </a:rPr>
                <a:t> Exports,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Bhadohi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Merge 23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" name="Group 66"/>
          <p:cNvGrpSpPr/>
          <p:nvPr/>
        </p:nvGrpSpPr>
        <p:grpSpPr>
          <a:xfrm>
            <a:off x="114300" y="2618601"/>
            <a:ext cx="3855720" cy="276999"/>
            <a:chOff x="5562600" y="1425525"/>
            <a:chExt cx="3505200" cy="346246"/>
          </a:xfrm>
        </p:grpSpPr>
        <p:sp>
          <p:nvSpPr>
            <p:cNvPr id="26" name="TextBox 25"/>
            <p:cNvSpPr txBox="1"/>
            <p:nvPr/>
          </p:nvSpPr>
          <p:spPr>
            <a:xfrm>
              <a:off x="5562600" y="1425525"/>
              <a:ext cx="744552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Currency*</a:t>
              </a:r>
              <a:endParaRPr lang="en-US" sz="12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INR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Flowchart: Merge 27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0" y="3127177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6"/>
          <p:cNvGrpSpPr/>
          <p:nvPr/>
        </p:nvGrpSpPr>
        <p:grpSpPr>
          <a:xfrm>
            <a:off x="5593080" y="2324100"/>
            <a:ext cx="3855720" cy="276999"/>
            <a:chOff x="5562600" y="1425525"/>
            <a:chExt cx="3505200" cy="346246"/>
          </a:xfrm>
        </p:grpSpPr>
        <p:sp>
          <p:nvSpPr>
            <p:cNvPr id="33" name="TextBox 32"/>
            <p:cNvSpPr txBox="1"/>
            <p:nvPr/>
          </p:nvSpPr>
          <p:spPr>
            <a:xfrm>
              <a:off x="5562600" y="1425525"/>
              <a:ext cx="1129738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Sales Tax Group*</a:t>
              </a:r>
              <a:endParaRPr lang="en-US" sz="12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Local (Form H)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Flowchart: Merge 34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65100" y="1498600"/>
            <a:ext cx="1892300" cy="33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For Purchase Receipt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133600" y="1498600"/>
            <a:ext cx="1828800" cy="33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For  Purchase Invoice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19050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38098" y="5070277"/>
          <a:ext cx="6769102" cy="79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460"/>
                <a:gridCol w="1516936"/>
                <a:gridCol w="1332249"/>
                <a:gridCol w="1707706"/>
                <a:gridCol w="873432"/>
                <a:gridCol w="844319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Comment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Rate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Amount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Deduction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Discount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Late deduction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5000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0" y="4796028"/>
            <a:ext cx="1377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Charges &amp; Taxes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860496" y="5349677"/>
            <a:ext cx="1098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Net Amount</a:t>
            </a:r>
            <a:endParaRPr lang="en-US" sz="1400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8839200" y="5603677"/>
            <a:ext cx="1143000" cy="4191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875000.00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7797</TotalTime>
  <Words>772</Words>
  <Application>Microsoft Office PowerPoint</Application>
  <PresentationFormat>Custom</PresentationFormat>
  <Paragraphs>442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Purchase Management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677</cp:revision>
  <dcterms:created xsi:type="dcterms:W3CDTF">2014-12-23T10:14:53Z</dcterms:created>
  <dcterms:modified xsi:type="dcterms:W3CDTF">2015-02-05T10:09:52Z</dcterms:modified>
</cp:coreProperties>
</file>