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2" r:id="rId5"/>
    <p:sldId id="256" r:id="rId6"/>
    <p:sldId id="257" r:id="rId7"/>
    <p:sldId id="258" r:id="rId8"/>
    <p:sldId id="259" r:id="rId9"/>
    <p:sldId id="260" r:id="rId10"/>
    <p:sldId id="261"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lvl1pPr algn="l">
              <a:defRPr sz="2600"/>
            </a:lvl1pPr>
          </a:lstStyle>
          <a:p>
            <a:r>
              <a:rPr lang="en-US" dirty="0" smtClean="0"/>
              <a:t>Click to edit Master title style</a:t>
            </a:r>
            <a:endParaRPr lang="en-US" dirty="0"/>
          </a:p>
        </p:txBody>
      </p:sp>
      <p:pic>
        <p:nvPicPr>
          <p:cNvPr id="6" name="Picture 5" descr="Logo.jpg"/>
          <p:cNvPicPr>
            <a:picLocks noChangeAspect="1"/>
          </p:cNvPicPr>
          <p:nvPr userDrawn="1"/>
        </p:nvPicPr>
        <p:blipFill>
          <a:blip r:embed="rId2"/>
          <a:stretch>
            <a:fillRect/>
          </a:stretch>
        </p:blipFill>
        <p:spPr>
          <a:xfrm>
            <a:off x="5334000" y="304800"/>
            <a:ext cx="3352800" cy="533400"/>
          </a:xfrm>
          <a:prstGeom prst="rect">
            <a:avLst/>
          </a:prstGeom>
        </p:spPr>
      </p:pic>
      <p:cxnSp>
        <p:nvCxnSpPr>
          <p:cNvPr id="8" name="Straight Connector 7"/>
          <p:cNvCxnSpPr/>
          <p:nvPr userDrawn="1"/>
        </p:nvCxnSpPr>
        <p:spPr>
          <a:xfrm>
            <a:off x="0" y="990600"/>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1858962"/>
          </a:xfrm>
        </p:spPr>
        <p:txBody>
          <a:bodyPr>
            <a:normAutofit/>
          </a:bodyPr>
          <a:lstStyle/>
          <a:p>
            <a:pPr algn="l"/>
            <a:r>
              <a:rPr lang="en-US" sz="1600" kern="100" dirty="0" smtClean="0">
                <a:latin typeface="+mn-lt"/>
              </a:rPr>
              <a:t>                                    </a:t>
            </a:r>
            <a:r>
              <a:rPr lang="en-US" sz="2800" b="1" kern="100" dirty="0" smtClean="0">
                <a:solidFill>
                  <a:schemeClr val="tx1">
                    <a:lumMod val="50000"/>
                    <a:lumOff val="50000"/>
                  </a:schemeClr>
                </a:solidFill>
                <a:latin typeface="Agency FB" pitchFamily="34" charset="0"/>
              </a:rPr>
              <a:t>SURYA CARPET</a:t>
            </a:r>
            <a:r>
              <a:rPr lang="en-US" sz="1600" kern="100" dirty="0" smtClean="0">
                <a:latin typeface="+mn-lt"/>
              </a:rPr>
              <a:t/>
            </a:r>
            <a:br>
              <a:rPr lang="en-US" sz="1600" kern="100" dirty="0" smtClean="0">
                <a:latin typeface="+mn-lt"/>
              </a:rPr>
            </a:br>
            <a:r>
              <a:rPr lang="en-US" sz="1600" kern="100" dirty="0" smtClean="0">
                <a:latin typeface="+mn-lt"/>
              </a:rPr>
              <a:t>                                    </a:t>
            </a:r>
            <a:r>
              <a:rPr lang="en-US" sz="1800" b="1" kern="100" dirty="0" smtClean="0">
                <a:solidFill>
                  <a:schemeClr val="tx2">
                    <a:lumMod val="60000"/>
                    <a:lumOff val="40000"/>
                  </a:schemeClr>
                </a:solidFill>
                <a:latin typeface="+mn-lt"/>
              </a:rPr>
              <a:t>RUG-TEXTILES-ART</a:t>
            </a:r>
            <a:r>
              <a:rPr lang="en-US" sz="1600" kern="100" dirty="0" smtClean="0">
                <a:latin typeface="+mn-lt"/>
              </a:rPr>
              <a:t/>
            </a:r>
            <a:br>
              <a:rPr lang="en-US" sz="1600" kern="100" dirty="0" smtClean="0">
                <a:latin typeface="+mn-lt"/>
              </a:rPr>
            </a:br>
            <a:r>
              <a:rPr lang="en-US" sz="1600" kern="100" dirty="0" smtClean="0">
                <a:latin typeface="+mn-lt"/>
              </a:rPr>
              <a:t/>
            </a:r>
            <a:br>
              <a:rPr lang="en-US" sz="1600" kern="100" dirty="0" smtClean="0">
                <a:latin typeface="+mn-lt"/>
              </a:rPr>
            </a:br>
            <a:r>
              <a:rPr lang="en-US" sz="1600" kern="100" dirty="0" smtClean="0">
                <a:latin typeface="+mn-lt"/>
              </a:rPr>
              <a:t/>
            </a:r>
            <a:br>
              <a:rPr lang="en-US" sz="1600" kern="100" dirty="0" smtClean="0">
                <a:latin typeface="+mn-lt"/>
              </a:rPr>
            </a:br>
            <a:r>
              <a:rPr lang="en-US" sz="1600" kern="100" dirty="0" smtClean="0">
                <a:latin typeface="+mn-lt"/>
              </a:rPr>
              <a:t>This Manual is for using the Surya Carpet website. This is the Home Screen of the Website.</a:t>
            </a:r>
            <a:endParaRPr lang="en-US" sz="1600" kern="100" dirty="0">
              <a:latin typeface="+mn-lt"/>
            </a:endParaRPr>
          </a:p>
        </p:txBody>
      </p:sp>
      <p:pic>
        <p:nvPicPr>
          <p:cNvPr id="7" name="Content Placeholder 6" descr="LandingPage.jpg"/>
          <p:cNvPicPr>
            <a:picLocks noGrp="1" noChangeAspect="1"/>
          </p:cNvPicPr>
          <p:nvPr>
            <p:ph idx="1"/>
          </p:nvPr>
        </p:nvPicPr>
        <p:blipFill>
          <a:blip r:embed="rId2"/>
          <a:srcRect t="13732"/>
          <a:stretch>
            <a:fillRect/>
          </a:stretch>
        </p:blipFill>
        <p:spPr>
          <a:xfrm>
            <a:off x="457200" y="2362200"/>
            <a:ext cx="8305800" cy="3962400"/>
          </a:xfrm>
        </p:spPr>
      </p:pic>
      <p:pic>
        <p:nvPicPr>
          <p:cNvPr id="14" name="Picture 13" descr="Logo Image.jpg"/>
          <p:cNvPicPr>
            <a:picLocks noChangeAspect="1"/>
          </p:cNvPicPr>
          <p:nvPr/>
        </p:nvPicPr>
        <p:blipFill>
          <a:blip r:embed="rId3"/>
          <a:stretch>
            <a:fillRect/>
          </a:stretch>
        </p:blipFill>
        <p:spPr>
          <a:xfrm>
            <a:off x="609600" y="228600"/>
            <a:ext cx="1447800" cy="1371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Physical Sample</a:t>
            </a:r>
            <a:endParaRPr lang="en-US" dirty="0"/>
          </a:p>
        </p:txBody>
      </p:sp>
      <p:pic>
        <p:nvPicPr>
          <p:cNvPr id="3" name="Picture 2"/>
          <p:cNvPicPr>
            <a:picLocks noChangeAspect="1" noChangeArrowheads="1"/>
          </p:cNvPicPr>
          <p:nvPr/>
        </p:nvPicPr>
        <p:blipFill>
          <a:blip r:embed="rId2"/>
          <a:srcRect l="17686" t="17021" r="2128" b="40376"/>
          <a:stretch>
            <a:fillRect/>
          </a:stretch>
        </p:blipFill>
        <p:spPr bwMode="auto">
          <a:xfrm>
            <a:off x="0" y="1066800"/>
            <a:ext cx="9144000" cy="31242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114801"/>
          <a:ext cx="9144004" cy="1627265"/>
        </p:xfrm>
        <a:graphic>
          <a:graphicData uri="http://schemas.openxmlformats.org/drawingml/2006/table">
            <a:tbl>
              <a:tblPr firstRow="1" bandRow="1">
                <a:tableStyleId>{5C22544A-7EE6-4342-B048-85BDC9FD1C3A}</a:tableStyleId>
              </a:tblPr>
              <a:tblGrid>
                <a:gridCol w="1219200"/>
                <a:gridCol w="3352802"/>
                <a:gridCol w="1295399"/>
                <a:gridCol w="3276603"/>
              </a:tblGrid>
              <a:tr h="613014">
                <a:tc>
                  <a:txBody>
                    <a:bodyPr/>
                    <a:lstStyle/>
                    <a:p>
                      <a:r>
                        <a:rPr lang="en-US" sz="1200" dirty="0" smtClean="0"/>
                        <a:t>Send</a:t>
                      </a:r>
                      <a:r>
                        <a:rPr lang="en-US" sz="1200" baseline="0" dirty="0" smtClean="0"/>
                        <a:t> Physical Sample</a:t>
                      </a:r>
                      <a:endParaRPr lang="en-US" sz="1200" dirty="0"/>
                    </a:p>
                  </a:txBody>
                  <a:tcPr/>
                </a:tc>
                <a:tc gridSpan="3">
                  <a:txBody>
                    <a:bodyPr/>
                    <a:lstStyle/>
                    <a:p>
                      <a:r>
                        <a:rPr lang="en-US" sz="1200" dirty="0" smtClean="0"/>
                        <a:t>Once the product sample is approved by the manager</a:t>
                      </a:r>
                      <a:r>
                        <a:rPr lang="en-US" sz="1200" baseline="0" dirty="0" smtClean="0"/>
                        <a:t> you will be receiving a mail notification indicating the approval of the product. Then you can send a physical sample to the corresponding office and submit the corresponding mailing details in this section.</a:t>
                      </a:r>
                      <a:endParaRPr lang="en-US" sz="1200" dirty="0"/>
                    </a:p>
                  </a:txBody>
                  <a:tcPr/>
                </a:tc>
                <a:tc hMerge="1">
                  <a:txBody>
                    <a:bodyPr/>
                    <a:lstStyle/>
                    <a:p>
                      <a:endParaRPr lang="en-US"/>
                    </a:p>
                  </a:txBody>
                  <a:tcPr/>
                </a:tc>
                <a:tc hMerge="1">
                  <a:txBody>
                    <a:bodyPr/>
                    <a:lstStyle/>
                    <a:p>
                      <a:endParaRPr lang="en-US"/>
                    </a:p>
                  </a:txBody>
                  <a:tcPr/>
                </a:tc>
              </a:tr>
              <a:tr h="415867">
                <a:tc>
                  <a:txBody>
                    <a:bodyPr/>
                    <a:lstStyle/>
                    <a:p>
                      <a:r>
                        <a:rPr lang="en-US" sz="1000" dirty="0" smtClean="0"/>
                        <a:t>Ship Date</a:t>
                      </a:r>
                      <a:endParaRPr lang="en-US" sz="1000" dirty="0"/>
                    </a:p>
                  </a:txBody>
                  <a:tcPr/>
                </a:tc>
                <a:tc>
                  <a:txBody>
                    <a:bodyPr/>
                    <a:lstStyle/>
                    <a:p>
                      <a:r>
                        <a:rPr lang="en-US" sz="1000" dirty="0" smtClean="0"/>
                        <a:t>You should</a:t>
                      </a:r>
                      <a:r>
                        <a:rPr lang="en-US" sz="1000" baseline="0" dirty="0" smtClean="0"/>
                        <a:t> specify the date on which the product is shipped.</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Send</a:t>
                      </a:r>
                    </a:p>
                  </a:txBody>
                  <a:tcPr/>
                </a:tc>
                <a:tc>
                  <a:txBody>
                    <a:bodyPr/>
                    <a:lstStyle/>
                    <a:p>
                      <a:r>
                        <a:rPr lang="en-US" sz="1000" dirty="0" smtClean="0"/>
                        <a:t>Click</a:t>
                      </a:r>
                      <a:r>
                        <a:rPr lang="en-US" sz="1000" baseline="0" dirty="0" smtClean="0"/>
                        <a:t> this button once you have  submitted all the details  of the mailing information</a:t>
                      </a:r>
                      <a:endParaRPr lang="en-US" sz="1000" dirty="0"/>
                    </a:p>
                  </a:txBody>
                  <a:tcPr/>
                </a:tc>
              </a:tr>
              <a:tr h="571318">
                <a:tc>
                  <a:txBody>
                    <a:bodyPr/>
                    <a:lstStyle/>
                    <a:p>
                      <a:r>
                        <a:rPr lang="en-US" sz="1000" dirty="0" smtClean="0"/>
                        <a:t>Specification</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All the details about the mailing information of the physical sample.</a:t>
                      </a:r>
                    </a:p>
                  </a:txBody>
                  <a:tcPr/>
                </a:tc>
                <a:tc>
                  <a:txBody>
                    <a:bodyPr/>
                    <a:lstStyle/>
                    <a:p>
                      <a:r>
                        <a:rPr lang="en-US" sz="1000" dirty="0" smtClean="0"/>
                        <a:t>Back</a:t>
                      </a:r>
                      <a:r>
                        <a:rPr lang="en-US" sz="1000" baseline="0" dirty="0" smtClean="0"/>
                        <a:t> To List</a:t>
                      </a:r>
                      <a:endParaRPr lang="en-US" sz="1000" dirty="0"/>
                    </a:p>
                  </a:txBody>
                  <a:tcPr/>
                </a:tc>
                <a:tc>
                  <a:txBody>
                    <a:bodyPr/>
                    <a:lstStyle/>
                    <a:p>
                      <a:r>
                        <a:rPr lang="en-US" sz="1000" dirty="0" smtClean="0"/>
                        <a:t>Clicking</a:t>
                      </a:r>
                      <a:r>
                        <a:rPr lang="en-US" sz="1000" baseline="0" dirty="0" smtClean="0"/>
                        <a:t> this link will take you back to the  sample status information window.</a:t>
                      </a:r>
                      <a:endParaRPr lang="en-US" sz="1000"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 Purchase Order</a:t>
            </a:r>
            <a:endParaRPr lang="en-US" dirty="0"/>
          </a:p>
        </p:txBody>
      </p:sp>
      <p:pic>
        <p:nvPicPr>
          <p:cNvPr id="1026" name="Picture 2"/>
          <p:cNvPicPr>
            <a:picLocks noChangeAspect="1" noChangeArrowheads="1"/>
          </p:cNvPicPr>
          <p:nvPr/>
        </p:nvPicPr>
        <p:blipFill>
          <a:blip r:embed="rId2"/>
          <a:srcRect l="16667" t="13542" r="1961" b="15625"/>
          <a:stretch>
            <a:fillRect/>
          </a:stretch>
        </p:blipFill>
        <p:spPr bwMode="auto">
          <a:xfrm>
            <a:off x="0" y="1066800"/>
            <a:ext cx="9144000" cy="327660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1" y="4343400"/>
          <a:ext cx="9144001" cy="2165941"/>
        </p:xfrm>
        <a:graphic>
          <a:graphicData uri="http://schemas.openxmlformats.org/drawingml/2006/table">
            <a:tbl>
              <a:tblPr firstRow="1" bandRow="1">
                <a:tableStyleId>{5C22544A-7EE6-4342-B048-85BDC9FD1C3A}</a:tableStyleId>
              </a:tblPr>
              <a:tblGrid>
                <a:gridCol w="1219200"/>
                <a:gridCol w="1143001"/>
                <a:gridCol w="4953000"/>
                <a:gridCol w="1828800"/>
              </a:tblGrid>
              <a:tr h="744394">
                <a:tc>
                  <a:txBody>
                    <a:bodyPr/>
                    <a:lstStyle/>
                    <a:p>
                      <a:r>
                        <a:rPr lang="en-US" sz="1200" dirty="0" smtClean="0"/>
                        <a:t>Confirm</a:t>
                      </a:r>
                      <a:r>
                        <a:rPr lang="en-US" sz="1200" baseline="0" dirty="0" smtClean="0"/>
                        <a:t> Purchase Order</a:t>
                      </a:r>
                      <a:endParaRPr lang="en-US" sz="1200" dirty="0"/>
                    </a:p>
                  </a:txBody>
                  <a:tcPr/>
                </a:tc>
                <a:tc gridSpan="3">
                  <a:txBody>
                    <a:bodyPr/>
                    <a:lstStyle/>
                    <a:p>
                      <a:r>
                        <a:rPr lang="en-US" sz="1200" dirty="0" smtClean="0"/>
                        <a:t>If</a:t>
                      </a:r>
                      <a:r>
                        <a:rPr lang="en-US" sz="1200" baseline="0" dirty="0" smtClean="0"/>
                        <a:t> any purchase order is approved by manager then an email will be sent to the corresponding supplier. The supplier can open the mail and click the link which will redirect to this page to confirm or reject the order. (Note that you will be asked to provide your login details before you redirect to this page)</a:t>
                      </a:r>
                      <a:endParaRPr lang="en-US" sz="1200" dirty="0"/>
                    </a:p>
                  </a:txBody>
                  <a:tcPr/>
                </a:tc>
                <a:tc hMerge="1">
                  <a:txBody>
                    <a:bodyPr/>
                    <a:lstStyle/>
                    <a:p>
                      <a:endParaRPr lang="en-US"/>
                    </a:p>
                  </a:txBody>
                  <a:tcPr/>
                </a:tc>
                <a:tc hMerge="1">
                  <a:txBody>
                    <a:bodyPr/>
                    <a:lstStyle/>
                    <a:p>
                      <a:endParaRPr lang="en-US"/>
                    </a:p>
                  </a:txBody>
                  <a:tcPr/>
                </a:tc>
              </a:tr>
              <a:tr h="298577">
                <a:tc rowSpan="4">
                  <a:txBody>
                    <a:bodyPr/>
                    <a:lstStyle/>
                    <a:p>
                      <a:r>
                        <a:rPr lang="en-US" sz="1200" dirty="0" smtClean="0"/>
                        <a:t>Permission</a:t>
                      </a:r>
                      <a:endParaRPr lang="en-US" sz="1200" dirty="0"/>
                    </a:p>
                  </a:txBody>
                  <a:tcPr/>
                </a:tc>
                <a:tc>
                  <a:txBody>
                    <a:bodyPr/>
                    <a:lstStyle/>
                    <a:p>
                      <a:r>
                        <a:rPr lang="en-US" sz="1100" b="1" dirty="0" smtClean="0"/>
                        <a:t>Action</a:t>
                      </a:r>
                      <a:endParaRPr lang="en-US" sz="1100" b="1" dirty="0"/>
                    </a:p>
                  </a:txBody>
                  <a:tcPr>
                    <a:solidFill>
                      <a:schemeClr val="tx2">
                        <a:lumMod val="20000"/>
                        <a:lumOff val="80000"/>
                      </a:schemeClr>
                    </a:solidFill>
                  </a:tcPr>
                </a:tc>
                <a:tc>
                  <a:txBody>
                    <a:bodyPr/>
                    <a:lstStyle/>
                    <a:p>
                      <a:r>
                        <a:rPr lang="en-US" sz="1100" b="1" dirty="0" smtClean="0"/>
                        <a:t>Narration</a:t>
                      </a:r>
                      <a:endParaRPr lang="en-US" sz="1100" b="1" dirty="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Roles</a:t>
                      </a:r>
                    </a:p>
                  </a:txBody>
                  <a:tcPr>
                    <a:solidFill>
                      <a:schemeClr val="tx2">
                        <a:lumMod val="20000"/>
                        <a:lumOff val="80000"/>
                      </a:schemeClr>
                    </a:solidFill>
                  </a:tcPr>
                </a:tc>
              </a:tr>
              <a:tr h="371390">
                <a:tc vMerge="1">
                  <a:txBody>
                    <a:bodyPr/>
                    <a:lstStyle/>
                    <a:p>
                      <a:endParaRPr lang="en-US"/>
                    </a:p>
                  </a:txBody>
                  <a:tcPr/>
                </a:tc>
                <a:tc>
                  <a:txBody>
                    <a:bodyPr/>
                    <a:lstStyle/>
                    <a:p>
                      <a:r>
                        <a:rPr lang="en-US" sz="1000" dirty="0" smtClean="0"/>
                        <a:t>Supplier</a:t>
                      </a:r>
                      <a:r>
                        <a:rPr lang="en-US" sz="1000" baseline="0" dirty="0" smtClean="0"/>
                        <a:t> Remark</a:t>
                      </a:r>
                      <a:endParaRPr lang="en-US" sz="1000" dirty="0"/>
                    </a:p>
                  </a:txBody>
                  <a:tcPr/>
                </a:tc>
                <a:tc>
                  <a:txBody>
                    <a:bodyPr/>
                    <a:lstStyle/>
                    <a:p>
                      <a:r>
                        <a:rPr lang="en-US" sz="1000" dirty="0" smtClean="0"/>
                        <a:t>Supplier</a:t>
                      </a:r>
                      <a:r>
                        <a:rPr lang="en-US" sz="1000" baseline="0" dirty="0" smtClean="0"/>
                        <a:t> can add remarks after approving or rejecting the order</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a:t>
                      </a:r>
                      <a:endParaRPr lang="en-US" sz="1000" dirty="0" smtClean="0"/>
                    </a:p>
                  </a:txBody>
                  <a:tcPr/>
                </a:tc>
              </a:tr>
              <a:tr h="37579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Confirm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 can confirm the order by clicking this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r h="375790">
                <a:tc vMerge="1">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Reject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 can reject the order by clicking this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Purchase Order List</a:t>
            </a:r>
            <a:endParaRPr lang="en-US" dirty="0"/>
          </a:p>
        </p:txBody>
      </p:sp>
      <p:pic>
        <p:nvPicPr>
          <p:cNvPr id="1026" name="Picture 2"/>
          <p:cNvPicPr>
            <a:picLocks noChangeAspect="1" noChangeArrowheads="1"/>
          </p:cNvPicPr>
          <p:nvPr/>
        </p:nvPicPr>
        <p:blipFill>
          <a:blip r:embed="rId2"/>
          <a:srcRect t="12500" r="2639" b="44791"/>
          <a:stretch>
            <a:fillRect/>
          </a:stretch>
        </p:blipFill>
        <p:spPr bwMode="auto">
          <a:xfrm>
            <a:off x="0" y="1066800"/>
            <a:ext cx="9144000" cy="31242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343400"/>
          <a:ext cx="9144001" cy="2190791"/>
        </p:xfrm>
        <a:graphic>
          <a:graphicData uri="http://schemas.openxmlformats.org/drawingml/2006/table">
            <a:tbl>
              <a:tblPr firstRow="1" bandRow="1">
                <a:tableStyleId>{5C22544A-7EE6-4342-B048-85BDC9FD1C3A}</a:tableStyleId>
              </a:tblPr>
              <a:tblGrid>
                <a:gridCol w="1219200"/>
                <a:gridCol w="1143001"/>
                <a:gridCol w="4953000"/>
                <a:gridCol w="1828800"/>
              </a:tblGrid>
              <a:tr h="744394">
                <a:tc>
                  <a:txBody>
                    <a:bodyPr/>
                    <a:lstStyle/>
                    <a:p>
                      <a:r>
                        <a:rPr lang="en-US" sz="1200" dirty="0" smtClean="0"/>
                        <a:t>Purchase</a:t>
                      </a:r>
                      <a:r>
                        <a:rPr lang="en-US" sz="1200" baseline="0" dirty="0" smtClean="0"/>
                        <a:t> Order</a:t>
                      </a:r>
                      <a:endParaRPr lang="en-US" sz="1200" dirty="0"/>
                    </a:p>
                  </a:txBody>
                  <a:tcPr/>
                </a:tc>
                <a:tc gridSpan="3">
                  <a:txBody>
                    <a:bodyPr/>
                    <a:lstStyle/>
                    <a:p>
                      <a:r>
                        <a:rPr lang="en-US" sz="1200" dirty="0" smtClean="0"/>
                        <a:t>This page contains</a:t>
                      </a:r>
                      <a:r>
                        <a:rPr lang="en-US" sz="1200" baseline="0" dirty="0" smtClean="0"/>
                        <a:t> purchase orders relevant to the supplier which are approved by the manager. The list contains the orders confirmed by the supplier and also the pending orders. The supplier can access the purchase order details and confirm the order by clicking the confirm link.</a:t>
                      </a:r>
                      <a:endParaRPr lang="en-US" sz="1200" dirty="0"/>
                    </a:p>
                  </a:txBody>
                  <a:tcPr/>
                </a:tc>
                <a:tc hMerge="1">
                  <a:txBody>
                    <a:bodyPr/>
                    <a:lstStyle/>
                    <a:p>
                      <a:endParaRPr lang="en-US"/>
                    </a:p>
                  </a:txBody>
                  <a:tcPr/>
                </a:tc>
                <a:tc hMerge="1">
                  <a:txBody>
                    <a:bodyPr/>
                    <a:lstStyle/>
                    <a:p>
                      <a:endParaRPr lang="en-US"/>
                    </a:p>
                  </a:txBody>
                  <a:tcPr/>
                </a:tc>
              </a:tr>
              <a:tr h="298577">
                <a:tc rowSpan="4">
                  <a:txBody>
                    <a:bodyPr/>
                    <a:lstStyle/>
                    <a:p>
                      <a:r>
                        <a:rPr lang="en-US" sz="1200" dirty="0" smtClean="0"/>
                        <a:t>Permission</a:t>
                      </a:r>
                      <a:endParaRPr lang="en-US" sz="1200" dirty="0"/>
                    </a:p>
                  </a:txBody>
                  <a:tcPr/>
                </a:tc>
                <a:tc>
                  <a:txBody>
                    <a:bodyPr/>
                    <a:lstStyle/>
                    <a:p>
                      <a:r>
                        <a:rPr lang="en-US" sz="1100" b="1" dirty="0" smtClean="0"/>
                        <a:t>Action</a:t>
                      </a:r>
                      <a:endParaRPr lang="en-US" sz="1100" b="1" dirty="0"/>
                    </a:p>
                  </a:txBody>
                  <a:tcPr>
                    <a:solidFill>
                      <a:schemeClr val="tx2">
                        <a:lumMod val="20000"/>
                        <a:lumOff val="80000"/>
                      </a:schemeClr>
                    </a:solidFill>
                  </a:tcPr>
                </a:tc>
                <a:tc>
                  <a:txBody>
                    <a:bodyPr/>
                    <a:lstStyle/>
                    <a:p>
                      <a:r>
                        <a:rPr lang="en-US" sz="1100" b="1" dirty="0" smtClean="0"/>
                        <a:t>Narration</a:t>
                      </a:r>
                      <a:endParaRPr lang="en-US" sz="1100" b="1" dirty="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Roles</a:t>
                      </a:r>
                    </a:p>
                  </a:txBody>
                  <a:tcPr>
                    <a:solidFill>
                      <a:schemeClr val="tx2">
                        <a:lumMod val="20000"/>
                        <a:lumOff val="80000"/>
                      </a:schemeClr>
                    </a:solidFill>
                  </a:tcPr>
                </a:tc>
              </a:tr>
              <a:tr h="371390">
                <a:tc vMerge="1">
                  <a:txBody>
                    <a:bodyPr/>
                    <a:lstStyle/>
                    <a:p>
                      <a:endParaRPr lang="en-US"/>
                    </a:p>
                  </a:txBody>
                  <a:tcPr/>
                </a:tc>
                <a:tc>
                  <a:txBody>
                    <a:bodyPr/>
                    <a:lstStyle/>
                    <a:p>
                      <a:r>
                        <a:rPr lang="en-US" sz="1000" dirty="0" smtClean="0"/>
                        <a:t>Progress</a:t>
                      </a:r>
                      <a:endParaRPr lang="en-US" sz="1000" dirty="0"/>
                    </a:p>
                  </a:txBody>
                  <a:tcPr/>
                </a:tc>
                <a:tc>
                  <a:txBody>
                    <a:bodyPr/>
                    <a:lstStyle/>
                    <a:p>
                      <a:r>
                        <a:rPr lang="en-US" sz="1000" dirty="0" smtClean="0"/>
                        <a:t>This</a:t>
                      </a:r>
                      <a:r>
                        <a:rPr lang="en-US" sz="1000" baseline="0" dirty="0" smtClean="0"/>
                        <a:t> shows the current progress percentage of the particular purchase order.</a:t>
                      </a:r>
                      <a:r>
                        <a:rPr lang="en-US" sz="1000" baseline="0" dirty="0"/>
                        <a:t> </a:t>
                      </a:r>
                      <a:r>
                        <a:rPr lang="en-US" sz="1000" baseline="0" dirty="0" smtClean="0"/>
                        <a:t>Supplier can update the status by clicking the progress percentage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a:t>
                      </a:r>
                      <a:endParaRPr lang="en-US" sz="1000" dirty="0" smtClean="0"/>
                    </a:p>
                  </a:txBody>
                  <a:tcPr/>
                </a:tc>
              </a:tr>
              <a:tr h="37579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Confirm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 can confirm the order by clicking this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r h="375790">
                <a:tc vMerge="1">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Detail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 can view the details of the purchase order by clicking the corresponding details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Request List</a:t>
            </a:r>
            <a:endParaRPr lang="en-US" dirty="0"/>
          </a:p>
        </p:txBody>
      </p:sp>
      <p:pic>
        <p:nvPicPr>
          <p:cNvPr id="2050" name="Picture 2"/>
          <p:cNvPicPr>
            <a:picLocks noChangeAspect="1" noChangeArrowheads="1"/>
          </p:cNvPicPr>
          <p:nvPr/>
        </p:nvPicPr>
        <p:blipFill>
          <a:blip r:embed="rId2"/>
          <a:srcRect t="17708" r="2782" b="37500"/>
          <a:stretch>
            <a:fillRect/>
          </a:stretch>
        </p:blipFill>
        <p:spPr bwMode="auto">
          <a:xfrm>
            <a:off x="0" y="1066800"/>
            <a:ext cx="9144000" cy="30480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008121"/>
          <a:ext cx="9144001" cy="2785404"/>
        </p:xfrm>
        <a:graphic>
          <a:graphicData uri="http://schemas.openxmlformats.org/drawingml/2006/table">
            <a:tbl>
              <a:tblPr firstRow="1" bandRow="1">
                <a:tableStyleId>{5C22544A-7EE6-4342-B048-85BDC9FD1C3A}</a:tableStyleId>
              </a:tblPr>
              <a:tblGrid>
                <a:gridCol w="1219200"/>
                <a:gridCol w="914401"/>
                <a:gridCol w="6019800"/>
                <a:gridCol w="990600"/>
              </a:tblGrid>
              <a:tr h="578906">
                <a:tc>
                  <a:txBody>
                    <a:bodyPr/>
                    <a:lstStyle/>
                    <a:p>
                      <a:r>
                        <a:rPr lang="en-US" sz="1200" dirty="0" smtClean="0"/>
                        <a:t>Inspection Request</a:t>
                      </a:r>
                      <a:endParaRPr lang="en-US" sz="1200" dirty="0"/>
                    </a:p>
                  </a:txBody>
                  <a:tcPr/>
                </a:tc>
                <a:tc gridSpan="3">
                  <a:txBody>
                    <a:bodyPr/>
                    <a:lstStyle/>
                    <a:p>
                      <a:r>
                        <a:rPr lang="en-US" sz="1200" dirty="0" smtClean="0"/>
                        <a:t>This page contains the list of</a:t>
                      </a:r>
                      <a:r>
                        <a:rPr lang="en-US" sz="1200" baseline="0" dirty="0" smtClean="0"/>
                        <a:t> Inspection </a:t>
                      </a:r>
                      <a:r>
                        <a:rPr lang="en-US" sz="1200" dirty="0" smtClean="0"/>
                        <a:t>requests made by the supplier.  You can toggle to</a:t>
                      </a:r>
                      <a:r>
                        <a:rPr lang="en-US" sz="1200" baseline="0" dirty="0" smtClean="0"/>
                        <a:t> show only the pending requests or all requests by clicking the corresponding links. You can access this page under the Purchase Administration category from the Inspection Request tab.</a:t>
                      </a:r>
                      <a:endParaRPr lang="en-US" sz="1200" dirty="0"/>
                    </a:p>
                  </a:txBody>
                  <a:tcPr/>
                </a:tc>
                <a:tc hMerge="1">
                  <a:txBody>
                    <a:bodyPr/>
                    <a:lstStyle/>
                    <a:p>
                      <a:endParaRPr lang="en-US"/>
                    </a:p>
                  </a:txBody>
                  <a:tcPr/>
                </a:tc>
                <a:tc hMerge="1">
                  <a:txBody>
                    <a:bodyPr/>
                    <a:lstStyle/>
                    <a:p>
                      <a:endParaRPr lang="en-US"/>
                    </a:p>
                  </a:txBody>
                  <a:tcPr/>
                </a:tc>
              </a:tr>
              <a:tr h="234319">
                <a:tc rowSpan="8">
                  <a:txBody>
                    <a:bodyPr/>
                    <a:lstStyle/>
                    <a:p>
                      <a:r>
                        <a:rPr lang="en-US" sz="1200" dirty="0" smtClean="0"/>
                        <a:t>Permission</a:t>
                      </a:r>
                      <a:endParaRPr lang="en-US" sz="1200" dirty="0"/>
                    </a:p>
                  </a:txBody>
                  <a:tcPr/>
                </a:tc>
                <a:tc>
                  <a:txBody>
                    <a:bodyPr/>
                    <a:lstStyle/>
                    <a:p>
                      <a:r>
                        <a:rPr lang="en-US" sz="1100" b="1" dirty="0" smtClean="0"/>
                        <a:t>Action</a:t>
                      </a:r>
                      <a:endParaRPr lang="en-US" sz="1100" b="1" dirty="0"/>
                    </a:p>
                  </a:txBody>
                  <a:tcPr>
                    <a:solidFill>
                      <a:schemeClr val="tx2">
                        <a:lumMod val="20000"/>
                        <a:lumOff val="80000"/>
                      </a:schemeClr>
                    </a:solidFill>
                  </a:tcPr>
                </a:tc>
                <a:tc>
                  <a:txBody>
                    <a:bodyPr/>
                    <a:lstStyle/>
                    <a:p>
                      <a:r>
                        <a:rPr lang="en-US" sz="1100" b="1" dirty="0" smtClean="0"/>
                        <a:t>Narration</a:t>
                      </a:r>
                      <a:endParaRPr lang="en-US" sz="1100" b="1" dirty="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Roles</a:t>
                      </a:r>
                    </a:p>
                  </a:txBody>
                  <a:tcPr>
                    <a:solidFill>
                      <a:schemeClr val="tx2">
                        <a:lumMod val="20000"/>
                        <a:lumOff val="80000"/>
                      </a:schemeClr>
                    </a:solidFill>
                  </a:tcPr>
                </a:tc>
              </a:tr>
              <a:tr h="220536">
                <a:tc vMerge="1">
                  <a:txBody>
                    <a:bodyPr/>
                    <a:lstStyle/>
                    <a:p>
                      <a:endParaRPr lang="en-US"/>
                    </a:p>
                  </a:txBody>
                  <a:tcPr/>
                </a:tc>
                <a:tc>
                  <a:txBody>
                    <a:bodyPr/>
                    <a:lstStyle/>
                    <a:p>
                      <a:r>
                        <a:rPr lang="en-US" sz="1000" dirty="0" smtClean="0"/>
                        <a:t>Create</a:t>
                      </a:r>
                      <a:endParaRPr lang="en-US" sz="1000" dirty="0"/>
                    </a:p>
                  </a:txBody>
                  <a:tcPr/>
                </a:tc>
                <a:tc>
                  <a:txBody>
                    <a:bodyPr/>
                    <a:lstStyle/>
                    <a:p>
                      <a:r>
                        <a:rPr lang="en-US" sz="1000" baseline="0" dirty="0" smtClean="0"/>
                        <a:t>You can create a new request by clicking this link.(More information about this is provided in the next slide)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a:t>
                      </a:r>
                      <a:endParaRPr lang="en-US" sz="1000" dirty="0" smtClean="0"/>
                    </a:p>
                  </a:txBody>
                  <a:tcPr/>
                </a:tc>
              </a:tr>
              <a:tr h="220536">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Awaited</a:t>
                      </a:r>
                      <a:endParaRPr kumimoji="0" lang="en-US" sz="10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This</a:t>
                      </a:r>
                      <a:r>
                        <a:rPr lang="en-US" sz="1000" baseline="0" dirty="0" smtClean="0"/>
                        <a:t> specifies that the inspection request is not yet approved by the inspection manager. </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r>
              <a:tr h="270804">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Approved</a:t>
                      </a:r>
                      <a:endParaRPr kumimoji="0" lang="en-US" sz="10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This specifies that</a:t>
                      </a:r>
                      <a:r>
                        <a:rPr lang="en-US" sz="1000" baseline="0" dirty="0" smtClean="0"/>
                        <a:t> the Inspection Manager has approved the inspection request and is pending for inspection.</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r>
              <a:tr h="220536">
                <a:tc vMerge="1">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Submit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If you have created inspection request line and not yet submitted</a:t>
                      </a:r>
                      <a:r>
                        <a:rPr lang="en-US" sz="1000" baseline="0" dirty="0" smtClean="0"/>
                        <a:t> you can submit it anytime using this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r h="358371">
                <a:tc vMerge="1">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Line Detail</a:t>
                      </a:r>
                      <a:endParaRPr 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You can view the line information of the inspection</a:t>
                      </a:r>
                      <a:r>
                        <a:rPr lang="en-US" sz="1000" baseline="0" dirty="0" smtClean="0"/>
                        <a:t> request using this link.(You can see more information about this next to inspection request line slide).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endParaRPr lang="en-US" sz="1000" dirty="0"/>
                    </a:p>
                  </a:txBody>
                  <a:tcPr/>
                </a:tc>
              </a:tr>
              <a:tr h="220536">
                <a:tc vMerge="1">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Modify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You can modify</a:t>
                      </a:r>
                      <a:r>
                        <a:rPr lang="en-US" sz="1000" baseline="0" dirty="0" smtClean="0"/>
                        <a:t> the Inspection request details</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endParaRPr lang="en-US" sz="1000" dirty="0"/>
                    </a:p>
                  </a:txBody>
                  <a:tcPr/>
                </a:tc>
              </a:tr>
              <a:tr h="220536">
                <a:tc vMerge="1">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Delete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You can delete the inspection request using this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endParaRPr lang="en-US" sz="10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Inspection Request</a:t>
            </a:r>
            <a:endParaRPr lang="en-US" dirty="0"/>
          </a:p>
        </p:txBody>
      </p:sp>
      <p:pic>
        <p:nvPicPr>
          <p:cNvPr id="3074" name="Picture 2"/>
          <p:cNvPicPr>
            <a:picLocks noChangeAspect="1" noChangeArrowheads="1"/>
          </p:cNvPicPr>
          <p:nvPr/>
        </p:nvPicPr>
        <p:blipFill>
          <a:blip r:embed="rId2"/>
          <a:srcRect l="17570" t="9375" r="2782" b="54167"/>
          <a:stretch>
            <a:fillRect/>
          </a:stretch>
        </p:blipFill>
        <p:spPr bwMode="auto">
          <a:xfrm>
            <a:off x="0" y="1066800"/>
            <a:ext cx="9144000" cy="26670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267200"/>
          <a:ext cx="9144001" cy="2372538"/>
        </p:xfrm>
        <a:graphic>
          <a:graphicData uri="http://schemas.openxmlformats.org/drawingml/2006/table">
            <a:tbl>
              <a:tblPr firstRow="1" bandRow="1">
                <a:tableStyleId>{5C22544A-7EE6-4342-B048-85BDC9FD1C3A}</a:tableStyleId>
              </a:tblPr>
              <a:tblGrid>
                <a:gridCol w="1447800"/>
                <a:gridCol w="2514600"/>
                <a:gridCol w="1752600"/>
                <a:gridCol w="3429001"/>
              </a:tblGrid>
              <a:tr h="407866">
                <a:tc>
                  <a:txBody>
                    <a:bodyPr/>
                    <a:lstStyle/>
                    <a:p>
                      <a:r>
                        <a:rPr lang="en-US" sz="1200" b="1" dirty="0" smtClean="0">
                          <a:solidFill>
                            <a:schemeClr val="tx1"/>
                          </a:solidFill>
                        </a:rPr>
                        <a:t>Create</a:t>
                      </a:r>
                      <a:r>
                        <a:rPr lang="en-US" sz="1200" b="1" baseline="0" dirty="0" smtClean="0">
                          <a:solidFill>
                            <a:schemeClr val="tx1"/>
                          </a:solidFill>
                        </a:rPr>
                        <a:t> Inspection Request</a:t>
                      </a:r>
                      <a:endParaRPr lang="en-US" sz="1200" b="1" dirty="0">
                        <a:solidFill>
                          <a:schemeClr val="tx1"/>
                        </a:solidFill>
                      </a:endParaRPr>
                    </a:p>
                  </a:txBody>
                  <a:tcPr>
                    <a:solidFill>
                      <a:schemeClr val="tx2">
                        <a:lumMod val="20000"/>
                        <a:lumOff val="80000"/>
                      </a:schemeClr>
                    </a:solidFill>
                  </a:tcPr>
                </a:tc>
                <a:tc gridSpan="3">
                  <a:txBody>
                    <a:bodyPr/>
                    <a:lstStyle/>
                    <a:p>
                      <a:r>
                        <a:rPr lang="en-US" sz="1100" b="1" dirty="0" smtClean="0">
                          <a:solidFill>
                            <a:schemeClr val="tx1"/>
                          </a:solidFill>
                        </a:rPr>
                        <a:t>You</a:t>
                      </a:r>
                      <a:r>
                        <a:rPr lang="en-US" sz="1100" b="1" baseline="0" dirty="0" smtClean="0">
                          <a:solidFill>
                            <a:schemeClr val="tx1"/>
                          </a:solidFill>
                        </a:rPr>
                        <a:t> can create a new Inspection Request using this page. </a:t>
                      </a:r>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r>
              <a:tr h="370301">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t> </a:t>
                      </a:r>
                      <a:r>
                        <a:rPr lang="en-US" sz="1100" b="1" dirty="0" smtClean="0">
                          <a:solidFill>
                            <a:schemeClr val="tx1"/>
                          </a:solidFill>
                        </a:rPr>
                        <a:t>Narration</a:t>
                      </a:r>
                      <a:endParaRPr lang="en-US" sz="1100" b="1" dirty="0"/>
                    </a:p>
                  </a:txBody>
                  <a:tcPr>
                    <a:solidFill>
                      <a:schemeClr val="tx2">
                        <a:lumMod val="20000"/>
                        <a:lumOff val="80000"/>
                      </a:schemeClr>
                    </a:solidFill>
                  </a:tcPr>
                </a:tc>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solidFill>
                            <a:schemeClr val="tx1"/>
                          </a:solidFill>
                        </a:rPr>
                        <a:t>Narration</a:t>
                      </a:r>
                      <a:endParaRPr lang="en-US" sz="1100" b="1" dirty="0">
                        <a:solidFill>
                          <a:schemeClr val="tx1"/>
                        </a:solidFill>
                      </a:endParaRPr>
                    </a:p>
                  </a:txBody>
                  <a:tcPr>
                    <a:solidFill>
                      <a:schemeClr val="tx2">
                        <a:lumMod val="20000"/>
                        <a:lumOff val="80000"/>
                      </a:schemeClr>
                    </a:solidFill>
                  </a:tcPr>
                </a:tc>
              </a:tr>
              <a:tr h="451137">
                <a:tc>
                  <a:txBody>
                    <a:bodyPr/>
                    <a:lstStyle/>
                    <a:p>
                      <a:r>
                        <a:rPr lang="en-US" sz="1000" dirty="0" smtClean="0"/>
                        <a:t>Product Type</a:t>
                      </a:r>
                      <a:endParaRPr lang="en-US" sz="1000" dirty="0"/>
                    </a:p>
                  </a:txBody>
                  <a:tcPr/>
                </a:tc>
                <a:tc>
                  <a:txBody>
                    <a:bodyPr/>
                    <a:lstStyle/>
                    <a:p>
                      <a:r>
                        <a:rPr lang="en-US" sz="1000" dirty="0" smtClean="0"/>
                        <a:t>You can select the product type for</a:t>
                      </a:r>
                      <a:r>
                        <a:rPr lang="en-US" sz="1000" baseline="0" dirty="0" smtClean="0"/>
                        <a:t> which you are creating the inspection request.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Requested Date</a:t>
                      </a:r>
                      <a:endParaRPr lang="en-US" sz="1000" dirty="0" smtClean="0"/>
                    </a:p>
                  </a:txBody>
                  <a:tcPr/>
                </a:tc>
                <a:tc>
                  <a:txBody>
                    <a:bodyPr/>
                    <a:lstStyle/>
                    <a:p>
                      <a:r>
                        <a:rPr lang="en-US" sz="1000" dirty="0" smtClean="0"/>
                        <a:t>This specifies the date</a:t>
                      </a:r>
                      <a:r>
                        <a:rPr lang="en-US" sz="1000" baseline="0" dirty="0" smtClean="0"/>
                        <a:t> on which the inspection is created.</a:t>
                      </a:r>
                      <a:endParaRPr lang="en-US" sz="1000" dirty="0"/>
                    </a:p>
                  </a:txBody>
                  <a:tcPr/>
                </a:tc>
              </a:tr>
              <a:tr h="546950">
                <a:tc>
                  <a:txBody>
                    <a:bodyPr/>
                    <a:lstStyle/>
                    <a:p>
                      <a:r>
                        <a:rPr lang="en-US" sz="1000" dirty="0" smtClean="0"/>
                        <a:t>Request</a:t>
                      </a:r>
                      <a:r>
                        <a:rPr lang="en-US" sz="1000" baseline="0" dirty="0" smtClean="0"/>
                        <a:t> No</a:t>
                      </a:r>
                      <a:endParaRPr lang="en-US" sz="1000" dirty="0"/>
                    </a:p>
                  </a:txBody>
                  <a:tcPr/>
                </a:tc>
                <a:tc>
                  <a:txBody>
                    <a:bodyPr/>
                    <a:lstStyle/>
                    <a:p>
                      <a:r>
                        <a:rPr lang="en-US" sz="1000" dirty="0" smtClean="0"/>
                        <a:t>The</a:t>
                      </a:r>
                      <a:r>
                        <a:rPr lang="en-US" sz="1000" baseline="0" dirty="0" smtClean="0"/>
                        <a:t> Request No is a auto generated number to represent the document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Remark</a:t>
                      </a:r>
                      <a:endParaRPr lang="en-US" sz="1000" dirty="0" smtClean="0"/>
                    </a:p>
                  </a:txBody>
                  <a:tcPr/>
                </a:tc>
                <a:tc>
                  <a:txBody>
                    <a:bodyPr/>
                    <a:lstStyle/>
                    <a:p>
                      <a:r>
                        <a:rPr lang="en-US" sz="1000" dirty="0" smtClean="0"/>
                        <a:t>You</a:t>
                      </a:r>
                      <a:r>
                        <a:rPr lang="en-US" sz="1000" baseline="0" dirty="0" smtClean="0"/>
                        <a:t> can add remarks if there are any.</a:t>
                      </a:r>
                      <a:endParaRPr lang="en-US" sz="1000" dirty="0"/>
                    </a:p>
                  </a:txBody>
                  <a:tcPr/>
                </a:tc>
              </a:tr>
              <a:tr h="546950">
                <a:tc>
                  <a:txBody>
                    <a:bodyPr/>
                    <a:lstStyle/>
                    <a:p>
                      <a:r>
                        <a:rPr lang="en-US" sz="1000" dirty="0" smtClean="0"/>
                        <a:t>Create</a:t>
                      </a:r>
                      <a:endParaRPr lang="en-US" sz="1000" dirty="0"/>
                    </a:p>
                  </a:txBody>
                  <a:tcPr/>
                </a:tc>
                <a:tc>
                  <a:txBody>
                    <a:bodyPr/>
                    <a:lstStyle/>
                    <a:p>
                      <a:r>
                        <a:rPr lang="en-US" sz="1000" dirty="0" smtClean="0"/>
                        <a:t>You can</a:t>
                      </a:r>
                      <a:r>
                        <a:rPr lang="en-US" sz="1000" baseline="0" dirty="0" smtClean="0"/>
                        <a:t> create your </a:t>
                      </a:r>
                      <a:r>
                        <a:rPr lang="en-US" sz="1000" baseline="0" dirty="0" smtClean="0"/>
                        <a:t>Inspection request </a:t>
                      </a:r>
                      <a:r>
                        <a:rPr lang="en-US" sz="1000" baseline="0" dirty="0" smtClean="0"/>
                        <a:t>after filling all the details by clicking this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Back</a:t>
                      </a:r>
                      <a:r>
                        <a:rPr lang="en-US" sz="1000" baseline="0" dirty="0" smtClean="0"/>
                        <a:t> To List</a:t>
                      </a:r>
                      <a:endParaRPr lang="en-US" sz="1000" dirty="0" smtClean="0"/>
                    </a:p>
                  </a:txBody>
                  <a:tcPr/>
                </a:tc>
                <a:tc>
                  <a:txBody>
                    <a:bodyPr/>
                    <a:lstStyle/>
                    <a:p>
                      <a:r>
                        <a:rPr lang="en-US" sz="1000" dirty="0" smtClean="0"/>
                        <a:t>This link takes you back to your</a:t>
                      </a:r>
                      <a:r>
                        <a:rPr lang="en-US" sz="1000" baseline="0" dirty="0" smtClean="0"/>
                        <a:t> </a:t>
                      </a:r>
                      <a:r>
                        <a:rPr lang="en-US" sz="1000" baseline="0" dirty="0" smtClean="0"/>
                        <a:t>Inspection request index list</a:t>
                      </a:r>
                      <a:r>
                        <a:rPr lang="en-US" sz="1000" baseline="0" dirty="0" smtClean="0"/>
                        <a:t>.</a:t>
                      </a:r>
                      <a:endParaRPr lang="en-US" sz="1000"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Request Line</a:t>
            </a:r>
            <a:endParaRPr lang="en-US" dirty="0"/>
          </a:p>
        </p:txBody>
      </p:sp>
      <p:graphicFrame>
        <p:nvGraphicFramePr>
          <p:cNvPr id="4" name="Table 3"/>
          <p:cNvGraphicFramePr>
            <a:graphicFrameLocks noGrp="1"/>
          </p:cNvGraphicFramePr>
          <p:nvPr/>
        </p:nvGraphicFramePr>
        <p:xfrm>
          <a:off x="-1" y="3733800"/>
          <a:ext cx="9144001" cy="2374228"/>
        </p:xfrm>
        <a:graphic>
          <a:graphicData uri="http://schemas.openxmlformats.org/drawingml/2006/table">
            <a:tbl>
              <a:tblPr firstRow="1" bandRow="1">
                <a:tableStyleId>{5C22544A-7EE6-4342-B048-85BDC9FD1C3A}</a:tableStyleId>
              </a:tblPr>
              <a:tblGrid>
                <a:gridCol w="1447800"/>
                <a:gridCol w="2514600"/>
                <a:gridCol w="1752600"/>
                <a:gridCol w="3429001"/>
              </a:tblGrid>
              <a:tr h="407866">
                <a:tc>
                  <a:txBody>
                    <a:bodyPr/>
                    <a:lstStyle/>
                    <a:p>
                      <a:r>
                        <a:rPr lang="en-US" sz="1200" b="1" dirty="0" smtClean="0">
                          <a:solidFill>
                            <a:schemeClr val="tx1"/>
                          </a:solidFill>
                        </a:rPr>
                        <a:t>Create</a:t>
                      </a:r>
                      <a:r>
                        <a:rPr lang="en-US" sz="1200" b="1" baseline="0" dirty="0" smtClean="0">
                          <a:solidFill>
                            <a:schemeClr val="tx1"/>
                          </a:solidFill>
                        </a:rPr>
                        <a:t> Inspection Request Line</a:t>
                      </a:r>
                      <a:endParaRPr lang="en-US" sz="1200" b="1" dirty="0">
                        <a:solidFill>
                          <a:schemeClr val="tx1"/>
                        </a:solidFill>
                      </a:endParaRPr>
                    </a:p>
                  </a:txBody>
                  <a:tcPr>
                    <a:solidFill>
                      <a:schemeClr val="tx2">
                        <a:lumMod val="20000"/>
                        <a:lumOff val="80000"/>
                      </a:schemeClr>
                    </a:solidFill>
                  </a:tcPr>
                </a:tc>
                <a:tc gridSpan="3">
                  <a:txBody>
                    <a:bodyPr/>
                    <a:lstStyle/>
                    <a:p>
                      <a:r>
                        <a:rPr lang="en-US" sz="1100" b="1" dirty="0" smtClean="0">
                          <a:solidFill>
                            <a:schemeClr val="tx1"/>
                          </a:solidFill>
                        </a:rPr>
                        <a:t>You</a:t>
                      </a:r>
                      <a:r>
                        <a:rPr lang="en-US" sz="1100" b="1" baseline="0" dirty="0" smtClean="0">
                          <a:solidFill>
                            <a:schemeClr val="tx1"/>
                          </a:solidFill>
                        </a:rPr>
                        <a:t> can create a new Inspection Request line using this page.  The product selection and  the quantity information is provided here. </a:t>
                      </a:r>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r>
              <a:tr h="370301">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t> </a:t>
                      </a:r>
                      <a:r>
                        <a:rPr lang="en-US" sz="1100" b="1" dirty="0" smtClean="0">
                          <a:solidFill>
                            <a:schemeClr val="tx1"/>
                          </a:solidFill>
                        </a:rPr>
                        <a:t>Narration</a:t>
                      </a:r>
                      <a:endParaRPr lang="en-US" sz="1100" b="1" dirty="0"/>
                    </a:p>
                  </a:txBody>
                  <a:tcPr>
                    <a:solidFill>
                      <a:schemeClr val="tx2">
                        <a:lumMod val="20000"/>
                        <a:lumOff val="80000"/>
                      </a:schemeClr>
                    </a:solidFill>
                  </a:tcPr>
                </a:tc>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solidFill>
                            <a:schemeClr val="tx1"/>
                          </a:solidFill>
                        </a:rPr>
                        <a:t>Narration</a:t>
                      </a:r>
                      <a:endParaRPr lang="en-US" sz="1100" b="1" dirty="0">
                        <a:solidFill>
                          <a:schemeClr val="tx1"/>
                        </a:solidFill>
                      </a:endParaRPr>
                    </a:p>
                  </a:txBody>
                  <a:tcPr>
                    <a:solidFill>
                      <a:schemeClr val="tx2">
                        <a:lumMod val="20000"/>
                        <a:lumOff val="80000"/>
                      </a:schemeClr>
                    </a:solidFill>
                  </a:tcPr>
                </a:tc>
              </a:tr>
              <a:tr h="451137">
                <a:tc>
                  <a:txBody>
                    <a:bodyPr/>
                    <a:lstStyle/>
                    <a:p>
                      <a:r>
                        <a:rPr lang="en-US" sz="1000" dirty="0" smtClean="0"/>
                        <a:t>Product</a:t>
                      </a:r>
                      <a:endParaRPr lang="en-US" sz="1000" dirty="0"/>
                    </a:p>
                  </a:txBody>
                  <a:tcPr/>
                </a:tc>
                <a:tc>
                  <a:txBody>
                    <a:bodyPr/>
                    <a:lstStyle/>
                    <a:p>
                      <a:r>
                        <a:rPr lang="en-US" sz="1000" dirty="0" smtClean="0"/>
                        <a:t>You can select the product for</a:t>
                      </a:r>
                      <a:r>
                        <a:rPr lang="en-US" sz="1000" baseline="0" dirty="0" smtClean="0"/>
                        <a:t> which you are creating the inspection request.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Purchase Order</a:t>
                      </a:r>
                      <a:endParaRPr lang="en-US" sz="1000" dirty="0" smtClean="0"/>
                    </a:p>
                  </a:txBody>
                  <a:tcPr/>
                </a:tc>
                <a:tc>
                  <a:txBody>
                    <a:bodyPr/>
                    <a:lstStyle/>
                    <a:p>
                      <a:r>
                        <a:rPr lang="en-US" sz="1000" dirty="0" smtClean="0"/>
                        <a:t>Here</a:t>
                      </a:r>
                      <a:r>
                        <a:rPr lang="en-US" sz="1000" baseline="0" dirty="0" smtClean="0"/>
                        <a:t> you have to specify the purchase order for which the product belongs to.</a:t>
                      </a:r>
                      <a:endParaRPr lang="en-US" sz="1000" dirty="0"/>
                    </a:p>
                  </a:txBody>
                  <a:tcPr/>
                </a:tc>
              </a:tr>
              <a:tr h="546950">
                <a:tc>
                  <a:txBody>
                    <a:bodyPr/>
                    <a:lstStyle/>
                    <a:p>
                      <a:r>
                        <a:rPr lang="en-US" sz="1000" dirty="0" smtClean="0"/>
                        <a:t>Quantity</a:t>
                      </a:r>
                      <a:endParaRPr lang="en-US" sz="1000" dirty="0"/>
                    </a:p>
                  </a:txBody>
                  <a:tcPr/>
                </a:tc>
                <a:tc>
                  <a:txBody>
                    <a:bodyPr/>
                    <a:lstStyle/>
                    <a:p>
                      <a:r>
                        <a:rPr lang="en-US" sz="1000" dirty="0" smtClean="0"/>
                        <a:t>You</a:t>
                      </a:r>
                      <a:r>
                        <a:rPr lang="en-US" sz="1000" baseline="0" dirty="0" smtClean="0"/>
                        <a:t> can enter the quantity of the products for which you are creating the inspection request.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Save</a:t>
                      </a:r>
                      <a:endParaRPr lang="en-US" sz="1000" dirty="0" smtClean="0"/>
                    </a:p>
                  </a:txBody>
                  <a:tcPr/>
                </a:tc>
                <a:tc>
                  <a:txBody>
                    <a:bodyPr/>
                    <a:lstStyle/>
                    <a:p>
                      <a:r>
                        <a:rPr lang="en-US" sz="1000" dirty="0" smtClean="0"/>
                        <a:t>You</a:t>
                      </a:r>
                      <a:r>
                        <a:rPr lang="en-US" sz="1000" baseline="0" dirty="0" smtClean="0"/>
                        <a:t> can save the line detail for inspection request by clicking this link and you will be redirected to create a new inspection request line.</a:t>
                      </a:r>
                      <a:endParaRPr lang="en-US" sz="1000" dirty="0"/>
                    </a:p>
                  </a:txBody>
                  <a:tcPr/>
                </a:tc>
              </a:tr>
              <a:tr h="546950">
                <a:tc>
                  <a:txBody>
                    <a:bodyPr/>
                    <a:lstStyle/>
                    <a:p>
                      <a:r>
                        <a:rPr lang="en-US" sz="1000" dirty="0" smtClean="0"/>
                        <a:t>Submit</a:t>
                      </a:r>
                      <a:endParaRPr lang="en-US" sz="1000" dirty="0"/>
                    </a:p>
                  </a:txBody>
                  <a:tcPr/>
                </a:tc>
                <a:tc>
                  <a:txBody>
                    <a:bodyPr/>
                    <a:lstStyle/>
                    <a:p>
                      <a:r>
                        <a:rPr lang="en-US" sz="1000" dirty="0" smtClean="0"/>
                        <a:t>You</a:t>
                      </a:r>
                      <a:r>
                        <a:rPr lang="en-US" sz="1000" baseline="0" dirty="0" smtClean="0"/>
                        <a:t> can finally submit the Inspection request by clicking this link. </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endParaRPr lang="en-US" sz="1000" dirty="0"/>
                    </a:p>
                  </a:txBody>
                  <a:tcPr/>
                </a:tc>
              </a:tr>
            </a:tbl>
          </a:graphicData>
        </a:graphic>
      </p:graphicFrame>
      <p:pic>
        <p:nvPicPr>
          <p:cNvPr id="4100" name="Picture 4"/>
          <p:cNvPicPr>
            <a:picLocks noChangeAspect="1" noChangeArrowheads="1"/>
          </p:cNvPicPr>
          <p:nvPr/>
        </p:nvPicPr>
        <p:blipFill>
          <a:blip r:embed="rId2"/>
          <a:srcRect l="17789" t="17708" r="2562" b="46875"/>
          <a:stretch>
            <a:fillRect/>
          </a:stretch>
        </p:blipFill>
        <p:spPr bwMode="auto">
          <a:xfrm>
            <a:off x="0" y="1066800"/>
            <a:ext cx="9144000" cy="2590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Detail</a:t>
            </a:r>
            <a:endParaRPr lang="en-US" dirty="0"/>
          </a:p>
        </p:txBody>
      </p:sp>
      <p:pic>
        <p:nvPicPr>
          <p:cNvPr id="5122" name="Picture 2"/>
          <p:cNvPicPr>
            <a:picLocks noChangeAspect="1" noChangeArrowheads="1"/>
          </p:cNvPicPr>
          <p:nvPr/>
        </p:nvPicPr>
        <p:blipFill>
          <a:blip r:embed="rId2"/>
          <a:srcRect l="17570" t="17708" r="2196" b="47917"/>
          <a:stretch>
            <a:fillRect/>
          </a:stretch>
        </p:blipFill>
        <p:spPr bwMode="auto">
          <a:xfrm>
            <a:off x="0" y="1066800"/>
            <a:ext cx="9144000" cy="25146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3657600"/>
          <a:ext cx="9144001" cy="2165941"/>
        </p:xfrm>
        <a:graphic>
          <a:graphicData uri="http://schemas.openxmlformats.org/drawingml/2006/table">
            <a:tbl>
              <a:tblPr firstRow="1" bandRow="1">
                <a:tableStyleId>{5C22544A-7EE6-4342-B048-85BDC9FD1C3A}</a:tableStyleId>
              </a:tblPr>
              <a:tblGrid>
                <a:gridCol w="1219200"/>
                <a:gridCol w="1143001"/>
                <a:gridCol w="4953000"/>
                <a:gridCol w="1828800"/>
              </a:tblGrid>
              <a:tr h="744394">
                <a:tc>
                  <a:txBody>
                    <a:bodyPr/>
                    <a:lstStyle/>
                    <a:p>
                      <a:r>
                        <a:rPr lang="en-US" sz="1200" dirty="0" smtClean="0"/>
                        <a:t>Line</a:t>
                      </a:r>
                      <a:r>
                        <a:rPr lang="en-US" sz="1200" baseline="0" dirty="0" smtClean="0"/>
                        <a:t> Detail</a:t>
                      </a:r>
                      <a:endParaRPr lang="en-US" sz="1200" dirty="0"/>
                    </a:p>
                  </a:txBody>
                  <a:tcPr/>
                </a:tc>
                <a:tc gridSpan="3">
                  <a:txBody>
                    <a:bodyPr/>
                    <a:lstStyle/>
                    <a:p>
                      <a:r>
                        <a:rPr lang="en-US" sz="1200" dirty="0" smtClean="0"/>
                        <a:t>You can</a:t>
                      </a:r>
                      <a:r>
                        <a:rPr lang="en-US" sz="1200" baseline="0" dirty="0" smtClean="0"/>
                        <a:t> view the line detail information of a particular inspection request from this page.</a:t>
                      </a:r>
                      <a:endParaRPr lang="en-US" sz="1200" dirty="0"/>
                    </a:p>
                  </a:txBody>
                  <a:tcPr/>
                </a:tc>
                <a:tc hMerge="1">
                  <a:txBody>
                    <a:bodyPr/>
                    <a:lstStyle/>
                    <a:p>
                      <a:endParaRPr lang="en-US"/>
                    </a:p>
                  </a:txBody>
                  <a:tcPr/>
                </a:tc>
                <a:tc hMerge="1">
                  <a:txBody>
                    <a:bodyPr/>
                    <a:lstStyle/>
                    <a:p>
                      <a:endParaRPr lang="en-US"/>
                    </a:p>
                  </a:txBody>
                  <a:tcPr/>
                </a:tc>
              </a:tr>
              <a:tr h="298577">
                <a:tc rowSpan="4">
                  <a:txBody>
                    <a:bodyPr/>
                    <a:lstStyle/>
                    <a:p>
                      <a:r>
                        <a:rPr lang="en-US" sz="1200" dirty="0" smtClean="0"/>
                        <a:t>Permission</a:t>
                      </a:r>
                      <a:endParaRPr lang="en-US" sz="1200" dirty="0"/>
                    </a:p>
                  </a:txBody>
                  <a:tcPr/>
                </a:tc>
                <a:tc>
                  <a:txBody>
                    <a:bodyPr/>
                    <a:lstStyle/>
                    <a:p>
                      <a:r>
                        <a:rPr lang="en-US" sz="1100" b="1" dirty="0" smtClean="0"/>
                        <a:t>Action</a:t>
                      </a:r>
                      <a:endParaRPr lang="en-US" sz="1100" b="1" dirty="0"/>
                    </a:p>
                  </a:txBody>
                  <a:tcPr>
                    <a:solidFill>
                      <a:schemeClr val="tx2">
                        <a:lumMod val="20000"/>
                        <a:lumOff val="80000"/>
                      </a:schemeClr>
                    </a:solidFill>
                  </a:tcPr>
                </a:tc>
                <a:tc>
                  <a:txBody>
                    <a:bodyPr/>
                    <a:lstStyle/>
                    <a:p>
                      <a:r>
                        <a:rPr lang="en-US" sz="1100" b="1" dirty="0" smtClean="0"/>
                        <a:t>Narration</a:t>
                      </a:r>
                      <a:endParaRPr lang="en-US" sz="1100" b="1" dirty="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Roles</a:t>
                      </a:r>
                    </a:p>
                  </a:txBody>
                  <a:tcPr>
                    <a:solidFill>
                      <a:schemeClr val="tx2">
                        <a:lumMod val="20000"/>
                        <a:lumOff val="80000"/>
                      </a:schemeClr>
                    </a:solidFill>
                  </a:tcPr>
                </a:tc>
              </a:tr>
              <a:tr h="371390">
                <a:tc vMerge="1">
                  <a:txBody>
                    <a:bodyPr/>
                    <a:lstStyle/>
                    <a:p>
                      <a:endParaRPr lang="en-US"/>
                    </a:p>
                  </a:txBody>
                  <a:tcPr/>
                </a:tc>
                <a:tc>
                  <a:txBody>
                    <a:bodyPr/>
                    <a:lstStyle/>
                    <a:p>
                      <a:r>
                        <a:rPr lang="en-US" sz="1000" dirty="0" smtClean="0"/>
                        <a:t>Create</a:t>
                      </a:r>
                      <a:endParaRPr lang="en-US" sz="1000" dirty="0"/>
                    </a:p>
                  </a:txBody>
                  <a:tcPr/>
                </a:tc>
                <a:tc>
                  <a:txBody>
                    <a:bodyPr/>
                    <a:lstStyle/>
                    <a:p>
                      <a:r>
                        <a:rPr lang="en-US" sz="1000" baseline="0" dirty="0" smtClean="0"/>
                        <a:t>You can add a new Inspection request line  for a particular inspection request using this link.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a:t>
                      </a:r>
                      <a:endParaRPr lang="en-US" sz="1000" dirty="0" smtClean="0"/>
                    </a:p>
                  </a:txBody>
                  <a:tcPr/>
                </a:tc>
              </a:tr>
              <a:tr h="37579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Modify</a:t>
                      </a:r>
                      <a:endParaRPr kumimoji="0" lang="en-US" sz="10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You</a:t>
                      </a:r>
                      <a:r>
                        <a:rPr lang="en-US" sz="1000" baseline="0" dirty="0" smtClean="0"/>
                        <a:t> can make changes to the Inspection request line using this icon</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r h="375790">
                <a:tc vMerge="1">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Delete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You can delete the inspection request</a:t>
                      </a:r>
                      <a:r>
                        <a:rPr lang="en-US" sz="1000" baseline="0" dirty="0" smtClean="0"/>
                        <a:t> using this icon.</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 Details</a:t>
            </a:r>
            <a:endParaRPr lang="en-US" dirty="0"/>
          </a:p>
        </p:txBody>
      </p:sp>
      <p:pic>
        <p:nvPicPr>
          <p:cNvPr id="6146" name="Picture 2"/>
          <p:cNvPicPr>
            <a:picLocks noChangeAspect="1" noChangeArrowheads="1"/>
          </p:cNvPicPr>
          <p:nvPr/>
        </p:nvPicPr>
        <p:blipFill>
          <a:blip r:embed="rId2"/>
          <a:srcRect t="15625" r="2782" b="22917"/>
          <a:stretch>
            <a:fillRect/>
          </a:stretch>
        </p:blipFill>
        <p:spPr bwMode="auto">
          <a:xfrm>
            <a:off x="0" y="1143000"/>
            <a:ext cx="9144000" cy="2971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221048"/>
          <a:ext cx="9144001" cy="2541700"/>
        </p:xfrm>
        <a:graphic>
          <a:graphicData uri="http://schemas.openxmlformats.org/drawingml/2006/table">
            <a:tbl>
              <a:tblPr firstRow="1" bandRow="1">
                <a:tableStyleId>{5C22544A-7EE6-4342-B048-85BDC9FD1C3A}</a:tableStyleId>
              </a:tblPr>
              <a:tblGrid>
                <a:gridCol w="1447800"/>
                <a:gridCol w="2514600"/>
                <a:gridCol w="1752600"/>
                <a:gridCol w="3429001"/>
              </a:tblGrid>
              <a:tr h="335448">
                <a:tc>
                  <a:txBody>
                    <a:bodyPr/>
                    <a:lstStyle/>
                    <a:p>
                      <a:r>
                        <a:rPr lang="en-US" sz="1200" b="1" dirty="0" smtClean="0">
                          <a:solidFill>
                            <a:schemeClr val="tx1"/>
                          </a:solidFill>
                        </a:rPr>
                        <a:t>Supplier Details</a:t>
                      </a:r>
                      <a:endParaRPr lang="en-US" sz="1200" b="1" dirty="0">
                        <a:solidFill>
                          <a:schemeClr val="tx1"/>
                        </a:solidFill>
                      </a:endParaRPr>
                    </a:p>
                  </a:txBody>
                  <a:tcPr>
                    <a:solidFill>
                      <a:schemeClr val="tx2">
                        <a:lumMod val="20000"/>
                        <a:lumOff val="80000"/>
                      </a:schemeClr>
                    </a:solidFill>
                  </a:tcPr>
                </a:tc>
                <a:tc gridSpan="3">
                  <a:txBody>
                    <a:bodyPr/>
                    <a:lstStyle/>
                    <a:p>
                      <a:r>
                        <a:rPr lang="en-US" sz="1100" b="1" dirty="0" smtClean="0">
                          <a:solidFill>
                            <a:schemeClr val="tx1"/>
                          </a:solidFill>
                        </a:rPr>
                        <a:t>The</a:t>
                      </a:r>
                      <a:r>
                        <a:rPr lang="en-US" sz="1100" b="1" baseline="0" dirty="0" smtClean="0">
                          <a:solidFill>
                            <a:schemeClr val="tx1"/>
                          </a:solidFill>
                        </a:rPr>
                        <a:t> supplier can view his details from this page and also make modifications to his details. After filling all the details and clicking the save button will save the details of the supplier.</a:t>
                      </a:r>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r>
              <a:tr h="304552">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t> </a:t>
                      </a:r>
                      <a:r>
                        <a:rPr lang="en-US" sz="1100" b="1" dirty="0" smtClean="0">
                          <a:solidFill>
                            <a:schemeClr val="tx1"/>
                          </a:solidFill>
                        </a:rPr>
                        <a:t>Narration</a:t>
                      </a:r>
                      <a:endParaRPr lang="en-US" sz="1100" b="1" dirty="0"/>
                    </a:p>
                  </a:txBody>
                  <a:tcPr>
                    <a:solidFill>
                      <a:schemeClr val="tx2">
                        <a:lumMod val="20000"/>
                        <a:lumOff val="80000"/>
                      </a:schemeClr>
                    </a:solidFill>
                  </a:tcPr>
                </a:tc>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solidFill>
                            <a:schemeClr val="tx1"/>
                          </a:solidFill>
                        </a:rPr>
                        <a:t>Narration</a:t>
                      </a:r>
                      <a:endParaRPr lang="en-US" sz="1100" b="1" dirty="0">
                        <a:solidFill>
                          <a:schemeClr val="tx1"/>
                        </a:solidFill>
                      </a:endParaRPr>
                    </a:p>
                  </a:txBody>
                  <a:tcPr>
                    <a:solidFill>
                      <a:schemeClr val="tx2">
                        <a:lumMod val="20000"/>
                        <a:lumOff val="80000"/>
                      </a:schemeClr>
                    </a:solidFill>
                  </a:tcPr>
                </a:tc>
              </a:tr>
              <a:tr h="381930">
                <a:tc>
                  <a:txBody>
                    <a:bodyPr/>
                    <a:lstStyle/>
                    <a:p>
                      <a:r>
                        <a:rPr lang="en-US" sz="1000" dirty="0" smtClean="0"/>
                        <a:t>Name</a:t>
                      </a:r>
                      <a:endParaRPr lang="en-US" sz="1000" dirty="0"/>
                    </a:p>
                  </a:txBody>
                  <a:tcPr/>
                </a:tc>
                <a:tc>
                  <a:txBody>
                    <a:bodyPr/>
                    <a:lstStyle/>
                    <a:p>
                      <a:r>
                        <a:rPr lang="en-US" sz="1000" dirty="0" smtClean="0"/>
                        <a:t>This</a:t>
                      </a:r>
                      <a:r>
                        <a:rPr lang="en-US" sz="1000" baseline="0" dirty="0" smtClean="0"/>
                        <a:t> field stores the name of the supplier</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PAN</a:t>
                      </a:r>
                      <a:r>
                        <a:rPr lang="en-US" sz="1000" baseline="0" dirty="0" smtClean="0"/>
                        <a:t> No</a:t>
                      </a:r>
                      <a:endParaRPr lang="en-US" sz="1000" dirty="0" smtClean="0"/>
                    </a:p>
                  </a:txBody>
                  <a:tcPr/>
                </a:tc>
                <a:tc>
                  <a:txBody>
                    <a:bodyPr/>
                    <a:lstStyle/>
                    <a:p>
                      <a:r>
                        <a:rPr lang="en-US" sz="1000" dirty="0" smtClean="0"/>
                        <a:t>You</a:t>
                      </a:r>
                      <a:r>
                        <a:rPr lang="en-US" sz="1000" baseline="0" dirty="0" smtClean="0"/>
                        <a:t> should enter your pan number in this fields.</a:t>
                      </a:r>
                      <a:endParaRPr lang="en-US" sz="1000" dirty="0"/>
                    </a:p>
                  </a:txBody>
                  <a:tcPr/>
                </a:tc>
              </a:tr>
              <a:tr h="528826">
                <a:tc>
                  <a:txBody>
                    <a:bodyPr/>
                    <a:lstStyle/>
                    <a:p>
                      <a:r>
                        <a:rPr lang="en-US" sz="1000" dirty="0" smtClean="0"/>
                        <a:t>Active</a:t>
                      </a:r>
                      <a:endParaRPr lang="en-US" sz="1000" dirty="0"/>
                    </a:p>
                  </a:txBody>
                  <a:tcPr/>
                </a:tc>
                <a:tc>
                  <a:txBody>
                    <a:bodyPr/>
                    <a:lstStyle/>
                    <a:p>
                      <a:r>
                        <a:rPr lang="en-US" sz="1000" dirty="0" smtClean="0"/>
                        <a:t>This</a:t>
                      </a:r>
                      <a:r>
                        <a:rPr lang="en-US" sz="1000" baseline="0" dirty="0" smtClean="0"/>
                        <a:t> represents whether the supplier is active or not.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Phone</a:t>
                      </a:r>
                    </a:p>
                  </a:txBody>
                  <a:tcPr/>
                </a:tc>
                <a:tc>
                  <a:txBody>
                    <a:bodyPr/>
                    <a:lstStyle/>
                    <a:p>
                      <a:r>
                        <a:rPr lang="en-US" sz="1000" dirty="0" smtClean="0"/>
                        <a:t>You</a:t>
                      </a:r>
                      <a:r>
                        <a:rPr lang="en-US" sz="1000" baseline="0" dirty="0" smtClean="0"/>
                        <a:t> should enter your phone number in this field.</a:t>
                      </a:r>
                      <a:endParaRPr lang="en-US" sz="1000" dirty="0"/>
                    </a:p>
                  </a:txBody>
                  <a:tcPr/>
                </a:tc>
              </a:tr>
              <a:tr h="449836">
                <a:tc>
                  <a:txBody>
                    <a:bodyPr/>
                    <a:lstStyle/>
                    <a:p>
                      <a:r>
                        <a:rPr lang="en-US" sz="1000" dirty="0" smtClean="0"/>
                        <a:t>CST No</a:t>
                      </a:r>
                      <a:endParaRPr lang="en-US" sz="1000" dirty="0"/>
                    </a:p>
                  </a:txBody>
                  <a:tcPr/>
                </a:tc>
                <a:tc>
                  <a:txBody>
                    <a:bodyPr/>
                    <a:lstStyle/>
                    <a:p>
                      <a:r>
                        <a:rPr lang="en-US" sz="1000" dirty="0" smtClean="0"/>
                        <a:t>You</a:t>
                      </a:r>
                      <a:r>
                        <a:rPr lang="en-US" sz="1000" baseline="0" dirty="0" smtClean="0"/>
                        <a:t> should enter the CST No in this field</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Mobile</a:t>
                      </a:r>
                      <a:endParaRPr lang="en-US" sz="1000" dirty="0" smtClean="0"/>
                    </a:p>
                  </a:txBody>
                  <a:tcPr/>
                </a:tc>
                <a:tc>
                  <a:txBody>
                    <a:bodyPr/>
                    <a:lstStyle/>
                    <a:p>
                      <a:r>
                        <a:rPr lang="en-US" sz="1000" dirty="0" smtClean="0"/>
                        <a:t>You should enter your mobile</a:t>
                      </a:r>
                      <a:r>
                        <a:rPr lang="en-US" sz="1000" baseline="0" dirty="0" smtClean="0"/>
                        <a:t> number in this field.</a:t>
                      </a:r>
                      <a:endParaRPr lang="en-US" sz="1000" dirty="0"/>
                    </a:p>
                  </a:txBody>
                  <a:tcPr/>
                </a:tc>
              </a:tr>
              <a:tr h="4498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LST</a:t>
                      </a:r>
                      <a:r>
                        <a:rPr lang="en-US" sz="1000" baseline="0" dirty="0" smtClean="0"/>
                        <a:t> No</a:t>
                      </a:r>
                      <a:endParaRPr lang="en-US" sz="1000" dirty="0" smtClean="0"/>
                    </a:p>
                  </a:txBody>
                  <a:tcPr/>
                </a:tc>
                <a:tc>
                  <a:txBody>
                    <a:bodyPr/>
                    <a:lstStyle/>
                    <a:p>
                      <a:r>
                        <a:rPr lang="en-US" sz="1000" dirty="0" smtClean="0"/>
                        <a:t>You should enter the LST No in this field</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Email</a:t>
                      </a:r>
                      <a:endParaRPr lang="en-US" sz="1000" dirty="0" smtClean="0"/>
                    </a:p>
                  </a:txBody>
                  <a:tcPr/>
                </a:tc>
                <a:tc>
                  <a:txBody>
                    <a:bodyPr/>
                    <a:lstStyle/>
                    <a:p>
                      <a:r>
                        <a:rPr lang="en-US" sz="1000" dirty="0" smtClean="0"/>
                        <a:t>You should</a:t>
                      </a:r>
                      <a:r>
                        <a:rPr lang="en-US" sz="1000" baseline="0" dirty="0" smtClean="0"/>
                        <a:t> enter your email in this field.</a:t>
                      </a:r>
                      <a:endParaRPr lang="en-US" sz="1000" dirty="0"/>
                    </a:p>
                  </a:txBody>
                  <a:tcPr/>
                </a:tc>
              </a:tr>
            </a:tbl>
          </a:graphicData>
        </a:graphic>
      </p:graphicFrame>
      <p:pic>
        <p:nvPicPr>
          <p:cNvPr id="6147" name="Picture 3"/>
          <p:cNvPicPr>
            <a:picLocks noChangeAspect="1" noChangeArrowheads="1"/>
          </p:cNvPicPr>
          <p:nvPr/>
        </p:nvPicPr>
        <p:blipFill>
          <a:blip r:embed="rId3"/>
          <a:srcRect/>
          <a:stretch>
            <a:fillRect/>
          </a:stretch>
        </p:blipFill>
        <p:spPr bwMode="auto">
          <a:xfrm>
            <a:off x="0" y="3276600"/>
            <a:ext cx="1524000" cy="8096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Contact</a:t>
            </a:r>
            <a:endParaRPr lang="en-US" dirty="0"/>
          </a:p>
        </p:txBody>
      </p:sp>
      <p:pic>
        <p:nvPicPr>
          <p:cNvPr id="7171" name="Picture 3"/>
          <p:cNvPicPr>
            <a:picLocks noChangeAspect="1" noChangeArrowheads="1"/>
          </p:cNvPicPr>
          <p:nvPr/>
        </p:nvPicPr>
        <p:blipFill>
          <a:blip r:embed="rId2"/>
          <a:srcRect t="22917" r="2639" b="33333"/>
          <a:stretch>
            <a:fillRect/>
          </a:stretch>
        </p:blipFill>
        <p:spPr bwMode="auto">
          <a:xfrm>
            <a:off x="0" y="1066800"/>
            <a:ext cx="9144000" cy="320040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1" y="4343400"/>
          <a:ext cx="9144001" cy="1790151"/>
        </p:xfrm>
        <a:graphic>
          <a:graphicData uri="http://schemas.openxmlformats.org/drawingml/2006/table">
            <a:tbl>
              <a:tblPr firstRow="1" bandRow="1">
                <a:tableStyleId>{5C22544A-7EE6-4342-B048-85BDC9FD1C3A}</a:tableStyleId>
              </a:tblPr>
              <a:tblGrid>
                <a:gridCol w="1219200"/>
                <a:gridCol w="1143001"/>
                <a:gridCol w="4953000"/>
                <a:gridCol w="1828800"/>
              </a:tblGrid>
              <a:tr h="744394">
                <a:tc>
                  <a:txBody>
                    <a:bodyPr/>
                    <a:lstStyle/>
                    <a:p>
                      <a:r>
                        <a:rPr lang="en-US" sz="1200" dirty="0" smtClean="0"/>
                        <a:t>My</a:t>
                      </a:r>
                      <a:r>
                        <a:rPr lang="en-US" sz="1200" baseline="0" dirty="0" smtClean="0"/>
                        <a:t> Contacts</a:t>
                      </a:r>
                      <a:endParaRPr lang="en-US" sz="1200" dirty="0"/>
                    </a:p>
                  </a:txBody>
                  <a:tcPr/>
                </a:tc>
                <a:tc gridSpan="3">
                  <a:txBody>
                    <a:bodyPr/>
                    <a:lstStyle/>
                    <a:p>
                      <a:r>
                        <a:rPr lang="en-US" sz="1200" dirty="0" smtClean="0"/>
                        <a:t>The</a:t>
                      </a:r>
                      <a:r>
                        <a:rPr lang="en-US" sz="1200" baseline="0" dirty="0" smtClean="0"/>
                        <a:t> supplier can view his contact details using this link. You can access this page under the People Management category from the My Contacts tab.</a:t>
                      </a:r>
                      <a:endParaRPr lang="en-US" sz="1200" dirty="0"/>
                    </a:p>
                  </a:txBody>
                  <a:tcPr/>
                </a:tc>
                <a:tc hMerge="1">
                  <a:txBody>
                    <a:bodyPr/>
                    <a:lstStyle/>
                    <a:p>
                      <a:endParaRPr lang="en-US"/>
                    </a:p>
                  </a:txBody>
                  <a:tcPr/>
                </a:tc>
                <a:tc hMerge="1">
                  <a:txBody>
                    <a:bodyPr/>
                    <a:lstStyle/>
                    <a:p>
                      <a:endParaRPr lang="en-US"/>
                    </a:p>
                  </a:txBody>
                  <a:tcPr/>
                </a:tc>
              </a:tr>
              <a:tr h="298577">
                <a:tc rowSpan="3">
                  <a:txBody>
                    <a:bodyPr/>
                    <a:lstStyle/>
                    <a:p>
                      <a:r>
                        <a:rPr lang="en-US" sz="1200" dirty="0" smtClean="0"/>
                        <a:t>Permission</a:t>
                      </a:r>
                      <a:endParaRPr lang="en-US" sz="1200" dirty="0"/>
                    </a:p>
                  </a:txBody>
                  <a:tcPr/>
                </a:tc>
                <a:tc>
                  <a:txBody>
                    <a:bodyPr/>
                    <a:lstStyle/>
                    <a:p>
                      <a:r>
                        <a:rPr lang="en-US" sz="1100" b="1" dirty="0" smtClean="0"/>
                        <a:t>Action</a:t>
                      </a:r>
                      <a:endParaRPr lang="en-US" sz="1100" b="1" dirty="0"/>
                    </a:p>
                  </a:txBody>
                  <a:tcPr>
                    <a:solidFill>
                      <a:schemeClr val="tx2">
                        <a:lumMod val="20000"/>
                        <a:lumOff val="80000"/>
                      </a:schemeClr>
                    </a:solidFill>
                  </a:tcPr>
                </a:tc>
                <a:tc>
                  <a:txBody>
                    <a:bodyPr/>
                    <a:lstStyle/>
                    <a:p>
                      <a:r>
                        <a:rPr lang="en-US" sz="1100" b="1" dirty="0" smtClean="0"/>
                        <a:t>Narration</a:t>
                      </a:r>
                      <a:endParaRPr lang="en-US" sz="1100" b="1" dirty="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Roles</a:t>
                      </a:r>
                    </a:p>
                  </a:txBody>
                  <a:tcPr>
                    <a:solidFill>
                      <a:schemeClr val="tx2">
                        <a:lumMod val="20000"/>
                        <a:lumOff val="80000"/>
                      </a:schemeClr>
                    </a:solidFill>
                  </a:tcPr>
                </a:tc>
              </a:tr>
              <a:tr h="371390">
                <a:tc vMerge="1">
                  <a:txBody>
                    <a:bodyPr/>
                    <a:lstStyle/>
                    <a:p>
                      <a:endParaRPr lang="en-US"/>
                    </a:p>
                  </a:txBody>
                  <a:tcPr/>
                </a:tc>
                <a:tc>
                  <a:txBody>
                    <a:bodyPr/>
                    <a:lstStyle/>
                    <a:p>
                      <a:r>
                        <a:rPr lang="en-US" sz="1000" dirty="0" smtClean="0"/>
                        <a:t>Create</a:t>
                      </a:r>
                      <a:endParaRPr lang="en-US" sz="1000" dirty="0"/>
                    </a:p>
                  </a:txBody>
                  <a:tcPr/>
                </a:tc>
                <a:tc>
                  <a:txBody>
                    <a:bodyPr/>
                    <a:lstStyle/>
                    <a:p>
                      <a:r>
                        <a:rPr lang="en-US" sz="1000" baseline="0" dirty="0" smtClean="0"/>
                        <a:t>You can add a new contact using this link.(You can find out more about this in the next slide)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a:t>
                      </a:r>
                      <a:endParaRPr lang="en-US" sz="1000" dirty="0" smtClean="0"/>
                    </a:p>
                  </a:txBody>
                  <a:tcPr/>
                </a:tc>
              </a:tr>
              <a:tr h="37579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Modify</a:t>
                      </a:r>
                      <a:endParaRPr kumimoji="0" lang="en-US" sz="10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You</a:t>
                      </a:r>
                      <a:r>
                        <a:rPr lang="en-US" sz="1000" baseline="0" dirty="0" smtClean="0"/>
                        <a:t> can make changes to the contact information using this icon.</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Person Contact</a:t>
            </a:r>
            <a:endParaRPr lang="en-US" dirty="0"/>
          </a:p>
        </p:txBody>
      </p:sp>
      <p:pic>
        <p:nvPicPr>
          <p:cNvPr id="8194" name="Picture 2"/>
          <p:cNvPicPr>
            <a:picLocks noChangeAspect="1" noChangeArrowheads="1"/>
          </p:cNvPicPr>
          <p:nvPr/>
        </p:nvPicPr>
        <p:blipFill>
          <a:blip r:embed="rId2"/>
          <a:srcRect l="17595" t="15625" r="2639" b="36458"/>
          <a:stretch>
            <a:fillRect/>
          </a:stretch>
        </p:blipFill>
        <p:spPr bwMode="auto">
          <a:xfrm>
            <a:off x="0" y="1066800"/>
            <a:ext cx="9144000" cy="35052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483772"/>
          <a:ext cx="9144001" cy="2372538"/>
        </p:xfrm>
        <a:graphic>
          <a:graphicData uri="http://schemas.openxmlformats.org/drawingml/2006/table">
            <a:tbl>
              <a:tblPr firstRow="1" bandRow="1">
                <a:tableStyleId>{5C22544A-7EE6-4342-B048-85BDC9FD1C3A}</a:tableStyleId>
              </a:tblPr>
              <a:tblGrid>
                <a:gridCol w="1447800"/>
                <a:gridCol w="2514600"/>
                <a:gridCol w="1752600"/>
                <a:gridCol w="3429001"/>
              </a:tblGrid>
              <a:tr h="407866">
                <a:tc>
                  <a:txBody>
                    <a:bodyPr/>
                    <a:lstStyle/>
                    <a:p>
                      <a:r>
                        <a:rPr lang="en-US" sz="1200" b="1" dirty="0" smtClean="0">
                          <a:solidFill>
                            <a:schemeClr val="tx1"/>
                          </a:solidFill>
                        </a:rPr>
                        <a:t>Create</a:t>
                      </a:r>
                      <a:r>
                        <a:rPr lang="en-US" sz="1200" b="1" baseline="0" dirty="0" smtClean="0">
                          <a:solidFill>
                            <a:schemeClr val="tx1"/>
                          </a:solidFill>
                        </a:rPr>
                        <a:t> Person Contact</a:t>
                      </a:r>
                      <a:endParaRPr lang="en-US" sz="1200" b="1" dirty="0">
                        <a:solidFill>
                          <a:schemeClr val="tx1"/>
                        </a:solidFill>
                      </a:endParaRPr>
                    </a:p>
                  </a:txBody>
                  <a:tcPr>
                    <a:solidFill>
                      <a:schemeClr val="tx2">
                        <a:lumMod val="20000"/>
                        <a:lumOff val="80000"/>
                      </a:schemeClr>
                    </a:solidFill>
                  </a:tcPr>
                </a:tc>
                <a:tc gridSpan="3">
                  <a:txBody>
                    <a:bodyPr/>
                    <a:lstStyle/>
                    <a:p>
                      <a:r>
                        <a:rPr lang="en-US" sz="1100" b="1" dirty="0" smtClean="0">
                          <a:solidFill>
                            <a:schemeClr val="tx1"/>
                          </a:solidFill>
                        </a:rPr>
                        <a:t>You</a:t>
                      </a:r>
                      <a:r>
                        <a:rPr lang="en-US" sz="1100" b="1" baseline="0" dirty="0" smtClean="0">
                          <a:solidFill>
                            <a:schemeClr val="tx1"/>
                          </a:solidFill>
                        </a:rPr>
                        <a:t> can add a new contact person for the supplier using this page.</a:t>
                      </a:r>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r>
              <a:tr h="370301">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t> </a:t>
                      </a:r>
                      <a:r>
                        <a:rPr lang="en-US" sz="1100" b="1" dirty="0" smtClean="0">
                          <a:solidFill>
                            <a:schemeClr val="tx1"/>
                          </a:solidFill>
                        </a:rPr>
                        <a:t>Narration</a:t>
                      </a:r>
                      <a:endParaRPr lang="en-US" sz="1100" b="1" dirty="0"/>
                    </a:p>
                  </a:txBody>
                  <a:tcPr>
                    <a:solidFill>
                      <a:schemeClr val="tx2">
                        <a:lumMod val="20000"/>
                        <a:lumOff val="80000"/>
                      </a:schemeClr>
                    </a:solidFill>
                  </a:tcPr>
                </a:tc>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solidFill>
                            <a:schemeClr val="tx1"/>
                          </a:solidFill>
                        </a:rPr>
                        <a:t>Narration</a:t>
                      </a:r>
                      <a:endParaRPr lang="en-US" sz="1100" b="1" dirty="0">
                        <a:solidFill>
                          <a:schemeClr val="tx1"/>
                        </a:solidFill>
                      </a:endParaRPr>
                    </a:p>
                  </a:txBody>
                  <a:tcPr>
                    <a:solidFill>
                      <a:schemeClr val="tx2">
                        <a:lumMod val="20000"/>
                        <a:lumOff val="80000"/>
                      </a:schemeClr>
                    </a:solidFill>
                  </a:tcPr>
                </a:tc>
              </a:tr>
              <a:tr h="451137">
                <a:tc>
                  <a:txBody>
                    <a:bodyPr/>
                    <a:lstStyle/>
                    <a:p>
                      <a:r>
                        <a:rPr lang="en-US" sz="1000" dirty="0" smtClean="0"/>
                        <a:t>Contact Type</a:t>
                      </a:r>
                      <a:endParaRPr lang="en-US" sz="1000" dirty="0"/>
                    </a:p>
                  </a:txBody>
                  <a:tcPr/>
                </a:tc>
                <a:tc>
                  <a:txBody>
                    <a:bodyPr/>
                    <a:lstStyle/>
                    <a:p>
                      <a:r>
                        <a:rPr lang="en-US" sz="1000" dirty="0" smtClean="0"/>
                        <a:t>This</a:t>
                      </a:r>
                      <a:r>
                        <a:rPr lang="en-US" sz="1000" baseline="0" dirty="0" smtClean="0"/>
                        <a:t> specifies the type of  contact you are adding.</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Name</a:t>
                      </a:r>
                      <a:endParaRPr lang="en-US" sz="1000" dirty="0" smtClean="0"/>
                    </a:p>
                  </a:txBody>
                  <a:tcPr/>
                </a:tc>
                <a:tc>
                  <a:txBody>
                    <a:bodyPr/>
                    <a:lstStyle/>
                    <a:p>
                      <a:r>
                        <a:rPr lang="en-US" sz="1000" dirty="0" smtClean="0"/>
                        <a:t>You</a:t>
                      </a:r>
                      <a:r>
                        <a:rPr lang="en-US" sz="1000" baseline="0" dirty="0" smtClean="0"/>
                        <a:t> should enter the name of the Contact person here.</a:t>
                      </a:r>
                      <a:endParaRPr lang="en-US" sz="1000" dirty="0"/>
                    </a:p>
                  </a:txBody>
                  <a:tcPr/>
                </a:tc>
              </a:tr>
              <a:tr h="546950">
                <a:tc>
                  <a:txBody>
                    <a:bodyPr/>
                    <a:lstStyle/>
                    <a:p>
                      <a:r>
                        <a:rPr lang="en-US" sz="1000" dirty="0" smtClean="0"/>
                        <a:t>Phone</a:t>
                      </a:r>
                      <a:endParaRPr lang="en-US" sz="1000" dirty="0"/>
                    </a:p>
                  </a:txBody>
                  <a:tcPr/>
                </a:tc>
                <a:tc>
                  <a:txBody>
                    <a:bodyPr/>
                    <a:lstStyle/>
                    <a:p>
                      <a:r>
                        <a:rPr lang="en-US" sz="1000" dirty="0" smtClean="0"/>
                        <a:t>You</a:t>
                      </a:r>
                      <a:r>
                        <a:rPr lang="en-US" sz="1000" baseline="0" dirty="0" smtClean="0"/>
                        <a:t> must enter the phone number of the contact person here.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Mobile</a:t>
                      </a:r>
                      <a:endParaRPr lang="en-US" sz="1000" dirty="0" smtClean="0"/>
                    </a:p>
                  </a:txBody>
                  <a:tcPr/>
                </a:tc>
                <a:tc>
                  <a:txBody>
                    <a:bodyPr/>
                    <a:lstStyle/>
                    <a:p>
                      <a:r>
                        <a:rPr lang="en-US" sz="1000" dirty="0" smtClean="0"/>
                        <a:t>You</a:t>
                      </a:r>
                      <a:r>
                        <a:rPr lang="en-US" sz="1000" baseline="0" dirty="0" smtClean="0"/>
                        <a:t> should enter the mobile number of the contact person here.</a:t>
                      </a:r>
                      <a:endParaRPr lang="en-US" sz="1000" dirty="0"/>
                    </a:p>
                  </a:txBody>
                  <a:tcPr/>
                </a:tc>
              </a:tr>
              <a:tr h="546950">
                <a:tc>
                  <a:txBody>
                    <a:bodyPr/>
                    <a:lstStyle/>
                    <a:p>
                      <a:r>
                        <a:rPr lang="en-US" sz="1000" dirty="0" smtClean="0"/>
                        <a:t>Email</a:t>
                      </a:r>
                      <a:endParaRPr lang="en-US" sz="1000" dirty="0"/>
                    </a:p>
                  </a:txBody>
                  <a:tcPr/>
                </a:tc>
                <a:tc>
                  <a:txBody>
                    <a:bodyPr/>
                    <a:lstStyle/>
                    <a:p>
                      <a:r>
                        <a:rPr lang="en-US" sz="1000" dirty="0" smtClean="0"/>
                        <a:t>You</a:t>
                      </a:r>
                      <a:r>
                        <a:rPr lang="en-US" sz="1000" baseline="0" dirty="0" smtClean="0"/>
                        <a:t> must enter the email information of the contact person</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Create</a:t>
                      </a:r>
                      <a:endParaRPr lang="en-US" sz="1000" dirty="0" smtClean="0"/>
                    </a:p>
                  </a:txBody>
                  <a:tcPr/>
                </a:tc>
                <a:tc>
                  <a:txBody>
                    <a:bodyPr/>
                    <a:lstStyle/>
                    <a:p>
                      <a:r>
                        <a:rPr lang="en-US" sz="1000" dirty="0" smtClean="0"/>
                        <a:t>After filling all the fields </a:t>
                      </a:r>
                      <a:r>
                        <a:rPr lang="en-US" sz="1000" baseline="0" dirty="0" smtClean="0"/>
                        <a:t>you can click this link to save the new contact information</a:t>
                      </a:r>
                      <a:endParaRPr lang="en-US" sz="10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Up Page</a:t>
            </a:r>
            <a:endParaRPr lang="en-US" dirty="0"/>
          </a:p>
        </p:txBody>
      </p:sp>
      <p:pic>
        <p:nvPicPr>
          <p:cNvPr id="3" name="Picture 3"/>
          <p:cNvPicPr>
            <a:picLocks noChangeAspect="1" noChangeArrowheads="1"/>
          </p:cNvPicPr>
          <p:nvPr/>
        </p:nvPicPr>
        <p:blipFill>
          <a:blip r:embed="rId2"/>
          <a:srcRect t="17137" r="2699" b="6818"/>
          <a:stretch>
            <a:fillRect/>
          </a:stretch>
        </p:blipFill>
        <p:spPr bwMode="auto">
          <a:xfrm>
            <a:off x="1" y="990600"/>
            <a:ext cx="9144000" cy="34290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0" y="4466705"/>
          <a:ext cx="9144001" cy="2315095"/>
        </p:xfrm>
        <a:graphic>
          <a:graphicData uri="http://schemas.openxmlformats.org/drawingml/2006/table">
            <a:tbl>
              <a:tblPr firstRow="1" bandRow="1">
                <a:tableStyleId>{5C22544A-7EE6-4342-B048-85BDC9FD1C3A}</a:tableStyleId>
              </a:tblPr>
              <a:tblGrid>
                <a:gridCol w="914400"/>
                <a:gridCol w="3429000"/>
                <a:gridCol w="1371600"/>
                <a:gridCol w="3429001"/>
              </a:tblGrid>
              <a:tr h="373615">
                <a:tc gridSpan="4">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100" dirty="0" smtClean="0">
                          <a:solidFill>
                            <a:schemeClr val="tx1"/>
                          </a:solidFill>
                        </a:rPr>
                        <a:t>To Access the Surya Carpet Website you must first register your account. To register your account you must fill in all your details in the Registration form as show in the picture and click Register.</a:t>
                      </a:r>
                    </a:p>
                  </a:txBody>
                  <a:tcPr>
                    <a:solidFill>
                      <a:schemeClr val="tx2">
                        <a:lumMod val="20000"/>
                        <a:lumOff val="80000"/>
                      </a:schemeClr>
                    </a:solidFill>
                  </a:tcPr>
                </a:tc>
                <a:tc hMerge="1">
                  <a:txBody>
                    <a:bodyPr/>
                    <a:lstStyle/>
                    <a:p>
                      <a:endParaRPr lang="en-US" sz="1100" b="1" dirty="0"/>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r>
              <a:tr h="301403">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t> </a:t>
                      </a:r>
                      <a:r>
                        <a:rPr lang="en-US" sz="1100" b="1" dirty="0" smtClean="0">
                          <a:solidFill>
                            <a:schemeClr val="tx1"/>
                          </a:solidFill>
                        </a:rPr>
                        <a:t>Narration</a:t>
                      </a:r>
                      <a:endParaRPr lang="en-US" sz="1100" b="1" dirty="0"/>
                    </a:p>
                  </a:txBody>
                  <a:tcPr>
                    <a:solidFill>
                      <a:schemeClr val="tx2">
                        <a:lumMod val="20000"/>
                        <a:lumOff val="80000"/>
                      </a:schemeClr>
                    </a:solidFill>
                  </a:tcPr>
                </a:tc>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solidFill>
                            <a:schemeClr val="tx1"/>
                          </a:solidFill>
                        </a:rPr>
                        <a:t>Narration</a:t>
                      </a:r>
                      <a:endParaRPr lang="en-US" sz="1100" b="1" dirty="0">
                        <a:solidFill>
                          <a:schemeClr val="tx1"/>
                        </a:solidFill>
                      </a:endParaRPr>
                    </a:p>
                  </a:txBody>
                  <a:tcPr>
                    <a:solidFill>
                      <a:schemeClr val="tx2">
                        <a:lumMod val="20000"/>
                        <a:lumOff val="80000"/>
                      </a:schemeClr>
                    </a:solidFill>
                  </a:tcPr>
                </a:tc>
              </a:tr>
              <a:tr h="346929">
                <a:tc>
                  <a:txBody>
                    <a:bodyPr/>
                    <a:lstStyle/>
                    <a:p>
                      <a:r>
                        <a:rPr lang="en-US" sz="1000" dirty="0" smtClean="0"/>
                        <a:t>User Name</a:t>
                      </a:r>
                      <a:endParaRPr lang="en-US" sz="1000" dirty="0"/>
                    </a:p>
                  </a:txBody>
                  <a:tcPr/>
                </a:tc>
                <a:tc>
                  <a:txBody>
                    <a:bodyPr/>
                    <a:lstStyle/>
                    <a:p>
                      <a:r>
                        <a:rPr lang="en-US" sz="1000" dirty="0" smtClean="0"/>
                        <a:t>User name with which you would like to access the website.</a:t>
                      </a:r>
                      <a:r>
                        <a:rPr lang="en-US" sz="1000" baseline="0" dirty="0" smtClean="0"/>
                        <a:t> Example formats :yourname201, </a:t>
                      </a:r>
                      <a:r>
                        <a:rPr lang="en-US" sz="1000" baseline="0" dirty="0" err="1" smtClean="0"/>
                        <a:t>yourname</a:t>
                      </a:r>
                      <a:r>
                        <a:rPr lang="en-US" sz="1000" baseline="0" dirty="0" smtClean="0"/>
                        <a:t>.</a:t>
                      </a:r>
                      <a:endParaRPr lang="en-US" sz="1000" dirty="0"/>
                    </a:p>
                  </a:txBody>
                  <a:tcPr/>
                </a:tc>
                <a:tc>
                  <a:txBody>
                    <a:bodyPr/>
                    <a:lstStyle/>
                    <a:p>
                      <a:r>
                        <a:rPr lang="en-US" sz="1000" dirty="0" smtClean="0"/>
                        <a:t>Password</a:t>
                      </a:r>
                      <a:endParaRPr lang="en-US" sz="1000" dirty="0"/>
                    </a:p>
                  </a:txBody>
                  <a:tcPr/>
                </a:tc>
                <a:tc>
                  <a:txBody>
                    <a:bodyPr/>
                    <a:lstStyle/>
                    <a:p>
                      <a:r>
                        <a:rPr lang="en-US" sz="1000" dirty="0" smtClean="0"/>
                        <a:t>The password for your account</a:t>
                      </a:r>
                      <a:endParaRPr lang="en-US" sz="1000" dirty="0"/>
                    </a:p>
                  </a:txBody>
                  <a:tcPr/>
                </a:tc>
              </a:tr>
              <a:tr h="328940">
                <a:tc>
                  <a:txBody>
                    <a:bodyPr/>
                    <a:lstStyle/>
                    <a:p>
                      <a:r>
                        <a:rPr lang="en-US" sz="1000" dirty="0" smtClean="0"/>
                        <a:t>Home</a:t>
                      </a:r>
                      <a:r>
                        <a:rPr lang="en-US" sz="1000" baseline="0" dirty="0" smtClean="0"/>
                        <a:t> Town</a:t>
                      </a:r>
                      <a:endParaRPr lang="en-US" sz="1000" dirty="0"/>
                    </a:p>
                  </a:txBody>
                  <a:tcPr/>
                </a:tc>
                <a:tc>
                  <a:txBody>
                    <a:bodyPr/>
                    <a:lstStyle/>
                    <a:p>
                      <a:r>
                        <a:rPr lang="en-US" sz="1000" dirty="0" smtClean="0"/>
                        <a:t>The</a:t>
                      </a:r>
                      <a:r>
                        <a:rPr lang="en-US" sz="1000" baseline="0" dirty="0" smtClean="0"/>
                        <a:t> name of the home town of the user.</a:t>
                      </a:r>
                      <a:endParaRPr lang="en-US" sz="1000" dirty="0"/>
                    </a:p>
                  </a:txBody>
                  <a:tcPr/>
                </a:tc>
                <a:tc>
                  <a:txBody>
                    <a:bodyPr/>
                    <a:lstStyle/>
                    <a:p>
                      <a:r>
                        <a:rPr lang="en-US" sz="1000" dirty="0" smtClean="0"/>
                        <a:t>Confirm</a:t>
                      </a:r>
                      <a:r>
                        <a:rPr lang="en-US" sz="1000" baseline="0" dirty="0" smtClean="0"/>
                        <a:t> Password</a:t>
                      </a:r>
                      <a:endParaRPr lang="en-US" sz="1000" dirty="0"/>
                    </a:p>
                  </a:txBody>
                  <a:tcPr/>
                </a:tc>
                <a:tc>
                  <a:txBody>
                    <a:bodyPr/>
                    <a:lstStyle/>
                    <a:p>
                      <a:r>
                        <a:rPr lang="en-US" sz="1000" dirty="0" smtClean="0"/>
                        <a:t>You</a:t>
                      </a:r>
                      <a:r>
                        <a:rPr lang="en-US" sz="1000" baseline="0" dirty="0" smtClean="0"/>
                        <a:t> should retype your password here.</a:t>
                      </a:r>
                      <a:endParaRPr lang="en-US" sz="1000" dirty="0"/>
                    </a:p>
                  </a:txBody>
                  <a:tcPr/>
                </a:tc>
              </a:tr>
              <a:tr h="480363">
                <a:tc>
                  <a:txBody>
                    <a:bodyPr/>
                    <a:lstStyle/>
                    <a:p>
                      <a:r>
                        <a:rPr lang="en-US" sz="1000" dirty="0" smtClean="0"/>
                        <a:t>Email</a:t>
                      </a:r>
                      <a:endParaRPr lang="en-US" sz="1000" dirty="0"/>
                    </a:p>
                  </a:txBody>
                  <a:tcPr/>
                </a:tc>
                <a:tc>
                  <a:txBody>
                    <a:bodyPr/>
                    <a:lstStyle/>
                    <a:p>
                      <a:r>
                        <a:rPr lang="en-US" sz="1000" dirty="0" smtClean="0"/>
                        <a:t>Your</a:t>
                      </a:r>
                      <a:r>
                        <a:rPr lang="en-US" sz="1000" baseline="0" dirty="0" smtClean="0"/>
                        <a:t> email address. Please make sure to provide a valid email address as the email you provide will be the mode of communication between you and the company.</a:t>
                      </a:r>
                      <a:endParaRPr lang="en-US" sz="1000" dirty="0"/>
                    </a:p>
                  </a:txBody>
                  <a:tcPr/>
                </a:tc>
                <a:tc>
                  <a:txBody>
                    <a:bodyPr/>
                    <a:lstStyle/>
                    <a:p>
                      <a:r>
                        <a:rPr lang="en-US" sz="1000" dirty="0" smtClean="0"/>
                        <a:t>Register</a:t>
                      </a:r>
                      <a:endParaRPr lang="en-US" sz="1000" dirty="0"/>
                    </a:p>
                  </a:txBody>
                  <a:tcPr/>
                </a:tc>
                <a:tc>
                  <a:txBody>
                    <a:bodyPr/>
                    <a:lstStyle/>
                    <a:p>
                      <a:r>
                        <a:rPr lang="en-US" sz="1000" dirty="0" smtClean="0"/>
                        <a:t>Once</a:t>
                      </a:r>
                      <a:r>
                        <a:rPr lang="en-US" sz="1000" baseline="0" dirty="0" smtClean="0"/>
                        <a:t> you have filled all the above details please click this button to register with Surya website.</a:t>
                      </a:r>
                      <a:endParaRPr lang="en-US" sz="1000" dirty="0"/>
                    </a:p>
                  </a:txBody>
                  <a:tcPr/>
                </a:tc>
              </a:tr>
              <a:tr h="313152">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***Once you have registered please wait for role assignment before you login which you will be notified through your registered email.</a:t>
                      </a:r>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3" name="Picture 5"/>
          <p:cNvPicPr>
            <a:picLocks noChangeAspect="1" noChangeArrowheads="1"/>
          </p:cNvPicPr>
          <p:nvPr/>
        </p:nvPicPr>
        <p:blipFill>
          <a:blip r:embed="rId2"/>
          <a:srcRect t="17500" r="2500" b="6761"/>
          <a:stretch>
            <a:fillRect/>
          </a:stretch>
        </p:blipFill>
        <p:spPr bwMode="auto">
          <a:xfrm>
            <a:off x="0" y="990600"/>
            <a:ext cx="9144000" cy="35052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0" y="4495801"/>
          <a:ext cx="9144000" cy="1694720"/>
        </p:xfrm>
        <a:graphic>
          <a:graphicData uri="http://schemas.openxmlformats.org/drawingml/2006/table">
            <a:tbl>
              <a:tblPr firstRow="1" bandRow="1">
                <a:tableStyleId>{5C22544A-7EE6-4342-B048-85BDC9FD1C3A}</a:tableStyleId>
              </a:tblPr>
              <a:tblGrid>
                <a:gridCol w="1981200"/>
                <a:gridCol w="7162800"/>
              </a:tblGrid>
              <a:tr h="262756">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t> </a:t>
                      </a:r>
                      <a:r>
                        <a:rPr lang="en-US" sz="1100" b="1" dirty="0" smtClean="0">
                          <a:solidFill>
                            <a:schemeClr val="tx1"/>
                          </a:solidFill>
                        </a:rPr>
                        <a:t>Narration</a:t>
                      </a:r>
                      <a:endParaRPr lang="en-US" sz="1100" b="1" dirty="0"/>
                    </a:p>
                  </a:txBody>
                  <a:tcPr>
                    <a:solidFill>
                      <a:schemeClr val="tx2">
                        <a:lumMod val="20000"/>
                        <a:lumOff val="80000"/>
                      </a:schemeClr>
                    </a:solidFill>
                  </a:tcPr>
                </a:tc>
              </a:tr>
              <a:tr h="480920">
                <a:tc>
                  <a:txBody>
                    <a:bodyPr/>
                    <a:lstStyle/>
                    <a:p>
                      <a:r>
                        <a:rPr lang="en-US" sz="1000" dirty="0" smtClean="0"/>
                        <a:t>User</a:t>
                      </a:r>
                      <a:r>
                        <a:rPr lang="en-US" sz="1000" baseline="0" dirty="0" smtClean="0"/>
                        <a:t> Name</a:t>
                      </a:r>
                      <a:endParaRPr lang="en-US" sz="1000" dirty="0"/>
                    </a:p>
                  </a:txBody>
                  <a:tcPr/>
                </a:tc>
                <a:tc>
                  <a:txBody>
                    <a:bodyPr/>
                    <a:lstStyle/>
                    <a:p>
                      <a:r>
                        <a:rPr lang="en-US" sz="1000" dirty="0" smtClean="0"/>
                        <a:t>The user</a:t>
                      </a:r>
                      <a:r>
                        <a:rPr lang="en-US" sz="1000" baseline="0" dirty="0" smtClean="0"/>
                        <a:t> name entered by you while registering to Surya Website</a:t>
                      </a:r>
                      <a:endParaRPr lang="en-US" sz="1000" dirty="0"/>
                    </a:p>
                  </a:txBody>
                  <a:tcPr/>
                </a:tc>
              </a:tr>
              <a:tr h="475522">
                <a:tc>
                  <a:txBody>
                    <a:bodyPr/>
                    <a:lstStyle/>
                    <a:p>
                      <a:r>
                        <a:rPr lang="en-US" sz="1000" dirty="0" smtClean="0"/>
                        <a:t>Password</a:t>
                      </a:r>
                      <a:endParaRPr lang="en-US" sz="1000" dirty="0"/>
                    </a:p>
                  </a:txBody>
                  <a:tcPr/>
                </a:tc>
                <a:tc>
                  <a:txBody>
                    <a:bodyPr/>
                    <a:lstStyle/>
                    <a:p>
                      <a:r>
                        <a:rPr lang="en-US" sz="1000" dirty="0" smtClean="0"/>
                        <a:t>The password entered by you while registering to Surya Website.</a:t>
                      </a:r>
                      <a:endParaRPr lang="en-US" sz="1000" dirty="0"/>
                    </a:p>
                  </a:txBody>
                  <a:tcPr/>
                </a:tc>
              </a:tr>
              <a:tr h="475522">
                <a:tc gridSpan="2">
                  <a:txBody>
                    <a:bodyPr/>
                    <a:lstStyle/>
                    <a:p>
                      <a:pPr>
                        <a:buFont typeface="Wingdings" pitchFamily="2" charset="2"/>
                        <a:buNone/>
                      </a:pPr>
                      <a:r>
                        <a:rPr lang="en-US" sz="1000" dirty="0" smtClean="0"/>
                        <a:t>***Once the role assignment is done you will be receiving a confirmation email. Please note that you will be able to use your account to access the website only after receiving the confirmation email. And the user name and password fields are case</a:t>
                      </a:r>
                      <a:r>
                        <a:rPr lang="en-US" sz="1000" baseline="0" dirty="0" smtClean="0"/>
                        <a:t> sensitive/</a:t>
                      </a:r>
                      <a:endParaRPr lang="en-US" sz="1000" dirty="0" smtClean="0"/>
                    </a:p>
                  </a:txBody>
                  <a:tcPr/>
                </a:tc>
                <a:tc hMerge="1">
                  <a:txBody>
                    <a:bodyPr/>
                    <a:lstStyle/>
                    <a:p>
                      <a:endParaRPr lang="en-US" sz="10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Rectangle 2"/>
          <p:cNvSpPr/>
          <p:nvPr/>
        </p:nvSpPr>
        <p:spPr>
          <a:xfrm>
            <a:off x="0" y="2690336"/>
            <a:ext cx="9144000" cy="923330"/>
          </a:xfrm>
          <a:prstGeom prst="rect">
            <a:avLst/>
          </a:prstGeom>
        </p:spPr>
        <p:txBody>
          <a:bodyPr wrap="square">
            <a:spAutoFit/>
          </a:bodyPr>
          <a:lstStyle/>
          <a:p>
            <a:r>
              <a:rPr lang="en-US" b="1" u="sng" dirty="0" smtClean="0">
                <a:solidFill>
                  <a:schemeClr val="accent2">
                    <a:lumMod val="60000"/>
                    <a:lumOff val="40000"/>
                  </a:schemeClr>
                </a:solidFill>
              </a:rPr>
              <a:t>***Please note that the next two sections(slides) requesting you to fill up the details appear only during your first login. So make sure to fill the forms with valid information without skipping anything.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Supplier Details</a:t>
            </a:r>
            <a:endParaRPr lang="en-US" dirty="0"/>
          </a:p>
        </p:txBody>
      </p:sp>
      <p:pic>
        <p:nvPicPr>
          <p:cNvPr id="5" name="Picture 2"/>
          <p:cNvPicPr>
            <a:picLocks noChangeAspect="1" noChangeArrowheads="1"/>
          </p:cNvPicPr>
          <p:nvPr/>
        </p:nvPicPr>
        <p:blipFill>
          <a:blip r:embed="rId2"/>
          <a:srcRect t="15068" r="2614" b="32431"/>
          <a:stretch>
            <a:fillRect/>
          </a:stretch>
        </p:blipFill>
        <p:spPr bwMode="auto">
          <a:xfrm>
            <a:off x="0" y="1066800"/>
            <a:ext cx="9144000" cy="31242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0" y="4038598"/>
          <a:ext cx="9144001" cy="2383056"/>
        </p:xfrm>
        <a:graphic>
          <a:graphicData uri="http://schemas.openxmlformats.org/drawingml/2006/table">
            <a:tbl>
              <a:tblPr firstRow="1" bandRow="1">
                <a:tableStyleId>{5C22544A-7EE6-4342-B048-85BDC9FD1C3A}</a:tableStyleId>
              </a:tblPr>
              <a:tblGrid>
                <a:gridCol w="1219200"/>
                <a:gridCol w="3048000"/>
                <a:gridCol w="1295400"/>
                <a:gridCol w="3581401"/>
              </a:tblGrid>
              <a:tr h="609602">
                <a:tc>
                  <a:txBody>
                    <a:bodyPr/>
                    <a:lstStyle/>
                    <a:p>
                      <a:r>
                        <a:rPr lang="en-US" sz="1200" dirty="0" smtClean="0"/>
                        <a:t>Supplier</a:t>
                      </a:r>
                      <a:r>
                        <a:rPr lang="en-US" sz="1200" baseline="0" dirty="0" smtClean="0"/>
                        <a:t> Details </a:t>
                      </a:r>
                      <a:endParaRPr lang="en-US" sz="1200" dirty="0"/>
                    </a:p>
                  </a:txBody>
                  <a:tcPr/>
                </a:tc>
                <a:tc gridSpan="3">
                  <a:txBody>
                    <a:bodyPr/>
                    <a:lstStyle/>
                    <a:p>
                      <a:r>
                        <a:rPr lang="en-US" sz="1200" dirty="0" smtClean="0"/>
                        <a:t>This</a:t>
                      </a:r>
                      <a:r>
                        <a:rPr lang="en-US" sz="1200" baseline="0" dirty="0" smtClean="0"/>
                        <a:t> page shows all the fields to fill in the supplier details. If a supplier logs in for the first time he would be redirected to this page.</a:t>
                      </a:r>
                      <a:endParaRPr lang="en-US" sz="1200" dirty="0"/>
                    </a:p>
                  </a:txBody>
                  <a:tcPr/>
                </a:tc>
                <a:tc hMerge="1">
                  <a:txBody>
                    <a:bodyPr/>
                    <a:lstStyle/>
                    <a:p>
                      <a:endParaRPr lang="en-US"/>
                    </a:p>
                  </a:txBody>
                  <a:tcPr/>
                </a:tc>
                <a:tc hMerge="1">
                  <a:txBody>
                    <a:bodyPr/>
                    <a:lstStyle/>
                    <a:p>
                      <a:endParaRPr lang="en-US"/>
                    </a:p>
                  </a:txBody>
                  <a:tcPr/>
                </a:tc>
              </a:tr>
              <a:tr h="506344">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tc>
                <a:tc>
                  <a:txBody>
                    <a:bodyPr/>
                    <a:lstStyle/>
                    <a:p>
                      <a:r>
                        <a:rPr lang="en-US" sz="1100" b="1" dirty="0" smtClean="0"/>
                        <a:t> </a:t>
                      </a:r>
                      <a:r>
                        <a:rPr lang="en-US" sz="1100" b="1" dirty="0" smtClean="0">
                          <a:solidFill>
                            <a:schemeClr val="tx1"/>
                          </a:solidFill>
                        </a:rPr>
                        <a:t>Narration</a:t>
                      </a:r>
                      <a:endParaRPr lang="en-US" sz="1100" b="1" dirty="0"/>
                    </a:p>
                  </a:txBody>
                  <a:tcPr>
                    <a:solidFill>
                      <a:schemeClr val="tx2">
                        <a:lumMod val="20000"/>
                        <a:lumOff val="80000"/>
                      </a:schemeClr>
                    </a:solidFill>
                  </a:tcPr>
                </a:tc>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solidFill>
                            <a:schemeClr val="tx1"/>
                          </a:solidFill>
                        </a:rPr>
                        <a:t>Narration</a:t>
                      </a:r>
                      <a:endParaRPr lang="en-US" sz="1100" b="1" dirty="0">
                        <a:solidFill>
                          <a:schemeClr val="tx1"/>
                        </a:solidFill>
                      </a:endParaRPr>
                    </a:p>
                  </a:txBody>
                  <a:tcPr>
                    <a:solidFill>
                      <a:schemeClr val="tx2">
                        <a:lumMod val="20000"/>
                        <a:lumOff val="80000"/>
                      </a:schemeClr>
                    </a:solidFill>
                  </a:tcPr>
                </a:tc>
              </a:tr>
              <a:tr h="629824">
                <a:tc>
                  <a:txBody>
                    <a:bodyPr/>
                    <a:lstStyle/>
                    <a:p>
                      <a:r>
                        <a:rPr lang="en-US" sz="1000" dirty="0" smtClean="0"/>
                        <a:t>Name</a:t>
                      </a:r>
                      <a:endParaRPr lang="en-US" sz="1000" dirty="0"/>
                    </a:p>
                  </a:txBody>
                  <a:tcPr/>
                </a:tc>
                <a:tc>
                  <a:txBody>
                    <a:bodyPr/>
                    <a:lstStyle/>
                    <a:p>
                      <a:r>
                        <a:rPr lang="en-US" sz="1000" dirty="0" smtClean="0"/>
                        <a:t>The name of the</a:t>
                      </a:r>
                      <a:r>
                        <a:rPr lang="en-US" sz="1000" baseline="0" dirty="0" smtClean="0"/>
                        <a:t> customer should be specified here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LST</a:t>
                      </a:r>
                      <a:r>
                        <a:rPr lang="en-US" sz="1000" baseline="0" dirty="0" smtClean="0"/>
                        <a:t> NO</a:t>
                      </a:r>
                      <a:endParaRPr lang="en-US" sz="1000" dirty="0" smtClean="0"/>
                    </a:p>
                  </a:txBody>
                  <a:tcPr/>
                </a:tc>
                <a:tc>
                  <a:txBody>
                    <a:bodyPr/>
                    <a:lstStyle/>
                    <a:p>
                      <a:r>
                        <a:rPr lang="en-US" sz="1000" dirty="0" smtClean="0"/>
                        <a:t>The LST No information</a:t>
                      </a:r>
                      <a:r>
                        <a:rPr lang="en-US" sz="1000" baseline="0" dirty="0" smtClean="0"/>
                        <a:t> of the customer should be provided here</a:t>
                      </a:r>
                      <a:endParaRPr lang="en-US" sz="1000" dirty="0"/>
                    </a:p>
                  </a:txBody>
                  <a:tcPr/>
                </a:tc>
              </a:tr>
              <a:tr h="637286">
                <a:tc>
                  <a:txBody>
                    <a:bodyPr/>
                    <a:lstStyle/>
                    <a:p>
                      <a:r>
                        <a:rPr lang="en-US" sz="1000" dirty="0" smtClean="0"/>
                        <a:t>CST</a:t>
                      </a:r>
                      <a:r>
                        <a:rPr lang="en-US" sz="1000" baseline="0" dirty="0" smtClean="0"/>
                        <a:t> NO</a:t>
                      </a:r>
                      <a:endParaRPr lang="en-US" sz="1000" dirty="0"/>
                    </a:p>
                  </a:txBody>
                  <a:tcPr/>
                </a:tc>
                <a:tc>
                  <a:txBody>
                    <a:bodyPr/>
                    <a:lstStyle/>
                    <a:p>
                      <a:r>
                        <a:rPr lang="en-US" sz="1000" dirty="0" smtClean="0"/>
                        <a:t>The customer number information</a:t>
                      </a:r>
                      <a:r>
                        <a:rPr lang="en-US" sz="1000" baseline="0" dirty="0" smtClean="0"/>
                        <a:t> should be entered here.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PAN</a:t>
                      </a:r>
                      <a:r>
                        <a:rPr lang="en-US" sz="1000" baseline="0" dirty="0" smtClean="0"/>
                        <a:t> NO</a:t>
                      </a:r>
                      <a:endParaRPr lang="en-US" sz="1000" dirty="0" smtClean="0"/>
                    </a:p>
                  </a:txBody>
                  <a:tcPr/>
                </a:tc>
                <a:tc>
                  <a:txBody>
                    <a:bodyPr/>
                    <a:lstStyle/>
                    <a:p>
                      <a:r>
                        <a:rPr lang="en-US" sz="1000" dirty="0" smtClean="0"/>
                        <a:t>The pan number</a:t>
                      </a:r>
                      <a:r>
                        <a:rPr lang="en-US" sz="1000" baseline="0" dirty="0" smtClean="0"/>
                        <a:t>(a unique number information of the supplier should be specified here.</a:t>
                      </a:r>
                      <a:endParaRPr lang="en-US" sz="10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 Address Information</a:t>
            </a:r>
            <a:endParaRPr lang="en-US" dirty="0"/>
          </a:p>
        </p:txBody>
      </p:sp>
      <p:pic>
        <p:nvPicPr>
          <p:cNvPr id="3" name="Picture 2"/>
          <p:cNvPicPr>
            <a:picLocks noChangeAspect="1" noChangeArrowheads="1"/>
          </p:cNvPicPr>
          <p:nvPr/>
        </p:nvPicPr>
        <p:blipFill>
          <a:blip r:embed="rId2"/>
          <a:srcRect l="17470" t="15854" r="3012" b="8537"/>
          <a:stretch>
            <a:fillRect/>
          </a:stretch>
        </p:blipFill>
        <p:spPr bwMode="auto">
          <a:xfrm>
            <a:off x="0" y="1066800"/>
            <a:ext cx="9144000" cy="35052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572000"/>
          <a:ext cx="9144001" cy="2035101"/>
        </p:xfrm>
        <a:graphic>
          <a:graphicData uri="http://schemas.openxmlformats.org/drawingml/2006/table">
            <a:tbl>
              <a:tblPr firstRow="1" bandRow="1">
                <a:tableStyleId>{5C22544A-7EE6-4342-B048-85BDC9FD1C3A}</a:tableStyleId>
              </a:tblPr>
              <a:tblGrid>
                <a:gridCol w="1295401"/>
                <a:gridCol w="3200400"/>
                <a:gridCol w="1066800"/>
                <a:gridCol w="3581400"/>
              </a:tblGrid>
              <a:tr h="205180">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t> </a:t>
                      </a:r>
                      <a:r>
                        <a:rPr lang="en-US" sz="1100" b="1" dirty="0" smtClean="0">
                          <a:solidFill>
                            <a:schemeClr val="tx1"/>
                          </a:solidFill>
                        </a:rPr>
                        <a:t>Narration</a:t>
                      </a:r>
                      <a:endParaRPr lang="en-US" sz="1100" b="1" dirty="0"/>
                    </a:p>
                  </a:txBody>
                  <a:tcPr>
                    <a:solidFill>
                      <a:schemeClr val="tx2">
                        <a:lumMod val="20000"/>
                        <a:lumOff val="80000"/>
                      </a:schemeClr>
                    </a:solidFill>
                  </a:tcPr>
                </a:tc>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solidFill>
                            <a:schemeClr val="tx1"/>
                          </a:solidFill>
                        </a:rPr>
                        <a:t>Narration</a:t>
                      </a:r>
                      <a:endParaRPr lang="en-US" sz="1100" b="1" dirty="0">
                        <a:solidFill>
                          <a:schemeClr val="tx1"/>
                        </a:solidFill>
                      </a:endParaRPr>
                    </a:p>
                  </a:txBody>
                  <a:tcPr>
                    <a:solidFill>
                      <a:schemeClr val="tx2">
                        <a:lumMod val="20000"/>
                        <a:lumOff val="80000"/>
                      </a:schemeClr>
                    </a:solidFill>
                  </a:tcPr>
                </a:tc>
              </a:tr>
              <a:tr h="409499">
                <a:tc>
                  <a:txBody>
                    <a:bodyPr/>
                    <a:lstStyle/>
                    <a:p>
                      <a:r>
                        <a:rPr lang="en-US" sz="1000" dirty="0" smtClean="0"/>
                        <a:t>Contacted</a:t>
                      </a:r>
                      <a:r>
                        <a:rPr lang="en-US" sz="1000" baseline="0" dirty="0" smtClean="0"/>
                        <a:t> Employee</a:t>
                      </a:r>
                      <a:endParaRPr lang="en-US" sz="1000" dirty="0"/>
                    </a:p>
                  </a:txBody>
                  <a:tcPr/>
                </a:tc>
                <a:tc>
                  <a:txBody>
                    <a:bodyPr/>
                    <a:lstStyle/>
                    <a:p>
                      <a:r>
                        <a:rPr lang="en-US" sz="1000" dirty="0" smtClean="0"/>
                        <a:t>Here</a:t>
                      </a:r>
                      <a:r>
                        <a:rPr lang="en-US" sz="1000" baseline="0" dirty="0" smtClean="0"/>
                        <a:t> the supplier should provide the information of the contacted employee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Phone</a:t>
                      </a:r>
                      <a:r>
                        <a:rPr lang="en-US" sz="1000" baseline="0" dirty="0" smtClean="0"/>
                        <a:t> No</a:t>
                      </a:r>
                      <a:endParaRPr lang="en-US" sz="1000" dirty="0" smtClean="0"/>
                    </a:p>
                  </a:txBody>
                  <a:tcPr/>
                </a:tc>
                <a:tc>
                  <a:txBody>
                    <a:bodyPr/>
                    <a:lstStyle/>
                    <a:p>
                      <a:r>
                        <a:rPr lang="en-US" sz="1000" dirty="0" smtClean="0"/>
                        <a:t>The</a:t>
                      </a:r>
                      <a:r>
                        <a:rPr lang="en-US" sz="1000" baseline="0" dirty="0" smtClean="0"/>
                        <a:t> phone number information of the customer should be provided here.</a:t>
                      </a:r>
                      <a:endParaRPr lang="en-US" sz="1000" dirty="0"/>
                    </a:p>
                  </a:txBody>
                  <a:tcPr/>
                </a:tc>
              </a:tr>
              <a:tr h="496469">
                <a:tc>
                  <a:txBody>
                    <a:bodyPr/>
                    <a:lstStyle/>
                    <a:p>
                      <a:r>
                        <a:rPr lang="en-US" sz="1000" dirty="0" smtClean="0"/>
                        <a:t>Address</a:t>
                      </a:r>
                      <a:r>
                        <a:rPr lang="en-US" sz="1000" baseline="0" dirty="0" smtClean="0"/>
                        <a:t> Type</a:t>
                      </a:r>
                      <a:endParaRPr lang="en-US" sz="1000" dirty="0"/>
                    </a:p>
                  </a:txBody>
                  <a:tcPr/>
                </a:tc>
                <a:tc>
                  <a:txBody>
                    <a:bodyPr/>
                    <a:lstStyle/>
                    <a:p>
                      <a:r>
                        <a:rPr lang="en-US" sz="1000" dirty="0" smtClean="0"/>
                        <a:t>The address type of the customer (i.e. Office</a:t>
                      </a:r>
                      <a:r>
                        <a:rPr lang="en-US" sz="1000" baseline="0" dirty="0" smtClean="0"/>
                        <a:t> or Ware House or House</a:t>
                      </a:r>
                      <a:r>
                        <a:rPr lang="en-US" sz="1000" dirty="0" smtClean="0"/>
                        <a:t>) should</a:t>
                      </a:r>
                      <a:r>
                        <a:rPr lang="en-US" sz="1000" baseline="0" dirty="0" smtClean="0"/>
                        <a:t> be provided here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Zip Code</a:t>
                      </a:r>
                    </a:p>
                  </a:txBody>
                  <a:tcPr/>
                </a:tc>
                <a:tc>
                  <a:txBody>
                    <a:bodyPr/>
                    <a:lstStyle/>
                    <a:p>
                      <a:r>
                        <a:rPr lang="en-US" sz="1000" dirty="0" smtClean="0"/>
                        <a:t>The</a:t>
                      </a:r>
                      <a:r>
                        <a:rPr lang="en-US" sz="1000" baseline="0" dirty="0" smtClean="0"/>
                        <a:t> zip code information of the customer should be provided here.</a:t>
                      </a:r>
                      <a:endParaRPr lang="en-US" sz="1000" dirty="0"/>
                    </a:p>
                  </a:txBody>
                  <a:tcPr/>
                </a:tc>
              </a:tr>
              <a:tr h="409499">
                <a:tc>
                  <a:txBody>
                    <a:bodyPr/>
                    <a:lstStyle/>
                    <a:p>
                      <a:r>
                        <a:rPr lang="en-US" sz="1000" dirty="0" smtClean="0"/>
                        <a:t>Address</a:t>
                      </a:r>
                      <a:endParaRPr lang="en-US" sz="1000" dirty="0"/>
                    </a:p>
                  </a:txBody>
                  <a:tcPr/>
                </a:tc>
                <a:tc>
                  <a:txBody>
                    <a:bodyPr/>
                    <a:lstStyle/>
                    <a:p>
                      <a:r>
                        <a:rPr lang="en-US" sz="1000" dirty="0" smtClean="0"/>
                        <a:t>The</a:t>
                      </a:r>
                      <a:r>
                        <a:rPr lang="en-US" sz="1000" baseline="0" dirty="0" smtClean="0"/>
                        <a:t> address information of the customer should be provided here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tc>
                <a:tc>
                  <a:txBody>
                    <a:bodyPr/>
                    <a:lstStyle/>
                    <a:p>
                      <a:endParaRPr lang="en-US" sz="1000" dirty="0"/>
                    </a:p>
                  </a:txBody>
                  <a:tcPr/>
                </a:tc>
              </a:tr>
              <a:tr h="4605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Email</a:t>
                      </a:r>
                    </a:p>
                  </a:txBody>
                  <a:tcPr/>
                </a:tc>
                <a:tc>
                  <a:txBody>
                    <a:bodyPr/>
                    <a:lstStyle/>
                    <a:p>
                      <a:r>
                        <a:rPr lang="en-US" sz="1000" dirty="0" smtClean="0"/>
                        <a:t>The</a:t>
                      </a:r>
                      <a:r>
                        <a:rPr lang="en-US" sz="1000" baseline="0" dirty="0" smtClean="0"/>
                        <a:t> email address of the customer should be provided here.</a:t>
                      </a:r>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Product Sample</a:t>
            </a:r>
            <a:endParaRPr lang="en-US" dirty="0"/>
          </a:p>
        </p:txBody>
      </p:sp>
      <p:pic>
        <p:nvPicPr>
          <p:cNvPr id="3" name="Picture 2"/>
          <p:cNvPicPr>
            <a:picLocks noChangeAspect="1" noChangeArrowheads="1"/>
          </p:cNvPicPr>
          <p:nvPr/>
        </p:nvPicPr>
        <p:blipFill>
          <a:blip r:embed="rId2"/>
          <a:srcRect t="15217" r="2310" b="32963"/>
          <a:stretch>
            <a:fillRect/>
          </a:stretch>
        </p:blipFill>
        <p:spPr bwMode="auto">
          <a:xfrm>
            <a:off x="0" y="1066800"/>
            <a:ext cx="9144000" cy="31242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267200"/>
          <a:ext cx="9144001" cy="2342058"/>
        </p:xfrm>
        <a:graphic>
          <a:graphicData uri="http://schemas.openxmlformats.org/drawingml/2006/table">
            <a:tbl>
              <a:tblPr firstRow="1" bandRow="1">
                <a:tableStyleId>{5C22544A-7EE6-4342-B048-85BDC9FD1C3A}</a:tableStyleId>
              </a:tblPr>
              <a:tblGrid>
                <a:gridCol w="1447800"/>
                <a:gridCol w="2514600"/>
                <a:gridCol w="1752600"/>
                <a:gridCol w="3429001"/>
              </a:tblGrid>
              <a:tr h="407866">
                <a:tc>
                  <a:txBody>
                    <a:bodyPr/>
                    <a:lstStyle/>
                    <a:p>
                      <a:r>
                        <a:rPr lang="en-US" sz="1200" b="1" dirty="0" smtClean="0">
                          <a:solidFill>
                            <a:schemeClr val="tx1"/>
                          </a:solidFill>
                        </a:rPr>
                        <a:t>Create Sample</a:t>
                      </a:r>
                      <a:endParaRPr lang="en-US" sz="1200" b="1" dirty="0">
                        <a:solidFill>
                          <a:schemeClr val="tx1"/>
                        </a:solidFill>
                      </a:endParaRPr>
                    </a:p>
                  </a:txBody>
                  <a:tcPr>
                    <a:solidFill>
                      <a:schemeClr val="tx2">
                        <a:lumMod val="20000"/>
                        <a:lumOff val="80000"/>
                      </a:schemeClr>
                    </a:solidFill>
                  </a:tcPr>
                </a:tc>
                <a:tc gridSpan="3">
                  <a:txBody>
                    <a:bodyPr/>
                    <a:lstStyle/>
                    <a:p>
                      <a:r>
                        <a:rPr lang="en-US" sz="1100" b="1" dirty="0" smtClean="0">
                          <a:solidFill>
                            <a:schemeClr val="tx1"/>
                          </a:solidFill>
                        </a:rPr>
                        <a:t>Here</a:t>
                      </a:r>
                      <a:r>
                        <a:rPr lang="en-US" sz="1100" b="1" baseline="0" dirty="0" smtClean="0">
                          <a:solidFill>
                            <a:schemeClr val="tx1"/>
                          </a:solidFill>
                        </a:rPr>
                        <a:t> the supplier can Add a new product sample. You will be redirected to this page once you have filled the address details. Once the sample is added you should wait for a email from the manager specifying the status of your product approval.</a:t>
                      </a:r>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c hMerge="1">
                  <a:txBody>
                    <a:bodyPr/>
                    <a:lstStyle/>
                    <a:p>
                      <a:endParaRPr lang="en-US" sz="1100" b="1" dirty="0">
                        <a:solidFill>
                          <a:schemeClr val="tx1"/>
                        </a:solidFill>
                      </a:endParaRPr>
                    </a:p>
                  </a:txBody>
                  <a:tcPr>
                    <a:solidFill>
                      <a:schemeClr val="tx2">
                        <a:lumMod val="20000"/>
                        <a:lumOff val="80000"/>
                      </a:schemeClr>
                    </a:solidFill>
                  </a:tcPr>
                </a:tc>
              </a:tr>
              <a:tr h="370301">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t> </a:t>
                      </a:r>
                      <a:r>
                        <a:rPr lang="en-US" sz="1100" b="1" dirty="0" smtClean="0">
                          <a:solidFill>
                            <a:schemeClr val="tx1"/>
                          </a:solidFill>
                        </a:rPr>
                        <a:t>Narration</a:t>
                      </a:r>
                      <a:endParaRPr lang="en-US" sz="1100" b="1" dirty="0"/>
                    </a:p>
                  </a:txBody>
                  <a:tcPr>
                    <a:solidFill>
                      <a:schemeClr val="tx2">
                        <a:lumMod val="20000"/>
                        <a:lumOff val="80000"/>
                      </a:schemeClr>
                    </a:solidFill>
                  </a:tcPr>
                </a:tc>
                <a:tc>
                  <a:txBody>
                    <a:bodyPr/>
                    <a:lstStyle/>
                    <a:p>
                      <a:r>
                        <a:rPr lang="en-US" sz="1100" b="1" dirty="0" smtClean="0">
                          <a:solidFill>
                            <a:schemeClr val="tx1"/>
                          </a:solidFill>
                        </a:rPr>
                        <a:t>Field</a:t>
                      </a:r>
                      <a:r>
                        <a:rPr lang="en-US" sz="1100" b="1" baseline="0" dirty="0" smtClean="0">
                          <a:solidFill>
                            <a:schemeClr val="tx1"/>
                          </a:solidFill>
                        </a:rPr>
                        <a:t> Name</a:t>
                      </a:r>
                      <a:endParaRPr lang="en-US" sz="1100" b="1" dirty="0">
                        <a:solidFill>
                          <a:schemeClr val="tx1"/>
                        </a:solidFill>
                      </a:endParaRPr>
                    </a:p>
                  </a:txBody>
                  <a:tcPr>
                    <a:solidFill>
                      <a:schemeClr val="tx2">
                        <a:lumMod val="20000"/>
                        <a:lumOff val="80000"/>
                      </a:schemeClr>
                    </a:solidFill>
                  </a:tcPr>
                </a:tc>
                <a:tc>
                  <a:txBody>
                    <a:bodyPr/>
                    <a:lstStyle/>
                    <a:p>
                      <a:r>
                        <a:rPr lang="en-US" sz="1100" b="1" dirty="0" smtClean="0">
                          <a:solidFill>
                            <a:schemeClr val="tx1"/>
                          </a:solidFill>
                        </a:rPr>
                        <a:t>Narration</a:t>
                      </a:r>
                      <a:endParaRPr lang="en-US" sz="1100" b="1" dirty="0">
                        <a:solidFill>
                          <a:schemeClr val="tx1"/>
                        </a:solidFill>
                      </a:endParaRPr>
                    </a:p>
                  </a:txBody>
                  <a:tcPr>
                    <a:solidFill>
                      <a:schemeClr val="tx2">
                        <a:lumMod val="20000"/>
                        <a:lumOff val="80000"/>
                      </a:schemeClr>
                    </a:solidFill>
                  </a:tcPr>
                </a:tc>
              </a:tr>
              <a:tr h="451137">
                <a:tc>
                  <a:txBody>
                    <a:bodyPr/>
                    <a:lstStyle/>
                    <a:p>
                      <a:r>
                        <a:rPr lang="en-US" sz="1000" dirty="0" smtClean="0"/>
                        <a:t>Contacted</a:t>
                      </a:r>
                      <a:r>
                        <a:rPr lang="en-US" sz="1000" baseline="0" dirty="0" smtClean="0"/>
                        <a:t> Employee</a:t>
                      </a:r>
                      <a:endParaRPr lang="en-US" sz="1000" dirty="0"/>
                    </a:p>
                  </a:txBody>
                  <a:tcPr/>
                </a:tc>
                <a:tc>
                  <a:txBody>
                    <a:bodyPr/>
                    <a:lstStyle/>
                    <a:p>
                      <a:r>
                        <a:rPr lang="en-US" sz="1000" dirty="0" smtClean="0"/>
                        <a:t>You</a:t>
                      </a:r>
                      <a:r>
                        <a:rPr lang="en-US" sz="1000" baseline="0" dirty="0" smtClean="0"/>
                        <a:t> should specify the contacted employee information in this field.</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Sample</a:t>
                      </a:r>
                      <a:r>
                        <a:rPr lang="en-US" sz="1000" baseline="0" dirty="0" smtClean="0"/>
                        <a:t> Description</a:t>
                      </a:r>
                      <a:endParaRPr lang="en-US" sz="1000" dirty="0" smtClean="0"/>
                    </a:p>
                  </a:txBody>
                  <a:tcPr/>
                </a:tc>
                <a:tc>
                  <a:txBody>
                    <a:bodyPr/>
                    <a:lstStyle/>
                    <a:p>
                      <a:r>
                        <a:rPr lang="en-US" sz="1000" dirty="0" smtClean="0"/>
                        <a:t>A</a:t>
                      </a:r>
                      <a:r>
                        <a:rPr lang="en-US" sz="1000" baseline="0" dirty="0" smtClean="0"/>
                        <a:t> brief description of the product sample should be specified here</a:t>
                      </a:r>
                      <a:endParaRPr lang="en-US" sz="1000" dirty="0"/>
                    </a:p>
                  </a:txBody>
                  <a:tcPr/>
                </a:tc>
              </a:tr>
              <a:tr h="546950">
                <a:tc>
                  <a:txBody>
                    <a:bodyPr/>
                    <a:lstStyle/>
                    <a:p>
                      <a:r>
                        <a:rPr lang="en-US" sz="1000" dirty="0" smtClean="0"/>
                        <a:t>Sample</a:t>
                      </a:r>
                      <a:r>
                        <a:rPr lang="en-US" sz="1000" baseline="0" dirty="0" smtClean="0"/>
                        <a:t> Name</a:t>
                      </a:r>
                      <a:endParaRPr lang="en-US" sz="1000" dirty="0"/>
                    </a:p>
                  </a:txBody>
                  <a:tcPr/>
                </a:tc>
                <a:tc>
                  <a:txBody>
                    <a:bodyPr/>
                    <a:lstStyle/>
                    <a:p>
                      <a:r>
                        <a:rPr lang="en-US" sz="1000" dirty="0" smtClean="0"/>
                        <a:t>The</a:t>
                      </a:r>
                      <a:r>
                        <a:rPr lang="en-US" sz="1000" baseline="0" dirty="0" smtClean="0"/>
                        <a:t> product sample name should be entered here.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File</a:t>
                      </a:r>
                      <a:r>
                        <a:rPr lang="en-US" sz="1000" baseline="0" dirty="0" smtClean="0"/>
                        <a:t> to Upload</a:t>
                      </a:r>
                      <a:endParaRPr lang="en-US" sz="1000" dirty="0" smtClean="0"/>
                    </a:p>
                  </a:txBody>
                  <a:tcPr/>
                </a:tc>
                <a:tc>
                  <a:txBody>
                    <a:bodyPr/>
                    <a:lstStyle/>
                    <a:p>
                      <a:r>
                        <a:rPr lang="en-US" sz="1000" dirty="0" smtClean="0"/>
                        <a:t>A</a:t>
                      </a:r>
                      <a:r>
                        <a:rPr lang="en-US" sz="1000" baseline="0" dirty="0" smtClean="0"/>
                        <a:t> sample image of the file should be selected using this field</a:t>
                      </a:r>
                      <a:endParaRPr lang="en-US" sz="1000" dirty="0"/>
                    </a:p>
                  </a:txBody>
                  <a:tcPr/>
                </a:tc>
              </a:tr>
              <a:tr h="546950">
                <a:tc>
                  <a:txBody>
                    <a:bodyPr/>
                    <a:lstStyle/>
                    <a:p>
                      <a:r>
                        <a:rPr lang="en-US" sz="1000" dirty="0" smtClean="0"/>
                        <a:t>Create</a:t>
                      </a:r>
                      <a:endParaRPr lang="en-US" sz="1000" dirty="0"/>
                    </a:p>
                  </a:txBody>
                  <a:tcPr/>
                </a:tc>
                <a:tc>
                  <a:txBody>
                    <a:bodyPr/>
                    <a:lstStyle/>
                    <a:p>
                      <a:r>
                        <a:rPr lang="en-US" sz="1000" dirty="0" smtClean="0"/>
                        <a:t>You can</a:t>
                      </a:r>
                      <a:r>
                        <a:rPr lang="en-US" sz="1000" baseline="0" dirty="0" smtClean="0"/>
                        <a:t> create your sample after filling all the details by clicking this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Back</a:t>
                      </a:r>
                      <a:r>
                        <a:rPr lang="en-US" sz="1000" baseline="0" dirty="0" smtClean="0"/>
                        <a:t> To List</a:t>
                      </a:r>
                      <a:endParaRPr lang="en-US" sz="1000" dirty="0" smtClean="0"/>
                    </a:p>
                  </a:txBody>
                  <a:tcPr/>
                </a:tc>
                <a:tc>
                  <a:txBody>
                    <a:bodyPr/>
                    <a:lstStyle/>
                    <a:p>
                      <a:r>
                        <a:rPr lang="en-US" sz="1000" dirty="0" smtClean="0"/>
                        <a:t>This link takes you back to your</a:t>
                      </a:r>
                      <a:r>
                        <a:rPr lang="en-US" sz="1000" baseline="0" dirty="0" smtClean="0"/>
                        <a:t> product sample list.</a:t>
                      </a:r>
                      <a:endParaRPr lang="en-US" sz="10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History List</a:t>
            </a:r>
            <a:endParaRPr lang="en-US" dirty="0"/>
          </a:p>
        </p:txBody>
      </p:sp>
      <p:pic>
        <p:nvPicPr>
          <p:cNvPr id="3" name="Picture 2"/>
          <p:cNvPicPr>
            <a:picLocks noChangeAspect="1" noChangeArrowheads="1"/>
          </p:cNvPicPr>
          <p:nvPr/>
        </p:nvPicPr>
        <p:blipFill>
          <a:blip r:embed="rId2"/>
          <a:srcRect t="22222" r="1599" b="17778"/>
          <a:stretch>
            <a:fillRect/>
          </a:stretch>
        </p:blipFill>
        <p:spPr bwMode="auto">
          <a:xfrm>
            <a:off x="0" y="1066800"/>
            <a:ext cx="9144000" cy="35052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619371"/>
          <a:ext cx="9144001" cy="1933829"/>
        </p:xfrm>
        <a:graphic>
          <a:graphicData uri="http://schemas.openxmlformats.org/drawingml/2006/table">
            <a:tbl>
              <a:tblPr firstRow="1" bandRow="1">
                <a:tableStyleId>{5C22544A-7EE6-4342-B048-85BDC9FD1C3A}</a:tableStyleId>
              </a:tblPr>
              <a:tblGrid>
                <a:gridCol w="1219200"/>
                <a:gridCol w="1143001"/>
                <a:gridCol w="4953000"/>
                <a:gridCol w="1828800"/>
              </a:tblGrid>
              <a:tr h="515151">
                <a:tc>
                  <a:txBody>
                    <a:bodyPr/>
                    <a:lstStyle/>
                    <a:p>
                      <a:r>
                        <a:rPr lang="en-US" sz="1200" dirty="0" smtClean="0"/>
                        <a:t>Sample History List</a:t>
                      </a:r>
                      <a:endParaRPr lang="en-US" sz="1200" dirty="0"/>
                    </a:p>
                  </a:txBody>
                  <a:tcPr/>
                </a:tc>
                <a:tc gridSpan="3">
                  <a:txBody>
                    <a:bodyPr/>
                    <a:lstStyle/>
                    <a:p>
                      <a:r>
                        <a:rPr lang="en-US" sz="1200" dirty="0" smtClean="0"/>
                        <a:t>This</a:t>
                      </a:r>
                      <a:r>
                        <a:rPr lang="en-US" sz="1200" baseline="0" dirty="0" smtClean="0"/>
                        <a:t> page shows the details about all your product sample. You will be redirected to this page once you have added a new sample  product. You can access this page under the sample administration category from the sample application tab.</a:t>
                      </a:r>
                      <a:endParaRPr lang="en-US" sz="1200" dirty="0"/>
                    </a:p>
                  </a:txBody>
                  <a:tcPr/>
                </a:tc>
                <a:tc hMerge="1">
                  <a:txBody>
                    <a:bodyPr/>
                    <a:lstStyle/>
                    <a:p>
                      <a:endParaRPr lang="en-US"/>
                    </a:p>
                  </a:txBody>
                  <a:tcPr/>
                </a:tc>
                <a:tc hMerge="1">
                  <a:txBody>
                    <a:bodyPr/>
                    <a:lstStyle/>
                    <a:p>
                      <a:endParaRPr lang="en-US"/>
                    </a:p>
                  </a:txBody>
                  <a:tcPr/>
                </a:tc>
              </a:tr>
              <a:tr h="291919">
                <a:tc rowSpan="4">
                  <a:txBody>
                    <a:bodyPr/>
                    <a:lstStyle/>
                    <a:p>
                      <a:r>
                        <a:rPr lang="en-US" sz="1200" dirty="0" smtClean="0"/>
                        <a:t>Permission</a:t>
                      </a:r>
                      <a:endParaRPr lang="en-US" sz="1200" dirty="0"/>
                    </a:p>
                  </a:txBody>
                  <a:tcPr/>
                </a:tc>
                <a:tc>
                  <a:txBody>
                    <a:bodyPr/>
                    <a:lstStyle/>
                    <a:p>
                      <a:r>
                        <a:rPr lang="en-US" sz="1100" b="1" dirty="0" smtClean="0"/>
                        <a:t>Action</a:t>
                      </a:r>
                      <a:endParaRPr lang="en-US" sz="1100" b="1" dirty="0"/>
                    </a:p>
                  </a:txBody>
                  <a:tcPr>
                    <a:solidFill>
                      <a:schemeClr val="tx2">
                        <a:lumMod val="20000"/>
                        <a:lumOff val="80000"/>
                      </a:schemeClr>
                    </a:solidFill>
                  </a:tcPr>
                </a:tc>
                <a:tc>
                  <a:txBody>
                    <a:bodyPr/>
                    <a:lstStyle/>
                    <a:p>
                      <a:r>
                        <a:rPr lang="en-US" sz="1100" b="1" dirty="0" smtClean="0"/>
                        <a:t>Narration</a:t>
                      </a:r>
                      <a:endParaRPr lang="en-US" sz="1100" b="1" dirty="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Roles</a:t>
                      </a:r>
                    </a:p>
                  </a:txBody>
                  <a:tcPr>
                    <a:solidFill>
                      <a:schemeClr val="tx2">
                        <a:lumMod val="20000"/>
                        <a:lumOff val="80000"/>
                      </a:schemeClr>
                    </a:solidFill>
                  </a:tcPr>
                </a:tc>
              </a:tr>
              <a:tr h="363109">
                <a:tc vMerge="1">
                  <a:txBody>
                    <a:bodyPr/>
                    <a:lstStyle/>
                    <a:p>
                      <a:endParaRPr lang="en-US"/>
                    </a:p>
                  </a:txBody>
                  <a:tcPr/>
                </a:tc>
                <a:tc>
                  <a:txBody>
                    <a:bodyPr/>
                    <a:lstStyle/>
                    <a:p>
                      <a:r>
                        <a:rPr lang="en-US" sz="1000" dirty="0" smtClean="0"/>
                        <a:t>Create</a:t>
                      </a:r>
                      <a:endParaRPr lang="en-US" sz="1000" dirty="0"/>
                    </a:p>
                  </a:txBody>
                  <a:tcPr/>
                </a:tc>
                <a:tc>
                  <a:txBody>
                    <a:bodyPr/>
                    <a:lstStyle/>
                    <a:p>
                      <a:r>
                        <a:rPr lang="en-US" sz="1000" dirty="0" smtClean="0"/>
                        <a:t>You can create a new product sample by clicking this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a:t>
                      </a:r>
                      <a:endParaRPr lang="en-US" sz="1000" dirty="0" smtClean="0"/>
                    </a:p>
                  </a:txBody>
                  <a:tcPr/>
                </a:tc>
              </a:tr>
              <a:tr h="36741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See All Images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Clicking this link will display all the images you have uploaded for the particular product sample.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r h="367410">
                <a:tc vMerge="1">
                  <a:txBody>
                    <a:bodyPr/>
                    <a:lstStyle/>
                    <a:p>
                      <a:endParaRPr lang="en-US" sz="1200"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Sample Status</a:t>
            </a:r>
            <a:endParaRPr lang="en-US" dirty="0"/>
          </a:p>
        </p:txBody>
      </p:sp>
      <p:pic>
        <p:nvPicPr>
          <p:cNvPr id="3" name="Picture 4"/>
          <p:cNvPicPr>
            <a:picLocks noChangeAspect="1" noChangeArrowheads="1"/>
          </p:cNvPicPr>
          <p:nvPr/>
        </p:nvPicPr>
        <p:blipFill>
          <a:blip r:embed="rId2"/>
          <a:srcRect t="15542" r="3571" b="18981"/>
          <a:stretch>
            <a:fillRect/>
          </a:stretch>
        </p:blipFill>
        <p:spPr bwMode="auto">
          <a:xfrm>
            <a:off x="1" y="1066800"/>
            <a:ext cx="9144000" cy="34290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 y="4495800"/>
          <a:ext cx="9144001" cy="2285407"/>
        </p:xfrm>
        <a:graphic>
          <a:graphicData uri="http://schemas.openxmlformats.org/drawingml/2006/table">
            <a:tbl>
              <a:tblPr firstRow="1" bandRow="1">
                <a:tableStyleId>{5C22544A-7EE6-4342-B048-85BDC9FD1C3A}</a:tableStyleId>
              </a:tblPr>
              <a:tblGrid>
                <a:gridCol w="1219200"/>
                <a:gridCol w="1143001"/>
                <a:gridCol w="4953000"/>
                <a:gridCol w="1828800"/>
              </a:tblGrid>
              <a:tr h="744394">
                <a:tc>
                  <a:txBody>
                    <a:bodyPr/>
                    <a:lstStyle/>
                    <a:p>
                      <a:r>
                        <a:rPr lang="en-US" sz="1200" dirty="0" smtClean="0"/>
                        <a:t>Product Sample Status</a:t>
                      </a:r>
                      <a:endParaRPr lang="en-US" sz="1200" dirty="0"/>
                    </a:p>
                  </a:txBody>
                  <a:tcPr/>
                </a:tc>
                <a:tc gridSpan="3">
                  <a:txBody>
                    <a:bodyPr/>
                    <a:lstStyle/>
                    <a:p>
                      <a:r>
                        <a:rPr lang="en-US" sz="1200" dirty="0" smtClean="0"/>
                        <a:t>This</a:t>
                      </a:r>
                      <a:r>
                        <a:rPr lang="en-US" sz="1200" baseline="0" dirty="0" smtClean="0"/>
                        <a:t> page shows all the status information about the product sample. You can access this page under the Sample Administration category form the check sample status tab.  The approved category shows the product approval  status. Yes indicates the approval of the product by the manager and the you  should check the reasons under the remarks category for the rejected and more information status.</a:t>
                      </a:r>
                      <a:endParaRPr lang="en-US" sz="1200" dirty="0"/>
                    </a:p>
                  </a:txBody>
                  <a:tcPr/>
                </a:tc>
                <a:tc hMerge="1">
                  <a:txBody>
                    <a:bodyPr/>
                    <a:lstStyle/>
                    <a:p>
                      <a:endParaRPr lang="en-US"/>
                    </a:p>
                  </a:txBody>
                  <a:tcPr/>
                </a:tc>
                <a:tc hMerge="1">
                  <a:txBody>
                    <a:bodyPr/>
                    <a:lstStyle/>
                    <a:p>
                      <a:endParaRPr lang="en-US"/>
                    </a:p>
                  </a:txBody>
                  <a:tcPr/>
                </a:tc>
              </a:tr>
              <a:tr h="298577">
                <a:tc rowSpan="4">
                  <a:txBody>
                    <a:bodyPr/>
                    <a:lstStyle/>
                    <a:p>
                      <a:r>
                        <a:rPr lang="en-US" sz="1200" dirty="0" smtClean="0"/>
                        <a:t>Permission</a:t>
                      </a:r>
                      <a:endParaRPr lang="en-US" sz="1200" dirty="0"/>
                    </a:p>
                  </a:txBody>
                  <a:tcPr/>
                </a:tc>
                <a:tc>
                  <a:txBody>
                    <a:bodyPr/>
                    <a:lstStyle/>
                    <a:p>
                      <a:r>
                        <a:rPr lang="en-US" sz="1100" b="1" dirty="0" smtClean="0"/>
                        <a:t>Action</a:t>
                      </a:r>
                      <a:endParaRPr lang="en-US" sz="1100" b="1" dirty="0"/>
                    </a:p>
                  </a:txBody>
                  <a:tcPr>
                    <a:solidFill>
                      <a:schemeClr val="tx2">
                        <a:lumMod val="20000"/>
                        <a:lumOff val="80000"/>
                      </a:schemeClr>
                    </a:solidFill>
                  </a:tcPr>
                </a:tc>
                <a:tc>
                  <a:txBody>
                    <a:bodyPr/>
                    <a:lstStyle/>
                    <a:p>
                      <a:r>
                        <a:rPr lang="en-US" sz="1100" b="1" dirty="0" smtClean="0"/>
                        <a:t>Narration</a:t>
                      </a:r>
                      <a:endParaRPr lang="en-US" sz="1100" b="1" dirty="0"/>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Roles</a:t>
                      </a:r>
                    </a:p>
                  </a:txBody>
                  <a:tcPr>
                    <a:solidFill>
                      <a:schemeClr val="tx2">
                        <a:lumMod val="20000"/>
                        <a:lumOff val="80000"/>
                      </a:schemeClr>
                    </a:solidFill>
                  </a:tcPr>
                </a:tc>
              </a:tr>
              <a:tr h="371390">
                <a:tc vMerge="1">
                  <a:txBody>
                    <a:bodyPr/>
                    <a:lstStyle/>
                    <a:p>
                      <a:endParaRPr lang="en-US"/>
                    </a:p>
                  </a:txBody>
                  <a:tcPr/>
                </a:tc>
                <a:tc>
                  <a:txBody>
                    <a:bodyPr/>
                    <a:lstStyle/>
                    <a:p>
                      <a:r>
                        <a:rPr lang="en-US" sz="1000" dirty="0" smtClean="0"/>
                        <a:t>Create</a:t>
                      </a:r>
                      <a:endParaRPr lang="en-US" sz="1000" dirty="0"/>
                    </a:p>
                  </a:txBody>
                  <a:tcPr/>
                </a:tc>
                <a:tc>
                  <a:txBody>
                    <a:bodyPr/>
                    <a:lstStyle/>
                    <a:p>
                      <a:r>
                        <a:rPr lang="en-US" sz="1000" dirty="0" smtClean="0"/>
                        <a:t>You can create a new product</a:t>
                      </a:r>
                      <a:r>
                        <a:rPr lang="en-US" sz="1000" baseline="0" dirty="0" smtClean="0"/>
                        <a:t> sample using this link.</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Supplier</a:t>
                      </a:r>
                      <a:r>
                        <a:rPr lang="en-US" sz="1000" baseline="0" dirty="0" smtClean="0"/>
                        <a:t>.</a:t>
                      </a:r>
                      <a:endParaRPr lang="en-US" sz="1000" dirty="0" smtClean="0"/>
                    </a:p>
                  </a:txBody>
                  <a:tcPr/>
                </a:tc>
              </a:tr>
              <a:tr h="37579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See All Images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Clicking this link will display all the images you have uploaded for the particular product sample.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r h="375790">
                <a:tc vMerge="1">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Send Physical Sample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Once your product is approved and you have sent a physical sample to the corresponding office then you can click this link and submit the physical sample mailing information.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mn-lt"/>
                          <a:ea typeface="+mn-ea"/>
                          <a:cs typeface="+mn-cs"/>
                        </a:rPr>
                        <a:t>Supplier.</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2002</Words>
  <Application>Microsoft Office PowerPoint</Application>
  <PresentationFormat>On-screen Show (4:3)</PresentationFormat>
  <Paragraphs>286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SURYA CARPET                                     RUG-TEXTILES-ART   This Manual is for using the Surya Carpet website. This is the Home Screen of the Website.</vt:lpstr>
      <vt:lpstr>Sign Up Page</vt:lpstr>
      <vt:lpstr>Login Page</vt:lpstr>
      <vt:lpstr> </vt:lpstr>
      <vt:lpstr>Supplier Details</vt:lpstr>
      <vt:lpstr>Supplier Address Information</vt:lpstr>
      <vt:lpstr>Create Product Sample</vt:lpstr>
      <vt:lpstr>Sample History List</vt:lpstr>
      <vt:lpstr>Product Sample Status</vt:lpstr>
      <vt:lpstr>Send Physical Sample</vt:lpstr>
      <vt:lpstr>Confirm Purchase Order</vt:lpstr>
      <vt:lpstr>Purchase Order List</vt:lpstr>
      <vt:lpstr>Inspection Request List</vt:lpstr>
      <vt:lpstr>Create Inspection Request</vt:lpstr>
      <vt:lpstr>Inspection Request Line</vt:lpstr>
      <vt:lpstr>Line Detail</vt:lpstr>
      <vt:lpstr>Supplier Details</vt:lpstr>
      <vt:lpstr>My Contact</vt:lpstr>
      <vt:lpstr>Create Person Contact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Supplier Details</dc:title>
  <dc:creator>Madan</dc:creator>
  <cp:lastModifiedBy>Madan</cp:lastModifiedBy>
  <cp:revision>21</cp:revision>
  <dcterms:created xsi:type="dcterms:W3CDTF">2006-08-16T00:00:00Z</dcterms:created>
  <dcterms:modified xsi:type="dcterms:W3CDTF">2014-08-23T09:29:19Z</dcterms:modified>
</cp:coreProperties>
</file>