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2"/>
  </p:notesMasterIdLst>
  <p:sldIdLst>
    <p:sldId id="256" r:id="rId2"/>
    <p:sldId id="262" r:id="rId3"/>
    <p:sldId id="259" r:id="rId4"/>
    <p:sldId id="258" r:id="rId5"/>
    <p:sldId id="257" r:id="rId6"/>
    <p:sldId id="260" r:id="rId7"/>
    <p:sldId id="261" r:id="rId8"/>
    <p:sldId id="266" r:id="rId9"/>
    <p:sldId id="26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37" autoAdjust="0"/>
  </p:normalViewPr>
  <p:slideViewPr>
    <p:cSldViewPr snapToGrid="0">
      <p:cViewPr varScale="1">
        <p:scale>
          <a:sx n="116" d="100"/>
          <a:sy n="116" d="100"/>
        </p:scale>
        <p:origin x="13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5A647C-5965-4DFC-8200-219A655692DA}" type="datetimeFigureOut">
              <a:rPr lang="en-US" smtClean="0"/>
              <a:t>9/5/2019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EF13-5A1A-48DD-9432-8FD40154AF00}" type="slidenum">
              <a:rPr lang="en-US" smtClean="0"/>
              <a:t>‹#›</a:t>
            </a:fld>
            <a:endParaRPr lang="en-US"/>
          </a:p>
        </p:txBody>
      </p:sp>
    </p:spTree>
    <p:extLst>
      <p:ext uri="{BB962C8B-B14F-4D97-AF65-F5344CB8AC3E}">
        <p14:creationId xmlns:p14="http://schemas.microsoft.com/office/powerpoint/2010/main" val="248985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study conducted by Autonomous Research estimates that thousands of jobs will disappear by 2030:</a:t>
            </a:r>
          </a:p>
          <a:p>
            <a:endParaRPr lang="en-US" dirty="0"/>
          </a:p>
        </p:txBody>
      </p:sp>
      <p:sp>
        <p:nvSpPr>
          <p:cNvPr id="4" name="Slide Number Placeholder 3"/>
          <p:cNvSpPr>
            <a:spLocks noGrp="1"/>
          </p:cNvSpPr>
          <p:nvPr>
            <p:ph type="sldNum" sz="quarter" idx="10"/>
          </p:nvPr>
        </p:nvSpPr>
        <p:spPr/>
        <p:txBody>
          <a:bodyPr/>
          <a:lstStyle/>
          <a:p>
            <a:fld id="{DB78EF13-5A1A-48DD-9432-8FD40154AF00}" type="slidenum">
              <a:rPr lang="en-US" smtClean="0"/>
              <a:t>3</a:t>
            </a:fld>
            <a:endParaRPr lang="en-US"/>
          </a:p>
        </p:txBody>
      </p:sp>
    </p:spTree>
    <p:extLst>
      <p:ext uri="{BB962C8B-B14F-4D97-AF65-F5344CB8AC3E}">
        <p14:creationId xmlns:p14="http://schemas.microsoft.com/office/powerpoint/2010/main" val="281862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Social media analytics is primarily used for market sentiment, research analyst opinion, influencer, and demography analyses. The other emerging trend is crowd sourcing ideas to bring analysts, investment managers, and asset managers together to share opinions and monitor trends. </a:t>
            </a:r>
          </a:p>
          <a:p>
            <a:pPr marL="171450" indent="-171450">
              <a:buFontTx/>
              <a:buChar char="-"/>
            </a:pPr>
            <a:r>
              <a:rPr lang="en-US" dirty="0" smtClean="0"/>
              <a:t>The methodologies adopted include NLP, machine learning, and network analysis using sophisticated data visualization tools</a:t>
            </a:r>
          </a:p>
          <a:p>
            <a:pPr marL="171450" indent="-171450">
              <a:buFontTx/>
              <a:buChar char="-"/>
            </a:pPr>
            <a:r>
              <a:rPr lang="en-US" dirty="0" smtClean="0"/>
              <a:t>Banks are using virtual private assistants to provide various services.</a:t>
            </a:r>
            <a:endParaRPr lang="en-US" dirty="0"/>
          </a:p>
        </p:txBody>
      </p:sp>
      <p:sp>
        <p:nvSpPr>
          <p:cNvPr id="4" name="Slide Number Placeholder 3"/>
          <p:cNvSpPr>
            <a:spLocks noGrp="1"/>
          </p:cNvSpPr>
          <p:nvPr>
            <p:ph type="sldNum" sz="quarter" idx="10"/>
          </p:nvPr>
        </p:nvSpPr>
        <p:spPr/>
        <p:txBody>
          <a:bodyPr/>
          <a:lstStyle/>
          <a:p>
            <a:fld id="{DB78EF13-5A1A-48DD-9432-8FD40154AF00}" type="slidenum">
              <a:rPr lang="en-US" smtClean="0"/>
              <a:t>4</a:t>
            </a:fld>
            <a:endParaRPr lang="en-US"/>
          </a:p>
        </p:txBody>
      </p:sp>
    </p:spTree>
    <p:extLst>
      <p:ext uri="{BB962C8B-B14F-4D97-AF65-F5344CB8AC3E}">
        <p14:creationId xmlns:p14="http://schemas.microsoft.com/office/powerpoint/2010/main" val="224149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study conducted by Autonomous Research estimates that thousands of jobs will disappear by 2030:</a:t>
            </a:r>
          </a:p>
          <a:p>
            <a:endParaRPr lang="en-US" dirty="0"/>
          </a:p>
        </p:txBody>
      </p:sp>
      <p:sp>
        <p:nvSpPr>
          <p:cNvPr id="4" name="Slide Number Placeholder 3"/>
          <p:cNvSpPr>
            <a:spLocks noGrp="1"/>
          </p:cNvSpPr>
          <p:nvPr>
            <p:ph type="sldNum" sz="quarter" idx="10"/>
          </p:nvPr>
        </p:nvSpPr>
        <p:spPr/>
        <p:txBody>
          <a:bodyPr/>
          <a:lstStyle/>
          <a:p>
            <a:fld id="{DB78EF13-5A1A-48DD-9432-8FD40154AF00}" type="slidenum">
              <a:rPr lang="en-US" smtClean="0"/>
              <a:t>10</a:t>
            </a:fld>
            <a:endParaRPr lang="en-US"/>
          </a:p>
        </p:txBody>
      </p:sp>
    </p:spTree>
    <p:extLst>
      <p:ext uri="{BB962C8B-B14F-4D97-AF65-F5344CB8AC3E}">
        <p14:creationId xmlns:p14="http://schemas.microsoft.com/office/powerpoint/2010/main" val="254700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4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3465824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341969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147590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6A16E5-1E61-4EBC-B2F0-EB34F9FEB68A}" type="datetimeFigureOut">
              <a:rPr lang="en-US" smtClean="0"/>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04EDC-93BF-4471-A555-0C48E632F55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77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6A16E5-1E61-4EBC-B2F0-EB34F9FEB68A}"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280200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6A16E5-1E61-4EBC-B2F0-EB34F9FEB68A}" type="datetimeFigureOut">
              <a:rPr lang="en-US" smtClean="0"/>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187060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6A16E5-1E61-4EBC-B2F0-EB34F9FEB68A}" type="datetimeFigureOut">
              <a:rPr lang="en-US" smtClean="0"/>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59314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46A16E5-1E61-4EBC-B2F0-EB34F9FEB68A}" type="datetimeFigureOut">
              <a:rPr lang="en-US" smtClean="0"/>
              <a:t>9/5/2019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427958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46A16E5-1E61-4EBC-B2F0-EB34F9FEB68A}" type="datetimeFigureOut">
              <a:rPr lang="en-US" smtClean="0"/>
              <a:t>9/5/2019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D04EDC-93BF-4471-A555-0C48E632F557}" type="slidenum">
              <a:rPr lang="en-US" smtClean="0"/>
              <a:t>‹#›</a:t>
            </a:fld>
            <a:endParaRPr lang="en-US"/>
          </a:p>
        </p:txBody>
      </p:sp>
    </p:spTree>
    <p:extLst>
      <p:ext uri="{BB962C8B-B14F-4D97-AF65-F5344CB8AC3E}">
        <p14:creationId xmlns:p14="http://schemas.microsoft.com/office/powerpoint/2010/main" val="2076855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6A16E5-1E61-4EBC-B2F0-EB34F9FEB68A}" type="datetimeFigureOut">
              <a:rPr lang="en-US" smtClean="0"/>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04EDC-93BF-4471-A555-0C48E632F557}" type="slidenum">
              <a:rPr lang="en-US" smtClean="0"/>
              <a:t>‹#›</a:t>
            </a:fld>
            <a:endParaRPr lang="en-US"/>
          </a:p>
        </p:txBody>
      </p:sp>
    </p:spTree>
    <p:extLst>
      <p:ext uri="{BB962C8B-B14F-4D97-AF65-F5344CB8AC3E}">
        <p14:creationId xmlns:p14="http://schemas.microsoft.com/office/powerpoint/2010/main" val="236772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46A16E5-1E61-4EBC-B2F0-EB34F9FEB68A}" type="datetimeFigureOut">
              <a:rPr lang="en-US" smtClean="0"/>
              <a:t>9/5/2019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D04EDC-93BF-4471-A555-0C48E632F55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5615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DATA DRIVEN INVESTMENT MANAGEMENT</a:t>
            </a:r>
            <a:endParaRPr lang="en-US" sz="4000" b="1" dirty="0"/>
          </a:p>
        </p:txBody>
      </p:sp>
      <p:sp>
        <p:nvSpPr>
          <p:cNvPr id="3" name="Subtitle 2"/>
          <p:cNvSpPr>
            <a:spLocks noGrp="1"/>
          </p:cNvSpPr>
          <p:nvPr>
            <p:ph type="subTitle" idx="1"/>
          </p:nvPr>
        </p:nvSpPr>
        <p:spPr/>
        <p:txBody>
          <a:bodyPr/>
          <a:lstStyle/>
          <a:p>
            <a:r>
              <a:rPr lang="en-US" dirty="0" smtClean="0"/>
              <a:t>MACHINE LEARNING | Artificial intelligence</a:t>
            </a:r>
            <a:endParaRPr lang="en-US" dirty="0"/>
          </a:p>
        </p:txBody>
      </p:sp>
    </p:spTree>
    <p:extLst>
      <p:ext uri="{BB962C8B-B14F-4D97-AF65-F5344CB8AC3E}">
        <p14:creationId xmlns:p14="http://schemas.microsoft.com/office/powerpoint/2010/main" val="158241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smtClean="0">
                <a:solidFill>
                  <a:schemeClr val="tx1"/>
                </a:solidFill>
                <a:latin typeface="+mn-lt"/>
                <a:ea typeface="+mn-ea"/>
                <a:cs typeface="+mn-cs"/>
              </a:rPr>
              <a:t>Industry trends</a:t>
            </a:r>
            <a:endParaRPr lang="en-US" sz="2800" b="1" dirty="0">
              <a:solidFill>
                <a:schemeClr val="tx1"/>
              </a:solidFill>
              <a:latin typeface="+mn-lt"/>
              <a:ea typeface="+mn-ea"/>
              <a:cs typeface="+mn-cs"/>
            </a:endParaRPr>
          </a:p>
        </p:txBody>
      </p:sp>
      <p:sp>
        <p:nvSpPr>
          <p:cNvPr id="3" name="Content Placeholder 2"/>
          <p:cNvSpPr>
            <a:spLocks noGrp="1"/>
          </p:cNvSpPr>
          <p:nvPr>
            <p:ph idx="1"/>
          </p:nvPr>
        </p:nvSpPr>
        <p:spPr>
          <a:xfrm>
            <a:off x="1097280" y="2038239"/>
            <a:ext cx="10058400" cy="3255655"/>
          </a:xfrm>
        </p:spPr>
        <p:txBody>
          <a:bodyPr>
            <a:normAutofit/>
          </a:bodyPr>
          <a:lstStyle/>
          <a:p>
            <a:r>
              <a:rPr lang="en-US" dirty="0"/>
              <a:t>Game changers that will redefine the </a:t>
            </a:r>
            <a:r>
              <a:rPr lang="en-US" dirty="0" smtClean="0"/>
              <a:t>industry</a:t>
            </a:r>
          </a:p>
          <a:p>
            <a:endParaRPr lang="en-US" dirty="0" smtClean="0"/>
          </a:p>
          <a:p>
            <a:pPr lvl="1">
              <a:buFont typeface="Courier New" panose="02070309020205020404" pitchFamily="49" charset="0"/>
              <a:buChar char="o"/>
            </a:pPr>
            <a:r>
              <a:rPr lang="en-US" sz="2000" dirty="0" smtClean="0"/>
              <a:t> Asset </a:t>
            </a:r>
            <a:r>
              <a:rPr lang="en-US" sz="2000" dirty="0"/>
              <a:t>management moves </a:t>
            </a:r>
            <a:r>
              <a:rPr lang="en-US" sz="2000" dirty="0" smtClean="0"/>
              <a:t>center-stage.</a:t>
            </a:r>
            <a:endParaRPr lang="en-US" sz="2000" dirty="0"/>
          </a:p>
          <a:p>
            <a:pPr lvl="1">
              <a:buFont typeface="Courier New" panose="02070309020205020404" pitchFamily="49" charset="0"/>
              <a:buChar char="o"/>
            </a:pPr>
            <a:r>
              <a:rPr lang="en-US" sz="2000" dirty="0" smtClean="0"/>
              <a:t> Distribution </a:t>
            </a:r>
            <a:r>
              <a:rPr lang="en-US" sz="2000" dirty="0"/>
              <a:t>is redrawn - regional and global platforms </a:t>
            </a:r>
            <a:r>
              <a:rPr lang="en-US" sz="2000" dirty="0" smtClean="0"/>
              <a:t>dominate. </a:t>
            </a:r>
          </a:p>
          <a:p>
            <a:pPr lvl="1">
              <a:buFont typeface="Courier New" panose="02070309020205020404" pitchFamily="49" charset="0"/>
              <a:buChar char="o"/>
            </a:pPr>
            <a:r>
              <a:rPr lang="en-US" sz="2000" dirty="0" smtClean="0"/>
              <a:t> Fee </a:t>
            </a:r>
            <a:r>
              <a:rPr lang="en-US" sz="2000" dirty="0"/>
              <a:t>transparency goes global</a:t>
            </a:r>
            <a:r>
              <a:rPr lang="en-US" sz="2000" dirty="0" smtClean="0"/>
              <a:t>.</a:t>
            </a:r>
          </a:p>
          <a:p>
            <a:pPr lvl="1">
              <a:buFont typeface="Courier New" panose="02070309020205020404" pitchFamily="49" charset="0"/>
              <a:buChar char="o"/>
            </a:pPr>
            <a:r>
              <a:rPr lang="en-US" sz="2000" dirty="0" smtClean="0"/>
              <a:t> Alternatives </a:t>
            </a:r>
            <a:r>
              <a:rPr lang="en-US" sz="2000" dirty="0"/>
              <a:t>become more mainstream, passives are core and ETFs proliferate</a:t>
            </a:r>
            <a:r>
              <a:rPr lang="en-US" sz="2000" dirty="0" smtClean="0"/>
              <a:t>.</a:t>
            </a:r>
          </a:p>
          <a:p>
            <a:pPr lvl="1">
              <a:buFont typeface="Courier New" panose="02070309020205020404" pitchFamily="49" charset="0"/>
              <a:buChar char="o"/>
            </a:pPr>
            <a:r>
              <a:rPr lang="en-US" sz="2000" dirty="0" smtClean="0"/>
              <a:t> New </a:t>
            </a:r>
            <a:r>
              <a:rPr lang="en-US" sz="2000" dirty="0"/>
              <a:t>breed of global managers emerges</a:t>
            </a:r>
            <a:r>
              <a:rPr lang="en-US" sz="2000" dirty="0" smtClean="0"/>
              <a:t>.</a:t>
            </a:r>
          </a:p>
          <a:p>
            <a:pPr lvl="1">
              <a:buFont typeface="Courier New" panose="02070309020205020404" pitchFamily="49" charset="0"/>
              <a:buChar char="o"/>
            </a:pPr>
            <a:r>
              <a:rPr lang="en-US" sz="2000" dirty="0" smtClean="0"/>
              <a:t> Asset </a:t>
            </a:r>
            <a:r>
              <a:rPr lang="en-US" sz="2000" dirty="0"/>
              <a:t>management enters the 21st Century.</a:t>
            </a:r>
            <a:endParaRPr lang="en-US" sz="2000" dirty="0" smtClean="0"/>
          </a:p>
        </p:txBody>
      </p:sp>
    </p:spTree>
    <p:extLst>
      <p:ext uri="{BB962C8B-B14F-4D97-AF65-F5344CB8AC3E}">
        <p14:creationId xmlns:p14="http://schemas.microsoft.com/office/powerpoint/2010/main" val="12419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7163" y="444795"/>
            <a:ext cx="3255507" cy="523220"/>
          </a:xfrm>
          <a:prstGeom prst="rect">
            <a:avLst/>
          </a:prstGeom>
          <a:noFill/>
        </p:spPr>
        <p:txBody>
          <a:bodyPr wrap="none" rtlCol="0">
            <a:spAutoFit/>
          </a:bodyPr>
          <a:lstStyle/>
          <a:p>
            <a:r>
              <a:rPr lang="en-US" sz="2800" b="1" dirty="0" smtClean="0"/>
              <a:t>TABLE OF CONTENTS</a:t>
            </a:r>
            <a:endParaRPr lang="en-US" sz="2800" b="1" dirty="0"/>
          </a:p>
        </p:txBody>
      </p:sp>
      <p:sp>
        <p:nvSpPr>
          <p:cNvPr id="3" name="TextBox 2"/>
          <p:cNvSpPr txBox="1"/>
          <p:nvPr/>
        </p:nvSpPr>
        <p:spPr>
          <a:xfrm>
            <a:off x="691116" y="1510045"/>
            <a:ext cx="9048307"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Industry </a:t>
            </a:r>
            <a:r>
              <a:rPr lang="en-US" sz="2400" dirty="0"/>
              <a:t>overview</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Opportunity </a:t>
            </a: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Company overview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Recommendations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2466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Industry Overview</a:t>
            </a:r>
          </a:p>
        </p:txBody>
      </p:sp>
      <p:sp>
        <p:nvSpPr>
          <p:cNvPr id="3" name="Content Placeholder 2"/>
          <p:cNvSpPr>
            <a:spLocks noGrp="1"/>
          </p:cNvSpPr>
          <p:nvPr>
            <p:ph idx="1"/>
          </p:nvPr>
        </p:nvSpPr>
        <p:spPr>
          <a:xfrm>
            <a:off x="1097280" y="2026208"/>
            <a:ext cx="10058400" cy="4023360"/>
          </a:xfrm>
        </p:spPr>
        <p:txBody>
          <a:bodyPr>
            <a:normAutofit/>
          </a:bodyPr>
          <a:lstStyle/>
          <a:p>
            <a:r>
              <a:rPr lang="en-US" dirty="0"/>
              <a:t>The Global AI in Financial Asset Management Market is Expected to Witness a CAGR of 33.84% to Reach Revenue of $11.39 Billion by 2025</a:t>
            </a:r>
          </a:p>
          <a:p>
            <a:endParaRPr lang="en-US" dirty="0" smtClean="0"/>
          </a:p>
          <a:p>
            <a:r>
              <a:rPr lang="en-US" dirty="0" smtClean="0"/>
              <a:t>All </a:t>
            </a:r>
            <a:r>
              <a:rPr lang="en-US" dirty="0"/>
              <a:t>top banks including Goldman Sachs, JP Morgan, Citibank etc have started AI teams within the </a:t>
            </a:r>
            <a:r>
              <a:rPr lang="en-US" dirty="0" smtClean="0"/>
              <a:t>organization</a:t>
            </a:r>
          </a:p>
          <a:p>
            <a:pPr marL="0" indent="0">
              <a:buNone/>
            </a:pPr>
            <a:endParaRPr lang="en-US" dirty="0" smtClean="0"/>
          </a:p>
          <a:p>
            <a:pPr marL="0" indent="0">
              <a:buNone/>
            </a:pPr>
            <a:r>
              <a:rPr lang="en-US" dirty="0" smtClean="0"/>
              <a:t>The asset management landscape in 2020</a:t>
            </a:r>
            <a:endParaRPr lang="en-US" dirty="0"/>
          </a:p>
          <a:p>
            <a:pPr lvl="1">
              <a:buFont typeface="Courier New" panose="02070309020205020404" pitchFamily="49" charset="0"/>
              <a:buChar char="o"/>
            </a:pPr>
            <a:r>
              <a:rPr lang="en-US" sz="2000" dirty="0" smtClean="0"/>
              <a:t> Huge </a:t>
            </a:r>
            <a:r>
              <a:rPr lang="en-US" sz="2000" dirty="0"/>
              <a:t>rise in assets </a:t>
            </a:r>
            <a:r>
              <a:rPr lang="en-US" sz="2000" dirty="0" smtClean="0"/>
              <a:t>because of government incentivized shift to IRA </a:t>
            </a:r>
            <a:r>
              <a:rPr lang="en-US" sz="2000" dirty="0" smtClean="0"/>
              <a:t>and more HNWIs</a:t>
            </a:r>
            <a:endParaRPr lang="en-US" sz="2000" dirty="0" smtClean="0"/>
          </a:p>
          <a:p>
            <a:pPr lvl="1">
              <a:buFont typeface="Courier New" panose="02070309020205020404" pitchFamily="49" charset="0"/>
              <a:buChar char="o"/>
            </a:pPr>
            <a:r>
              <a:rPr lang="en-US" sz="2000" dirty="0" smtClean="0"/>
              <a:t> Pressures </a:t>
            </a:r>
            <a:r>
              <a:rPr lang="en-US" sz="2000" dirty="0"/>
              <a:t>on the asset management </a:t>
            </a:r>
            <a:r>
              <a:rPr lang="en-US" sz="2000" dirty="0" smtClean="0"/>
              <a:t>industry</a:t>
            </a:r>
          </a:p>
          <a:p>
            <a:pPr lvl="1">
              <a:buFont typeface="Courier New" panose="02070309020205020404" pitchFamily="49" charset="0"/>
              <a:buChar char="o"/>
            </a:pPr>
            <a:r>
              <a:rPr lang="en-US" sz="2000" dirty="0" smtClean="0"/>
              <a:t> Nothing </a:t>
            </a:r>
            <a:r>
              <a:rPr lang="en-US" sz="2000" dirty="0"/>
              <a:t>to hide, nowhere to hide, and nothing at </a:t>
            </a:r>
            <a:r>
              <a:rPr lang="en-US" sz="2000" dirty="0" smtClean="0"/>
              <a:t>risk</a:t>
            </a:r>
          </a:p>
          <a:p>
            <a:endParaRPr lang="en-US" dirty="0" smtClean="0"/>
          </a:p>
        </p:txBody>
      </p:sp>
    </p:spTree>
    <p:extLst>
      <p:ext uri="{BB962C8B-B14F-4D97-AF65-F5344CB8AC3E}">
        <p14:creationId xmlns:p14="http://schemas.microsoft.com/office/powerpoint/2010/main" val="358809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Opportunity</a:t>
            </a:r>
          </a:p>
        </p:txBody>
      </p:sp>
      <p:sp>
        <p:nvSpPr>
          <p:cNvPr id="3" name="Content Placeholder 2"/>
          <p:cNvSpPr>
            <a:spLocks noGrp="1"/>
          </p:cNvSpPr>
          <p:nvPr>
            <p:ph idx="1"/>
          </p:nvPr>
        </p:nvSpPr>
        <p:spPr>
          <a:xfrm>
            <a:off x="1097280" y="1954019"/>
            <a:ext cx="10058400" cy="3013398"/>
          </a:xfrm>
        </p:spPr>
        <p:txBody>
          <a:bodyPr>
            <a:normAutofit/>
          </a:bodyPr>
          <a:lstStyle/>
          <a:p>
            <a:r>
              <a:rPr lang="en-US" dirty="0"/>
              <a:t>Use data driven </a:t>
            </a:r>
            <a:r>
              <a:rPr lang="en-US" dirty="0" smtClean="0"/>
              <a:t>decision </a:t>
            </a:r>
            <a:r>
              <a:rPr lang="en-US" dirty="0"/>
              <a:t>models as the primary foundation for investment decisions couple with </a:t>
            </a:r>
            <a:r>
              <a:rPr lang="en-US" dirty="0" smtClean="0"/>
              <a:t>intuition </a:t>
            </a:r>
            <a:r>
              <a:rPr lang="en-US" dirty="0"/>
              <a:t>and experience </a:t>
            </a:r>
            <a:r>
              <a:rPr lang="en-US" dirty="0" smtClean="0"/>
              <a:t>across some of the below areas</a:t>
            </a:r>
          </a:p>
          <a:p>
            <a:endParaRPr lang="en-US" dirty="0"/>
          </a:p>
          <a:p>
            <a:pPr>
              <a:buFont typeface="Courier New" panose="02070309020205020404" pitchFamily="49" charset="0"/>
              <a:buChar char="o"/>
            </a:pPr>
            <a:r>
              <a:rPr lang="en-US" dirty="0" smtClean="0"/>
              <a:t> Portfolio management and optimization</a:t>
            </a:r>
          </a:p>
          <a:p>
            <a:pPr>
              <a:buFont typeface="Courier New" panose="02070309020205020404" pitchFamily="49" charset="0"/>
              <a:buChar char="o"/>
            </a:pPr>
            <a:r>
              <a:rPr lang="en-US" dirty="0" smtClean="0"/>
              <a:t> Social media usage and analysis</a:t>
            </a:r>
          </a:p>
          <a:p>
            <a:pPr>
              <a:buFont typeface="Courier New" panose="02070309020205020404" pitchFamily="49" charset="0"/>
              <a:buChar char="o"/>
            </a:pPr>
            <a:r>
              <a:rPr lang="en-US" dirty="0" smtClean="0"/>
              <a:t> Customer interaction and services</a:t>
            </a:r>
          </a:p>
          <a:p>
            <a:pPr>
              <a:buFont typeface="Courier New" panose="02070309020205020404" pitchFamily="49" charset="0"/>
              <a:buChar char="o"/>
            </a:pPr>
            <a:r>
              <a:rPr lang="en-US" dirty="0" smtClean="0"/>
              <a:t> </a:t>
            </a:r>
            <a:r>
              <a:rPr lang="en-US" dirty="0"/>
              <a:t>Event monitoring and timeline analysis</a:t>
            </a:r>
          </a:p>
          <a:p>
            <a:endParaRPr lang="en-US" dirty="0"/>
          </a:p>
          <a:p>
            <a:endParaRPr lang="en-US" dirty="0"/>
          </a:p>
        </p:txBody>
      </p:sp>
    </p:spTree>
    <p:extLst>
      <p:ext uri="{BB962C8B-B14F-4D97-AF65-F5344CB8AC3E}">
        <p14:creationId xmlns:p14="http://schemas.microsoft.com/office/powerpoint/2010/main" val="19337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Company Overview</a:t>
            </a:r>
          </a:p>
        </p:txBody>
      </p:sp>
      <p:sp>
        <p:nvSpPr>
          <p:cNvPr id="3" name="Content Placeholder 2"/>
          <p:cNvSpPr>
            <a:spLocks noGrp="1"/>
          </p:cNvSpPr>
          <p:nvPr>
            <p:ph idx="1"/>
          </p:nvPr>
        </p:nvSpPr>
        <p:spPr>
          <a:xfrm>
            <a:off x="1097280" y="1990113"/>
            <a:ext cx="10058400" cy="4218182"/>
          </a:xfrm>
        </p:spPr>
        <p:txBody>
          <a:bodyPr>
            <a:normAutofit fontScale="92500" lnSpcReduction="10000"/>
          </a:bodyPr>
          <a:lstStyle/>
          <a:p>
            <a:r>
              <a:rPr lang="en-US" sz="2200" dirty="0" smtClean="0"/>
              <a:t>Name: 2 Sigma</a:t>
            </a:r>
          </a:p>
          <a:p>
            <a:endParaRPr lang="en-US" sz="2200" dirty="0" smtClean="0"/>
          </a:p>
          <a:p>
            <a:r>
              <a:rPr lang="en-US" sz="2200" dirty="0" smtClean="0"/>
              <a:t>Founded: 2001</a:t>
            </a:r>
          </a:p>
          <a:p>
            <a:endParaRPr lang="en-US" sz="2200" dirty="0" smtClean="0"/>
          </a:p>
          <a:p>
            <a:r>
              <a:rPr lang="en-US" sz="2200" dirty="0"/>
              <a:t>Founders: David Siegel and John Overdeck</a:t>
            </a:r>
          </a:p>
          <a:p>
            <a:endParaRPr lang="en-US" sz="2200" dirty="0" smtClean="0"/>
          </a:p>
          <a:p>
            <a:r>
              <a:rPr lang="en-US" sz="2200" dirty="0" smtClean="0"/>
              <a:t>International Hedge fund that uses a variety of technological </a:t>
            </a:r>
            <a:r>
              <a:rPr lang="en-US" sz="2200" dirty="0"/>
              <a:t>methods, including artificial intelligence, machine learning, and distributed computing, for its trading </a:t>
            </a:r>
            <a:r>
              <a:rPr lang="en-US" sz="2200" dirty="0" smtClean="0"/>
              <a:t>strategies</a:t>
            </a:r>
          </a:p>
          <a:p>
            <a:pPr lvl="1"/>
            <a:endParaRPr lang="en-US" sz="2200" dirty="0"/>
          </a:p>
          <a:p>
            <a:r>
              <a:rPr lang="en-US" sz="2200" dirty="0"/>
              <a:t>The four categories </a:t>
            </a:r>
            <a:r>
              <a:rPr lang="en-US" sz="2200" dirty="0" smtClean="0"/>
              <a:t>that </a:t>
            </a:r>
            <a:r>
              <a:rPr lang="en-US" sz="2200" dirty="0"/>
              <a:t>they have are: Quantitative Research and Modeling, Software engineering, data science and analysis, and reliability engineering </a:t>
            </a:r>
          </a:p>
          <a:p>
            <a:pPr lvl="1"/>
            <a:endParaRPr lang="en-US" sz="2200" dirty="0"/>
          </a:p>
          <a:p>
            <a:endParaRPr lang="en-US" dirty="0"/>
          </a:p>
        </p:txBody>
      </p:sp>
    </p:spTree>
    <p:extLst>
      <p:ext uri="{BB962C8B-B14F-4D97-AF65-F5344CB8AC3E}">
        <p14:creationId xmlns:p14="http://schemas.microsoft.com/office/powerpoint/2010/main" val="193144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Results</a:t>
            </a:r>
          </a:p>
        </p:txBody>
      </p:sp>
      <p:sp>
        <p:nvSpPr>
          <p:cNvPr id="3" name="Content Placeholder 2"/>
          <p:cNvSpPr>
            <a:spLocks noGrp="1"/>
          </p:cNvSpPr>
          <p:nvPr>
            <p:ph idx="1"/>
          </p:nvPr>
        </p:nvSpPr>
        <p:spPr>
          <a:xfrm>
            <a:off x="1097280" y="1990113"/>
            <a:ext cx="10058400" cy="2329224"/>
          </a:xfrm>
        </p:spPr>
        <p:txBody>
          <a:bodyPr>
            <a:normAutofit/>
          </a:bodyPr>
          <a:lstStyle/>
          <a:p>
            <a:r>
              <a:rPr lang="en-US" dirty="0"/>
              <a:t>Timeline: As of May 2019, the fund assets reached around $60B. </a:t>
            </a:r>
            <a:endParaRPr lang="en-US" dirty="0" smtClean="0"/>
          </a:p>
          <a:p>
            <a:endParaRPr lang="en-US" dirty="0"/>
          </a:p>
          <a:p>
            <a:pPr lvl="1">
              <a:buFont typeface="Courier New" panose="02070309020205020404" pitchFamily="49" charset="0"/>
              <a:buChar char="o"/>
            </a:pPr>
            <a:r>
              <a:rPr lang="en-US" sz="2000" dirty="0" smtClean="0"/>
              <a:t>  In </a:t>
            </a:r>
            <a:r>
              <a:rPr lang="en-US" sz="2000" dirty="0"/>
              <a:t>2016, Two Sigma Investments ranked 11th on Penta's Top 100 Hedge Funds. </a:t>
            </a:r>
          </a:p>
          <a:p>
            <a:pPr lvl="1">
              <a:buFont typeface="Courier New" panose="02070309020205020404" pitchFamily="49" charset="0"/>
              <a:buChar char="o"/>
            </a:pPr>
            <a:r>
              <a:rPr lang="en-US" sz="2000" dirty="0" smtClean="0"/>
              <a:t>  As </a:t>
            </a:r>
            <a:r>
              <a:rPr lang="en-US" sz="2000" dirty="0"/>
              <a:t>of early 2017, Two Sigma had used crowdsourcing options to find trading signals. </a:t>
            </a:r>
          </a:p>
          <a:p>
            <a:pPr lvl="1">
              <a:buFont typeface="Courier New" panose="02070309020205020404" pitchFamily="49" charset="0"/>
              <a:buChar char="o"/>
            </a:pPr>
            <a:r>
              <a:rPr lang="en-US" sz="2000" dirty="0" smtClean="0"/>
              <a:t>  By </a:t>
            </a:r>
            <a:r>
              <a:rPr lang="en-US" sz="2000" dirty="0"/>
              <a:t>March 2017, the fund was running a competition on Kaggle to code a trading algorithm</a:t>
            </a:r>
          </a:p>
          <a:p>
            <a:pPr lvl="1">
              <a:buFont typeface="Courier New" panose="02070309020205020404" pitchFamily="49" charset="0"/>
              <a:buChar char="o"/>
            </a:pPr>
            <a:endParaRPr lang="en-US" sz="2000" dirty="0"/>
          </a:p>
        </p:txBody>
      </p:sp>
    </p:spTree>
    <p:extLst>
      <p:ext uri="{BB962C8B-B14F-4D97-AF65-F5344CB8AC3E}">
        <p14:creationId xmlns:p14="http://schemas.microsoft.com/office/powerpoint/2010/main" val="320093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a:solidFill>
                  <a:schemeClr val="tx1"/>
                </a:solidFill>
                <a:latin typeface="+mn-lt"/>
                <a:ea typeface="+mn-ea"/>
                <a:cs typeface="+mn-cs"/>
              </a:rPr>
              <a:t>Recommendations</a:t>
            </a:r>
          </a:p>
        </p:txBody>
      </p:sp>
      <p:sp>
        <p:nvSpPr>
          <p:cNvPr id="3" name="Content Placeholder 2"/>
          <p:cNvSpPr>
            <a:spLocks noGrp="1"/>
          </p:cNvSpPr>
          <p:nvPr>
            <p:ph idx="1"/>
          </p:nvPr>
        </p:nvSpPr>
        <p:spPr>
          <a:xfrm>
            <a:off x="1171421" y="2231069"/>
            <a:ext cx="10058400" cy="656834"/>
          </a:xfrm>
        </p:spPr>
        <p:txBody>
          <a:bodyPr>
            <a:normAutofit lnSpcReduction="10000"/>
          </a:bodyPr>
          <a:lstStyle/>
          <a:p>
            <a:r>
              <a:rPr lang="en-US" dirty="0" smtClean="0"/>
              <a:t>Most </a:t>
            </a:r>
            <a:r>
              <a:rPr lang="en-US" dirty="0"/>
              <a:t>of their products are outward facing. It might help to have something around monitoring employee conduct, risk and morale</a:t>
            </a:r>
          </a:p>
          <a:p>
            <a:endParaRPr lang="en-US" dirty="0"/>
          </a:p>
        </p:txBody>
      </p:sp>
    </p:spTree>
    <p:extLst>
      <p:ext uri="{BB962C8B-B14F-4D97-AF65-F5344CB8AC3E}">
        <p14:creationId xmlns:p14="http://schemas.microsoft.com/office/powerpoint/2010/main" val="400959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APPENDIX</a:t>
            </a:r>
            <a:endParaRPr lang="en-US" sz="4000" b="1" dirty="0"/>
          </a:p>
        </p:txBody>
      </p:sp>
    </p:spTree>
    <p:extLst>
      <p:ext uri="{BB962C8B-B14F-4D97-AF65-F5344CB8AC3E}">
        <p14:creationId xmlns:p14="http://schemas.microsoft.com/office/powerpoint/2010/main" val="3562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457200"/>
            <a:r>
              <a:rPr lang="en-US" sz="2800" b="1" dirty="0" smtClean="0">
                <a:solidFill>
                  <a:schemeClr val="tx1"/>
                </a:solidFill>
                <a:latin typeface="+mn-lt"/>
                <a:ea typeface="+mn-ea"/>
                <a:cs typeface="+mn-cs"/>
              </a:rPr>
              <a:t>References</a:t>
            </a:r>
            <a:endParaRPr lang="en-US" sz="2800" b="1" dirty="0">
              <a:solidFill>
                <a:schemeClr val="tx1"/>
              </a:solidFill>
              <a:latin typeface="+mn-lt"/>
              <a:ea typeface="+mn-ea"/>
              <a:cs typeface="+mn-cs"/>
            </a:endParaRPr>
          </a:p>
        </p:txBody>
      </p:sp>
      <p:sp>
        <p:nvSpPr>
          <p:cNvPr id="3" name="Content Placeholder 2"/>
          <p:cNvSpPr>
            <a:spLocks noGrp="1"/>
          </p:cNvSpPr>
          <p:nvPr>
            <p:ph idx="1"/>
          </p:nvPr>
        </p:nvSpPr>
        <p:spPr/>
        <p:txBody>
          <a:bodyPr>
            <a:normAutofit fontScale="92500" lnSpcReduction="10000"/>
          </a:bodyPr>
          <a:lstStyle/>
          <a:p>
            <a:r>
              <a:rPr lang="en-US" dirty="0" smtClean="0"/>
              <a:t>1. </a:t>
            </a:r>
            <a:r>
              <a:rPr lang="en-US" dirty="0"/>
              <a:t>https://www.ipe.com/reports/special-reports/top-400-asset-managers/artificial-intelligence-smart-advantage/10025005.article</a:t>
            </a:r>
          </a:p>
          <a:p>
            <a:r>
              <a:rPr lang="en-US" dirty="0"/>
              <a:t>2 - http://www.integrity-research.com/mckinsey-traditional-asset-managers-embracing-ai-alternative-data/</a:t>
            </a:r>
          </a:p>
          <a:p>
            <a:r>
              <a:rPr lang="en-US" dirty="0"/>
              <a:t>3 - https://www.mckinsey.com/industries/financial-services/our-insights/advanced-analytics-in-asset-management-beyond-the-buzz</a:t>
            </a:r>
          </a:p>
          <a:p>
            <a:r>
              <a:rPr lang="en-US" dirty="0"/>
              <a:t>4 - Business Wire: https://www.businesswire.com/news/home/20190621005316/en/Global-AI-Financial-Asset-Management-Market-2019-2025</a:t>
            </a:r>
          </a:p>
          <a:p>
            <a:r>
              <a:rPr lang="en-US" dirty="0"/>
              <a:t>5 - Industry overview: https://www.pwc.com/gx/en/industries/financial-services/asset-management/publications/asset-management-2020-a-brave-new-world.html</a:t>
            </a:r>
          </a:p>
          <a:p>
            <a:r>
              <a:rPr lang="en-US" dirty="0" smtClean="0"/>
              <a:t>6. Wikipedia.org</a:t>
            </a:r>
          </a:p>
          <a:p>
            <a:r>
              <a:rPr lang="en-US" dirty="0" smtClean="0"/>
              <a:t>7. Research on machine </a:t>
            </a:r>
            <a:r>
              <a:rPr lang="en-US" smtClean="0"/>
              <a:t>learning in asset </a:t>
            </a:r>
            <a:r>
              <a:rPr lang="en-US" dirty="0" smtClean="0"/>
              <a:t>management from Deloitte </a:t>
            </a:r>
            <a:r>
              <a:rPr lang="en-US" smtClean="0"/>
              <a:t>and PwC</a:t>
            </a:r>
            <a:endParaRPr lang="en-US" dirty="0"/>
          </a:p>
        </p:txBody>
      </p:sp>
    </p:spTree>
    <p:extLst>
      <p:ext uri="{BB962C8B-B14F-4D97-AF65-F5344CB8AC3E}">
        <p14:creationId xmlns:p14="http://schemas.microsoft.com/office/powerpoint/2010/main" val="5814496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1121</TotalTime>
  <Words>529</Words>
  <Application>Microsoft Office PowerPoint</Application>
  <PresentationFormat>Widescreen</PresentationFormat>
  <Paragraphs>72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Retrospect</vt:lpstr>
      <vt:lpstr>DATA DRIVEN INVESTMENT MANAGEMENT</vt:lpstr>
      <vt:lpstr>PowerPoint Presentation</vt:lpstr>
      <vt:lpstr>Industry Overview</vt:lpstr>
      <vt:lpstr>Opportunity</vt:lpstr>
      <vt:lpstr>Company Overview</vt:lpstr>
      <vt:lpstr>Results</vt:lpstr>
      <vt:lpstr>Recommendations</vt:lpstr>
      <vt:lpstr>APPENDIX</vt:lpstr>
      <vt:lpstr>References</vt:lpstr>
      <vt:lpstr>Industry trends</vt:lpstr>
    </vt:vector>
  </TitlesOfParts>
  <Company>Interpublic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Ferrao, Roland (NYC-MR)</dc:creator>
  <cp:lastModifiedBy>Ferrao, Roland (NYC-MR)</cp:lastModifiedBy>
  <cp:revision>26</cp:revision>
  <dcterms:created xsi:type="dcterms:W3CDTF">2019-09-04T20:16:07Z</dcterms:created>
  <dcterms:modified xsi:type="dcterms:W3CDTF">2019-09-05T21:19:48Z</dcterms:modified>
</cp:coreProperties>
</file>