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Roboto"/>
      <p:regular r:id="rId35"/>
      <p:bold r:id="rId36"/>
      <p:italic r:id="rId37"/>
      <p:boldItalic r:id="rId38"/>
    </p:embeddedFont>
    <p:embeddedFont>
      <p:font typeface="Montserrat"/>
      <p:regular r:id="rId39"/>
      <p:bold r:id="rId40"/>
      <p:italic r:id="rId41"/>
      <p:boldItalic r:id="rId42"/>
    </p:embeddedFont>
    <p:embeddedFont>
      <p:font typeface="Lato"/>
      <p:regular r:id="rId43"/>
      <p:bold r:id="rId44"/>
      <p:italic r:id="rId45"/>
      <p:boldItalic r:id="rId46"/>
    </p:embeddedFont>
    <p:embeddedFont>
      <p:font typeface="Fira Sans Extra Condensed"/>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Carl Neo"/>
  <p:cmAuthor clrIdx="1" id="1" initials="" lastIdx="7" name="Ben Ch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35E9CC-AC56-4C58-B8B7-F6A0198F32F3}">
  <a:tblStyle styleId="{FE35E9CC-AC56-4C58-B8B7-F6A0198F32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42" Type="http://schemas.openxmlformats.org/officeDocument/2006/relationships/font" Target="fonts/Montserrat-boldItalic.fntdata"/><Relationship Id="rId41" Type="http://schemas.openxmlformats.org/officeDocument/2006/relationships/font" Target="fonts/Montserrat-italic.fntdata"/><Relationship Id="rId44" Type="http://schemas.openxmlformats.org/officeDocument/2006/relationships/font" Target="fonts/Lato-bold.fntdata"/><Relationship Id="rId43" Type="http://schemas.openxmlformats.org/officeDocument/2006/relationships/font" Target="fonts/Lato-regular.fntdata"/><Relationship Id="rId46" Type="http://schemas.openxmlformats.org/officeDocument/2006/relationships/font" Target="fonts/Lato-boldItalic.fntdata"/><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FiraSansExtraCondensed-bold.fntdata"/><Relationship Id="rId47" Type="http://schemas.openxmlformats.org/officeDocument/2006/relationships/font" Target="fonts/FiraSansExtraCondensed-regular.fntdata"/><Relationship Id="rId49" Type="http://schemas.openxmlformats.org/officeDocument/2006/relationships/font" Target="fonts/FiraSansExtraCondensed-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font" Target="fonts/Roboto-regular.fntdata"/><Relationship Id="rId34" Type="http://schemas.openxmlformats.org/officeDocument/2006/relationships/slide" Target="slides/slide27.xml"/><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Montserrat-regular.fntdata"/><Relationship Id="rId38" Type="http://schemas.openxmlformats.org/officeDocument/2006/relationships/font" Target="fonts/Roboto-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schemas.openxmlformats.org/officeDocument/2006/relationships/font" Target="fonts/FiraSansExtraCondensed-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0-24T18:36:14.316">
    <p:pos x="6000" y="0"/>
    <p:text>for the table, the percentage is prediction accuracy? and the numbers below is MAE?</p:text>
  </p:cm>
  <p:cm authorId="1" idx="1" dt="2022-10-12T13:33:17.302">
    <p:pos x="6000" y="100"/>
    <p:text>Need to know how to explain this slide especially at the car brand vs vehicle type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2-10-14T10:05:00.619">
    <p:pos x="6000" y="0"/>
    <p:text>Over here, must explain why we drop brands and vehicle types as we have already explained at the start le, Brand has been catgroized into their respective types such as exotic etc etc</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3" dt="2022-10-14T10:34:52.521">
    <p:pos x="6000" y="0"/>
    <p:text>Need to put scatter plot and shorten the wordings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4" dt="2022-10-25T10:12:14.911">
    <p:pos x="6000" y="0"/>
    <p:text>The heatmap cant really see so yeah</p:text>
  </p:cm>
  <p:cm authorId="1" idx="5" dt="2022-10-25T10:12:14.911">
    <p:pos x="6000" y="0"/>
    <p:text>if can can circle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6" dt="2022-10-12T16:25:25.484">
    <p:pos x="6000" y="0"/>
    <p:text>Once scatter plot is done, can put into the respective slides based on headings</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7" dt="2022-10-12T16:38:07.921">
    <p:pos x="6000" y="0"/>
    <p:text>Include Graphs and the predictions value for Random Forest Regressor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7403659844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7403659844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69259b2b0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69259b2b0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1B212C"/>
              </a:buClr>
              <a:buSzPts val="1200"/>
              <a:buFont typeface="Lato"/>
              <a:buChar char="●"/>
            </a:pPr>
            <a:r>
              <a:rPr lang="en-GB" sz="1200">
                <a:solidFill>
                  <a:srgbClr val="1B212C"/>
                </a:solidFill>
                <a:latin typeface="Lato"/>
                <a:ea typeface="Lato"/>
                <a:cs typeface="Lato"/>
                <a:sym typeface="Lato"/>
              </a:rPr>
              <a:t>Brand Types is very much biased towards price. </a:t>
            </a:r>
            <a:endParaRPr sz="1200">
              <a:solidFill>
                <a:srgbClr val="1B212C"/>
              </a:solidFill>
              <a:latin typeface="Lato"/>
              <a:ea typeface="Lato"/>
              <a:cs typeface="Lato"/>
              <a:sym typeface="Lato"/>
            </a:endParaRPr>
          </a:p>
          <a:p>
            <a:pPr indent="-304800" lvl="0" marL="457200" rtl="0" algn="l">
              <a:spcBef>
                <a:spcPts val="0"/>
              </a:spcBef>
              <a:spcAft>
                <a:spcPts val="0"/>
              </a:spcAft>
              <a:buClr>
                <a:srgbClr val="1B212C"/>
              </a:buClr>
              <a:buSzPts val="1200"/>
              <a:buFont typeface="Lato"/>
              <a:buChar char="●"/>
            </a:pPr>
            <a:r>
              <a:rPr lang="en-GB" sz="1200">
                <a:solidFill>
                  <a:srgbClr val="1B212C"/>
                </a:solidFill>
                <a:latin typeface="Lato"/>
                <a:ea typeface="Lato"/>
                <a:cs typeface="Lato"/>
                <a:sym typeface="Lato"/>
              </a:rPr>
              <a:t>Scatterplot of  brand types vs price - 1-exotic is at a higher price range.</a:t>
            </a:r>
            <a:endParaRPr sz="1200">
              <a:solidFill>
                <a:srgbClr val="1B212C"/>
              </a:solidFill>
              <a:latin typeface="Lato"/>
              <a:ea typeface="Lato"/>
              <a:cs typeface="Lato"/>
              <a:sym typeface="Lato"/>
            </a:endParaRPr>
          </a:p>
          <a:p>
            <a:pPr indent="-304800" lvl="0" marL="457200" rtl="0" algn="l">
              <a:spcBef>
                <a:spcPts val="0"/>
              </a:spcBef>
              <a:spcAft>
                <a:spcPts val="0"/>
              </a:spcAft>
              <a:buClr>
                <a:srgbClr val="1B212C"/>
              </a:buClr>
              <a:buSzPts val="1200"/>
              <a:buFont typeface="Lato"/>
              <a:buChar char="●"/>
            </a:pPr>
            <a:r>
              <a:rPr lang="en-GB" sz="1200">
                <a:solidFill>
                  <a:srgbClr val="1B212C"/>
                </a:solidFill>
                <a:latin typeface="Lato"/>
                <a:ea typeface="Lato"/>
                <a:cs typeface="Lato"/>
                <a:sym typeface="Lato"/>
              </a:rPr>
              <a:t>Scatterplot of car age vs price -  despite two cars have the same car age, pricing are different due to branding.</a:t>
            </a:r>
            <a:endParaRPr sz="1200">
              <a:solidFill>
                <a:srgbClr val="1B212C"/>
              </a:solidFill>
              <a:latin typeface="Lato"/>
              <a:ea typeface="Lato"/>
              <a:cs typeface="Lato"/>
              <a:sym typeface="Lato"/>
            </a:endParaRPr>
          </a:p>
          <a:p>
            <a:pPr indent="-304800" lvl="0" marL="457200" rtl="0" algn="l">
              <a:spcBef>
                <a:spcPts val="0"/>
              </a:spcBef>
              <a:spcAft>
                <a:spcPts val="0"/>
              </a:spcAft>
              <a:buClr>
                <a:srgbClr val="1B212C"/>
              </a:buClr>
              <a:buSzPts val="1200"/>
              <a:buFont typeface="Lato"/>
              <a:buChar char="●"/>
            </a:pPr>
            <a:r>
              <a:rPr lang="en-GB" sz="1200">
                <a:solidFill>
                  <a:srgbClr val="1B212C"/>
                </a:solidFill>
                <a:latin typeface="Lato"/>
                <a:ea typeface="Lato"/>
                <a:cs typeface="Lato"/>
                <a:sym typeface="Lato"/>
              </a:rPr>
              <a:t>Conclusion: Dropped Brand Types</a:t>
            </a:r>
            <a:endParaRPr sz="1200">
              <a:solidFill>
                <a:srgbClr val="1B212C"/>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64d36d759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64d36d759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64d36d759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64d36d759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731404be9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731404be9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1731404be9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1731404be9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731404be9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731404be9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64d36d759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164d36d759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778c6964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1778c6964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66c725e12a_0_1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66c725e12a_0_1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169ceaa113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169ceaa113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7403659844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7403659844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17c9df0fc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17c9df0fc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1731404be9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1731404be9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17c9df0fc0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17c9df0fc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739b6c9c9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1739b6c9c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164d36d759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164d36d759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7403659844_0_2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17403659844_0_2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17c9df0fc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17c9df0fc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17b1fe306d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17b1fe306d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7403659844_0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7403659844_0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7403659844_0_1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7403659844_0_1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66c725e12a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66c725e12a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66c725e12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66c725e12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1" marL="914400" rtl="0" algn="l">
              <a:lnSpc>
                <a:spcPct val="115000"/>
              </a:lnSpc>
              <a:spcBef>
                <a:spcPts val="0"/>
              </a:spcBef>
              <a:spcAft>
                <a:spcPts val="0"/>
              </a:spcAft>
              <a:buClr>
                <a:schemeClr val="dk1"/>
              </a:buClr>
              <a:buSzPts val="1000"/>
              <a:buFont typeface="Roboto"/>
              <a:buChar char="○"/>
            </a:pPr>
            <a:r>
              <a:rPr lang="en-GB" sz="1000">
                <a:solidFill>
                  <a:schemeClr val="dk1"/>
                </a:solidFill>
                <a:highlight>
                  <a:schemeClr val="lt1"/>
                </a:highlight>
                <a:latin typeface="Roboto"/>
                <a:ea typeface="Roboto"/>
                <a:cs typeface="Roboto"/>
                <a:sym typeface="Roboto"/>
              </a:rPr>
              <a:t>Vehicle type classification is vague </a:t>
            </a:r>
            <a:endParaRPr sz="1000">
              <a:solidFill>
                <a:schemeClr val="dk1"/>
              </a:solidFill>
              <a:highlight>
                <a:schemeClr val="lt1"/>
              </a:highlight>
              <a:latin typeface="Roboto"/>
              <a:ea typeface="Roboto"/>
              <a:cs typeface="Roboto"/>
              <a:sym typeface="Roboto"/>
            </a:endParaRPr>
          </a:p>
          <a:p>
            <a:pPr indent="-292100" lvl="1" marL="914400" rtl="0" algn="l">
              <a:lnSpc>
                <a:spcPct val="115000"/>
              </a:lnSpc>
              <a:spcBef>
                <a:spcPts val="0"/>
              </a:spcBef>
              <a:spcAft>
                <a:spcPts val="0"/>
              </a:spcAft>
              <a:buClr>
                <a:schemeClr val="dk1"/>
              </a:buClr>
              <a:buSzPts val="1000"/>
              <a:buFont typeface="Roboto"/>
              <a:buChar char="○"/>
            </a:pPr>
            <a:r>
              <a:rPr lang="en-GB" sz="1000">
                <a:solidFill>
                  <a:schemeClr val="dk1"/>
                </a:solidFill>
                <a:highlight>
                  <a:schemeClr val="lt1"/>
                </a:highlight>
                <a:latin typeface="Roboto"/>
                <a:ea typeface="Roboto"/>
                <a:cs typeface="Roboto"/>
                <a:sym typeface="Roboto"/>
              </a:rPr>
              <a:t>Car Brand seems to be better as it conveys the perceived desirability of the vehicle. </a:t>
            </a:r>
            <a:endParaRPr sz="1000">
              <a:solidFill>
                <a:schemeClr val="dk1"/>
              </a:solidFill>
              <a:highlight>
                <a:schemeClr val="lt1"/>
              </a:highlight>
              <a:latin typeface="Roboto"/>
              <a:ea typeface="Roboto"/>
              <a:cs typeface="Roboto"/>
              <a:sym typeface="Roboto"/>
            </a:endParaRPr>
          </a:p>
          <a:p>
            <a:pPr indent="-292100" lvl="1" marL="914400" rtl="0" algn="l">
              <a:lnSpc>
                <a:spcPct val="115000"/>
              </a:lnSpc>
              <a:spcBef>
                <a:spcPts val="0"/>
              </a:spcBef>
              <a:spcAft>
                <a:spcPts val="0"/>
              </a:spcAft>
              <a:buClr>
                <a:schemeClr val="dk1"/>
              </a:buClr>
              <a:buSzPts val="1000"/>
              <a:buFont typeface="Roboto"/>
              <a:buChar char="○"/>
            </a:pPr>
            <a:r>
              <a:rPr lang="en-GB" sz="1000">
                <a:solidFill>
                  <a:schemeClr val="dk1"/>
                </a:solidFill>
                <a:highlight>
                  <a:schemeClr val="lt1"/>
                </a:highlight>
                <a:latin typeface="Roboto"/>
                <a:ea typeface="Roboto"/>
                <a:cs typeface="Roboto"/>
                <a:sym typeface="Roboto"/>
              </a:rPr>
              <a:t>Vehicle type column will be dropped</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739b6c9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739b6c9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7403659844_0_1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7403659844_0_1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66c725e12a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66c725e12a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comments" Target="../comments/commen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comments" Target="../comments/comment5.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comments" Target="../comments/comment6.xml"/><Relationship Id="rId4" Type="http://schemas.openxmlformats.org/officeDocument/2006/relationships/image" Target="../media/image13.png"/><Relationship Id="rId5"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sgcarmart.com/tools_tips/index.php" TargetMode="External"/><Relationship Id="rId4" Type="http://schemas.openxmlformats.org/officeDocument/2006/relationships/hyperlink" Target="https://blog.moneysmart.sg/transportation/used-cars-singapore/" TargetMode="External"/><Relationship Id="rId5" Type="http://schemas.openxmlformats.org/officeDocument/2006/relationships/hyperlink" Target="https://www.singsaver.com.sg/blog/buying-a-second-hand-car-in-singapo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13"/>
          <p:cNvGrpSpPr/>
          <p:nvPr/>
        </p:nvGrpSpPr>
        <p:grpSpPr>
          <a:xfrm>
            <a:off x="59344" y="409875"/>
            <a:ext cx="4385617" cy="4733627"/>
            <a:chOff x="457194" y="411475"/>
            <a:chExt cx="4385617" cy="4733627"/>
          </a:xfrm>
        </p:grpSpPr>
        <p:sp>
          <p:nvSpPr>
            <p:cNvPr id="135" name="Google Shape;135;p13"/>
            <p:cNvSpPr/>
            <p:nvPr/>
          </p:nvSpPr>
          <p:spPr>
            <a:xfrm>
              <a:off x="489688" y="411475"/>
              <a:ext cx="4320600" cy="4320600"/>
            </a:xfrm>
            <a:prstGeom prst="ellipse">
              <a:avLst/>
            </a:pr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13"/>
            <p:cNvGrpSpPr/>
            <p:nvPr/>
          </p:nvGrpSpPr>
          <p:grpSpPr>
            <a:xfrm>
              <a:off x="457194" y="824705"/>
              <a:ext cx="4385617" cy="4320397"/>
              <a:chOff x="457209" y="411470"/>
              <a:chExt cx="4385617" cy="4320397"/>
            </a:xfrm>
          </p:grpSpPr>
          <p:sp>
            <p:nvSpPr>
              <p:cNvPr id="137" name="Google Shape;137;p13"/>
              <p:cNvSpPr/>
              <p:nvPr/>
            </p:nvSpPr>
            <p:spPr>
              <a:xfrm>
                <a:off x="3130216" y="1066327"/>
                <a:ext cx="1060482" cy="580506"/>
              </a:xfrm>
              <a:custGeom>
                <a:rect b="b" l="l" r="r" t="t"/>
                <a:pathLst>
                  <a:path extrusionOk="0" h="28156" w="51436">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4063251" y="2231933"/>
                <a:ext cx="62574" cy="63090"/>
              </a:xfrm>
              <a:custGeom>
                <a:rect b="b" l="l" r="r" t="t"/>
                <a:pathLst>
                  <a:path extrusionOk="0" fill="none" h="3060" w="3035">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4094527" y="2018604"/>
                <a:ext cx="21" cy="213350"/>
              </a:xfrm>
              <a:custGeom>
                <a:rect b="b" l="l" r="r" t="t"/>
                <a:pathLst>
                  <a:path extrusionOk="0" fill="none" h="10348" w="1">
                    <a:moveTo>
                      <a:pt x="0" y="0"/>
                    </a:moveTo>
                    <a:lnTo>
                      <a:pt x="0" y="1034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3717619" y="1521681"/>
                <a:ext cx="126674" cy="405649"/>
              </a:xfrm>
              <a:custGeom>
                <a:rect b="b" l="l" r="r" t="t"/>
                <a:pathLst>
                  <a:path extrusionOk="0" fill="none" h="19675" w="6144">
                    <a:moveTo>
                      <a:pt x="0" y="1"/>
                    </a:moveTo>
                    <a:lnTo>
                      <a:pt x="0" y="8482"/>
                    </a:lnTo>
                    <a:lnTo>
                      <a:pt x="6144" y="11616"/>
                    </a:lnTo>
                    <a:lnTo>
                      <a:pt x="6144" y="19675"/>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4151947" y="1978606"/>
                <a:ext cx="76429" cy="335385"/>
              </a:xfrm>
              <a:custGeom>
                <a:rect b="b" l="l" r="r" t="t"/>
                <a:pathLst>
                  <a:path extrusionOk="0" fill="none" h="16267" w="3707">
                    <a:moveTo>
                      <a:pt x="3707" y="16267"/>
                    </a:moveTo>
                    <a:lnTo>
                      <a:pt x="3632" y="11342"/>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3979647" y="2052953"/>
                <a:ext cx="45668" cy="387197"/>
              </a:xfrm>
              <a:custGeom>
                <a:rect b="b" l="l" r="r" t="t"/>
                <a:pathLst>
                  <a:path extrusionOk="0" fill="none" h="18780" w="2215">
                    <a:moveTo>
                      <a:pt x="1" y="18779"/>
                    </a:moveTo>
                    <a:lnTo>
                      <a:pt x="1" y="8930"/>
                    </a:lnTo>
                    <a:lnTo>
                      <a:pt x="2215" y="7487"/>
                    </a:lnTo>
                    <a:lnTo>
                      <a:pt x="2215"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3844272" y="1521681"/>
                <a:ext cx="21" cy="53358"/>
              </a:xfrm>
              <a:custGeom>
                <a:rect b="b" l="l" r="r" t="t"/>
                <a:pathLst>
                  <a:path extrusionOk="0" fill="none" h="2588" w="1">
                    <a:moveTo>
                      <a:pt x="1" y="1"/>
                    </a:moveTo>
                    <a:lnTo>
                      <a:pt x="1" y="258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3844272" y="1624769"/>
                <a:ext cx="21" cy="86161"/>
              </a:xfrm>
              <a:custGeom>
                <a:rect b="b" l="l" r="r" t="t"/>
                <a:pathLst>
                  <a:path extrusionOk="0" fill="none" h="4179" w="1">
                    <a:moveTo>
                      <a:pt x="1" y="0"/>
                    </a:moveTo>
                    <a:lnTo>
                      <a:pt x="1" y="4179"/>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4094527" y="2353968"/>
                <a:ext cx="21" cy="132323"/>
              </a:xfrm>
              <a:custGeom>
                <a:rect b="b" l="l" r="r" t="t"/>
                <a:pathLst>
                  <a:path extrusionOk="0" fill="none" h="6418" w="1">
                    <a:moveTo>
                      <a:pt x="0" y="641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1327432" y="1744762"/>
                <a:ext cx="21" cy="213350"/>
              </a:xfrm>
              <a:custGeom>
                <a:rect b="b" l="l" r="r" t="t"/>
                <a:pathLst>
                  <a:path extrusionOk="0" fill="none" h="10348" w="1">
                    <a:moveTo>
                      <a:pt x="0" y="1034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1396666" y="1497579"/>
                <a:ext cx="45647" cy="508737"/>
              </a:xfrm>
              <a:custGeom>
                <a:rect b="b" l="l" r="r" t="t"/>
                <a:pathLst>
                  <a:path extrusionOk="0" fill="none" h="24675" w="2214">
                    <a:moveTo>
                      <a:pt x="2214" y="1"/>
                    </a:moveTo>
                    <a:lnTo>
                      <a:pt x="2214" y="9875"/>
                    </a:lnTo>
                    <a:lnTo>
                      <a:pt x="0" y="11293"/>
                    </a:lnTo>
                    <a:lnTo>
                      <a:pt x="0" y="24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2875064" y="1207841"/>
                <a:ext cx="197969" cy="191825"/>
              </a:xfrm>
              <a:custGeom>
                <a:rect b="b" l="l" r="r" t="t"/>
                <a:pathLst>
                  <a:path extrusionOk="0" h="9304" w="9602">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2948916" y="960163"/>
                <a:ext cx="197454" cy="223081"/>
              </a:xfrm>
              <a:custGeom>
                <a:rect b="b" l="l" r="r" t="t"/>
                <a:pathLst>
                  <a:path extrusionOk="0" h="10820" w="9577">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2641241" y="1232974"/>
                <a:ext cx="251802" cy="232318"/>
              </a:xfrm>
              <a:custGeom>
                <a:rect b="b" l="l" r="r" t="t"/>
                <a:pathLst>
                  <a:path extrusionOk="0" h="11268" w="12213">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2948916" y="694012"/>
                <a:ext cx="197454" cy="223102"/>
              </a:xfrm>
              <a:custGeom>
                <a:rect b="b" l="l" r="r" t="t"/>
                <a:pathLst>
                  <a:path extrusionOk="0" h="10821" w="9577">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2641241" y="960163"/>
                <a:ext cx="288727" cy="243080"/>
              </a:xfrm>
              <a:custGeom>
                <a:rect b="b" l="l" r="r" t="t"/>
                <a:pathLst>
                  <a:path extrusionOk="0" h="11790" w="14004">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2875064" y="477095"/>
                <a:ext cx="197969" cy="192320"/>
              </a:xfrm>
              <a:custGeom>
                <a:rect b="b" l="l" r="r" t="t"/>
                <a:pathLst>
                  <a:path extrusionOk="0" h="9328" w="9602">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2641241" y="673498"/>
                <a:ext cx="288727" cy="243616"/>
              </a:xfrm>
              <a:custGeom>
                <a:rect b="b" l="l" r="r" t="t"/>
                <a:pathLst>
                  <a:path extrusionOk="0" h="11816" w="14004">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2641241" y="411470"/>
                <a:ext cx="251802" cy="232833"/>
              </a:xfrm>
              <a:custGeom>
                <a:rect b="b" l="l" r="r" t="t"/>
                <a:pathLst>
                  <a:path extrusionOk="0" h="11293" w="12213">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2308928" y="673498"/>
                <a:ext cx="289243" cy="243616"/>
              </a:xfrm>
              <a:custGeom>
                <a:rect b="b" l="l" r="r" t="t"/>
                <a:pathLst>
                  <a:path extrusionOk="0" h="11816" w="14029">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2092527" y="694012"/>
                <a:ext cx="197454" cy="223102"/>
              </a:xfrm>
              <a:custGeom>
                <a:rect b="b" l="l" r="r" t="t"/>
                <a:pathLst>
                  <a:path extrusionOk="0" h="10821" w="9577">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2346369" y="1232974"/>
                <a:ext cx="251802" cy="232318"/>
              </a:xfrm>
              <a:custGeom>
                <a:rect b="b" l="l" r="r" t="t"/>
                <a:pathLst>
                  <a:path extrusionOk="0" h="11268" w="12213">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2346369" y="411470"/>
                <a:ext cx="251802" cy="232833"/>
              </a:xfrm>
              <a:custGeom>
                <a:rect b="b" l="l" r="r" t="t"/>
                <a:pathLst>
                  <a:path extrusionOk="0" h="11293" w="12213">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2308928" y="960163"/>
                <a:ext cx="289243" cy="243080"/>
              </a:xfrm>
              <a:custGeom>
                <a:rect b="b" l="l" r="r" t="t"/>
                <a:pathLst>
                  <a:path extrusionOk="0" h="11790" w="14029">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2166379" y="1207841"/>
                <a:ext cx="197454" cy="191825"/>
              </a:xfrm>
              <a:custGeom>
                <a:rect b="b" l="l" r="r" t="t"/>
                <a:pathLst>
                  <a:path extrusionOk="0" h="9304" w="9577">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2166379" y="477095"/>
                <a:ext cx="197454" cy="192320"/>
              </a:xfrm>
              <a:custGeom>
                <a:rect b="b" l="l" r="r" t="t"/>
                <a:pathLst>
                  <a:path extrusionOk="0" h="9328" w="9577">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2092527" y="960163"/>
                <a:ext cx="197454" cy="223081"/>
              </a:xfrm>
              <a:custGeom>
                <a:rect b="b" l="l" r="r" t="t"/>
                <a:pathLst>
                  <a:path extrusionOk="0" h="10820" w="9577">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954585" y="892465"/>
                <a:ext cx="1060502" cy="580506"/>
              </a:xfrm>
              <a:custGeom>
                <a:rect b="b" l="l" r="r" t="t"/>
                <a:pathLst>
                  <a:path extrusionOk="0" h="28156" w="51437">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930009" y="3342660"/>
                <a:ext cx="3397352" cy="1389207"/>
              </a:xfrm>
              <a:custGeom>
                <a:rect b="b" l="l" r="r" t="t"/>
                <a:pathLst>
                  <a:path extrusionOk="0" h="67380" w="16478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1934081" y="2035016"/>
                <a:ext cx="1389207" cy="1967652"/>
              </a:xfrm>
              <a:custGeom>
                <a:rect b="b" l="l" r="r" t="t"/>
                <a:pathLst>
                  <a:path extrusionOk="0" h="95436" w="6738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3280198" y="2814976"/>
                <a:ext cx="130777" cy="429256"/>
              </a:xfrm>
              <a:custGeom>
                <a:rect b="b" l="l" r="r" t="t"/>
                <a:pathLst>
                  <a:path extrusionOk="0" h="20820" w="6343">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1846395" y="2814976"/>
                <a:ext cx="131292" cy="429256"/>
              </a:xfrm>
              <a:custGeom>
                <a:rect b="b" l="l" r="r" t="t"/>
                <a:pathLst>
                  <a:path extrusionOk="0" h="20820" w="6368">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2155101" y="3728805"/>
                <a:ext cx="947683" cy="464121"/>
              </a:xfrm>
              <a:custGeom>
                <a:rect b="b" l="l" r="r" t="t"/>
                <a:pathLst>
                  <a:path extrusionOk="0" h="22511" w="45965">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2097661" y="2136021"/>
                <a:ext cx="1062049" cy="738993"/>
              </a:xfrm>
              <a:custGeom>
                <a:rect b="b" l="l" r="r" t="t"/>
                <a:pathLst>
                  <a:path extrusionOk="0" h="35843" w="51512">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2636107" y="2307826"/>
                <a:ext cx="421030" cy="461028"/>
              </a:xfrm>
              <a:custGeom>
                <a:rect b="b" l="l" r="r" t="t"/>
                <a:pathLst>
                  <a:path extrusionOk="0" h="22361" w="20421">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2636107" y="2212429"/>
                <a:ext cx="292830" cy="384640"/>
              </a:xfrm>
              <a:custGeom>
                <a:rect b="b" l="l" r="r" t="t"/>
                <a:pathLst>
                  <a:path extrusionOk="0" h="18656" w="14203">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2328927" y="2212429"/>
                <a:ext cx="292336" cy="384640"/>
              </a:xfrm>
              <a:custGeom>
                <a:rect b="b" l="l" r="r" t="t"/>
                <a:pathLst>
                  <a:path extrusionOk="0" h="18656" w="14179">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2200212" y="2307826"/>
                <a:ext cx="421051" cy="461028"/>
              </a:xfrm>
              <a:custGeom>
                <a:rect b="b" l="l" r="r" t="t"/>
                <a:pathLst>
                  <a:path extrusionOk="0" h="22361" w="20422">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2256621" y="1553473"/>
                <a:ext cx="114901" cy="309757"/>
              </a:xfrm>
              <a:custGeom>
                <a:rect b="b" l="l" r="r" t="t"/>
                <a:pathLst>
                  <a:path extrusionOk="0" fill="none" h="15024" w="5573">
                    <a:moveTo>
                      <a:pt x="5572" y="1"/>
                    </a:moveTo>
                    <a:lnTo>
                      <a:pt x="5572" y="6891"/>
                    </a:lnTo>
                    <a:lnTo>
                      <a:pt x="1" y="10074"/>
                    </a:lnTo>
                    <a:lnTo>
                      <a:pt x="1" y="1502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2224829" y="1863210"/>
                <a:ext cx="63110" cy="63110"/>
              </a:xfrm>
              <a:custGeom>
                <a:rect b="b" l="l" r="r" t="t"/>
                <a:pathLst>
                  <a:path extrusionOk="0" fill="none" h="3061" w="3061">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2443292"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2503289" y="1469890"/>
                <a:ext cx="20535" cy="320520"/>
              </a:xfrm>
              <a:custGeom>
                <a:rect b="b" l="l" r="r" t="t"/>
                <a:pathLst>
                  <a:path extrusionOk="0" fill="none" h="15546" w="996">
                    <a:moveTo>
                      <a:pt x="1" y="1"/>
                    </a:moveTo>
                    <a:lnTo>
                      <a:pt x="1"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2325340" y="1721671"/>
                <a:ext cx="21" cy="94387"/>
              </a:xfrm>
              <a:custGeom>
                <a:rect b="b" l="l" r="r" t="t"/>
                <a:pathLst>
                  <a:path extrusionOk="0" fill="none" h="4578" w="1">
                    <a:moveTo>
                      <a:pt x="1" y="1"/>
                    </a:moveTo>
                    <a:lnTo>
                      <a:pt x="1" y="457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2371502" y="1458097"/>
                <a:ext cx="10783" cy="93356"/>
              </a:xfrm>
              <a:custGeom>
                <a:rect b="b" l="l" r="r" t="t"/>
                <a:pathLst>
                  <a:path extrusionOk="0" fill="none" h="4528" w="523">
                    <a:moveTo>
                      <a:pt x="0" y="4527"/>
                    </a:moveTo>
                    <a:lnTo>
                      <a:pt x="523" y="4179"/>
                    </a:lnTo>
                    <a:lnTo>
                      <a:pt x="523"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2412016" y="1658602"/>
                <a:ext cx="63090" cy="63090"/>
              </a:xfrm>
              <a:custGeom>
                <a:rect b="b" l="l" r="r" t="t"/>
                <a:pathLst>
                  <a:path extrusionOk="0" fill="none" h="3060" w="306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2256622" y="1992956"/>
                <a:ext cx="21" cy="213350"/>
              </a:xfrm>
              <a:custGeom>
                <a:rect b="b" l="l" r="r" t="t"/>
                <a:pathLst>
                  <a:path extrusionOk="0" fill="none" h="10348" w="1">
                    <a:moveTo>
                      <a:pt x="1" y="10347"/>
                    </a:moveTo>
                    <a:lnTo>
                      <a:pt x="1"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2443292" y="1721671"/>
                <a:ext cx="126674" cy="405670"/>
              </a:xfrm>
              <a:custGeom>
                <a:rect b="b" l="l" r="r" t="t"/>
                <a:pathLst>
                  <a:path extrusionOk="0" fill="none" h="19676" w="6144">
                    <a:moveTo>
                      <a:pt x="6144" y="19675"/>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2325340" y="1784760"/>
                <a:ext cx="46183" cy="387691"/>
              </a:xfrm>
              <a:custGeom>
                <a:rect b="b" l="l" r="r" t="t"/>
                <a:pathLst>
                  <a:path extrusionOk="0" fill="none" h="18804" w="2240">
                    <a:moveTo>
                      <a:pt x="2239" y="0"/>
                    </a:moveTo>
                    <a:lnTo>
                      <a:pt x="2239" y="9850"/>
                    </a:lnTo>
                    <a:lnTo>
                      <a:pt x="1" y="11292"/>
                    </a:lnTo>
                    <a:lnTo>
                      <a:pt x="1" y="1880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2443292"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2443292"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2523804"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2889950" y="1846283"/>
                <a:ext cx="63090" cy="62595"/>
              </a:xfrm>
              <a:custGeom>
                <a:rect b="b" l="l" r="r" t="t"/>
                <a:pathLst>
                  <a:path extrusionOk="0" fill="none" h="3036" w="306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2714062" y="1658602"/>
                <a:ext cx="62574" cy="63090"/>
              </a:xfrm>
              <a:custGeom>
                <a:rect b="b" l="l" r="r" t="t"/>
                <a:pathLst>
                  <a:path extrusionOk="0" fill="none" h="3060" w="3035">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2745339"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2804820" y="1469890"/>
                <a:ext cx="20535" cy="320520"/>
              </a:xfrm>
              <a:custGeom>
                <a:rect b="b" l="l" r="r" t="t"/>
                <a:pathLst>
                  <a:path extrusionOk="0" fill="none" h="15546" w="996">
                    <a:moveTo>
                      <a:pt x="0" y="1"/>
                    </a:moveTo>
                    <a:lnTo>
                      <a:pt x="0"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2745339" y="1721671"/>
                <a:ext cx="126674" cy="434369"/>
              </a:xfrm>
              <a:custGeom>
                <a:rect b="b" l="l" r="r" t="t"/>
                <a:pathLst>
                  <a:path extrusionOk="0" fill="none" h="21068" w="6144">
                    <a:moveTo>
                      <a:pt x="6144" y="21068"/>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2623799" y="1728866"/>
                <a:ext cx="21" cy="94366"/>
              </a:xfrm>
              <a:custGeom>
                <a:rect b="b" l="l" r="r" t="t"/>
                <a:pathLst>
                  <a:path extrusionOk="0" fill="none" h="4577" w="1">
                    <a:moveTo>
                      <a:pt x="0" y="0"/>
                    </a:moveTo>
                    <a:lnTo>
                      <a:pt x="0" y="457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2627386" y="1784760"/>
                <a:ext cx="46183" cy="335385"/>
              </a:xfrm>
              <a:custGeom>
                <a:rect b="b" l="l" r="r" t="t"/>
                <a:pathLst>
                  <a:path extrusionOk="0" fill="none" h="16267" w="2240">
                    <a:moveTo>
                      <a:pt x="2239" y="0"/>
                    </a:moveTo>
                    <a:lnTo>
                      <a:pt x="2239" y="9850"/>
                    </a:lnTo>
                    <a:lnTo>
                      <a:pt x="1" y="11292"/>
                    </a:lnTo>
                    <a:lnTo>
                      <a:pt x="1" y="1626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2745339"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2745339"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2673549" y="1458097"/>
                <a:ext cx="10268" cy="93356"/>
              </a:xfrm>
              <a:custGeom>
                <a:rect b="b" l="l" r="r" t="t"/>
                <a:pathLst>
                  <a:path extrusionOk="0" fill="none" h="4528" w="498">
                    <a:moveTo>
                      <a:pt x="0" y="4527"/>
                    </a:moveTo>
                    <a:lnTo>
                      <a:pt x="498" y="4179"/>
                    </a:lnTo>
                    <a:lnTo>
                      <a:pt x="498"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2825335"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2563286" y="1469890"/>
                <a:ext cx="21" cy="52843"/>
              </a:xfrm>
              <a:custGeom>
                <a:rect b="b" l="l" r="r" t="t"/>
                <a:pathLst>
                  <a:path extrusionOk="0" fill="none" h="2563" w="1">
                    <a:moveTo>
                      <a:pt x="1" y="1"/>
                    </a:moveTo>
                    <a:lnTo>
                      <a:pt x="1" y="256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2563286" y="1565782"/>
                <a:ext cx="57976" cy="91810"/>
              </a:xfrm>
              <a:custGeom>
                <a:rect b="b" l="l" r="r" t="t"/>
                <a:pathLst>
                  <a:path extrusionOk="0" fill="none" h="4453" w="2812">
                    <a:moveTo>
                      <a:pt x="1" y="1"/>
                    </a:moveTo>
                    <a:lnTo>
                      <a:pt x="2811" y="971"/>
                    </a:lnTo>
                    <a:lnTo>
                      <a:pt x="2811" y="445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2569946" y="1553473"/>
                <a:ext cx="103624" cy="352848"/>
              </a:xfrm>
              <a:custGeom>
                <a:rect b="b" l="l" r="r" t="t"/>
                <a:pathLst>
                  <a:path extrusionOk="0" fill="none" h="17114" w="5026">
                    <a:moveTo>
                      <a:pt x="1" y="17113"/>
                    </a:moveTo>
                    <a:lnTo>
                      <a:pt x="1" y="10074"/>
                    </a:lnTo>
                    <a:lnTo>
                      <a:pt x="5025" y="6891"/>
                    </a:lnTo>
                    <a:lnTo>
                      <a:pt x="5025"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2367399"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2427912"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2488424"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2548936"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2608933"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2669446"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2729958"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2790450" y="881693"/>
                <a:ext cx="29772" cy="52327"/>
              </a:xfrm>
              <a:custGeom>
                <a:rect b="b" l="l" r="r" t="t"/>
                <a:pathLst>
                  <a:path extrusionOk="0" h="2538" w="1444">
                    <a:moveTo>
                      <a:pt x="1" y="1"/>
                    </a:moveTo>
                    <a:lnTo>
                      <a:pt x="1" y="2538"/>
                    </a:lnTo>
                    <a:lnTo>
                      <a:pt x="1444" y="2538"/>
                    </a:lnTo>
                    <a:lnTo>
                      <a:pt x="1444"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2367399"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2427912"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2488424"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2548936"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2608933"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2669446"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2729958"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2790450" y="1422717"/>
                <a:ext cx="29772" cy="52327"/>
              </a:xfrm>
              <a:custGeom>
                <a:rect b="b" l="l" r="r" t="t"/>
                <a:pathLst>
                  <a:path extrusionOk="0" h="2538" w="1444">
                    <a:moveTo>
                      <a:pt x="1" y="0"/>
                    </a:moveTo>
                    <a:lnTo>
                      <a:pt x="1" y="2537"/>
                    </a:lnTo>
                    <a:lnTo>
                      <a:pt x="1444" y="2537"/>
                    </a:lnTo>
                    <a:lnTo>
                      <a:pt x="1444"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2841746" y="951958"/>
                <a:ext cx="51812" cy="29256"/>
              </a:xfrm>
              <a:custGeom>
                <a:rect b="b" l="l" r="r" t="t"/>
                <a:pathLst>
                  <a:path extrusionOk="0" h="1419" w="2513">
                    <a:moveTo>
                      <a:pt x="0" y="1"/>
                    </a:moveTo>
                    <a:lnTo>
                      <a:pt x="0" y="1418"/>
                    </a:lnTo>
                    <a:lnTo>
                      <a:pt x="2512" y="1418"/>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2841746" y="1011955"/>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2841746" y="1072467"/>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2841746" y="1132979"/>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2841746" y="1193492"/>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2841746" y="1254004"/>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2841746" y="1314516"/>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2841746" y="1375029"/>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2294063" y="951958"/>
                <a:ext cx="51812" cy="29256"/>
              </a:xfrm>
              <a:custGeom>
                <a:rect b="b" l="l" r="r" t="t"/>
                <a:pathLst>
                  <a:path extrusionOk="0" h="1419" w="2513">
                    <a:moveTo>
                      <a:pt x="1" y="1"/>
                    </a:moveTo>
                    <a:lnTo>
                      <a:pt x="1" y="1418"/>
                    </a:lnTo>
                    <a:lnTo>
                      <a:pt x="2513" y="1418"/>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a:off x="2294063" y="1011955"/>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p:nvPr/>
            </p:nvSpPr>
            <p:spPr>
              <a:xfrm>
                <a:off x="2294063" y="1072467"/>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a:off x="2294063" y="1132979"/>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a:off x="2294063" y="1193492"/>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a:off x="2294063" y="1254004"/>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a:off x="2294063" y="1314516"/>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a:off x="2294063" y="1375029"/>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a:off x="2341751" y="925815"/>
                <a:ext cx="504118" cy="504613"/>
              </a:xfrm>
              <a:custGeom>
                <a:rect b="b" l="l" r="r" t="t"/>
                <a:pathLst>
                  <a:path extrusionOk="0" h="24475" w="24451">
                    <a:moveTo>
                      <a:pt x="1" y="0"/>
                    </a:moveTo>
                    <a:lnTo>
                      <a:pt x="1" y="24474"/>
                    </a:lnTo>
                    <a:lnTo>
                      <a:pt x="24450" y="24474"/>
                    </a:lnTo>
                    <a:lnTo>
                      <a:pt x="24450" y="0"/>
                    </a:lnTo>
                    <a:close/>
                  </a:path>
                </a:pathLst>
              </a:custGeom>
              <a:solidFill>
                <a:srgbClr val="8F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a:off x="2376636" y="961194"/>
                <a:ext cx="434349" cy="433854"/>
              </a:xfrm>
              <a:custGeom>
                <a:rect b="b" l="l" r="r" t="t"/>
                <a:pathLst>
                  <a:path extrusionOk="0" h="21043" w="21067">
                    <a:moveTo>
                      <a:pt x="3084" y="0"/>
                    </a:moveTo>
                    <a:lnTo>
                      <a:pt x="0" y="3234"/>
                    </a:lnTo>
                    <a:lnTo>
                      <a:pt x="0" y="21042"/>
                    </a:lnTo>
                    <a:lnTo>
                      <a:pt x="21067" y="21042"/>
                    </a:lnTo>
                    <a:lnTo>
                      <a:pt x="210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a:off x="2341751" y="1395028"/>
                <a:ext cx="504118" cy="35400"/>
              </a:xfrm>
              <a:custGeom>
                <a:rect b="b" l="l" r="r" t="t"/>
                <a:pathLst>
                  <a:path extrusionOk="0" h="1717" w="24451">
                    <a:moveTo>
                      <a:pt x="1692" y="0"/>
                    </a:moveTo>
                    <a:lnTo>
                      <a:pt x="1" y="1716"/>
                    </a:lnTo>
                    <a:lnTo>
                      <a:pt x="24450" y="1716"/>
                    </a:lnTo>
                    <a:lnTo>
                      <a:pt x="22759"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
              <p:cNvSpPr/>
              <p:nvPr/>
            </p:nvSpPr>
            <p:spPr>
              <a:xfrm>
                <a:off x="2341751" y="925815"/>
                <a:ext cx="504118" cy="35400"/>
              </a:xfrm>
              <a:custGeom>
                <a:rect b="b" l="l" r="r" t="t"/>
                <a:pathLst>
                  <a:path extrusionOk="0" h="1717" w="24451">
                    <a:moveTo>
                      <a:pt x="1" y="0"/>
                    </a:moveTo>
                    <a:lnTo>
                      <a:pt x="1692" y="1716"/>
                    </a:lnTo>
                    <a:lnTo>
                      <a:pt x="22759" y="1716"/>
                    </a:lnTo>
                    <a:lnTo>
                      <a:pt x="24450"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a:off x="2341751" y="925815"/>
                <a:ext cx="34905" cy="504613"/>
              </a:xfrm>
              <a:custGeom>
                <a:rect b="b" l="l" r="r" t="t"/>
                <a:pathLst>
                  <a:path extrusionOk="0" h="24475" w="1693">
                    <a:moveTo>
                      <a:pt x="1" y="0"/>
                    </a:moveTo>
                    <a:lnTo>
                      <a:pt x="1" y="24474"/>
                    </a:lnTo>
                    <a:lnTo>
                      <a:pt x="1692" y="22758"/>
                    </a:lnTo>
                    <a:lnTo>
                      <a:pt x="1692" y="1716"/>
                    </a:lnTo>
                    <a:lnTo>
                      <a:pt x="1"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a:off x="2427912" y="1128361"/>
                <a:ext cx="97954" cy="114386"/>
              </a:xfrm>
              <a:custGeom>
                <a:rect b="b" l="l" r="r" t="t"/>
                <a:pathLst>
                  <a:path extrusionOk="0" h="5548" w="4751">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p:nvPr/>
            </p:nvSpPr>
            <p:spPr>
              <a:xfrm>
                <a:off x="2543287" y="1130918"/>
                <a:ext cx="81563" cy="109252"/>
              </a:xfrm>
              <a:custGeom>
                <a:rect b="b" l="l" r="r" t="t"/>
                <a:pathLst>
                  <a:path extrusionOk="0" h="5299" w="3956">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a:off x="2643798" y="1130918"/>
                <a:ext cx="92325" cy="111829"/>
              </a:xfrm>
              <a:custGeom>
                <a:rect b="b" l="l" r="r" t="t"/>
                <a:pathLst>
                  <a:path extrusionOk="0" h="5424" w="4478">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a:off x="2825335" y="1730392"/>
                <a:ext cx="96428" cy="115912"/>
              </a:xfrm>
              <a:custGeom>
                <a:rect b="b" l="l" r="r" t="t"/>
                <a:pathLst>
                  <a:path extrusionOk="0" fill="none" h="5622" w="4677">
                    <a:moveTo>
                      <a:pt x="0" y="1"/>
                    </a:moveTo>
                    <a:lnTo>
                      <a:pt x="4676" y="1866"/>
                    </a:lnTo>
                    <a:lnTo>
                      <a:pt x="4676" y="5622"/>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a:off x="3675669" y="3764185"/>
                <a:ext cx="506160" cy="494882"/>
              </a:xfrm>
              <a:custGeom>
                <a:rect b="b" l="l" r="r" t="t"/>
                <a:pathLst>
                  <a:path extrusionOk="0" h="24003" w="2455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a:off x="2947370" y="1410924"/>
                <a:ext cx="392846" cy="384104"/>
              </a:xfrm>
              <a:custGeom>
                <a:rect b="b" l="l" r="r" t="t"/>
                <a:pathLst>
                  <a:path extrusionOk="0" h="18630" w="19054">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a:off x="828468" y="3647263"/>
                <a:ext cx="694356" cy="693861"/>
              </a:xfrm>
              <a:custGeom>
                <a:rect b="b" l="l" r="r" t="t"/>
                <a:pathLst>
                  <a:path extrusionOk="0" h="33654" w="33678">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a:off x="1779203" y="1326825"/>
                <a:ext cx="470265" cy="470780"/>
              </a:xfrm>
              <a:custGeom>
                <a:rect b="b" l="l" r="r" t="t"/>
                <a:pathLst>
                  <a:path extrusionOk="0" h="22834" w="22809">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a:off x="1070002" y="3153432"/>
                <a:ext cx="62574" cy="63110"/>
              </a:xfrm>
              <a:custGeom>
                <a:rect b="b" l="l" r="r" t="t"/>
                <a:pathLst>
                  <a:path extrusionOk="0" fill="none" h="3061" w="3035">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
              <p:cNvSpPr/>
              <p:nvPr/>
            </p:nvSpPr>
            <p:spPr>
              <a:xfrm>
                <a:off x="914113" y="3487786"/>
                <a:ext cx="21" cy="213350"/>
              </a:xfrm>
              <a:custGeom>
                <a:rect b="b" l="l" r="r" t="t"/>
                <a:pathLst>
                  <a:path extrusionOk="0" fill="none" h="10348" w="1">
                    <a:moveTo>
                      <a:pt x="0" y="10347"/>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
              <p:cNvSpPr/>
              <p:nvPr/>
            </p:nvSpPr>
            <p:spPr>
              <a:xfrm>
                <a:off x="1088455" y="3216522"/>
                <a:ext cx="126695" cy="484614"/>
              </a:xfrm>
              <a:custGeom>
                <a:rect b="b" l="l" r="r" t="t"/>
                <a:pathLst>
                  <a:path extrusionOk="0" fill="none" h="23505" w="6145">
                    <a:moveTo>
                      <a:pt x="6144" y="23504"/>
                    </a:moveTo>
                    <a:lnTo>
                      <a:pt x="6144" y="11193"/>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
              <p:cNvSpPr/>
              <p:nvPr/>
            </p:nvSpPr>
            <p:spPr>
              <a:xfrm>
                <a:off x="983326" y="3279591"/>
                <a:ext cx="45668" cy="327695"/>
              </a:xfrm>
              <a:custGeom>
                <a:rect b="b" l="l" r="r" t="t"/>
                <a:pathLst>
                  <a:path extrusionOk="0" fill="none" h="15894" w="2215">
                    <a:moveTo>
                      <a:pt x="2215" y="0"/>
                    </a:moveTo>
                    <a:lnTo>
                      <a:pt x="2215" y="9850"/>
                    </a:lnTo>
                    <a:lnTo>
                      <a:pt x="1" y="11292"/>
                    </a:lnTo>
                    <a:lnTo>
                      <a:pt x="1" y="1589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3"/>
              <p:cNvSpPr/>
              <p:nvPr/>
            </p:nvSpPr>
            <p:spPr>
              <a:xfrm>
                <a:off x="1088455" y="3432923"/>
                <a:ext cx="21" cy="86161"/>
              </a:xfrm>
              <a:custGeom>
                <a:rect b="b" l="l" r="r" t="t"/>
                <a:pathLst>
                  <a:path extrusionOk="0" fill="none" h="4179" w="1">
                    <a:moveTo>
                      <a:pt x="1" y="4179"/>
                    </a:move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3"/>
              <p:cNvSpPr/>
              <p:nvPr/>
            </p:nvSpPr>
            <p:spPr>
              <a:xfrm>
                <a:off x="1181275" y="3341134"/>
                <a:ext cx="21" cy="31297"/>
              </a:xfrm>
              <a:custGeom>
                <a:rect b="b" l="l" r="r" t="t"/>
                <a:pathLst>
                  <a:path extrusionOk="0" fill="none" h="1518" w="1">
                    <a:moveTo>
                      <a:pt x="1" y="0"/>
                    </a:moveTo>
                    <a:lnTo>
                      <a:pt x="1" y="151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3"/>
              <p:cNvSpPr/>
              <p:nvPr/>
            </p:nvSpPr>
            <p:spPr>
              <a:xfrm>
                <a:off x="3852588" y="3318043"/>
                <a:ext cx="114881" cy="309757"/>
              </a:xfrm>
              <a:custGeom>
                <a:rect b="b" l="l" r="r" t="t"/>
                <a:pathLst>
                  <a:path extrusionOk="0" fill="none" h="15024" w="5572">
                    <a:moveTo>
                      <a:pt x="1" y="15024"/>
                    </a:moveTo>
                    <a:lnTo>
                      <a:pt x="1" y="8134"/>
                    </a:lnTo>
                    <a:lnTo>
                      <a:pt x="5572" y="4975"/>
                    </a:lnTo>
                    <a:lnTo>
                      <a:pt x="5572"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
              <p:cNvSpPr/>
              <p:nvPr/>
            </p:nvSpPr>
            <p:spPr>
              <a:xfrm>
                <a:off x="3936171" y="3255489"/>
                <a:ext cx="63110" cy="62574"/>
              </a:xfrm>
              <a:custGeom>
                <a:rect b="b" l="l" r="r" t="t"/>
                <a:pathLst>
                  <a:path extrusionOk="0" fill="none" h="3035" w="3061">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cap="rnd" cmpd="sng" w="23625">
                <a:solidFill>
                  <a:srgbClr val="B1B2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a:off x="3780282" y="3578545"/>
                <a:ext cx="21" cy="132839"/>
              </a:xfrm>
              <a:custGeom>
                <a:rect b="b" l="l" r="r" t="t"/>
                <a:pathLst>
                  <a:path extrusionOk="0" fill="none" h="6443" w="1">
                    <a:moveTo>
                      <a:pt x="1" y="6443"/>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3"/>
              <p:cNvSpPr/>
              <p:nvPr/>
            </p:nvSpPr>
            <p:spPr>
              <a:xfrm>
                <a:off x="3700286" y="3391379"/>
                <a:ext cx="20535" cy="562054"/>
              </a:xfrm>
              <a:custGeom>
                <a:rect b="b" l="l" r="r" t="t"/>
                <a:pathLst>
                  <a:path extrusionOk="0" fill="none" h="27261" w="996">
                    <a:moveTo>
                      <a:pt x="995" y="27261"/>
                    </a:moveTo>
                    <a:lnTo>
                      <a:pt x="995" y="9079"/>
                    </a:lnTo>
                    <a:lnTo>
                      <a:pt x="1" y="8333"/>
                    </a:ln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p:nvPr/>
            </p:nvSpPr>
            <p:spPr>
              <a:xfrm>
                <a:off x="3898750" y="3365236"/>
                <a:ext cx="21" cy="94366"/>
              </a:xfrm>
              <a:custGeom>
                <a:rect b="b" l="l" r="r" t="t"/>
                <a:pathLst>
                  <a:path extrusionOk="0" fill="none" h="4577" w="1">
                    <a:moveTo>
                      <a:pt x="0" y="457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p:nvPr/>
            </p:nvSpPr>
            <p:spPr>
              <a:xfrm>
                <a:off x="3841825" y="3629841"/>
                <a:ext cx="10783" cy="190258"/>
              </a:xfrm>
              <a:custGeom>
                <a:rect b="b" l="l" r="r" t="t"/>
                <a:pathLst>
                  <a:path extrusionOk="0" fill="none" h="9228" w="523">
                    <a:moveTo>
                      <a:pt x="523" y="0"/>
                    </a:moveTo>
                    <a:lnTo>
                      <a:pt x="0" y="373"/>
                    </a:lnTo>
                    <a:lnTo>
                      <a:pt x="0" y="9228"/>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3749005" y="3459582"/>
                <a:ext cx="63090" cy="63090"/>
              </a:xfrm>
              <a:custGeom>
                <a:rect b="b" l="l" r="r" t="t"/>
                <a:pathLst>
                  <a:path extrusionOk="0" fill="none" h="3060" w="306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3599776" y="3358556"/>
                <a:ext cx="21" cy="94387"/>
              </a:xfrm>
              <a:custGeom>
                <a:rect b="b" l="l" r="r" t="t"/>
                <a:pathLst>
                  <a:path extrusionOk="0" fill="none" h="4578" w="1">
                    <a:moveTo>
                      <a:pt x="1" y="4577"/>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3660288" y="3659056"/>
                <a:ext cx="21" cy="52327"/>
              </a:xfrm>
              <a:custGeom>
                <a:rect b="b" l="l" r="r" t="t"/>
                <a:pathLst>
                  <a:path extrusionOk="0" fill="none" h="2538" w="1">
                    <a:moveTo>
                      <a:pt x="0" y="253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3602333" y="3524197"/>
                <a:ext cx="57976" cy="91810"/>
              </a:xfrm>
              <a:custGeom>
                <a:rect b="b" l="l" r="r" t="t"/>
                <a:pathLst>
                  <a:path extrusionOk="0" fill="none" h="4453" w="2812">
                    <a:moveTo>
                      <a:pt x="2811" y="4453"/>
                    </a:moveTo>
                    <a:lnTo>
                      <a:pt x="1" y="3458"/>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457209" y="2634985"/>
                <a:ext cx="509232" cy="862574"/>
              </a:xfrm>
              <a:custGeom>
                <a:rect b="b" l="l" r="r" t="t"/>
                <a:pathLst>
                  <a:path extrusionOk="0" h="41837" w="24699">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480795" y="2698569"/>
                <a:ext cx="12824" cy="688728"/>
              </a:xfrm>
              <a:custGeom>
                <a:rect b="b" l="l" r="r" t="t"/>
                <a:pathLst>
                  <a:path extrusionOk="0" h="33405" w="622">
                    <a:moveTo>
                      <a:pt x="0" y="1"/>
                    </a:moveTo>
                    <a:lnTo>
                      <a:pt x="0" y="33405"/>
                    </a:lnTo>
                    <a:lnTo>
                      <a:pt x="622" y="33405"/>
                    </a:lnTo>
                    <a:lnTo>
                      <a:pt x="622"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663858" y="2667292"/>
                <a:ext cx="95913" cy="9773"/>
              </a:xfrm>
              <a:custGeom>
                <a:rect b="b" l="l" r="r" t="t"/>
                <a:pathLst>
                  <a:path extrusionOk="0" h="474" w="4652">
                    <a:moveTo>
                      <a:pt x="1" y="1"/>
                    </a:moveTo>
                    <a:lnTo>
                      <a:pt x="1" y="473"/>
                    </a:lnTo>
                    <a:lnTo>
                      <a:pt x="4652" y="473"/>
                    </a:lnTo>
                    <a:lnTo>
                      <a:pt x="46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a:off x="710515" y="3014470"/>
                <a:ext cx="21" cy="21"/>
              </a:xfrm>
              <a:custGeom>
                <a:rect b="b" l="l" r="r" t="t"/>
                <a:pathLst>
                  <a:path extrusionOk="0" h="1" w="1">
                    <a:moveTo>
                      <a:pt x="1" y="0"/>
                    </a:moveTo>
                    <a:lnTo>
                      <a:pt x="1" y="0"/>
                    </a:lnTo>
                    <a:close/>
                  </a:path>
                </a:pathLst>
              </a:custGeom>
              <a:solidFill>
                <a:srgbClr val="DB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p:nvPr/>
            </p:nvSpPr>
            <p:spPr>
              <a:xfrm>
                <a:off x="710515" y="3014470"/>
                <a:ext cx="21" cy="21"/>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3"/>
              <p:cNvSpPr/>
              <p:nvPr/>
            </p:nvSpPr>
            <p:spPr>
              <a:xfrm>
                <a:off x="664889" y="3122671"/>
                <a:ext cx="93851" cy="138983"/>
              </a:xfrm>
              <a:custGeom>
                <a:rect b="b" l="l" r="r" t="t"/>
                <a:pathLst>
                  <a:path extrusionOk="0" h="6741" w="4552">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
              <p:cNvSpPr/>
              <p:nvPr/>
            </p:nvSpPr>
            <p:spPr>
              <a:xfrm>
                <a:off x="3956576" y="1796038"/>
                <a:ext cx="478986" cy="312829"/>
              </a:xfrm>
              <a:custGeom>
                <a:rect b="b" l="l" r="r" t="t"/>
                <a:pathLst>
                  <a:path extrusionOk="0" h="15173" w="23232">
                    <a:moveTo>
                      <a:pt x="1" y="0"/>
                    </a:moveTo>
                    <a:lnTo>
                      <a:pt x="1" y="15173"/>
                    </a:lnTo>
                    <a:lnTo>
                      <a:pt x="23231" y="15173"/>
                    </a:lnTo>
                    <a:lnTo>
                      <a:pt x="23231"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3956576" y="1796038"/>
                <a:ext cx="478986" cy="144116"/>
              </a:xfrm>
              <a:custGeom>
                <a:rect b="b" l="l" r="r" t="t"/>
                <a:pathLst>
                  <a:path extrusionOk="0" h="6990" w="23232">
                    <a:moveTo>
                      <a:pt x="1" y="0"/>
                    </a:moveTo>
                    <a:lnTo>
                      <a:pt x="11616" y="6990"/>
                    </a:lnTo>
                    <a:lnTo>
                      <a:pt x="232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4100781" y="3340103"/>
                <a:ext cx="241039" cy="227700"/>
              </a:xfrm>
              <a:custGeom>
                <a:rect b="b" l="l" r="r" t="t"/>
                <a:pathLst>
                  <a:path extrusionOk="0" h="11044" w="11691">
                    <a:moveTo>
                      <a:pt x="1" y="0"/>
                    </a:moveTo>
                    <a:lnTo>
                      <a:pt x="1" y="11044"/>
                    </a:lnTo>
                    <a:lnTo>
                      <a:pt x="11691" y="11044"/>
                    </a:lnTo>
                    <a:lnTo>
                      <a:pt x="116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4001302" y="3559061"/>
                <a:ext cx="439998" cy="21050"/>
              </a:xfrm>
              <a:custGeom>
                <a:rect b="b" l="l" r="r" t="t"/>
                <a:pathLst>
                  <a:path extrusionOk="0" h="1021" w="21341">
                    <a:moveTo>
                      <a:pt x="1" y="1"/>
                    </a:moveTo>
                    <a:lnTo>
                      <a:pt x="1" y="1021"/>
                    </a:lnTo>
                    <a:lnTo>
                      <a:pt x="21341" y="1021"/>
                    </a:lnTo>
                    <a:lnTo>
                      <a:pt x="21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3599776" y="2531918"/>
                <a:ext cx="1243050" cy="830246"/>
              </a:xfrm>
              <a:custGeom>
                <a:rect b="b" l="l" r="r" t="t"/>
                <a:pathLst>
                  <a:path extrusionOk="0" h="40269" w="60291">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a:off x="3642331" y="2586781"/>
                <a:ext cx="1157941" cy="664626"/>
              </a:xfrm>
              <a:custGeom>
                <a:rect b="b" l="l" r="r" t="t"/>
                <a:pathLst>
                  <a:path extrusionOk="0" h="32236" w="56163">
                    <a:moveTo>
                      <a:pt x="1" y="1"/>
                    </a:moveTo>
                    <a:lnTo>
                      <a:pt x="1" y="32235"/>
                    </a:lnTo>
                    <a:lnTo>
                      <a:pt x="56163" y="32235"/>
                    </a:lnTo>
                    <a:lnTo>
                      <a:pt x="561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3642331" y="2649871"/>
                <a:ext cx="1157941" cy="62574"/>
              </a:xfrm>
              <a:custGeom>
                <a:rect b="b" l="l" r="r" t="t"/>
                <a:pathLst>
                  <a:path extrusionOk="0" h="3035" w="56163">
                    <a:moveTo>
                      <a:pt x="1" y="0"/>
                    </a:moveTo>
                    <a:lnTo>
                      <a:pt x="1" y="3034"/>
                    </a:lnTo>
                    <a:lnTo>
                      <a:pt x="56163" y="3034"/>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3642331" y="3130877"/>
                <a:ext cx="1157941" cy="16948"/>
              </a:xfrm>
              <a:custGeom>
                <a:rect b="b" l="l" r="r" t="t"/>
                <a:pathLst>
                  <a:path extrusionOk="0" h="822" w="56163">
                    <a:moveTo>
                      <a:pt x="1" y="0"/>
                    </a:moveTo>
                    <a:lnTo>
                      <a:pt x="1" y="821"/>
                    </a:lnTo>
                    <a:lnTo>
                      <a:pt x="56163" y="821"/>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a:off x="3642331" y="3186771"/>
                <a:ext cx="1157941" cy="16432"/>
              </a:xfrm>
              <a:custGeom>
                <a:rect b="b" l="l" r="r" t="t"/>
                <a:pathLst>
                  <a:path extrusionOk="0" h="797" w="56163">
                    <a:moveTo>
                      <a:pt x="1" y="0"/>
                    </a:moveTo>
                    <a:lnTo>
                      <a:pt x="1" y="796"/>
                    </a:lnTo>
                    <a:lnTo>
                      <a:pt x="56163" y="796"/>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a:off x="3711564" y="2784214"/>
                <a:ext cx="389238" cy="293346"/>
              </a:xfrm>
              <a:custGeom>
                <a:rect b="b" l="l" r="r" t="t"/>
                <a:pathLst>
                  <a:path extrusionOk="0" h="14228" w="18879">
                    <a:moveTo>
                      <a:pt x="1" y="1"/>
                    </a:moveTo>
                    <a:lnTo>
                      <a:pt x="1" y="14228"/>
                    </a:lnTo>
                    <a:lnTo>
                      <a:pt x="18879" y="14228"/>
                    </a:lnTo>
                    <a:lnTo>
                      <a:pt x="18879"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4189498" y="2784214"/>
                <a:ext cx="540014" cy="11298"/>
              </a:xfrm>
              <a:custGeom>
                <a:rect b="b" l="l" r="r" t="t"/>
                <a:pathLst>
                  <a:path extrusionOk="0" h="548"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4189498" y="2823181"/>
                <a:ext cx="540014" cy="11319"/>
              </a:xfrm>
              <a:custGeom>
                <a:rect b="b" l="l" r="r" t="t"/>
                <a:pathLst>
                  <a:path extrusionOk="0" h="549"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a:off x="4189498" y="2862169"/>
                <a:ext cx="361548" cy="11298"/>
              </a:xfrm>
              <a:custGeom>
                <a:rect b="b" l="l" r="r" t="t"/>
                <a:pathLst>
                  <a:path extrusionOk="0" h="548" w="17536">
                    <a:moveTo>
                      <a:pt x="1" y="0"/>
                    </a:moveTo>
                    <a:lnTo>
                      <a:pt x="1" y="547"/>
                    </a:lnTo>
                    <a:lnTo>
                      <a:pt x="17536" y="547"/>
                    </a:lnTo>
                    <a:lnTo>
                      <a:pt x="17536"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a:off x="4189498" y="2901136"/>
                <a:ext cx="361548" cy="11298"/>
              </a:xfrm>
              <a:custGeom>
                <a:rect b="b" l="l" r="r" t="t"/>
                <a:pathLst>
                  <a:path extrusionOk="0" h="548"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4189498" y="2940103"/>
                <a:ext cx="361548" cy="11319"/>
              </a:xfrm>
              <a:custGeom>
                <a:rect b="b" l="l" r="r" t="t"/>
                <a:pathLst>
                  <a:path extrusionOk="0" h="549"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4616672" y="2862169"/>
                <a:ext cx="112840" cy="11298"/>
              </a:xfrm>
              <a:custGeom>
                <a:rect b="b" l="l" r="r" t="t"/>
                <a:pathLst>
                  <a:path extrusionOk="0" h="548" w="5473">
                    <a:moveTo>
                      <a:pt x="0" y="0"/>
                    </a:moveTo>
                    <a:lnTo>
                      <a:pt x="0" y="547"/>
                    </a:lnTo>
                    <a:lnTo>
                      <a:pt x="5472" y="547"/>
                    </a:lnTo>
                    <a:lnTo>
                      <a:pt x="5472"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a:off x="4616672" y="2901136"/>
                <a:ext cx="112840" cy="11298"/>
              </a:xfrm>
              <a:custGeom>
                <a:rect b="b" l="l" r="r" t="t"/>
                <a:pathLst>
                  <a:path extrusionOk="0" h="548"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a:off x="4616672" y="2940103"/>
                <a:ext cx="112840" cy="11319"/>
              </a:xfrm>
              <a:custGeom>
                <a:rect b="b" l="l" r="r" t="t"/>
                <a:pathLst>
                  <a:path extrusionOk="0" h="549"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4189498" y="2979091"/>
                <a:ext cx="540014" cy="11298"/>
              </a:xfrm>
              <a:custGeom>
                <a:rect b="b" l="l" r="r" t="t"/>
                <a:pathLst>
                  <a:path extrusionOk="0" h="548" w="26192">
                    <a:moveTo>
                      <a:pt x="1" y="0"/>
                    </a:moveTo>
                    <a:lnTo>
                      <a:pt x="1" y="547"/>
                    </a:lnTo>
                    <a:lnTo>
                      <a:pt x="26191" y="547"/>
                    </a:lnTo>
                    <a:lnTo>
                      <a:pt x="26191"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4189498" y="3018058"/>
                <a:ext cx="427195" cy="10783"/>
              </a:xfrm>
              <a:custGeom>
                <a:rect b="b" l="l" r="r" t="t"/>
                <a:pathLst>
                  <a:path extrusionOk="0" h="523" w="20720">
                    <a:moveTo>
                      <a:pt x="1" y="0"/>
                    </a:moveTo>
                    <a:lnTo>
                      <a:pt x="1" y="523"/>
                    </a:lnTo>
                    <a:lnTo>
                      <a:pt x="20719" y="523"/>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4189498" y="3066262"/>
                <a:ext cx="427195" cy="11298"/>
              </a:xfrm>
              <a:custGeom>
                <a:rect b="b" l="l" r="r" t="t"/>
                <a:pathLst>
                  <a:path extrusionOk="0" h="548" w="20720">
                    <a:moveTo>
                      <a:pt x="1" y="0"/>
                    </a:moveTo>
                    <a:lnTo>
                      <a:pt x="1" y="548"/>
                    </a:lnTo>
                    <a:lnTo>
                      <a:pt x="20719" y="548"/>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a:off x="1268961" y="2030913"/>
                <a:ext cx="410268" cy="256935"/>
              </a:xfrm>
              <a:custGeom>
                <a:rect b="b" l="l" r="r" t="t"/>
                <a:pathLst>
                  <a:path extrusionOk="0" h="12462" w="19899">
                    <a:moveTo>
                      <a:pt x="1" y="0"/>
                    </a:moveTo>
                    <a:lnTo>
                      <a:pt x="1" y="12461"/>
                    </a:lnTo>
                    <a:lnTo>
                      <a:pt x="19899" y="12461"/>
                    </a:lnTo>
                    <a:lnTo>
                      <a:pt x="198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a:off x="1299743" y="2243211"/>
                <a:ext cx="121045" cy="153848"/>
              </a:xfrm>
              <a:custGeom>
                <a:rect b="b" l="l" r="r" t="t"/>
                <a:pathLst>
                  <a:path extrusionOk="0" h="7462" w="5871">
                    <a:moveTo>
                      <a:pt x="5870" y="0"/>
                    </a:moveTo>
                    <a:lnTo>
                      <a:pt x="0" y="722"/>
                    </a:lnTo>
                    <a:lnTo>
                      <a:pt x="0" y="7462"/>
                    </a:lnTo>
                    <a:lnTo>
                      <a:pt x="58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1400253" y="2070395"/>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1517670" y="2121155"/>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1517670" y="2172431"/>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1400253" y="2223212"/>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a:off x="997696" y="1942196"/>
                <a:ext cx="478470" cy="299490"/>
              </a:xfrm>
              <a:custGeom>
                <a:rect b="b" l="l" r="r" t="t"/>
                <a:pathLst>
                  <a:path extrusionOk="0" h="14526" w="23207">
                    <a:moveTo>
                      <a:pt x="0" y="0"/>
                    </a:moveTo>
                    <a:lnTo>
                      <a:pt x="0" y="14526"/>
                    </a:lnTo>
                    <a:lnTo>
                      <a:pt x="23206" y="14526"/>
                    </a:lnTo>
                    <a:lnTo>
                      <a:pt x="232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a:off x="1033591" y="2189358"/>
                <a:ext cx="141560" cy="179496"/>
              </a:xfrm>
              <a:custGeom>
                <a:rect b="b" l="l" r="r" t="t"/>
                <a:pathLst>
                  <a:path extrusionOk="0" h="8706" w="6866">
                    <a:moveTo>
                      <a:pt x="6865" y="1"/>
                    </a:moveTo>
                    <a:lnTo>
                      <a:pt x="0" y="821"/>
                    </a:lnTo>
                    <a:lnTo>
                      <a:pt x="0" y="8706"/>
                    </a:lnTo>
                    <a:lnTo>
                      <a:pt x="68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1058724" y="1987822"/>
                <a:ext cx="356415" cy="18494"/>
              </a:xfrm>
              <a:custGeom>
                <a:rect b="b" l="l" r="r" t="t"/>
                <a:pathLst>
                  <a:path extrusionOk="0" h="897" w="17287">
                    <a:moveTo>
                      <a:pt x="0" y="1"/>
                    </a:moveTo>
                    <a:lnTo>
                      <a:pt x="0" y="896"/>
                    </a:lnTo>
                    <a:lnTo>
                      <a:pt x="17286" y="896"/>
                    </a:lnTo>
                    <a:lnTo>
                      <a:pt x="172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1243333" y="2047304"/>
                <a:ext cx="171806" cy="18494"/>
              </a:xfrm>
              <a:custGeom>
                <a:rect b="b" l="l" r="r" t="t"/>
                <a:pathLst>
                  <a:path extrusionOk="0" h="897" w="8333">
                    <a:moveTo>
                      <a:pt x="0" y="1"/>
                    </a:moveTo>
                    <a:lnTo>
                      <a:pt x="0" y="896"/>
                    </a:lnTo>
                    <a:lnTo>
                      <a:pt x="8332" y="896"/>
                    </a:lnTo>
                    <a:lnTo>
                      <a:pt x="83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a:off x="1243333" y="2106290"/>
                <a:ext cx="171806" cy="18989"/>
              </a:xfrm>
              <a:custGeom>
                <a:rect b="b" l="l" r="r" t="t"/>
                <a:pathLst>
                  <a:path extrusionOk="0" h="921" w="8333">
                    <a:moveTo>
                      <a:pt x="0" y="0"/>
                    </a:moveTo>
                    <a:lnTo>
                      <a:pt x="0" y="921"/>
                    </a:lnTo>
                    <a:lnTo>
                      <a:pt x="8332" y="921"/>
                    </a:lnTo>
                    <a:lnTo>
                      <a:pt x="83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a:off x="1058724" y="2047304"/>
                <a:ext cx="134880" cy="18494"/>
              </a:xfrm>
              <a:custGeom>
                <a:rect b="b" l="l" r="r" t="t"/>
                <a:pathLst>
                  <a:path extrusionOk="0" h="897" w="6542">
                    <a:moveTo>
                      <a:pt x="0" y="1"/>
                    </a:moveTo>
                    <a:lnTo>
                      <a:pt x="0" y="896"/>
                    </a:lnTo>
                    <a:lnTo>
                      <a:pt x="6542" y="896"/>
                    </a:lnTo>
                    <a:lnTo>
                      <a:pt x="65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p:nvPr/>
            </p:nvSpPr>
            <p:spPr>
              <a:xfrm>
                <a:off x="1058724" y="2106290"/>
                <a:ext cx="134880" cy="18989"/>
              </a:xfrm>
              <a:custGeom>
                <a:rect b="b" l="l" r="r" t="t"/>
                <a:pathLst>
                  <a:path extrusionOk="0" h="921" w="6542">
                    <a:moveTo>
                      <a:pt x="0" y="0"/>
                    </a:moveTo>
                    <a:lnTo>
                      <a:pt x="0" y="921"/>
                    </a:lnTo>
                    <a:lnTo>
                      <a:pt x="6542" y="921"/>
                    </a:lnTo>
                    <a:lnTo>
                      <a:pt x="65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a:off x="1058724" y="2165772"/>
                <a:ext cx="356415" cy="18473"/>
              </a:xfrm>
              <a:custGeom>
                <a:rect b="b" l="l" r="r" t="t"/>
                <a:pathLst>
                  <a:path extrusionOk="0" h="896" w="17287">
                    <a:moveTo>
                      <a:pt x="0" y="0"/>
                    </a:moveTo>
                    <a:lnTo>
                      <a:pt x="0" y="896"/>
                    </a:lnTo>
                    <a:lnTo>
                      <a:pt x="17286" y="896"/>
                    </a:lnTo>
                    <a:lnTo>
                      <a:pt x="172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p:nvPr/>
            </p:nvSpPr>
            <p:spPr>
              <a:xfrm>
                <a:off x="1506392" y="2733969"/>
                <a:ext cx="62595" cy="62574"/>
              </a:xfrm>
              <a:custGeom>
                <a:rect b="b" l="l" r="r" t="t"/>
                <a:pathLst>
                  <a:path extrusionOk="0" fill="none" h="3035" w="3036">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
              <p:cNvSpPr/>
              <p:nvPr/>
            </p:nvSpPr>
            <p:spPr>
              <a:xfrm>
                <a:off x="1411015" y="2328341"/>
                <a:ext cx="126674" cy="405649"/>
              </a:xfrm>
              <a:custGeom>
                <a:rect b="b" l="l" r="r" t="t"/>
                <a:pathLst>
                  <a:path extrusionOk="0" fill="none" h="19675" w="6144">
                    <a:moveTo>
                      <a:pt x="0" y="0"/>
                    </a:moveTo>
                    <a:lnTo>
                      <a:pt x="0" y="8482"/>
                    </a:lnTo>
                    <a:lnTo>
                      <a:pt x="6144" y="11615"/>
                    </a:lnTo>
                    <a:lnTo>
                      <a:pt x="6144" y="19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p:nvPr/>
            </p:nvSpPr>
            <p:spPr>
              <a:xfrm>
                <a:off x="1466909" y="2287827"/>
                <a:ext cx="46183" cy="387691"/>
              </a:xfrm>
              <a:custGeom>
                <a:rect b="b" l="l" r="r" t="t"/>
                <a:pathLst>
                  <a:path extrusionOk="0" fill="none" h="18804" w="2240">
                    <a:moveTo>
                      <a:pt x="1" y="18804"/>
                    </a:moveTo>
                    <a:lnTo>
                      <a:pt x="1" y="8929"/>
                    </a:lnTo>
                    <a:lnTo>
                      <a:pt x="2239" y="7512"/>
                    </a:lnTo>
                    <a:lnTo>
                      <a:pt x="2239"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3"/>
              <p:cNvSpPr/>
              <p:nvPr/>
            </p:nvSpPr>
            <p:spPr>
              <a:xfrm>
                <a:off x="1466909" y="2749350"/>
                <a:ext cx="21" cy="157456"/>
              </a:xfrm>
              <a:custGeom>
                <a:rect b="b" l="l" r="r" t="t"/>
                <a:pathLst>
                  <a:path extrusionOk="0" fill="none" h="7637" w="1">
                    <a:moveTo>
                      <a:pt x="1" y="0"/>
                    </a:moveTo>
                    <a:lnTo>
                      <a:pt x="1" y="7636"/>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p:nvPr/>
            </p:nvSpPr>
            <p:spPr>
              <a:xfrm>
                <a:off x="1466909" y="2983689"/>
                <a:ext cx="21" cy="54904"/>
              </a:xfrm>
              <a:custGeom>
                <a:rect b="b" l="l" r="r" t="t"/>
                <a:pathLst>
                  <a:path extrusionOk="0" fill="none" h="2663" w="1">
                    <a:moveTo>
                      <a:pt x="1" y="1"/>
                    </a:moveTo>
                    <a:lnTo>
                      <a:pt x="1" y="2662"/>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13"/>
            <p:cNvSpPr/>
            <p:nvPr/>
          </p:nvSpPr>
          <p:spPr>
            <a:xfrm>
              <a:off x="2897110" y="1017082"/>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
            <p:cNvSpPr/>
            <p:nvPr/>
          </p:nvSpPr>
          <p:spPr>
            <a:xfrm>
              <a:off x="1125181" y="1473122"/>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3"/>
            <p:cNvSpPr/>
            <p:nvPr/>
          </p:nvSpPr>
          <p:spPr>
            <a:xfrm>
              <a:off x="790781" y="3096605"/>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p:nvPr/>
          </p:nvSpPr>
          <p:spPr>
            <a:xfrm>
              <a:off x="4107158" y="1563464"/>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p:nvPr/>
          </p:nvSpPr>
          <p:spPr>
            <a:xfrm>
              <a:off x="4739527" y="2628883"/>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a:off x="3998124" y="4018260"/>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13"/>
          <p:cNvSpPr txBox="1"/>
          <p:nvPr>
            <p:ph idx="1" type="subTitle"/>
          </p:nvPr>
        </p:nvSpPr>
        <p:spPr>
          <a:xfrm>
            <a:off x="4767425" y="3371000"/>
            <a:ext cx="3470700" cy="654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rgbClr val="000000"/>
              </a:buClr>
              <a:buSzPts val="688"/>
              <a:buFont typeface="Arial"/>
              <a:buNone/>
            </a:pPr>
            <a:r>
              <a:rPr lang="en-GB" sz="1212"/>
              <a:t>Benjamin Chan Sin Teck (U1940715L)</a:t>
            </a:r>
            <a:endParaRPr sz="1212"/>
          </a:p>
          <a:p>
            <a:pPr indent="0" lvl="0" marL="0" rtl="0" algn="l">
              <a:lnSpc>
                <a:spcPct val="80000"/>
              </a:lnSpc>
              <a:spcBef>
                <a:spcPts val="0"/>
              </a:spcBef>
              <a:spcAft>
                <a:spcPts val="0"/>
              </a:spcAft>
              <a:buClr>
                <a:srgbClr val="000000"/>
              </a:buClr>
              <a:buSzPts val="688"/>
              <a:buFont typeface="Arial"/>
              <a:buNone/>
            </a:pPr>
            <a:r>
              <a:rPr lang="en-GB" sz="1212"/>
              <a:t>Carl Neo Dun Qi (U1940041G)</a:t>
            </a:r>
            <a:endParaRPr sz="1212"/>
          </a:p>
          <a:p>
            <a:pPr indent="0" lvl="0" marL="0" rtl="0" algn="l">
              <a:lnSpc>
                <a:spcPct val="80000"/>
              </a:lnSpc>
              <a:spcBef>
                <a:spcPts val="0"/>
              </a:spcBef>
              <a:spcAft>
                <a:spcPts val="0"/>
              </a:spcAft>
              <a:buClr>
                <a:srgbClr val="000000"/>
              </a:buClr>
              <a:buSzPts val="688"/>
              <a:buFont typeface="Arial"/>
              <a:buNone/>
            </a:pPr>
            <a:r>
              <a:rPr lang="en-GB" sz="1212"/>
              <a:t>Chia Yee Sheun  (U1940627E)</a:t>
            </a:r>
            <a:endParaRPr sz="1212"/>
          </a:p>
          <a:p>
            <a:pPr indent="0" lvl="0" marL="0" rtl="0" algn="l">
              <a:spcBef>
                <a:spcPts val="0"/>
              </a:spcBef>
              <a:spcAft>
                <a:spcPts val="0"/>
              </a:spcAft>
              <a:buNone/>
            </a:pPr>
            <a:r>
              <a:t/>
            </a:r>
            <a:endParaRPr/>
          </a:p>
        </p:txBody>
      </p:sp>
      <p:sp>
        <p:nvSpPr>
          <p:cNvPr id="318" name="Google Shape;318;p13"/>
          <p:cNvSpPr txBox="1"/>
          <p:nvPr>
            <p:ph type="ctrTitle"/>
          </p:nvPr>
        </p:nvSpPr>
        <p:spPr>
          <a:xfrm>
            <a:off x="4626450" y="668400"/>
            <a:ext cx="4385700" cy="24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900"/>
              <a:t>CM4044 Project 1 Prediction of Second Hand Car Price</a:t>
            </a:r>
            <a:endParaRPr sz="39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22"/>
          <p:cNvSpPr txBox="1"/>
          <p:nvPr>
            <p:ph type="title"/>
          </p:nvPr>
        </p:nvSpPr>
        <p:spPr>
          <a:xfrm>
            <a:off x="6146200" y="127650"/>
            <a:ext cx="26667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highlight>
                  <a:schemeClr val="dk1"/>
                </a:highlight>
              </a:rPr>
              <a:t>Removing</a:t>
            </a:r>
            <a:r>
              <a:rPr lang="en-GB">
                <a:highlight>
                  <a:schemeClr val="dk1"/>
                </a:highlight>
              </a:rPr>
              <a:t> Brand Types Column</a:t>
            </a:r>
            <a:endParaRPr>
              <a:highlight>
                <a:schemeClr val="dk1"/>
              </a:highlight>
            </a:endParaRPr>
          </a:p>
        </p:txBody>
      </p:sp>
      <p:pic>
        <p:nvPicPr>
          <p:cNvPr id="612" name="Google Shape;612;p22"/>
          <p:cNvPicPr preferRelativeResize="0"/>
          <p:nvPr/>
        </p:nvPicPr>
        <p:blipFill rotWithShape="1">
          <a:blip r:embed="rId4">
            <a:alphaModFix/>
          </a:blip>
          <a:srcRect b="0" l="0" r="12846" t="0"/>
          <a:stretch/>
        </p:blipFill>
        <p:spPr>
          <a:xfrm>
            <a:off x="135025" y="155600"/>
            <a:ext cx="5432351" cy="4832275"/>
          </a:xfrm>
          <a:prstGeom prst="rect">
            <a:avLst/>
          </a:prstGeom>
          <a:noFill/>
          <a:ln>
            <a:noFill/>
          </a:ln>
        </p:spPr>
      </p:pic>
      <p:sp>
        <p:nvSpPr>
          <p:cNvPr id="613" name="Google Shape;613;p22"/>
          <p:cNvSpPr/>
          <p:nvPr/>
        </p:nvSpPr>
        <p:spPr>
          <a:xfrm>
            <a:off x="7255575" y="1900525"/>
            <a:ext cx="1604700" cy="193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highlight>
                  <a:schemeClr val="accent1"/>
                </a:highlight>
              </a:rPr>
              <a:t>1 - Exotic</a:t>
            </a:r>
            <a:endParaRPr>
              <a:solidFill>
                <a:schemeClr val="lt1"/>
              </a:solidFill>
              <a:highlight>
                <a:schemeClr val="accent1"/>
              </a:highlight>
            </a:endParaRPr>
          </a:p>
          <a:p>
            <a:pPr indent="0" lvl="0" marL="0" rtl="0" algn="l">
              <a:spcBef>
                <a:spcPts val="0"/>
              </a:spcBef>
              <a:spcAft>
                <a:spcPts val="0"/>
              </a:spcAft>
              <a:buNone/>
            </a:pPr>
            <a:r>
              <a:rPr lang="en-GB">
                <a:highlight>
                  <a:srgbClr val="FF9900"/>
                </a:highlight>
              </a:rPr>
              <a:t>2 - Ultra Luxury</a:t>
            </a:r>
            <a:endParaRPr>
              <a:highlight>
                <a:srgbClr val="FF9900"/>
              </a:highlight>
            </a:endParaRPr>
          </a:p>
          <a:p>
            <a:pPr indent="0" lvl="0" marL="0" rtl="0" algn="l">
              <a:spcBef>
                <a:spcPts val="0"/>
              </a:spcBef>
              <a:spcAft>
                <a:spcPts val="0"/>
              </a:spcAft>
              <a:buNone/>
            </a:pPr>
            <a:r>
              <a:rPr lang="en-GB">
                <a:highlight>
                  <a:srgbClr val="00FF00"/>
                </a:highlight>
              </a:rPr>
              <a:t>3 - Luxury</a:t>
            </a:r>
            <a:endParaRPr>
              <a:highlight>
                <a:srgbClr val="00FF00"/>
              </a:highlight>
            </a:endParaRPr>
          </a:p>
          <a:p>
            <a:pPr indent="0" lvl="0" marL="0" rtl="0" algn="l">
              <a:spcBef>
                <a:spcPts val="0"/>
              </a:spcBef>
              <a:spcAft>
                <a:spcPts val="0"/>
              </a:spcAft>
              <a:buNone/>
            </a:pPr>
            <a:r>
              <a:rPr lang="en-GB">
                <a:solidFill>
                  <a:schemeClr val="lt1"/>
                </a:solidFill>
                <a:highlight>
                  <a:srgbClr val="FF0000"/>
                </a:highlight>
              </a:rPr>
              <a:t>4 - Mid Level</a:t>
            </a:r>
            <a:endParaRPr>
              <a:solidFill>
                <a:schemeClr val="lt1"/>
              </a:solidFill>
              <a:highlight>
                <a:srgbClr val="FF0000"/>
              </a:highlight>
            </a:endParaRPr>
          </a:p>
          <a:p>
            <a:pPr indent="0" lvl="0" marL="0" rtl="0" algn="l">
              <a:spcBef>
                <a:spcPts val="0"/>
              </a:spcBef>
              <a:spcAft>
                <a:spcPts val="0"/>
              </a:spcAft>
              <a:buNone/>
            </a:pPr>
            <a:r>
              <a:rPr lang="en-GB">
                <a:solidFill>
                  <a:schemeClr val="lt1"/>
                </a:solidFill>
                <a:highlight>
                  <a:srgbClr val="9900FF"/>
                </a:highlight>
              </a:rPr>
              <a:t>5 - Economy</a:t>
            </a:r>
            <a:endParaRPr>
              <a:solidFill>
                <a:schemeClr val="lt1"/>
              </a:solidFill>
              <a:highlight>
                <a:srgbClr val="9900FF"/>
              </a:highlight>
            </a:endParaRPr>
          </a:p>
          <a:p>
            <a:pPr indent="0" lvl="0" marL="0" rtl="0" algn="l">
              <a:spcBef>
                <a:spcPts val="0"/>
              </a:spcBef>
              <a:spcAft>
                <a:spcPts val="0"/>
              </a:spcAft>
              <a:buNone/>
            </a:pPr>
            <a:r>
              <a:rPr lang="en-GB">
                <a:highlight>
                  <a:srgbClr val="B45F06"/>
                </a:highlight>
              </a:rPr>
              <a:t>6 - Budget</a:t>
            </a:r>
            <a:endParaRPr>
              <a:highlight>
                <a:srgbClr val="B45F06"/>
              </a:highlight>
            </a:endParaRPr>
          </a:p>
          <a:p>
            <a:pPr indent="0" lvl="0" marL="0" rtl="0" algn="l">
              <a:spcBef>
                <a:spcPts val="0"/>
              </a:spcBef>
              <a:spcAft>
                <a:spcPts val="0"/>
              </a:spcAft>
              <a:buNone/>
            </a:pPr>
            <a:r>
              <a:rPr lang="en-GB">
                <a:highlight>
                  <a:srgbClr val="EA9999"/>
                </a:highlight>
              </a:rPr>
              <a:t>7 - Others</a:t>
            </a:r>
            <a:endParaRPr>
              <a:highlight>
                <a:srgbClr val="EA9999"/>
              </a:highlight>
            </a:endParaRPr>
          </a:p>
        </p:txBody>
      </p:sp>
      <p:sp>
        <p:nvSpPr>
          <p:cNvPr id="614" name="Google Shape;614;p22"/>
          <p:cNvSpPr/>
          <p:nvPr/>
        </p:nvSpPr>
        <p:spPr>
          <a:xfrm>
            <a:off x="3501400" y="250525"/>
            <a:ext cx="130200" cy="1954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2"/>
          <p:cNvSpPr/>
          <p:nvPr/>
        </p:nvSpPr>
        <p:spPr>
          <a:xfrm>
            <a:off x="1839900" y="2640050"/>
            <a:ext cx="130200" cy="1954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2"/>
          <p:cNvSpPr/>
          <p:nvPr/>
        </p:nvSpPr>
        <p:spPr>
          <a:xfrm>
            <a:off x="4076975" y="2640050"/>
            <a:ext cx="315000" cy="1954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7" name="Google Shape;617;p22"/>
          <p:cNvPicPr preferRelativeResize="0"/>
          <p:nvPr/>
        </p:nvPicPr>
        <p:blipFill rotWithShape="1">
          <a:blip r:embed="rId4">
            <a:alphaModFix/>
          </a:blip>
          <a:srcRect b="39238" l="86538" r="0" t="40687"/>
          <a:stretch/>
        </p:blipFill>
        <p:spPr>
          <a:xfrm>
            <a:off x="5616273" y="1990650"/>
            <a:ext cx="1516151" cy="1752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000"/>
                                        <p:tgtEl>
                                          <p:spTgt spid="6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000"/>
                                        <p:tgtEl>
                                          <p:spTgt spid="6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1000"/>
                                        <p:tgtEl>
                                          <p:spTgt spid="6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23"/>
          <p:cNvSpPr txBox="1"/>
          <p:nvPr>
            <p:ph type="title"/>
          </p:nvPr>
        </p:nvSpPr>
        <p:spPr>
          <a:xfrm>
            <a:off x="137950" y="1170125"/>
            <a:ext cx="3532800" cy="91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Visualisation - Heatmap </a:t>
            </a:r>
            <a:endParaRPr/>
          </a:p>
        </p:txBody>
      </p:sp>
      <p:sp>
        <p:nvSpPr>
          <p:cNvPr id="623" name="Google Shape;623;p23"/>
          <p:cNvSpPr/>
          <p:nvPr/>
        </p:nvSpPr>
        <p:spPr>
          <a:xfrm>
            <a:off x="539750" y="2615200"/>
            <a:ext cx="2019300" cy="126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Few independent Variables are highly correlated</a:t>
            </a:r>
            <a:endParaRPr/>
          </a:p>
        </p:txBody>
      </p:sp>
      <p:pic>
        <p:nvPicPr>
          <p:cNvPr id="624" name="Google Shape;624;p23"/>
          <p:cNvPicPr preferRelativeResize="0"/>
          <p:nvPr/>
        </p:nvPicPr>
        <p:blipFill>
          <a:blip r:embed="rId4">
            <a:alphaModFix/>
          </a:blip>
          <a:stretch>
            <a:fillRect/>
          </a:stretch>
        </p:blipFill>
        <p:spPr>
          <a:xfrm>
            <a:off x="3283550" y="0"/>
            <a:ext cx="5860451" cy="5143500"/>
          </a:xfrm>
          <a:prstGeom prst="rect">
            <a:avLst/>
          </a:prstGeom>
          <a:noFill/>
          <a:ln>
            <a:noFill/>
          </a:ln>
        </p:spPr>
      </p:pic>
      <p:cxnSp>
        <p:nvCxnSpPr>
          <p:cNvPr id="625" name="Google Shape;625;p23"/>
          <p:cNvCxnSpPr/>
          <p:nvPr/>
        </p:nvCxnSpPr>
        <p:spPr>
          <a:xfrm flipH="1">
            <a:off x="7352125" y="2280750"/>
            <a:ext cx="380100" cy="434400"/>
          </a:xfrm>
          <a:prstGeom prst="straightConnector1">
            <a:avLst/>
          </a:prstGeom>
          <a:noFill/>
          <a:ln cap="flat" cmpd="sng" w="28575">
            <a:solidFill>
              <a:srgbClr val="0E9453"/>
            </a:solidFill>
            <a:prstDash val="solid"/>
            <a:round/>
            <a:headEnd len="med" w="med" type="none"/>
            <a:tailEnd len="med" w="med" type="triangle"/>
          </a:ln>
        </p:spPr>
      </p:cxnSp>
      <p:cxnSp>
        <p:nvCxnSpPr>
          <p:cNvPr id="626" name="Google Shape;626;p23"/>
          <p:cNvCxnSpPr/>
          <p:nvPr/>
        </p:nvCxnSpPr>
        <p:spPr>
          <a:xfrm flipH="1">
            <a:off x="7949775" y="2791350"/>
            <a:ext cx="380100" cy="434400"/>
          </a:xfrm>
          <a:prstGeom prst="straightConnector1">
            <a:avLst/>
          </a:prstGeom>
          <a:noFill/>
          <a:ln cap="flat" cmpd="sng" w="28575">
            <a:solidFill>
              <a:srgbClr val="0E9453"/>
            </a:solidFill>
            <a:prstDash val="solid"/>
            <a:round/>
            <a:headEnd len="med" w="med" type="none"/>
            <a:tailEnd len="med" w="med" type="triangle"/>
          </a:ln>
        </p:spPr>
      </p:cxnSp>
      <p:cxnSp>
        <p:nvCxnSpPr>
          <p:cNvPr id="627" name="Google Shape;627;p23"/>
          <p:cNvCxnSpPr/>
          <p:nvPr/>
        </p:nvCxnSpPr>
        <p:spPr>
          <a:xfrm flipH="1">
            <a:off x="6364250" y="1357850"/>
            <a:ext cx="380100" cy="434400"/>
          </a:xfrm>
          <a:prstGeom prst="straightConnector1">
            <a:avLst/>
          </a:prstGeom>
          <a:noFill/>
          <a:ln cap="flat" cmpd="sng" w="28575">
            <a:solidFill>
              <a:srgbClr val="0E9453"/>
            </a:solidFill>
            <a:prstDash val="solid"/>
            <a:round/>
            <a:headEnd len="med" w="med" type="none"/>
            <a:tailEnd len="med" w="med" type="triangle"/>
          </a:ln>
        </p:spPr>
      </p:cxnSp>
      <p:cxnSp>
        <p:nvCxnSpPr>
          <p:cNvPr id="628" name="Google Shape;628;p23"/>
          <p:cNvCxnSpPr/>
          <p:nvPr/>
        </p:nvCxnSpPr>
        <p:spPr>
          <a:xfrm flipH="1">
            <a:off x="5028850" y="1966350"/>
            <a:ext cx="380100" cy="434400"/>
          </a:xfrm>
          <a:prstGeom prst="straightConnector1">
            <a:avLst/>
          </a:prstGeom>
          <a:noFill/>
          <a:ln cap="flat" cmpd="sng" w="28575">
            <a:solidFill>
              <a:srgbClr val="0E9453"/>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24"/>
          <p:cNvSpPr txBox="1"/>
          <p:nvPr>
            <p:ph type="title"/>
          </p:nvPr>
        </p:nvSpPr>
        <p:spPr>
          <a:xfrm>
            <a:off x="476550" y="0"/>
            <a:ext cx="8435700" cy="54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a:t>Scatter plot (OMV &amp; ARF) </a:t>
            </a:r>
            <a:endParaRPr/>
          </a:p>
        </p:txBody>
      </p:sp>
      <p:pic>
        <p:nvPicPr>
          <p:cNvPr id="634" name="Google Shape;634;p24"/>
          <p:cNvPicPr preferRelativeResize="0"/>
          <p:nvPr/>
        </p:nvPicPr>
        <p:blipFill>
          <a:blip r:embed="rId4">
            <a:alphaModFix/>
          </a:blip>
          <a:stretch>
            <a:fillRect/>
          </a:stretch>
        </p:blipFill>
        <p:spPr>
          <a:xfrm>
            <a:off x="1684449" y="544200"/>
            <a:ext cx="5914651" cy="3318800"/>
          </a:xfrm>
          <a:prstGeom prst="rect">
            <a:avLst/>
          </a:prstGeom>
          <a:noFill/>
          <a:ln>
            <a:noFill/>
          </a:ln>
        </p:spPr>
      </p:pic>
      <p:graphicFrame>
        <p:nvGraphicFramePr>
          <p:cNvPr id="635" name="Google Shape;635;p24"/>
          <p:cNvGraphicFramePr/>
          <p:nvPr/>
        </p:nvGraphicFramePr>
        <p:xfrm>
          <a:off x="829500" y="3763236"/>
          <a:ext cx="3000000" cy="3000000"/>
        </p:xfrm>
        <a:graphic>
          <a:graphicData uri="http://schemas.openxmlformats.org/drawingml/2006/table">
            <a:tbl>
              <a:tblPr>
                <a:noFill/>
                <a:tableStyleId>{FE35E9CC-AC56-4C58-B8B7-F6A0198F32F3}</a:tableStyleId>
              </a:tblPr>
              <a:tblGrid>
                <a:gridCol w="1959725"/>
                <a:gridCol w="1442700"/>
                <a:gridCol w="4082575"/>
              </a:tblGrid>
              <a:tr h="281900">
                <a:tc>
                  <a:txBody>
                    <a:bodyPr/>
                    <a:lstStyle/>
                    <a:p>
                      <a:pPr indent="0" lvl="0" marL="0" rtl="0" algn="l">
                        <a:spcBef>
                          <a:spcPts val="0"/>
                        </a:spcBef>
                        <a:spcAft>
                          <a:spcPts val="0"/>
                        </a:spcAft>
                        <a:buNone/>
                      </a:pPr>
                      <a:r>
                        <a:rPr b="1" lang="en-GB" sz="1000">
                          <a:solidFill>
                            <a:schemeClr val="dk1"/>
                          </a:solidFill>
                        </a:rPr>
                        <a:t>Features </a:t>
                      </a:r>
                      <a:endParaRPr b="1" sz="1000">
                        <a:solidFill>
                          <a:schemeClr val="dk1"/>
                        </a:solidFill>
                      </a:endParaRPr>
                    </a:p>
                  </a:txBody>
                  <a:tcPr marT="91425" marB="91425" marR="91425" marL="91425">
                    <a:solidFill>
                      <a:srgbClr val="65F0AD"/>
                    </a:solidFill>
                  </a:tcPr>
                </a:tc>
                <a:tc>
                  <a:txBody>
                    <a:bodyPr/>
                    <a:lstStyle/>
                    <a:p>
                      <a:pPr indent="0" lvl="0" marL="0" rtl="0" algn="l">
                        <a:spcBef>
                          <a:spcPts val="0"/>
                        </a:spcBef>
                        <a:spcAft>
                          <a:spcPts val="0"/>
                        </a:spcAft>
                        <a:buNone/>
                      </a:pPr>
                      <a:r>
                        <a:rPr b="1" lang="en-GB" sz="1000">
                          <a:solidFill>
                            <a:schemeClr val="dk1"/>
                          </a:solidFill>
                        </a:rPr>
                        <a:t>Drop</a:t>
                      </a:r>
                      <a:endParaRPr b="1" sz="1000">
                        <a:solidFill>
                          <a:schemeClr val="dk1"/>
                        </a:solidFill>
                      </a:endParaRPr>
                    </a:p>
                  </a:txBody>
                  <a:tcPr marT="91425" marB="91425" marR="91425" marL="91425">
                    <a:solidFill>
                      <a:srgbClr val="65F0AD"/>
                    </a:solidFill>
                  </a:tcPr>
                </a:tc>
                <a:tc>
                  <a:txBody>
                    <a:bodyPr/>
                    <a:lstStyle/>
                    <a:p>
                      <a:pPr indent="0" lvl="0" marL="0" rtl="0" algn="l">
                        <a:spcBef>
                          <a:spcPts val="0"/>
                        </a:spcBef>
                        <a:spcAft>
                          <a:spcPts val="0"/>
                        </a:spcAft>
                        <a:buNone/>
                      </a:pPr>
                      <a:r>
                        <a:rPr b="1" lang="en-GB" sz="1000">
                          <a:solidFill>
                            <a:schemeClr val="dk1"/>
                          </a:solidFill>
                        </a:rPr>
                        <a:t>Reasons</a:t>
                      </a:r>
                      <a:endParaRPr b="1" sz="1000">
                        <a:solidFill>
                          <a:schemeClr val="dk1"/>
                        </a:solidFill>
                      </a:endParaRPr>
                    </a:p>
                  </a:txBody>
                  <a:tcPr marT="91425" marB="91425" marR="91425" marL="91425">
                    <a:solidFill>
                      <a:srgbClr val="65F0AD"/>
                    </a:solidFill>
                  </a:tcPr>
                </a:tc>
              </a:tr>
              <a:tr h="750350">
                <a:tc>
                  <a:txBody>
                    <a:bodyPr/>
                    <a:lstStyle/>
                    <a:p>
                      <a:pPr indent="0" lvl="0" marL="0" rtl="0" algn="l">
                        <a:spcBef>
                          <a:spcPts val="0"/>
                        </a:spcBef>
                        <a:spcAft>
                          <a:spcPts val="0"/>
                        </a:spcAft>
                        <a:buNone/>
                      </a:pPr>
                      <a:r>
                        <a:rPr lang="en-GB" sz="900">
                          <a:solidFill>
                            <a:schemeClr val="lt1"/>
                          </a:solidFill>
                        </a:rPr>
                        <a:t>OMV and ARF</a:t>
                      </a:r>
                      <a:endParaRPr sz="900">
                        <a:solidFill>
                          <a:schemeClr val="lt1"/>
                        </a:solidFill>
                      </a:endParaRPr>
                    </a:p>
                    <a:p>
                      <a:pPr indent="-285750" lvl="0" marL="457200" rtl="0" algn="l">
                        <a:spcBef>
                          <a:spcPts val="0"/>
                        </a:spcBef>
                        <a:spcAft>
                          <a:spcPts val="0"/>
                        </a:spcAft>
                        <a:buClr>
                          <a:schemeClr val="lt1"/>
                        </a:buClr>
                        <a:buSzPts val="900"/>
                        <a:buChar char="●"/>
                      </a:pPr>
                      <a:r>
                        <a:rPr lang="en-GB" sz="900">
                          <a:solidFill>
                            <a:schemeClr val="lt1"/>
                          </a:solidFill>
                        </a:rPr>
                        <a:t>0.96 correlation</a:t>
                      </a:r>
                      <a:endParaRPr sz="900">
                        <a:solidFill>
                          <a:schemeClr val="lt1"/>
                        </a:solidFill>
                      </a:endParaRPr>
                    </a:p>
                  </a:txBody>
                  <a:tcPr marT="91425" marB="91425" marR="91425" marL="91425"/>
                </a:tc>
                <a:tc>
                  <a:txBody>
                    <a:bodyPr/>
                    <a:lstStyle/>
                    <a:p>
                      <a:pPr indent="0" lvl="0" marL="0" rtl="0" algn="l">
                        <a:spcBef>
                          <a:spcPts val="0"/>
                        </a:spcBef>
                        <a:spcAft>
                          <a:spcPts val="0"/>
                        </a:spcAft>
                        <a:buNone/>
                      </a:pPr>
                      <a:r>
                        <a:rPr lang="en-GB" sz="900">
                          <a:solidFill>
                            <a:schemeClr val="lt1"/>
                          </a:solidFill>
                        </a:rPr>
                        <a:t>ARF </a:t>
                      </a:r>
                      <a:endParaRPr sz="900">
                        <a:solidFill>
                          <a:schemeClr val="lt1"/>
                        </a:solidFill>
                      </a:endParaRPr>
                    </a:p>
                  </a:txBody>
                  <a:tcPr marT="91425" marB="91425" marR="91425" marL="91425"/>
                </a:tc>
                <a:tc>
                  <a:txBody>
                    <a:bodyPr/>
                    <a:lstStyle/>
                    <a:p>
                      <a:pPr indent="0" lvl="0" marL="0" rtl="0" algn="l">
                        <a:lnSpc>
                          <a:spcPct val="115000"/>
                        </a:lnSpc>
                        <a:spcBef>
                          <a:spcPts val="1100"/>
                        </a:spcBef>
                        <a:spcAft>
                          <a:spcPts val="0"/>
                        </a:spcAft>
                        <a:buNone/>
                      </a:pPr>
                      <a:r>
                        <a:rPr lang="en-GB" sz="900">
                          <a:solidFill>
                            <a:schemeClr val="lt1"/>
                          </a:solidFill>
                          <a:highlight>
                            <a:schemeClr val="dk1"/>
                          </a:highlight>
                        </a:rPr>
                        <a:t>The Additional Registration Fee (ARF) is a tax levied upon car registration. It is based on a percentage of the vehicle's Open Market Value (OMV). According to the correlation matrix, they have a 0.96 correlation.</a:t>
                      </a:r>
                      <a:endParaRPr sz="900">
                        <a:solidFill>
                          <a:schemeClr val="lt1"/>
                        </a:solidFill>
                        <a:highlight>
                          <a:schemeClr val="dk1"/>
                        </a:highlight>
                      </a:endParaRPr>
                    </a:p>
                    <a:p>
                      <a:pPr indent="0" lvl="0" marL="0" rtl="0" algn="l">
                        <a:lnSpc>
                          <a:spcPct val="115000"/>
                        </a:lnSpc>
                        <a:spcBef>
                          <a:spcPts val="1100"/>
                        </a:spcBef>
                        <a:spcAft>
                          <a:spcPts val="700"/>
                        </a:spcAft>
                        <a:buNone/>
                      </a:pPr>
                      <a:r>
                        <a:t/>
                      </a:r>
                      <a:endParaRPr sz="900">
                        <a:solidFill>
                          <a:schemeClr val="dk1"/>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25"/>
          <p:cNvSpPr txBox="1"/>
          <p:nvPr>
            <p:ph type="title"/>
          </p:nvPr>
        </p:nvSpPr>
        <p:spPr>
          <a:xfrm>
            <a:off x="476550" y="0"/>
            <a:ext cx="8435700" cy="54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a:t>Scatter plot (Road Tax &amp; Engine Capacity) </a:t>
            </a:r>
            <a:endParaRPr/>
          </a:p>
        </p:txBody>
      </p:sp>
      <p:graphicFrame>
        <p:nvGraphicFramePr>
          <p:cNvPr id="641" name="Google Shape;641;p25"/>
          <p:cNvGraphicFramePr/>
          <p:nvPr/>
        </p:nvGraphicFramePr>
        <p:xfrm>
          <a:off x="829500" y="3839436"/>
          <a:ext cx="3000000" cy="3000000"/>
        </p:xfrm>
        <a:graphic>
          <a:graphicData uri="http://schemas.openxmlformats.org/drawingml/2006/table">
            <a:tbl>
              <a:tblPr>
                <a:noFill/>
                <a:tableStyleId>{FE35E9CC-AC56-4C58-B8B7-F6A0198F32F3}</a:tableStyleId>
              </a:tblPr>
              <a:tblGrid>
                <a:gridCol w="1959725"/>
                <a:gridCol w="1442700"/>
                <a:gridCol w="4082575"/>
              </a:tblGrid>
              <a:tr h="298725">
                <a:tc>
                  <a:txBody>
                    <a:bodyPr/>
                    <a:lstStyle/>
                    <a:p>
                      <a:pPr indent="0" lvl="0" marL="0" rtl="0" algn="l">
                        <a:spcBef>
                          <a:spcPts val="0"/>
                        </a:spcBef>
                        <a:spcAft>
                          <a:spcPts val="0"/>
                        </a:spcAft>
                        <a:buNone/>
                      </a:pPr>
                      <a:r>
                        <a:rPr b="1" lang="en-GB" sz="1000">
                          <a:solidFill>
                            <a:schemeClr val="dk1"/>
                          </a:solidFill>
                        </a:rPr>
                        <a:t>Features </a:t>
                      </a:r>
                      <a:endParaRPr b="1" sz="10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65F0AD"/>
                    </a:solidFill>
                  </a:tcPr>
                </a:tc>
                <a:tc>
                  <a:txBody>
                    <a:bodyPr/>
                    <a:lstStyle/>
                    <a:p>
                      <a:pPr indent="0" lvl="0" marL="0" rtl="0" algn="l">
                        <a:spcBef>
                          <a:spcPts val="0"/>
                        </a:spcBef>
                        <a:spcAft>
                          <a:spcPts val="0"/>
                        </a:spcAft>
                        <a:buNone/>
                      </a:pPr>
                      <a:r>
                        <a:rPr b="1" lang="en-GB" sz="1000">
                          <a:solidFill>
                            <a:schemeClr val="dk1"/>
                          </a:solidFill>
                        </a:rPr>
                        <a:t>Drop</a:t>
                      </a:r>
                      <a:endParaRPr b="1" sz="10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65F0AD"/>
                    </a:solidFill>
                  </a:tcPr>
                </a:tc>
                <a:tc>
                  <a:txBody>
                    <a:bodyPr/>
                    <a:lstStyle/>
                    <a:p>
                      <a:pPr indent="0" lvl="0" marL="0" rtl="0" algn="l">
                        <a:spcBef>
                          <a:spcPts val="0"/>
                        </a:spcBef>
                        <a:spcAft>
                          <a:spcPts val="0"/>
                        </a:spcAft>
                        <a:buNone/>
                      </a:pPr>
                      <a:r>
                        <a:rPr b="1" lang="en-GB" sz="1000">
                          <a:solidFill>
                            <a:schemeClr val="dk1"/>
                          </a:solidFill>
                        </a:rPr>
                        <a:t>Reasons</a:t>
                      </a:r>
                      <a:endParaRPr b="1" sz="10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65F0AD"/>
                    </a:solidFill>
                  </a:tcPr>
                </a:tc>
              </a:tr>
              <a:tr h="852950">
                <a:tc>
                  <a:txBody>
                    <a:bodyPr/>
                    <a:lstStyle/>
                    <a:p>
                      <a:pPr indent="0" lvl="0" marL="0" rtl="0" algn="l">
                        <a:spcBef>
                          <a:spcPts val="0"/>
                        </a:spcBef>
                        <a:spcAft>
                          <a:spcPts val="0"/>
                        </a:spcAft>
                        <a:buNone/>
                      </a:pPr>
                      <a:r>
                        <a:rPr lang="en-GB" sz="900">
                          <a:solidFill>
                            <a:schemeClr val="lt1"/>
                          </a:solidFill>
                        </a:rPr>
                        <a:t>Engine CC and Road Tax</a:t>
                      </a:r>
                      <a:endParaRPr sz="900">
                        <a:solidFill>
                          <a:schemeClr val="lt1"/>
                        </a:solidFill>
                      </a:endParaRPr>
                    </a:p>
                    <a:p>
                      <a:pPr indent="-285750" lvl="0" marL="457200" rtl="0" algn="l">
                        <a:spcBef>
                          <a:spcPts val="0"/>
                        </a:spcBef>
                        <a:spcAft>
                          <a:spcPts val="0"/>
                        </a:spcAft>
                        <a:buClr>
                          <a:schemeClr val="lt1"/>
                        </a:buClr>
                        <a:buSzPts val="900"/>
                        <a:buChar char="●"/>
                      </a:pPr>
                      <a:r>
                        <a:rPr lang="en-GB" sz="900">
                          <a:solidFill>
                            <a:schemeClr val="lt1"/>
                          </a:solidFill>
                        </a:rPr>
                        <a:t>0.97 correlation</a:t>
                      </a:r>
                      <a:endParaRPr sz="9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900">
                          <a:solidFill>
                            <a:schemeClr val="lt1"/>
                          </a:solidFill>
                        </a:rPr>
                        <a:t>Road Tax </a:t>
                      </a:r>
                      <a:endParaRPr sz="9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100"/>
                        </a:spcBef>
                        <a:spcAft>
                          <a:spcPts val="700"/>
                        </a:spcAft>
                        <a:buNone/>
                      </a:pPr>
                      <a:r>
                        <a:rPr lang="en-GB" sz="900">
                          <a:solidFill>
                            <a:schemeClr val="lt1"/>
                          </a:solidFill>
                          <a:highlight>
                            <a:schemeClr val="dk1"/>
                          </a:highlight>
                        </a:rPr>
                        <a:t>Road tax increases as engine CC increases. Including Road Tax would therefore introduce multicolinearity into the model, as both explain the same phenomenon. They correlate with one another 0.97 according to the correlation matrix. </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642" name="Google Shape;642;p25"/>
          <p:cNvPicPr preferRelativeResize="0"/>
          <p:nvPr/>
        </p:nvPicPr>
        <p:blipFill>
          <a:blip r:embed="rId3">
            <a:alphaModFix/>
          </a:blip>
          <a:stretch>
            <a:fillRect/>
          </a:stretch>
        </p:blipFill>
        <p:spPr>
          <a:xfrm>
            <a:off x="2154400" y="468000"/>
            <a:ext cx="4940125" cy="3255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26"/>
          <p:cNvSpPr txBox="1"/>
          <p:nvPr>
            <p:ph type="title"/>
          </p:nvPr>
        </p:nvSpPr>
        <p:spPr>
          <a:xfrm>
            <a:off x="476550" y="0"/>
            <a:ext cx="8435700" cy="54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a:t>Scatter plot (Manufactured Year &amp; Car Age) </a:t>
            </a:r>
            <a:endParaRPr/>
          </a:p>
        </p:txBody>
      </p:sp>
      <p:graphicFrame>
        <p:nvGraphicFramePr>
          <p:cNvPr id="648" name="Google Shape;648;p26"/>
          <p:cNvGraphicFramePr/>
          <p:nvPr/>
        </p:nvGraphicFramePr>
        <p:xfrm>
          <a:off x="829500" y="3763236"/>
          <a:ext cx="3000000" cy="3000000"/>
        </p:xfrm>
        <a:graphic>
          <a:graphicData uri="http://schemas.openxmlformats.org/drawingml/2006/table">
            <a:tbl>
              <a:tblPr>
                <a:noFill/>
                <a:tableStyleId>{FE35E9CC-AC56-4C58-B8B7-F6A0198F32F3}</a:tableStyleId>
              </a:tblPr>
              <a:tblGrid>
                <a:gridCol w="1959725"/>
                <a:gridCol w="1442700"/>
                <a:gridCol w="4082575"/>
              </a:tblGrid>
              <a:tr h="298725">
                <a:tc>
                  <a:txBody>
                    <a:bodyPr/>
                    <a:lstStyle/>
                    <a:p>
                      <a:pPr indent="0" lvl="0" marL="0" rtl="0" algn="l">
                        <a:spcBef>
                          <a:spcPts val="0"/>
                        </a:spcBef>
                        <a:spcAft>
                          <a:spcPts val="0"/>
                        </a:spcAft>
                        <a:buNone/>
                      </a:pPr>
                      <a:r>
                        <a:rPr b="1" lang="en-GB" sz="1000">
                          <a:solidFill>
                            <a:schemeClr val="dk1"/>
                          </a:solidFill>
                        </a:rPr>
                        <a:t>Features </a:t>
                      </a:r>
                      <a:endParaRPr b="1" sz="10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65F0AD"/>
                    </a:solidFill>
                  </a:tcPr>
                </a:tc>
                <a:tc>
                  <a:txBody>
                    <a:bodyPr/>
                    <a:lstStyle/>
                    <a:p>
                      <a:pPr indent="0" lvl="0" marL="0" rtl="0" algn="l">
                        <a:spcBef>
                          <a:spcPts val="0"/>
                        </a:spcBef>
                        <a:spcAft>
                          <a:spcPts val="0"/>
                        </a:spcAft>
                        <a:buNone/>
                      </a:pPr>
                      <a:r>
                        <a:rPr b="1" lang="en-GB" sz="1000">
                          <a:solidFill>
                            <a:schemeClr val="dk1"/>
                          </a:solidFill>
                        </a:rPr>
                        <a:t>Drop</a:t>
                      </a:r>
                      <a:endParaRPr b="1" sz="10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65F0AD"/>
                    </a:solidFill>
                  </a:tcPr>
                </a:tc>
                <a:tc>
                  <a:txBody>
                    <a:bodyPr/>
                    <a:lstStyle/>
                    <a:p>
                      <a:pPr indent="0" lvl="0" marL="0" rtl="0" algn="l">
                        <a:spcBef>
                          <a:spcPts val="0"/>
                        </a:spcBef>
                        <a:spcAft>
                          <a:spcPts val="0"/>
                        </a:spcAft>
                        <a:buNone/>
                      </a:pPr>
                      <a:r>
                        <a:rPr b="1" lang="en-GB" sz="1000">
                          <a:solidFill>
                            <a:schemeClr val="dk1"/>
                          </a:solidFill>
                        </a:rPr>
                        <a:t>Reasons</a:t>
                      </a:r>
                      <a:endParaRPr b="1" sz="10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65F0AD"/>
                    </a:solidFill>
                  </a:tcPr>
                </a:tc>
              </a:tr>
              <a:tr h="852950">
                <a:tc>
                  <a:txBody>
                    <a:bodyPr/>
                    <a:lstStyle/>
                    <a:p>
                      <a:pPr indent="0" lvl="0" marL="0" rtl="0" algn="l">
                        <a:spcBef>
                          <a:spcPts val="0"/>
                        </a:spcBef>
                        <a:spcAft>
                          <a:spcPts val="0"/>
                        </a:spcAft>
                        <a:buNone/>
                      </a:pPr>
                      <a:r>
                        <a:rPr lang="en-GB" sz="900">
                          <a:solidFill>
                            <a:schemeClr val="lt1"/>
                          </a:solidFill>
                        </a:rPr>
                        <a:t>Manufactured Year and Car Age</a:t>
                      </a:r>
                      <a:endParaRPr sz="900">
                        <a:solidFill>
                          <a:schemeClr val="lt1"/>
                        </a:solidFill>
                      </a:endParaRPr>
                    </a:p>
                    <a:p>
                      <a:pPr indent="-285750" lvl="0" marL="457200" rtl="0" algn="l">
                        <a:spcBef>
                          <a:spcPts val="0"/>
                        </a:spcBef>
                        <a:spcAft>
                          <a:spcPts val="0"/>
                        </a:spcAft>
                        <a:buClr>
                          <a:schemeClr val="lt1"/>
                        </a:buClr>
                        <a:buSzPts val="900"/>
                        <a:buChar char="●"/>
                      </a:pPr>
                      <a:r>
                        <a:rPr lang="en-GB" sz="900">
                          <a:solidFill>
                            <a:schemeClr val="lt1"/>
                          </a:solidFill>
                        </a:rPr>
                        <a:t>-1 correlation</a:t>
                      </a:r>
                      <a:endParaRPr sz="9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900">
                          <a:solidFill>
                            <a:schemeClr val="lt1"/>
                          </a:solidFill>
                        </a:rPr>
                        <a:t>Manufactured year</a:t>
                      </a:r>
                      <a:endParaRPr sz="9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100"/>
                        </a:spcBef>
                        <a:spcAft>
                          <a:spcPts val="700"/>
                        </a:spcAft>
                        <a:buNone/>
                      </a:pPr>
                      <a:r>
                        <a:rPr lang="en-GB" sz="900">
                          <a:solidFill>
                            <a:schemeClr val="lt1"/>
                          </a:solidFill>
                          <a:highlight>
                            <a:schemeClr val="dk1"/>
                          </a:highlight>
                        </a:rPr>
                        <a:t>Manufactured year can be omitted as Car Age is determined by the year of manufacture. They have a correlation of -1 according to the correlation matrix.</a:t>
                      </a:r>
                      <a:endParaRPr sz="900">
                        <a:solidFill>
                          <a:schemeClr val="lt1"/>
                        </a:solidFill>
                        <a:highlight>
                          <a:schemeClr val="dk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649" name="Google Shape;649;p26"/>
          <p:cNvPicPr preferRelativeResize="0"/>
          <p:nvPr/>
        </p:nvPicPr>
        <p:blipFill>
          <a:blip r:embed="rId3">
            <a:alphaModFix/>
          </a:blip>
          <a:stretch>
            <a:fillRect/>
          </a:stretch>
        </p:blipFill>
        <p:spPr>
          <a:xfrm>
            <a:off x="2303176" y="544200"/>
            <a:ext cx="4531825" cy="3101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27"/>
          <p:cNvSpPr txBox="1"/>
          <p:nvPr>
            <p:ph type="title"/>
          </p:nvPr>
        </p:nvSpPr>
        <p:spPr>
          <a:xfrm>
            <a:off x="476550" y="0"/>
            <a:ext cx="8435700" cy="54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200"/>
              <a:t>Scatter plot (Depreciation Value &amp; OMV) </a:t>
            </a:r>
            <a:endParaRPr sz="2200"/>
          </a:p>
        </p:txBody>
      </p:sp>
      <p:graphicFrame>
        <p:nvGraphicFramePr>
          <p:cNvPr id="655" name="Google Shape;655;p27"/>
          <p:cNvGraphicFramePr/>
          <p:nvPr/>
        </p:nvGraphicFramePr>
        <p:xfrm>
          <a:off x="749113" y="3433211"/>
          <a:ext cx="3000000" cy="3000000"/>
        </p:xfrm>
        <a:graphic>
          <a:graphicData uri="http://schemas.openxmlformats.org/drawingml/2006/table">
            <a:tbl>
              <a:tblPr>
                <a:noFill/>
                <a:tableStyleId>{FE35E9CC-AC56-4C58-B8B7-F6A0198F32F3}</a:tableStyleId>
              </a:tblPr>
              <a:tblGrid>
                <a:gridCol w="1650700"/>
                <a:gridCol w="996525"/>
                <a:gridCol w="5302675"/>
              </a:tblGrid>
              <a:tr h="298725">
                <a:tc>
                  <a:txBody>
                    <a:bodyPr/>
                    <a:lstStyle/>
                    <a:p>
                      <a:pPr indent="0" lvl="0" marL="0" rtl="0" algn="l">
                        <a:spcBef>
                          <a:spcPts val="0"/>
                        </a:spcBef>
                        <a:spcAft>
                          <a:spcPts val="0"/>
                        </a:spcAft>
                        <a:buNone/>
                      </a:pPr>
                      <a:r>
                        <a:rPr b="1" lang="en-GB" sz="1000">
                          <a:solidFill>
                            <a:schemeClr val="dk1"/>
                          </a:solidFill>
                        </a:rPr>
                        <a:t>Features </a:t>
                      </a:r>
                      <a:endParaRPr b="1" sz="10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65F0AD"/>
                    </a:solidFill>
                  </a:tcPr>
                </a:tc>
                <a:tc>
                  <a:txBody>
                    <a:bodyPr/>
                    <a:lstStyle/>
                    <a:p>
                      <a:pPr indent="0" lvl="0" marL="0" rtl="0" algn="l">
                        <a:spcBef>
                          <a:spcPts val="0"/>
                        </a:spcBef>
                        <a:spcAft>
                          <a:spcPts val="0"/>
                        </a:spcAft>
                        <a:buNone/>
                      </a:pPr>
                      <a:r>
                        <a:rPr b="1" lang="en-GB" sz="1000">
                          <a:solidFill>
                            <a:schemeClr val="dk1"/>
                          </a:solidFill>
                        </a:rPr>
                        <a:t>Drop</a:t>
                      </a:r>
                      <a:endParaRPr b="1" sz="10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65F0AD"/>
                    </a:solidFill>
                  </a:tcPr>
                </a:tc>
                <a:tc>
                  <a:txBody>
                    <a:bodyPr/>
                    <a:lstStyle/>
                    <a:p>
                      <a:pPr indent="0" lvl="0" marL="0" rtl="0" algn="l">
                        <a:spcBef>
                          <a:spcPts val="0"/>
                        </a:spcBef>
                        <a:spcAft>
                          <a:spcPts val="0"/>
                        </a:spcAft>
                        <a:buNone/>
                      </a:pPr>
                      <a:r>
                        <a:rPr b="1" lang="en-GB" sz="1000">
                          <a:solidFill>
                            <a:schemeClr val="dk1"/>
                          </a:solidFill>
                        </a:rPr>
                        <a:t>Reasons</a:t>
                      </a:r>
                      <a:endParaRPr b="1" sz="10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65F0AD"/>
                    </a:solidFill>
                  </a:tcPr>
                </a:tc>
              </a:tr>
              <a:tr h="1197600">
                <a:tc>
                  <a:txBody>
                    <a:bodyPr/>
                    <a:lstStyle/>
                    <a:p>
                      <a:pPr indent="0" lvl="0" marL="0" rtl="0" algn="l">
                        <a:spcBef>
                          <a:spcPts val="0"/>
                        </a:spcBef>
                        <a:spcAft>
                          <a:spcPts val="0"/>
                        </a:spcAft>
                        <a:buNone/>
                      </a:pPr>
                      <a:r>
                        <a:rPr lang="en-GB" sz="900">
                          <a:solidFill>
                            <a:schemeClr val="lt1"/>
                          </a:solidFill>
                          <a:highlight>
                            <a:schemeClr val="dk1"/>
                          </a:highlight>
                        </a:rPr>
                        <a:t>Depreciation and OMV</a:t>
                      </a:r>
                      <a:endParaRPr sz="900">
                        <a:solidFill>
                          <a:schemeClr val="lt1"/>
                        </a:solidFill>
                        <a:highlight>
                          <a:schemeClr val="dk1"/>
                        </a:highlight>
                      </a:endParaRPr>
                    </a:p>
                    <a:p>
                      <a:pPr indent="-285750" lvl="0" marL="457200" rtl="0" algn="l">
                        <a:spcBef>
                          <a:spcPts val="0"/>
                        </a:spcBef>
                        <a:spcAft>
                          <a:spcPts val="0"/>
                        </a:spcAft>
                        <a:buClr>
                          <a:schemeClr val="lt1"/>
                        </a:buClr>
                        <a:buSzPts val="900"/>
                        <a:buChar char="●"/>
                      </a:pPr>
                      <a:r>
                        <a:rPr lang="en-GB" sz="900">
                          <a:solidFill>
                            <a:schemeClr val="lt1"/>
                          </a:solidFill>
                          <a:highlight>
                            <a:schemeClr val="dk1"/>
                          </a:highlight>
                        </a:rPr>
                        <a:t>0.90 correlation</a:t>
                      </a:r>
                      <a:endParaRPr sz="900">
                        <a:solidFill>
                          <a:schemeClr val="lt1"/>
                        </a:solidFill>
                        <a:highlight>
                          <a:schemeClr val="dk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900">
                          <a:solidFill>
                            <a:schemeClr val="lt1"/>
                          </a:solidFill>
                          <a:highlight>
                            <a:schemeClr val="dk1"/>
                          </a:highlight>
                        </a:rPr>
                        <a:t>Depreciation</a:t>
                      </a:r>
                      <a:endParaRPr sz="900">
                        <a:solidFill>
                          <a:schemeClr val="lt1"/>
                        </a:solidFill>
                        <a:highlight>
                          <a:schemeClr val="dk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100"/>
                        </a:spcBef>
                        <a:spcAft>
                          <a:spcPts val="0"/>
                        </a:spcAft>
                        <a:buNone/>
                      </a:pPr>
                      <a:r>
                        <a:rPr lang="en-GB" sz="800">
                          <a:solidFill>
                            <a:schemeClr val="lt1"/>
                          </a:solidFill>
                          <a:highlight>
                            <a:schemeClr val="dk1"/>
                          </a:highlight>
                        </a:rPr>
                        <a:t>Annual depreciation is the amount of money that the owner loses on the value of the vehicle each year. </a:t>
                      </a:r>
                      <a:endParaRPr sz="800">
                        <a:solidFill>
                          <a:schemeClr val="lt1"/>
                        </a:solidFill>
                        <a:highlight>
                          <a:schemeClr val="dk1"/>
                        </a:highlight>
                      </a:endParaRPr>
                    </a:p>
                    <a:p>
                      <a:pPr indent="0" lvl="0" marL="0" rtl="0" algn="l">
                        <a:lnSpc>
                          <a:spcPct val="115000"/>
                        </a:lnSpc>
                        <a:spcBef>
                          <a:spcPts val="1100"/>
                        </a:spcBef>
                        <a:spcAft>
                          <a:spcPts val="0"/>
                        </a:spcAft>
                        <a:buNone/>
                      </a:pPr>
                      <a:r>
                        <a:rPr lang="en-GB" sz="1100">
                          <a:solidFill>
                            <a:schemeClr val="dk1"/>
                          </a:solidFill>
                          <a:highlight>
                            <a:schemeClr val="accent2"/>
                          </a:highlight>
                        </a:rPr>
                        <a:t>Depreciation = (List Price - Minimum PARF value) ÷ years of COE remaining</a:t>
                      </a:r>
                      <a:endParaRPr sz="1100">
                        <a:solidFill>
                          <a:schemeClr val="dk1"/>
                        </a:solidFill>
                        <a:highlight>
                          <a:schemeClr val="accent2"/>
                        </a:highlight>
                      </a:endParaRPr>
                    </a:p>
                    <a:p>
                      <a:pPr indent="0" lvl="0" marL="0" rtl="0" algn="l">
                        <a:lnSpc>
                          <a:spcPct val="115000"/>
                        </a:lnSpc>
                        <a:spcBef>
                          <a:spcPts val="1100"/>
                        </a:spcBef>
                        <a:spcAft>
                          <a:spcPts val="700"/>
                        </a:spcAft>
                        <a:buNone/>
                      </a:pPr>
                      <a:r>
                        <a:rPr lang="en-GB" sz="800">
                          <a:solidFill>
                            <a:schemeClr val="lt1"/>
                          </a:solidFill>
                          <a:highlight>
                            <a:schemeClr val="dk1"/>
                          </a:highlight>
                        </a:rPr>
                        <a:t> The Open Market Value (OMV) or Additional Registration Fee (PARF) determines the minimum Preferential Additional Registration Fee (PARF). Hence, the correlation between depreciation and OMV is 0.90.</a:t>
                      </a:r>
                      <a:endParaRPr sz="800">
                        <a:solidFill>
                          <a:schemeClr val="lt1"/>
                        </a:solidFill>
                        <a:highlight>
                          <a:schemeClr val="dk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656" name="Google Shape;656;p27"/>
          <p:cNvPicPr preferRelativeResize="0"/>
          <p:nvPr/>
        </p:nvPicPr>
        <p:blipFill>
          <a:blip r:embed="rId3">
            <a:alphaModFix/>
          </a:blip>
          <a:stretch>
            <a:fillRect/>
          </a:stretch>
        </p:blipFill>
        <p:spPr>
          <a:xfrm>
            <a:off x="2021250" y="445050"/>
            <a:ext cx="5162049" cy="2916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28"/>
          <p:cNvSpPr txBox="1"/>
          <p:nvPr>
            <p:ph type="title"/>
          </p:nvPr>
        </p:nvSpPr>
        <p:spPr>
          <a:xfrm>
            <a:off x="2934750" y="284925"/>
            <a:ext cx="32745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600"/>
              <a:t>Finalized Features</a:t>
            </a:r>
            <a:endParaRPr sz="2600"/>
          </a:p>
        </p:txBody>
      </p:sp>
      <p:pic>
        <p:nvPicPr>
          <p:cNvPr id="662" name="Google Shape;662;p28"/>
          <p:cNvPicPr preferRelativeResize="0"/>
          <p:nvPr/>
        </p:nvPicPr>
        <p:blipFill>
          <a:blip r:embed="rId3">
            <a:alphaModFix/>
          </a:blip>
          <a:stretch>
            <a:fillRect/>
          </a:stretch>
        </p:blipFill>
        <p:spPr>
          <a:xfrm>
            <a:off x="1948575" y="981400"/>
            <a:ext cx="6524625" cy="3495675"/>
          </a:xfrm>
          <a:prstGeom prst="rect">
            <a:avLst/>
          </a:prstGeom>
          <a:noFill/>
          <a:ln>
            <a:noFill/>
          </a:ln>
        </p:spPr>
      </p:pic>
      <p:sp>
        <p:nvSpPr>
          <p:cNvPr id="663" name="Google Shape;663;p28"/>
          <p:cNvSpPr/>
          <p:nvPr/>
        </p:nvSpPr>
        <p:spPr>
          <a:xfrm>
            <a:off x="1613400" y="1934675"/>
            <a:ext cx="286800" cy="1968300"/>
          </a:xfrm>
          <a:prstGeom prst="leftBrace">
            <a:avLst>
              <a:gd fmla="val 50000" name="adj1"/>
              <a:gd fmla="val 50000" name="adj2"/>
            </a:avLst>
          </a:prstGeom>
          <a:noFill/>
          <a:ln cap="flat" cmpd="sng" w="19050">
            <a:solidFill>
              <a:srgbClr val="70FFD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8"/>
          <p:cNvSpPr txBox="1"/>
          <p:nvPr/>
        </p:nvSpPr>
        <p:spPr>
          <a:xfrm>
            <a:off x="425325" y="2734175"/>
            <a:ext cx="1058400" cy="369300"/>
          </a:xfrm>
          <a:prstGeom prst="rect">
            <a:avLst/>
          </a:prstGeom>
          <a:solidFill>
            <a:srgbClr val="65F0AD"/>
          </a:solid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latin typeface="Lato"/>
                <a:ea typeface="Lato"/>
                <a:cs typeface="Lato"/>
                <a:sym typeface="Lato"/>
              </a:rPr>
              <a:t>Features</a:t>
            </a:r>
            <a:endParaRPr sz="1200">
              <a:latin typeface="Lato"/>
              <a:ea typeface="Lato"/>
              <a:cs typeface="Lato"/>
              <a:sym typeface="Lato"/>
            </a:endParaRPr>
          </a:p>
        </p:txBody>
      </p:sp>
      <p:cxnSp>
        <p:nvCxnSpPr>
          <p:cNvPr id="665" name="Google Shape;665;p28"/>
          <p:cNvCxnSpPr>
            <a:endCxn id="666" idx="3"/>
          </p:cNvCxnSpPr>
          <p:nvPr/>
        </p:nvCxnSpPr>
        <p:spPr>
          <a:xfrm flipH="1">
            <a:off x="1438300" y="1602275"/>
            <a:ext cx="1024500" cy="144900"/>
          </a:xfrm>
          <a:prstGeom prst="straightConnector1">
            <a:avLst/>
          </a:prstGeom>
          <a:noFill/>
          <a:ln cap="flat" cmpd="sng" w="19050">
            <a:solidFill>
              <a:srgbClr val="FF0000"/>
            </a:solidFill>
            <a:prstDash val="solid"/>
            <a:round/>
            <a:headEnd len="med" w="med" type="none"/>
            <a:tailEnd len="med" w="med" type="triangle"/>
          </a:ln>
        </p:spPr>
      </p:cxnSp>
      <p:sp>
        <p:nvSpPr>
          <p:cNvPr id="666" name="Google Shape;666;p28"/>
          <p:cNvSpPr txBox="1"/>
          <p:nvPr/>
        </p:nvSpPr>
        <p:spPr>
          <a:xfrm>
            <a:off x="379900" y="1470125"/>
            <a:ext cx="1058400" cy="554100"/>
          </a:xfrm>
          <a:prstGeom prst="rect">
            <a:avLst/>
          </a:prstGeom>
          <a:solidFill>
            <a:schemeClr val="accent2"/>
          </a:solid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latin typeface="Lato"/>
                <a:ea typeface="Lato"/>
                <a:cs typeface="Lato"/>
                <a:sym typeface="Lato"/>
              </a:rPr>
              <a:t>Target variable</a:t>
            </a:r>
            <a:endParaRPr sz="12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29"/>
          <p:cNvSpPr txBox="1"/>
          <p:nvPr>
            <p:ph type="title"/>
          </p:nvPr>
        </p:nvSpPr>
        <p:spPr>
          <a:xfrm>
            <a:off x="2934750" y="284925"/>
            <a:ext cx="32745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600"/>
              <a:t>Finalized Features</a:t>
            </a:r>
            <a:endParaRPr sz="2600"/>
          </a:p>
        </p:txBody>
      </p:sp>
      <p:pic>
        <p:nvPicPr>
          <p:cNvPr id="672" name="Google Shape;672;p29"/>
          <p:cNvPicPr preferRelativeResize="0"/>
          <p:nvPr/>
        </p:nvPicPr>
        <p:blipFill>
          <a:blip r:embed="rId3">
            <a:alphaModFix/>
          </a:blip>
          <a:stretch>
            <a:fillRect/>
          </a:stretch>
        </p:blipFill>
        <p:spPr>
          <a:xfrm>
            <a:off x="1899513" y="1616825"/>
            <a:ext cx="5344974" cy="2918300"/>
          </a:xfrm>
          <a:prstGeom prst="rect">
            <a:avLst/>
          </a:prstGeom>
          <a:noFill/>
          <a:ln>
            <a:noFill/>
          </a:ln>
        </p:spPr>
      </p:pic>
      <p:sp>
        <p:nvSpPr>
          <p:cNvPr id="673" name="Google Shape;673;p29"/>
          <p:cNvSpPr txBox="1"/>
          <p:nvPr/>
        </p:nvSpPr>
        <p:spPr>
          <a:xfrm>
            <a:off x="1579700" y="1036275"/>
            <a:ext cx="7254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GB">
                <a:solidFill>
                  <a:schemeClr val="lt1"/>
                </a:solidFill>
                <a:latin typeface="Lato"/>
                <a:ea typeface="Lato"/>
                <a:cs typeface="Lato"/>
                <a:sym typeface="Lato"/>
              </a:rPr>
              <a:t>Correlation with price</a:t>
            </a:r>
            <a:endParaRPr>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30"/>
          <p:cNvSpPr txBox="1"/>
          <p:nvPr/>
        </p:nvSpPr>
        <p:spPr>
          <a:xfrm>
            <a:off x="474775" y="494575"/>
            <a:ext cx="4638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600">
                <a:solidFill>
                  <a:schemeClr val="lt1"/>
                </a:solidFill>
                <a:latin typeface="Lato"/>
                <a:ea typeface="Lato"/>
                <a:cs typeface="Lato"/>
                <a:sym typeface="Lato"/>
              </a:rPr>
              <a:t>Machine Learning Models</a:t>
            </a:r>
            <a:endParaRPr sz="2600">
              <a:solidFill>
                <a:schemeClr val="lt1"/>
              </a:solidFill>
              <a:latin typeface="Lato"/>
              <a:ea typeface="Lato"/>
              <a:cs typeface="Lato"/>
              <a:sym typeface="Lato"/>
            </a:endParaRPr>
          </a:p>
        </p:txBody>
      </p:sp>
      <p:sp>
        <p:nvSpPr>
          <p:cNvPr id="679" name="Google Shape;679;p30"/>
          <p:cNvSpPr txBox="1"/>
          <p:nvPr/>
        </p:nvSpPr>
        <p:spPr>
          <a:xfrm>
            <a:off x="474775" y="1216625"/>
            <a:ext cx="4352100" cy="283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88">
              <a:solidFill>
                <a:schemeClr val="lt1"/>
              </a:solidFill>
              <a:latin typeface="Montserrat"/>
              <a:ea typeface="Montserrat"/>
              <a:cs typeface="Montserrat"/>
              <a:sym typeface="Montserrat"/>
            </a:endParaRPr>
          </a:p>
          <a:p>
            <a:pPr indent="0" lvl="0" marL="2743200" rtl="0" algn="l">
              <a:spcBef>
                <a:spcPts val="0"/>
              </a:spcBef>
              <a:spcAft>
                <a:spcPts val="0"/>
              </a:spcAft>
              <a:buNone/>
            </a:pPr>
            <a:r>
              <a:t/>
            </a:r>
            <a:endParaRPr sz="1888">
              <a:solidFill>
                <a:schemeClr val="lt1"/>
              </a:solidFill>
              <a:latin typeface="Montserrat"/>
              <a:ea typeface="Montserrat"/>
              <a:cs typeface="Montserrat"/>
              <a:sym typeface="Montserrat"/>
            </a:endParaRPr>
          </a:p>
          <a:p>
            <a:pPr indent="-335844" lvl="0" marL="457200" rtl="0" algn="just">
              <a:spcBef>
                <a:spcPts val="0"/>
              </a:spcBef>
              <a:spcAft>
                <a:spcPts val="0"/>
              </a:spcAft>
              <a:buClr>
                <a:schemeClr val="lt1"/>
              </a:buClr>
              <a:buSzPts val="1689"/>
              <a:buFont typeface="Montserrat"/>
              <a:buChar char="●"/>
            </a:pPr>
            <a:r>
              <a:rPr lang="en-GB" sz="1688">
                <a:solidFill>
                  <a:schemeClr val="lt1"/>
                </a:solidFill>
                <a:latin typeface="Montserrat"/>
                <a:ea typeface="Montserrat"/>
                <a:cs typeface="Montserrat"/>
                <a:sym typeface="Montserrat"/>
              </a:rPr>
              <a:t>Linear Regression</a:t>
            </a:r>
            <a:endParaRPr sz="1688">
              <a:solidFill>
                <a:schemeClr val="lt1"/>
              </a:solidFill>
              <a:latin typeface="Montserrat"/>
              <a:ea typeface="Montserrat"/>
              <a:cs typeface="Montserrat"/>
              <a:sym typeface="Montserrat"/>
            </a:endParaRPr>
          </a:p>
          <a:p>
            <a:pPr indent="-335844" lvl="0" marL="457200" rtl="0" algn="just">
              <a:spcBef>
                <a:spcPts val="0"/>
              </a:spcBef>
              <a:spcAft>
                <a:spcPts val="0"/>
              </a:spcAft>
              <a:buClr>
                <a:schemeClr val="lt1"/>
              </a:buClr>
              <a:buSzPts val="1689"/>
              <a:buFont typeface="Montserrat"/>
              <a:buChar char="●"/>
            </a:pPr>
            <a:r>
              <a:rPr lang="en-GB" sz="1688">
                <a:solidFill>
                  <a:schemeClr val="lt1"/>
                </a:solidFill>
                <a:latin typeface="Montserrat"/>
                <a:ea typeface="Montserrat"/>
                <a:cs typeface="Montserrat"/>
                <a:sym typeface="Montserrat"/>
              </a:rPr>
              <a:t>Ridge and Lasso Regression</a:t>
            </a:r>
            <a:endParaRPr sz="1688">
              <a:solidFill>
                <a:schemeClr val="lt1"/>
              </a:solidFill>
              <a:latin typeface="Montserrat"/>
              <a:ea typeface="Montserrat"/>
              <a:cs typeface="Montserrat"/>
              <a:sym typeface="Montserrat"/>
            </a:endParaRPr>
          </a:p>
          <a:p>
            <a:pPr indent="-335844" lvl="0" marL="457200" rtl="0" algn="just">
              <a:spcBef>
                <a:spcPts val="0"/>
              </a:spcBef>
              <a:spcAft>
                <a:spcPts val="0"/>
              </a:spcAft>
              <a:buClr>
                <a:schemeClr val="lt1"/>
              </a:buClr>
              <a:buSzPts val="1689"/>
              <a:buFont typeface="Montserrat"/>
              <a:buChar char="●"/>
            </a:pPr>
            <a:r>
              <a:rPr lang="en-GB" sz="1688">
                <a:solidFill>
                  <a:schemeClr val="lt1"/>
                </a:solidFill>
                <a:latin typeface="Montserrat"/>
                <a:ea typeface="Montserrat"/>
                <a:cs typeface="Montserrat"/>
                <a:sym typeface="Montserrat"/>
              </a:rPr>
              <a:t>Decision Tree Regression </a:t>
            </a:r>
            <a:endParaRPr sz="1688">
              <a:solidFill>
                <a:schemeClr val="lt1"/>
              </a:solidFill>
              <a:latin typeface="Montserrat"/>
              <a:ea typeface="Montserrat"/>
              <a:cs typeface="Montserrat"/>
              <a:sym typeface="Montserrat"/>
            </a:endParaRPr>
          </a:p>
          <a:p>
            <a:pPr indent="-335844" lvl="0" marL="457200" rtl="0" algn="just">
              <a:spcBef>
                <a:spcPts val="0"/>
              </a:spcBef>
              <a:spcAft>
                <a:spcPts val="0"/>
              </a:spcAft>
              <a:buClr>
                <a:schemeClr val="lt1"/>
              </a:buClr>
              <a:buSzPts val="1689"/>
              <a:buFont typeface="Montserrat"/>
              <a:buChar char="●"/>
            </a:pPr>
            <a:r>
              <a:rPr lang="en-GB" sz="1688">
                <a:solidFill>
                  <a:schemeClr val="lt1"/>
                </a:solidFill>
                <a:latin typeface="Montserrat"/>
                <a:ea typeface="Montserrat"/>
                <a:cs typeface="Montserrat"/>
                <a:sym typeface="Montserrat"/>
              </a:rPr>
              <a:t>Random Forest Regression </a:t>
            </a:r>
            <a:endParaRPr sz="1688">
              <a:solidFill>
                <a:schemeClr val="lt1"/>
              </a:solidFill>
              <a:latin typeface="Montserrat"/>
              <a:ea typeface="Montserrat"/>
              <a:cs typeface="Montserrat"/>
              <a:sym typeface="Montserrat"/>
            </a:endParaRPr>
          </a:p>
          <a:p>
            <a:pPr indent="-335844" lvl="0" marL="457200" rtl="0" algn="just">
              <a:spcBef>
                <a:spcPts val="0"/>
              </a:spcBef>
              <a:spcAft>
                <a:spcPts val="0"/>
              </a:spcAft>
              <a:buClr>
                <a:schemeClr val="lt1"/>
              </a:buClr>
              <a:buSzPts val="1689"/>
              <a:buFont typeface="Montserrat"/>
              <a:buChar char="●"/>
            </a:pPr>
            <a:r>
              <a:rPr lang="en-GB" sz="1688">
                <a:solidFill>
                  <a:schemeClr val="lt1"/>
                </a:solidFill>
                <a:latin typeface="Montserrat"/>
                <a:ea typeface="Montserrat"/>
                <a:cs typeface="Montserrat"/>
                <a:sym typeface="Montserrat"/>
              </a:rPr>
              <a:t>XGBOOST </a:t>
            </a:r>
            <a:endParaRPr sz="1688">
              <a:solidFill>
                <a:schemeClr val="lt1"/>
              </a:solidFill>
              <a:latin typeface="Montserrat"/>
              <a:ea typeface="Montserrat"/>
              <a:cs typeface="Montserrat"/>
              <a:sym typeface="Montserrat"/>
            </a:endParaRPr>
          </a:p>
          <a:p>
            <a:pPr indent="-335844" lvl="0" marL="457200" rtl="0" algn="just">
              <a:spcBef>
                <a:spcPts val="0"/>
              </a:spcBef>
              <a:spcAft>
                <a:spcPts val="0"/>
              </a:spcAft>
              <a:buClr>
                <a:schemeClr val="lt1"/>
              </a:buClr>
              <a:buSzPts val="1689"/>
              <a:buFont typeface="Montserrat"/>
              <a:buChar char="●"/>
            </a:pPr>
            <a:r>
              <a:rPr lang="en-GB" sz="1688">
                <a:solidFill>
                  <a:schemeClr val="lt1"/>
                </a:solidFill>
                <a:latin typeface="Montserrat"/>
                <a:ea typeface="Montserrat"/>
                <a:cs typeface="Montserrat"/>
                <a:sym typeface="Montserrat"/>
              </a:rPr>
              <a:t>KNN Regression</a:t>
            </a:r>
            <a:endParaRPr sz="1300">
              <a:solidFill>
                <a:schemeClr val="lt1"/>
              </a:solidFill>
              <a:latin typeface="Lato"/>
              <a:ea typeface="Lato"/>
              <a:cs typeface="Lato"/>
              <a:sym typeface="Lato"/>
            </a:endParaRPr>
          </a:p>
          <a:p>
            <a:pPr indent="0" lvl="0" marL="2743200" rtl="0" algn="l">
              <a:spcBef>
                <a:spcPts val="0"/>
              </a:spcBef>
              <a:spcAft>
                <a:spcPts val="0"/>
              </a:spcAft>
              <a:buNone/>
            </a:pPr>
            <a:r>
              <a:t/>
            </a:r>
            <a:endParaRPr sz="1888">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latin typeface="Lato"/>
              <a:ea typeface="Lato"/>
              <a:cs typeface="Lato"/>
              <a:sym typeface="Lato"/>
            </a:endParaRPr>
          </a:p>
        </p:txBody>
      </p:sp>
      <p:grpSp>
        <p:nvGrpSpPr>
          <p:cNvPr id="680" name="Google Shape;680;p30"/>
          <p:cNvGrpSpPr/>
          <p:nvPr/>
        </p:nvGrpSpPr>
        <p:grpSpPr>
          <a:xfrm>
            <a:off x="4275250" y="997018"/>
            <a:ext cx="4114785" cy="3734967"/>
            <a:chOff x="457200" y="997005"/>
            <a:chExt cx="4114785" cy="3734967"/>
          </a:xfrm>
        </p:grpSpPr>
        <p:sp>
          <p:nvSpPr>
            <p:cNvPr id="681" name="Google Shape;681;p30"/>
            <p:cNvSpPr/>
            <p:nvPr/>
          </p:nvSpPr>
          <p:spPr>
            <a:xfrm>
              <a:off x="457200" y="4475703"/>
              <a:ext cx="3036451" cy="256268"/>
            </a:xfrm>
            <a:custGeom>
              <a:rect b="b" l="l" r="r" t="t"/>
              <a:pathLst>
                <a:path extrusionOk="0" h="7251" w="85915">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0"/>
            <p:cNvSpPr/>
            <p:nvPr/>
          </p:nvSpPr>
          <p:spPr>
            <a:xfrm>
              <a:off x="1125429" y="3092593"/>
              <a:ext cx="204386" cy="1191325"/>
            </a:xfrm>
            <a:custGeom>
              <a:rect b="b" l="l" r="r" t="t"/>
              <a:pathLst>
                <a:path extrusionOk="0" h="33708" w="5783">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0"/>
            <p:cNvSpPr/>
            <p:nvPr/>
          </p:nvSpPr>
          <p:spPr>
            <a:xfrm>
              <a:off x="1484583" y="3638253"/>
              <a:ext cx="111541" cy="667302"/>
            </a:xfrm>
            <a:custGeom>
              <a:rect b="b" l="l" r="r" t="t"/>
              <a:pathLst>
                <a:path extrusionOk="0" h="18881" w="3156">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0"/>
            <p:cNvSpPr/>
            <p:nvPr/>
          </p:nvSpPr>
          <p:spPr>
            <a:xfrm>
              <a:off x="1689360" y="3070009"/>
              <a:ext cx="205799" cy="1235538"/>
            </a:xfrm>
            <a:custGeom>
              <a:rect b="b" l="l" r="r" t="t"/>
              <a:pathLst>
                <a:path extrusionOk="0" h="34959" w="5823">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0"/>
            <p:cNvSpPr/>
            <p:nvPr/>
          </p:nvSpPr>
          <p:spPr>
            <a:xfrm>
              <a:off x="2097995" y="3230077"/>
              <a:ext cx="167842" cy="1103852"/>
            </a:xfrm>
            <a:custGeom>
              <a:rect b="b" l="l" r="r" t="t"/>
              <a:pathLst>
                <a:path extrusionOk="0" h="31233" w="4749">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0"/>
            <p:cNvSpPr/>
            <p:nvPr/>
          </p:nvSpPr>
          <p:spPr>
            <a:xfrm>
              <a:off x="2493659" y="3432946"/>
              <a:ext cx="163989" cy="913003"/>
            </a:xfrm>
            <a:custGeom>
              <a:rect b="b" l="l" r="r" t="t"/>
              <a:pathLst>
                <a:path extrusionOk="0" h="25833" w="464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0"/>
            <p:cNvSpPr/>
            <p:nvPr/>
          </p:nvSpPr>
          <p:spPr>
            <a:xfrm>
              <a:off x="2641251" y="3274786"/>
              <a:ext cx="118786" cy="1009134"/>
            </a:xfrm>
            <a:custGeom>
              <a:rect b="b" l="l" r="r" t="t"/>
              <a:pathLst>
                <a:path extrusionOk="0" h="28553" w="3361">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0"/>
            <p:cNvSpPr/>
            <p:nvPr/>
          </p:nvSpPr>
          <p:spPr>
            <a:xfrm>
              <a:off x="1060539" y="3002222"/>
              <a:ext cx="166852" cy="166852"/>
            </a:xfrm>
            <a:custGeom>
              <a:rect b="b" l="l" r="r" t="t"/>
              <a:pathLst>
                <a:path extrusionOk="0" h="4721" w="4721">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1493702" y="3526711"/>
              <a:ext cx="166852" cy="166852"/>
            </a:xfrm>
            <a:custGeom>
              <a:rect b="b" l="l" r="r" t="t"/>
              <a:pathLst>
                <a:path extrusionOk="0" h="4721" w="4721">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p:nvPr/>
          </p:nvSpPr>
          <p:spPr>
            <a:xfrm>
              <a:off x="1624966" y="2976245"/>
              <a:ext cx="166852" cy="166852"/>
            </a:xfrm>
            <a:custGeom>
              <a:rect b="b" l="l" r="r" t="t"/>
              <a:pathLst>
                <a:path extrusionOk="0" h="4721" w="4721">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0"/>
            <p:cNvSpPr/>
            <p:nvPr/>
          </p:nvSpPr>
          <p:spPr>
            <a:xfrm>
              <a:off x="2157159" y="3143063"/>
              <a:ext cx="166852" cy="166852"/>
            </a:xfrm>
            <a:custGeom>
              <a:rect b="b" l="l" r="r" t="t"/>
              <a:pathLst>
                <a:path extrusionOk="0" h="4721" w="4721">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0"/>
            <p:cNvSpPr/>
            <p:nvPr/>
          </p:nvSpPr>
          <p:spPr>
            <a:xfrm>
              <a:off x="2435520" y="3343069"/>
              <a:ext cx="166852" cy="166852"/>
            </a:xfrm>
            <a:custGeom>
              <a:rect b="b" l="l" r="r" t="t"/>
              <a:pathLst>
                <a:path extrusionOk="0" h="4721" w="4721">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0"/>
            <p:cNvSpPr/>
            <p:nvPr/>
          </p:nvSpPr>
          <p:spPr>
            <a:xfrm>
              <a:off x="2648002" y="3165188"/>
              <a:ext cx="166852" cy="166852"/>
            </a:xfrm>
            <a:custGeom>
              <a:rect b="b" l="l" r="r" t="t"/>
              <a:pathLst>
                <a:path extrusionOk="0" h="4721" w="4721">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0"/>
            <p:cNvSpPr/>
            <p:nvPr/>
          </p:nvSpPr>
          <p:spPr>
            <a:xfrm>
              <a:off x="658160" y="4315141"/>
              <a:ext cx="2634536" cy="317340"/>
            </a:xfrm>
            <a:custGeom>
              <a:rect b="b" l="l" r="r" t="t"/>
              <a:pathLst>
                <a:path extrusionOk="0" h="8979" w="74543">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0"/>
            <p:cNvSpPr/>
            <p:nvPr/>
          </p:nvSpPr>
          <p:spPr>
            <a:xfrm>
              <a:off x="658160" y="4469483"/>
              <a:ext cx="2634536" cy="163000"/>
            </a:xfrm>
            <a:custGeom>
              <a:rect b="b" l="l" r="r" t="t"/>
              <a:pathLst>
                <a:path extrusionOk="0" h="4612" w="74543">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0"/>
            <p:cNvSpPr/>
            <p:nvPr/>
          </p:nvSpPr>
          <p:spPr>
            <a:xfrm>
              <a:off x="883153" y="997005"/>
              <a:ext cx="2198975" cy="3376799"/>
            </a:xfrm>
            <a:custGeom>
              <a:rect b="b" l="l" r="r" t="t"/>
              <a:pathLst>
                <a:path extrusionOk="0" h="95545" w="62219">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0"/>
            <p:cNvSpPr/>
            <p:nvPr/>
          </p:nvSpPr>
          <p:spPr>
            <a:xfrm>
              <a:off x="1217285" y="1476291"/>
              <a:ext cx="1552843" cy="922581"/>
            </a:xfrm>
            <a:custGeom>
              <a:rect b="b" l="l" r="r" t="t"/>
              <a:pathLst>
                <a:path extrusionOk="0" h="26104" w="43937">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0"/>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0"/>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0"/>
            <p:cNvSpPr/>
            <p:nvPr/>
          </p:nvSpPr>
          <p:spPr>
            <a:xfrm>
              <a:off x="2075411" y="2583938"/>
              <a:ext cx="573079" cy="155825"/>
            </a:xfrm>
            <a:custGeom>
              <a:rect b="b" l="l" r="r" t="t"/>
              <a:pathLst>
                <a:path extrusionOk="0" h="4409" w="16215">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0"/>
            <p:cNvSpPr/>
            <p:nvPr/>
          </p:nvSpPr>
          <p:spPr>
            <a:xfrm>
              <a:off x="1217744" y="2140702"/>
              <a:ext cx="235593" cy="133665"/>
            </a:xfrm>
            <a:custGeom>
              <a:rect b="b" l="l" r="r" t="t"/>
              <a:pathLst>
                <a:path extrusionOk="0" h="3782" w="6666">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0"/>
            <p:cNvSpPr/>
            <p:nvPr/>
          </p:nvSpPr>
          <p:spPr>
            <a:xfrm>
              <a:off x="1228807" y="1835905"/>
              <a:ext cx="411069" cy="230787"/>
            </a:xfrm>
            <a:custGeom>
              <a:rect b="b" l="l" r="r" t="t"/>
              <a:pathLst>
                <a:path extrusionOk="0" h="6530" w="11631">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0"/>
            <p:cNvSpPr/>
            <p:nvPr/>
          </p:nvSpPr>
          <p:spPr>
            <a:xfrm>
              <a:off x="2330234" y="2121935"/>
              <a:ext cx="439908" cy="172648"/>
            </a:xfrm>
            <a:custGeom>
              <a:rect b="b" l="l" r="r" t="t"/>
              <a:pathLst>
                <a:path extrusionOk="0" h="4885" w="12447">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0"/>
            <p:cNvSpPr/>
            <p:nvPr/>
          </p:nvSpPr>
          <p:spPr>
            <a:xfrm>
              <a:off x="1276414" y="1869552"/>
              <a:ext cx="189931" cy="39937"/>
            </a:xfrm>
            <a:custGeom>
              <a:rect b="b" l="l" r="r" t="t"/>
              <a:pathLst>
                <a:path extrusionOk="0" h="1130" w="5374">
                  <a:moveTo>
                    <a:pt x="544" y="1"/>
                  </a:moveTo>
                  <a:lnTo>
                    <a:pt x="259" y="558"/>
                  </a:lnTo>
                  <a:lnTo>
                    <a:pt x="0" y="1130"/>
                  </a:lnTo>
                  <a:lnTo>
                    <a:pt x="5373" y="1130"/>
                  </a:lnTo>
                  <a:lnTo>
                    <a:pt x="53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0"/>
            <p:cNvSpPr/>
            <p:nvPr/>
          </p:nvSpPr>
          <p:spPr>
            <a:xfrm>
              <a:off x="2151858" y="1693120"/>
              <a:ext cx="479350" cy="223117"/>
            </a:xfrm>
            <a:custGeom>
              <a:rect b="b" l="l" r="r" t="t"/>
              <a:pathLst>
                <a:path extrusionOk="0" h="6313" w="13563">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0"/>
            <p:cNvSpPr/>
            <p:nvPr/>
          </p:nvSpPr>
          <p:spPr>
            <a:xfrm>
              <a:off x="2424458" y="1835905"/>
              <a:ext cx="291364" cy="40432"/>
            </a:xfrm>
            <a:custGeom>
              <a:rect b="b" l="l" r="r" t="t"/>
              <a:pathLst>
                <a:path extrusionOk="0" h="1144" w="8244">
                  <a:moveTo>
                    <a:pt x="0" y="0"/>
                  </a:moveTo>
                  <a:lnTo>
                    <a:pt x="0" y="1143"/>
                  </a:lnTo>
                  <a:lnTo>
                    <a:pt x="8243" y="1143"/>
                  </a:lnTo>
                  <a:lnTo>
                    <a:pt x="7985" y="558"/>
                  </a:lnTo>
                  <a:lnTo>
                    <a:pt x="769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0"/>
            <p:cNvSpPr/>
            <p:nvPr/>
          </p:nvSpPr>
          <p:spPr>
            <a:xfrm>
              <a:off x="1711485" y="2101755"/>
              <a:ext cx="144728" cy="297124"/>
            </a:xfrm>
            <a:custGeom>
              <a:rect b="b" l="l" r="r" t="t"/>
              <a:pathLst>
                <a:path extrusionOk="0" h="8407" w="4095">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0"/>
            <p:cNvSpPr/>
            <p:nvPr/>
          </p:nvSpPr>
          <p:spPr>
            <a:xfrm>
              <a:off x="1815817" y="1480638"/>
              <a:ext cx="163000" cy="267331"/>
            </a:xfrm>
            <a:custGeom>
              <a:rect b="b" l="l" r="r" t="t"/>
              <a:pathLst>
                <a:path extrusionOk="0" h="7564" w="4612">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0"/>
            <p:cNvSpPr/>
            <p:nvPr/>
          </p:nvSpPr>
          <p:spPr>
            <a:xfrm>
              <a:off x="2041765" y="1478694"/>
              <a:ext cx="162045" cy="151973"/>
            </a:xfrm>
            <a:custGeom>
              <a:rect b="b" l="l" r="r" t="t"/>
              <a:pathLst>
                <a:path extrusionOk="0" h="4300" w="4585">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0"/>
            <p:cNvSpPr/>
            <p:nvPr/>
          </p:nvSpPr>
          <p:spPr>
            <a:xfrm>
              <a:off x="1385517" y="1693120"/>
              <a:ext cx="410114" cy="177914"/>
            </a:xfrm>
            <a:custGeom>
              <a:rect b="b" l="l" r="r" t="t"/>
              <a:pathLst>
                <a:path extrusionOk="0" h="5034" w="11604">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0"/>
            <p:cNvSpPr/>
            <p:nvPr/>
          </p:nvSpPr>
          <p:spPr>
            <a:xfrm>
              <a:off x="2079264" y="1680149"/>
              <a:ext cx="135609" cy="131757"/>
            </a:xfrm>
            <a:custGeom>
              <a:rect b="b" l="l" r="r" t="t"/>
              <a:pathLst>
                <a:path extrusionOk="0" h="3728" w="3837">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0"/>
            <p:cNvSpPr/>
            <p:nvPr/>
          </p:nvSpPr>
          <p:spPr>
            <a:xfrm>
              <a:off x="1620124" y="2059944"/>
              <a:ext cx="113980" cy="184134"/>
            </a:xfrm>
            <a:custGeom>
              <a:rect b="b" l="l" r="r" t="t"/>
              <a:pathLst>
                <a:path extrusionOk="0" h="5210" w="3225">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0"/>
            <p:cNvSpPr/>
            <p:nvPr/>
          </p:nvSpPr>
          <p:spPr>
            <a:xfrm>
              <a:off x="1973977" y="2142152"/>
              <a:ext cx="185619" cy="441817"/>
            </a:xfrm>
            <a:custGeom>
              <a:rect b="b" l="l" r="r" t="t"/>
              <a:pathLst>
                <a:path extrusionOk="0" h="12501" w="5252">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0"/>
            <p:cNvSpPr/>
            <p:nvPr/>
          </p:nvSpPr>
          <p:spPr>
            <a:xfrm>
              <a:off x="2139841" y="2327702"/>
              <a:ext cx="133665" cy="155790"/>
            </a:xfrm>
            <a:custGeom>
              <a:rect b="b" l="l" r="r" t="t"/>
              <a:pathLst>
                <a:path extrusionOk="0" h="4408" w="3782">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0"/>
            <p:cNvSpPr/>
            <p:nvPr/>
          </p:nvSpPr>
          <p:spPr>
            <a:xfrm>
              <a:off x="1591779" y="1921470"/>
              <a:ext cx="503383" cy="187068"/>
            </a:xfrm>
            <a:custGeom>
              <a:rect b="b" l="l" r="r" t="t"/>
              <a:pathLst>
                <a:path extrusionOk="0" h="5293" w="14243">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0"/>
            <p:cNvSpPr/>
            <p:nvPr/>
          </p:nvSpPr>
          <p:spPr>
            <a:xfrm>
              <a:off x="2041765" y="1881109"/>
              <a:ext cx="298573" cy="147131"/>
            </a:xfrm>
            <a:custGeom>
              <a:rect b="b" l="l" r="r" t="t"/>
              <a:pathLst>
                <a:path extrusionOk="0" h="4163" w="8448">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0"/>
            <p:cNvSpPr/>
            <p:nvPr/>
          </p:nvSpPr>
          <p:spPr>
            <a:xfrm>
              <a:off x="2499456" y="2274334"/>
              <a:ext cx="140416" cy="163989"/>
            </a:xfrm>
            <a:custGeom>
              <a:rect b="b" l="l" r="r" t="t"/>
              <a:pathLst>
                <a:path extrusionOk="0" h="4640" w="3973">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0"/>
            <p:cNvSpPr/>
            <p:nvPr/>
          </p:nvSpPr>
          <p:spPr>
            <a:xfrm>
              <a:off x="2457610" y="1856086"/>
              <a:ext cx="175511" cy="140416"/>
            </a:xfrm>
            <a:custGeom>
              <a:rect b="b" l="l" r="r" t="t"/>
              <a:pathLst>
                <a:path extrusionOk="0" h="3973" w="4966">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0"/>
            <p:cNvSpPr/>
            <p:nvPr/>
          </p:nvSpPr>
          <p:spPr>
            <a:xfrm>
              <a:off x="2566254" y="2088784"/>
              <a:ext cx="203891" cy="39937"/>
            </a:xfrm>
            <a:custGeom>
              <a:rect b="b" l="l" r="r" t="t"/>
              <a:pathLst>
                <a:path extrusionOk="0" h="1130" w="5769">
                  <a:moveTo>
                    <a:pt x="1" y="0"/>
                  </a:moveTo>
                  <a:lnTo>
                    <a:pt x="1" y="1129"/>
                  </a:lnTo>
                  <a:lnTo>
                    <a:pt x="5768" y="1129"/>
                  </a:lnTo>
                  <a:lnTo>
                    <a:pt x="5741" y="558"/>
                  </a:lnTo>
                  <a:lnTo>
                    <a:pt x="571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0"/>
            <p:cNvSpPr/>
            <p:nvPr/>
          </p:nvSpPr>
          <p:spPr>
            <a:xfrm>
              <a:off x="1550427" y="1547931"/>
              <a:ext cx="197140" cy="102423"/>
            </a:xfrm>
            <a:custGeom>
              <a:rect b="b" l="l" r="r" t="t"/>
              <a:pathLst>
                <a:path extrusionOk="0" h="2898" w="5578">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0"/>
            <p:cNvSpPr/>
            <p:nvPr/>
          </p:nvSpPr>
          <p:spPr>
            <a:xfrm>
              <a:off x="1335542" y="2398847"/>
              <a:ext cx="40396" cy="136599"/>
            </a:xfrm>
            <a:custGeom>
              <a:rect b="b" l="l" r="r" t="t"/>
              <a:pathLst>
                <a:path extrusionOk="0" h="3865" w="1143">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0"/>
            <p:cNvSpPr/>
            <p:nvPr/>
          </p:nvSpPr>
          <p:spPr>
            <a:xfrm>
              <a:off x="1412449" y="2398847"/>
              <a:ext cx="40432" cy="136599"/>
            </a:xfrm>
            <a:custGeom>
              <a:rect b="b" l="l" r="r" t="t"/>
              <a:pathLst>
                <a:path extrusionOk="0" h="3865" w="1144">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0"/>
            <p:cNvSpPr/>
            <p:nvPr/>
          </p:nvSpPr>
          <p:spPr>
            <a:xfrm>
              <a:off x="1489850" y="2398847"/>
              <a:ext cx="39937" cy="136599"/>
            </a:xfrm>
            <a:custGeom>
              <a:rect b="b" l="l" r="r" t="t"/>
              <a:pathLst>
                <a:path extrusionOk="0" h="3865" w="113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0"/>
            <p:cNvSpPr/>
            <p:nvPr/>
          </p:nvSpPr>
          <p:spPr>
            <a:xfrm>
              <a:off x="1566791" y="2398847"/>
              <a:ext cx="39937" cy="136599"/>
            </a:xfrm>
            <a:custGeom>
              <a:rect b="b" l="l" r="r" t="t"/>
              <a:pathLst>
                <a:path extrusionOk="0" h="3865" w="113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0"/>
            <p:cNvSpPr/>
            <p:nvPr/>
          </p:nvSpPr>
          <p:spPr>
            <a:xfrm>
              <a:off x="1643697" y="2398847"/>
              <a:ext cx="40432" cy="136599"/>
            </a:xfrm>
            <a:custGeom>
              <a:rect b="b" l="l" r="r" t="t"/>
              <a:pathLst>
                <a:path extrusionOk="0" h="3865" w="1144">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0"/>
            <p:cNvSpPr/>
            <p:nvPr/>
          </p:nvSpPr>
          <p:spPr>
            <a:xfrm>
              <a:off x="3336447" y="4559360"/>
              <a:ext cx="1235538" cy="146671"/>
            </a:xfrm>
            <a:custGeom>
              <a:rect b="b" l="l" r="r" t="t"/>
              <a:pathLst>
                <a:path extrusionOk="0" h="4150" w="34959">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0"/>
            <p:cNvSpPr/>
            <p:nvPr/>
          </p:nvSpPr>
          <p:spPr>
            <a:xfrm>
              <a:off x="3168638" y="3276730"/>
              <a:ext cx="788491" cy="663944"/>
            </a:xfrm>
            <a:custGeom>
              <a:rect b="b" l="l" r="r" t="t"/>
              <a:pathLst>
                <a:path extrusionOk="0" h="18786" w="2231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0"/>
            <p:cNvSpPr/>
            <p:nvPr/>
          </p:nvSpPr>
          <p:spPr>
            <a:xfrm>
              <a:off x="3082119" y="3865649"/>
              <a:ext cx="118786" cy="118291"/>
            </a:xfrm>
            <a:custGeom>
              <a:rect b="b" l="l" r="r" t="t"/>
              <a:pathLst>
                <a:path extrusionOk="0" h="3347" w="3361">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0"/>
            <p:cNvSpPr/>
            <p:nvPr/>
          </p:nvSpPr>
          <p:spPr>
            <a:xfrm>
              <a:off x="3586922" y="3474297"/>
              <a:ext cx="709147" cy="1161036"/>
            </a:xfrm>
            <a:custGeom>
              <a:rect b="b" l="l" r="r" t="t"/>
              <a:pathLst>
                <a:path extrusionOk="0" h="32851" w="20065">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a:off x="3751797" y="3622843"/>
              <a:ext cx="475039" cy="59199"/>
            </a:xfrm>
            <a:custGeom>
              <a:rect b="b" l="l" r="r" t="t"/>
              <a:pathLst>
                <a:path extrusionOk="0" h="1675" w="13441">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p:nvPr/>
          </p:nvSpPr>
          <p:spPr>
            <a:xfrm>
              <a:off x="3751797" y="3757005"/>
              <a:ext cx="475039" cy="59163"/>
            </a:xfrm>
            <a:custGeom>
              <a:rect b="b" l="l" r="r" t="t"/>
              <a:pathLst>
                <a:path extrusionOk="0" h="1674" w="13441">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0"/>
            <p:cNvSpPr/>
            <p:nvPr/>
          </p:nvSpPr>
          <p:spPr>
            <a:xfrm>
              <a:off x="3751797" y="3891131"/>
              <a:ext cx="475039" cy="59163"/>
            </a:xfrm>
            <a:custGeom>
              <a:rect b="b" l="l" r="r" t="t"/>
              <a:pathLst>
                <a:path extrusionOk="0" h="1674" w="13441">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0"/>
            <p:cNvSpPr/>
            <p:nvPr/>
          </p:nvSpPr>
          <p:spPr>
            <a:xfrm>
              <a:off x="3751797" y="4025258"/>
              <a:ext cx="475039" cy="59163"/>
            </a:xfrm>
            <a:custGeom>
              <a:rect b="b" l="l" r="r" t="t"/>
              <a:pathLst>
                <a:path extrusionOk="0" h="1674" w="13441">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a:off x="3751797" y="4159879"/>
              <a:ext cx="475039" cy="58669"/>
            </a:xfrm>
            <a:custGeom>
              <a:rect b="b" l="l" r="r" t="t"/>
              <a:pathLst>
                <a:path extrusionOk="0" h="1660" w="13441">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a:off x="3751797" y="4294005"/>
              <a:ext cx="475039" cy="58669"/>
            </a:xfrm>
            <a:custGeom>
              <a:rect b="b" l="l" r="r" t="t"/>
              <a:pathLst>
                <a:path extrusionOk="0" h="1660" w="13441">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0"/>
            <p:cNvSpPr/>
            <p:nvPr/>
          </p:nvSpPr>
          <p:spPr>
            <a:xfrm>
              <a:off x="3751797" y="4428132"/>
              <a:ext cx="475039" cy="58669"/>
            </a:xfrm>
            <a:custGeom>
              <a:rect b="b" l="l" r="r" t="t"/>
              <a:pathLst>
                <a:path extrusionOk="0" h="1660" w="13441">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0"/>
            <p:cNvSpPr/>
            <p:nvPr/>
          </p:nvSpPr>
          <p:spPr>
            <a:xfrm>
              <a:off x="3667681" y="3622843"/>
              <a:ext cx="25517" cy="25517"/>
            </a:xfrm>
            <a:custGeom>
              <a:rect b="b" l="l" r="r" t="t"/>
              <a:pathLst>
                <a:path extrusionOk="0" h="722" w="722">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0"/>
            <p:cNvSpPr/>
            <p:nvPr/>
          </p:nvSpPr>
          <p:spPr>
            <a:xfrm>
              <a:off x="3667681" y="365652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a:off x="3667681" y="375700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a:off x="3667681" y="3790652"/>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a:off x="3667681" y="4025258"/>
              <a:ext cx="25517" cy="25517"/>
            </a:xfrm>
            <a:custGeom>
              <a:rect b="b" l="l" r="r" t="t"/>
              <a:pathLst>
                <a:path extrusionOk="0" h="722" w="722">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0"/>
            <p:cNvSpPr/>
            <p:nvPr/>
          </p:nvSpPr>
          <p:spPr>
            <a:xfrm>
              <a:off x="3667681" y="4059399"/>
              <a:ext cx="25517" cy="25022"/>
            </a:xfrm>
            <a:custGeom>
              <a:rect b="b" l="l" r="r" t="t"/>
              <a:pathLst>
                <a:path extrusionOk="0" h="708" w="722">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0"/>
            <p:cNvSpPr/>
            <p:nvPr/>
          </p:nvSpPr>
          <p:spPr>
            <a:xfrm>
              <a:off x="3667681" y="3891131"/>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0"/>
            <p:cNvSpPr/>
            <p:nvPr/>
          </p:nvSpPr>
          <p:spPr>
            <a:xfrm>
              <a:off x="3667681" y="3924778"/>
              <a:ext cx="25517" cy="25517"/>
            </a:xfrm>
            <a:custGeom>
              <a:rect b="b" l="l" r="r" t="t"/>
              <a:pathLst>
                <a:path extrusionOk="0" h="722" w="722">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0"/>
            <p:cNvSpPr/>
            <p:nvPr/>
          </p:nvSpPr>
          <p:spPr>
            <a:xfrm>
              <a:off x="3667681" y="4159879"/>
              <a:ext cx="25517" cy="25022"/>
            </a:xfrm>
            <a:custGeom>
              <a:rect b="b" l="l" r="r" t="t"/>
              <a:pathLst>
                <a:path extrusionOk="0" h="708" w="722">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0"/>
            <p:cNvSpPr/>
            <p:nvPr/>
          </p:nvSpPr>
          <p:spPr>
            <a:xfrm>
              <a:off x="3667681" y="4193526"/>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0"/>
            <p:cNvSpPr/>
            <p:nvPr/>
          </p:nvSpPr>
          <p:spPr>
            <a:xfrm>
              <a:off x="3667681" y="4294005"/>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0"/>
            <p:cNvSpPr/>
            <p:nvPr/>
          </p:nvSpPr>
          <p:spPr>
            <a:xfrm>
              <a:off x="3667681" y="4327652"/>
              <a:ext cx="25517" cy="25022"/>
            </a:xfrm>
            <a:custGeom>
              <a:rect b="b" l="l" r="r" t="t"/>
              <a:pathLst>
                <a:path extrusionOk="0" h="708" w="722">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0"/>
            <p:cNvSpPr/>
            <p:nvPr/>
          </p:nvSpPr>
          <p:spPr>
            <a:xfrm>
              <a:off x="3667681" y="4428132"/>
              <a:ext cx="25517" cy="25022"/>
            </a:xfrm>
            <a:custGeom>
              <a:rect b="b" l="l" r="r" t="t"/>
              <a:pathLst>
                <a:path extrusionOk="0" h="708" w="722">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0"/>
            <p:cNvSpPr/>
            <p:nvPr/>
          </p:nvSpPr>
          <p:spPr>
            <a:xfrm>
              <a:off x="3667681" y="4461778"/>
              <a:ext cx="25517" cy="25022"/>
            </a:xfrm>
            <a:custGeom>
              <a:rect b="b" l="l" r="r" t="t"/>
              <a:pathLst>
                <a:path extrusionOk="0" h="708" w="722">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0"/>
            <p:cNvSpPr/>
            <p:nvPr/>
          </p:nvSpPr>
          <p:spPr>
            <a:xfrm>
              <a:off x="3722497" y="3425736"/>
              <a:ext cx="438459" cy="48596"/>
            </a:xfrm>
            <a:custGeom>
              <a:rect b="b" l="l" r="r" t="t"/>
              <a:pathLst>
                <a:path extrusionOk="0" h="1375" w="12406">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31"/>
          <p:cNvSpPr txBox="1"/>
          <p:nvPr>
            <p:ph type="title"/>
          </p:nvPr>
        </p:nvSpPr>
        <p:spPr>
          <a:xfrm>
            <a:off x="1052550" y="2948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Cross Validation Scores - </a:t>
            </a:r>
            <a:r>
              <a:rPr lang="en-GB"/>
              <a:t>Comparison</a:t>
            </a:r>
            <a:endParaRPr/>
          </a:p>
        </p:txBody>
      </p:sp>
      <p:graphicFrame>
        <p:nvGraphicFramePr>
          <p:cNvPr id="757" name="Google Shape;757;p31"/>
          <p:cNvGraphicFramePr/>
          <p:nvPr/>
        </p:nvGraphicFramePr>
        <p:xfrm>
          <a:off x="1581700" y="2182513"/>
          <a:ext cx="3000000" cy="3000000"/>
        </p:xfrm>
        <a:graphic>
          <a:graphicData uri="http://schemas.openxmlformats.org/drawingml/2006/table">
            <a:tbl>
              <a:tblPr>
                <a:noFill/>
                <a:tableStyleId>{FE35E9CC-AC56-4C58-B8B7-F6A0198F32F3}</a:tableStyleId>
              </a:tblPr>
              <a:tblGrid>
                <a:gridCol w="848550"/>
                <a:gridCol w="1240950"/>
                <a:gridCol w="1007975"/>
                <a:gridCol w="1182725"/>
                <a:gridCol w="983350"/>
                <a:gridCol w="1214000"/>
              </a:tblGrid>
              <a:tr h="822925">
                <a:tc>
                  <a:txBody>
                    <a:bodyPr/>
                    <a:lstStyle/>
                    <a:p>
                      <a:pPr indent="0" lvl="0" marL="0" rtl="0" algn="l">
                        <a:spcBef>
                          <a:spcPts val="0"/>
                        </a:spcBef>
                        <a:spcAft>
                          <a:spcPts val="0"/>
                        </a:spcAft>
                        <a:buNone/>
                      </a:pPr>
                      <a:r>
                        <a:rPr b="1" lang="en-GB">
                          <a:solidFill>
                            <a:schemeClr val="dk1"/>
                          </a:solidFill>
                        </a:rPr>
                        <a:t>Results </a:t>
                      </a:r>
                      <a:endParaRPr b="1">
                        <a:solidFill>
                          <a:schemeClr val="dk1"/>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GB">
                          <a:solidFill>
                            <a:schemeClr val="dk1"/>
                          </a:solidFill>
                        </a:rPr>
                        <a:t>Linear </a:t>
                      </a:r>
                      <a:endParaRPr b="1">
                        <a:solidFill>
                          <a:schemeClr val="dk1"/>
                        </a:solidFill>
                      </a:endParaRPr>
                    </a:p>
                    <a:p>
                      <a:pPr indent="0" lvl="0" marL="0" rtl="0" algn="l">
                        <a:spcBef>
                          <a:spcPts val="0"/>
                        </a:spcBef>
                        <a:spcAft>
                          <a:spcPts val="0"/>
                        </a:spcAft>
                        <a:buNone/>
                      </a:pPr>
                      <a:r>
                        <a:rPr b="1" lang="en-GB">
                          <a:solidFill>
                            <a:schemeClr val="dk1"/>
                          </a:solidFill>
                        </a:rPr>
                        <a:t>Regression</a:t>
                      </a:r>
                      <a:endParaRPr b="1">
                        <a:solidFill>
                          <a:schemeClr val="dk1"/>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GB">
                          <a:solidFill>
                            <a:schemeClr val="dk1"/>
                          </a:solidFill>
                        </a:rPr>
                        <a:t>DecisionTree</a:t>
                      </a:r>
                      <a:endParaRPr b="1">
                        <a:solidFill>
                          <a:schemeClr val="dk1"/>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GB">
                          <a:solidFill>
                            <a:schemeClr val="dk1"/>
                          </a:solidFill>
                        </a:rPr>
                        <a:t>Random</a:t>
                      </a:r>
                      <a:endParaRPr b="1">
                        <a:solidFill>
                          <a:schemeClr val="dk1"/>
                        </a:solidFill>
                      </a:endParaRPr>
                    </a:p>
                    <a:p>
                      <a:pPr indent="0" lvl="0" marL="0" rtl="0" algn="l">
                        <a:spcBef>
                          <a:spcPts val="0"/>
                        </a:spcBef>
                        <a:spcAft>
                          <a:spcPts val="0"/>
                        </a:spcAft>
                        <a:buNone/>
                      </a:pPr>
                      <a:r>
                        <a:rPr b="1" lang="en-GB">
                          <a:solidFill>
                            <a:schemeClr val="dk1"/>
                          </a:solidFill>
                        </a:rPr>
                        <a:t>Forest</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GB">
                          <a:solidFill>
                            <a:schemeClr val="dk1"/>
                          </a:solidFill>
                        </a:rPr>
                        <a:t>XGboost</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GB">
                          <a:solidFill>
                            <a:schemeClr val="dk1"/>
                          </a:solidFill>
                        </a:rPr>
                        <a:t>kNN Regression</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solidFill>
                      <a:schemeClr val="lt2"/>
                    </a:solidFill>
                  </a:tcPr>
                </a:tc>
              </a:tr>
              <a:tr h="1249650">
                <a:tc>
                  <a:txBody>
                    <a:bodyPr/>
                    <a:lstStyle/>
                    <a:p>
                      <a:pPr indent="0" lvl="0" marL="0" rtl="0" algn="l">
                        <a:spcBef>
                          <a:spcPts val="0"/>
                        </a:spcBef>
                        <a:spcAft>
                          <a:spcPts val="0"/>
                        </a:spcAft>
                        <a:buNone/>
                      </a:pPr>
                      <a:r>
                        <a:rPr lang="en-GB">
                          <a:solidFill>
                            <a:schemeClr val="dk1"/>
                          </a:solidFill>
                        </a:rPr>
                        <a:t>CV </a:t>
                      </a:r>
                      <a:endParaRPr>
                        <a:solidFill>
                          <a:schemeClr val="dk1"/>
                        </a:solidFill>
                      </a:endParaRPr>
                    </a:p>
                    <a:p>
                      <a:pPr indent="0" lvl="0" marL="0" rtl="0" algn="l">
                        <a:spcBef>
                          <a:spcPts val="0"/>
                        </a:spcBef>
                        <a:spcAft>
                          <a:spcPts val="0"/>
                        </a:spcAft>
                        <a:buNone/>
                      </a:pPr>
                      <a:r>
                        <a:rPr lang="en-GB">
                          <a:solidFill>
                            <a:schemeClr val="dk1"/>
                          </a:solidFill>
                        </a:rPr>
                        <a:t>(</a:t>
                      </a:r>
                      <a:r>
                        <a:rPr lang="en-GB">
                          <a:solidFill>
                            <a:schemeClr val="dk1"/>
                          </a:solidFill>
                          <a:latin typeface="Lato"/>
                          <a:ea typeface="Lato"/>
                          <a:cs typeface="Lato"/>
                          <a:sym typeface="Lato"/>
                        </a:rPr>
                        <a:t>R</a:t>
                      </a:r>
                      <a:r>
                        <a:rPr baseline="30000" lang="en-GB">
                          <a:solidFill>
                            <a:schemeClr val="dk1"/>
                          </a:solidFill>
                          <a:latin typeface="Lato"/>
                          <a:ea typeface="Lato"/>
                          <a:cs typeface="Lato"/>
                          <a:sym typeface="Lato"/>
                        </a:rPr>
                        <a:t>2</a:t>
                      </a:r>
                      <a:r>
                        <a:rPr lang="en-GB">
                          <a:solidFill>
                            <a:schemeClr val="dk1"/>
                          </a:solidFill>
                          <a:latin typeface="Lato"/>
                          <a:ea typeface="Lato"/>
                          <a:cs typeface="Lato"/>
                          <a:sym typeface="Lato"/>
                        </a:rPr>
                        <a:t>)</a:t>
                      </a:r>
                      <a:endParaRPr>
                        <a:solidFill>
                          <a:schemeClr val="dk1"/>
                        </a:solidFill>
                      </a:endParaRPr>
                    </a:p>
                  </a:txBody>
                  <a:tcPr marT="91425" marB="91425" marR="91425" marL="91425">
                    <a:solidFill>
                      <a:schemeClr val="dk2"/>
                    </a:solidFill>
                  </a:tcPr>
                </a:tc>
                <a:tc>
                  <a:txBody>
                    <a:bodyPr/>
                    <a:lstStyle/>
                    <a:p>
                      <a:pPr indent="0" lvl="0" marL="0" rtl="0" algn="l">
                        <a:spcBef>
                          <a:spcPts val="0"/>
                        </a:spcBef>
                        <a:spcAft>
                          <a:spcPts val="0"/>
                        </a:spcAft>
                        <a:buNone/>
                      </a:pPr>
                      <a:r>
                        <a:rPr lang="en-GB">
                          <a:solidFill>
                            <a:schemeClr val="lt1"/>
                          </a:solidFill>
                        </a:rPr>
                        <a:t>0.92699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0.91155</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highlight>
                            <a:schemeClr val="dk1"/>
                          </a:highlight>
                        </a:rPr>
                        <a:t>0.95743</a:t>
                      </a:r>
                      <a:endParaRPr>
                        <a:solidFill>
                          <a:schemeClr val="lt1"/>
                        </a:solidFill>
                        <a:highlight>
                          <a:schemeClr val="dk1"/>
                        </a:highlight>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0.96090</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0.94347</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758" name="Google Shape;758;p31"/>
          <p:cNvSpPr txBox="1"/>
          <p:nvPr/>
        </p:nvSpPr>
        <p:spPr>
          <a:xfrm>
            <a:off x="1315400" y="956038"/>
            <a:ext cx="6889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GB">
                <a:solidFill>
                  <a:schemeClr val="lt1"/>
                </a:solidFill>
                <a:highlight>
                  <a:schemeClr val="dk1"/>
                </a:highlight>
                <a:latin typeface="Roboto"/>
                <a:ea typeface="Roboto"/>
                <a:cs typeface="Roboto"/>
                <a:sym typeface="Roboto"/>
              </a:rPr>
              <a:t>Gives a more accurate indication of how well each model generalizes to unseen data.</a:t>
            </a:r>
            <a:endParaRPr>
              <a:solidFill>
                <a:schemeClr val="lt1"/>
              </a:solidFill>
              <a:highlight>
                <a:schemeClr val="dk1"/>
              </a:highlight>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GB">
                <a:solidFill>
                  <a:schemeClr val="lt1"/>
                </a:solidFill>
                <a:latin typeface="Lato"/>
                <a:ea typeface="Lato"/>
                <a:cs typeface="Lato"/>
                <a:sym typeface="Lato"/>
              </a:rPr>
              <a:t>5-Fold Cross validation (scoring = R</a:t>
            </a:r>
            <a:r>
              <a:rPr baseline="30000" lang="en-GB">
                <a:solidFill>
                  <a:schemeClr val="lt1"/>
                </a:solidFill>
                <a:latin typeface="Lato"/>
                <a:ea typeface="Lato"/>
                <a:cs typeface="Lato"/>
                <a:sym typeface="Lato"/>
              </a:rPr>
              <a:t>2</a:t>
            </a:r>
            <a:r>
              <a:rPr lang="en-GB">
                <a:solidFill>
                  <a:schemeClr val="lt1"/>
                </a:solidFill>
                <a:latin typeface="Lato"/>
                <a:ea typeface="Lato"/>
                <a:cs typeface="Lato"/>
                <a:sym typeface="Lato"/>
              </a:rPr>
              <a:t>)</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4"/>
          <p:cNvSpPr txBox="1"/>
          <p:nvPr>
            <p:ph type="title"/>
          </p:nvPr>
        </p:nvSpPr>
        <p:spPr>
          <a:xfrm>
            <a:off x="1287600" y="113825"/>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Table of Contents</a:t>
            </a:r>
            <a:endParaRPr/>
          </a:p>
        </p:txBody>
      </p:sp>
      <p:grpSp>
        <p:nvGrpSpPr>
          <p:cNvPr id="324" name="Google Shape;324;p14"/>
          <p:cNvGrpSpPr/>
          <p:nvPr/>
        </p:nvGrpSpPr>
        <p:grpSpPr>
          <a:xfrm>
            <a:off x="3297249" y="1027913"/>
            <a:ext cx="2653489" cy="678061"/>
            <a:chOff x="3297249" y="1027913"/>
            <a:chExt cx="2653489" cy="678061"/>
          </a:xfrm>
        </p:grpSpPr>
        <p:sp>
          <p:nvSpPr>
            <p:cNvPr id="325" name="Google Shape;325;p14"/>
            <p:cNvSpPr/>
            <p:nvPr/>
          </p:nvSpPr>
          <p:spPr>
            <a:xfrm>
              <a:off x="3297249" y="1109874"/>
              <a:ext cx="596100" cy="596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sp>
          <p:nvSpPr>
            <p:cNvPr id="326" name="Google Shape;326;p14"/>
            <p:cNvSpPr txBox="1"/>
            <p:nvPr/>
          </p:nvSpPr>
          <p:spPr>
            <a:xfrm>
              <a:off x="3969538" y="1027913"/>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GB" sz="1800">
                  <a:solidFill>
                    <a:schemeClr val="lt1"/>
                  </a:solidFill>
                  <a:latin typeface="Fira Sans Extra Condensed"/>
                  <a:ea typeface="Fira Sans Extra Condensed"/>
                  <a:cs typeface="Fira Sans Extra Condensed"/>
                  <a:sym typeface="Fira Sans Extra Condensed"/>
                </a:rPr>
                <a:t>Significance of dataset chosen</a:t>
              </a:r>
              <a:endParaRPr b="1" sz="18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327" name="Google Shape;327;p14"/>
          <p:cNvGrpSpPr/>
          <p:nvPr/>
        </p:nvGrpSpPr>
        <p:grpSpPr>
          <a:xfrm>
            <a:off x="414554" y="1509185"/>
            <a:ext cx="2653421" cy="2696472"/>
            <a:chOff x="3525722" y="1985800"/>
            <a:chExt cx="2702609" cy="2746178"/>
          </a:xfrm>
        </p:grpSpPr>
        <p:sp>
          <p:nvSpPr>
            <p:cNvPr id="328" name="Google Shape;328;p14"/>
            <p:cNvSpPr/>
            <p:nvPr/>
          </p:nvSpPr>
          <p:spPr>
            <a:xfrm>
              <a:off x="5442457" y="4676877"/>
              <a:ext cx="683885" cy="51372"/>
            </a:xfrm>
            <a:custGeom>
              <a:rect b="b" l="l" r="r" t="t"/>
              <a:pathLst>
                <a:path extrusionOk="0" h="1447" w="19263">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4"/>
            <p:cNvSpPr/>
            <p:nvPr/>
          </p:nvSpPr>
          <p:spPr>
            <a:xfrm>
              <a:off x="3525722" y="4641150"/>
              <a:ext cx="995383" cy="90828"/>
            </a:xfrm>
            <a:custGeom>
              <a:rect b="b" l="l" r="r" t="t"/>
              <a:pathLst>
                <a:path extrusionOk="0" h="2558" w="45219">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a:off x="5580521" y="4523830"/>
              <a:ext cx="288067" cy="139134"/>
            </a:xfrm>
            <a:custGeom>
              <a:rect b="b" l="l" r="r" t="t"/>
              <a:pathLst>
                <a:path extrusionOk="0" h="3919" w="8114">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p:nvPr/>
          </p:nvSpPr>
          <p:spPr>
            <a:xfrm>
              <a:off x="3950723" y="4466034"/>
              <a:ext cx="209181" cy="236376"/>
            </a:xfrm>
            <a:custGeom>
              <a:rect b="b" l="l" r="r" t="t"/>
              <a:pathLst>
                <a:path extrusionOk="0" h="6658" w="5892">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4"/>
            <p:cNvSpPr/>
            <p:nvPr/>
          </p:nvSpPr>
          <p:spPr>
            <a:xfrm>
              <a:off x="4109202" y="3262998"/>
              <a:ext cx="1703978" cy="44911"/>
            </a:xfrm>
            <a:custGeom>
              <a:rect b="b" l="l" r="r" t="t"/>
              <a:pathLst>
                <a:path extrusionOk="0" h="1265" w="47996">
                  <a:moveTo>
                    <a:pt x="0" y="0"/>
                  </a:moveTo>
                  <a:lnTo>
                    <a:pt x="0" y="1265"/>
                  </a:lnTo>
                  <a:lnTo>
                    <a:pt x="47996" y="1265"/>
                  </a:lnTo>
                  <a:lnTo>
                    <a:pt x="47996"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4"/>
            <p:cNvSpPr/>
            <p:nvPr/>
          </p:nvSpPr>
          <p:spPr>
            <a:xfrm>
              <a:off x="3841912" y="3228313"/>
              <a:ext cx="534952" cy="1474135"/>
            </a:xfrm>
            <a:custGeom>
              <a:rect b="b" l="l" r="r" t="t"/>
              <a:pathLst>
                <a:path extrusionOk="0" h="41522" w="15068">
                  <a:moveTo>
                    <a:pt x="11130" y="0"/>
                  </a:moveTo>
                  <a:lnTo>
                    <a:pt x="1" y="41521"/>
                  </a:lnTo>
                  <a:lnTo>
                    <a:pt x="1409" y="41521"/>
                  </a:lnTo>
                  <a:lnTo>
                    <a:pt x="15067" y="383"/>
                  </a:lnTo>
                  <a:lnTo>
                    <a:pt x="11130"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4"/>
            <p:cNvSpPr/>
            <p:nvPr/>
          </p:nvSpPr>
          <p:spPr>
            <a:xfrm>
              <a:off x="5515909" y="3228313"/>
              <a:ext cx="534916" cy="1474135"/>
            </a:xfrm>
            <a:custGeom>
              <a:rect b="b" l="l" r="r" t="t"/>
              <a:pathLst>
                <a:path extrusionOk="0" h="41522" w="15067">
                  <a:moveTo>
                    <a:pt x="3928" y="0"/>
                  </a:moveTo>
                  <a:lnTo>
                    <a:pt x="1" y="383"/>
                  </a:lnTo>
                  <a:lnTo>
                    <a:pt x="13649" y="41521"/>
                  </a:lnTo>
                  <a:lnTo>
                    <a:pt x="15067" y="41521"/>
                  </a:lnTo>
                  <a:lnTo>
                    <a:pt x="3928"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4"/>
            <p:cNvSpPr/>
            <p:nvPr/>
          </p:nvSpPr>
          <p:spPr>
            <a:xfrm>
              <a:off x="4007171" y="3158589"/>
              <a:ext cx="1914153" cy="114638"/>
            </a:xfrm>
            <a:custGeom>
              <a:rect b="b" l="l" r="r" t="t"/>
              <a:pathLst>
                <a:path extrusionOk="0" h="3229" w="53916">
                  <a:moveTo>
                    <a:pt x="1" y="1"/>
                  </a:moveTo>
                  <a:lnTo>
                    <a:pt x="1" y="3229"/>
                  </a:lnTo>
                  <a:lnTo>
                    <a:pt x="53916" y="3229"/>
                  </a:lnTo>
                  <a:lnTo>
                    <a:pt x="5391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4"/>
            <p:cNvSpPr/>
            <p:nvPr/>
          </p:nvSpPr>
          <p:spPr>
            <a:xfrm>
              <a:off x="5118400" y="2880435"/>
              <a:ext cx="295203" cy="279227"/>
            </a:xfrm>
            <a:custGeom>
              <a:rect b="b" l="l" r="r" t="t"/>
              <a:pathLst>
                <a:path extrusionOk="0" h="7865" w="8315">
                  <a:moveTo>
                    <a:pt x="1" y="1"/>
                  </a:moveTo>
                  <a:lnTo>
                    <a:pt x="1993" y="7865"/>
                  </a:lnTo>
                  <a:lnTo>
                    <a:pt x="8315" y="7865"/>
                  </a:lnTo>
                  <a:lnTo>
                    <a:pt x="632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4"/>
            <p:cNvSpPr/>
            <p:nvPr/>
          </p:nvSpPr>
          <p:spPr>
            <a:xfrm>
              <a:off x="4628090" y="2140196"/>
              <a:ext cx="1228600" cy="793374"/>
            </a:xfrm>
            <a:custGeom>
              <a:rect b="b" l="l" r="r" t="t"/>
              <a:pathLst>
                <a:path extrusionOk="0" h="22347" w="34606">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4"/>
            <p:cNvSpPr/>
            <p:nvPr/>
          </p:nvSpPr>
          <p:spPr>
            <a:xfrm>
              <a:off x="4628090" y="2140196"/>
              <a:ext cx="1228600" cy="793374"/>
            </a:xfrm>
            <a:custGeom>
              <a:rect b="b" l="l" r="r" t="t"/>
              <a:pathLst>
                <a:path extrusionOk="0" h="22347" w="34606">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4"/>
            <p:cNvSpPr/>
            <p:nvPr/>
          </p:nvSpPr>
          <p:spPr>
            <a:xfrm>
              <a:off x="4697779" y="2208181"/>
              <a:ext cx="1089217" cy="657364"/>
            </a:xfrm>
            <a:custGeom>
              <a:rect b="b" l="l" r="r" t="t"/>
              <a:pathLst>
                <a:path extrusionOk="0" fill="none" h="18516" w="30680">
                  <a:moveTo>
                    <a:pt x="30679" y="1"/>
                  </a:moveTo>
                  <a:lnTo>
                    <a:pt x="28390" y="18515"/>
                  </a:lnTo>
                  <a:lnTo>
                    <a:pt x="1" y="18515"/>
                  </a:lnTo>
                  <a:lnTo>
                    <a:pt x="2290" y="1"/>
                  </a:lnTo>
                  <a:lnTo>
                    <a:pt x="3067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4"/>
            <p:cNvSpPr/>
            <p:nvPr/>
          </p:nvSpPr>
          <p:spPr>
            <a:xfrm>
              <a:off x="4628090" y="2140196"/>
              <a:ext cx="1228600" cy="793374"/>
            </a:xfrm>
            <a:custGeom>
              <a:rect b="b" l="l" r="r" t="t"/>
              <a:pathLst>
                <a:path extrusionOk="0" fill="none" h="22347" w="34606">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4"/>
            <p:cNvSpPr/>
            <p:nvPr/>
          </p:nvSpPr>
          <p:spPr>
            <a:xfrm>
              <a:off x="5022866" y="3079385"/>
              <a:ext cx="390741" cy="80271"/>
            </a:xfrm>
            <a:custGeom>
              <a:rect b="b" l="l" r="r" t="t"/>
              <a:pathLst>
                <a:path extrusionOk="0" h="2261" w="11006">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4"/>
            <p:cNvSpPr/>
            <p:nvPr/>
          </p:nvSpPr>
          <p:spPr>
            <a:xfrm>
              <a:off x="4852494" y="2303395"/>
              <a:ext cx="320375" cy="46970"/>
            </a:xfrm>
            <a:custGeom>
              <a:rect b="b" l="l" r="r" t="t"/>
              <a:pathLst>
                <a:path extrusionOk="0" h="1323" w="9024">
                  <a:moveTo>
                    <a:pt x="173" y="1"/>
                  </a:moveTo>
                  <a:lnTo>
                    <a:pt x="1" y="1323"/>
                  </a:lnTo>
                  <a:lnTo>
                    <a:pt x="8861" y="1323"/>
                  </a:lnTo>
                  <a:lnTo>
                    <a:pt x="902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4"/>
            <p:cNvSpPr/>
            <p:nvPr/>
          </p:nvSpPr>
          <p:spPr>
            <a:xfrm>
              <a:off x="5336733" y="2406456"/>
              <a:ext cx="320339" cy="47289"/>
            </a:xfrm>
            <a:custGeom>
              <a:rect b="b" l="l" r="r" t="t"/>
              <a:pathLst>
                <a:path extrusionOk="0" h="1332" w="9023">
                  <a:moveTo>
                    <a:pt x="163" y="0"/>
                  </a:moveTo>
                  <a:lnTo>
                    <a:pt x="0" y="1331"/>
                  </a:lnTo>
                  <a:lnTo>
                    <a:pt x="8860" y="1331"/>
                  </a:lnTo>
                  <a:lnTo>
                    <a:pt x="90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4"/>
            <p:cNvSpPr/>
            <p:nvPr/>
          </p:nvSpPr>
          <p:spPr>
            <a:xfrm>
              <a:off x="5160220" y="2509801"/>
              <a:ext cx="343842" cy="47325"/>
            </a:xfrm>
            <a:custGeom>
              <a:rect b="b" l="l" r="r" t="t"/>
              <a:pathLst>
                <a:path extrusionOk="0" h="1333" w="9685">
                  <a:moveTo>
                    <a:pt x="164" y="1"/>
                  </a:moveTo>
                  <a:lnTo>
                    <a:pt x="1" y="1332"/>
                  </a:lnTo>
                  <a:lnTo>
                    <a:pt x="9522" y="1332"/>
                  </a:lnTo>
                  <a:lnTo>
                    <a:pt x="96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4"/>
            <p:cNvSpPr/>
            <p:nvPr/>
          </p:nvSpPr>
          <p:spPr>
            <a:xfrm>
              <a:off x="4842305" y="2406456"/>
              <a:ext cx="440053" cy="47289"/>
            </a:xfrm>
            <a:custGeom>
              <a:rect b="b" l="l" r="r" t="t"/>
              <a:pathLst>
                <a:path extrusionOk="0" h="1332" w="12395">
                  <a:moveTo>
                    <a:pt x="163" y="0"/>
                  </a:moveTo>
                  <a:lnTo>
                    <a:pt x="0" y="1331"/>
                  </a:lnTo>
                  <a:lnTo>
                    <a:pt x="12232" y="1331"/>
                  </a:lnTo>
                  <a:lnTo>
                    <a:pt x="12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4"/>
            <p:cNvSpPr/>
            <p:nvPr/>
          </p:nvSpPr>
          <p:spPr>
            <a:xfrm>
              <a:off x="4831087" y="2509801"/>
              <a:ext cx="274789" cy="47325"/>
            </a:xfrm>
            <a:custGeom>
              <a:rect b="b" l="l" r="r" t="t"/>
              <a:pathLst>
                <a:path extrusionOk="0" h="1333" w="7740">
                  <a:moveTo>
                    <a:pt x="163" y="1"/>
                  </a:moveTo>
                  <a:lnTo>
                    <a:pt x="0" y="1332"/>
                  </a:lnTo>
                  <a:lnTo>
                    <a:pt x="7577" y="1332"/>
                  </a:lnTo>
                  <a:lnTo>
                    <a:pt x="773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4"/>
            <p:cNvSpPr/>
            <p:nvPr/>
          </p:nvSpPr>
          <p:spPr>
            <a:xfrm>
              <a:off x="4816105" y="2613181"/>
              <a:ext cx="369333" cy="47289"/>
            </a:xfrm>
            <a:custGeom>
              <a:rect b="b" l="l" r="r" t="t"/>
              <a:pathLst>
                <a:path extrusionOk="0" h="1332" w="10403">
                  <a:moveTo>
                    <a:pt x="164" y="1"/>
                  </a:moveTo>
                  <a:lnTo>
                    <a:pt x="1" y="1332"/>
                  </a:lnTo>
                  <a:lnTo>
                    <a:pt x="10240" y="1332"/>
                  </a:lnTo>
                  <a:lnTo>
                    <a:pt x="1040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4"/>
            <p:cNvSpPr/>
            <p:nvPr/>
          </p:nvSpPr>
          <p:spPr>
            <a:xfrm>
              <a:off x="5229271" y="2613181"/>
              <a:ext cx="180246" cy="47289"/>
            </a:xfrm>
            <a:custGeom>
              <a:rect b="b" l="l" r="r" t="t"/>
              <a:pathLst>
                <a:path extrusionOk="0" h="1332" w="5077">
                  <a:moveTo>
                    <a:pt x="163" y="1"/>
                  </a:moveTo>
                  <a:lnTo>
                    <a:pt x="0" y="1332"/>
                  </a:lnTo>
                  <a:lnTo>
                    <a:pt x="4914" y="1332"/>
                  </a:lnTo>
                  <a:lnTo>
                    <a:pt x="50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4"/>
            <p:cNvSpPr/>
            <p:nvPr/>
          </p:nvSpPr>
          <p:spPr>
            <a:xfrm>
              <a:off x="4802863" y="2716561"/>
              <a:ext cx="204068" cy="47289"/>
            </a:xfrm>
            <a:custGeom>
              <a:rect b="b" l="l" r="r" t="t"/>
              <a:pathLst>
                <a:path extrusionOk="0" h="1332" w="5748">
                  <a:moveTo>
                    <a:pt x="163" y="0"/>
                  </a:moveTo>
                  <a:lnTo>
                    <a:pt x="0" y="1332"/>
                  </a:lnTo>
                  <a:lnTo>
                    <a:pt x="5584" y="1332"/>
                  </a:lnTo>
                  <a:lnTo>
                    <a:pt x="57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4"/>
            <p:cNvSpPr/>
            <p:nvPr/>
          </p:nvSpPr>
          <p:spPr>
            <a:xfrm>
              <a:off x="4439365" y="3464966"/>
              <a:ext cx="1235771" cy="1133772"/>
            </a:xfrm>
            <a:custGeom>
              <a:rect b="b" l="l" r="r" t="t"/>
              <a:pathLst>
                <a:path extrusionOk="0" h="31935" w="34808">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4"/>
            <p:cNvSpPr/>
            <p:nvPr/>
          </p:nvSpPr>
          <p:spPr>
            <a:xfrm>
              <a:off x="4195221" y="2199696"/>
              <a:ext cx="205772" cy="324777"/>
            </a:xfrm>
            <a:custGeom>
              <a:rect b="b" l="l" r="r" t="t"/>
              <a:pathLst>
                <a:path extrusionOk="0" h="9148" w="5796">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4"/>
            <p:cNvSpPr/>
            <p:nvPr/>
          </p:nvSpPr>
          <p:spPr>
            <a:xfrm>
              <a:off x="4350256" y="2323134"/>
              <a:ext cx="50733" cy="169027"/>
            </a:xfrm>
            <a:custGeom>
              <a:rect b="b" l="l" r="r" t="t"/>
              <a:pathLst>
                <a:path extrusionOk="0" h="4761" w="1429">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4"/>
            <p:cNvSpPr/>
            <p:nvPr/>
          </p:nvSpPr>
          <p:spPr>
            <a:xfrm>
              <a:off x="4349262" y="2111972"/>
              <a:ext cx="225121" cy="345865"/>
            </a:xfrm>
            <a:custGeom>
              <a:rect b="b" l="l" r="r" t="t"/>
              <a:pathLst>
                <a:path extrusionOk="0" h="9742" w="6341">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a:off x="4182618" y="1985800"/>
              <a:ext cx="505378" cy="302694"/>
            </a:xfrm>
            <a:custGeom>
              <a:rect b="b" l="l" r="r" t="t"/>
              <a:pathLst>
                <a:path extrusionOk="0" h="8526" w="14235">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4"/>
            <p:cNvSpPr/>
            <p:nvPr/>
          </p:nvSpPr>
          <p:spPr>
            <a:xfrm>
              <a:off x="4517219" y="2289124"/>
              <a:ext cx="35751" cy="87088"/>
            </a:xfrm>
            <a:custGeom>
              <a:rect b="b" l="l" r="r" t="t"/>
              <a:pathLst>
                <a:path extrusionOk="0" h="2453" w="1007">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4"/>
            <p:cNvSpPr/>
            <p:nvPr/>
          </p:nvSpPr>
          <p:spPr>
            <a:xfrm>
              <a:off x="4495457" y="2269066"/>
              <a:ext cx="20804" cy="32343"/>
            </a:xfrm>
            <a:custGeom>
              <a:rect b="b" l="l" r="r" t="t"/>
              <a:pathLst>
                <a:path extrusionOk="0" h="911" w="586">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4"/>
            <p:cNvSpPr/>
            <p:nvPr/>
          </p:nvSpPr>
          <p:spPr>
            <a:xfrm>
              <a:off x="4493433" y="2231647"/>
              <a:ext cx="39798" cy="18745"/>
            </a:xfrm>
            <a:custGeom>
              <a:rect b="b" l="l" r="r" t="t"/>
              <a:pathLst>
                <a:path extrusionOk="0" h="528" w="1121">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p:nvPr/>
          </p:nvSpPr>
          <p:spPr>
            <a:xfrm>
              <a:off x="4192168" y="2071500"/>
              <a:ext cx="302339" cy="282280"/>
            </a:xfrm>
            <a:custGeom>
              <a:rect b="b" l="l" r="r" t="t"/>
              <a:pathLst>
                <a:path extrusionOk="0" h="7951" w="8516">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
            <p:cNvSpPr/>
            <p:nvPr/>
          </p:nvSpPr>
          <p:spPr>
            <a:xfrm>
              <a:off x="4192168" y="2071500"/>
              <a:ext cx="302339" cy="282280"/>
            </a:xfrm>
            <a:custGeom>
              <a:rect b="b" l="l" r="r" t="t"/>
              <a:pathLst>
                <a:path extrusionOk="0" fill="none" h="7951" w="8516">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
            <p:cNvSpPr/>
            <p:nvPr/>
          </p:nvSpPr>
          <p:spPr>
            <a:xfrm>
              <a:off x="4351286" y="2191211"/>
              <a:ext cx="65999" cy="113253"/>
            </a:xfrm>
            <a:custGeom>
              <a:rect b="b" l="l" r="r" t="t"/>
              <a:pathLst>
                <a:path extrusionOk="0" h="3190" w="1859">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a:off x="4401272" y="2145308"/>
              <a:ext cx="55455" cy="109170"/>
            </a:xfrm>
            <a:custGeom>
              <a:rect b="b" l="l" r="r" t="t"/>
              <a:pathLst>
                <a:path extrusionOk="0" h="3075" w="1562">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4"/>
            <p:cNvSpPr/>
            <p:nvPr/>
          </p:nvSpPr>
          <p:spPr>
            <a:xfrm>
              <a:off x="4969826" y="2855300"/>
              <a:ext cx="235666" cy="113928"/>
            </a:xfrm>
            <a:custGeom>
              <a:rect b="b" l="l" r="r" t="t"/>
              <a:pathLst>
                <a:path extrusionOk="0" h="3209" w="6638">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a:off x="4092516" y="2444194"/>
              <a:ext cx="542407" cy="686583"/>
            </a:xfrm>
            <a:custGeom>
              <a:rect b="b" l="l" r="r" t="t"/>
              <a:pathLst>
                <a:path extrusionOk="0" h="19339" w="15278">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a:off x="3891223" y="3263673"/>
              <a:ext cx="1204138" cy="596833"/>
            </a:xfrm>
            <a:custGeom>
              <a:rect b="b" l="l" r="r" t="t"/>
              <a:pathLst>
                <a:path extrusionOk="0" h="16811" w="33917">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4"/>
            <p:cNvSpPr/>
            <p:nvPr/>
          </p:nvSpPr>
          <p:spPr>
            <a:xfrm>
              <a:off x="3800446" y="2426514"/>
              <a:ext cx="754570" cy="1205842"/>
            </a:xfrm>
            <a:custGeom>
              <a:rect b="b" l="l" r="r" t="t"/>
              <a:pathLst>
                <a:path extrusionOk="0" h="33965" w="21254">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
            <p:cNvSpPr/>
            <p:nvPr/>
          </p:nvSpPr>
          <p:spPr>
            <a:xfrm>
              <a:off x="4210168" y="2562520"/>
              <a:ext cx="792345" cy="706642"/>
            </a:xfrm>
            <a:custGeom>
              <a:rect b="b" l="l" r="r" t="t"/>
              <a:pathLst>
                <a:path extrusionOk="0" h="19904" w="22318">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a:off x="4068730" y="3625822"/>
              <a:ext cx="995348" cy="923917"/>
            </a:xfrm>
            <a:custGeom>
              <a:rect b="b" l="l" r="r" t="t"/>
              <a:pathLst>
                <a:path extrusionOk="0" h="26024" w="28036">
                  <a:moveTo>
                    <a:pt x="16044" y="0"/>
                  </a:moveTo>
                  <a:lnTo>
                    <a:pt x="0" y="24453"/>
                  </a:lnTo>
                  <a:lnTo>
                    <a:pt x="2213" y="26024"/>
                  </a:lnTo>
                  <a:lnTo>
                    <a:pt x="28035" y="3640"/>
                  </a:lnTo>
                  <a:lnTo>
                    <a:pt x="1604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a:off x="3800446" y="2784226"/>
              <a:ext cx="646465" cy="598501"/>
            </a:xfrm>
            <a:custGeom>
              <a:rect b="b" l="l" r="r" t="t"/>
              <a:pathLst>
                <a:path extrusionOk="0" h="16858" w="18209">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3800446" y="2855300"/>
              <a:ext cx="646465" cy="598182"/>
            </a:xfrm>
            <a:custGeom>
              <a:rect b="b" l="l" r="r" t="t"/>
              <a:pathLst>
                <a:path extrusionOk="0" h="16849" w="18209">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a:off x="3719503" y="3788348"/>
              <a:ext cx="801540" cy="53076"/>
            </a:xfrm>
            <a:custGeom>
              <a:rect b="b" l="l" r="r" t="t"/>
              <a:pathLst>
                <a:path extrusionOk="0" h="1495" w="22577">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4"/>
            <p:cNvSpPr/>
            <p:nvPr/>
          </p:nvSpPr>
          <p:spPr>
            <a:xfrm>
              <a:off x="4092516" y="3810110"/>
              <a:ext cx="57514" cy="833492"/>
            </a:xfrm>
            <a:custGeom>
              <a:rect b="b" l="l" r="r" t="t"/>
              <a:pathLst>
                <a:path extrusionOk="0" h="23477" w="1620">
                  <a:moveTo>
                    <a:pt x="1" y="0"/>
                  </a:moveTo>
                  <a:lnTo>
                    <a:pt x="1" y="23476"/>
                  </a:lnTo>
                  <a:lnTo>
                    <a:pt x="1619" y="23476"/>
                  </a:lnTo>
                  <a:lnTo>
                    <a:pt x="1619"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p:nvPr/>
          </p:nvSpPr>
          <p:spPr>
            <a:xfrm>
              <a:off x="3850077" y="4555143"/>
              <a:ext cx="547520" cy="147264"/>
            </a:xfrm>
            <a:custGeom>
              <a:rect b="b" l="l" r="r" t="t"/>
              <a:pathLst>
                <a:path extrusionOk="0" h="4148" w="15422">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a:off x="4055133" y="3801270"/>
              <a:ext cx="124827" cy="226151"/>
            </a:xfrm>
            <a:custGeom>
              <a:rect b="b" l="l" r="r" t="t"/>
              <a:pathLst>
                <a:path extrusionOk="0" h="6370" w="3516">
                  <a:moveTo>
                    <a:pt x="0" y="0"/>
                  </a:moveTo>
                  <a:lnTo>
                    <a:pt x="671" y="6370"/>
                  </a:lnTo>
                  <a:lnTo>
                    <a:pt x="2854" y="6370"/>
                  </a:lnTo>
                  <a:lnTo>
                    <a:pt x="35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4"/>
            <p:cNvSpPr/>
            <p:nvPr/>
          </p:nvSpPr>
          <p:spPr>
            <a:xfrm>
              <a:off x="3691634" y="3674104"/>
              <a:ext cx="859338" cy="127205"/>
            </a:xfrm>
            <a:custGeom>
              <a:rect b="b" l="l" r="r" t="t"/>
              <a:pathLst>
                <a:path extrusionOk="0" h="3583" w="24205">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a:off x="4100007" y="3332687"/>
              <a:ext cx="47289" cy="417616"/>
            </a:xfrm>
            <a:custGeom>
              <a:rect b="b" l="l" r="r" t="t"/>
              <a:pathLst>
                <a:path extrusionOk="0" h="11763" w="1332">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a:off x="3872514" y="3079030"/>
              <a:ext cx="502644" cy="297227"/>
            </a:xfrm>
            <a:custGeom>
              <a:rect b="b" l="l" r="r" t="t"/>
              <a:pathLst>
                <a:path extrusionOk="0" h="8372" w="14158">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4"/>
            <p:cNvSpPr/>
            <p:nvPr/>
          </p:nvSpPr>
          <p:spPr>
            <a:xfrm>
              <a:off x="4599866" y="2491446"/>
              <a:ext cx="136401" cy="259843"/>
            </a:xfrm>
            <a:custGeom>
              <a:rect b="b" l="l" r="r" t="t"/>
              <a:pathLst>
                <a:path extrusionOk="0" h="7319" w="3842">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4"/>
            <p:cNvSpPr/>
            <p:nvPr/>
          </p:nvSpPr>
          <p:spPr>
            <a:xfrm>
              <a:off x="5664518" y="2994714"/>
              <a:ext cx="223453" cy="161891"/>
            </a:xfrm>
            <a:custGeom>
              <a:rect b="b" l="l" r="r" t="t"/>
              <a:pathLst>
                <a:path extrusionOk="0" h="4560" w="6294">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5731509" y="2397581"/>
              <a:ext cx="496822" cy="554656"/>
            </a:xfrm>
            <a:custGeom>
              <a:rect b="b" l="l" r="r" t="t"/>
              <a:pathLst>
                <a:path extrusionOk="0" h="15623" w="13994">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a:off x="4470322" y="2242866"/>
              <a:ext cx="75159" cy="86768"/>
            </a:xfrm>
            <a:custGeom>
              <a:rect b="b" l="l" r="r" t="t"/>
              <a:pathLst>
                <a:path extrusionOk="0" h="2444" w="2117">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a:off x="4475754" y="2242866"/>
              <a:ext cx="64295" cy="81336"/>
            </a:xfrm>
            <a:custGeom>
              <a:rect b="b" l="l" r="r" t="t"/>
              <a:pathLst>
                <a:path extrusionOk="0" fill="none" h="2291" w="1811">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a:off x="4406384" y="2223517"/>
              <a:ext cx="77218" cy="52721"/>
            </a:xfrm>
            <a:custGeom>
              <a:rect b="b" l="l" r="r" t="t"/>
              <a:pathLst>
                <a:path extrusionOk="0" h="1485" w="2175">
                  <a:moveTo>
                    <a:pt x="67" y="0"/>
                  </a:moveTo>
                  <a:lnTo>
                    <a:pt x="0" y="125"/>
                  </a:lnTo>
                  <a:lnTo>
                    <a:pt x="1916" y="1485"/>
                  </a:lnTo>
                  <a:lnTo>
                    <a:pt x="2175" y="1054"/>
                  </a:lnTo>
                  <a:lnTo>
                    <a:pt x="6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a:off x="3584526" y="2124539"/>
              <a:ext cx="794368" cy="951147"/>
            </a:xfrm>
            <a:custGeom>
              <a:rect b="b" l="l" r="r" t="t"/>
              <a:pathLst>
                <a:path extrusionOk="0" h="26791" w="22375">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p:nvPr/>
          </p:nvSpPr>
          <p:spPr>
            <a:xfrm>
              <a:off x="4538982" y="2285041"/>
              <a:ext cx="25207" cy="21799"/>
            </a:xfrm>
            <a:custGeom>
              <a:rect b="b" l="l" r="r" t="t"/>
              <a:pathLst>
                <a:path extrusionOk="0" h="614" w="710">
                  <a:moveTo>
                    <a:pt x="144" y="1"/>
                  </a:moveTo>
                  <a:lnTo>
                    <a:pt x="1" y="413"/>
                  </a:lnTo>
                  <a:lnTo>
                    <a:pt x="566" y="614"/>
                  </a:lnTo>
                  <a:lnTo>
                    <a:pt x="710" y="211"/>
                  </a:lnTo>
                  <a:lnTo>
                    <a:pt x="1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14"/>
          <p:cNvGrpSpPr/>
          <p:nvPr/>
        </p:nvGrpSpPr>
        <p:grpSpPr>
          <a:xfrm>
            <a:off x="6033350" y="1027913"/>
            <a:ext cx="2653477" cy="678062"/>
            <a:chOff x="6033350" y="1027913"/>
            <a:chExt cx="2653477" cy="678062"/>
          </a:xfrm>
        </p:grpSpPr>
        <p:grpSp>
          <p:nvGrpSpPr>
            <p:cNvPr id="386" name="Google Shape;386;p14"/>
            <p:cNvGrpSpPr/>
            <p:nvPr/>
          </p:nvGrpSpPr>
          <p:grpSpPr>
            <a:xfrm>
              <a:off x="6705623" y="1027913"/>
              <a:ext cx="1981204" cy="671250"/>
              <a:chOff x="6053048" y="700371"/>
              <a:chExt cx="1981204" cy="671250"/>
            </a:xfrm>
          </p:grpSpPr>
          <p:sp>
            <p:nvSpPr>
              <p:cNvPr id="387" name="Google Shape;387;p14"/>
              <p:cNvSpPr txBox="1"/>
              <p:nvPr/>
            </p:nvSpPr>
            <p:spPr>
              <a:xfrm>
                <a:off x="6053052" y="700371"/>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18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GB" sz="1800">
                    <a:solidFill>
                      <a:schemeClr val="lt1"/>
                    </a:solidFill>
                    <a:latin typeface="Fira Sans Extra Condensed"/>
                    <a:ea typeface="Fira Sans Extra Condensed"/>
                    <a:cs typeface="Fira Sans Extra Condensed"/>
                    <a:sym typeface="Fira Sans Extra Condensed"/>
                  </a:rPr>
                  <a:t>Machine Learning models applied</a:t>
                </a:r>
                <a:endParaRPr b="1" sz="18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1800">
                  <a:latin typeface="Fira Sans Extra Condensed"/>
                  <a:ea typeface="Fira Sans Extra Condensed"/>
                  <a:cs typeface="Fira Sans Extra Condensed"/>
                  <a:sym typeface="Fira Sans Extra Condensed"/>
                </a:endParaRPr>
              </a:p>
            </p:txBody>
          </p:sp>
          <p:sp>
            <p:nvSpPr>
              <p:cNvPr id="388" name="Google Shape;388;p14"/>
              <p:cNvSpPr txBox="1"/>
              <p:nvPr/>
            </p:nvSpPr>
            <p:spPr>
              <a:xfrm>
                <a:off x="6053048" y="1039821"/>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389" name="Google Shape;389;p14"/>
            <p:cNvSpPr/>
            <p:nvPr/>
          </p:nvSpPr>
          <p:spPr>
            <a:xfrm>
              <a:off x="6033350" y="1109875"/>
              <a:ext cx="596100" cy="596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390" name="Google Shape;390;p14"/>
          <p:cNvGrpSpPr/>
          <p:nvPr/>
        </p:nvGrpSpPr>
        <p:grpSpPr>
          <a:xfrm>
            <a:off x="3297248" y="2045660"/>
            <a:ext cx="2653504" cy="682838"/>
            <a:chOff x="3297248" y="2502860"/>
            <a:chExt cx="2653504" cy="682838"/>
          </a:xfrm>
        </p:grpSpPr>
        <p:grpSp>
          <p:nvGrpSpPr>
            <p:cNvPr id="391" name="Google Shape;391;p14"/>
            <p:cNvGrpSpPr/>
            <p:nvPr/>
          </p:nvGrpSpPr>
          <p:grpSpPr>
            <a:xfrm>
              <a:off x="3969548" y="2502860"/>
              <a:ext cx="1981204" cy="673400"/>
              <a:chOff x="3581360" y="1153913"/>
              <a:chExt cx="1981204" cy="673400"/>
            </a:xfrm>
          </p:grpSpPr>
          <p:sp>
            <p:nvSpPr>
              <p:cNvPr id="392" name="Google Shape;392;p14"/>
              <p:cNvSpPr txBox="1"/>
              <p:nvPr/>
            </p:nvSpPr>
            <p:spPr>
              <a:xfrm>
                <a:off x="3581365" y="1153913"/>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GB" sz="1800">
                    <a:solidFill>
                      <a:schemeClr val="lt1"/>
                    </a:solidFill>
                    <a:latin typeface="Fira Sans Extra Condensed"/>
                    <a:ea typeface="Fira Sans Extra Condensed"/>
                    <a:cs typeface="Fira Sans Extra Condensed"/>
                    <a:sym typeface="Fira Sans Extra Condensed"/>
                  </a:rPr>
                  <a:t>Dataset </a:t>
                </a:r>
                <a:endParaRPr b="1" sz="18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GB" sz="1800">
                    <a:solidFill>
                      <a:schemeClr val="lt1"/>
                    </a:solidFill>
                    <a:latin typeface="Fira Sans Extra Condensed"/>
                    <a:ea typeface="Fira Sans Extra Condensed"/>
                    <a:cs typeface="Fira Sans Extra Condensed"/>
                    <a:sym typeface="Fira Sans Extra Condensed"/>
                  </a:rPr>
                  <a:t>Information</a:t>
                </a:r>
                <a:endParaRPr b="1" sz="1800">
                  <a:solidFill>
                    <a:schemeClr val="lt1"/>
                  </a:solidFill>
                  <a:latin typeface="Fira Sans Extra Condensed"/>
                  <a:ea typeface="Fira Sans Extra Condensed"/>
                  <a:cs typeface="Fira Sans Extra Condensed"/>
                  <a:sym typeface="Fira Sans Extra Condensed"/>
                </a:endParaRPr>
              </a:p>
            </p:txBody>
          </p:sp>
          <p:sp>
            <p:nvSpPr>
              <p:cNvPr id="393" name="Google Shape;393;p14"/>
              <p:cNvSpPr txBox="1"/>
              <p:nvPr/>
            </p:nvSpPr>
            <p:spPr>
              <a:xfrm>
                <a:off x="3581360" y="1495513"/>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394" name="Google Shape;394;p14"/>
            <p:cNvSpPr/>
            <p:nvPr/>
          </p:nvSpPr>
          <p:spPr>
            <a:xfrm>
              <a:off x="3297248" y="2589598"/>
              <a:ext cx="596100" cy="59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395" name="Google Shape;395;p14"/>
          <p:cNvGrpSpPr/>
          <p:nvPr/>
        </p:nvGrpSpPr>
        <p:grpSpPr>
          <a:xfrm>
            <a:off x="3297248" y="3063408"/>
            <a:ext cx="2653504" cy="673400"/>
            <a:chOff x="3297248" y="3977808"/>
            <a:chExt cx="2653504" cy="673400"/>
          </a:xfrm>
        </p:grpSpPr>
        <p:grpSp>
          <p:nvGrpSpPr>
            <p:cNvPr id="396" name="Google Shape;396;p14"/>
            <p:cNvGrpSpPr/>
            <p:nvPr/>
          </p:nvGrpSpPr>
          <p:grpSpPr>
            <a:xfrm>
              <a:off x="3969548" y="3977808"/>
              <a:ext cx="1981204" cy="673400"/>
              <a:chOff x="3581360" y="2254821"/>
              <a:chExt cx="1981204" cy="673400"/>
            </a:xfrm>
          </p:grpSpPr>
          <p:sp>
            <p:nvSpPr>
              <p:cNvPr id="397" name="Google Shape;397;p14"/>
              <p:cNvSpPr txBox="1"/>
              <p:nvPr/>
            </p:nvSpPr>
            <p:spPr>
              <a:xfrm>
                <a:off x="3581365" y="2254821"/>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GB" sz="1800">
                    <a:solidFill>
                      <a:schemeClr val="lt1"/>
                    </a:solidFill>
                    <a:latin typeface="Fira Sans Extra Condensed"/>
                    <a:ea typeface="Fira Sans Extra Condensed"/>
                    <a:cs typeface="Fira Sans Extra Condensed"/>
                    <a:sym typeface="Fira Sans Extra Condensed"/>
                  </a:rPr>
                  <a:t>Data</a:t>
                </a:r>
                <a:endParaRPr b="1" sz="18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GB" sz="1800">
                    <a:solidFill>
                      <a:schemeClr val="lt1"/>
                    </a:solidFill>
                    <a:latin typeface="Fira Sans Extra Condensed"/>
                    <a:ea typeface="Fira Sans Extra Condensed"/>
                    <a:cs typeface="Fira Sans Extra Condensed"/>
                    <a:sym typeface="Fira Sans Extra Condensed"/>
                  </a:rPr>
                  <a:t>Cleaning</a:t>
                </a:r>
                <a:endParaRPr b="1" sz="1800">
                  <a:solidFill>
                    <a:schemeClr val="lt1"/>
                  </a:solidFill>
                  <a:latin typeface="Fira Sans Extra Condensed"/>
                  <a:ea typeface="Fira Sans Extra Condensed"/>
                  <a:cs typeface="Fira Sans Extra Condensed"/>
                  <a:sym typeface="Fira Sans Extra Condensed"/>
                </a:endParaRPr>
              </a:p>
            </p:txBody>
          </p:sp>
          <p:sp>
            <p:nvSpPr>
              <p:cNvPr id="398" name="Google Shape;398;p14"/>
              <p:cNvSpPr txBox="1"/>
              <p:nvPr/>
            </p:nvSpPr>
            <p:spPr>
              <a:xfrm>
                <a:off x="3581360" y="2596421"/>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399" name="Google Shape;399;p14"/>
            <p:cNvSpPr/>
            <p:nvPr/>
          </p:nvSpPr>
          <p:spPr>
            <a:xfrm>
              <a:off x="3297248" y="4055023"/>
              <a:ext cx="596100" cy="596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400" name="Google Shape;400;p14"/>
          <p:cNvGrpSpPr/>
          <p:nvPr/>
        </p:nvGrpSpPr>
        <p:grpSpPr>
          <a:xfrm>
            <a:off x="6033350" y="2044590"/>
            <a:ext cx="2653515" cy="711260"/>
            <a:chOff x="6033350" y="2501790"/>
            <a:chExt cx="2653515" cy="711260"/>
          </a:xfrm>
        </p:grpSpPr>
        <p:grpSp>
          <p:nvGrpSpPr>
            <p:cNvPr id="401" name="Google Shape;401;p14"/>
            <p:cNvGrpSpPr/>
            <p:nvPr/>
          </p:nvGrpSpPr>
          <p:grpSpPr>
            <a:xfrm>
              <a:off x="6705660" y="2501790"/>
              <a:ext cx="1981204" cy="673400"/>
              <a:chOff x="6705660" y="2628879"/>
              <a:chExt cx="1981204" cy="673400"/>
            </a:xfrm>
          </p:grpSpPr>
          <p:sp>
            <p:nvSpPr>
              <p:cNvPr id="402" name="Google Shape;402;p14"/>
              <p:cNvSpPr txBox="1"/>
              <p:nvPr/>
            </p:nvSpPr>
            <p:spPr>
              <a:xfrm>
                <a:off x="6705665" y="2628879"/>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18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GB" sz="1800">
                    <a:solidFill>
                      <a:schemeClr val="lt1"/>
                    </a:solidFill>
                    <a:latin typeface="Fira Sans Extra Condensed"/>
                    <a:ea typeface="Fira Sans Extra Condensed"/>
                    <a:cs typeface="Fira Sans Extra Condensed"/>
                    <a:sym typeface="Fira Sans Extra Condensed"/>
                  </a:rPr>
                  <a:t>Parameters </a:t>
                </a:r>
                <a:endParaRPr b="1" sz="18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GB" sz="1800">
                    <a:solidFill>
                      <a:schemeClr val="lt1"/>
                    </a:solidFill>
                    <a:latin typeface="Fira Sans Extra Condensed"/>
                    <a:ea typeface="Fira Sans Extra Condensed"/>
                    <a:cs typeface="Fira Sans Extra Condensed"/>
                    <a:sym typeface="Fira Sans Extra Condensed"/>
                  </a:rPr>
                  <a:t>Tuning</a:t>
                </a:r>
                <a:endParaRPr b="1" sz="1800">
                  <a:solidFill>
                    <a:schemeClr val="lt1"/>
                  </a:solidFill>
                  <a:latin typeface="Fira Sans Extra Condensed"/>
                  <a:ea typeface="Fira Sans Extra Condensed"/>
                  <a:cs typeface="Fira Sans Extra Condensed"/>
                  <a:sym typeface="Fira Sans Extra Condensed"/>
                </a:endParaRPr>
              </a:p>
            </p:txBody>
          </p:sp>
          <p:sp>
            <p:nvSpPr>
              <p:cNvPr id="403" name="Google Shape;403;p14"/>
              <p:cNvSpPr txBox="1"/>
              <p:nvPr/>
            </p:nvSpPr>
            <p:spPr>
              <a:xfrm>
                <a:off x="6705660" y="2970479"/>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404" name="Google Shape;404;p14"/>
            <p:cNvSpPr/>
            <p:nvPr/>
          </p:nvSpPr>
          <p:spPr>
            <a:xfrm>
              <a:off x="6033350" y="2616950"/>
              <a:ext cx="596100" cy="596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cxnSp>
        <p:nvCxnSpPr>
          <p:cNvPr id="405" name="Google Shape;405;p14"/>
          <p:cNvCxnSpPr>
            <a:stCxn id="325" idx="4"/>
            <a:endCxn id="394" idx="0"/>
          </p:cNvCxnSpPr>
          <p:nvPr/>
        </p:nvCxnSpPr>
        <p:spPr>
          <a:xfrm>
            <a:off x="3595299" y="1705974"/>
            <a:ext cx="0" cy="426300"/>
          </a:xfrm>
          <a:prstGeom prst="straightConnector1">
            <a:avLst/>
          </a:prstGeom>
          <a:noFill/>
          <a:ln cap="flat" cmpd="sng" w="9525">
            <a:solidFill>
              <a:schemeClr val="dk2"/>
            </a:solidFill>
            <a:prstDash val="solid"/>
            <a:round/>
            <a:headEnd len="med" w="med" type="none"/>
            <a:tailEnd len="med" w="med" type="triangle"/>
          </a:ln>
        </p:spPr>
      </p:cxnSp>
      <p:cxnSp>
        <p:nvCxnSpPr>
          <p:cNvPr id="406" name="Google Shape;406;p14"/>
          <p:cNvCxnSpPr>
            <a:stCxn id="394" idx="4"/>
            <a:endCxn id="399" idx="0"/>
          </p:cNvCxnSpPr>
          <p:nvPr/>
        </p:nvCxnSpPr>
        <p:spPr>
          <a:xfrm>
            <a:off x="3595298" y="2728498"/>
            <a:ext cx="0" cy="412200"/>
          </a:xfrm>
          <a:prstGeom prst="straightConnector1">
            <a:avLst/>
          </a:prstGeom>
          <a:noFill/>
          <a:ln cap="flat" cmpd="sng" w="9525">
            <a:solidFill>
              <a:schemeClr val="dk2"/>
            </a:solidFill>
            <a:prstDash val="solid"/>
            <a:round/>
            <a:headEnd len="med" w="med" type="none"/>
            <a:tailEnd len="med" w="med" type="triangle"/>
          </a:ln>
        </p:spPr>
      </p:cxnSp>
      <p:cxnSp>
        <p:nvCxnSpPr>
          <p:cNvPr id="407" name="Google Shape;407;p14"/>
          <p:cNvCxnSpPr>
            <a:stCxn id="389" idx="4"/>
            <a:endCxn id="404" idx="0"/>
          </p:cNvCxnSpPr>
          <p:nvPr/>
        </p:nvCxnSpPr>
        <p:spPr>
          <a:xfrm>
            <a:off x="6331400" y="1705975"/>
            <a:ext cx="0" cy="453900"/>
          </a:xfrm>
          <a:prstGeom prst="straightConnector1">
            <a:avLst/>
          </a:prstGeom>
          <a:noFill/>
          <a:ln cap="flat" cmpd="sng" w="9525">
            <a:solidFill>
              <a:schemeClr val="dk2"/>
            </a:solidFill>
            <a:prstDash val="solid"/>
            <a:round/>
            <a:headEnd len="med" w="med" type="none"/>
            <a:tailEnd len="med" w="med" type="triangle"/>
          </a:ln>
        </p:spPr>
      </p:cxnSp>
      <p:grpSp>
        <p:nvGrpSpPr>
          <p:cNvPr id="408" name="Google Shape;408;p14"/>
          <p:cNvGrpSpPr/>
          <p:nvPr/>
        </p:nvGrpSpPr>
        <p:grpSpPr>
          <a:xfrm>
            <a:off x="6033350" y="4054017"/>
            <a:ext cx="2653477" cy="674283"/>
            <a:chOff x="6033350" y="3977817"/>
            <a:chExt cx="2653477" cy="674283"/>
          </a:xfrm>
        </p:grpSpPr>
        <p:grpSp>
          <p:nvGrpSpPr>
            <p:cNvPr id="409" name="Google Shape;409;p14"/>
            <p:cNvGrpSpPr/>
            <p:nvPr/>
          </p:nvGrpSpPr>
          <p:grpSpPr>
            <a:xfrm>
              <a:off x="6705623" y="3977817"/>
              <a:ext cx="1981204" cy="673400"/>
              <a:chOff x="6705623" y="4058579"/>
              <a:chExt cx="1981204" cy="673400"/>
            </a:xfrm>
          </p:grpSpPr>
          <p:sp>
            <p:nvSpPr>
              <p:cNvPr id="410" name="Google Shape;410;p14"/>
              <p:cNvSpPr txBox="1"/>
              <p:nvPr/>
            </p:nvSpPr>
            <p:spPr>
              <a:xfrm>
                <a:off x="6705627" y="4058579"/>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GB" sz="1800">
                    <a:solidFill>
                      <a:schemeClr val="lt1"/>
                    </a:solidFill>
                    <a:latin typeface="Fira Sans Extra Condensed"/>
                    <a:ea typeface="Fira Sans Extra Condensed"/>
                    <a:cs typeface="Fira Sans Extra Condensed"/>
                    <a:sym typeface="Fira Sans Extra Condensed"/>
                  </a:rPr>
                  <a:t>Conclusion/Future Ideas</a:t>
                </a:r>
                <a:endParaRPr b="1" sz="1800">
                  <a:solidFill>
                    <a:schemeClr val="lt1"/>
                  </a:solidFill>
                  <a:latin typeface="Fira Sans Extra Condensed"/>
                  <a:ea typeface="Fira Sans Extra Condensed"/>
                  <a:cs typeface="Fira Sans Extra Condensed"/>
                  <a:sym typeface="Fira Sans Extra Condensed"/>
                </a:endParaRPr>
              </a:p>
            </p:txBody>
          </p:sp>
          <p:sp>
            <p:nvSpPr>
              <p:cNvPr id="411" name="Google Shape;411;p14"/>
              <p:cNvSpPr txBox="1"/>
              <p:nvPr/>
            </p:nvSpPr>
            <p:spPr>
              <a:xfrm>
                <a:off x="6705623" y="4400179"/>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412" name="Google Shape;412;p14"/>
            <p:cNvSpPr/>
            <p:nvPr/>
          </p:nvSpPr>
          <p:spPr>
            <a:xfrm>
              <a:off x="6033350" y="4056000"/>
              <a:ext cx="596100" cy="596100"/>
            </a:xfrm>
            <a:prstGeom prst="ellipse">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chemeClr val="lt1"/>
                  </a:solidFill>
                  <a:latin typeface="Fira Sans Extra Condensed"/>
                  <a:ea typeface="Fira Sans Extra Condensed"/>
                  <a:cs typeface="Fira Sans Extra Condensed"/>
                  <a:sym typeface="Fira Sans Extra Condensed"/>
                </a:rPr>
                <a:t>08</a:t>
              </a:r>
              <a:endParaRPr sz="1800">
                <a:solidFill>
                  <a:schemeClr val="lt1"/>
                </a:solidFill>
              </a:endParaRPr>
            </a:p>
          </p:txBody>
        </p:sp>
      </p:grpSp>
      <p:grpSp>
        <p:nvGrpSpPr>
          <p:cNvPr id="413" name="Google Shape;413;p14"/>
          <p:cNvGrpSpPr/>
          <p:nvPr/>
        </p:nvGrpSpPr>
        <p:grpSpPr>
          <a:xfrm>
            <a:off x="6033350" y="3063417"/>
            <a:ext cx="2653477" cy="674283"/>
            <a:chOff x="6033350" y="3977817"/>
            <a:chExt cx="2653477" cy="674283"/>
          </a:xfrm>
        </p:grpSpPr>
        <p:grpSp>
          <p:nvGrpSpPr>
            <p:cNvPr id="414" name="Google Shape;414;p14"/>
            <p:cNvGrpSpPr/>
            <p:nvPr/>
          </p:nvGrpSpPr>
          <p:grpSpPr>
            <a:xfrm>
              <a:off x="6705623" y="3977817"/>
              <a:ext cx="1981204" cy="673400"/>
              <a:chOff x="6705623" y="4058579"/>
              <a:chExt cx="1981204" cy="673400"/>
            </a:xfrm>
          </p:grpSpPr>
          <p:sp>
            <p:nvSpPr>
              <p:cNvPr id="415" name="Google Shape;415;p14"/>
              <p:cNvSpPr txBox="1"/>
              <p:nvPr/>
            </p:nvSpPr>
            <p:spPr>
              <a:xfrm>
                <a:off x="6705627" y="4058579"/>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GB" sz="1800">
                    <a:solidFill>
                      <a:schemeClr val="lt1"/>
                    </a:solidFill>
                    <a:latin typeface="Fira Sans Extra Condensed"/>
                    <a:ea typeface="Fira Sans Extra Condensed"/>
                    <a:cs typeface="Fira Sans Extra Condensed"/>
                    <a:sym typeface="Fira Sans Extra Condensed"/>
                  </a:rPr>
                  <a:t>Comparison between the ML</a:t>
                </a:r>
                <a:endParaRPr b="1" sz="1800">
                  <a:solidFill>
                    <a:schemeClr val="lt1"/>
                  </a:solidFill>
                  <a:latin typeface="Fira Sans Extra Condensed"/>
                  <a:ea typeface="Fira Sans Extra Condensed"/>
                  <a:cs typeface="Fira Sans Extra Condensed"/>
                  <a:sym typeface="Fira Sans Extra Condensed"/>
                </a:endParaRPr>
              </a:p>
            </p:txBody>
          </p:sp>
          <p:sp>
            <p:nvSpPr>
              <p:cNvPr id="416" name="Google Shape;416;p14"/>
              <p:cNvSpPr txBox="1"/>
              <p:nvPr/>
            </p:nvSpPr>
            <p:spPr>
              <a:xfrm>
                <a:off x="6705623" y="4400179"/>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417" name="Google Shape;417;p14"/>
            <p:cNvSpPr/>
            <p:nvPr/>
          </p:nvSpPr>
          <p:spPr>
            <a:xfrm>
              <a:off x="6033350" y="4056000"/>
              <a:ext cx="596100" cy="596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chemeClr val="lt1"/>
                  </a:solidFill>
                  <a:latin typeface="Fira Sans Extra Condensed"/>
                  <a:ea typeface="Fira Sans Extra Condensed"/>
                  <a:cs typeface="Fira Sans Extra Condensed"/>
                  <a:sym typeface="Fira Sans Extra Condensed"/>
                </a:rPr>
                <a:t>07</a:t>
              </a:r>
              <a:endParaRPr sz="1800">
                <a:solidFill>
                  <a:schemeClr val="lt1"/>
                </a:solidFill>
              </a:endParaRPr>
            </a:p>
          </p:txBody>
        </p:sp>
      </p:grpSp>
      <p:cxnSp>
        <p:nvCxnSpPr>
          <p:cNvPr id="418" name="Google Shape;418;p14"/>
          <p:cNvCxnSpPr>
            <a:endCxn id="419" idx="0"/>
          </p:cNvCxnSpPr>
          <p:nvPr/>
        </p:nvCxnSpPr>
        <p:spPr>
          <a:xfrm>
            <a:off x="3595298" y="3719023"/>
            <a:ext cx="0" cy="412200"/>
          </a:xfrm>
          <a:prstGeom prst="straightConnector1">
            <a:avLst/>
          </a:prstGeom>
          <a:noFill/>
          <a:ln cap="flat" cmpd="sng" w="9525">
            <a:solidFill>
              <a:schemeClr val="dk2"/>
            </a:solidFill>
            <a:prstDash val="solid"/>
            <a:round/>
            <a:headEnd len="med" w="med" type="none"/>
            <a:tailEnd len="med" w="med" type="triangle"/>
          </a:ln>
        </p:spPr>
      </p:cxnSp>
      <p:cxnSp>
        <p:nvCxnSpPr>
          <p:cNvPr id="420" name="Google Shape;420;p14"/>
          <p:cNvCxnSpPr>
            <a:endCxn id="412" idx="0"/>
          </p:cNvCxnSpPr>
          <p:nvPr/>
        </p:nvCxnSpPr>
        <p:spPr>
          <a:xfrm>
            <a:off x="6331400" y="3746400"/>
            <a:ext cx="0" cy="385800"/>
          </a:xfrm>
          <a:prstGeom prst="straightConnector1">
            <a:avLst/>
          </a:prstGeom>
          <a:noFill/>
          <a:ln cap="flat" cmpd="sng" w="9525">
            <a:solidFill>
              <a:schemeClr val="dk2"/>
            </a:solidFill>
            <a:prstDash val="solid"/>
            <a:round/>
            <a:headEnd len="med" w="med" type="none"/>
            <a:tailEnd len="med" w="med" type="triangle"/>
          </a:ln>
        </p:spPr>
      </p:cxnSp>
      <p:cxnSp>
        <p:nvCxnSpPr>
          <p:cNvPr id="421" name="Google Shape;421;p14"/>
          <p:cNvCxnSpPr>
            <a:stCxn id="404" idx="4"/>
            <a:endCxn id="417" idx="0"/>
          </p:cNvCxnSpPr>
          <p:nvPr/>
        </p:nvCxnSpPr>
        <p:spPr>
          <a:xfrm>
            <a:off x="6331400" y="2755850"/>
            <a:ext cx="0" cy="385800"/>
          </a:xfrm>
          <a:prstGeom prst="straightConnector1">
            <a:avLst/>
          </a:prstGeom>
          <a:noFill/>
          <a:ln cap="flat" cmpd="sng" w="9525">
            <a:solidFill>
              <a:schemeClr val="dk2"/>
            </a:solidFill>
            <a:prstDash val="solid"/>
            <a:round/>
            <a:headEnd len="med" w="med" type="none"/>
            <a:tailEnd len="med" w="med" type="triangle"/>
          </a:ln>
        </p:spPr>
      </p:cxnSp>
      <p:grpSp>
        <p:nvGrpSpPr>
          <p:cNvPr id="422" name="Google Shape;422;p14"/>
          <p:cNvGrpSpPr/>
          <p:nvPr/>
        </p:nvGrpSpPr>
        <p:grpSpPr>
          <a:xfrm>
            <a:off x="3297248" y="4054008"/>
            <a:ext cx="2653504" cy="673400"/>
            <a:chOff x="3297248" y="3977808"/>
            <a:chExt cx="2653504" cy="673400"/>
          </a:xfrm>
        </p:grpSpPr>
        <p:sp>
          <p:nvSpPr>
            <p:cNvPr id="419" name="Google Shape;419;p14"/>
            <p:cNvSpPr/>
            <p:nvPr/>
          </p:nvSpPr>
          <p:spPr>
            <a:xfrm>
              <a:off x="3297248" y="4055023"/>
              <a:ext cx="596100" cy="59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nvGrpSpPr>
            <p:cNvPr id="423" name="Google Shape;423;p14"/>
            <p:cNvGrpSpPr/>
            <p:nvPr/>
          </p:nvGrpSpPr>
          <p:grpSpPr>
            <a:xfrm>
              <a:off x="3969548" y="3977808"/>
              <a:ext cx="1981204" cy="673400"/>
              <a:chOff x="3581360" y="2254821"/>
              <a:chExt cx="1981204" cy="673400"/>
            </a:xfrm>
          </p:grpSpPr>
          <p:sp>
            <p:nvSpPr>
              <p:cNvPr id="424" name="Google Shape;424;p14"/>
              <p:cNvSpPr txBox="1"/>
              <p:nvPr/>
            </p:nvSpPr>
            <p:spPr>
              <a:xfrm>
                <a:off x="3581360" y="2596421"/>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25" name="Google Shape;425;p14"/>
              <p:cNvSpPr txBox="1"/>
              <p:nvPr/>
            </p:nvSpPr>
            <p:spPr>
              <a:xfrm>
                <a:off x="3581365" y="2254821"/>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GB" sz="1800">
                    <a:solidFill>
                      <a:schemeClr val="lt1"/>
                    </a:solidFill>
                    <a:latin typeface="Fira Sans Extra Condensed"/>
                    <a:ea typeface="Fira Sans Extra Condensed"/>
                    <a:cs typeface="Fira Sans Extra Condensed"/>
                    <a:sym typeface="Fira Sans Extra Condensed"/>
                  </a:rPr>
                  <a:t>Data</a:t>
                </a:r>
                <a:endParaRPr b="1" sz="18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GB" sz="1800">
                    <a:solidFill>
                      <a:schemeClr val="lt1"/>
                    </a:solidFill>
                    <a:latin typeface="Fira Sans Extra Condensed"/>
                    <a:ea typeface="Fira Sans Extra Condensed"/>
                    <a:cs typeface="Fira Sans Extra Condensed"/>
                    <a:sym typeface="Fira Sans Extra Condensed"/>
                  </a:rPr>
                  <a:t>Visualization</a:t>
                </a:r>
                <a:endParaRPr b="1" sz="1800">
                  <a:solidFill>
                    <a:schemeClr val="lt1"/>
                  </a:solidFill>
                  <a:latin typeface="Fira Sans Extra Condensed"/>
                  <a:ea typeface="Fira Sans Extra Condensed"/>
                  <a:cs typeface="Fira Sans Extra Condensed"/>
                  <a:sym typeface="Fira Sans Extra Condensed"/>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32"/>
          <p:cNvSpPr txBox="1"/>
          <p:nvPr>
            <p:ph type="title"/>
          </p:nvPr>
        </p:nvSpPr>
        <p:spPr>
          <a:xfrm>
            <a:off x="352663" y="1677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t>Results (Before Hyperparameters Tuning)</a:t>
            </a:r>
            <a:endParaRPr sz="2300"/>
          </a:p>
        </p:txBody>
      </p:sp>
      <p:graphicFrame>
        <p:nvGraphicFramePr>
          <p:cNvPr id="764" name="Google Shape;764;p32"/>
          <p:cNvGraphicFramePr/>
          <p:nvPr/>
        </p:nvGraphicFramePr>
        <p:xfrm>
          <a:off x="373150" y="933925"/>
          <a:ext cx="3000000" cy="3000000"/>
        </p:xfrm>
        <a:graphic>
          <a:graphicData uri="http://schemas.openxmlformats.org/drawingml/2006/table">
            <a:tbl>
              <a:tblPr>
                <a:noFill/>
                <a:tableStyleId>{FE35E9CC-AC56-4C58-B8B7-F6A0198F32F3}</a:tableStyleId>
              </a:tblPr>
              <a:tblGrid>
                <a:gridCol w="1413275"/>
                <a:gridCol w="1413275"/>
                <a:gridCol w="1351800"/>
                <a:gridCol w="1597750"/>
                <a:gridCol w="1290250"/>
                <a:gridCol w="1413275"/>
              </a:tblGrid>
              <a:tr h="609575">
                <a:tc>
                  <a:txBody>
                    <a:bodyPr/>
                    <a:lstStyle/>
                    <a:p>
                      <a:pPr indent="0" lvl="0" marL="0" rtl="0" algn="l">
                        <a:spcBef>
                          <a:spcPts val="0"/>
                        </a:spcBef>
                        <a:spcAft>
                          <a:spcPts val="0"/>
                        </a:spcAft>
                        <a:buNone/>
                      </a:pPr>
                      <a:r>
                        <a:rPr b="1" lang="en-GB">
                          <a:solidFill>
                            <a:schemeClr val="dk1"/>
                          </a:solidFill>
                        </a:rPr>
                        <a:t>Results </a:t>
                      </a:r>
                      <a:endParaRPr b="1">
                        <a:solidFill>
                          <a:schemeClr val="dk1"/>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GB">
                          <a:solidFill>
                            <a:schemeClr val="dk1"/>
                          </a:solidFill>
                        </a:rPr>
                        <a:t>Linear Regression</a:t>
                      </a:r>
                      <a:endParaRPr b="1">
                        <a:solidFill>
                          <a:schemeClr val="dk1"/>
                        </a:solidFill>
                      </a:endParaRPr>
                    </a:p>
                  </a:txBody>
                  <a:tcPr marT="91425" marB="91425" marR="91425" marL="91425">
                    <a:lnR cap="flat" cmpd="sng" w="9525">
                      <a:solidFill>
                        <a:srgbClr val="9E9E9E"/>
                      </a:solidFill>
                      <a:prstDash val="solid"/>
                      <a:round/>
                      <a:headEnd len="sm" w="sm" type="none"/>
                      <a:tailEnd len="sm" w="sm" type="none"/>
                    </a:lnR>
                    <a:solidFill>
                      <a:schemeClr val="lt2"/>
                    </a:solidFill>
                  </a:tcPr>
                </a:tc>
                <a:tc>
                  <a:txBody>
                    <a:bodyPr/>
                    <a:lstStyle/>
                    <a:p>
                      <a:pPr indent="0" lvl="0" marL="0" rtl="0" algn="l">
                        <a:spcBef>
                          <a:spcPts val="0"/>
                        </a:spcBef>
                        <a:spcAft>
                          <a:spcPts val="0"/>
                        </a:spcAft>
                        <a:buNone/>
                      </a:pPr>
                      <a:r>
                        <a:rPr b="1" lang="en-GB">
                          <a:solidFill>
                            <a:schemeClr val="dk1"/>
                          </a:solidFill>
                        </a:rPr>
                        <a:t>DecisionTree</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GB">
                          <a:solidFill>
                            <a:schemeClr val="dk1"/>
                          </a:solidFill>
                        </a:rPr>
                        <a:t>RandomForest</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GB">
                          <a:solidFill>
                            <a:schemeClr val="dk1"/>
                          </a:solidFill>
                        </a:rPr>
                        <a:t>XGboost</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GB">
                          <a:solidFill>
                            <a:schemeClr val="dk1"/>
                          </a:solidFill>
                        </a:rPr>
                        <a:t>kNN Regression</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solidFill>
                      <a:schemeClr val="lt2"/>
                    </a:solidFill>
                  </a:tcPr>
                </a:tc>
              </a:tr>
              <a:tr h="1249650">
                <a:tc>
                  <a:txBody>
                    <a:bodyPr/>
                    <a:lstStyle/>
                    <a:p>
                      <a:pPr indent="0" lvl="0" marL="0" rtl="0" algn="l">
                        <a:spcBef>
                          <a:spcPts val="0"/>
                        </a:spcBef>
                        <a:spcAft>
                          <a:spcPts val="0"/>
                        </a:spcAft>
                        <a:buNone/>
                      </a:pPr>
                      <a:r>
                        <a:rPr b="1" lang="en-GB">
                          <a:solidFill>
                            <a:schemeClr val="dk1"/>
                          </a:solidFill>
                        </a:rPr>
                        <a:t>RMSE</a:t>
                      </a:r>
                      <a:endParaRPr b="1">
                        <a:solidFill>
                          <a:schemeClr val="dk1"/>
                        </a:solidFill>
                      </a:endParaRPr>
                    </a:p>
                  </a:txBody>
                  <a:tcPr marT="91425" marB="91425" marR="91425" marL="91425">
                    <a:solidFill>
                      <a:schemeClr val="dk2"/>
                    </a:solidFill>
                  </a:tcPr>
                </a:tc>
                <a:tc>
                  <a:txBody>
                    <a:bodyPr/>
                    <a:lstStyle/>
                    <a:p>
                      <a:pPr indent="0" lvl="0" marL="0" rtl="0" algn="l">
                        <a:spcBef>
                          <a:spcPts val="0"/>
                        </a:spcBef>
                        <a:spcAft>
                          <a:spcPts val="0"/>
                        </a:spcAft>
                        <a:buNone/>
                      </a:pPr>
                      <a:r>
                        <a:rPr lang="en-GB">
                          <a:solidFill>
                            <a:schemeClr val="lt1"/>
                          </a:solidFill>
                        </a:rPr>
                        <a:t>16391.526</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24885.977</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a:solidFill>
                            <a:schemeClr val="lt1"/>
                          </a:solidFill>
                        </a:rPr>
                        <a:t>14136.039</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12618.054</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a:solidFill>
                            <a:schemeClr val="lt1"/>
                          </a:solidFill>
                        </a:rPr>
                        <a:t>13435.826</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r h="1036300">
                <a:tc>
                  <a:txBody>
                    <a:bodyPr/>
                    <a:lstStyle/>
                    <a:p>
                      <a:pPr indent="0" lvl="0" marL="0" rtl="0" algn="l">
                        <a:spcBef>
                          <a:spcPts val="0"/>
                        </a:spcBef>
                        <a:spcAft>
                          <a:spcPts val="0"/>
                        </a:spcAft>
                        <a:buNone/>
                      </a:pPr>
                      <a:r>
                        <a:rPr b="1" lang="en-GB">
                          <a:solidFill>
                            <a:schemeClr val="dk1"/>
                          </a:solidFill>
                        </a:rPr>
                        <a:t> R</a:t>
                      </a:r>
                      <a:r>
                        <a:rPr b="1" baseline="30000" lang="en-GB">
                          <a:solidFill>
                            <a:schemeClr val="dk1"/>
                          </a:solidFill>
                        </a:rPr>
                        <a:t>2</a:t>
                      </a:r>
                      <a:endParaRPr b="1" baseline="30000">
                        <a:solidFill>
                          <a:schemeClr val="dk1"/>
                        </a:solidFill>
                      </a:endParaRPr>
                    </a:p>
                  </a:txBody>
                  <a:tcPr marT="91425" marB="91425" marR="91425" marL="91425">
                    <a:solidFill>
                      <a:schemeClr val="dk2"/>
                    </a:solidFill>
                  </a:tcPr>
                </a:tc>
                <a:tc>
                  <a:txBody>
                    <a:bodyPr/>
                    <a:lstStyle/>
                    <a:p>
                      <a:pPr indent="0" lvl="0" marL="0" rtl="0" algn="l">
                        <a:spcBef>
                          <a:spcPts val="0"/>
                        </a:spcBef>
                        <a:spcAft>
                          <a:spcPts val="0"/>
                        </a:spcAft>
                        <a:buClr>
                          <a:schemeClr val="dk1"/>
                        </a:buClr>
                        <a:buSzPts val="1100"/>
                        <a:buFont typeface="Arial"/>
                        <a:buNone/>
                      </a:pPr>
                      <a:r>
                        <a:rPr lang="en-GB">
                          <a:solidFill>
                            <a:schemeClr val="lt1"/>
                          </a:solidFill>
                        </a:rPr>
                        <a:t>0.95535</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0.89709</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a:solidFill>
                            <a:schemeClr val="lt1"/>
                          </a:solidFill>
                        </a:rPr>
                        <a:t>0.96679</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highlight>
                            <a:srgbClr val="FF9900"/>
                          </a:highlight>
                        </a:rPr>
                        <a:t>0.97354</a:t>
                      </a:r>
                      <a:endParaRPr>
                        <a:solidFill>
                          <a:schemeClr val="dk1"/>
                        </a:solidFill>
                        <a:highlight>
                          <a:srgbClr val="FF9900"/>
                        </a:highlight>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a:solidFill>
                            <a:schemeClr val="lt1"/>
                          </a:solidFill>
                        </a:rPr>
                        <a:t>0.97000</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r h="1036300">
                <a:tc>
                  <a:txBody>
                    <a:bodyPr/>
                    <a:lstStyle/>
                    <a:p>
                      <a:pPr indent="0" lvl="0" marL="0" rtl="0" algn="l">
                        <a:spcBef>
                          <a:spcPts val="0"/>
                        </a:spcBef>
                        <a:spcAft>
                          <a:spcPts val="0"/>
                        </a:spcAft>
                        <a:buNone/>
                      </a:pPr>
                      <a:r>
                        <a:rPr b="1" lang="en-GB">
                          <a:solidFill>
                            <a:schemeClr val="dk1"/>
                          </a:solidFill>
                        </a:rPr>
                        <a:t>MAE</a:t>
                      </a:r>
                      <a:endParaRPr b="1">
                        <a:solidFill>
                          <a:schemeClr val="dk1"/>
                        </a:solidFill>
                      </a:endParaRPr>
                    </a:p>
                  </a:txBody>
                  <a:tcPr marT="91425" marB="91425" marR="91425" marL="91425">
                    <a:solidFill>
                      <a:schemeClr val="dk2"/>
                    </a:solidFill>
                  </a:tcPr>
                </a:tc>
                <a:tc>
                  <a:txBody>
                    <a:bodyPr/>
                    <a:lstStyle/>
                    <a:p>
                      <a:pPr indent="0" lvl="0" marL="0" rtl="0" algn="l">
                        <a:spcBef>
                          <a:spcPts val="0"/>
                        </a:spcBef>
                        <a:spcAft>
                          <a:spcPts val="0"/>
                        </a:spcAft>
                        <a:buClr>
                          <a:schemeClr val="dk1"/>
                        </a:buClr>
                        <a:buSzPts val="1100"/>
                        <a:buFont typeface="Arial"/>
                        <a:buNone/>
                      </a:pPr>
                      <a:r>
                        <a:rPr lang="en-GB">
                          <a:solidFill>
                            <a:schemeClr val="lt1"/>
                          </a:solidFill>
                        </a:rPr>
                        <a:t>10647.978</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chemeClr val="lt1"/>
                          </a:solidFill>
                        </a:rPr>
                        <a:t>10394.927</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6901.744</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6256.8452</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a:solidFill>
                            <a:schemeClr val="lt1"/>
                          </a:solidFill>
                        </a:rPr>
                        <a:t>8305.2836</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33"/>
          <p:cNvSpPr txBox="1"/>
          <p:nvPr/>
        </p:nvSpPr>
        <p:spPr>
          <a:xfrm>
            <a:off x="474775" y="573700"/>
            <a:ext cx="4638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lt1"/>
                </a:solidFill>
                <a:latin typeface="Montserrat"/>
                <a:ea typeface="Montserrat"/>
                <a:cs typeface="Montserrat"/>
                <a:sym typeface="Montserrat"/>
              </a:rPr>
              <a:t>Hyperparameters Tuning</a:t>
            </a:r>
            <a:endParaRPr sz="2600">
              <a:solidFill>
                <a:schemeClr val="lt1"/>
              </a:solidFill>
              <a:latin typeface="Lato"/>
              <a:ea typeface="Lato"/>
              <a:cs typeface="Lato"/>
              <a:sym typeface="Lato"/>
            </a:endParaRPr>
          </a:p>
        </p:txBody>
      </p:sp>
      <p:sp>
        <p:nvSpPr>
          <p:cNvPr id="770" name="Google Shape;770;p33"/>
          <p:cNvSpPr txBox="1"/>
          <p:nvPr/>
        </p:nvSpPr>
        <p:spPr>
          <a:xfrm>
            <a:off x="474775" y="1472850"/>
            <a:ext cx="4352100" cy="246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88">
              <a:solidFill>
                <a:schemeClr val="lt1"/>
              </a:solidFill>
              <a:latin typeface="Montserrat"/>
              <a:ea typeface="Montserrat"/>
              <a:cs typeface="Montserrat"/>
              <a:sym typeface="Montserrat"/>
            </a:endParaRPr>
          </a:p>
          <a:p>
            <a:pPr indent="0" lvl="0" marL="2743200" rtl="0" algn="l">
              <a:spcBef>
                <a:spcPts val="0"/>
              </a:spcBef>
              <a:spcAft>
                <a:spcPts val="0"/>
              </a:spcAft>
              <a:buNone/>
            </a:pPr>
            <a:r>
              <a:t/>
            </a:r>
            <a:endParaRPr sz="1888">
              <a:solidFill>
                <a:schemeClr val="lt1"/>
              </a:solidFill>
              <a:latin typeface="Montserrat"/>
              <a:ea typeface="Montserrat"/>
              <a:cs typeface="Montserrat"/>
              <a:sym typeface="Montserrat"/>
            </a:endParaRPr>
          </a:p>
          <a:p>
            <a:pPr indent="-323850" lvl="0" marL="457200" rtl="0" algn="l">
              <a:lnSpc>
                <a:spcPct val="115000"/>
              </a:lnSpc>
              <a:spcBef>
                <a:spcPts val="0"/>
              </a:spcBef>
              <a:spcAft>
                <a:spcPts val="0"/>
              </a:spcAft>
              <a:buClr>
                <a:schemeClr val="lt1"/>
              </a:buClr>
              <a:buSzPts val="1500"/>
              <a:buFont typeface="Lato"/>
              <a:buChar char="●"/>
            </a:pPr>
            <a:r>
              <a:rPr lang="en-GB" sz="1500">
                <a:solidFill>
                  <a:schemeClr val="lt1"/>
                </a:solidFill>
                <a:latin typeface="Lato"/>
                <a:ea typeface="Lato"/>
                <a:cs typeface="Lato"/>
                <a:sym typeface="Lato"/>
              </a:rPr>
              <a:t>Lasso and ridge for linear regression</a:t>
            </a:r>
            <a:endParaRPr sz="1500">
              <a:solidFill>
                <a:srgbClr val="FF0000"/>
              </a:solidFill>
              <a:latin typeface="Lato"/>
              <a:ea typeface="Lato"/>
              <a:cs typeface="Lato"/>
              <a:sym typeface="Lato"/>
            </a:endParaRPr>
          </a:p>
          <a:p>
            <a:pPr indent="-323850" lvl="0" marL="457200" rtl="0" algn="l">
              <a:lnSpc>
                <a:spcPct val="115000"/>
              </a:lnSpc>
              <a:spcBef>
                <a:spcPts val="0"/>
              </a:spcBef>
              <a:spcAft>
                <a:spcPts val="0"/>
              </a:spcAft>
              <a:buClr>
                <a:schemeClr val="lt1"/>
              </a:buClr>
              <a:buSzPts val="1500"/>
              <a:buFont typeface="Lato"/>
              <a:buChar char="●"/>
            </a:pPr>
            <a:r>
              <a:rPr lang="en-GB" sz="1500">
                <a:solidFill>
                  <a:schemeClr val="lt1"/>
                </a:solidFill>
                <a:latin typeface="Lato"/>
                <a:ea typeface="Lato"/>
                <a:cs typeface="Lato"/>
                <a:sym typeface="Lato"/>
              </a:rPr>
              <a:t> XGBoost</a:t>
            </a:r>
            <a:endParaRPr sz="1500">
              <a:solidFill>
                <a:schemeClr val="lt1"/>
              </a:solidFill>
              <a:latin typeface="Lato"/>
              <a:ea typeface="Lato"/>
              <a:cs typeface="Lato"/>
              <a:sym typeface="Lato"/>
            </a:endParaRPr>
          </a:p>
          <a:p>
            <a:pPr indent="-323850" lvl="0" marL="457200" rtl="0" algn="l">
              <a:lnSpc>
                <a:spcPct val="115000"/>
              </a:lnSpc>
              <a:spcBef>
                <a:spcPts val="0"/>
              </a:spcBef>
              <a:spcAft>
                <a:spcPts val="0"/>
              </a:spcAft>
              <a:buClr>
                <a:schemeClr val="lt1"/>
              </a:buClr>
              <a:buSzPts val="1500"/>
              <a:buFont typeface="Lato"/>
              <a:buChar char="●"/>
            </a:pPr>
            <a:r>
              <a:rPr lang="en-GB" sz="1500">
                <a:solidFill>
                  <a:schemeClr val="lt1"/>
                </a:solidFill>
                <a:latin typeface="Lato"/>
                <a:ea typeface="Lato"/>
                <a:cs typeface="Lato"/>
                <a:sym typeface="Lato"/>
              </a:rPr>
              <a:t> DeicisonTree</a:t>
            </a:r>
            <a:endParaRPr sz="1500">
              <a:solidFill>
                <a:schemeClr val="lt1"/>
              </a:solidFill>
              <a:latin typeface="Lato"/>
              <a:ea typeface="Lato"/>
              <a:cs typeface="Lato"/>
              <a:sym typeface="Lato"/>
            </a:endParaRPr>
          </a:p>
          <a:p>
            <a:pPr indent="-323850" lvl="0" marL="457200" rtl="0" algn="l">
              <a:lnSpc>
                <a:spcPct val="115000"/>
              </a:lnSpc>
              <a:spcBef>
                <a:spcPts val="0"/>
              </a:spcBef>
              <a:spcAft>
                <a:spcPts val="0"/>
              </a:spcAft>
              <a:buClr>
                <a:schemeClr val="lt1"/>
              </a:buClr>
              <a:buSzPts val="1500"/>
              <a:buFont typeface="Lato"/>
              <a:buChar char="●"/>
            </a:pPr>
            <a:r>
              <a:rPr lang="en-GB" sz="1500">
                <a:solidFill>
                  <a:schemeClr val="lt1"/>
                </a:solidFill>
                <a:latin typeface="Lato"/>
                <a:ea typeface="Lato"/>
                <a:cs typeface="Lato"/>
                <a:sym typeface="Lato"/>
              </a:rPr>
              <a:t>Random Forest Regressor</a:t>
            </a:r>
            <a:endParaRPr sz="1500">
              <a:solidFill>
                <a:schemeClr val="lt1"/>
              </a:solidFill>
              <a:latin typeface="Lato"/>
              <a:ea typeface="Lato"/>
              <a:cs typeface="Lato"/>
              <a:sym typeface="Lato"/>
            </a:endParaRPr>
          </a:p>
          <a:p>
            <a:pPr indent="-323850" lvl="0" marL="457200" rtl="0" algn="l">
              <a:lnSpc>
                <a:spcPct val="115000"/>
              </a:lnSpc>
              <a:spcBef>
                <a:spcPts val="0"/>
              </a:spcBef>
              <a:spcAft>
                <a:spcPts val="0"/>
              </a:spcAft>
              <a:buClr>
                <a:schemeClr val="lt1"/>
              </a:buClr>
              <a:buSzPts val="1500"/>
              <a:buFont typeface="Lato"/>
              <a:buChar char="●"/>
            </a:pPr>
            <a:r>
              <a:rPr lang="en-GB" sz="1500">
                <a:solidFill>
                  <a:schemeClr val="lt1"/>
                </a:solidFill>
                <a:latin typeface="Lato"/>
                <a:ea typeface="Lato"/>
                <a:cs typeface="Lato"/>
                <a:sym typeface="Lato"/>
              </a:rPr>
              <a:t>Determining the best k for KNN regression</a:t>
            </a:r>
            <a:endParaRPr sz="1888">
              <a:solidFill>
                <a:schemeClr val="lt1"/>
              </a:solidFill>
              <a:latin typeface="Montserrat"/>
              <a:ea typeface="Montserrat"/>
              <a:cs typeface="Montserrat"/>
              <a:sym typeface="Montserrat"/>
            </a:endParaRPr>
          </a:p>
          <a:p>
            <a:pPr indent="0" lvl="0" marL="0" rtl="0" algn="l">
              <a:spcBef>
                <a:spcPts val="1200"/>
              </a:spcBef>
              <a:spcAft>
                <a:spcPts val="0"/>
              </a:spcAft>
              <a:buNone/>
            </a:pPr>
            <a:r>
              <a:t/>
            </a:r>
            <a:endParaRPr>
              <a:latin typeface="Lato"/>
              <a:ea typeface="Lato"/>
              <a:cs typeface="Lato"/>
              <a:sym typeface="Lato"/>
            </a:endParaRPr>
          </a:p>
        </p:txBody>
      </p:sp>
      <p:grpSp>
        <p:nvGrpSpPr>
          <p:cNvPr id="771" name="Google Shape;771;p33"/>
          <p:cNvGrpSpPr/>
          <p:nvPr/>
        </p:nvGrpSpPr>
        <p:grpSpPr>
          <a:xfrm>
            <a:off x="4998201" y="936641"/>
            <a:ext cx="2550136" cy="3687818"/>
            <a:chOff x="3346589" y="1035541"/>
            <a:chExt cx="2550136" cy="3687818"/>
          </a:xfrm>
        </p:grpSpPr>
        <p:grpSp>
          <p:nvGrpSpPr>
            <p:cNvPr id="772" name="Google Shape;772;p33"/>
            <p:cNvGrpSpPr/>
            <p:nvPr/>
          </p:nvGrpSpPr>
          <p:grpSpPr>
            <a:xfrm>
              <a:off x="3346589" y="1035541"/>
              <a:ext cx="2450802" cy="3687818"/>
              <a:chOff x="3409938" y="1035450"/>
              <a:chExt cx="2324137" cy="3497219"/>
            </a:xfrm>
          </p:grpSpPr>
          <p:sp>
            <p:nvSpPr>
              <p:cNvPr id="773" name="Google Shape;773;p33"/>
              <p:cNvSpPr/>
              <p:nvPr/>
            </p:nvSpPr>
            <p:spPr>
              <a:xfrm>
                <a:off x="4164193" y="1113566"/>
                <a:ext cx="263849" cy="519204"/>
              </a:xfrm>
              <a:custGeom>
                <a:rect b="b" l="l" r="r" t="t"/>
                <a:pathLst>
                  <a:path extrusionOk="0" h="10209" w="5188">
                    <a:moveTo>
                      <a:pt x="731" y="1"/>
                    </a:moveTo>
                    <a:lnTo>
                      <a:pt x="590" y="14"/>
                    </a:lnTo>
                    <a:lnTo>
                      <a:pt x="449" y="52"/>
                    </a:lnTo>
                    <a:lnTo>
                      <a:pt x="321" y="116"/>
                    </a:lnTo>
                    <a:lnTo>
                      <a:pt x="218" y="206"/>
                    </a:lnTo>
                    <a:lnTo>
                      <a:pt x="129" y="321"/>
                    </a:lnTo>
                    <a:lnTo>
                      <a:pt x="65" y="436"/>
                    </a:lnTo>
                    <a:lnTo>
                      <a:pt x="13" y="577"/>
                    </a:lnTo>
                    <a:lnTo>
                      <a:pt x="1" y="731"/>
                    </a:lnTo>
                    <a:lnTo>
                      <a:pt x="1" y="4253"/>
                    </a:lnTo>
                    <a:lnTo>
                      <a:pt x="13" y="4394"/>
                    </a:lnTo>
                    <a:lnTo>
                      <a:pt x="65" y="4535"/>
                    </a:lnTo>
                    <a:lnTo>
                      <a:pt x="129" y="4650"/>
                    </a:lnTo>
                    <a:lnTo>
                      <a:pt x="218" y="4765"/>
                    </a:lnTo>
                    <a:lnTo>
                      <a:pt x="321" y="4855"/>
                    </a:lnTo>
                    <a:lnTo>
                      <a:pt x="449" y="4919"/>
                    </a:lnTo>
                    <a:lnTo>
                      <a:pt x="590" y="4958"/>
                    </a:lnTo>
                    <a:lnTo>
                      <a:pt x="731" y="4970"/>
                    </a:lnTo>
                    <a:lnTo>
                      <a:pt x="3728" y="4970"/>
                    </a:lnTo>
                    <a:lnTo>
                      <a:pt x="3728" y="9479"/>
                    </a:lnTo>
                    <a:lnTo>
                      <a:pt x="3740" y="9632"/>
                    </a:lnTo>
                    <a:lnTo>
                      <a:pt x="3792" y="9761"/>
                    </a:lnTo>
                    <a:lnTo>
                      <a:pt x="3856" y="9889"/>
                    </a:lnTo>
                    <a:lnTo>
                      <a:pt x="3945" y="10004"/>
                    </a:lnTo>
                    <a:lnTo>
                      <a:pt x="4048" y="10081"/>
                    </a:lnTo>
                    <a:lnTo>
                      <a:pt x="4176" y="10158"/>
                    </a:lnTo>
                    <a:lnTo>
                      <a:pt x="4317" y="10196"/>
                    </a:lnTo>
                    <a:lnTo>
                      <a:pt x="4458" y="10209"/>
                    </a:lnTo>
                    <a:lnTo>
                      <a:pt x="4611" y="10196"/>
                    </a:lnTo>
                    <a:lnTo>
                      <a:pt x="4739" y="10158"/>
                    </a:lnTo>
                    <a:lnTo>
                      <a:pt x="4868" y="10081"/>
                    </a:lnTo>
                    <a:lnTo>
                      <a:pt x="4970" y="10004"/>
                    </a:lnTo>
                    <a:lnTo>
                      <a:pt x="5060" y="9889"/>
                    </a:lnTo>
                    <a:lnTo>
                      <a:pt x="5137" y="9761"/>
                    </a:lnTo>
                    <a:lnTo>
                      <a:pt x="5175" y="9632"/>
                    </a:lnTo>
                    <a:lnTo>
                      <a:pt x="5188" y="9479"/>
                    </a:lnTo>
                    <a:lnTo>
                      <a:pt x="5188" y="4253"/>
                    </a:lnTo>
                    <a:lnTo>
                      <a:pt x="5175" y="4099"/>
                    </a:lnTo>
                    <a:lnTo>
                      <a:pt x="5137" y="3959"/>
                    </a:lnTo>
                    <a:lnTo>
                      <a:pt x="5060" y="3843"/>
                    </a:lnTo>
                    <a:lnTo>
                      <a:pt x="4970" y="3728"/>
                    </a:lnTo>
                    <a:lnTo>
                      <a:pt x="4868" y="3638"/>
                    </a:lnTo>
                    <a:lnTo>
                      <a:pt x="4739" y="3574"/>
                    </a:lnTo>
                    <a:lnTo>
                      <a:pt x="4611" y="3536"/>
                    </a:lnTo>
                    <a:lnTo>
                      <a:pt x="4458" y="3523"/>
                    </a:lnTo>
                    <a:lnTo>
                      <a:pt x="1461" y="3523"/>
                    </a:lnTo>
                    <a:lnTo>
                      <a:pt x="1461" y="731"/>
                    </a:lnTo>
                    <a:lnTo>
                      <a:pt x="1448" y="577"/>
                    </a:lnTo>
                    <a:lnTo>
                      <a:pt x="1409" y="436"/>
                    </a:lnTo>
                    <a:lnTo>
                      <a:pt x="1333" y="321"/>
                    </a:lnTo>
                    <a:lnTo>
                      <a:pt x="1243" y="206"/>
                    </a:lnTo>
                    <a:lnTo>
                      <a:pt x="1140" y="116"/>
                    </a:lnTo>
                    <a:lnTo>
                      <a:pt x="1012" y="52"/>
                    </a:lnTo>
                    <a:lnTo>
                      <a:pt x="884" y="14"/>
                    </a:lnTo>
                    <a:lnTo>
                      <a:pt x="731" y="1"/>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3"/>
              <p:cNvSpPr/>
              <p:nvPr/>
            </p:nvSpPr>
            <p:spPr>
              <a:xfrm>
                <a:off x="4535497" y="1224993"/>
                <a:ext cx="73642" cy="407775"/>
              </a:xfrm>
              <a:custGeom>
                <a:rect b="b" l="l" r="r" t="t"/>
                <a:pathLst>
                  <a:path extrusionOk="0" h="8018" w="1448">
                    <a:moveTo>
                      <a:pt x="717" y="0"/>
                    </a:moveTo>
                    <a:lnTo>
                      <a:pt x="576" y="13"/>
                    </a:lnTo>
                    <a:lnTo>
                      <a:pt x="436" y="51"/>
                    </a:lnTo>
                    <a:lnTo>
                      <a:pt x="320" y="115"/>
                    </a:lnTo>
                    <a:lnTo>
                      <a:pt x="205" y="205"/>
                    </a:lnTo>
                    <a:lnTo>
                      <a:pt x="115" y="320"/>
                    </a:lnTo>
                    <a:lnTo>
                      <a:pt x="51" y="436"/>
                    </a:lnTo>
                    <a:lnTo>
                      <a:pt x="13" y="576"/>
                    </a:lnTo>
                    <a:lnTo>
                      <a:pt x="0" y="717"/>
                    </a:lnTo>
                    <a:lnTo>
                      <a:pt x="0" y="7288"/>
                    </a:lnTo>
                    <a:lnTo>
                      <a:pt x="13" y="7441"/>
                    </a:lnTo>
                    <a:lnTo>
                      <a:pt x="51" y="7570"/>
                    </a:lnTo>
                    <a:lnTo>
                      <a:pt x="115" y="7698"/>
                    </a:lnTo>
                    <a:lnTo>
                      <a:pt x="205" y="7813"/>
                    </a:lnTo>
                    <a:lnTo>
                      <a:pt x="320" y="7890"/>
                    </a:lnTo>
                    <a:lnTo>
                      <a:pt x="436" y="7967"/>
                    </a:lnTo>
                    <a:lnTo>
                      <a:pt x="576" y="8005"/>
                    </a:lnTo>
                    <a:lnTo>
                      <a:pt x="717" y="8018"/>
                    </a:lnTo>
                    <a:lnTo>
                      <a:pt x="871" y="8005"/>
                    </a:lnTo>
                    <a:lnTo>
                      <a:pt x="1012" y="7967"/>
                    </a:lnTo>
                    <a:lnTo>
                      <a:pt x="1127" y="7890"/>
                    </a:lnTo>
                    <a:lnTo>
                      <a:pt x="1242" y="7813"/>
                    </a:lnTo>
                    <a:lnTo>
                      <a:pt x="1332" y="7698"/>
                    </a:lnTo>
                    <a:lnTo>
                      <a:pt x="1396" y="7570"/>
                    </a:lnTo>
                    <a:lnTo>
                      <a:pt x="1435" y="7441"/>
                    </a:lnTo>
                    <a:lnTo>
                      <a:pt x="1447" y="7288"/>
                    </a:lnTo>
                    <a:lnTo>
                      <a:pt x="1447" y="717"/>
                    </a:lnTo>
                    <a:lnTo>
                      <a:pt x="1435" y="576"/>
                    </a:lnTo>
                    <a:lnTo>
                      <a:pt x="1396" y="436"/>
                    </a:lnTo>
                    <a:lnTo>
                      <a:pt x="1332" y="320"/>
                    </a:lnTo>
                    <a:lnTo>
                      <a:pt x="1242" y="205"/>
                    </a:lnTo>
                    <a:lnTo>
                      <a:pt x="1127" y="115"/>
                    </a:lnTo>
                    <a:lnTo>
                      <a:pt x="1012" y="51"/>
                    </a:lnTo>
                    <a:lnTo>
                      <a:pt x="871" y="13"/>
                    </a:lnTo>
                    <a:lnTo>
                      <a:pt x="717" y="0"/>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3"/>
              <p:cNvSpPr/>
              <p:nvPr/>
            </p:nvSpPr>
            <p:spPr>
              <a:xfrm>
                <a:off x="4707443" y="1069931"/>
                <a:ext cx="216297" cy="562840"/>
              </a:xfrm>
              <a:custGeom>
                <a:rect b="b" l="l" r="r" t="t"/>
                <a:pathLst>
                  <a:path extrusionOk="0" h="11067" w="4253">
                    <a:moveTo>
                      <a:pt x="3522" y="1"/>
                    </a:moveTo>
                    <a:lnTo>
                      <a:pt x="3369" y="14"/>
                    </a:lnTo>
                    <a:lnTo>
                      <a:pt x="3241" y="52"/>
                    </a:lnTo>
                    <a:lnTo>
                      <a:pt x="3113" y="116"/>
                    </a:lnTo>
                    <a:lnTo>
                      <a:pt x="3010" y="206"/>
                    </a:lnTo>
                    <a:lnTo>
                      <a:pt x="2921" y="321"/>
                    </a:lnTo>
                    <a:lnTo>
                      <a:pt x="2856" y="436"/>
                    </a:lnTo>
                    <a:lnTo>
                      <a:pt x="2805" y="577"/>
                    </a:lnTo>
                    <a:lnTo>
                      <a:pt x="2792" y="731"/>
                    </a:lnTo>
                    <a:lnTo>
                      <a:pt x="2792" y="6200"/>
                    </a:lnTo>
                    <a:lnTo>
                      <a:pt x="128" y="9914"/>
                    </a:lnTo>
                    <a:lnTo>
                      <a:pt x="64" y="10042"/>
                    </a:lnTo>
                    <a:lnTo>
                      <a:pt x="13" y="10183"/>
                    </a:lnTo>
                    <a:lnTo>
                      <a:pt x="0" y="10324"/>
                    </a:lnTo>
                    <a:lnTo>
                      <a:pt x="13" y="10465"/>
                    </a:lnTo>
                    <a:lnTo>
                      <a:pt x="39" y="10593"/>
                    </a:lnTo>
                    <a:lnTo>
                      <a:pt x="103" y="10721"/>
                    </a:lnTo>
                    <a:lnTo>
                      <a:pt x="192" y="10836"/>
                    </a:lnTo>
                    <a:lnTo>
                      <a:pt x="308" y="10939"/>
                    </a:lnTo>
                    <a:lnTo>
                      <a:pt x="397" y="10990"/>
                    </a:lnTo>
                    <a:lnTo>
                      <a:pt x="513" y="11041"/>
                    </a:lnTo>
                    <a:lnTo>
                      <a:pt x="615" y="11067"/>
                    </a:lnTo>
                    <a:lnTo>
                      <a:pt x="807" y="11067"/>
                    </a:lnTo>
                    <a:lnTo>
                      <a:pt x="897" y="11054"/>
                    </a:lnTo>
                    <a:lnTo>
                      <a:pt x="974" y="11028"/>
                    </a:lnTo>
                    <a:lnTo>
                      <a:pt x="1051" y="10990"/>
                    </a:lnTo>
                    <a:lnTo>
                      <a:pt x="1127" y="10952"/>
                    </a:lnTo>
                    <a:lnTo>
                      <a:pt x="1204" y="10900"/>
                    </a:lnTo>
                    <a:lnTo>
                      <a:pt x="1268" y="10836"/>
                    </a:lnTo>
                    <a:lnTo>
                      <a:pt x="1320" y="10759"/>
                    </a:lnTo>
                    <a:lnTo>
                      <a:pt x="4112" y="6866"/>
                    </a:lnTo>
                    <a:lnTo>
                      <a:pt x="4176" y="6763"/>
                    </a:lnTo>
                    <a:lnTo>
                      <a:pt x="4214" y="6661"/>
                    </a:lnTo>
                    <a:lnTo>
                      <a:pt x="4240" y="6546"/>
                    </a:lnTo>
                    <a:lnTo>
                      <a:pt x="4253" y="6443"/>
                    </a:lnTo>
                    <a:lnTo>
                      <a:pt x="4253" y="731"/>
                    </a:lnTo>
                    <a:lnTo>
                      <a:pt x="4240" y="577"/>
                    </a:lnTo>
                    <a:lnTo>
                      <a:pt x="4189" y="436"/>
                    </a:lnTo>
                    <a:lnTo>
                      <a:pt x="4124" y="321"/>
                    </a:lnTo>
                    <a:lnTo>
                      <a:pt x="4035" y="206"/>
                    </a:lnTo>
                    <a:lnTo>
                      <a:pt x="3932" y="116"/>
                    </a:lnTo>
                    <a:lnTo>
                      <a:pt x="3804" y="52"/>
                    </a:lnTo>
                    <a:lnTo>
                      <a:pt x="3663" y="14"/>
                    </a:lnTo>
                    <a:lnTo>
                      <a:pt x="3522" y="1"/>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3"/>
              <p:cNvSpPr/>
              <p:nvPr/>
            </p:nvSpPr>
            <p:spPr>
              <a:xfrm>
                <a:off x="4620784" y="3791379"/>
                <a:ext cx="1030526" cy="508117"/>
              </a:xfrm>
              <a:custGeom>
                <a:rect b="b" l="l" r="r" t="t"/>
                <a:pathLst>
                  <a:path extrusionOk="0" h="9991" w="20263">
                    <a:moveTo>
                      <a:pt x="731" y="0"/>
                    </a:moveTo>
                    <a:lnTo>
                      <a:pt x="590" y="13"/>
                    </a:lnTo>
                    <a:lnTo>
                      <a:pt x="449" y="51"/>
                    </a:lnTo>
                    <a:lnTo>
                      <a:pt x="321" y="128"/>
                    </a:lnTo>
                    <a:lnTo>
                      <a:pt x="219" y="218"/>
                    </a:lnTo>
                    <a:lnTo>
                      <a:pt x="129" y="320"/>
                    </a:lnTo>
                    <a:lnTo>
                      <a:pt x="65" y="448"/>
                    </a:lnTo>
                    <a:lnTo>
                      <a:pt x="14" y="577"/>
                    </a:lnTo>
                    <a:lnTo>
                      <a:pt x="1" y="730"/>
                    </a:lnTo>
                    <a:lnTo>
                      <a:pt x="1" y="9260"/>
                    </a:lnTo>
                    <a:lnTo>
                      <a:pt x="14" y="9401"/>
                    </a:lnTo>
                    <a:lnTo>
                      <a:pt x="65" y="9542"/>
                    </a:lnTo>
                    <a:lnTo>
                      <a:pt x="129" y="9670"/>
                    </a:lnTo>
                    <a:lnTo>
                      <a:pt x="219" y="9773"/>
                    </a:lnTo>
                    <a:lnTo>
                      <a:pt x="321" y="9862"/>
                    </a:lnTo>
                    <a:lnTo>
                      <a:pt x="449" y="9926"/>
                    </a:lnTo>
                    <a:lnTo>
                      <a:pt x="590" y="9978"/>
                    </a:lnTo>
                    <a:lnTo>
                      <a:pt x="731" y="9990"/>
                    </a:lnTo>
                    <a:lnTo>
                      <a:pt x="19533" y="9990"/>
                    </a:lnTo>
                    <a:lnTo>
                      <a:pt x="19674" y="9978"/>
                    </a:lnTo>
                    <a:lnTo>
                      <a:pt x="19815" y="9926"/>
                    </a:lnTo>
                    <a:lnTo>
                      <a:pt x="19943" y="9862"/>
                    </a:lnTo>
                    <a:lnTo>
                      <a:pt x="20045" y="9773"/>
                    </a:lnTo>
                    <a:lnTo>
                      <a:pt x="20135" y="9670"/>
                    </a:lnTo>
                    <a:lnTo>
                      <a:pt x="20199" y="9542"/>
                    </a:lnTo>
                    <a:lnTo>
                      <a:pt x="20237" y="9401"/>
                    </a:lnTo>
                    <a:lnTo>
                      <a:pt x="20263" y="9260"/>
                    </a:lnTo>
                    <a:lnTo>
                      <a:pt x="20237" y="9107"/>
                    </a:lnTo>
                    <a:lnTo>
                      <a:pt x="20199" y="8979"/>
                    </a:lnTo>
                    <a:lnTo>
                      <a:pt x="20135" y="8850"/>
                    </a:lnTo>
                    <a:lnTo>
                      <a:pt x="20045" y="8748"/>
                    </a:lnTo>
                    <a:lnTo>
                      <a:pt x="19943" y="8658"/>
                    </a:lnTo>
                    <a:lnTo>
                      <a:pt x="19815" y="8582"/>
                    </a:lnTo>
                    <a:lnTo>
                      <a:pt x="19674" y="8543"/>
                    </a:lnTo>
                    <a:lnTo>
                      <a:pt x="19533" y="8530"/>
                    </a:lnTo>
                    <a:lnTo>
                      <a:pt x="1461" y="8530"/>
                    </a:lnTo>
                    <a:lnTo>
                      <a:pt x="1461" y="730"/>
                    </a:lnTo>
                    <a:lnTo>
                      <a:pt x="1448" y="577"/>
                    </a:lnTo>
                    <a:lnTo>
                      <a:pt x="1410" y="448"/>
                    </a:lnTo>
                    <a:lnTo>
                      <a:pt x="1333" y="320"/>
                    </a:lnTo>
                    <a:lnTo>
                      <a:pt x="1243" y="218"/>
                    </a:lnTo>
                    <a:lnTo>
                      <a:pt x="1141" y="128"/>
                    </a:lnTo>
                    <a:lnTo>
                      <a:pt x="1013" y="51"/>
                    </a:lnTo>
                    <a:lnTo>
                      <a:pt x="885" y="13"/>
                    </a:lnTo>
                    <a:lnTo>
                      <a:pt x="731" y="0"/>
                    </a:lnTo>
                    <a:close/>
                  </a:path>
                </a:pathLst>
              </a:custGeom>
              <a:solidFill>
                <a:srgbClr val="E4E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3"/>
              <p:cNvSpPr/>
              <p:nvPr/>
            </p:nvSpPr>
            <p:spPr>
              <a:xfrm>
                <a:off x="4449498" y="3807653"/>
                <a:ext cx="1201814" cy="691153"/>
              </a:xfrm>
              <a:custGeom>
                <a:rect b="b" l="l" r="r" t="t"/>
                <a:pathLst>
                  <a:path extrusionOk="0" h="13590" w="23631">
                    <a:moveTo>
                      <a:pt x="730" y="0"/>
                    </a:moveTo>
                    <a:lnTo>
                      <a:pt x="577" y="13"/>
                    </a:lnTo>
                    <a:lnTo>
                      <a:pt x="449" y="52"/>
                    </a:lnTo>
                    <a:lnTo>
                      <a:pt x="321" y="128"/>
                    </a:lnTo>
                    <a:lnTo>
                      <a:pt x="205" y="218"/>
                    </a:lnTo>
                    <a:lnTo>
                      <a:pt x="129" y="321"/>
                    </a:lnTo>
                    <a:lnTo>
                      <a:pt x="52" y="449"/>
                    </a:lnTo>
                    <a:lnTo>
                      <a:pt x="13" y="577"/>
                    </a:lnTo>
                    <a:lnTo>
                      <a:pt x="0" y="730"/>
                    </a:lnTo>
                    <a:lnTo>
                      <a:pt x="0" y="12860"/>
                    </a:lnTo>
                    <a:lnTo>
                      <a:pt x="13" y="13000"/>
                    </a:lnTo>
                    <a:lnTo>
                      <a:pt x="52" y="13141"/>
                    </a:lnTo>
                    <a:lnTo>
                      <a:pt x="129" y="13269"/>
                    </a:lnTo>
                    <a:lnTo>
                      <a:pt x="205" y="13372"/>
                    </a:lnTo>
                    <a:lnTo>
                      <a:pt x="321" y="13462"/>
                    </a:lnTo>
                    <a:lnTo>
                      <a:pt x="449" y="13526"/>
                    </a:lnTo>
                    <a:lnTo>
                      <a:pt x="577" y="13577"/>
                    </a:lnTo>
                    <a:lnTo>
                      <a:pt x="730" y="13590"/>
                    </a:lnTo>
                    <a:lnTo>
                      <a:pt x="22901" y="13590"/>
                    </a:lnTo>
                    <a:lnTo>
                      <a:pt x="23042" y="13577"/>
                    </a:lnTo>
                    <a:lnTo>
                      <a:pt x="23183" y="13526"/>
                    </a:lnTo>
                    <a:lnTo>
                      <a:pt x="23311" y="13462"/>
                    </a:lnTo>
                    <a:lnTo>
                      <a:pt x="23413" y="13372"/>
                    </a:lnTo>
                    <a:lnTo>
                      <a:pt x="23503" y="13269"/>
                    </a:lnTo>
                    <a:lnTo>
                      <a:pt x="23567" y="13141"/>
                    </a:lnTo>
                    <a:lnTo>
                      <a:pt x="23605" y="13000"/>
                    </a:lnTo>
                    <a:lnTo>
                      <a:pt x="23631" y="12860"/>
                    </a:lnTo>
                    <a:lnTo>
                      <a:pt x="23605" y="12706"/>
                    </a:lnTo>
                    <a:lnTo>
                      <a:pt x="23567" y="12578"/>
                    </a:lnTo>
                    <a:lnTo>
                      <a:pt x="23503" y="12450"/>
                    </a:lnTo>
                    <a:lnTo>
                      <a:pt x="23413" y="12347"/>
                    </a:lnTo>
                    <a:lnTo>
                      <a:pt x="23311" y="12258"/>
                    </a:lnTo>
                    <a:lnTo>
                      <a:pt x="23183" y="12181"/>
                    </a:lnTo>
                    <a:lnTo>
                      <a:pt x="23042" y="12142"/>
                    </a:lnTo>
                    <a:lnTo>
                      <a:pt x="22901" y="12129"/>
                    </a:lnTo>
                    <a:lnTo>
                      <a:pt x="1461" y="12129"/>
                    </a:lnTo>
                    <a:lnTo>
                      <a:pt x="1461" y="730"/>
                    </a:lnTo>
                    <a:lnTo>
                      <a:pt x="1435" y="577"/>
                    </a:lnTo>
                    <a:lnTo>
                      <a:pt x="1396" y="449"/>
                    </a:lnTo>
                    <a:lnTo>
                      <a:pt x="1332" y="321"/>
                    </a:lnTo>
                    <a:lnTo>
                      <a:pt x="1243" y="218"/>
                    </a:lnTo>
                    <a:lnTo>
                      <a:pt x="1128" y="128"/>
                    </a:lnTo>
                    <a:lnTo>
                      <a:pt x="1012" y="52"/>
                    </a:lnTo>
                    <a:lnTo>
                      <a:pt x="871" y="13"/>
                    </a:lnTo>
                    <a:lnTo>
                      <a:pt x="730" y="0"/>
                    </a:lnTo>
                    <a:close/>
                  </a:path>
                </a:pathLst>
              </a:custGeom>
              <a:solidFill>
                <a:srgbClr val="E4E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3"/>
              <p:cNvSpPr/>
              <p:nvPr/>
            </p:nvSpPr>
            <p:spPr>
              <a:xfrm>
                <a:off x="4792781" y="3791379"/>
                <a:ext cx="858525" cy="308807"/>
              </a:xfrm>
              <a:custGeom>
                <a:rect b="b" l="l" r="r" t="t"/>
                <a:pathLst>
                  <a:path extrusionOk="0" h="6072" w="16881">
                    <a:moveTo>
                      <a:pt x="730" y="0"/>
                    </a:moveTo>
                    <a:lnTo>
                      <a:pt x="577" y="26"/>
                    </a:lnTo>
                    <a:lnTo>
                      <a:pt x="436" y="64"/>
                    </a:lnTo>
                    <a:lnTo>
                      <a:pt x="320" y="128"/>
                    </a:lnTo>
                    <a:lnTo>
                      <a:pt x="205" y="218"/>
                    </a:lnTo>
                    <a:lnTo>
                      <a:pt x="115" y="333"/>
                    </a:lnTo>
                    <a:lnTo>
                      <a:pt x="51" y="448"/>
                    </a:lnTo>
                    <a:lnTo>
                      <a:pt x="13" y="589"/>
                    </a:lnTo>
                    <a:lnTo>
                      <a:pt x="0" y="730"/>
                    </a:lnTo>
                    <a:lnTo>
                      <a:pt x="0" y="5341"/>
                    </a:lnTo>
                    <a:lnTo>
                      <a:pt x="13" y="5482"/>
                    </a:lnTo>
                    <a:lnTo>
                      <a:pt x="51" y="5623"/>
                    </a:lnTo>
                    <a:lnTo>
                      <a:pt x="115" y="5751"/>
                    </a:lnTo>
                    <a:lnTo>
                      <a:pt x="205" y="5853"/>
                    </a:lnTo>
                    <a:lnTo>
                      <a:pt x="320" y="5943"/>
                    </a:lnTo>
                    <a:lnTo>
                      <a:pt x="436" y="6007"/>
                    </a:lnTo>
                    <a:lnTo>
                      <a:pt x="577" y="6058"/>
                    </a:lnTo>
                    <a:lnTo>
                      <a:pt x="730" y="6071"/>
                    </a:lnTo>
                    <a:lnTo>
                      <a:pt x="16151" y="6071"/>
                    </a:lnTo>
                    <a:lnTo>
                      <a:pt x="16292" y="6058"/>
                    </a:lnTo>
                    <a:lnTo>
                      <a:pt x="16433" y="6007"/>
                    </a:lnTo>
                    <a:lnTo>
                      <a:pt x="16561" y="5943"/>
                    </a:lnTo>
                    <a:lnTo>
                      <a:pt x="16663" y="5853"/>
                    </a:lnTo>
                    <a:lnTo>
                      <a:pt x="16753" y="5751"/>
                    </a:lnTo>
                    <a:lnTo>
                      <a:pt x="16817" y="5623"/>
                    </a:lnTo>
                    <a:lnTo>
                      <a:pt x="16855" y="5482"/>
                    </a:lnTo>
                    <a:lnTo>
                      <a:pt x="16881" y="5341"/>
                    </a:lnTo>
                    <a:lnTo>
                      <a:pt x="16855" y="5187"/>
                    </a:lnTo>
                    <a:lnTo>
                      <a:pt x="16817" y="5059"/>
                    </a:lnTo>
                    <a:lnTo>
                      <a:pt x="16753" y="4931"/>
                    </a:lnTo>
                    <a:lnTo>
                      <a:pt x="16663" y="4829"/>
                    </a:lnTo>
                    <a:lnTo>
                      <a:pt x="16561" y="4739"/>
                    </a:lnTo>
                    <a:lnTo>
                      <a:pt x="16433" y="4662"/>
                    </a:lnTo>
                    <a:lnTo>
                      <a:pt x="16292" y="4624"/>
                    </a:lnTo>
                    <a:lnTo>
                      <a:pt x="16151" y="4611"/>
                    </a:lnTo>
                    <a:lnTo>
                      <a:pt x="1460" y="4611"/>
                    </a:lnTo>
                    <a:lnTo>
                      <a:pt x="1460" y="730"/>
                    </a:lnTo>
                    <a:lnTo>
                      <a:pt x="1435" y="589"/>
                    </a:lnTo>
                    <a:lnTo>
                      <a:pt x="1396" y="448"/>
                    </a:lnTo>
                    <a:lnTo>
                      <a:pt x="1332" y="333"/>
                    </a:lnTo>
                    <a:lnTo>
                      <a:pt x="1243" y="218"/>
                    </a:lnTo>
                    <a:lnTo>
                      <a:pt x="1127" y="128"/>
                    </a:lnTo>
                    <a:lnTo>
                      <a:pt x="1012" y="64"/>
                    </a:lnTo>
                    <a:lnTo>
                      <a:pt x="871" y="26"/>
                    </a:lnTo>
                    <a:lnTo>
                      <a:pt x="730" y="0"/>
                    </a:lnTo>
                    <a:close/>
                  </a:path>
                </a:pathLst>
              </a:custGeom>
              <a:solidFill>
                <a:srgbClr val="E4E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3"/>
              <p:cNvSpPr/>
              <p:nvPr/>
            </p:nvSpPr>
            <p:spPr>
              <a:xfrm>
                <a:off x="3409938" y="1689417"/>
                <a:ext cx="2324137" cy="1839516"/>
              </a:xfrm>
              <a:custGeom>
                <a:rect b="b" l="l" r="r" t="t"/>
                <a:pathLst>
                  <a:path extrusionOk="0" h="36170" w="45699">
                    <a:moveTo>
                      <a:pt x="0" y="0"/>
                    </a:moveTo>
                    <a:lnTo>
                      <a:pt x="0" y="36170"/>
                    </a:lnTo>
                    <a:lnTo>
                      <a:pt x="45699" y="36170"/>
                    </a:lnTo>
                    <a:lnTo>
                      <a:pt x="45699" y="0"/>
                    </a:lnTo>
                    <a:close/>
                  </a:path>
                </a:pathLst>
              </a:custGeom>
              <a:solidFill>
                <a:srgbClr val="E4E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3"/>
              <p:cNvSpPr/>
              <p:nvPr/>
            </p:nvSpPr>
            <p:spPr>
              <a:xfrm>
                <a:off x="3604007" y="1882876"/>
                <a:ext cx="1936603" cy="1452592"/>
              </a:xfrm>
              <a:custGeom>
                <a:rect b="b" l="l" r="r" t="t"/>
                <a:pathLst>
                  <a:path extrusionOk="0" h="28562" w="38079">
                    <a:moveTo>
                      <a:pt x="1" y="0"/>
                    </a:moveTo>
                    <a:lnTo>
                      <a:pt x="1" y="28562"/>
                    </a:lnTo>
                    <a:lnTo>
                      <a:pt x="38079" y="28562"/>
                    </a:lnTo>
                    <a:lnTo>
                      <a:pt x="38079" y="0"/>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3"/>
              <p:cNvSpPr/>
              <p:nvPr/>
            </p:nvSpPr>
            <p:spPr>
              <a:xfrm>
                <a:off x="3681512" y="1936276"/>
                <a:ext cx="1781589" cy="1345791"/>
              </a:xfrm>
              <a:custGeom>
                <a:rect b="b" l="l" r="r" t="t"/>
                <a:pathLst>
                  <a:path extrusionOk="0" h="26462" w="35031">
                    <a:moveTo>
                      <a:pt x="1" y="0"/>
                    </a:moveTo>
                    <a:lnTo>
                      <a:pt x="1" y="26461"/>
                    </a:lnTo>
                    <a:lnTo>
                      <a:pt x="35030" y="26461"/>
                    </a:lnTo>
                    <a:lnTo>
                      <a:pt x="350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3"/>
              <p:cNvSpPr/>
              <p:nvPr/>
            </p:nvSpPr>
            <p:spPr>
              <a:xfrm>
                <a:off x="4155750" y="3528856"/>
                <a:ext cx="833148" cy="89306"/>
              </a:xfrm>
              <a:custGeom>
                <a:rect b="b" l="l" r="r" t="t"/>
                <a:pathLst>
                  <a:path extrusionOk="0" h="1756" w="16382">
                    <a:moveTo>
                      <a:pt x="0" y="1"/>
                    </a:moveTo>
                    <a:lnTo>
                      <a:pt x="3433" y="1755"/>
                    </a:lnTo>
                    <a:lnTo>
                      <a:pt x="12949" y="1755"/>
                    </a:lnTo>
                    <a:lnTo>
                      <a:pt x="16381" y="1"/>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3"/>
              <p:cNvSpPr/>
              <p:nvPr/>
            </p:nvSpPr>
            <p:spPr>
              <a:xfrm>
                <a:off x="4233256" y="3699531"/>
                <a:ext cx="678134" cy="89255"/>
              </a:xfrm>
              <a:custGeom>
                <a:rect b="b" l="l" r="r" t="t"/>
                <a:pathLst>
                  <a:path extrusionOk="0" h="1755" w="13334">
                    <a:moveTo>
                      <a:pt x="1909" y="0"/>
                    </a:moveTo>
                    <a:lnTo>
                      <a:pt x="0" y="1755"/>
                    </a:lnTo>
                    <a:lnTo>
                      <a:pt x="13333" y="1755"/>
                    </a:lnTo>
                    <a:lnTo>
                      <a:pt x="11425" y="0"/>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3"/>
              <p:cNvSpPr/>
              <p:nvPr/>
            </p:nvSpPr>
            <p:spPr>
              <a:xfrm>
                <a:off x="4330290" y="3618110"/>
                <a:ext cx="483401" cy="81474"/>
              </a:xfrm>
              <a:custGeom>
                <a:rect b="b" l="l" r="r" t="t"/>
                <a:pathLst>
                  <a:path extrusionOk="0" h="1602" w="9505">
                    <a:moveTo>
                      <a:pt x="1" y="0"/>
                    </a:moveTo>
                    <a:lnTo>
                      <a:pt x="1" y="1601"/>
                    </a:lnTo>
                    <a:lnTo>
                      <a:pt x="9504" y="1601"/>
                    </a:lnTo>
                    <a:lnTo>
                      <a:pt x="9504" y="0"/>
                    </a:lnTo>
                    <a:close/>
                  </a:path>
                </a:pathLst>
              </a:custGeom>
              <a:solidFill>
                <a:srgbClr val="E4E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3"/>
              <p:cNvSpPr/>
              <p:nvPr/>
            </p:nvSpPr>
            <p:spPr>
              <a:xfrm>
                <a:off x="4255379" y="1595587"/>
                <a:ext cx="633837" cy="93883"/>
              </a:xfrm>
              <a:custGeom>
                <a:rect b="b" l="l" r="r" t="t"/>
                <a:pathLst>
                  <a:path extrusionOk="0" h="1846" w="12463">
                    <a:moveTo>
                      <a:pt x="1704" y="1"/>
                    </a:moveTo>
                    <a:lnTo>
                      <a:pt x="1538" y="14"/>
                    </a:lnTo>
                    <a:lnTo>
                      <a:pt x="1358" y="39"/>
                    </a:lnTo>
                    <a:lnTo>
                      <a:pt x="1205" y="78"/>
                    </a:lnTo>
                    <a:lnTo>
                      <a:pt x="1038" y="142"/>
                    </a:lnTo>
                    <a:lnTo>
                      <a:pt x="897" y="206"/>
                    </a:lnTo>
                    <a:lnTo>
                      <a:pt x="756" y="295"/>
                    </a:lnTo>
                    <a:lnTo>
                      <a:pt x="615" y="398"/>
                    </a:lnTo>
                    <a:lnTo>
                      <a:pt x="500" y="500"/>
                    </a:lnTo>
                    <a:lnTo>
                      <a:pt x="385" y="628"/>
                    </a:lnTo>
                    <a:lnTo>
                      <a:pt x="295" y="756"/>
                    </a:lnTo>
                    <a:lnTo>
                      <a:pt x="206" y="897"/>
                    </a:lnTo>
                    <a:lnTo>
                      <a:pt x="129" y="1051"/>
                    </a:lnTo>
                    <a:lnTo>
                      <a:pt x="78" y="1205"/>
                    </a:lnTo>
                    <a:lnTo>
                      <a:pt x="39" y="1371"/>
                    </a:lnTo>
                    <a:lnTo>
                      <a:pt x="13" y="1538"/>
                    </a:lnTo>
                    <a:lnTo>
                      <a:pt x="1" y="1717"/>
                    </a:lnTo>
                    <a:lnTo>
                      <a:pt x="1" y="1845"/>
                    </a:lnTo>
                    <a:lnTo>
                      <a:pt x="12463" y="1845"/>
                    </a:lnTo>
                    <a:lnTo>
                      <a:pt x="12463" y="1717"/>
                    </a:lnTo>
                    <a:lnTo>
                      <a:pt x="12450" y="1538"/>
                    </a:lnTo>
                    <a:lnTo>
                      <a:pt x="12424" y="1371"/>
                    </a:lnTo>
                    <a:lnTo>
                      <a:pt x="12386" y="1205"/>
                    </a:lnTo>
                    <a:lnTo>
                      <a:pt x="12322" y="1051"/>
                    </a:lnTo>
                    <a:lnTo>
                      <a:pt x="12258" y="897"/>
                    </a:lnTo>
                    <a:lnTo>
                      <a:pt x="12168" y="756"/>
                    </a:lnTo>
                    <a:lnTo>
                      <a:pt x="12066" y="628"/>
                    </a:lnTo>
                    <a:lnTo>
                      <a:pt x="11963" y="500"/>
                    </a:lnTo>
                    <a:lnTo>
                      <a:pt x="11835" y="398"/>
                    </a:lnTo>
                    <a:lnTo>
                      <a:pt x="11707" y="295"/>
                    </a:lnTo>
                    <a:lnTo>
                      <a:pt x="11566" y="206"/>
                    </a:lnTo>
                    <a:lnTo>
                      <a:pt x="11412" y="142"/>
                    </a:lnTo>
                    <a:lnTo>
                      <a:pt x="11259" y="78"/>
                    </a:lnTo>
                    <a:lnTo>
                      <a:pt x="11092" y="39"/>
                    </a:lnTo>
                    <a:lnTo>
                      <a:pt x="10926" y="14"/>
                    </a:lnTo>
                    <a:lnTo>
                      <a:pt x="10746" y="1"/>
                    </a:lnTo>
                    <a:close/>
                  </a:path>
                </a:pathLst>
              </a:custGeom>
              <a:solidFill>
                <a:srgbClr val="E4E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3"/>
              <p:cNvSpPr/>
              <p:nvPr/>
            </p:nvSpPr>
            <p:spPr>
              <a:xfrm>
                <a:off x="4714614" y="2808470"/>
                <a:ext cx="323759" cy="233232"/>
              </a:xfrm>
              <a:custGeom>
                <a:rect b="b" l="l" r="r" t="t"/>
                <a:pathLst>
                  <a:path extrusionOk="0" h="4586" w="6366">
                    <a:moveTo>
                      <a:pt x="487" y="0"/>
                    </a:moveTo>
                    <a:lnTo>
                      <a:pt x="384" y="13"/>
                    </a:lnTo>
                    <a:lnTo>
                      <a:pt x="295" y="39"/>
                    </a:lnTo>
                    <a:lnTo>
                      <a:pt x="218" y="90"/>
                    </a:lnTo>
                    <a:lnTo>
                      <a:pt x="141" y="141"/>
                    </a:lnTo>
                    <a:lnTo>
                      <a:pt x="90" y="218"/>
                    </a:lnTo>
                    <a:lnTo>
                      <a:pt x="39" y="295"/>
                    </a:lnTo>
                    <a:lnTo>
                      <a:pt x="13" y="397"/>
                    </a:lnTo>
                    <a:lnTo>
                      <a:pt x="0" y="487"/>
                    </a:lnTo>
                    <a:lnTo>
                      <a:pt x="0" y="4099"/>
                    </a:lnTo>
                    <a:lnTo>
                      <a:pt x="13" y="4201"/>
                    </a:lnTo>
                    <a:lnTo>
                      <a:pt x="39" y="4291"/>
                    </a:lnTo>
                    <a:lnTo>
                      <a:pt x="90" y="4368"/>
                    </a:lnTo>
                    <a:lnTo>
                      <a:pt x="141" y="4444"/>
                    </a:lnTo>
                    <a:lnTo>
                      <a:pt x="218" y="4496"/>
                    </a:lnTo>
                    <a:lnTo>
                      <a:pt x="295" y="4547"/>
                    </a:lnTo>
                    <a:lnTo>
                      <a:pt x="384" y="4573"/>
                    </a:lnTo>
                    <a:lnTo>
                      <a:pt x="487" y="4585"/>
                    </a:lnTo>
                    <a:lnTo>
                      <a:pt x="5879" y="4585"/>
                    </a:lnTo>
                    <a:lnTo>
                      <a:pt x="5981" y="4573"/>
                    </a:lnTo>
                    <a:lnTo>
                      <a:pt x="6071" y="4547"/>
                    </a:lnTo>
                    <a:lnTo>
                      <a:pt x="6148" y="4496"/>
                    </a:lnTo>
                    <a:lnTo>
                      <a:pt x="6225" y="4444"/>
                    </a:lnTo>
                    <a:lnTo>
                      <a:pt x="6289" y="4368"/>
                    </a:lnTo>
                    <a:lnTo>
                      <a:pt x="6327" y="4291"/>
                    </a:lnTo>
                    <a:lnTo>
                      <a:pt x="6353" y="4201"/>
                    </a:lnTo>
                    <a:lnTo>
                      <a:pt x="6366" y="4099"/>
                    </a:lnTo>
                    <a:lnTo>
                      <a:pt x="6353" y="3996"/>
                    </a:lnTo>
                    <a:lnTo>
                      <a:pt x="6327" y="3907"/>
                    </a:lnTo>
                    <a:lnTo>
                      <a:pt x="6289" y="3830"/>
                    </a:lnTo>
                    <a:lnTo>
                      <a:pt x="6225" y="3753"/>
                    </a:lnTo>
                    <a:lnTo>
                      <a:pt x="6148" y="3689"/>
                    </a:lnTo>
                    <a:lnTo>
                      <a:pt x="6071" y="3650"/>
                    </a:lnTo>
                    <a:lnTo>
                      <a:pt x="5981" y="3625"/>
                    </a:lnTo>
                    <a:lnTo>
                      <a:pt x="5879" y="3612"/>
                    </a:lnTo>
                    <a:lnTo>
                      <a:pt x="974" y="3612"/>
                    </a:lnTo>
                    <a:lnTo>
                      <a:pt x="974" y="487"/>
                    </a:lnTo>
                    <a:lnTo>
                      <a:pt x="961" y="397"/>
                    </a:lnTo>
                    <a:lnTo>
                      <a:pt x="935" y="295"/>
                    </a:lnTo>
                    <a:lnTo>
                      <a:pt x="897" y="218"/>
                    </a:lnTo>
                    <a:lnTo>
                      <a:pt x="833" y="141"/>
                    </a:lnTo>
                    <a:lnTo>
                      <a:pt x="756" y="90"/>
                    </a:lnTo>
                    <a:lnTo>
                      <a:pt x="679" y="39"/>
                    </a:lnTo>
                    <a:lnTo>
                      <a:pt x="589" y="13"/>
                    </a:lnTo>
                    <a:lnTo>
                      <a:pt x="487" y="0"/>
                    </a:lnTo>
                    <a:close/>
                  </a:path>
                </a:pathLst>
              </a:custGeom>
              <a:solidFill>
                <a:srgbClr val="802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3"/>
              <p:cNvSpPr/>
              <p:nvPr/>
            </p:nvSpPr>
            <p:spPr>
              <a:xfrm>
                <a:off x="4691169" y="2173370"/>
                <a:ext cx="356359" cy="147232"/>
              </a:xfrm>
              <a:custGeom>
                <a:rect b="b" l="l" r="r" t="t"/>
                <a:pathLst>
                  <a:path extrusionOk="0" h="2895" w="7007">
                    <a:moveTo>
                      <a:pt x="2318" y="0"/>
                    </a:moveTo>
                    <a:lnTo>
                      <a:pt x="2229" y="26"/>
                    </a:lnTo>
                    <a:lnTo>
                      <a:pt x="2139" y="77"/>
                    </a:lnTo>
                    <a:lnTo>
                      <a:pt x="2075" y="141"/>
                    </a:lnTo>
                    <a:lnTo>
                      <a:pt x="141" y="2062"/>
                    </a:lnTo>
                    <a:lnTo>
                      <a:pt x="77" y="2139"/>
                    </a:lnTo>
                    <a:lnTo>
                      <a:pt x="39" y="2229"/>
                    </a:lnTo>
                    <a:lnTo>
                      <a:pt x="0" y="2319"/>
                    </a:lnTo>
                    <a:lnTo>
                      <a:pt x="0" y="2408"/>
                    </a:lnTo>
                    <a:lnTo>
                      <a:pt x="0" y="2498"/>
                    </a:lnTo>
                    <a:lnTo>
                      <a:pt x="39" y="2588"/>
                    </a:lnTo>
                    <a:lnTo>
                      <a:pt x="77" y="2677"/>
                    </a:lnTo>
                    <a:lnTo>
                      <a:pt x="141" y="2754"/>
                    </a:lnTo>
                    <a:lnTo>
                      <a:pt x="218" y="2818"/>
                    </a:lnTo>
                    <a:lnTo>
                      <a:pt x="295" y="2857"/>
                    </a:lnTo>
                    <a:lnTo>
                      <a:pt x="384" y="2882"/>
                    </a:lnTo>
                    <a:lnTo>
                      <a:pt x="487" y="2895"/>
                    </a:lnTo>
                    <a:lnTo>
                      <a:pt x="576" y="2882"/>
                    </a:lnTo>
                    <a:lnTo>
                      <a:pt x="666" y="2857"/>
                    </a:lnTo>
                    <a:lnTo>
                      <a:pt x="743" y="2818"/>
                    </a:lnTo>
                    <a:lnTo>
                      <a:pt x="820" y="2754"/>
                    </a:lnTo>
                    <a:lnTo>
                      <a:pt x="2613" y="961"/>
                    </a:lnTo>
                    <a:lnTo>
                      <a:pt x="6609" y="961"/>
                    </a:lnTo>
                    <a:lnTo>
                      <a:pt x="6699" y="923"/>
                    </a:lnTo>
                    <a:lnTo>
                      <a:pt x="6788" y="884"/>
                    </a:lnTo>
                    <a:lnTo>
                      <a:pt x="6852" y="820"/>
                    </a:lnTo>
                    <a:lnTo>
                      <a:pt x="6916" y="756"/>
                    </a:lnTo>
                    <a:lnTo>
                      <a:pt x="6968" y="666"/>
                    </a:lnTo>
                    <a:lnTo>
                      <a:pt x="6993" y="577"/>
                    </a:lnTo>
                    <a:lnTo>
                      <a:pt x="7006" y="487"/>
                    </a:lnTo>
                    <a:lnTo>
                      <a:pt x="6993" y="385"/>
                    </a:lnTo>
                    <a:lnTo>
                      <a:pt x="6968" y="295"/>
                    </a:lnTo>
                    <a:lnTo>
                      <a:pt x="6916" y="205"/>
                    </a:lnTo>
                    <a:lnTo>
                      <a:pt x="6852" y="141"/>
                    </a:lnTo>
                    <a:lnTo>
                      <a:pt x="6788" y="77"/>
                    </a:lnTo>
                    <a:lnTo>
                      <a:pt x="6699" y="39"/>
                    </a:lnTo>
                    <a:lnTo>
                      <a:pt x="6609" y="0"/>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3"/>
              <p:cNvSpPr/>
              <p:nvPr/>
            </p:nvSpPr>
            <p:spPr>
              <a:xfrm>
                <a:off x="3827420" y="2347911"/>
                <a:ext cx="323810" cy="313384"/>
              </a:xfrm>
              <a:custGeom>
                <a:rect b="b" l="l" r="r" t="t"/>
                <a:pathLst>
                  <a:path extrusionOk="0" h="6162" w="6367">
                    <a:moveTo>
                      <a:pt x="3088" y="1"/>
                    </a:moveTo>
                    <a:lnTo>
                      <a:pt x="2985" y="14"/>
                    </a:lnTo>
                    <a:lnTo>
                      <a:pt x="2896" y="39"/>
                    </a:lnTo>
                    <a:lnTo>
                      <a:pt x="2819" y="91"/>
                    </a:lnTo>
                    <a:lnTo>
                      <a:pt x="2742" y="155"/>
                    </a:lnTo>
                    <a:lnTo>
                      <a:pt x="2678" y="219"/>
                    </a:lnTo>
                    <a:lnTo>
                      <a:pt x="2639" y="308"/>
                    </a:lnTo>
                    <a:lnTo>
                      <a:pt x="2614" y="398"/>
                    </a:lnTo>
                    <a:lnTo>
                      <a:pt x="2601" y="488"/>
                    </a:lnTo>
                    <a:lnTo>
                      <a:pt x="2601" y="1320"/>
                    </a:lnTo>
                    <a:lnTo>
                      <a:pt x="488" y="1320"/>
                    </a:lnTo>
                    <a:lnTo>
                      <a:pt x="385" y="1333"/>
                    </a:lnTo>
                    <a:lnTo>
                      <a:pt x="296" y="1359"/>
                    </a:lnTo>
                    <a:lnTo>
                      <a:pt x="206" y="1410"/>
                    </a:lnTo>
                    <a:lnTo>
                      <a:pt x="142" y="1461"/>
                    </a:lnTo>
                    <a:lnTo>
                      <a:pt x="78" y="1538"/>
                    </a:lnTo>
                    <a:lnTo>
                      <a:pt x="39" y="1615"/>
                    </a:lnTo>
                    <a:lnTo>
                      <a:pt x="1" y="1717"/>
                    </a:lnTo>
                    <a:lnTo>
                      <a:pt x="1" y="1807"/>
                    </a:lnTo>
                    <a:lnTo>
                      <a:pt x="1" y="4163"/>
                    </a:lnTo>
                    <a:lnTo>
                      <a:pt x="1" y="4253"/>
                    </a:lnTo>
                    <a:lnTo>
                      <a:pt x="39" y="4343"/>
                    </a:lnTo>
                    <a:lnTo>
                      <a:pt x="78" y="4432"/>
                    </a:lnTo>
                    <a:lnTo>
                      <a:pt x="142" y="4496"/>
                    </a:lnTo>
                    <a:lnTo>
                      <a:pt x="206" y="4561"/>
                    </a:lnTo>
                    <a:lnTo>
                      <a:pt x="296" y="4599"/>
                    </a:lnTo>
                    <a:lnTo>
                      <a:pt x="385" y="4637"/>
                    </a:lnTo>
                    <a:lnTo>
                      <a:pt x="1141" y="4637"/>
                    </a:lnTo>
                    <a:lnTo>
                      <a:pt x="1141" y="5675"/>
                    </a:lnTo>
                    <a:lnTo>
                      <a:pt x="1154" y="5777"/>
                    </a:lnTo>
                    <a:lnTo>
                      <a:pt x="1179" y="5867"/>
                    </a:lnTo>
                    <a:lnTo>
                      <a:pt x="1218" y="5957"/>
                    </a:lnTo>
                    <a:lnTo>
                      <a:pt x="1282" y="6021"/>
                    </a:lnTo>
                    <a:lnTo>
                      <a:pt x="1359" y="6085"/>
                    </a:lnTo>
                    <a:lnTo>
                      <a:pt x="1435" y="6123"/>
                    </a:lnTo>
                    <a:lnTo>
                      <a:pt x="1525" y="6162"/>
                    </a:lnTo>
                    <a:lnTo>
                      <a:pt x="5982" y="6162"/>
                    </a:lnTo>
                    <a:lnTo>
                      <a:pt x="6072" y="6123"/>
                    </a:lnTo>
                    <a:lnTo>
                      <a:pt x="6162" y="6085"/>
                    </a:lnTo>
                    <a:lnTo>
                      <a:pt x="6226" y="6021"/>
                    </a:lnTo>
                    <a:lnTo>
                      <a:pt x="6290" y="5957"/>
                    </a:lnTo>
                    <a:lnTo>
                      <a:pt x="6328" y="5867"/>
                    </a:lnTo>
                    <a:lnTo>
                      <a:pt x="6354" y="5777"/>
                    </a:lnTo>
                    <a:lnTo>
                      <a:pt x="6366" y="5675"/>
                    </a:lnTo>
                    <a:lnTo>
                      <a:pt x="6354" y="5585"/>
                    </a:lnTo>
                    <a:lnTo>
                      <a:pt x="6328" y="5496"/>
                    </a:lnTo>
                    <a:lnTo>
                      <a:pt x="6290" y="5406"/>
                    </a:lnTo>
                    <a:lnTo>
                      <a:pt x="6226" y="5342"/>
                    </a:lnTo>
                    <a:lnTo>
                      <a:pt x="6162" y="5278"/>
                    </a:lnTo>
                    <a:lnTo>
                      <a:pt x="6072" y="5239"/>
                    </a:lnTo>
                    <a:lnTo>
                      <a:pt x="5982" y="5201"/>
                    </a:lnTo>
                    <a:lnTo>
                      <a:pt x="2114" y="5201"/>
                    </a:lnTo>
                    <a:lnTo>
                      <a:pt x="2114" y="4163"/>
                    </a:lnTo>
                    <a:lnTo>
                      <a:pt x="2101" y="4061"/>
                    </a:lnTo>
                    <a:lnTo>
                      <a:pt x="2076" y="3971"/>
                    </a:lnTo>
                    <a:lnTo>
                      <a:pt x="2025" y="3882"/>
                    </a:lnTo>
                    <a:lnTo>
                      <a:pt x="1973" y="3818"/>
                    </a:lnTo>
                    <a:lnTo>
                      <a:pt x="1896" y="3754"/>
                    </a:lnTo>
                    <a:lnTo>
                      <a:pt x="1820" y="3715"/>
                    </a:lnTo>
                    <a:lnTo>
                      <a:pt x="1717" y="3677"/>
                    </a:lnTo>
                    <a:lnTo>
                      <a:pt x="962" y="3677"/>
                    </a:lnTo>
                    <a:lnTo>
                      <a:pt x="962" y="2294"/>
                    </a:lnTo>
                    <a:lnTo>
                      <a:pt x="3088" y="2294"/>
                    </a:lnTo>
                    <a:lnTo>
                      <a:pt x="3177" y="2281"/>
                    </a:lnTo>
                    <a:lnTo>
                      <a:pt x="3280" y="2255"/>
                    </a:lnTo>
                    <a:lnTo>
                      <a:pt x="3357" y="2217"/>
                    </a:lnTo>
                    <a:lnTo>
                      <a:pt x="3433" y="2153"/>
                    </a:lnTo>
                    <a:lnTo>
                      <a:pt x="3485" y="2076"/>
                    </a:lnTo>
                    <a:lnTo>
                      <a:pt x="3536" y="1999"/>
                    </a:lnTo>
                    <a:lnTo>
                      <a:pt x="3562" y="1909"/>
                    </a:lnTo>
                    <a:lnTo>
                      <a:pt x="3574" y="1807"/>
                    </a:lnTo>
                    <a:lnTo>
                      <a:pt x="3574" y="488"/>
                    </a:lnTo>
                    <a:lnTo>
                      <a:pt x="3562" y="398"/>
                    </a:lnTo>
                    <a:lnTo>
                      <a:pt x="3536" y="308"/>
                    </a:lnTo>
                    <a:lnTo>
                      <a:pt x="3485" y="219"/>
                    </a:lnTo>
                    <a:lnTo>
                      <a:pt x="3433" y="155"/>
                    </a:lnTo>
                    <a:lnTo>
                      <a:pt x="3357" y="91"/>
                    </a:lnTo>
                    <a:lnTo>
                      <a:pt x="3280" y="39"/>
                    </a:lnTo>
                    <a:lnTo>
                      <a:pt x="3177" y="14"/>
                    </a:lnTo>
                    <a:lnTo>
                      <a:pt x="3088" y="1"/>
                    </a:lnTo>
                    <a:close/>
                  </a:path>
                </a:pathLst>
              </a:custGeom>
              <a:solidFill>
                <a:srgbClr val="26E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3"/>
              <p:cNvSpPr/>
              <p:nvPr/>
            </p:nvSpPr>
            <p:spPr>
              <a:xfrm>
                <a:off x="4130322" y="1079085"/>
                <a:ext cx="142045" cy="142706"/>
              </a:xfrm>
              <a:custGeom>
                <a:rect b="b" l="l" r="r" t="t"/>
                <a:pathLst>
                  <a:path extrusionOk="0" h="2806" w="2793">
                    <a:moveTo>
                      <a:pt x="1397" y="0"/>
                    </a:moveTo>
                    <a:lnTo>
                      <a:pt x="1256" y="13"/>
                    </a:lnTo>
                    <a:lnTo>
                      <a:pt x="1115" y="26"/>
                    </a:lnTo>
                    <a:lnTo>
                      <a:pt x="987" y="64"/>
                    </a:lnTo>
                    <a:lnTo>
                      <a:pt x="859" y="115"/>
                    </a:lnTo>
                    <a:lnTo>
                      <a:pt x="731" y="167"/>
                    </a:lnTo>
                    <a:lnTo>
                      <a:pt x="615" y="243"/>
                    </a:lnTo>
                    <a:lnTo>
                      <a:pt x="513" y="320"/>
                    </a:lnTo>
                    <a:lnTo>
                      <a:pt x="410" y="410"/>
                    </a:lnTo>
                    <a:lnTo>
                      <a:pt x="321" y="512"/>
                    </a:lnTo>
                    <a:lnTo>
                      <a:pt x="231" y="615"/>
                    </a:lnTo>
                    <a:lnTo>
                      <a:pt x="167" y="730"/>
                    </a:lnTo>
                    <a:lnTo>
                      <a:pt x="103" y="858"/>
                    </a:lnTo>
                    <a:lnTo>
                      <a:pt x="65" y="986"/>
                    </a:lnTo>
                    <a:lnTo>
                      <a:pt x="26" y="1114"/>
                    </a:lnTo>
                    <a:lnTo>
                      <a:pt x="1" y="1255"/>
                    </a:lnTo>
                    <a:lnTo>
                      <a:pt x="1" y="1409"/>
                    </a:lnTo>
                    <a:lnTo>
                      <a:pt x="1" y="1550"/>
                    </a:lnTo>
                    <a:lnTo>
                      <a:pt x="26" y="1691"/>
                    </a:lnTo>
                    <a:lnTo>
                      <a:pt x="65" y="1819"/>
                    </a:lnTo>
                    <a:lnTo>
                      <a:pt x="103" y="1947"/>
                    </a:lnTo>
                    <a:lnTo>
                      <a:pt x="167" y="2075"/>
                    </a:lnTo>
                    <a:lnTo>
                      <a:pt x="231" y="2190"/>
                    </a:lnTo>
                    <a:lnTo>
                      <a:pt x="321" y="2293"/>
                    </a:lnTo>
                    <a:lnTo>
                      <a:pt x="410" y="2395"/>
                    </a:lnTo>
                    <a:lnTo>
                      <a:pt x="513" y="2485"/>
                    </a:lnTo>
                    <a:lnTo>
                      <a:pt x="615" y="2562"/>
                    </a:lnTo>
                    <a:lnTo>
                      <a:pt x="731" y="2639"/>
                    </a:lnTo>
                    <a:lnTo>
                      <a:pt x="859" y="2690"/>
                    </a:lnTo>
                    <a:lnTo>
                      <a:pt x="987" y="2741"/>
                    </a:lnTo>
                    <a:lnTo>
                      <a:pt x="1115" y="2779"/>
                    </a:lnTo>
                    <a:lnTo>
                      <a:pt x="1256" y="2792"/>
                    </a:lnTo>
                    <a:lnTo>
                      <a:pt x="1397" y="2805"/>
                    </a:lnTo>
                    <a:lnTo>
                      <a:pt x="1538" y="2792"/>
                    </a:lnTo>
                    <a:lnTo>
                      <a:pt x="1678" y="2779"/>
                    </a:lnTo>
                    <a:lnTo>
                      <a:pt x="1819" y="2741"/>
                    </a:lnTo>
                    <a:lnTo>
                      <a:pt x="1947" y="2690"/>
                    </a:lnTo>
                    <a:lnTo>
                      <a:pt x="2063" y="2639"/>
                    </a:lnTo>
                    <a:lnTo>
                      <a:pt x="2178" y="2562"/>
                    </a:lnTo>
                    <a:lnTo>
                      <a:pt x="2293" y="2485"/>
                    </a:lnTo>
                    <a:lnTo>
                      <a:pt x="2383" y="2395"/>
                    </a:lnTo>
                    <a:lnTo>
                      <a:pt x="2472" y="2293"/>
                    </a:lnTo>
                    <a:lnTo>
                      <a:pt x="2562" y="2190"/>
                    </a:lnTo>
                    <a:lnTo>
                      <a:pt x="2626" y="2075"/>
                    </a:lnTo>
                    <a:lnTo>
                      <a:pt x="2690" y="1947"/>
                    </a:lnTo>
                    <a:lnTo>
                      <a:pt x="2741" y="1819"/>
                    </a:lnTo>
                    <a:lnTo>
                      <a:pt x="2767" y="1691"/>
                    </a:lnTo>
                    <a:lnTo>
                      <a:pt x="2793" y="1550"/>
                    </a:lnTo>
                    <a:lnTo>
                      <a:pt x="2793" y="1409"/>
                    </a:lnTo>
                    <a:lnTo>
                      <a:pt x="2793" y="1255"/>
                    </a:lnTo>
                    <a:lnTo>
                      <a:pt x="2767" y="1114"/>
                    </a:lnTo>
                    <a:lnTo>
                      <a:pt x="2741" y="986"/>
                    </a:lnTo>
                    <a:lnTo>
                      <a:pt x="2690" y="858"/>
                    </a:lnTo>
                    <a:lnTo>
                      <a:pt x="2626" y="730"/>
                    </a:lnTo>
                    <a:lnTo>
                      <a:pt x="2562" y="615"/>
                    </a:lnTo>
                    <a:lnTo>
                      <a:pt x="2472" y="512"/>
                    </a:lnTo>
                    <a:lnTo>
                      <a:pt x="2383" y="410"/>
                    </a:lnTo>
                    <a:lnTo>
                      <a:pt x="2293" y="320"/>
                    </a:lnTo>
                    <a:lnTo>
                      <a:pt x="2178" y="243"/>
                    </a:lnTo>
                    <a:lnTo>
                      <a:pt x="2063" y="167"/>
                    </a:lnTo>
                    <a:lnTo>
                      <a:pt x="1947" y="115"/>
                    </a:lnTo>
                    <a:lnTo>
                      <a:pt x="1819" y="64"/>
                    </a:lnTo>
                    <a:lnTo>
                      <a:pt x="1678" y="26"/>
                    </a:lnTo>
                    <a:lnTo>
                      <a:pt x="1538" y="13"/>
                    </a:lnTo>
                    <a:lnTo>
                      <a:pt x="1397" y="0"/>
                    </a:lnTo>
                    <a:close/>
                  </a:path>
                </a:pathLst>
              </a:custGeom>
              <a:solidFill>
                <a:srgbClr val="E4E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3"/>
              <p:cNvSpPr/>
              <p:nvPr/>
            </p:nvSpPr>
            <p:spPr>
              <a:xfrm>
                <a:off x="4500965" y="1190461"/>
                <a:ext cx="142706" cy="142706"/>
              </a:xfrm>
              <a:custGeom>
                <a:rect b="b" l="l" r="r" t="t"/>
                <a:pathLst>
                  <a:path extrusionOk="0" h="2806" w="2806">
                    <a:moveTo>
                      <a:pt x="1396" y="0"/>
                    </a:moveTo>
                    <a:lnTo>
                      <a:pt x="1255" y="13"/>
                    </a:lnTo>
                    <a:lnTo>
                      <a:pt x="1115" y="26"/>
                    </a:lnTo>
                    <a:lnTo>
                      <a:pt x="986" y="64"/>
                    </a:lnTo>
                    <a:lnTo>
                      <a:pt x="858" y="116"/>
                    </a:lnTo>
                    <a:lnTo>
                      <a:pt x="730" y="167"/>
                    </a:lnTo>
                    <a:lnTo>
                      <a:pt x="615" y="244"/>
                    </a:lnTo>
                    <a:lnTo>
                      <a:pt x="513" y="320"/>
                    </a:lnTo>
                    <a:lnTo>
                      <a:pt x="410" y="410"/>
                    </a:lnTo>
                    <a:lnTo>
                      <a:pt x="320" y="513"/>
                    </a:lnTo>
                    <a:lnTo>
                      <a:pt x="244" y="615"/>
                    </a:lnTo>
                    <a:lnTo>
                      <a:pt x="167" y="730"/>
                    </a:lnTo>
                    <a:lnTo>
                      <a:pt x="116" y="858"/>
                    </a:lnTo>
                    <a:lnTo>
                      <a:pt x="64" y="986"/>
                    </a:lnTo>
                    <a:lnTo>
                      <a:pt x="26" y="1115"/>
                    </a:lnTo>
                    <a:lnTo>
                      <a:pt x="13" y="1255"/>
                    </a:lnTo>
                    <a:lnTo>
                      <a:pt x="0" y="1396"/>
                    </a:lnTo>
                    <a:lnTo>
                      <a:pt x="13" y="1550"/>
                    </a:lnTo>
                    <a:lnTo>
                      <a:pt x="26" y="1691"/>
                    </a:lnTo>
                    <a:lnTo>
                      <a:pt x="64" y="1819"/>
                    </a:lnTo>
                    <a:lnTo>
                      <a:pt x="116" y="1947"/>
                    </a:lnTo>
                    <a:lnTo>
                      <a:pt x="167" y="2075"/>
                    </a:lnTo>
                    <a:lnTo>
                      <a:pt x="244" y="2190"/>
                    </a:lnTo>
                    <a:lnTo>
                      <a:pt x="320" y="2293"/>
                    </a:lnTo>
                    <a:lnTo>
                      <a:pt x="410" y="2395"/>
                    </a:lnTo>
                    <a:lnTo>
                      <a:pt x="513" y="2485"/>
                    </a:lnTo>
                    <a:lnTo>
                      <a:pt x="615" y="2562"/>
                    </a:lnTo>
                    <a:lnTo>
                      <a:pt x="730" y="2639"/>
                    </a:lnTo>
                    <a:lnTo>
                      <a:pt x="858" y="2690"/>
                    </a:lnTo>
                    <a:lnTo>
                      <a:pt x="986" y="2741"/>
                    </a:lnTo>
                    <a:lnTo>
                      <a:pt x="1115" y="2780"/>
                    </a:lnTo>
                    <a:lnTo>
                      <a:pt x="1255" y="2792"/>
                    </a:lnTo>
                    <a:lnTo>
                      <a:pt x="1396" y="2805"/>
                    </a:lnTo>
                    <a:lnTo>
                      <a:pt x="1550" y="2792"/>
                    </a:lnTo>
                    <a:lnTo>
                      <a:pt x="1678" y="2780"/>
                    </a:lnTo>
                    <a:lnTo>
                      <a:pt x="1819" y="2741"/>
                    </a:lnTo>
                    <a:lnTo>
                      <a:pt x="1947" y="2690"/>
                    </a:lnTo>
                    <a:lnTo>
                      <a:pt x="2075" y="2639"/>
                    </a:lnTo>
                    <a:lnTo>
                      <a:pt x="2190" y="2562"/>
                    </a:lnTo>
                    <a:lnTo>
                      <a:pt x="2293" y="2485"/>
                    </a:lnTo>
                    <a:lnTo>
                      <a:pt x="2395" y="2395"/>
                    </a:lnTo>
                    <a:lnTo>
                      <a:pt x="2485" y="2293"/>
                    </a:lnTo>
                    <a:lnTo>
                      <a:pt x="2562" y="2190"/>
                    </a:lnTo>
                    <a:lnTo>
                      <a:pt x="2639" y="2075"/>
                    </a:lnTo>
                    <a:lnTo>
                      <a:pt x="2690" y="1947"/>
                    </a:lnTo>
                    <a:lnTo>
                      <a:pt x="2741" y="1819"/>
                    </a:lnTo>
                    <a:lnTo>
                      <a:pt x="2780" y="1691"/>
                    </a:lnTo>
                    <a:lnTo>
                      <a:pt x="2792" y="1550"/>
                    </a:lnTo>
                    <a:lnTo>
                      <a:pt x="2805" y="1396"/>
                    </a:lnTo>
                    <a:lnTo>
                      <a:pt x="2792" y="1255"/>
                    </a:lnTo>
                    <a:lnTo>
                      <a:pt x="2780" y="1115"/>
                    </a:lnTo>
                    <a:lnTo>
                      <a:pt x="2741" y="986"/>
                    </a:lnTo>
                    <a:lnTo>
                      <a:pt x="2690" y="858"/>
                    </a:lnTo>
                    <a:lnTo>
                      <a:pt x="2639" y="730"/>
                    </a:lnTo>
                    <a:lnTo>
                      <a:pt x="2562" y="615"/>
                    </a:lnTo>
                    <a:lnTo>
                      <a:pt x="2485" y="513"/>
                    </a:lnTo>
                    <a:lnTo>
                      <a:pt x="2395" y="410"/>
                    </a:lnTo>
                    <a:lnTo>
                      <a:pt x="2293" y="320"/>
                    </a:lnTo>
                    <a:lnTo>
                      <a:pt x="2190" y="244"/>
                    </a:lnTo>
                    <a:lnTo>
                      <a:pt x="2075" y="167"/>
                    </a:lnTo>
                    <a:lnTo>
                      <a:pt x="1947" y="116"/>
                    </a:lnTo>
                    <a:lnTo>
                      <a:pt x="1819" y="64"/>
                    </a:lnTo>
                    <a:lnTo>
                      <a:pt x="1678" y="26"/>
                    </a:lnTo>
                    <a:lnTo>
                      <a:pt x="1550" y="13"/>
                    </a:lnTo>
                    <a:lnTo>
                      <a:pt x="1396" y="0"/>
                    </a:lnTo>
                    <a:close/>
                  </a:path>
                </a:pathLst>
              </a:custGeom>
              <a:solidFill>
                <a:srgbClr val="E4E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3"/>
              <p:cNvSpPr/>
              <p:nvPr/>
            </p:nvSpPr>
            <p:spPr>
              <a:xfrm>
                <a:off x="4818158" y="1035450"/>
                <a:ext cx="142045" cy="142655"/>
              </a:xfrm>
              <a:custGeom>
                <a:rect b="b" l="l" r="r" t="t"/>
                <a:pathLst>
                  <a:path extrusionOk="0" h="2805" w="2793">
                    <a:moveTo>
                      <a:pt x="1397" y="0"/>
                    </a:moveTo>
                    <a:lnTo>
                      <a:pt x="1256" y="13"/>
                    </a:lnTo>
                    <a:lnTo>
                      <a:pt x="1115" y="26"/>
                    </a:lnTo>
                    <a:lnTo>
                      <a:pt x="974" y="64"/>
                    </a:lnTo>
                    <a:lnTo>
                      <a:pt x="846" y="115"/>
                    </a:lnTo>
                    <a:lnTo>
                      <a:pt x="731" y="167"/>
                    </a:lnTo>
                    <a:lnTo>
                      <a:pt x="615" y="243"/>
                    </a:lnTo>
                    <a:lnTo>
                      <a:pt x="500" y="320"/>
                    </a:lnTo>
                    <a:lnTo>
                      <a:pt x="411" y="410"/>
                    </a:lnTo>
                    <a:lnTo>
                      <a:pt x="321" y="512"/>
                    </a:lnTo>
                    <a:lnTo>
                      <a:pt x="231" y="615"/>
                    </a:lnTo>
                    <a:lnTo>
                      <a:pt x="167" y="730"/>
                    </a:lnTo>
                    <a:lnTo>
                      <a:pt x="103" y="858"/>
                    </a:lnTo>
                    <a:lnTo>
                      <a:pt x="65" y="986"/>
                    </a:lnTo>
                    <a:lnTo>
                      <a:pt x="26" y="1127"/>
                    </a:lnTo>
                    <a:lnTo>
                      <a:pt x="1" y="1255"/>
                    </a:lnTo>
                    <a:lnTo>
                      <a:pt x="1" y="1409"/>
                    </a:lnTo>
                    <a:lnTo>
                      <a:pt x="1" y="1550"/>
                    </a:lnTo>
                    <a:lnTo>
                      <a:pt x="26" y="1691"/>
                    </a:lnTo>
                    <a:lnTo>
                      <a:pt x="65" y="1819"/>
                    </a:lnTo>
                    <a:lnTo>
                      <a:pt x="103" y="1947"/>
                    </a:lnTo>
                    <a:lnTo>
                      <a:pt x="167" y="2075"/>
                    </a:lnTo>
                    <a:lnTo>
                      <a:pt x="231" y="2190"/>
                    </a:lnTo>
                    <a:lnTo>
                      <a:pt x="321" y="2293"/>
                    </a:lnTo>
                    <a:lnTo>
                      <a:pt x="411" y="2395"/>
                    </a:lnTo>
                    <a:lnTo>
                      <a:pt x="500" y="2485"/>
                    </a:lnTo>
                    <a:lnTo>
                      <a:pt x="615" y="2562"/>
                    </a:lnTo>
                    <a:lnTo>
                      <a:pt x="731" y="2638"/>
                    </a:lnTo>
                    <a:lnTo>
                      <a:pt x="846" y="2690"/>
                    </a:lnTo>
                    <a:lnTo>
                      <a:pt x="974" y="2741"/>
                    </a:lnTo>
                    <a:lnTo>
                      <a:pt x="1115" y="2779"/>
                    </a:lnTo>
                    <a:lnTo>
                      <a:pt x="1256" y="2792"/>
                    </a:lnTo>
                    <a:lnTo>
                      <a:pt x="1397" y="2805"/>
                    </a:lnTo>
                    <a:lnTo>
                      <a:pt x="1538" y="2792"/>
                    </a:lnTo>
                    <a:lnTo>
                      <a:pt x="1678" y="2779"/>
                    </a:lnTo>
                    <a:lnTo>
                      <a:pt x="1807" y="2741"/>
                    </a:lnTo>
                    <a:lnTo>
                      <a:pt x="1947" y="2690"/>
                    </a:lnTo>
                    <a:lnTo>
                      <a:pt x="2063" y="2638"/>
                    </a:lnTo>
                    <a:lnTo>
                      <a:pt x="2178" y="2562"/>
                    </a:lnTo>
                    <a:lnTo>
                      <a:pt x="2293" y="2485"/>
                    </a:lnTo>
                    <a:lnTo>
                      <a:pt x="2383" y="2395"/>
                    </a:lnTo>
                    <a:lnTo>
                      <a:pt x="2473" y="2293"/>
                    </a:lnTo>
                    <a:lnTo>
                      <a:pt x="2562" y="2190"/>
                    </a:lnTo>
                    <a:lnTo>
                      <a:pt x="2626" y="2075"/>
                    </a:lnTo>
                    <a:lnTo>
                      <a:pt x="2690" y="1947"/>
                    </a:lnTo>
                    <a:lnTo>
                      <a:pt x="2729" y="1819"/>
                    </a:lnTo>
                    <a:lnTo>
                      <a:pt x="2767" y="1691"/>
                    </a:lnTo>
                    <a:lnTo>
                      <a:pt x="2793" y="1550"/>
                    </a:lnTo>
                    <a:lnTo>
                      <a:pt x="2793" y="1409"/>
                    </a:lnTo>
                    <a:lnTo>
                      <a:pt x="2793" y="1255"/>
                    </a:lnTo>
                    <a:lnTo>
                      <a:pt x="2767" y="1127"/>
                    </a:lnTo>
                    <a:lnTo>
                      <a:pt x="2729" y="986"/>
                    </a:lnTo>
                    <a:lnTo>
                      <a:pt x="2690" y="858"/>
                    </a:lnTo>
                    <a:lnTo>
                      <a:pt x="2626" y="730"/>
                    </a:lnTo>
                    <a:lnTo>
                      <a:pt x="2562" y="615"/>
                    </a:lnTo>
                    <a:lnTo>
                      <a:pt x="2473" y="512"/>
                    </a:lnTo>
                    <a:lnTo>
                      <a:pt x="2383" y="410"/>
                    </a:lnTo>
                    <a:lnTo>
                      <a:pt x="2293" y="320"/>
                    </a:lnTo>
                    <a:lnTo>
                      <a:pt x="2178" y="243"/>
                    </a:lnTo>
                    <a:lnTo>
                      <a:pt x="2063" y="167"/>
                    </a:lnTo>
                    <a:lnTo>
                      <a:pt x="1947" y="115"/>
                    </a:lnTo>
                    <a:lnTo>
                      <a:pt x="1807" y="64"/>
                    </a:lnTo>
                    <a:lnTo>
                      <a:pt x="1678" y="26"/>
                    </a:lnTo>
                    <a:lnTo>
                      <a:pt x="1538" y="13"/>
                    </a:lnTo>
                    <a:lnTo>
                      <a:pt x="1397" y="0"/>
                    </a:lnTo>
                    <a:close/>
                  </a:path>
                </a:pathLst>
              </a:custGeom>
              <a:solidFill>
                <a:srgbClr val="E4E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3"/>
              <p:cNvSpPr/>
              <p:nvPr/>
            </p:nvSpPr>
            <p:spPr>
              <a:xfrm>
                <a:off x="5542510" y="3991348"/>
                <a:ext cx="142655" cy="142706"/>
              </a:xfrm>
              <a:custGeom>
                <a:rect b="b" l="l" r="r" t="t"/>
                <a:pathLst>
                  <a:path extrusionOk="0" h="2806" w="2805">
                    <a:moveTo>
                      <a:pt x="1409" y="0"/>
                    </a:moveTo>
                    <a:lnTo>
                      <a:pt x="1268" y="13"/>
                    </a:lnTo>
                    <a:lnTo>
                      <a:pt x="1127" y="39"/>
                    </a:lnTo>
                    <a:lnTo>
                      <a:pt x="986" y="64"/>
                    </a:lnTo>
                    <a:lnTo>
                      <a:pt x="858" y="116"/>
                    </a:lnTo>
                    <a:lnTo>
                      <a:pt x="743" y="180"/>
                    </a:lnTo>
                    <a:lnTo>
                      <a:pt x="628" y="244"/>
                    </a:lnTo>
                    <a:lnTo>
                      <a:pt x="512" y="320"/>
                    </a:lnTo>
                    <a:lnTo>
                      <a:pt x="410" y="423"/>
                    </a:lnTo>
                    <a:lnTo>
                      <a:pt x="320" y="513"/>
                    </a:lnTo>
                    <a:lnTo>
                      <a:pt x="243" y="628"/>
                    </a:lnTo>
                    <a:lnTo>
                      <a:pt x="179" y="743"/>
                    </a:lnTo>
                    <a:lnTo>
                      <a:pt x="115" y="858"/>
                    </a:lnTo>
                    <a:lnTo>
                      <a:pt x="64" y="986"/>
                    </a:lnTo>
                    <a:lnTo>
                      <a:pt x="38" y="1127"/>
                    </a:lnTo>
                    <a:lnTo>
                      <a:pt x="13" y="1268"/>
                    </a:lnTo>
                    <a:lnTo>
                      <a:pt x="0" y="1409"/>
                    </a:lnTo>
                    <a:lnTo>
                      <a:pt x="13" y="1550"/>
                    </a:lnTo>
                    <a:lnTo>
                      <a:pt x="38" y="1691"/>
                    </a:lnTo>
                    <a:lnTo>
                      <a:pt x="64" y="1819"/>
                    </a:lnTo>
                    <a:lnTo>
                      <a:pt x="115" y="1947"/>
                    </a:lnTo>
                    <a:lnTo>
                      <a:pt x="179" y="2075"/>
                    </a:lnTo>
                    <a:lnTo>
                      <a:pt x="243" y="2190"/>
                    </a:lnTo>
                    <a:lnTo>
                      <a:pt x="320" y="2293"/>
                    </a:lnTo>
                    <a:lnTo>
                      <a:pt x="410" y="2395"/>
                    </a:lnTo>
                    <a:lnTo>
                      <a:pt x="512" y="2485"/>
                    </a:lnTo>
                    <a:lnTo>
                      <a:pt x="628" y="2575"/>
                    </a:lnTo>
                    <a:lnTo>
                      <a:pt x="743" y="2639"/>
                    </a:lnTo>
                    <a:lnTo>
                      <a:pt x="858" y="2703"/>
                    </a:lnTo>
                    <a:lnTo>
                      <a:pt x="986" y="2741"/>
                    </a:lnTo>
                    <a:lnTo>
                      <a:pt x="1127" y="2780"/>
                    </a:lnTo>
                    <a:lnTo>
                      <a:pt x="1268" y="2805"/>
                    </a:lnTo>
                    <a:lnTo>
                      <a:pt x="1550" y="2805"/>
                    </a:lnTo>
                    <a:lnTo>
                      <a:pt x="1691" y="2780"/>
                    </a:lnTo>
                    <a:lnTo>
                      <a:pt x="1819" y="2741"/>
                    </a:lnTo>
                    <a:lnTo>
                      <a:pt x="1947" y="2703"/>
                    </a:lnTo>
                    <a:lnTo>
                      <a:pt x="2075" y="2639"/>
                    </a:lnTo>
                    <a:lnTo>
                      <a:pt x="2190" y="2575"/>
                    </a:lnTo>
                    <a:lnTo>
                      <a:pt x="2293" y="2485"/>
                    </a:lnTo>
                    <a:lnTo>
                      <a:pt x="2395" y="2395"/>
                    </a:lnTo>
                    <a:lnTo>
                      <a:pt x="2485" y="2293"/>
                    </a:lnTo>
                    <a:lnTo>
                      <a:pt x="2562" y="2190"/>
                    </a:lnTo>
                    <a:lnTo>
                      <a:pt x="2638" y="2075"/>
                    </a:lnTo>
                    <a:lnTo>
                      <a:pt x="2702" y="1947"/>
                    </a:lnTo>
                    <a:lnTo>
                      <a:pt x="2741" y="1819"/>
                    </a:lnTo>
                    <a:lnTo>
                      <a:pt x="2779" y="1691"/>
                    </a:lnTo>
                    <a:lnTo>
                      <a:pt x="2805" y="1550"/>
                    </a:lnTo>
                    <a:lnTo>
                      <a:pt x="2805" y="1409"/>
                    </a:lnTo>
                    <a:lnTo>
                      <a:pt x="2805" y="1268"/>
                    </a:lnTo>
                    <a:lnTo>
                      <a:pt x="2779" y="1127"/>
                    </a:lnTo>
                    <a:lnTo>
                      <a:pt x="2741" y="986"/>
                    </a:lnTo>
                    <a:lnTo>
                      <a:pt x="2702" y="858"/>
                    </a:lnTo>
                    <a:lnTo>
                      <a:pt x="2638" y="743"/>
                    </a:lnTo>
                    <a:lnTo>
                      <a:pt x="2562" y="628"/>
                    </a:lnTo>
                    <a:lnTo>
                      <a:pt x="2485" y="513"/>
                    </a:lnTo>
                    <a:lnTo>
                      <a:pt x="2395" y="423"/>
                    </a:lnTo>
                    <a:lnTo>
                      <a:pt x="2293" y="320"/>
                    </a:lnTo>
                    <a:lnTo>
                      <a:pt x="2190" y="244"/>
                    </a:lnTo>
                    <a:lnTo>
                      <a:pt x="2075" y="180"/>
                    </a:lnTo>
                    <a:lnTo>
                      <a:pt x="1947" y="116"/>
                    </a:lnTo>
                    <a:lnTo>
                      <a:pt x="1819" y="64"/>
                    </a:lnTo>
                    <a:lnTo>
                      <a:pt x="1691" y="39"/>
                    </a:lnTo>
                    <a:lnTo>
                      <a:pt x="1550" y="13"/>
                    </a:lnTo>
                    <a:lnTo>
                      <a:pt x="1409" y="0"/>
                    </a:lnTo>
                    <a:close/>
                  </a:path>
                </a:pathLst>
              </a:custGeom>
              <a:solidFill>
                <a:srgbClr val="E99B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3"/>
              <p:cNvSpPr/>
              <p:nvPr/>
            </p:nvSpPr>
            <p:spPr>
              <a:xfrm>
                <a:off x="5542510" y="4191317"/>
                <a:ext cx="142655" cy="142045"/>
              </a:xfrm>
              <a:custGeom>
                <a:rect b="b" l="l" r="r" t="t"/>
                <a:pathLst>
                  <a:path extrusionOk="0" h="2793" w="2805">
                    <a:moveTo>
                      <a:pt x="1268" y="0"/>
                    </a:moveTo>
                    <a:lnTo>
                      <a:pt x="1127" y="26"/>
                    </a:lnTo>
                    <a:lnTo>
                      <a:pt x="986" y="51"/>
                    </a:lnTo>
                    <a:lnTo>
                      <a:pt x="858" y="103"/>
                    </a:lnTo>
                    <a:lnTo>
                      <a:pt x="743" y="167"/>
                    </a:lnTo>
                    <a:lnTo>
                      <a:pt x="628" y="231"/>
                    </a:lnTo>
                    <a:lnTo>
                      <a:pt x="512" y="308"/>
                    </a:lnTo>
                    <a:lnTo>
                      <a:pt x="410" y="410"/>
                    </a:lnTo>
                    <a:lnTo>
                      <a:pt x="320" y="500"/>
                    </a:lnTo>
                    <a:lnTo>
                      <a:pt x="243" y="615"/>
                    </a:lnTo>
                    <a:lnTo>
                      <a:pt x="179" y="730"/>
                    </a:lnTo>
                    <a:lnTo>
                      <a:pt x="115" y="846"/>
                    </a:lnTo>
                    <a:lnTo>
                      <a:pt x="64" y="974"/>
                    </a:lnTo>
                    <a:lnTo>
                      <a:pt x="38" y="1115"/>
                    </a:lnTo>
                    <a:lnTo>
                      <a:pt x="13" y="1255"/>
                    </a:lnTo>
                    <a:lnTo>
                      <a:pt x="0" y="1396"/>
                    </a:lnTo>
                    <a:lnTo>
                      <a:pt x="13" y="1537"/>
                    </a:lnTo>
                    <a:lnTo>
                      <a:pt x="38" y="1678"/>
                    </a:lnTo>
                    <a:lnTo>
                      <a:pt x="64" y="1806"/>
                    </a:lnTo>
                    <a:lnTo>
                      <a:pt x="115" y="1934"/>
                    </a:lnTo>
                    <a:lnTo>
                      <a:pt x="179" y="2062"/>
                    </a:lnTo>
                    <a:lnTo>
                      <a:pt x="243" y="2178"/>
                    </a:lnTo>
                    <a:lnTo>
                      <a:pt x="320" y="2280"/>
                    </a:lnTo>
                    <a:lnTo>
                      <a:pt x="410" y="2383"/>
                    </a:lnTo>
                    <a:lnTo>
                      <a:pt x="512" y="2472"/>
                    </a:lnTo>
                    <a:lnTo>
                      <a:pt x="628" y="2562"/>
                    </a:lnTo>
                    <a:lnTo>
                      <a:pt x="743" y="2626"/>
                    </a:lnTo>
                    <a:lnTo>
                      <a:pt x="858" y="2690"/>
                    </a:lnTo>
                    <a:lnTo>
                      <a:pt x="986" y="2728"/>
                    </a:lnTo>
                    <a:lnTo>
                      <a:pt x="1127" y="2767"/>
                    </a:lnTo>
                    <a:lnTo>
                      <a:pt x="1268" y="2792"/>
                    </a:lnTo>
                    <a:lnTo>
                      <a:pt x="1550" y="2792"/>
                    </a:lnTo>
                    <a:lnTo>
                      <a:pt x="1691" y="2767"/>
                    </a:lnTo>
                    <a:lnTo>
                      <a:pt x="1819" y="2728"/>
                    </a:lnTo>
                    <a:lnTo>
                      <a:pt x="1947" y="2690"/>
                    </a:lnTo>
                    <a:lnTo>
                      <a:pt x="2075" y="2626"/>
                    </a:lnTo>
                    <a:lnTo>
                      <a:pt x="2190" y="2562"/>
                    </a:lnTo>
                    <a:lnTo>
                      <a:pt x="2293" y="2472"/>
                    </a:lnTo>
                    <a:lnTo>
                      <a:pt x="2395" y="2383"/>
                    </a:lnTo>
                    <a:lnTo>
                      <a:pt x="2485" y="2280"/>
                    </a:lnTo>
                    <a:lnTo>
                      <a:pt x="2562" y="2178"/>
                    </a:lnTo>
                    <a:lnTo>
                      <a:pt x="2638" y="2062"/>
                    </a:lnTo>
                    <a:lnTo>
                      <a:pt x="2702" y="1934"/>
                    </a:lnTo>
                    <a:lnTo>
                      <a:pt x="2741" y="1806"/>
                    </a:lnTo>
                    <a:lnTo>
                      <a:pt x="2779" y="1678"/>
                    </a:lnTo>
                    <a:lnTo>
                      <a:pt x="2805" y="1537"/>
                    </a:lnTo>
                    <a:lnTo>
                      <a:pt x="2805" y="1396"/>
                    </a:lnTo>
                    <a:lnTo>
                      <a:pt x="2805" y="1255"/>
                    </a:lnTo>
                    <a:lnTo>
                      <a:pt x="2779" y="1115"/>
                    </a:lnTo>
                    <a:lnTo>
                      <a:pt x="2741" y="974"/>
                    </a:lnTo>
                    <a:lnTo>
                      <a:pt x="2702" y="846"/>
                    </a:lnTo>
                    <a:lnTo>
                      <a:pt x="2638" y="730"/>
                    </a:lnTo>
                    <a:lnTo>
                      <a:pt x="2562" y="615"/>
                    </a:lnTo>
                    <a:lnTo>
                      <a:pt x="2485" y="500"/>
                    </a:lnTo>
                    <a:lnTo>
                      <a:pt x="2395" y="410"/>
                    </a:lnTo>
                    <a:lnTo>
                      <a:pt x="2293" y="308"/>
                    </a:lnTo>
                    <a:lnTo>
                      <a:pt x="2190" y="231"/>
                    </a:lnTo>
                    <a:lnTo>
                      <a:pt x="2075" y="167"/>
                    </a:lnTo>
                    <a:lnTo>
                      <a:pt x="1947" y="103"/>
                    </a:lnTo>
                    <a:lnTo>
                      <a:pt x="1819" y="51"/>
                    </a:lnTo>
                    <a:lnTo>
                      <a:pt x="1691" y="26"/>
                    </a:lnTo>
                    <a:lnTo>
                      <a:pt x="1550" y="0"/>
                    </a:lnTo>
                    <a:close/>
                  </a:path>
                </a:pathLst>
              </a:custGeom>
              <a:solidFill>
                <a:srgbClr val="E99B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3"/>
              <p:cNvSpPr/>
              <p:nvPr/>
            </p:nvSpPr>
            <p:spPr>
              <a:xfrm>
                <a:off x="5542510" y="4390624"/>
                <a:ext cx="142655" cy="142045"/>
              </a:xfrm>
              <a:custGeom>
                <a:rect b="b" l="l" r="r" t="t"/>
                <a:pathLst>
                  <a:path extrusionOk="0" h="2793" w="2805">
                    <a:moveTo>
                      <a:pt x="1268" y="0"/>
                    </a:moveTo>
                    <a:lnTo>
                      <a:pt x="1127" y="26"/>
                    </a:lnTo>
                    <a:lnTo>
                      <a:pt x="986" y="52"/>
                    </a:lnTo>
                    <a:lnTo>
                      <a:pt x="858" y="103"/>
                    </a:lnTo>
                    <a:lnTo>
                      <a:pt x="743" y="167"/>
                    </a:lnTo>
                    <a:lnTo>
                      <a:pt x="628" y="231"/>
                    </a:lnTo>
                    <a:lnTo>
                      <a:pt x="512" y="308"/>
                    </a:lnTo>
                    <a:lnTo>
                      <a:pt x="410" y="410"/>
                    </a:lnTo>
                    <a:lnTo>
                      <a:pt x="320" y="500"/>
                    </a:lnTo>
                    <a:lnTo>
                      <a:pt x="243" y="615"/>
                    </a:lnTo>
                    <a:lnTo>
                      <a:pt x="179" y="731"/>
                    </a:lnTo>
                    <a:lnTo>
                      <a:pt x="115" y="846"/>
                    </a:lnTo>
                    <a:lnTo>
                      <a:pt x="64" y="974"/>
                    </a:lnTo>
                    <a:lnTo>
                      <a:pt x="38" y="1115"/>
                    </a:lnTo>
                    <a:lnTo>
                      <a:pt x="13" y="1256"/>
                    </a:lnTo>
                    <a:lnTo>
                      <a:pt x="0" y="1397"/>
                    </a:lnTo>
                    <a:lnTo>
                      <a:pt x="13" y="1537"/>
                    </a:lnTo>
                    <a:lnTo>
                      <a:pt x="38" y="1678"/>
                    </a:lnTo>
                    <a:lnTo>
                      <a:pt x="64" y="1806"/>
                    </a:lnTo>
                    <a:lnTo>
                      <a:pt x="115" y="1934"/>
                    </a:lnTo>
                    <a:lnTo>
                      <a:pt x="179" y="2063"/>
                    </a:lnTo>
                    <a:lnTo>
                      <a:pt x="243" y="2178"/>
                    </a:lnTo>
                    <a:lnTo>
                      <a:pt x="320" y="2280"/>
                    </a:lnTo>
                    <a:lnTo>
                      <a:pt x="410" y="2383"/>
                    </a:lnTo>
                    <a:lnTo>
                      <a:pt x="512" y="2472"/>
                    </a:lnTo>
                    <a:lnTo>
                      <a:pt x="628" y="2562"/>
                    </a:lnTo>
                    <a:lnTo>
                      <a:pt x="743" y="2626"/>
                    </a:lnTo>
                    <a:lnTo>
                      <a:pt x="858" y="2690"/>
                    </a:lnTo>
                    <a:lnTo>
                      <a:pt x="986" y="2729"/>
                    </a:lnTo>
                    <a:lnTo>
                      <a:pt x="1127" y="2767"/>
                    </a:lnTo>
                    <a:lnTo>
                      <a:pt x="1268" y="2793"/>
                    </a:lnTo>
                    <a:lnTo>
                      <a:pt x="1550" y="2793"/>
                    </a:lnTo>
                    <a:lnTo>
                      <a:pt x="1691" y="2767"/>
                    </a:lnTo>
                    <a:lnTo>
                      <a:pt x="1819" y="2729"/>
                    </a:lnTo>
                    <a:lnTo>
                      <a:pt x="1947" y="2690"/>
                    </a:lnTo>
                    <a:lnTo>
                      <a:pt x="2075" y="2626"/>
                    </a:lnTo>
                    <a:lnTo>
                      <a:pt x="2190" y="2562"/>
                    </a:lnTo>
                    <a:lnTo>
                      <a:pt x="2293" y="2472"/>
                    </a:lnTo>
                    <a:lnTo>
                      <a:pt x="2395" y="2383"/>
                    </a:lnTo>
                    <a:lnTo>
                      <a:pt x="2485" y="2280"/>
                    </a:lnTo>
                    <a:lnTo>
                      <a:pt x="2562" y="2178"/>
                    </a:lnTo>
                    <a:lnTo>
                      <a:pt x="2638" y="2063"/>
                    </a:lnTo>
                    <a:lnTo>
                      <a:pt x="2702" y="1934"/>
                    </a:lnTo>
                    <a:lnTo>
                      <a:pt x="2741" y="1806"/>
                    </a:lnTo>
                    <a:lnTo>
                      <a:pt x="2779" y="1678"/>
                    </a:lnTo>
                    <a:lnTo>
                      <a:pt x="2805" y="1537"/>
                    </a:lnTo>
                    <a:lnTo>
                      <a:pt x="2805" y="1397"/>
                    </a:lnTo>
                    <a:lnTo>
                      <a:pt x="2805" y="1256"/>
                    </a:lnTo>
                    <a:lnTo>
                      <a:pt x="2779" y="1115"/>
                    </a:lnTo>
                    <a:lnTo>
                      <a:pt x="2741" y="974"/>
                    </a:lnTo>
                    <a:lnTo>
                      <a:pt x="2702" y="846"/>
                    </a:lnTo>
                    <a:lnTo>
                      <a:pt x="2638" y="731"/>
                    </a:lnTo>
                    <a:lnTo>
                      <a:pt x="2562" y="615"/>
                    </a:lnTo>
                    <a:lnTo>
                      <a:pt x="2485" y="500"/>
                    </a:lnTo>
                    <a:lnTo>
                      <a:pt x="2395" y="410"/>
                    </a:lnTo>
                    <a:lnTo>
                      <a:pt x="2293" y="308"/>
                    </a:lnTo>
                    <a:lnTo>
                      <a:pt x="2190" y="231"/>
                    </a:lnTo>
                    <a:lnTo>
                      <a:pt x="2075" y="167"/>
                    </a:lnTo>
                    <a:lnTo>
                      <a:pt x="1947" y="103"/>
                    </a:lnTo>
                    <a:lnTo>
                      <a:pt x="1819" y="52"/>
                    </a:lnTo>
                    <a:lnTo>
                      <a:pt x="1691" y="26"/>
                    </a:lnTo>
                    <a:lnTo>
                      <a:pt x="1550" y="0"/>
                    </a:lnTo>
                    <a:close/>
                  </a:path>
                </a:pathLst>
              </a:custGeom>
              <a:solidFill>
                <a:srgbClr val="E99B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3"/>
              <p:cNvSpPr/>
              <p:nvPr/>
            </p:nvSpPr>
            <p:spPr>
              <a:xfrm>
                <a:off x="3805297" y="2157096"/>
                <a:ext cx="282768" cy="215636"/>
              </a:xfrm>
              <a:custGeom>
                <a:rect b="b" l="l" r="r" t="t"/>
                <a:pathLst>
                  <a:path extrusionOk="0" h="4240" w="5560">
                    <a:moveTo>
                      <a:pt x="0" y="0"/>
                    </a:moveTo>
                    <a:lnTo>
                      <a:pt x="0" y="4240"/>
                    </a:lnTo>
                    <a:lnTo>
                      <a:pt x="5559" y="4240"/>
                    </a:lnTo>
                    <a:lnTo>
                      <a:pt x="5559" y="0"/>
                    </a:lnTo>
                    <a:close/>
                  </a:path>
                </a:pathLst>
              </a:custGeom>
              <a:solidFill>
                <a:srgbClr val="70F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3"/>
              <p:cNvSpPr/>
              <p:nvPr/>
            </p:nvSpPr>
            <p:spPr>
              <a:xfrm>
                <a:off x="4126406" y="2230686"/>
                <a:ext cx="891125" cy="756963"/>
              </a:xfrm>
              <a:custGeom>
                <a:rect b="b" l="l" r="r" t="t"/>
                <a:pathLst>
                  <a:path extrusionOk="0" h="14884" w="17522">
                    <a:moveTo>
                      <a:pt x="8684" y="0"/>
                    </a:moveTo>
                    <a:lnTo>
                      <a:pt x="8377" y="13"/>
                    </a:lnTo>
                    <a:lnTo>
                      <a:pt x="8082" y="52"/>
                    </a:lnTo>
                    <a:lnTo>
                      <a:pt x="7788" y="103"/>
                    </a:lnTo>
                    <a:lnTo>
                      <a:pt x="7506" y="180"/>
                    </a:lnTo>
                    <a:lnTo>
                      <a:pt x="7224" y="282"/>
                    </a:lnTo>
                    <a:lnTo>
                      <a:pt x="6955" y="398"/>
                    </a:lnTo>
                    <a:lnTo>
                      <a:pt x="6712" y="538"/>
                    </a:lnTo>
                    <a:lnTo>
                      <a:pt x="6469" y="692"/>
                    </a:lnTo>
                    <a:lnTo>
                      <a:pt x="6238" y="859"/>
                    </a:lnTo>
                    <a:lnTo>
                      <a:pt x="6020" y="1038"/>
                    </a:lnTo>
                    <a:lnTo>
                      <a:pt x="5815" y="1243"/>
                    </a:lnTo>
                    <a:lnTo>
                      <a:pt x="5623" y="1461"/>
                    </a:lnTo>
                    <a:lnTo>
                      <a:pt x="5444" y="1691"/>
                    </a:lnTo>
                    <a:lnTo>
                      <a:pt x="5290" y="1934"/>
                    </a:lnTo>
                    <a:lnTo>
                      <a:pt x="5149" y="2178"/>
                    </a:lnTo>
                    <a:lnTo>
                      <a:pt x="5034" y="2447"/>
                    </a:lnTo>
                    <a:lnTo>
                      <a:pt x="4906" y="2370"/>
                    </a:lnTo>
                    <a:lnTo>
                      <a:pt x="4778" y="2293"/>
                    </a:lnTo>
                    <a:lnTo>
                      <a:pt x="4637" y="2229"/>
                    </a:lnTo>
                    <a:lnTo>
                      <a:pt x="4483" y="2178"/>
                    </a:lnTo>
                    <a:lnTo>
                      <a:pt x="4343" y="2139"/>
                    </a:lnTo>
                    <a:lnTo>
                      <a:pt x="4189" y="2101"/>
                    </a:lnTo>
                    <a:lnTo>
                      <a:pt x="4022" y="2088"/>
                    </a:lnTo>
                    <a:lnTo>
                      <a:pt x="3869" y="2075"/>
                    </a:lnTo>
                    <a:lnTo>
                      <a:pt x="3651" y="2088"/>
                    </a:lnTo>
                    <a:lnTo>
                      <a:pt x="3446" y="2127"/>
                    </a:lnTo>
                    <a:lnTo>
                      <a:pt x="3254" y="2178"/>
                    </a:lnTo>
                    <a:lnTo>
                      <a:pt x="3062" y="2242"/>
                    </a:lnTo>
                    <a:lnTo>
                      <a:pt x="2882" y="2332"/>
                    </a:lnTo>
                    <a:lnTo>
                      <a:pt x="2716" y="2434"/>
                    </a:lnTo>
                    <a:lnTo>
                      <a:pt x="2562" y="2549"/>
                    </a:lnTo>
                    <a:lnTo>
                      <a:pt x="2409" y="2690"/>
                    </a:lnTo>
                    <a:lnTo>
                      <a:pt x="2281" y="2831"/>
                    </a:lnTo>
                    <a:lnTo>
                      <a:pt x="2165" y="2985"/>
                    </a:lnTo>
                    <a:lnTo>
                      <a:pt x="2050" y="3164"/>
                    </a:lnTo>
                    <a:lnTo>
                      <a:pt x="1973" y="3343"/>
                    </a:lnTo>
                    <a:lnTo>
                      <a:pt x="1896" y="3523"/>
                    </a:lnTo>
                    <a:lnTo>
                      <a:pt x="1845" y="3728"/>
                    </a:lnTo>
                    <a:lnTo>
                      <a:pt x="1819" y="3933"/>
                    </a:lnTo>
                    <a:lnTo>
                      <a:pt x="1807" y="4137"/>
                    </a:lnTo>
                    <a:lnTo>
                      <a:pt x="1819" y="4317"/>
                    </a:lnTo>
                    <a:lnTo>
                      <a:pt x="1845" y="4483"/>
                    </a:lnTo>
                    <a:lnTo>
                      <a:pt x="1883" y="4650"/>
                    </a:lnTo>
                    <a:lnTo>
                      <a:pt x="1922" y="4803"/>
                    </a:lnTo>
                    <a:lnTo>
                      <a:pt x="1717" y="4893"/>
                    </a:lnTo>
                    <a:lnTo>
                      <a:pt x="1525" y="5008"/>
                    </a:lnTo>
                    <a:lnTo>
                      <a:pt x="1333" y="5136"/>
                    </a:lnTo>
                    <a:lnTo>
                      <a:pt x="1153" y="5265"/>
                    </a:lnTo>
                    <a:lnTo>
                      <a:pt x="987" y="5418"/>
                    </a:lnTo>
                    <a:lnTo>
                      <a:pt x="820" y="5572"/>
                    </a:lnTo>
                    <a:lnTo>
                      <a:pt x="680" y="5751"/>
                    </a:lnTo>
                    <a:lnTo>
                      <a:pt x="539" y="5931"/>
                    </a:lnTo>
                    <a:lnTo>
                      <a:pt x="423" y="6123"/>
                    </a:lnTo>
                    <a:lnTo>
                      <a:pt x="321" y="6328"/>
                    </a:lnTo>
                    <a:lnTo>
                      <a:pt x="218" y="6533"/>
                    </a:lnTo>
                    <a:lnTo>
                      <a:pt x="142" y="6750"/>
                    </a:lnTo>
                    <a:lnTo>
                      <a:pt x="90" y="6981"/>
                    </a:lnTo>
                    <a:lnTo>
                      <a:pt x="39" y="7211"/>
                    </a:lnTo>
                    <a:lnTo>
                      <a:pt x="14" y="7442"/>
                    </a:lnTo>
                    <a:lnTo>
                      <a:pt x="1" y="7685"/>
                    </a:lnTo>
                    <a:lnTo>
                      <a:pt x="14" y="7916"/>
                    </a:lnTo>
                    <a:lnTo>
                      <a:pt x="39" y="8159"/>
                    </a:lnTo>
                    <a:lnTo>
                      <a:pt x="78" y="8377"/>
                    </a:lnTo>
                    <a:lnTo>
                      <a:pt x="142" y="8607"/>
                    </a:lnTo>
                    <a:lnTo>
                      <a:pt x="218" y="8812"/>
                    </a:lnTo>
                    <a:lnTo>
                      <a:pt x="308" y="9030"/>
                    </a:lnTo>
                    <a:lnTo>
                      <a:pt x="411" y="9222"/>
                    </a:lnTo>
                    <a:lnTo>
                      <a:pt x="526" y="9414"/>
                    </a:lnTo>
                    <a:lnTo>
                      <a:pt x="667" y="9594"/>
                    </a:lnTo>
                    <a:lnTo>
                      <a:pt x="808" y="9760"/>
                    </a:lnTo>
                    <a:lnTo>
                      <a:pt x="961" y="9927"/>
                    </a:lnTo>
                    <a:lnTo>
                      <a:pt x="1128" y="10080"/>
                    </a:lnTo>
                    <a:lnTo>
                      <a:pt x="1307" y="10208"/>
                    </a:lnTo>
                    <a:lnTo>
                      <a:pt x="1486" y="10336"/>
                    </a:lnTo>
                    <a:lnTo>
                      <a:pt x="1679" y="10452"/>
                    </a:lnTo>
                    <a:lnTo>
                      <a:pt x="1883" y="10541"/>
                    </a:lnTo>
                    <a:lnTo>
                      <a:pt x="1858" y="10669"/>
                    </a:lnTo>
                    <a:lnTo>
                      <a:pt x="1832" y="10810"/>
                    </a:lnTo>
                    <a:lnTo>
                      <a:pt x="1819" y="10938"/>
                    </a:lnTo>
                    <a:lnTo>
                      <a:pt x="1807" y="11079"/>
                    </a:lnTo>
                    <a:lnTo>
                      <a:pt x="1819" y="11284"/>
                    </a:lnTo>
                    <a:lnTo>
                      <a:pt x="1845" y="11489"/>
                    </a:lnTo>
                    <a:lnTo>
                      <a:pt x="1896" y="11694"/>
                    </a:lnTo>
                    <a:lnTo>
                      <a:pt x="1973" y="11873"/>
                    </a:lnTo>
                    <a:lnTo>
                      <a:pt x="2050" y="12066"/>
                    </a:lnTo>
                    <a:lnTo>
                      <a:pt x="2165" y="12232"/>
                    </a:lnTo>
                    <a:lnTo>
                      <a:pt x="2281" y="12386"/>
                    </a:lnTo>
                    <a:lnTo>
                      <a:pt x="2409" y="12539"/>
                    </a:lnTo>
                    <a:lnTo>
                      <a:pt x="2562" y="12668"/>
                    </a:lnTo>
                    <a:lnTo>
                      <a:pt x="2716" y="12783"/>
                    </a:lnTo>
                    <a:lnTo>
                      <a:pt x="2882" y="12885"/>
                    </a:lnTo>
                    <a:lnTo>
                      <a:pt x="3062" y="12975"/>
                    </a:lnTo>
                    <a:lnTo>
                      <a:pt x="3254" y="13039"/>
                    </a:lnTo>
                    <a:lnTo>
                      <a:pt x="3446" y="13090"/>
                    </a:lnTo>
                    <a:lnTo>
                      <a:pt x="3651" y="13129"/>
                    </a:lnTo>
                    <a:lnTo>
                      <a:pt x="3869" y="13141"/>
                    </a:lnTo>
                    <a:lnTo>
                      <a:pt x="4022" y="13129"/>
                    </a:lnTo>
                    <a:lnTo>
                      <a:pt x="4176" y="13103"/>
                    </a:lnTo>
                    <a:lnTo>
                      <a:pt x="4330" y="13077"/>
                    </a:lnTo>
                    <a:lnTo>
                      <a:pt x="4471" y="13039"/>
                    </a:lnTo>
                    <a:lnTo>
                      <a:pt x="4548" y="13231"/>
                    </a:lnTo>
                    <a:lnTo>
                      <a:pt x="4637" y="13423"/>
                    </a:lnTo>
                    <a:lnTo>
                      <a:pt x="4752" y="13602"/>
                    </a:lnTo>
                    <a:lnTo>
                      <a:pt x="4868" y="13782"/>
                    </a:lnTo>
                    <a:lnTo>
                      <a:pt x="4996" y="13935"/>
                    </a:lnTo>
                    <a:lnTo>
                      <a:pt x="5137" y="14089"/>
                    </a:lnTo>
                    <a:lnTo>
                      <a:pt x="5290" y="14230"/>
                    </a:lnTo>
                    <a:lnTo>
                      <a:pt x="5457" y="14358"/>
                    </a:lnTo>
                    <a:lnTo>
                      <a:pt x="5623" y="14473"/>
                    </a:lnTo>
                    <a:lnTo>
                      <a:pt x="5815" y="14576"/>
                    </a:lnTo>
                    <a:lnTo>
                      <a:pt x="6008" y="14666"/>
                    </a:lnTo>
                    <a:lnTo>
                      <a:pt x="6200" y="14742"/>
                    </a:lnTo>
                    <a:lnTo>
                      <a:pt x="6405" y="14806"/>
                    </a:lnTo>
                    <a:lnTo>
                      <a:pt x="6622" y="14845"/>
                    </a:lnTo>
                    <a:lnTo>
                      <a:pt x="6840" y="14870"/>
                    </a:lnTo>
                    <a:lnTo>
                      <a:pt x="7058" y="14883"/>
                    </a:lnTo>
                    <a:lnTo>
                      <a:pt x="7327" y="14870"/>
                    </a:lnTo>
                    <a:lnTo>
                      <a:pt x="7596" y="14832"/>
                    </a:lnTo>
                    <a:lnTo>
                      <a:pt x="7852" y="14768"/>
                    </a:lnTo>
                    <a:lnTo>
                      <a:pt x="8108" y="14678"/>
                    </a:lnTo>
                    <a:lnTo>
                      <a:pt x="8339" y="14563"/>
                    </a:lnTo>
                    <a:lnTo>
                      <a:pt x="8556" y="14435"/>
                    </a:lnTo>
                    <a:lnTo>
                      <a:pt x="8761" y="14281"/>
                    </a:lnTo>
                    <a:lnTo>
                      <a:pt x="8966" y="14102"/>
                    </a:lnTo>
                    <a:lnTo>
                      <a:pt x="9133" y="13923"/>
                    </a:lnTo>
                    <a:lnTo>
                      <a:pt x="9299" y="13718"/>
                    </a:lnTo>
                    <a:lnTo>
                      <a:pt x="9427" y="13500"/>
                    </a:lnTo>
                    <a:lnTo>
                      <a:pt x="9543" y="13269"/>
                    </a:lnTo>
                    <a:lnTo>
                      <a:pt x="9645" y="13026"/>
                    </a:lnTo>
                    <a:lnTo>
                      <a:pt x="9722" y="12770"/>
                    </a:lnTo>
                    <a:lnTo>
                      <a:pt x="9760" y="12501"/>
                    </a:lnTo>
                    <a:lnTo>
                      <a:pt x="9786" y="12232"/>
                    </a:lnTo>
                    <a:lnTo>
                      <a:pt x="9888" y="12296"/>
                    </a:lnTo>
                    <a:lnTo>
                      <a:pt x="9991" y="12347"/>
                    </a:lnTo>
                    <a:lnTo>
                      <a:pt x="10106" y="12386"/>
                    </a:lnTo>
                    <a:lnTo>
                      <a:pt x="10221" y="12424"/>
                    </a:lnTo>
                    <a:lnTo>
                      <a:pt x="10337" y="12463"/>
                    </a:lnTo>
                    <a:lnTo>
                      <a:pt x="10452" y="12488"/>
                    </a:lnTo>
                    <a:lnTo>
                      <a:pt x="10580" y="12501"/>
                    </a:lnTo>
                    <a:lnTo>
                      <a:pt x="10708" y="12501"/>
                    </a:lnTo>
                    <a:lnTo>
                      <a:pt x="10913" y="12488"/>
                    </a:lnTo>
                    <a:lnTo>
                      <a:pt x="11105" y="12450"/>
                    </a:lnTo>
                    <a:lnTo>
                      <a:pt x="11284" y="12399"/>
                    </a:lnTo>
                    <a:lnTo>
                      <a:pt x="11464" y="12322"/>
                    </a:lnTo>
                    <a:lnTo>
                      <a:pt x="11630" y="12232"/>
                    </a:lnTo>
                    <a:lnTo>
                      <a:pt x="11784" y="12117"/>
                    </a:lnTo>
                    <a:lnTo>
                      <a:pt x="11925" y="11989"/>
                    </a:lnTo>
                    <a:lnTo>
                      <a:pt x="12053" y="11848"/>
                    </a:lnTo>
                    <a:lnTo>
                      <a:pt x="12168" y="11950"/>
                    </a:lnTo>
                    <a:lnTo>
                      <a:pt x="12283" y="12027"/>
                    </a:lnTo>
                    <a:lnTo>
                      <a:pt x="12412" y="12104"/>
                    </a:lnTo>
                    <a:lnTo>
                      <a:pt x="12552" y="12168"/>
                    </a:lnTo>
                    <a:lnTo>
                      <a:pt x="12693" y="12206"/>
                    </a:lnTo>
                    <a:lnTo>
                      <a:pt x="12834" y="12245"/>
                    </a:lnTo>
                    <a:lnTo>
                      <a:pt x="12988" y="12270"/>
                    </a:lnTo>
                    <a:lnTo>
                      <a:pt x="13308" y="12270"/>
                    </a:lnTo>
                    <a:lnTo>
                      <a:pt x="13462" y="12245"/>
                    </a:lnTo>
                    <a:lnTo>
                      <a:pt x="13603" y="12206"/>
                    </a:lnTo>
                    <a:lnTo>
                      <a:pt x="13744" y="12155"/>
                    </a:lnTo>
                    <a:lnTo>
                      <a:pt x="13884" y="12104"/>
                    </a:lnTo>
                    <a:lnTo>
                      <a:pt x="14013" y="12027"/>
                    </a:lnTo>
                    <a:lnTo>
                      <a:pt x="14128" y="11937"/>
                    </a:lnTo>
                    <a:lnTo>
                      <a:pt x="14243" y="11848"/>
                    </a:lnTo>
                    <a:lnTo>
                      <a:pt x="14346" y="11733"/>
                    </a:lnTo>
                    <a:lnTo>
                      <a:pt x="14448" y="11617"/>
                    </a:lnTo>
                    <a:lnTo>
                      <a:pt x="14525" y="11502"/>
                    </a:lnTo>
                    <a:lnTo>
                      <a:pt x="14602" y="11361"/>
                    </a:lnTo>
                    <a:lnTo>
                      <a:pt x="14653" y="11233"/>
                    </a:lnTo>
                    <a:lnTo>
                      <a:pt x="14704" y="11079"/>
                    </a:lnTo>
                    <a:lnTo>
                      <a:pt x="14743" y="10938"/>
                    </a:lnTo>
                    <a:lnTo>
                      <a:pt x="14755" y="10785"/>
                    </a:lnTo>
                    <a:lnTo>
                      <a:pt x="15050" y="10734"/>
                    </a:lnTo>
                    <a:lnTo>
                      <a:pt x="15319" y="10657"/>
                    </a:lnTo>
                    <a:lnTo>
                      <a:pt x="15588" y="10567"/>
                    </a:lnTo>
                    <a:lnTo>
                      <a:pt x="15844" y="10452"/>
                    </a:lnTo>
                    <a:lnTo>
                      <a:pt x="16087" y="10311"/>
                    </a:lnTo>
                    <a:lnTo>
                      <a:pt x="16318" y="10144"/>
                    </a:lnTo>
                    <a:lnTo>
                      <a:pt x="16536" y="9965"/>
                    </a:lnTo>
                    <a:lnTo>
                      <a:pt x="16728" y="9773"/>
                    </a:lnTo>
                    <a:lnTo>
                      <a:pt x="16907" y="9555"/>
                    </a:lnTo>
                    <a:lnTo>
                      <a:pt x="17061" y="9325"/>
                    </a:lnTo>
                    <a:lnTo>
                      <a:pt x="17202" y="9081"/>
                    </a:lnTo>
                    <a:lnTo>
                      <a:pt x="17317" y="8812"/>
                    </a:lnTo>
                    <a:lnTo>
                      <a:pt x="17407" y="8543"/>
                    </a:lnTo>
                    <a:lnTo>
                      <a:pt x="17471" y="8274"/>
                    </a:lnTo>
                    <a:lnTo>
                      <a:pt x="17509" y="7980"/>
                    </a:lnTo>
                    <a:lnTo>
                      <a:pt x="17522" y="7685"/>
                    </a:lnTo>
                    <a:lnTo>
                      <a:pt x="17522" y="7429"/>
                    </a:lnTo>
                    <a:lnTo>
                      <a:pt x="17483" y="7186"/>
                    </a:lnTo>
                    <a:lnTo>
                      <a:pt x="17445" y="6955"/>
                    </a:lnTo>
                    <a:lnTo>
                      <a:pt x="17381" y="6725"/>
                    </a:lnTo>
                    <a:lnTo>
                      <a:pt x="17291" y="6494"/>
                    </a:lnTo>
                    <a:lnTo>
                      <a:pt x="17202" y="6289"/>
                    </a:lnTo>
                    <a:lnTo>
                      <a:pt x="17086" y="6084"/>
                    </a:lnTo>
                    <a:lnTo>
                      <a:pt x="16958" y="5879"/>
                    </a:lnTo>
                    <a:lnTo>
                      <a:pt x="16817" y="5700"/>
                    </a:lnTo>
                    <a:lnTo>
                      <a:pt x="16664" y="5521"/>
                    </a:lnTo>
                    <a:lnTo>
                      <a:pt x="16497" y="5367"/>
                    </a:lnTo>
                    <a:lnTo>
                      <a:pt x="16318" y="5213"/>
                    </a:lnTo>
                    <a:lnTo>
                      <a:pt x="16126" y="5085"/>
                    </a:lnTo>
                    <a:lnTo>
                      <a:pt x="15921" y="4957"/>
                    </a:lnTo>
                    <a:lnTo>
                      <a:pt x="15716" y="4855"/>
                    </a:lnTo>
                    <a:lnTo>
                      <a:pt x="15498" y="4765"/>
                    </a:lnTo>
                    <a:lnTo>
                      <a:pt x="15549" y="4509"/>
                    </a:lnTo>
                    <a:lnTo>
                      <a:pt x="15562" y="4368"/>
                    </a:lnTo>
                    <a:lnTo>
                      <a:pt x="15575" y="4240"/>
                    </a:lnTo>
                    <a:lnTo>
                      <a:pt x="15562" y="4022"/>
                    </a:lnTo>
                    <a:lnTo>
                      <a:pt x="15524" y="3817"/>
                    </a:lnTo>
                    <a:lnTo>
                      <a:pt x="15473" y="3625"/>
                    </a:lnTo>
                    <a:lnTo>
                      <a:pt x="15409" y="3433"/>
                    </a:lnTo>
                    <a:lnTo>
                      <a:pt x="15319" y="3254"/>
                    </a:lnTo>
                    <a:lnTo>
                      <a:pt x="15216" y="3087"/>
                    </a:lnTo>
                    <a:lnTo>
                      <a:pt x="15101" y="2921"/>
                    </a:lnTo>
                    <a:lnTo>
                      <a:pt x="14973" y="2780"/>
                    </a:lnTo>
                    <a:lnTo>
                      <a:pt x="14819" y="2652"/>
                    </a:lnTo>
                    <a:lnTo>
                      <a:pt x="14666" y="2524"/>
                    </a:lnTo>
                    <a:lnTo>
                      <a:pt x="14499" y="2421"/>
                    </a:lnTo>
                    <a:lnTo>
                      <a:pt x="14307" y="2332"/>
                    </a:lnTo>
                    <a:lnTo>
                      <a:pt x="14128" y="2267"/>
                    </a:lnTo>
                    <a:lnTo>
                      <a:pt x="13923" y="2216"/>
                    </a:lnTo>
                    <a:lnTo>
                      <a:pt x="13718" y="2191"/>
                    </a:lnTo>
                    <a:lnTo>
                      <a:pt x="13513" y="2178"/>
                    </a:lnTo>
                    <a:lnTo>
                      <a:pt x="13359" y="2178"/>
                    </a:lnTo>
                    <a:lnTo>
                      <a:pt x="13193" y="2203"/>
                    </a:lnTo>
                    <a:lnTo>
                      <a:pt x="13052" y="2229"/>
                    </a:lnTo>
                    <a:lnTo>
                      <a:pt x="12898" y="2267"/>
                    </a:lnTo>
                    <a:lnTo>
                      <a:pt x="12757" y="2319"/>
                    </a:lnTo>
                    <a:lnTo>
                      <a:pt x="12616" y="2383"/>
                    </a:lnTo>
                    <a:lnTo>
                      <a:pt x="12488" y="2447"/>
                    </a:lnTo>
                    <a:lnTo>
                      <a:pt x="12360" y="2524"/>
                    </a:lnTo>
                    <a:lnTo>
                      <a:pt x="12245" y="2255"/>
                    </a:lnTo>
                    <a:lnTo>
                      <a:pt x="12104" y="1999"/>
                    </a:lnTo>
                    <a:lnTo>
                      <a:pt x="11950" y="1742"/>
                    </a:lnTo>
                    <a:lnTo>
                      <a:pt x="11784" y="1512"/>
                    </a:lnTo>
                    <a:lnTo>
                      <a:pt x="11592" y="1281"/>
                    </a:lnTo>
                    <a:lnTo>
                      <a:pt x="11387" y="1076"/>
                    </a:lnTo>
                    <a:lnTo>
                      <a:pt x="11169" y="884"/>
                    </a:lnTo>
                    <a:lnTo>
                      <a:pt x="10939" y="705"/>
                    </a:lnTo>
                    <a:lnTo>
                      <a:pt x="10695" y="551"/>
                    </a:lnTo>
                    <a:lnTo>
                      <a:pt x="10439" y="410"/>
                    </a:lnTo>
                    <a:lnTo>
                      <a:pt x="10170" y="295"/>
                    </a:lnTo>
                    <a:lnTo>
                      <a:pt x="9888" y="193"/>
                    </a:lnTo>
                    <a:lnTo>
                      <a:pt x="9594" y="103"/>
                    </a:lnTo>
                    <a:lnTo>
                      <a:pt x="9299" y="52"/>
                    </a:lnTo>
                    <a:lnTo>
                      <a:pt x="8992" y="13"/>
                    </a:lnTo>
                    <a:lnTo>
                      <a:pt x="8684" y="0"/>
                    </a:lnTo>
                    <a:close/>
                  </a:path>
                </a:pathLst>
              </a:custGeom>
              <a:solidFill>
                <a:srgbClr val="EA4827">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3"/>
              <p:cNvSpPr/>
              <p:nvPr/>
            </p:nvSpPr>
            <p:spPr>
              <a:xfrm>
                <a:off x="5022704" y="2108884"/>
                <a:ext cx="341356" cy="237149"/>
              </a:xfrm>
              <a:custGeom>
                <a:rect b="b" l="l" r="r" t="t"/>
                <a:pathLst>
                  <a:path extrusionOk="0" h="4663" w="6712">
                    <a:moveTo>
                      <a:pt x="0" y="0"/>
                    </a:moveTo>
                    <a:lnTo>
                      <a:pt x="0" y="4662"/>
                    </a:lnTo>
                    <a:lnTo>
                      <a:pt x="6712" y="4662"/>
                    </a:lnTo>
                    <a:lnTo>
                      <a:pt x="6712" y="0"/>
                    </a:lnTo>
                    <a:close/>
                  </a:path>
                </a:pathLst>
              </a:custGeom>
              <a:solidFill>
                <a:srgbClr val="FFA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3"/>
              <p:cNvSpPr/>
              <p:nvPr/>
            </p:nvSpPr>
            <p:spPr>
              <a:xfrm>
                <a:off x="5022704" y="2108884"/>
                <a:ext cx="341356" cy="58028"/>
              </a:xfrm>
              <a:custGeom>
                <a:rect b="b" l="l" r="r" t="t"/>
                <a:pathLst>
                  <a:path extrusionOk="0" h="1141" w="6712">
                    <a:moveTo>
                      <a:pt x="0" y="0"/>
                    </a:moveTo>
                    <a:lnTo>
                      <a:pt x="0" y="1140"/>
                    </a:lnTo>
                    <a:lnTo>
                      <a:pt x="6712" y="1140"/>
                    </a:lnTo>
                    <a:lnTo>
                      <a:pt x="6712" y="0"/>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3"/>
              <p:cNvSpPr/>
              <p:nvPr/>
            </p:nvSpPr>
            <p:spPr>
              <a:xfrm>
                <a:off x="5013601" y="2917863"/>
                <a:ext cx="308146" cy="198090"/>
              </a:xfrm>
              <a:custGeom>
                <a:rect b="b" l="l" r="r" t="t"/>
                <a:pathLst>
                  <a:path extrusionOk="0" h="3895" w="6059">
                    <a:moveTo>
                      <a:pt x="0" y="1"/>
                    </a:moveTo>
                    <a:lnTo>
                      <a:pt x="0" y="3894"/>
                    </a:lnTo>
                    <a:lnTo>
                      <a:pt x="6058" y="3894"/>
                    </a:lnTo>
                    <a:lnTo>
                      <a:pt x="6058" y="1"/>
                    </a:lnTo>
                    <a:close/>
                  </a:path>
                </a:pathLst>
              </a:custGeom>
              <a:solidFill>
                <a:srgbClr val="C9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3"/>
              <p:cNvSpPr/>
              <p:nvPr/>
            </p:nvSpPr>
            <p:spPr>
              <a:xfrm>
                <a:off x="5013601" y="2917863"/>
                <a:ext cx="308146" cy="69776"/>
              </a:xfrm>
              <a:custGeom>
                <a:rect b="b" l="l" r="r" t="t"/>
                <a:pathLst>
                  <a:path extrusionOk="0" h="1372" w="6059">
                    <a:moveTo>
                      <a:pt x="0" y="1"/>
                    </a:moveTo>
                    <a:lnTo>
                      <a:pt x="0" y="1371"/>
                    </a:lnTo>
                    <a:lnTo>
                      <a:pt x="6058" y="1371"/>
                    </a:lnTo>
                    <a:lnTo>
                      <a:pt x="6058" y="1"/>
                    </a:lnTo>
                    <a:close/>
                  </a:path>
                </a:pathLst>
              </a:custGeom>
              <a:solidFill>
                <a:srgbClr val="802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3"/>
              <p:cNvSpPr/>
              <p:nvPr/>
            </p:nvSpPr>
            <p:spPr>
              <a:xfrm>
                <a:off x="4490540" y="2398717"/>
                <a:ext cx="148555" cy="53502"/>
              </a:xfrm>
              <a:custGeom>
                <a:rect b="b" l="l" r="r" t="t"/>
                <a:pathLst>
                  <a:path extrusionOk="0" h="1052" w="2921">
                    <a:moveTo>
                      <a:pt x="1460" y="1"/>
                    </a:moveTo>
                    <a:lnTo>
                      <a:pt x="1268" y="14"/>
                    </a:lnTo>
                    <a:lnTo>
                      <a:pt x="1076" y="52"/>
                    </a:lnTo>
                    <a:lnTo>
                      <a:pt x="884" y="116"/>
                    </a:lnTo>
                    <a:lnTo>
                      <a:pt x="705" y="206"/>
                    </a:lnTo>
                    <a:lnTo>
                      <a:pt x="525" y="308"/>
                    </a:lnTo>
                    <a:lnTo>
                      <a:pt x="359" y="436"/>
                    </a:lnTo>
                    <a:lnTo>
                      <a:pt x="192" y="590"/>
                    </a:lnTo>
                    <a:lnTo>
                      <a:pt x="39" y="757"/>
                    </a:lnTo>
                    <a:lnTo>
                      <a:pt x="13" y="821"/>
                    </a:lnTo>
                    <a:lnTo>
                      <a:pt x="0" y="897"/>
                    </a:lnTo>
                    <a:lnTo>
                      <a:pt x="26" y="962"/>
                    </a:lnTo>
                    <a:lnTo>
                      <a:pt x="77" y="1013"/>
                    </a:lnTo>
                    <a:lnTo>
                      <a:pt x="141" y="1051"/>
                    </a:lnTo>
                    <a:lnTo>
                      <a:pt x="205" y="1051"/>
                    </a:lnTo>
                    <a:lnTo>
                      <a:pt x="269" y="1038"/>
                    </a:lnTo>
                    <a:lnTo>
                      <a:pt x="333" y="987"/>
                    </a:lnTo>
                    <a:lnTo>
                      <a:pt x="449" y="846"/>
                    </a:lnTo>
                    <a:lnTo>
                      <a:pt x="577" y="731"/>
                    </a:lnTo>
                    <a:lnTo>
                      <a:pt x="718" y="629"/>
                    </a:lnTo>
                    <a:lnTo>
                      <a:pt x="858" y="539"/>
                    </a:lnTo>
                    <a:lnTo>
                      <a:pt x="1012" y="475"/>
                    </a:lnTo>
                    <a:lnTo>
                      <a:pt x="1153" y="424"/>
                    </a:lnTo>
                    <a:lnTo>
                      <a:pt x="1307" y="398"/>
                    </a:lnTo>
                    <a:lnTo>
                      <a:pt x="1460" y="385"/>
                    </a:lnTo>
                    <a:lnTo>
                      <a:pt x="1614" y="398"/>
                    </a:lnTo>
                    <a:lnTo>
                      <a:pt x="1768" y="424"/>
                    </a:lnTo>
                    <a:lnTo>
                      <a:pt x="1921" y="475"/>
                    </a:lnTo>
                    <a:lnTo>
                      <a:pt x="2062" y="539"/>
                    </a:lnTo>
                    <a:lnTo>
                      <a:pt x="2203" y="629"/>
                    </a:lnTo>
                    <a:lnTo>
                      <a:pt x="2344" y="731"/>
                    </a:lnTo>
                    <a:lnTo>
                      <a:pt x="2472" y="846"/>
                    </a:lnTo>
                    <a:lnTo>
                      <a:pt x="2588" y="987"/>
                    </a:lnTo>
                    <a:lnTo>
                      <a:pt x="2626" y="1013"/>
                    </a:lnTo>
                    <a:lnTo>
                      <a:pt x="2664" y="1038"/>
                    </a:lnTo>
                    <a:lnTo>
                      <a:pt x="2690" y="1051"/>
                    </a:lnTo>
                    <a:lnTo>
                      <a:pt x="2792" y="1051"/>
                    </a:lnTo>
                    <a:lnTo>
                      <a:pt x="2844" y="1013"/>
                    </a:lnTo>
                    <a:lnTo>
                      <a:pt x="2895" y="962"/>
                    </a:lnTo>
                    <a:lnTo>
                      <a:pt x="2921" y="897"/>
                    </a:lnTo>
                    <a:lnTo>
                      <a:pt x="2908" y="821"/>
                    </a:lnTo>
                    <a:lnTo>
                      <a:pt x="2882" y="757"/>
                    </a:lnTo>
                    <a:lnTo>
                      <a:pt x="2728" y="590"/>
                    </a:lnTo>
                    <a:lnTo>
                      <a:pt x="2575" y="436"/>
                    </a:lnTo>
                    <a:lnTo>
                      <a:pt x="2395" y="308"/>
                    </a:lnTo>
                    <a:lnTo>
                      <a:pt x="2229" y="206"/>
                    </a:lnTo>
                    <a:lnTo>
                      <a:pt x="2037" y="116"/>
                    </a:lnTo>
                    <a:lnTo>
                      <a:pt x="1857" y="52"/>
                    </a:lnTo>
                    <a:lnTo>
                      <a:pt x="1653" y="14"/>
                    </a:lnTo>
                    <a:lnTo>
                      <a:pt x="1460" y="1"/>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3"/>
              <p:cNvSpPr/>
              <p:nvPr/>
            </p:nvSpPr>
            <p:spPr>
              <a:xfrm>
                <a:off x="4670318" y="2510144"/>
                <a:ext cx="147894" cy="53451"/>
              </a:xfrm>
              <a:custGeom>
                <a:rect b="b" l="l" r="r" t="t"/>
                <a:pathLst>
                  <a:path extrusionOk="0" h="1051" w="2908">
                    <a:moveTo>
                      <a:pt x="1460" y="0"/>
                    </a:moveTo>
                    <a:lnTo>
                      <a:pt x="1255" y="13"/>
                    </a:lnTo>
                    <a:lnTo>
                      <a:pt x="1063" y="51"/>
                    </a:lnTo>
                    <a:lnTo>
                      <a:pt x="884" y="115"/>
                    </a:lnTo>
                    <a:lnTo>
                      <a:pt x="692" y="192"/>
                    </a:lnTo>
                    <a:lnTo>
                      <a:pt x="513" y="307"/>
                    </a:lnTo>
                    <a:lnTo>
                      <a:pt x="346" y="436"/>
                    </a:lnTo>
                    <a:lnTo>
                      <a:pt x="192" y="589"/>
                    </a:lnTo>
                    <a:lnTo>
                      <a:pt x="39" y="756"/>
                    </a:lnTo>
                    <a:lnTo>
                      <a:pt x="0" y="820"/>
                    </a:lnTo>
                    <a:lnTo>
                      <a:pt x="0" y="884"/>
                    </a:lnTo>
                    <a:lnTo>
                      <a:pt x="26" y="961"/>
                    </a:lnTo>
                    <a:lnTo>
                      <a:pt x="64" y="1012"/>
                    </a:lnTo>
                    <a:lnTo>
                      <a:pt x="128" y="1050"/>
                    </a:lnTo>
                    <a:lnTo>
                      <a:pt x="205" y="1050"/>
                    </a:lnTo>
                    <a:lnTo>
                      <a:pt x="269" y="1025"/>
                    </a:lnTo>
                    <a:lnTo>
                      <a:pt x="320" y="986"/>
                    </a:lnTo>
                    <a:lnTo>
                      <a:pt x="449" y="845"/>
                    </a:lnTo>
                    <a:lnTo>
                      <a:pt x="577" y="717"/>
                    </a:lnTo>
                    <a:lnTo>
                      <a:pt x="718" y="615"/>
                    </a:lnTo>
                    <a:lnTo>
                      <a:pt x="858" y="538"/>
                    </a:lnTo>
                    <a:lnTo>
                      <a:pt x="999" y="474"/>
                    </a:lnTo>
                    <a:lnTo>
                      <a:pt x="1153" y="423"/>
                    </a:lnTo>
                    <a:lnTo>
                      <a:pt x="1307" y="397"/>
                    </a:lnTo>
                    <a:lnTo>
                      <a:pt x="1460" y="384"/>
                    </a:lnTo>
                    <a:lnTo>
                      <a:pt x="1614" y="397"/>
                    </a:lnTo>
                    <a:lnTo>
                      <a:pt x="1768" y="423"/>
                    </a:lnTo>
                    <a:lnTo>
                      <a:pt x="1909" y="474"/>
                    </a:lnTo>
                    <a:lnTo>
                      <a:pt x="2062" y="538"/>
                    </a:lnTo>
                    <a:lnTo>
                      <a:pt x="2203" y="615"/>
                    </a:lnTo>
                    <a:lnTo>
                      <a:pt x="2331" y="717"/>
                    </a:lnTo>
                    <a:lnTo>
                      <a:pt x="2472" y="845"/>
                    </a:lnTo>
                    <a:lnTo>
                      <a:pt x="2587" y="986"/>
                    </a:lnTo>
                    <a:lnTo>
                      <a:pt x="2613" y="1012"/>
                    </a:lnTo>
                    <a:lnTo>
                      <a:pt x="2652" y="1038"/>
                    </a:lnTo>
                    <a:lnTo>
                      <a:pt x="2690" y="1050"/>
                    </a:lnTo>
                    <a:lnTo>
                      <a:pt x="2728" y="1050"/>
                    </a:lnTo>
                    <a:lnTo>
                      <a:pt x="2792" y="1038"/>
                    </a:lnTo>
                    <a:lnTo>
                      <a:pt x="2844" y="1012"/>
                    </a:lnTo>
                    <a:lnTo>
                      <a:pt x="2895" y="961"/>
                    </a:lnTo>
                    <a:lnTo>
                      <a:pt x="2908" y="884"/>
                    </a:lnTo>
                    <a:lnTo>
                      <a:pt x="2908" y="820"/>
                    </a:lnTo>
                    <a:lnTo>
                      <a:pt x="2869" y="756"/>
                    </a:lnTo>
                    <a:lnTo>
                      <a:pt x="2728" y="589"/>
                    </a:lnTo>
                    <a:lnTo>
                      <a:pt x="2562" y="436"/>
                    </a:lnTo>
                    <a:lnTo>
                      <a:pt x="2395" y="307"/>
                    </a:lnTo>
                    <a:lnTo>
                      <a:pt x="2216" y="192"/>
                    </a:lnTo>
                    <a:lnTo>
                      <a:pt x="2037" y="115"/>
                    </a:lnTo>
                    <a:lnTo>
                      <a:pt x="1845" y="51"/>
                    </a:lnTo>
                    <a:lnTo>
                      <a:pt x="1653" y="13"/>
                    </a:lnTo>
                    <a:lnTo>
                      <a:pt x="1460" y="0"/>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3"/>
              <p:cNvSpPr/>
              <p:nvPr/>
            </p:nvSpPr>
            <p:spPr>
              <a:xfrm>
                <a:off x="4280146" y="2495802"/>
                <a:ext cx="147894" cy="53451"/>
              </a:xfrm>
              <a:custGeom>
                <a:rect b="b" l="l" r="r" t="t"/>
                <a:pathLst>
                  <a:path extrusionOk="0" h="1051" w="2908">
                    <a:moveTo>
                      <a:pt x="1448" y="0"/>
                    </a:moveTo>
                    <a:lnTo>
                      <a:pt x="1256" y="13"/>
                    </a:lnTo>
                    <a:lnTo>
                      <a:pt x="1063" y="52"/>
                    </a:lnTo>
                    <a:lnTo>
                      <a:pt x="871" y="116"/>
                    </a:lnTo>
                    <a:lnTo>
                      <a:pt x="692" y="192"/>
                    </a:lnTo>
                    <a:lnTo>
                      <a:pt x="513" y="308"/>
                    </a:lnTo>
                    <a:lnTo>
                      <a:pt x="346" y="436"/>
                    </a:lnTo>
                    <a:lnTo>
                      <a:pt x="180" y="589"/>
                    </a:lnTo>
                    <a:lnTo>
                      <a:pt x="39" y="756"/>
                    </a:lnTo>
                    <a:lnTo>
                      <a:pt x="0" y="820"/>
                    </a:lnTo>
                    <a:lnTo>
                      <a:pt x="0" y="897"/>
                    </a:lnTo>
                    <a:lnTo>
                      <a:pt x="13" y="961"/>
                    </a:lnTo>
                    <a:lnTo>
                      <a:pt x="64" y="1012"/>
                    </a:lnTo>
                    <a:lnTo>
                      <a:pt x="128" y="1051"/>
                    </a:lnTo>
                    <a:lnTo>
                      <a:pt x="193" y="1051"/>
                    </a:lnTo>
                    <a:lnTo>
                      <a:pt x="269" y="1025"/>
                    </a:lnTo>
                    <a:lnTo>
                      <a:pt x="321" y="987"/>
                    </a:lnTo>
                    <a:lnTo>
                      <a:pt x="436" y="846"/>
                    </a:lnTo>
                    <a:lnTo>
                      <a:pt x="577" y="718"/>
                    </a:lnTo>
                    <a:lnTo>
                      <a:pt x="705" y="615"/>
                    </a:lnTo>
                    <a:lnTo>
                      <a:pt x="846" y="538"/>
                    </a:lnTo>
                    <a:lnTo>
                      <a:pt x="999" y="474"/>
                    </a:lnTo>
                    <a:lnTo>
                      <a:pt x="1140" y="423"/>
                    </a:lnTo>
                    <a:lnTo>
                      <a:pt x="1294" y="397"/>
                    </a:lnTo>
                    <a:lnTo>
                      <a:pt x="1448" y="385"/>
                    </a:lnTo>
                    <a:lnTo>
                      <a:pt x="1601" y="397"/>
                    </a:lnTo>
                    <a:lnTo>
                      <a:pt x="1755" y="423"/>
                    </a:lnTo>
                    <a:lnTo>
                      <a:pt x="1909" y="474"/>
                    </a:lnTo>
                    <a:lnTo>
                      <a:pt x="2050" y="538"/>
                    </a:lnTo>
                    <a:lnTo>
                      <a:pt x="2191" y="615"/>
                    </a:lnTo>
                    <a:lnTo>
                      <a:pt x="2331" y="718"/>
                    </a:lnTo>
                    <a:lnTo>
                      <a:pt x="2459" y="846"/>
                    </a:lnTo>
                    <a:lnTo>
                      <a:pt x="2588" y="987"/>
                    </a:lnTo>
                    <a:lnTo>
                      <a:pt x="2613" y="1012"/>
                    </a:lnTo>
                    <a:lnTo>
                      <a:pt x="2652" y="1038"/>
                    </a:lnTo>
                    <a:lnTo>
                      <a:pt x="2690" y="1051"/>
                    </a:lnTo>
                    <a:lnTo>
                      <a:pt x="2728" y="1051"/>
                    </a:lnTo>
                    <a:lnTo>
                      <a:pt x="2780" y="1038"/>
                    </a:lnTo>
                    <a:lnTo>
                      <a:pt x="2844" y="1012"/>
                    </a:lnTo>
                    <a:lnTo>
                      <a:pt x="2882" y="961"/>
                    </a:lnTo>
                    <a:lnTo>
                      <a:pt x="2908" y="897"/>
                    </a:lnTo>
                    <a:lnTo>
                      <a:pt x="2908" y="820"/>
                    </a:lnTo>
                    <a:lnTo>
                      <a:pt x="2869" y="756"/>
                    </a:lnTo>
                    <a:lnTo>
                      <a:pt x="2716" y="589"/>
                    </a:lnTo>
                    <a:lnTo>
                      <a:pt x="2562" y="436"/>
                    </a:lnTo>
                    <a:lnTo>
                      <a:pt x="2395" y="308"/>
                    </a:lnTo>
                    <a:lnTo>
                      <a:pt x="2216" y="192"/>
                    </a:lnTo>
                    <a:lnTo>
                      <a:pt x="2024" y="116"/>
                    </a:lnTo>
                    <a:lnTo>
                      <a:pt x="1845" y="52"/>
                    </a:lnTo>
                    <a:lnTo>
                      <a:pt x="1653" y="13"/>
                    </a:lnTo>
                    <a:lnTo>
                      <a:pt x="1448" y="0"/>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3"/>
              <p:cNvSpPr/>
              <p:nvPr/>
            </p:nvSpPr>
            <p:spPr>
              <a:xfrm>
                <a:off x="4353735" y="2661239"/>
                <a:ext cx="148555" cy="53451"/>
              </a:xfrm>
              <a:custGeom>
                <a:rect b="b" l="l" r="r" t="t"/>
                <a:pathLst>
                  <a:path extrusionOk="0" h="1051" w="2921">
                    <a:moveTo>
                      <a:pt x="1461" y="1"/>
                    </a:moveTo>
                    <a:lnTo>
                      <a:pt x="1269" y="13"/>
                    </a:lnTo>
                    <a:lnTo>
                      <a:pt x="1077" y="52"/>
                    </a:lnTo>
                    <a:lnTo>
                      <a:pt x="884" y="116"/>
                    </a:lnTo>
                    <a:lnTo>
                      <a:pt x="705" y="205"/>
                    </a:lnTo>
                    <a:lnTo>
                      <a:pt x="526" y="308"/>
                    </a:lnTo>
                    <a:lnTo>
                      <a:pt x="359" y="436"/>
                    </a:lnTo>
                    <a:lnTo>
                      <a:pt x="193" y="590"/>
                    </a:lnTo>
                    <a:lnTo>
                      <a:pt x="39" y="756"/>
                    </a:lnTo>
                    <a:lnTo>
                      <a:pt x="13" y="820"/>
                    </a:lnTo>
                    <a:lnTo>
                      <a:pt x="1" y="897"/>
                    </a:lnTo>
                    <a:lnTo>
                      <a:pt x="26" y="961"/>
                    </a:lnTo>
                    <a:lnTo>
                      <a:pt x="78" y="1012"/>
                    </a:lnTo>
                    <a:lnTo>
                      <a:pt x="142" y="1051"/>
                    </a:lnTo>
                    <a:lnTo>
                      <a:pt x="206" y="1051"/>
                    </a:lnTo>
                    <a:lnTo>
                      <a:pt x="270" y="1038"/>
                    </a:lnTo>
                    <a:lnTo>
                      <a:pt x="334" y="987"/>
                    </a:lnTo>
                    <a:lnTo>
                      <a:pt x="449" y="846"/>
                    </a:lnTo>
                    <a:lnTo>
                      <a:pt x="577" y="731"/>
                    </a:lnTo>
                    <a:lnTo>
                      <a:pt x="718" y="628"/>
                    </a:lnTo>
                    <a:lnTo>
                      <a:pt x="859" y="538"/>
                    </a:lnTo>
                    <a:lnTo>
                      <a:pt x="1012" y="474"/>
                    </a:lnTo>
                    <a:lnTo>
                      <a:pt x="1153" y="423"/>
                    </a:lnTo>
                    <a:lnTo>
                      <a:pt x="1307" y="398"/>
                    </a:lnTo>
                    <a:lnTo>
                      <a:pt x="1461" y="385"/>
                    </a:lnTo>
                    <a:lnTo>
                      <a:pt x="1614" y="398"/>
                    </a:lnTo>
                    <a:lnTo>
                      <a:pt x="1768" y="423"/>
                    </a:lnTo>
                    <a:lnTo>
                      <a:pt x="1922" y="474"/>
                    </a:lnTo>
                    <a:lnTo>
                      <a:pt x="2063" y="538"/>
                    </a:lnTo>
                    <a:lnTo>
                      <a:pt x="2204" y="628"/>
                    </a:lnTo>
                    <a:lnTo>
                      <a:pt x="2345" y="731"/>
                    </a:lnTo>
                    <a:lnTo>
                      <a:pt x="2473" y="846"/>
                    </a:lnTo>
                    <a:lnTo>
                      <a:pt x="2588" y="987"/>
                    </a:lnTo>
                    <a:lnTo>
                      <a:pt x="2626" y="1012"/>
                    </a:lnTo>
                    <a:lnTo>
                      <a:pt x="2652" y="1038"/>
                    </a:lnTo>
                    <a:lnTo>
                      <a:pt x="2690" y="1051"/>
                    </a:lnTo>
                    <a:lnTo>
                      <a:pt x="2793" y="1051"/>
                    </a:lnTo>
                    <a:lnTo>
                      <a:pt x="2844" y="1012"/>
                    </a:lnTo>
                    <a:lnTo>
                      <a:pt x="2895" y="961"/>
                    </a:lnTo>
                    <a:lnTo>
                      <a:pt x="2921" y="897"/>
                    </a:lnTo>
                    <a:lnTo>
                      <a:pt x="2908" y="820"/>
                    </a:lnTo>
                    <a:lnTo>
                      <a:pt x="2882" y="756"/>
                    </a:lnTo>
                    <a:lnTo>
                      <a:pt x="2729" y="590"/>
                    </a:lnTo>
                    <a:lnTo>
                      <a:pt x="2562" y="436"/>
                    </a:lnTo>
                    <a:lnTo>
                      <a:pt x="2396" y="308"/>
                    </a:lnTo>
                    <a:lnTo>
                      <a:pt x="2229" y="205"/>
                    </a:lnTo>
                    <a:lnTo>
                      <a:pt x="2037" y="116"/>
                    </a:lnTo>
                    <a:lnTo>
                      <a:pt x="1845" y="52"/>
                    </a:lnTo>
                    <a:lnTo>
                      <a:pt x="1653" y="13"/>
                    </a:lnTo>
                    <a:lnTo>
                      <a:pt x="1461" y="1"/>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3"/>
              <p:cNvSpPr/>
              <p:nvPr/>
            </p:nvSpPr>
            <p:spPr>
              <a:xfrm>
                <a:off x="4596067" y="2661239"/>
                <a:ext cx="148555" cy="53451"/>
              </a:xfrm>
              <a:custGeom>
                <a:rect b="b" l="l" r="r" t="t"/>
                <a:pathLst>
                  <a:path extrusionOk="0" h="1051" w="2921">
                    <a:moveTo>
                      <a:pt x="1460" y="1"/>
                    </a:moveTo>
                    <a:lnTo>
                      <a:pt x="1268" y="13"/>
                    </a:lnTo>
                    <a:lnTo>
                      <a:pt x="1076" y="52"/>
                    </a:lnTo>
                    <a:lnTo>
                      <a:pt x="884" y="116"/>
                    </a:lnTo>
                    <a:lnTo>
                      <a:pt x="692" y="205"/>
                    </a:lnTo>
                    <a:lnTo>
                      <a:pt x="525" y="308"/>
                    </a:lnTo>
                    <a:lnTo>
                      <a:pt x="346" y="436"/>
                    </a:lnTo>
                    <a:lnTo>
                      <a:pt x="192" y="590"/>
                    </a:lnTo>
                    <a:lnTo>
                      <a:pt x="39" y="756"/>
                    </a:lnTo>
                    <a:lnTo>
                      <a:pt x="13" y="820"/>
                    </a:lnTo>
                    <a:lnTo>
                      <a:pt x="0" y="897"/>
                    </a:lnTo>
                    <a:lnTo>
                      <a:pt x="26" y="961"/>
                    </a:lnTo>
                    <a:lnTo>
                      <a:pt x="77" y="1012"/>
                    </a:lnTo>
                    <a:lnTo>
                      <a:pt x="141" y="1051"/>
                    </a:lnTo>
                    <a:lnTo>
                      <a:pt x="205" y="1051"/>
                    </a:lnTo>
                    <a:lnTo>
                      <a:pt x="269" y="1038"/>
                    </a:lnTo>
                    <a:lnTo>
                      <a:pt x="333" y="987"/>
                    </a:lnTo>
                    <a:lnTo>
                      <a:pt x="448" y="846"/>
                    </a:lnTo>
                    <a:lnTo>
                      <a:pt x="577" y="731"/>
                    </a:lnTo>
                    <a:lnTo>
                      <a:pt x="717" y="628"/>
                    </a:lnTo>
                    <a:lnTo>
                      <a:pt x="858" y="538"/>
                    </a:lnTo>
                    <a:lnTo>
                      <a:pt x="999" y="474"/>
                    </a:lnTo>
                    <a:lnTo>
                      <a:pt x="1153" y="423"/>
                    </a:lnTo>
                    <a:lnTo>
                      <a:pt x="1307" y="398"/>
                    </a:lnTo>
                    <a:lnTo>
                      <a:pt x="1460" y="385"/>
                    </a:lnTo>
                    <a:lnTo>
                      <a:pt x="1614" y="398"/>
                    </a:lnTo>
                    <a:lnTo>
                      <a:pt x="1768" y="423"/>
                    </a:lnTo>
                    <a:lnTo>
                      <a:pt x="1909" y="474"/>
                    </a:lnTo>
                    <a:lnTo>
                      <a:pt x="2062" y="538"/>
                    </a:lnTo>
                    <a:lnTo>
                      <a:pt x="2203" y="628"/>
                    </a:lnTo>
                    <a:lnTo>
                      <a:pt x="2344" y="731"/>
                    </a:lnTo>
                    <a:lnTo>
                      <a:pt x="2472" y="846"/>
                    </a:lnTo>
                    <a:lnTo>
                      <a:pt x="2587" y="987"/>
                    </a:lnTo>
                    <a:lnTo>
                      <a:pt x="2626" y="1012"/>
                    </a:lnTo>
                    <a:lnTo>
                      <a:pt x="2651" y="1038"/>
                    </a:lnTo>
                    <a:lnTo>
                      <a:pt x="2690" y="1051"/>
                    </a:lnTo>
                    <a:lnTo>
                      <a:pt x="2792" y="1051"/>
                    </a:lnTo>
                    <a:lnTo>
                      <a:pt x="2844" y="1012"/>
                    </a:lnTo>
                    <a:lnTo>
                      <a:pt x="2895" y="961"/>
                    </a:lnTo>
                    <a:lnTo>
                      <a:pt x="2920" y="897"/>
                    </a:lnTo>
                    <a:lnTo>
                      <a:pt x="2908" y="820"/>
                    </a:lnTo>
                    <a:lnTo>
                      <a:pt x="2882" y="756"/>
                    </a:lnTo>
                    <a:lnTo>
                      <a:pt x="2728" y="590"/>
                    </a:lnTo>
                    <a:lnTo>
                      <a:pt x="2562" y="436"/>
                    </a:lnTo>
                    <a:lnTo>
                      <a:pt x="2395" y="308"/>
                    </a:lnTo>
                    <a:lnTo>
                      <a:pt x="2216" y="205"/>
                    </a:lnTo>
                    <a:lnTo>
                      <a:pt x="2037" y="116"/>
                    </a:lnTo>
                    <a:lnTo>
                      <a:pt x="1845" y="52"/>
                    </a:lnTo>
                    <a:lnTo>
                      <a:pt x="1652" y="13"/>
                    </a:lnTo>
                    <a:lnTo>
                      <a:pt x="1460" y="1"/>
                    </a:lnTo>
                    <a:close/>
                  </a:path>
                </a:pathLst>
              </a:cu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3"/>
              <p:cNvSpPr/>
              <p:nvPr/>
            </p:nvSpPr>
            <p:spPr>
              <a:xfrm>
                <a:off x="3805297" y="2135584"/>
                <a:ext cx="282768" cy="62606"/>
              </a:xfrm>
              <a:custGeom>
                <a:rect b="b" l="l" r="r" t="t"/>
                <a:pathLst>
                  <a:path extrusionOk="0" h="1231" w="5560">
                    <a:moveTo>
                      <a:pt x="0" y="1"/>
                    </a:moveTo>
                    <a:lnTo>
                      <a:pt x="0" y="1230"/>
                    </a:lnTo>
                    <a:lnTo>
                      <a:pt x="5559" y="1230"/>
                    </a:lnTo>
                    <a:lnTo>
                      <a:pt x="5559" y="1"/>
                    </a:lnTo>
                    <a:close/>
                  </a:path>
                </a:pathLst>
              </a:custGeom>
              <a:solidFill>
                <a:srgbClr val="26E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3"/>
              <p:cNvSpPr/>
              <p:nvPr/>
            </p:nvSpPr>
            <p:spPr>
              <a:xfrm>
                <a:off x="3976582" y="3788734"/>
                <a:ext cx="1190778" cy="100393"/>
              </a:xfrm>
              <a:custGeom>
                <a:rect b="b" l="l" r="r" t="t"/>
                <a:pathLst>
                  <a:path extrusionOk="0" h="1974" w="23414">
                    <a:moveTo>
                      <a:pt x="1551" y="1"/>
                    </a:moveTo>
                    <a:lnTo>
                      <a:pt x="1371" y="27"/>
                    </a:lnTo>
                    <a:lnTo>
                      <a:pt x="1218" y="78"/>
                    </a:lnTo>
                    <a:lnTo>
                      <a:pt x="1051" y="129"/>
                    </a:lnTo>
                    <a:lnTo>
                      <a:pt x="910" y="206"/>
                    </a:lnTo>
                    <a:lnTo>
                      <a:pt x="769" y="296"/>
                    </a:lnTo>
                    <a:lnTo>
                      <a:pt x="629" y="385"/>
                    </a:lnTo>
                    <a:lnTo>
                      <a:pt x="513" y="500"/>
                    </a:lnTo>
                    <a:lnTo>
                      <a:pt x="398" y="616"/>
                    </a:lnTo>
                    <a:lnTo>
                      <a:pt x="296" y="757"/>
                    </a:lnTo>
                    <a:lnTo>
                      <a:pt x="219" y="898"/>
                    </a:lnTo>
                    <a:lnTo>
                      <a:pt x="142" y="1038"/>
                    </a:lnTo>
                    <a:lnTo>
                      <a:pt x="78" y="1205"/>
                    </a:lnTo>
                    <a:lnTo>
                      <a:pt x="39" y="1371"/>
                    </a:lnTo>
                    <a:lnTo>
                      <a:pt x="14" y="1538"/>
                    </a:lnTo>
                    <a:lnTo>
                      <a:pt x="1" y="1717"/>
                    </a:lnTo>
                    <a:lnTo>
                      <a:pt x="1" y="1973"/>
                    </a:lnTo>
                    <a:lnTo>
                      <a:pt x="23414" y="1973"/>
                    </a:lnTo>
                    <a:lnTo>
                      <a:pt x="23414" y="1717"/>
                    </a:lnTo>
                    <a:lnTo>
                      <a:pt x="23414" y="1538"/>
                    </a:lnTo>
                    <a:lnTo>
                      <a:pt x="23388" y="1371"/>
                    </a:lnTo>
                    <a:lnTo>
                      <a:pt x="23337" y="1205"/>
                    </a:lnTo>
                    <a:lnTo>
                      <a:pt x="23286" y="1038"/>
                    </a:lnTo>
                    <a:lnTo>
                      <a:pt x="23209" y="898"/>
                    </a:lnTo>
                    <a:lnTo>
                      <a:pt x="23119" y="757"/>
                    </a:lnTo>
                    <a:lnTo>
                      <a:pt x="23029" y="616"/>
                    </a:lnTo>
                    <a:lnTo>
                      <a:pt x="22914" y="500"/>
                    </a:lnTo>
                    <a:lnTo>
                      <a:pt x="22799" y="385"/>
                    </a:lnTo>
                    <a:lnTo>
                      <a:pt x="22658" y="296"/>
                    </a:lnTo>
                    <a:lnTo>
                      <a:pt x="22517" y="206"/>
                    </a:lnTo>
                    <a:lnTo>
                      <a:pt x="22376" y="129"/>
                    </a:lnTo>
                    <a:lnTo>
                      <a:pt x="22210" y="78"/>
                    </a:lnTo>
                    <a:lnTo>
                      <a:pt x="22043" y="27"/>
                    </a:lnTo>
                    <a:lnTo>
                      <a:pt x="21877" y="1"/>
                    </a:lnTo>
                    <a:close/>
                  </a:path>
                </a:pathLst>
              </a:custGeom>
              <a:solidFill>
                <a:srgbClr val="2776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8" name="Google Shape;808;p33"/>
            <p:cNvSpPr/>
            <p:nvPr/>
          </p:nvSpPr>
          <p:spPr>
            <a:xfrm>
              <a:off x="3954300" y="2808350"/>
              <a:ext cx="142200" cy="142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3"/>
            <p:cNvSpPr/>
            <p:nvPr/>
          </p:nvSpPr>
          <p:spPr>
            <a:xfrm>
              <a:off x="5754525" y="4370450"/>
              <a:ext cx="142200" cy="142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0" name="Google Shape;810;p33"/>
          <p:cNvSpPr/>
          <p:nvPr/>
        </p:nvSpPr>
        <p:spPr>
          <a:xfrm>
            <a:off x="3309575" y="2492625"/>
            <a:ext cx="69300" cy="682500"/>
          </a:xfrm>
          <a:prstGeom prst="rightBrace">
            <a:avLst>
              <a:gd fmla="val 50000" name="adj1"/>
              <a:gd fmla="val 50000" name="adj2"/>
            </a:avLst>
          </a:prstGeom>
          <a:noFill/>
          <a:ln cap="flat" cmpd="sng" w="19050">
            <a:solidFill>
              <a:srgbClr val="E4EA2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3"/>
          <p:cNvSpPr txBox="1"/>
          <p:nvPr/>
        </p:nvSpPr>
        <p:spPr>
          <a:xfrm>
            <a:off x="3471850" y="2656875"/>
            <a:ext cx="1152000" cy="354000"/>
          </a:xfrm>
          <a:prstGeom prst="rect">
            <a:avLst/>
          </a:prstGeom>
          <a:solidFill>
            <a:srgbClr val="FF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latin typeface="Lato"/>
                <a:ea typeface="Lato"/>
                <a:cs typeface="Lato"/>
                <a:sym typeface="Lato"/>
              </a:rPr>
              <a:t>GridSearchCV</a:t>
            </a:r>
            <a:endParaRPr sz="11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34"/>
          <p:cNvSpPr txBox="1"/>
          <p:nvPr>
            <p:ph type="title"/>
          </p:nvPr>
        </p:nvSpPr>
        <p:spPr>
          <a:xfrm>
            <a:off x="352663" y="1677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t>Results (After Hyperparameters Tuning)</a:t>
            </a:r>
            <a:endParaRPr sz="2300"/>
          </a:p>
        </p:txBody>
      </p:sp>
      <p:graphicFrame>
        <p:nvGraphicFramePr>
          <p:cNvPr id="817" name="Google Shape;817;p34"/>
          <p:cNvGraphicFramePr/>
          <p:nvPr/>
        </p:nvGraphicFramePr>
        <p:xfrm>
          <a:off x="303925" y="844925"/>
          <a:ext cx="3000000" cy="3000000"/>
        </p:xfrm>
        <a:graphic>
          <a:graphicData uri="http://schemas.openxmlformats.org/drawingml/2006/table">
            <a:tbl>
              <a:tblPr>
                <a:noFill/>
                <a:tableStyleId>{FE35E9CC-AC56-4C58-B8B7-F6A0198F32F3}</a:tableStyleId>
              </a:tblPr>
              <a:tblGrid>
                <a:gridCol w="1189200"/>
                <a:gridCol w="1189200"/>
                <a:gridCol w="1137475"/>
                <a:gridCol w="1294975"/>
                <a:gridCol w="1463100"/>
                <a:gridCol w="1056000"/>
                <a:gridCol w="1288125"/>
              </a:tblGrid>
              <a:tr h="609575">
                <a:tc>
                  <a:txBody>
                    <a:bodyPr/>
                    <a:lstStyle/>
                    <a:p>
                      <a:pPr indent="0" lvl="0" marL="0" rtl="0" algn="l">
                        <a:spcBef>
                          <a:spcPts val="0"/>
                        </a:spcBef>
                        <a:spcAft>
                          <a:spcPts val="0"/>
                        </a:spcAft>
                        <a:buNone/>
                      </a:pPr>
                      <a:r>
                        <a:rPr b="1" lang="en-GB">
                          <a:solidFill>
                            <a:schemeClr val="dk1"/>
                          </a:solidFill>
                        </a:rPr>
                        <a:t>Results </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GB">
                          <a:solidFill>
                            <a:schemeClr val="dk1"/>
                          </a:solidFill>
                        </a:rPr>
                        <a:t>Linear </a:t>
                      </a:r>
                      <a:endParaRPr b="1">
                        <a:solidFill>
                          <a:schemeClr val="dk1"/>
                        </a:solidFill>
                      </a:endParaRPr>
                    </a:p>
                    <a:p>
                      <a:pPr indent="0" lvl="0" marL="0" rtl="0" algn="l">
                        <a:spcBef>
                          <a:spcPts val="0"/>
                        </a:spcBef>
                        <a:spcAft>
                          <a:spcPts val="0"/>
                        </a:spcAft>
                        <a:buNone/>
                      </a:pPr>
                      <a:r>
                        <a:rPr b="1" lang="en-GB">
                          <a:solidFill>
                            <a:schemeClr val="dk1"/>
                          </a:solidFill>
                        </a:rPr>
                        <a:t>Lasso</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GB">
                          <a:solidFill>
                            <a:schemeClr val="dk1"/>
                          </a:solidFill>
                        </a:rPr>
                        <a:t>Linear</a:t>
                      </a:r>
                      <a:endParaRPr b="1">
                        <a:solidFill>
                          <a:schemeClr val="dk1"/>
                        </a:solidFill>
                      </a:endParaRPr>
                    </a:p>
                    <a:p>
                      <a:pPr indent="0" lvl="0" marL="0" rtl="0" algn="l">
                        <a:spcBef>
                          <a:spcPts val="0"/>
                        </a:spcBef>
                        <a:spcAft>
                          <a:spcPts val="0"/>
                        </a:spcAft>
                        <a:buNone/>
                      </a:pPr>
                      <a:r>
                        <a:rPr b="1" lang="en-GB">
                          <a:solidFill>
                            <a:schemeClr val="dk1"/>
                          </a:solidFill>
                        </a:rPr>
                        <a:t>Ridge</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GB">
                          <a:solidFill>
                            <a:schemeClr val="dk1"/>
                          </a:solidFill>
                        </a:rPr>
                        <a:t>DecisionTree</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GB">
                          <a:solidFill>
                            <a:schemeClr val="dk1"/>
                          </a:solidFill>
                        </a:rPr>
                        <a:t>RandomForest</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GB">
                          <a:solidFill>
                            <a:schemeClr val="dk1"/>
                          </a:solidFill>
                        </a:rPr>
                        <a:t>XGBoost</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GB">
                          <a:solidFill>
                            <a:schemeClr val="dk1"/>
                          </a:solidFill>
                        </a:rPr>
                        <a:t>kNN Regression</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1249650">
                <a:tc>
                  <a:txBody>
                    <a:bodyPr/>
                    <a:lstStyle/>
                    <a:p>
                      <a:pPr indent="0" lvl="0" marL="0" rtl="0" algn="l">
                        <a:spcBef>
                          <a:spcPts val="0"/>
                        </a:spcBef>
                        <a:spcAft>
                          <a:spcPts val="0"/>
                        </a:spcAft>
                        <a:buNone/>
                      </a:pPr>
                      <a:r>
                        <a:rPr b="1" lang="en-GB">
                          <a:solidFill>
                            <a:schemeClr val="dk1"/>
                          </a:solidFill>
                        </a:rPr>
                        <a:t>RMSE</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l">
                        <a:spcBef>
                          <a:spcPts val="0"/>
                        </a:spcBef>
                        <a:spcAft>
                          <a:spcPts val="0"/>
                        </a:spcAft>
                        <a:buClr>
                          <a:schemeClr val="dk1"/>
                        </a:buClr>
                        <a:buSzPts val="1100"/>
                        <a:buFont typeface="Arial"/>
                        <a:buNone/>
                      </a:pPr>
                      <a:r>
                        <a:rPr lang="en-GB">
                          <a:solidFill>
                            <a:schemeClr val="lt1"/>
                          </a:solidFill>
                        </a:rPr>
                        <a:t>16391.525</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16384.995</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21927.557</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19887.886</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GB">
                          <a:solidFill>
                            <a:schemeClr val="dk1"/>
                          </a:solidFill>
                          <a:highlight>
                            <a:srgbClr val="FF9900"/>
                          </a:highlight>
                        </a:rPr>
                        <a:t>12973.072</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14499.610</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36300">
                <a:tc>
                  <a:txBody>
                    <a:bodyPr/>
                    <a:lstStyle/>
                    <a:p>
                      <a:pPr indent="0" lvl="0" marL="0" rtl="0" algn="l">
                        <a:spcBef>
                          <a:spcPts val="0"/>
                        </a:spcBef>
                        <a:spcAft>
                          <a:spcPts val="0"/>
                        </a:spcAft>
                        <a:buNone/>
                      </a:pPr>
                      <a:r>
                        <a:rPr b="1" lang="en-GB">
                          <a:solidFill>
                            <a:schemeClr val="dk1"/>
                          </a:solidFill>
                        </a:rPr>
                        <a:t> R</a:t>
                      </a:r>
                      <a:r>
                        <a:rPr b="1" baseline="30000" lang="en-GB">
                          <a:solidFill>
                            <a:schemeClr val="dk1"/>
                          </a:solidFill>
                        </a:rPr>
                        <a:t>2</a:t>
                      </a:r>
                      <a:endParaRPr b="1" baseline="30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l">
                        <a:spcBef>
                          <a:spcPts val="0"/>
                        </a:spcBef>
                        <a:spcAft>
                          <a:spcPts val="0"/>
                        </a:spcAft>
                        <a:buClr>
                          <a:schemeClr val="dk1"/>
                        </a:buClr>
                        <a:buSzPts val="1100"/>
                        <a:buFont typeface="Arial"/>
                        <a:buNone/>
                      </a:pPr>
                      <a:r>
                        <a:rPr lang="en-GB">
                          <a:solidFill>
                            <a:schemeClr val="lt1"/>
                          </a:solidFill>
                        </a:rPr>
                        <a:t>0.95535</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0.95539</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0.92009</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0.93427</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GB">
                          <a:solidFill>
                            <a:schemeClr val="dk1"/>
                          </a:solidFill>
                          <a:highlight>
                            <a:srgbClr val="FF9900"/>
                          </a:highlight>
                        </a:rPr>
                        <a:t>0.97203</a:t>
                      </a:r>
                      <a:endParaRPr b="1">
                        <a:solidFill>
                          <a:schemeClr val="dk1"/>
                        </a:solidFill>
                        <a:highlight>
                          <a:srgbClr val="FF9900"/>
                        </a:highlight>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0.96506</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36300">
                <a:tc>
                  <a:txBody>
                    <a:bodyPr/>
                    <a:lstStyle/>
                    <a:p>
                      <a:pPr indent="0" lvl="0" marL="0" rtl="0" algn="l">
                        <a:spcBef>
                          <a:spcPts val="0"/>
                        </a:spcBef>
                        <a:spcAft>
                          <a:spcPts val="0"/>
                        </a:spcAft>
                        <a:buNone/>
                      </a:pPr>
                      <a:r>
                        <a:rPr b="1" lang="en-GB">
                          <a:solidFill>
                            <a:schemeClr val="dk1"/>
                          </a:solidFill>
                        </a:rPr>
                        <a:t>MAE</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l">
                        <a:spcBef>
                          <a:spcPts val="0"/>
                        </a:spcBef>
                        <a:spcAft>
                          <a:spcPts val="0"/>
                        </a:spcAft>
                        <a:buClr>
                          <a:schemeClr val="dk1"/>
                        </a:buClr>
                        <a:buSzPts val="1100"/>
                        <a:buFont typeface="Arial"/>
                        <a:buNone/>
                      </a:pPr>
                      <a:r>
                        <a:rPr lang="en-GB">
                          <a:solidFill>
                            <a:schemeClr val="lt1"/>
                          </a:solidFill>
                        </a:rPr>
                        <a:t>10647.978</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10646.3036</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9596.492</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13299.435</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GB">
                          <a:solidFill>
                            <a:schemeClr val="dk1"/>
                          </a:solidFill>
                          <a:highlight>
                            <a:srgbClr val="FF9900"/>
                          </a:highlight>
                        </a:rPr>
                        <a:t>7097.226</a:t>
                      </a:r>
                      <a:endParaRPr b="1">
                        <a:solidFill>
                          <a:schemeClr val="dk1"/>
                        </a:solidFill>
                        <a:highlight>
                          <a:srgbClr val="FF9900"/>
                        </a:highlight>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 8425.459</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35"/>
          <p:cNvSpPr txBox="1"/>
          <p:nvPr>
            <p:ph type="title"/>
          </p:nvPr>
        </p:nvSpPr>
        <p:spPr>
          <a:xfrm>
            <a:off x="1297500" y="2809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 XGBoost and kNN Regression</a:t>
            </a:r>
            <a:endParaRPr/>
          </a:p>
        </p:txBody>
      </p:sp>
      <p:graphicFrame>
        <p:nvGraphicFramePr>
          <p:cNvPr id="823" name="Google Shape;823;p35"/>
          <p:cNvGraphicFramePr/>
          <p:nvPr/>
        </p:nvGraphicFramePr>
        <p:xfrm>
          <a:off x="2531275" y="945900"/>
          <a:ext cx="3000000" cy="3000000"/>
        </p:xfrm>
        <a:graphic>
          <a:graphicData uri="http://schemas.openxmlformats.org/drawingml/2006/table">
            <a:tbl>
              <a:tblPr>
                <a:noFill/>
                <a:tableStyleId>{FE35E9CC-AC56-4C58-B8B7-F6A0198F32F3}</a:tableStyleId>
              </a:tblPr>
              <a:tblGrid>
                <a:gridCol w="1653500"/>
                <a:gridCol w="1509550"/>
                <a:gridCol w="1653500"/>
              </a:tblGrid>
              <a:tr h="809850">
                <a:tc>
                  <a:txBody>
                    <a:bodyPr/>
                    <a:lstStyle/>
                    <a:p>
                      <a:pPr indent="0" lvl="0" marL="0" rtl="0" algn="l">
                        <a:spcBef>
                          <a:spcPts val="0"/>
                        </a:spcBef>
                        <a:spcAft>
                          <a:spcPts val="0"/>
                        </a:spcAft>
                        <a:buNone/>
                      </a:pPr>
                      <a:r>
                        <a:rPr b="1" lang="en-GB">
                          <a:solidFill>
                            <a:schemeClr val="dk1"/>
                          </a:solidFill>
                        </a:rPr>
                        <a:t>Results </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GB">
                          <a:solidFill>
                            <a:schemeClr val="dk1"/>
                          </a:solidFill>
                        </a:rPr>
                        <a:t>XGBoost</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GB">
                          <a:solidFill>
                            <a:schemeClr val="dk1"/>
                          </a:solidFill>
                        </a:rPr>
                        <a:t>kNN Regression</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1229825">
                <a:tc>
                  <a:txBody>
                    <a:bodyPr/>
                    <a:lstStyle/>
                    <a:p>
                      <a:pPr indent="0" lvl="0" marL="0" rtl="0" algn="l">
                        <a:spcBef>
                          <a:spcPts val="0"/>
                        </a:spcBef>
                        <a:spcAft>
                          <a:spcPts val="0"/>
                        </a:spcAft>
                        <a:buNone/>
                      </a:pPr>
                      <a:r>
                        <a:rPr b="1" lang="en-GB">
                          <a:solidFill>
                            <a:schemeClr val="dk1"/>
                          </a:solidFill>
                        </a:rPr>
                        <a:t>RMSE</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l">
                        <a:spcBef>
                          <a:spcPts val="0"/>
                        </a:spcBef>
                        <a:spcAft>
                          <a:spcPts val="0"/>
                        </a:spcAft>
                        <a:buClr>
                          <a:schemeClr val="dk1"/>
                        </a:buClr>
                        <a:buSzPts val="1100"/>
                        <a:buFont typeface="Arial"/>
                        <a:buNone/>
                      </a:pPr>
                      <a:r>
                        <a:rPr lang="en-GB">
                          <a:solidFill>
                            <a:schemeClr val="lt1"/>
                          </a:solidFill>
                        </a:rPr>
                        <a:t>12973.072</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14499.610</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19850">
                <a:tc>
                  <a:txBody>
                    <a:bodyPr/>
                    <a:lstStyle/>
                    <a:p>
                      <a:pPr indent="0" lvl="0" marL="0" rtl="0" algn="l">
                        <a:spcBef>
                          <a:spcPts val="0"/>
                        </a:spcBef>
                        <a:spcAft>
                          <a:spcPts val="0"/>
                        </a:spcAft>
                        <a:buNone/>
                      </a:pPr>
                      <a:r>
                        <a:rPr b="1" lang="en-GB">
                          <a:solidFill>
                            <a:schemeClr val="dk1"/>
                          </a:solidFill>
                        </a:rPr>
                        <a:t> R</a:t>
                      </a:r>
                      <a:r>
                        <a:rPr b="1" baseline="30000" lang="en-GB">
                          <a:solidFill>
                            <a:schemeClr val="dk1"/>
                          </a:solidFill>
                        </a:rPr>
                        <a:t>2</a:t>
                      </a:r>
                      <a:endParaRPr b="1" baseline="30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l">
                        <a:spcBef>
                          <a:spcPts val="0"/>
                        </a:spcBef>
                        <a:spcAft>
                          <a:spcPts val="0"/>
                        </a:spcAft>
                        <a:buClr>
                          <a:schemeClr val="dk1"/>
                        </a:buClr>
                        <a:buSzPts val="1100"/>
                        <a:buFont typeface="Arial"/>
                        <a:buNone/>
                      </a:pPr>
                      <a:r>
                        <a:rPr b="1" lang="en-GB">
                          <a:solidFill>
                            <a:schemeClr val="lt1"/>
                          </a:solidFill>
                        </a:rPr>
                        <a:t>0.97203</a:t>
                      </a:r>
                      <a:endParaRPr b="1">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0.96506</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19850">
                <a:tc>
                  <a:txBody>
                    <a:bodyPr/>
                    <a:lstStyle/>
                    <a:p>
                      <a:pPr indent="0" lvl="0" marL="0" rtl="0" algn="l">
                        <a:spcBef>
                          <a:spcPts val="0"/>
                        </a:spcBef>
                        <a:spcAft>
                          <a:spcPts val="0"/>
                        </a:spcAft>
                        <a:buNone/>
                      </a:pPr>
                      <a:r>
                        <a:rPr b="1" lang="en-GB">
                          <a:solidFill>
                            <a:schemeClr val="dk1"/>
                          </a:solidFill>
                        </a:rPr>
                        <a:t>MAE</a:t>
                      </a:r>
                      <a:endParaRPr b="1">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l">
                        <a:spcBef>
                          <a:spcPts val="0"/>
                        </a:spcBef>
                        <a:spcAft>
                          <a:spcPts val="0"/>
                        </a:spcAft>
                        <a:buClr>
                          <a:schemeClr val="dk1"/>
                        </a:buClr>
                        <a:buSzPts val="1100"/>
                        <a:buFont typeface="Arial"/>
                        <a:buNone/>
                      </a:pPr>
                      <a:r>
                        <a:rPr lang="en-GB">
                          <a:solidFill>
                            <a:schemeClr val="lt1"/>
                          </a:solidFill>
                        </a:rPr>
                        <a:t>7097.226</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lt1"/>
                          </a:solidFill>
                        </a:rPr>
                        <a:t> 8425.459</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36"/>
          <p:cNvSpPr txBox="1"/>
          <p:nvPr>
            <p:ph type="title"/>
          </p:nvPr>
        </p:nvSpPr>
        <p:spPr>
          <a:xfrm>
            <a:off x="1052550" y="162925"/>
            <a:ext cx="7038900" cy="586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XGBoost Regressor</a:t>
            </a:r>
            <a:endParaRPr/>
          </a:p>
        </p:txBody>
      </p:sp>
      <p:graphicFrame>
        <p:nvGraphicFramePr>
          <p:cNvPr id="829" name="Google Shape;829;p36"/>
          <p:cNvGraphicFramePr/>
          <p:nvPr/>
        </p:nvGraphicFramePr>
        <p:xfrm>
          <a:off x="1313800" y="788225"/>
          <a:ext cx="3000000" cy="3000000"/>
        </p:xfrm>
        <a:graphic>
          <a:graphicData uri="http://schemas.openxmlformats.org/drawingml/2006/table">
            <a:tbl>
              <a:tblPr>
                <a:noFill/>
                <a:tableStyleId>{FE35E9CC-AC56-4C58-B8B7-F6A0198F32F3}</a:tableStyleId>
              </a:tblPr>
              <a:tblGrid>
                <a:gridCol w="1406275"/>
                <a:gridCol w="1508950"/>
                <a:gridCol w="2028050"/>
                <a:gridCol w="2028050"/>
              </a:tblGrid>
              <a:tr h="385725">
                <a:tc>
                  <a:txBody>
                    <a:bodyPr/>
                    <a:lstStyle/>
                    <a:p>
                      <a:pPr indent="0" lvl="0" marL="0" rtl="0" algn="ctr">
                        <a:spcBef>
                          <a:spcPts val="0"/>
                        </a:spcBef>
                        <a:spcAft>
                          <a:spcPts val="0"/>
                        </a:spcAft>
                        <a:buNone/>
                      </a:pPr>
                      <a:r>
                        <a:rPr b="1" lang="en-GB" sz="1200">
                          <a:solidFill>
                            <a:schemeClr val="dk1"/>
                          </a:solidFill>
                        </a:rPr>
                        <a:t>Model</a:t>
                      </a:r>
                      <a:endParaRPr b="1" sz="1200">
                        <a:solidFill>
                          <a:schemeClr val="dk1"/>
                        </a:solidFill>
                      </a:endParaRPr>
                    </a:p>
                  </a:txBody>
                  <a:tcPr marT="91425" marB="91425" marR="91425" marL="91425">
                    <a:solidFill>
                      <a:srgbClr val="65F0AD"/>
                    </a:solidFill>
                  </a:tcPr>
                </a:tc>
                <a:tc>
                  <a:txBody>
                    <a:bodyPr/>
                    <a:lstStyle/>
                    <a:p>
                      <a:pPr indent="0" lvl="0" marL="0" rtl="0" algn="ctr">
                        <a:spcBef>
                          <a:spcPts val="0"/>
                        </a:spcBef>
                        <a:spcAft>
                          <a:spcPts val="0"/>
                        </a:spcAft>
                        <a:buNone/>
                      </a:pPr>
                      <a:r>
                        <a:rPr b="1" lang="en-GB" sz="1200">
                          <a:solidFill>
                            <a:schemeClr val="dk1"/>
                          </a:solidFill>
                          <a:latin typeface="Lato"/>
                          <a:ea typeface="Lato"/>
                          <a:cs typeface="Lato"/>
                          <a:sym typeface="Lato"/>
                        </a:rPr>
                        <a:t>R</a:t>
                      </a:r>
                      <a:r>
                        <a:rPr b="1" baseline="30000" lang="en-GB" sz="1200">
                          <a:solidFill>
                            <a:schemeClr val="dk1"/>
                          </a:solidFill>
                          <a:latin typeface="Lato"/>
                          <a:ea typeface="Lato"/>
                          <a:cs typeface="Lato"/>
                          <a:sym typeface="Lato"/>
                        </a:rPr>
                        <a:t>2   </a:t>
                      </a:r>
                      <a:r>
                        <a:rPr b="1" lang="en-GB" sz="1200">
                          <a:solidFill>
                            <a:schemeClr val="dk1"/>
                          </a:solidFill>
                          <a:latin typeface="Lato"/>
                          <a:ea typeface="Lato"/>
                          <a:cs typeface="Lato"/>
                          <a:sym typeface="Lato"/>
                        </a:rPr>
                        <a:t>Score </a:t>
                      </a:r>
                      <a:endParaRPr b="1" sz="1200">
                        <a:solidFill>
                          <a:schemeClr val="dk1"/>
                        </a:solidFill>
                      </a:endParaRPr>
                    </a:p>
                  </a:txBody>
                  <a:tcPr marT="91425" marB="91425" marR="91425" marL="91425">
                    <a:solidFill>
                      <a:srgbClr val="65F0AD"/>
                    </a:solidFill>
                  </a:tcPr>
                </a:tc>
                <a:tc>
                  <a:txBody>
                    <a:bodyPr/>
                    <a:lstStyle/>
                    <a:p>
                      <a:pPr indent="0" lvl="0" marL="0" rtl="0" algn="ctr">
                        <a:spcBef>
                          <a:spcPts val="0"/>
                        </a:spcBef>
                        <a:spcAft>
                          <a:spcPts val="0"/>
                        </a:spcAft>
                        <a:buNone/>
                      </a:pPr>
                      <a:r>
                        <a:rPr b="1" lang="en-GB" sz="1200">
                          <a:solidFill>
                            <a:schemeClr val="dk1"/>
                          </a:solidFill>
                        </a:rPr>
                        <a:t>MAE</a:t>
                      </a:r>
                      <a:endParaRPr b="1" sz="1200">
                        <a:solidFill>
                          <a:schemeClr val="dk1"/>
                        </a:solidFill>
                      </a:endParaRPr>
                    </a:p>
                  </a:txBody>
                  <a:tcPr marT="91425" marB="91425" marR="91425" marL="91425">
                    <a:solidFill>
                      <a:srgbClr val="65F0AD"/>
                    </a:solidFill>
                  </a:tcPr>
                </a:tc>
                <a:tc>
                  <a:txBody>
                    <a:bodyPr/>
                    <a:lstStyle/>
                    <a:p>
                      <a:pPr indent="0" lvl="0" marL="0" rtl="0" algn="ctr">
                        <a:spcBef>
                          <a:spcPts val="0"/>
                        </a:spcBef>
                        <a:spcAft>
                          <a:spcPts val="0"/>
                        </a:spcAft>
                        <a:buNone/>
                      </a:pPr>
                      <a:r>
                        <a:rPr b="1" lang="en-GB" sz="1200">
                          <a:solidFill>
                            <a:schemeClr val="dk1"/>
                          </a:solidFill>
                        </a:rPr>
                        <a:t>RMSE</a:t>
                      </a:r>
                      <a:endParaRPr b="1" sz="1200">
                        <a:solidFill>
                          <a:schemeClr val="dk1"/>
                        </a:solidFill>
                      </a:endParaRPr>
                    </a:p>
                  </a:txBody>
                  <a:tcPr marT="91425" marB="91425" marR="91425" marL="91425">
                    <a:solidFill>
                      <a:srgbClr val="65F0AD"/>
                    </a:solidFill>
                  </a:tcPr>
                </a:tc>
              </a:tr>
              <a:tr h="366075">
                <a:tc>
                  <a:txBody>
                    <a:bodyPr/>
                    <a:lstStyle/>
                    <a:p>
                      <a:pPr indent="0" lvl="0" marL="0" rtl="0" algn="ctr">
                        <a:spcBef>
                          <a:spcPts val="0"/>
                        </a:spcBef>
                        <a:spcAft>
                          <a:spcPts val="0"/>
                        </a:spcAft>
                        <a:buNone/>
                      </a:pPr>
                      <a:r>
                        <a:rPr lang="en-GB" sz="1100">
                          <a:solidFill>
                            <a:schemeClr val="lt1"/>
                          </a:solidFill>
                        </a:rPr>
                        <a:t>XGBoost Regressor</a:t>
                      </a:r>
                      <a:endParaRPr sz="1100">
                        <a:solidFill>
                          <a:schemeClr val="lt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GB" sz="1200">
                          <a:solidFill>
                            <a:schemeClr val="lt1"/>
                          </a:solidFill>
                        </a:rPr>
                        <a:t>0.97203</a:t>
                      </a:r>
                      <a:endParaRPr sz="1200">
                        <a:solidFill>
                          <a:schemeClr val="lt1"/>
                        </a:solidFill>
                      </a:endParaRPr>
                    </a:p>
                  </a:txBody>
                  <a:tcPr marT="91425" marB="91425" marR="91425" marL="91425"/>
                </a:tc>
                <a:tc>
                  <a:txBody>
                    <a:bodyPr/>
                    <a:lstStyle/>
                    <a:p>
                      <a:pPr indent="0" lvl="0" marL="0" rtl="0" algn="ctr">
                        <a:spcBef>
                          <a:spcPts val="0"/>
                        </a:spcBef>
                        <a:spcAft>
                          <a:spcPts val="0"/>
                        </a:spcAft>
                        <a:buNone/>
                      </a:pPr>
                      <a:r>
                        <a:rPr lang="en-GB" sz="1200">
                          <a:solidFill>
                            <a:schemeClr val="lt1"/>
                          </a:solidFill>
                        </a:rPr>
                        <a:t>7097.226</a:t>
                      </a:r>
                      <a:endParaRPr sz="1200">
                        <a:solidFill>
                          <a:schemeClr val="lt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GB">
                          <a:solidFill>
                            <a:schemeClr val="lt1"/>
                          </a:solidFill>
                        </a:rPr>
                        <a:t>12973.072</a:t>
                      </a:r>
                      <a:endParaRPr sz="1200">
                        <a:solidFill>
                          <a:schemeClr val="lt1"/>
                        </a:solidFill>
                      </a:endParaRPr>
                    </a:p>
                  </a:txBody>
                  <a:tcPr marT="91425" marB="91425" marR="91425" marL="91425"/>
                </a:tc>
              </a:tr>
            </a:tbl>
          </a:graphicData>
        </a:graphic>
      </p:graphicFrame>
      <p:pic>
        <p:nvPicPr>
          <p:cNvPr id="830" name="Google Shape;830;p36"/>
          <p:cNvPicPr preferRelativeResize="0"/>
          <p:nvPr/>
        </p:nvPicPr>
        <p:blipFill>
          <a:blip r:embed="rId4">
            <a:alphaModFix/>
          </a:blip>
          <a:stretch>
            <a:fillRect/>
          </a:stretch>
        </p:blipFill>
        <p:spPr>
          <a:xfrm>
            <a:off x="542925" y="1730875"/>
            <a:ext cx="5647568" cy="3272849"/>
          </a:xfrm>
          <a:prstGeom prst="rect">
            <a:avLst/>
          </a:prstGeom>
          <a:noFill/>
          <a:ln>
            <a:noFill/>
          </a:ln>
        </p:spPr>
      </p:pic>
      <p:pic>
        <p:nvPicPr>
          <p:cNvPr id="831" name="Google Shape;831;p36"/>
          <p:cNvPicPr preferRelativeResize="0"/>
          <p:nvPr/>
        </p:nvPicPr>
        <p:blipFill>
          <a:blip r:embed="rId5">
            <a:alphaModFix/>
          </a:blip>
          <a:stretch>
            <a:fillRect/>
          </a:stretch>
        </p:blipFill>
        <p:spPr>
          <a:xfrm>
            <a:off x="6317625" y="2111525"/>
            <a:ext cx="2648700" cy="2502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37"/>
          <p:cNvSpPr/>
          <p:nvPr/>
        </p:nvSpPr>
        <p:spPr>
          <a:xfrm>
            <a:off x="4945850" y="1417275"/>
            <a:ext cx="2668500" cy="3200400"/>
          </a:xfrm>
          <a:prstGeom prst="rect">
            <a:avLst/>
          </a:prstGeom>
          <a:solidFill>
            <a:srgbClr val="EA48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7"/>
          <p:cNvSpPr/>
          <p:nvPr/>
        </p:nvSpPr>
        <p:spPr>
          <a:xfrm>
            <a:off x="1617800" y="1417275"/>
            <a:ext cx="2668500" cy="3200400"/>
          </a:xfrm>
          <a:prstGeom prst="rect">
            <a:avLst/>
          </a:prstGeom>
          <a:solidFill>
            <a:srgbClr val="E4EA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7"/>
          <p:cNvSpPr txBox="1"/>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800">
              <a:solidFill>
                <a:schemeClr val="lt1"/>
              </a:solidFill>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b="1" lang="en-GB" sz="2800">
                <a:solidFill>
                  <a:schemeClr val="lt1"/>
                </a:solidFill>
                <a:latin typeface="Fira Sans Extra Condensed"/>
                <a:ea typeface="Fira Sans Extra Condensed"/>
                <a:cs typeface="Fira Sans Extra Condensed"/>
                <a:sym typeface="Fira Sans Extra Condensed"/>
              </a:rPr>
              <a:t>Conclusion/Future Idea</a:t>
            </a:r>
            <a:endParaRPr b="1" sz="2800">
              <a:solidFill>
                <a:schemeClr val="lt1"/>
              </a:solidFill>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t/>
            </a:r>
            <a:endParaRPr b="1" sz="2800">
              <a:solidFill>
                <a:schemeClr val="lt1"/>
              </a:solidFill>
              <a:latin typeface="Fira Sans Extra Condensed"/>
              <a:ea typeface="Fira Sans Extra Condensed"/>
              <a:cs typeface="Fira Sans Extra Condensed"/>
              <a:sym typeface="Fira Sans Extra Condensed"/>
            </a:endParaRPr>
          </a:p>
        </p:txBody>
      </p:sp>
      <p:sp>
        <p:nvSpPr>
          <p:cNvPr id="839" name="Google Shape;839;p37"/>
          <p:cNvSpPr/>
          <p:nvPr/>
        </p:nvSpPr>
        <p:spPr>
          <a:xfrm>
            <a:off x="1617800" y="1147800"/>
            <a:ext cx="2668500" cy="560700"/>
          </a:xfrm>
          <a:prstGeom prst="roundRect">
            <a:avLst>
              <a:gd fmla="val 50000" name="adj"/>
            </a:avLst>
          </a:prstGeom>
          <a:solidFill>
            <a:srgbClr val="E4E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7"/>
          <p:cNvSpPr/>
          <p:nvPr/>
        </p:nvSpPr>
        <p:spPr>
          <a:xfrm>
            <a:off x="4945838" y="1147800"/>
            <a:ext cx="2668500" cy="560700"/>
          </a:xfrm>
          <a:prstGeom prst="roundRect">
            <a:avLst>
              <a:gd fmla="val 50000" name="adj"/>
            </a:avLst>
          </a:prstGeom>
          <a:solidFill>
            <a:srgbClr val="EA48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1" name="Google Shape;841;p37"/>
          <p:cNvGrpSpPr/>
          <p:nvPr/>
        </p:nvGrpSpPr>
        <p:grpSpPr>
          <a:xfrm>
            <a:off x="1831824" y="1262175"/>
            <a:ext cx="2240451" cy="3153450"/>
            <a:chOff x="688824" y="1376475"/>
            <a:chExt cx="2240451" cy="3153450"/>
          </a:xfrm>
        </p:grpSpPr>
        <p:sp>
          <p:nvSpPr>
            <p:cNvPr id="842" name="Google Shape;842;p37"/>
            <p:cNvSpPr txBox="1"/>
            <p:nvPr/>
          </p:nvSpPr>
          <p:spPr>
            <a:xfrm>
              <a:off x="688824" y="1376475"/>
              <a:ext cx="22404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chemeClr val="dk1"/>
                  </a:solidFill>
                  <a:latin typeface="Fira Sans Extra Condensed"/>
                  <a:ea typeface="Fira Sans Extra Condensed"/>
                  <a:cs typeface="Fira Sans Extra Condensed"/>
                  <a:sym typeface="Fira Sans Extra Condensed"/>
                </a:rPr>
                <a:t>1</a:t>
              </a:r>
              <a:endParaRPr b="1" sz="1800">
                <a:solidFill>
                  <a:schemeClr val="dk1"/>
                </a:solidFill>
                <a:latin typeface="Fira Sans Extra Condensed"/>
                <a:ea typeface="Fira Sans Extra Condensed"/>
                <a:cs typeface="Fira Sans Extra Condensed"/>
                <a:sym typeface="Fira Sans Extra Condensed"/>
              </a:endParaRPr>
            </a:p>
          </p:txBody>
        </p:sp>
        <p:sp>
          <p:nvSpPr>
            <p:cNvPr id="843" name="Google Shape;843;p37"/>
            <p:cNvSpPr txBox="1"/>
            <p:nvPr/>
          </p:nvSpPr>
          <p:spPr>
            <a:xfrm>
              <a:off x="688825" y="1916850"/>
              <a:ext cx="2114400" cy="105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600">
                  <a:solidFill>
                    <a:schemeClr val="lt1"/>
                  </a:solidFill>
                  <a:latin typeface="Fira Sans Extra Condensed"/>
                  <a:ea typeface="Fira Sans Extra Condensed"/>
                  <a:cs typeface="Fira Sans Extra Condensed"/>
                  <a:sym typeface="Fira Sans Extra Condensed"/>
                </a:rPr>
                <a:t>How can the XGBoost Regression Model be used? </a:t>
              </a:r>
              <a:endParaRPr b="1" sz="16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1800">
                <a:latin typeface="Fira Sans Extra Condensed"/>
                <a:ea typeface="Fira Sans Extra Condensed"/>
                <a:cs typeface="Fira Sans Extra Condensed"/>
                <a:sym typeface="Fira Sans Extra Condensed"/>
              </a:endParaRPr>
            </a:p>
          </p:txBody>
        </p:sp>
        <p:grpSp>
          <p:nvGrpSpPr>
            <p:cNvPr id="844" name="Google Shape;844;p37"/>
            <p:cNvGrpSpPr/>
            <p:nvPr/>
          </p:nvGrpSpPr>
          <p:grpSpPr>
            <a:xfrm>
              <a:off x="688834" y="2756625"/>
              <a:ext cx="2240441" cy="1773300"/>
              <a:chOff x="695359" y="1444800"/>
              <a:chExt cx="2240441" cy="1773300"/>
            </a:xfrm>
          </p:grpSpPr>
          <p:sp>
            <p:nvSpPr>
              <p:cNvPr id="845" name="Google Shape;845;p37"/>
              <p:cNvSpPr txBox="1"/>
              <p:nvPr/>
            </p:nvSpPr>
            <p:spPr>
              <a:xfrm>
                <a:off x="695359" y="2302076"/>
                <a:ext cx="2114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000000"/>
                  </a:solidFill>
                  <a:latin typeface="Fira Sans Extra Condensed"/>
                  <a:ea typeface="Fira Sans Extra Condensed"/>
                  <a:cs typeface="Fira Sans Extra Condensed"/>
                  <a:sym typeface="Fira Sans Extra Condensed"/>
                </a:endParaRPr>
              </a:p>
            </p:txBody>
          </p:sp>
          <p:sp>
            <p:nvSpPr>
              <p:cNvPr id="846" name="Google Shape;846;p37"/>
              <p:cNvSpPr txBox="1"/>
              <p:nvPr/>
            </p:nvSpPr>
            <p:spPr>
              <a:xfrm>
                <a:off x="695400" y="1444800"/>
                <a:ext cx="2240400" cy="1773300"/>
              </a:xfrm>
              <a:prstGeom prst="rect">
                <a:avLst/>
              </a:prstGeom>
              <a:noFill/>
              <a:ln>
                <a:noFill/>
              </a:ln>
            </p:spPr>
            <p:txBody>
              <a:bodyPr anchorCtr="0" anchor="t" bIns="91425" lIns="91425" spcFirstLastPara="1" rIns="91425" wrap="square" tIns="91425">
                <a:noAutofit/>
              </a:bodyPr>
              <a:lstStyle/>
              <a:p>
                <a:pPr indent="-304800" lvl="0" marL="320040" rtl="0" algn="l">
                  <a:spcBef>
                    <a:spcPts val="0"/>
                  </a:spcBef>
                  <a:spcAft>
                    <a:spcPts val="0"/>
                  </a:spcAft>
                  <a:buClr>
                    <a:schemeClr val="lt1"/>
                  </a:buClr>
                  <a:buSzPts val="1200"/>
                  <a:buFont typeface="Roboto"/>
                  <a:buChar char="●"/>
                </a:pPr>
                <a:r>
                  <a:rPr lang="en-GB" sz="1200">
                    <a:solidFill>
                      <a:schemeClr val="lt1"/>
                    </a:solidFill>
                    <a:latin typeface="Roboto"/>
                    <a:ea typeface="Roboto"/>
                    <a:cs typeface="Roboto"/>
                    <a:sym typeface="Roboto"/>
                  </a:rPr>
                  <a:t>With easily accessible information of a car such as Car Age, mileage, OMV, can get a rough idea of how much a used car in singapore would cost based on just its physical features</a:t>
                </a:r>
                <a:endParaRPr sz="1500">
                  <a:latin typeface="Roboto"/>
                  <a:ea typeface="Roboto"/>
                  <a:cs typeface="Roboto"/>
                  <a:sym typeface="Roboto"/>
                </a:endParaRPr>
              </a:p>
            </p:txBody>
          </p:sp>
        </p:grpSp>
      </p:grpSp>
      <p:sp>
        <p:nvSpPr>
          <p:cNvPr id="847" name="Google Shape;847;p37"/>
          <p:cNvSpPr txBox="1"/>
          <p:nvPr/>
        </p:nvSpPr>
        <p:spPr>
          <a:xfrm>
            <a:off x="5159861" y="1262175"/>
            <a:ext cx="22404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chemeClr val="dk1"/>
                </a:solidFill>
                <a:latin typeface="Fira Sans Extra Condensed"/>
                <a:ea typeface="Fira Sans Extra Condensed"/>
                <a:cs typeface="Fira Sans Extra Condensed"/>
                <a:sym typeface="Fira Sans Extra Condensed"/>
              </a:rPr>
              <a:t>2</a:t>
            </a:r>
            <a:endParaRPr b="1" sz="1800">
              <a:solidFill>
                <a:schemeClr val="dk1"/>
              </a:solidFill>
              <a:latin typeface="Fira Sans Extra Condensed"/>
              <a:ea typeface="Fira Sans Extra Condensed"/>
              <a:cs typeface="Fira Sans Extra Condensed"/>
              <a:sym typeface="Fira Sans Extra Condensed"/>
            </a:endParaRPr>
          </a:p>
        </p:txBody>
      </p:sp>
      <p:sp>
        <p:nvSpPr>
          <p:cNvPr id="848" name="Google Shape;848;p37"/>
          <p:cNvSpPr txBox="1"/>
          <p:nvPr/>
        </p:nvSpPr>
        <p:spPr>
          <a:xfrm>
            <a:off x="5108475" y="2642325"/>
            <a:ext cx="2240400" cy="1773300"/>
          </a:xfrm>
          <a:prstGeom prst="rect">
            <a:avLst/>
          </a:prstGeom>
          <a:noFill/>
          <a:ln>
            <a:noFill/>
          </a:ln>
        </p:spPr>
        <p:txBody>
          <a:bodyPr anchorCtr="0" anchor="t" bIns="91425" lIns="91425" spcFirstLastPara="1" rIns="91425" wrap="square" tIns="91425">
            <a:noAutofit/>
          </a:bodyPr>
          <a:lstStyle/>
          <a:p>
            <a:pPr indent="-304800" lvl="0" marL="320040" rtl="0" algn="l">
              <a:spcBef>
                <a:spcPts val="0"/>
              </a:spcBef>
              <a:spcAft>
                <a:spcPts val="0"/>
              </a:spcAft>
              <a:buClr>
                <a:schemeClr val="lt1"/>
              </a:buClr>
              <a:buSzPts val="1200"/>
              <a:buFont typeface="Roboto"/>
              <a:buChar char="●"/>
            </a:pPr>
            <a:r>
              <a:rPr lang="en-GB" sz="1200">
                <a:solidFill>
                  <a:schemeClr val="lt1"/>
                </a:solidFill>
                <a:latin typeface="Roboto"/>
                <a:ea typeface="Roboto"/>
                <a:cs typeface="Roboto"/>
                <a:sym typeface="Roboto"/>
              </a:rPr>
              <a:t>Allow comprehensive study on a wider range of vehicles </a:t>
            </a:r>
            <a:endParaRPr sz="1200">
              <a:solidFill>
                <a:schemeClr val="lt1"/>
              </a:solidFill>
              <a:latin typeface="Roboto"/>
              <a:ea typeface="Roboto"/>
              <a:cs typeface="Roboto"/>
              <a:sym typeface="Roboto"/>
            </a:endParaRPr>
          </a:p>
          <a:p>
            <a:pPr indent="-304800" lvl="0" marL="320040" rtl="0" algn="l">
              <a:spcBef>
                <a:spcPts val="0"/>
              </a:spcBef>
              <a:spcAft>
                <a:spcPts val="0"/>
              </a:spcAft>
              <a:buClr>
                <a:schemeClr val="lt1"/>
              </a:buClr>
              <a:buSzPts val="1200"/>
              <a:buFont typeface="Roboto"/>
              <a:buChar char="●"/>
            </a:pPr>
            <a:r>
              <a:rPr lang="en-GB" sz="1200">
                <a:solidFill>
                  <a:schemeClr val="lt1"/>
                </a:solidFill>
                <a:latin typeface="Roboto"/>
                <a:ea typeface="Roboto"/>
                <a:cs typeface="Roboto"/>
                <a:sym typeface="Roboto"/>
              </a:rPr>
              <a:t>Model can be applied on a wider scope </a:t>
            </a:r>
            <a:endParaRPr sz="1200">
              <a:solidFill>
                <a:schemeClr val="lt1"/>
              </a:solidFill>
              <a:latin typeface="Roboto"/>
              <a:ea typeface="Roboto"/>
              <a:cs typeface="Roboto"/>
              <a:sym typeface="Roboto"/>
            </a:endParaRPr>
          </a:p>
        </p:txBody>
      </p:sp>
      <p:sp>
        <p:nvSpPr>
          <p:cNvPr id="849" name="Google Shape;849;p37"/>
          <p:cNvSpPr txBox="1"/>
          <p:nvPr/>
        </p:nvSpPr>
        <p:spPr>
          <a:xfrm>
            <a:off x="4575034" y="3423401"/>
            <a:ext cx="2114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000000"/>
              </a:solidFill>
              <a:latin typeface="Fira Sans Extra Condensed"/>
              <a:ea typeface="Fira Sans Extra Condensed"/>
              <a:cs typeface="Fira Sans Extra Condensed"/>
              <a:sym typeface="Fira Sans Extra Condensed"/>
            </a:endParaRPr>
          </a:p>
        </p:txBody>
      </p:sp>
      <p:sp>
        <p:nvSpPr>
          <p:cNvPr id="850" name="Google Shape;850;p37"/>
          <p:cNvSpPr txBox="1"/>
          <p:nvPr/>
        </p:nvSpPr>
        <p:spPr>
          <a:xfrm>
            <a:off x="5260825" y="1726350"/>
            <a:ext cx="2114400" cy="105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600">
                <a:solidFill>
                  <a:schemeClr val="lt1"/>
                </a:solidFill>
                <a:latin typeface="Fira Sans Extra Condensed"/>
                <a:ea typeface="Fira Sans Extra Condensed"/>
                <a:cs typeface="Fira Sans Extra Condensed"/>
                <a:sym typeface="Fira Sans Extra Condensed"/>
              </a:rPr>
              <a:t>Incorporation of  other vehicle types (etc Lorry, Trucks)</a:t>
            </a:r>
            <a:endParaRPr b="1" sz="16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1800">
              <a:latin typeface="Fira Sans Extra Condensed"/>
              <a:ea typeface="Fira Sans Extra Condensed"/>
              <a:cs typeface="Fira Sans Extra Condensed"/>
              <a:sym typeface="Fira Sans Extra Condense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3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700"/>
              <a:t>Thank You</a:t>
            </a:r>
            <a:endParaRPr sz="4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861" name="Google Shape;861;p3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Singapore Used Car. </a:t>
            </a:r>
            <a:r>
              <a:rPr lang="en-GB" u="sng">
                <a:solidFill>
                  <a:schemeClr val="hlink"/>
                </a:solidFill>
                <a:hlinkClick r:id="rId3"/>
              </a:rPr>
              <a:t>https://www.sgcarmart.com/tools_tips/index.php</a:t>
            </a:r>
            <a:r>
              <a:rPr lang="en-GB"/>
              <a:t> (accessed 10 Sep, 2022)</a:t>
            </a:r>
            <a:endParaRPr/>
          </a:p>
          <a:p>
            <a:pPr indent="-311150" lvl="0" marL="457200" rtl="0" algn="l">
              <a:spcBef>
                <a:spcPts val="0"/>
              </a:spcBef>
              <a:spcAft>
                <a:spcPts val="0"/>
              </a:spcAft>
              <a:buSzPts val="1300"/>
              <a:buAutoNum type="arabicPeriod"/>
            </a:pPr>
            <a:r>
              <a:rPr lang="en-GB"/>
              <a:t>Used Cars in Singapore – A Complete Guide to Buying Your First Second-hand Car. </a:t>
            </a:r>
            <a:r>
              <a:rPr lang="en-GB" u="sng">
                <a:solidFill>
                  <a:schemeClr val="hlink"/>
                </a:solidFill>
                <a:hlinkClick r:id="rId4"/>
              </a:rPr>
              <a:t>https://blog.moneysmart.sg/transportation/used-cars-singapore/</a:t>
            </a:r>
            <a:r>
              <a:rPr lang="en-GB"/>
              <a:t> (accessed 25 Sep, 2022)</a:t>
            </a:r>
            <a:endParaRPr/>
          </a:p>
          <a:p>
            <a:pPr indent="-311150" lvl="0" marL="457200" rtl="0" algn="l">
              <a:spcBef>
                <a:spcPts val="0"/>
              </a:spcBef>
              <a:spcAft>
                <a:spcPts val="0"/>
              </a:spcAft>
              <a:buSzPts val="1300"/>
              <a:buAutoNum type="arabicPeriod"/>
            </a:pPr>
            <a:r>
              <a:rPr lang="en-GB"/>
              <a:t>Buying A Second-Hand Car — What You Need To Know About COE And Insurance. </a:t>
            </a:r>
            <a:r>
              <a:rPr lang="en-GB" u="sng">
                <a:solidFill>
                  <a:schemeClr val="hlink"/>
                </a:solidFill>
                <a:hlinkClick r:id="rId5"/>
              </a:rPr>
              <a:t>https://www.singsaver.com.sg/blog/buying-a-second-hand-car-in-singapore</a:t>
            </a:r>
            <a:r>
              <a:rPr lang="en-GB"/>
              <a:t> (accessed 02 Oct, 2022)</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5"/>
          <p:cNvSpPr/>
          <p:nvPr/>
        </p:nvSpPr>
        <p:spPr>
          <a:xfrm>
            <a:off x="457200" y="1324425"/>
            <a:ext cx="2889300" cy="3407700"/>
          </a:xfrm>
          <a:prstGeom prst="roundRect">
            <a:avLst>
              <a:gd fmla="val 14082" name="adj"/>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5"/>
          <p:cNvSpPr txBox="1"/>
          <p:nvPr/>
        </p:nvSpPr>
        <p:spPr>
          <a:xfrm>
            <a:off x="646237" y="1841625"/>
            <a:ext cx="2546700" cy="65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100">
                <a:solidFill>
                  <a:schemeClr val="lt1"/>
                </a:solidFill>
                <a:latin typeface="Fira Sans Extra Condensed"/>
                <a:ea typeface="Fira Sans Extra Condensed"/>
                <a:cs typeface="Fira Sans Extra Condensed"/>
                <a:sym typeface="Fira Sans Extra Condensed"/>
              </a:rPr>
              <a:t>Significance of Dataset Chosen</a:t>
            </a:r>
            <a:endParaRPr b="1" sz="2100">
              <a:solidFill>
                <a:schemeClr val="lt1"/>
              </a:solidFill>
              <a:latin typeface="Fira Sans Extra Condensed"/>
              <a:ea typeface="Fira Sans Extra Condensed"/>
              <a:cs typeface="Fira Sans Extra Condensed"/>
              <a:sym typeface="Fira Sans Extra Condensed"/>
            </a:endParaRPr>
          </a:p>
        </p:txBody>
      </p:sp>
      <p:grpSp>
        <p:nvGrpSpPr>
          <p:cNvPr id="432" name="Google Shape;432;p15"/>
          <p:cNvGrpSpPr/>
          <p:nvPr/>
        </p:nvGrpSpPr>
        <p:grpSpPr>
          <a:xfrm>
            <a:off x="851113" y="2915825"/>
            <a:ext cx="2133450" cy="1431550"/>
            <a:chOff x="851113" y="2915825"/>
            <a:chExt cx="2133450" cy="1431550"/>
          </a:xfrm>
        </p:grpSpPr>
        <p:sp>
          <p:nvSpPr>
            <p:cNvPr id="433" name="Google Shape;433;p15"/>
            <p:cNvSpPr/>
            <p:nvPr/>
          </p:nvSpPr>
          <p:spPr>
            <a:xfrm>
              <a:off x="863938" y="3086225"/>
              <a:ext cx="2076150" cy="1071900"/>
            </a:xfrm>
            <a:custGeom>
              <a:rect b="b" l="l" r="r" t="t"/>
              <a:pathLst>
                <a:path extrusionOk="0" h="42876" w="83046">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5"/>
            <p:cNvSpPr/>
            <p:nvPr/>
          </p:nvSpPr>
          <p:spPr>
            <a:xfrm>
              <a:off x="863938" y="3086225"/>
              <a:ext cx="2076150" cy="1071900"/>
            </a:xfrm>
            <a:custGeom>
              <a:rect b="b" l="l" r="r" t="t"/>
              <a:pathLst>
                <a:path extrusionOk="0" fill="none" h="42876" w="83046">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5"/>
            <p:cNvSpPr/>
            <p:nvPr/>
          </p:nvSpPr>
          <p:spPr>
            <a:xfrm>
              <a:off x="1438463" y="3160225"/>
              <a:ext cx="926750" cy="926750"/>
            </a:xfrm>
            <a:custGeom>
              <a:rect b="b" l="l" r="r" t="t"/>
              <a:pathLst>
                <a:path extrusionOk="0" h="37070" w="3707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5"/>
            <p:cNvSpPr/>
            <p:nvPr/>
          </p:nvSpPr>
          <p:spPr>
            <a:xfrm>
              <a:off x="1438463" y="3160225"/>
              <a:ext cx="926750" cy="926750"/>
            </a:xfrm>
            <a:custGeom>
              <a:rect b="b" l="l" r="r" t="t"/>
              <a:pathLst>
                <a:path extrusionOk="0" fill="none" h="37070" w="3707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5"/>
            <p:cNvSpPr/>
            <p:nvPr/>
          </p:nvSpPr>
          <p:spPr>
            <a:xfrm>
              <a:off x="1577563" y="3298975"/>
              <a:ext cx="649625" cy="649975"/>
            </a:xfrm>
            <a:custGeom>
              <a:rect b="b" l="l" r="r" t="t"/>
              <a:pathLst>
                <a:path extrusionOk="0" h="25999" w="25985">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5"/>
            <p:cNvSpPr/>
            <p:nvPr/>
          </p:nvSpPr>
          <p:spPr>
            <a:xfrm>
              <a:off x="1905563" y="3888800"/>
              <a:ext cx="17100" cy="60150"/>
            </a:xfrm>
            <a:custGeom>
              <a:rect b="b" l="l" r="r" t="t"/>
              <a:pathLst>
                <a:path extrusionOk="0" fill="none" h="2406" w="684">
                  <a:moveTo>
                    <a:pt x="29" y="2405"/>
                  </a:moveTo>
                  <a:lnTo>
                    <a:pt x="0" y="15"/>
                  </a:lnTo>
                  <a:lnTo>
                    <a:pt x="0" y="15"/>
                  </a:lnTo>
                  <a:lnTo>
                    <a:pt x="527" y="1"/>
                  </a:lnTo>
                  <a:lnTo>
                    <a:pt x="683" y="2377"/>
                  </a:lnTo>
                  <a:lnTo>
                    <a:pt x="683" y="2377"/>
                  </a:lnTo>
                  <a:lnTo>
                    <a:pt x="29" y="240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5"/>
            <p:cNvSpPr/>
            <p:nvPr/>
          </p:nvSpPr>
          <p:spPr>
            <a:xfrm>
              <a:off x="1825163" y="3882050"/>
              <a:ext cx="27050" cy="61200"/>
            </a:xfrm>
            <a:custGeom>
              <a:rect b="b" l="l" r="r" t="t"/>
              <a:pathLst>
                <a:path extrusionOk="0" fill="none" h="2448" w="1082">
                  <a:moveTo>
                    <a:pt x="641" y="2448"/>
                  </a:moveTo>
                  <a:lnTo>
                    <a:pt x="641" y="2448"/>
                  </a:lnTo>
                  <a:lnTo>
                    <a:pt x="0" y="2320"/>
                  </a:lnTo>
                  <a:lnTo>
                    <a:pt x="569" y="0"/>
                  </a:lnTo>
                  <a:lnTo>
                    <a:pt x="569" y="0"/>
                  </a:lnTo>
                  <a:lnTo>
                    <a:pt x="1082" y="100"/>
                  </a:lnTo>
                  <a:lnTo>
                    <a:pt x="641" y="24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5"/>
            <p:cNvSpPr/>
            <p:nvPr/>
          </p:nvSpPr>
          <p:spPr>
            <a:xfrm>
              <a:off x="1971363" y="3876350"/>
              <a:ext cx="31325" cy="61225"/>
            </a:xfrm>
            <a:custGeom>
              <a:rect b="b" l="l" r="r" t="t"/>
              <a:pathLst>
                <a:path extrusionOk="0" fill="none" h="2449" w="1253">
                  <a:moveTo>
                    <a:pt x="627" y="2448"/>
                  </a:moveTo>
                  <a:lnTo>
                    <a:pt x="1" y="157"/>
                  </a:lnTo>
                  <a:lnTo>
                    <a:pt x="1" y="157"/>
                  </a:lnTo>
                  <a:lnTo>
                    <a:pt x="513" y="0"/>
                  </a:lnTo>
                  <a:lnTo>
                    <a:pt x="1253" y="2263"/>
                  </a:lnTo>
                  <a:lnTo>
                    <a:pt x="1253" y="2263"/>
                  </a:lnTo>
                  <a:lnTo>
                    <a:pt x="627" y="24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5"/>
            <p:cNvSpPr/>
            <p:nvPr/>
          </p:nvSpPr>
          <p:spPr>
            <a:xfrm>
              <a:off x="1749038" y="3858200"/>
              <a:ext cx="39850" cy="60150"/>
            </a:xfrm>
            <a:custGeom>
              <a:rect b="b" l="l" r="r" t="t"/>
              <a:pathLst>
                <a:path extrusionOk="0" fill="none" h="2406" w="1594">
                  <a:moveTo>
                    <a:pt x="583" y="2406"/>
                  </a:moveTo>
                  <a:lnTo>
                    <a:pt x="583" y="2406"/>
                  </a:lnTo>
                  <a:lnTo>
                    <a:pt x="0" y="2107"/>
                  </a:lnTo>
                  <a:lnTo>
                    <a:pt x="1124" y="1"/>
                  </a:lnTo>
                  <a:lnTo>
                    <a:pt x="1124" y="1"/>
                  </a:lnTo>
                  <a:lnTo>
                    <a:pt x="1594" y="243"/>
                  </a:lnTo>
                  <a:lnTo>
                    <a:pt x="583" y="240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5"/>
            <p:cNvSpPr/>
            <p:nvPr/>
          </p:nvSpPr>
          <p:spPr>
            <a:xfrm>
              <a:off x="2032913" y="3847900"/>
              <a:ext cx="43425" cy="58725"/>
            </a:xfrm>
            <a:custGeom>
              <a:rect b="b" l="l" r="r" t="t"/>
              <a:pathLst>
                <a:path extrusionOk="0" fill="none" h="2349" w="1737">
                  <a:moveTo>
                    <a:pt x="1182" y="2348"/>
                  </a:moveTo>
                  <a:lnTo>
                    <a:pt x="1" y="270"/>
                  </a:lnTo>
                  <a:lnTo>
                    <a:pt x="1" y="270"/>
                  </a:lnTo>
                  <a:lnTo>
                    <a:pt x="456" y="0"/>
                  </a:lnTo>
                  <a:lnTo>
                    <a:pt x="1737" y="2007"/>
                  </a:lnTo>
                  <a:lnTo>
                    <a:pt x="1737" y="2007"/>
                  </a:lnTo>
                  <a:lnTo>
                    <a:pt x="1182" y="23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5"/>
            <p:cNvSpPr/>
            <p:nvPr/>
          </p:nvSpPr>
          <p:spPr>
            <a:xfrm>
              <a:off x="1682513" y="3819775"/>
              <a:ext cx="50175" cy="54825"/>
            </a:xfrm>
            <a:custGeom>
              <a:rect b="b" l="l" r="r" t="t"/>
              <a:pathLst>
                <a:path extrusionOk="0" fill="none" h="2193" w="2007">
                  <a:moveTo>
                    <a:pt x="498" y="2192"/>
                  </a:moveTo>
                  <a:lnTo>
                    <a:pt x="498" y="2192"/>
                  </a:lnTo>
                  <a:lnTo>
                    <a:pt x="0" y="1765"/>
                  </a:lnTo>
                  <a:lnTo>
                    <a:pt x="1608" y="1"/>
                  </a:lnTo>
                  <a:lnTo>
                    <a:pt x="1608" y="1"/>
                  </a:lnTo>
                  <a:lnTo>
                    <a:pt x="2006" y="357"/>
                  </a:lnTo>
                  <a:lnTo>
                    <a:pt x="498" y="219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5"/>
            <p:cNvSpPr/>
            <p:nvPr/>
          </p:nvSpPr>
          <p:spPr>
            <a:xfrm>
              <a:off x="2086288" y="3805550"/>
              <a:ext cx="52675" cy="52325"/>
            </a:xfrm>
            <a:custGeom>
              <a:rect b="b" l="l" r="r" t="t"/>
              <a:pathLst>
                <a:path extrusionOk="0" fill="none" h="2093" w="2107">
                  <a:moveTo>
                    <a:pt x="1651" y="2093"/>
                  </a:moveTo>
                  <a:lnTo>
                    <a:pt x="0" y="371"/>
                  </a:lnTo>
                  <a:lnTo>
                    <a:pt x="0" y="371"/>
                  </a:lnTo>
                  <a:lnTo>
                    <a:pt x="370" y="1"/>
                  </a:lnTo>
                  <a:lnTo>
                    <a:pt x="2106" y="1623"/>
                  </a:lnTo>
                  <a:lnTo>
                    <a:pt x="2106" y="1623"/>
                  </a:lnTo>
                  <a:lnTo>
                    <a:pt x="1651" y="209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5"/>
            <p:cNvSpPr/>
            <p:nvPr/>
          </p:nvSpPr>
          <p:spPr>
            <a:xfrm>
              <a:off x="1629863" y="3769275"/>
              <a:ext cx="57300" cy="45900"/>
            </a:xfrm>
            <a:custGeom>
              <a:rect b="b" l="l" r="r" t="t"/>
              <a:pathLst>
                <a:path extrusionOk="0" fill="none" h="1836" w="2292">
                  <a:moveTo>
                    <a:pt x="370" y="1836"/>
                  </a:moveTo>
                  <a:lnTo>
                    <a:pt x="370" y="1836"/>
                  </a:lnTo>
                  <a:lnTo>
                    <a:pt x="0" y="1309"/>
                  </a:lnTo>
                  <a:lnTo>
                    <a:pt x="1992" y="0"/>
                  </a:lnTo>
                  <a:lnTo>
                    <a:pt x="1992" y="0"/>
                  </a:lnTo>
                  <a:lnTo>
                    <a:pt x="2291" y="427"/>
                  </a:lnTo>
                  <a:lnTo>
                    <a:pt x="370" y="183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5"/>
            <p:cNvSpPr/>
            <p:nvPr/>
          </p:nvSpPr>
          <p:spPr>
            <a:xfrm>
              <a:off x="2127888" y="3751475"/>
              <a:ext cx="59100" cy="43075"/>
            </a:xfrm>
            <a:custGeom>
              <a:rect b="b" l="l" r="r" t="t"/>
              <a:pathLst>
                <a:path extrusionOk="0" fill="none" h="1723" w="2364">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5"/>
            <p:cNvSpPr/>
            <p:nvPr/>
          </p:nvSpPr>
          <p:spPr>
            <a:xfrm>
              <a:off x="1593913" y="3709500"/>
              <a:ext cx="61225" cy="34525"/>
            </a:xfrm>
            <a:custGeom>
              <a:rect b="b" l="l" r="r" t="t"/>
              <a:pathLst>
                <a:path extrusionOk="0" fill="none" h="1381" w="2449">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5"/>
            <p:cNvSpPr/>
            <p:nvPr/>
          </p:nvSpPr>
          <p:spPr>
            <a:xfrm>
              <a:off x="2155638" y="3689575"/>
              <a:ext cx="61225" cy="30625"/>
            </a:xfrm>
            <a:custGeom>
              <a:rect b="b" l="l" r="r" t="t"/>
              <a:pathLst>
                <a:path extrusionOk="0" fill="none" h="1225" w="2449">
                  <a:moveTo>
                    <a:pt x="2278" y="1225"/>
                  </a:moveTo>
                  <a:lnTo>
                    <a:pt x="1" y="527"/>
                  </a:lnTo>
                  <a:lnTo>
                    <a:pt x="1" y="527"/>
                  </a:lnTo>
                  <a:lnTo>
                    <a:pt x="143" y="1"/>
                  </a:lnTo>
                  <a:lnTo>
                    <a:pt x="2448" y="598"/>
                  </a:lnTo>
                  <a:lnTo>
                    <a:pt x="2448" y="598"/>
                  </a:lnTo>
                  <a:lnTo>
                    <a:pt x="2278" y="122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5"/>
            <p:cNvSpPr/>
            <p:nvPr/>
          </p:nvSpPr>
          <p:spPr>
            <a:xfrm>
              <a:off x="1577563" y="3644400"/>
              <a:ext cx="60850" cy="20650"/>
            </a:xfrm>
            <a:custGeom>
              <a:rect b="b" l="l" r="r" t="t"/>
              <a:pathLst>
                <a:path extrusionOk="0" fill="none" h="826" w="2434">
                  <a:moveTo>
                    <a:pt x="71" y="826"/>
                  </a:moveTo>
                  <a:lnTo>
                    <a:pt x="71" y="826"/>
                  </a:lnTo>
                  <a:lnTo>
                    <a:pt x="29" y="499"/>
                  </a:lnTo>
                  <a:lnTo>
                    <a:pt x="0" y="171"/>
                  </a:lnTo>
                  <a:lnTo>
                    <a:pt x="2377" y="1"/>
                  </a:lnTo>
                  <a:lnTo>
                    <a:pt x="2377" y="1"/>
                  </a:lnTo>
                  <a:lnTo>
                    <a:pt x="2434" y="527"/>
                  </a:lnTo>
                  <a:lnTo>
                    <a:pt x="71" y="82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5"/>
            <p:cNvSpPr/>
            <p:nvPr/>
          </p:nvSpPr>
          <p:spPr>
            <a:xfrm>
              <a:off x="2167038" y="3622700"/>
              <a:ext cx="60150" cy="17450"/>
            </a:xfrm>
            <a:custGeom>
              <a:rect b="b" l="l" r="r" t="t"/>
              <a:pathLst>
                <a:path extrusionOk="0" fill="none" h="698" w="2406">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5"/>
            <p:cNvSpPr/>
            <p:nvPr/>
          </p:nvSpPr>
          <p:spPr>
            <a:xfrm>
              <a:off x="1578988" y="3567550"/>
              <a:ext cx="61200" cy="23525"/>
            </a:xfrm>
            <a:custGeom>
              <a:rect b="b" l="l" r="r" t="t"/>
              <a:pathLst>
                <a:path extrusionOk="0" fill="none" h="941" w="2448">
                  <a:moveTo>
                    <a:pt x="2362" y="940"/>
                  </a:moveTo>
                  <a:lnTo>
                    <a:pt x="0" y="641"/>
                  </a:lnTo>
                  <a:lnTo>
                    <a:pt x="0" y="641"/>
                  </a:lnTo>
                  <a:lnTo>
                    <a:pt x="100" y="1"/>
                  </a:lnTo>
                  <a:lnTo>
                    <a:pt x="2448" y="399"/>
                  </a:lnTo>
                  <a:lnTo>
                    <a:pt x="2448" y="399"/>
                  </a:lnTo>
                  <a:lnTo>
                    <a:pt x="2362" y="94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5"/>
            <p:cNvSpPr/>
            <p:nvPr/>
          </p:nvSpPr>
          <p:spPr>
            <a:xfrm>
              <a:off x="2158838" y="3541600"/>
              <a:ext cx="61575" cy="28125"/>
            </a:xfrm>
            <a:custGeom>
              <a:rect b="b" l="l" r="r" t="t"/>
              <a:pathLst>
                <a:path extrusionOk="0" fill="none" h="1125" w="2463">
                  <a:moveTo>
                    <a:pt x="129" y="1124"/>
                  </a:moveTo>
                  <a:lnTo>
                    <a:pt x="129" y="1124"/>
                  </a:lnTo>
                  <a:lnTo>
                    <a:pt x="1" y="598"/>
                  </a:lnTo>
                  <a:lnTo>
                    <a:pt x="2306" y="0"/>
                  </a:lnTo>
                  <a:lnTo>
                    <a:pt x="2306" y="0"/>
                  </a:lnTo>
                  <a:lnTo>
                    <a:pt x="2463" y="626"/>
                  </a:lnTo>
                  <a:lnTo>
                    <a:pt x="129" y="112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5"/>
            <p:cNvSpPr/>
            <p:nvPr/>
          </p:nvSpPr>
          <p:spPr>
            <a:xfrm>
              <a:off x="1598913" y="3489650"/>
              <a:ext cx="60850" cy="36675"/>
            </a:xfrm>
            <a:custGeom>
              <a:rect b="b" l="l" r="r" t="t"/>
              <a:pathLst>
                <a:path extrusionOk="0" fill="none" h="1467" w="2434">
                  <a:moveTo>
                    <a:pt x="2220" y="1466"/>
                  </a:moveTo>
                  <a:lnTo>
                    <a:pt x="0" y="598"/>
                  </a:lnTo>
                  <a:lnTo>
                    <a:pt x="0" y="598"/>
                  </a:lnTo>
                  <a:lnTo>
                    <a:pt x="256" y="1"/>
                  </a:lnTo>
                  <a:lnTo>
                    <a:pt x="2433" y="982"/>
                  </a:lnTo>
                  <a:lnTo>
                    <a:pt x="2433" y="982"/>
                  </a:lnTo>
                  <a:lnTo>
                    <a:pt x="2220" y="146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5"/>
            <p:cNvSpPr/>
            <p:nvPr/>
          </p:nvSpPr>
          <p:spPr>
            <a:xfrm>
              <a:off x="2134313" y="3465825"/>
              <a:ext cx="59775" cy="40925"/>
            </a:xfrm>
            <a:custGeom>
              <a:rect b="b" l="l" r="r" t="t"/>
              <a:pathLst>
                <a:path extrusionOk="0" fill="none" h="1637" w="2391">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5"/>
            <p:cNvSpPr/>
            <p:nvPr/>
          </p:nvSpPr>
          <p:spPr>
            <a:xfrm>
              <a:off x="1638388" y="3419925"/>
              <a:ext cx="56225" cy="48050"/>
            </a:xfrm>
            <a:custGeom>
              <a:rect b="b" l="l" r="r" t="t"/>
              <a:pathLst>
                <a:path extrusionOk="0" fill="none" h="1922" w="2249">
                  <a:moveTo>
                    <a:pt x="1922" y="1922"/>
                  </a:moveTo>
                  <a:lnTo>
                    <a:pt x="1" y="527"/>
                  </a:lnTo>
                  <a:lnTo>
                    <a:pt x="1" y="527"/>
                  </a:lnTo>
                  <a:lnTo>
                    <a:pt x="385" y="0"/>
                  </a:lnTo>
                  <a:lnTo>
                    <a:pt x="2249" y="1495"/>
                  </a:lnTo>
                  <a:lnTo>
                    <a:pt x="2249" y="1495"/>
                  </a:lnTo>
                  <a:lnTo>
                    <a:pt x="1922" y="19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5"/>
            <p:cNvSpPr/>
            <p:nvPr/>
          </p:nvSpPr>
          <p:spPr>
            <a:xfrm>
              <a:off x="2094813" y="3400350"/>
              <a:ext cx="54450" cy="50900"/>
            </a:xfrm>
            <a:custGeom>
              <a:rect b="b" l="l" r="r" t="t"/>
              <a:pathLst>
                <a:path extrusionOk="0" fill="none" h="2036" w="2178">
                  <a:moveTo>
                    <a:pt x="356" y="2036"/>
                  </a:moveTo>
                  <a:lnTo>
                    <a:pt x="356" y="2036"/>
                  </a:lnTo>
                  <a:lnTo>
                    <a:pt x="1" y="1637"/>
                  </a:lnTo>
                  <a:lnTo>
                    <a:pt x="1737" y="1"/>
                  </a:lnTo>
                  <a:lnTo>
                    <a:pt x="1737" y="1"/>
                  </a:lnTo>
                  <a:lnTo>
                    <a:pt x="2178" y="470"/>
                  </a:lnTo>
                  <a:lnTo>
                    <a:pt x="356" y="203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5"/>
            <p:cNvSpPr/>
            <p:nvPr/>
          </p:nvSpPr>
          <p:spPr>
            <a:xfrm>
              <a:off x="1693888" y="3363350"/>
              <a:ext cx="48750" cy="55900"/>
            </a:xfrm>
            <a:custGeom>
              <a:rect b="b" l="l" r="r" t="t"/>
              <a:pathLst>
                <a:path extrusionOk="0" fill="none" h="2236" w="195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5"/>
            <p:cNvSpPr/>
            <p:nvPr/>
          </p:nvSpPr>
          <p:spPr>
            <a:xfrm>
              <a:off x="2043588" y="3348425"/>
              <a:ext cx="45200" cy="58000"/>
            </a:xfrm>
            <a:custGeom>
              <a:rect b="b" l="l" r="r" t="t"/>
              <a:pathLst>
                <a:path extrusionOk="0" fill="none" h="2320" w="1808">
                  <a:moveTo>
                    <a:pt x="442" y="2320"/>
                  </a:moveTo>
                  <a:lnTo>
                    <a:pt x="442" y="2320"/>
                  </a:lnTo>
                  <a:lnTo>
                    <a:pt x="0" y="2021"/>
                  </a:lnTo>
                  <a:lnTo>
                    <a:pt x="1267" y="0"/>
                  </a:lnTo>
                  <a:lnTo>
                    <a:pt x="1267" y="0"/>
                  </a:lnTo>
                  <a:lnTo>
                    <a:pt x="1808" y="356"/>
                  </a:lnTo>
                  <a:lnTo>
                    <a:pt x="442" y="232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5"/>
            <p:cNvSpPr/>
            <p:nvPr/>
          </p:nvSpPr>
          <p:spPr>
            <a:xfrm>
              <a:off x="1762538" y="3323150"/>
              <a:ext cx="37750" cy="60525"/>
            </a:xfrm>
            <a:custGeom>
              <a:rect b="b" l="l" r="r" t="t"/>
              <a:pathLst>
                <a:path extrusionOk="0" fill="none" h="2421" w="1510">
                  <a:moveTo>
                    <a:pt x="1025" y="2420"/>
                  </a:moveTo>
                  <a:lnTo>
                    <a:pt x="1" y="257"/>
                  </a:lnTo>
                  <a:lnTo>
                    <a:pt x="1" y="257"/>
                  </a:lnTo>
                  <a:lnTo>
                    <a:pt x="598" y="1"/>
                  </a:lnTo>
                  <a:lnTo>
                    <a:pt x="1509" y="2192"/>
                  </a:lnTo>
                  <a:lnTo>
                    <a:pt x="1509" y="2192"/>
                  </a:lnTo>
                  <a:lnTo>
                    <a:pt x="1025" y="242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5"/>
            <p:cNvSpPr/>
            <p:nvPr/>
          </p:nvSpPr>
          <p:spPr>
            <a:xfrm>
              <a:off x="1983113" y="3313900"/>
              <a:ext cx="33825" cy="61225"/>
            </a:xfrm>
            <a:custGeom>
              <a:rect b="b" l="l" r="r" t="t"/>
              <a:pathLst>
                <a:path extrusionOk="0" fill="none" h="2449" w="1353">
                  <a:moveTo>
                    <a:pt x="513" y="2449"/>
                  </a:moveTo>
                  <a:lnTo>
                    <a:pt x="513" y="2449"/>
                  </a:lnTo>
                  <a:lnTo>
                    <a:pt x="0" y="2278"/>
                  </a:lnTo>
                  <a:lnTo>
                    <a:pt x="726" y="1"/>
                  </a:lnTo>
                  <a:lnTo>
                    <a:pt x="726" y="1"/>
                  </a:lnTo>
                  <a:lnTo>
                    <a:pt x="1352" y="214"/>
                  </a:lnTo>
                  <a:lnTo>
                    <a:pt x="513" y="244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5"/>
            <p:cNvSpPr/>
            <p:nvPr/>
          </p:nvSpPr>
          <p:spPr>
            <a:xfrm>
              <a:off x="1840088" y="3301450"/>
              <a:ext cx="24225" cy="61225"/>
            </a:xfrm>
            <a:custGeom>
              <a:rect b="b" l="l" r="r" t="t"/>
              <a:pathLst>
                <a:path extrusionOk="0" fill="none" h="2449" w="969">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5"/>
            <p:cNvSpPr/>
            <p:nvPr/>
          </p:nvSpPr>
          <p:spPr>
            <a:xfrm>
              <a:off x="1917663" y="3298975"/>
              <a:ext cx="19925" cy="60500"/>
            </a:xfrm>
            <a:custGeom>
              <a:rect b="b" l="l" r="r" t="t"/>
              <a:pathLst>
                <a:path extrusionOk="0" fill="none" h="2420" w="797">
                  <a:moveTo>
                    <a:pt x="541" y="2419"/>
                  </a:moveTo>
                  <a:lnTo>
                    <a:pt x="541" y="2419"/>
                  </a:lnTo>
                  <a:lnTo>
                    <a:pt x="0" y="2377"/>
                  </a:lnTo>
                  <a:lnTo>
                    <a:pt x="142" y="0"/>
                  </a:lnTo>
                  <a:lnTo>
                    <a:pt x="142" y="0"/>
                  </a:lnTo>
                  <a:lnTo>
                    <a:pt x="797" y="57"/>
                  </a:lnTo>
                  <a:lnTo>
                    <a:pt x="541" y="241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5"/>
            <p:cNvSpPr/>
            <p:nvPr/>
          </p:nvSpPr>
          <p:spPr>
            <a:xfrm>
              <a:off x="851113" y="2915825"/>
              <a:ext cx="557500" cy="412350"/>
            </a:xfrm>
            <a:custGeom>
              <a:rect b="b" l="l" r="r" t="t"/>
              <a:pathLst>
                <a:path extrusionOk="0" h="16494" w="22300">
                  <a:moveTo>
                    <a:pt x="1" y="1"/>
                  </a:moveTo>
                  <a:lnTo>
                    <a:pt x="1" y="16493"/>
                  </a:lnTo>
                  <a:lnTo>
                    <a:pt x="3573" y="16493"/>
                  </a:lnTo>
                  <a:lnTo>
                    <a:pt x="3573" y="3587"/>
                  </a:lnTo>
                  <a:lnTo>
                    <a:pt x="22299" y="3587"/>
                  </a:lnTo>
                  <a:lnTo>
                    <a:pt x="22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5"/>
            <p:cNvSpPr/>
            <p:nvPr/>
          </p:nvSpPr>
          <p:spPr>
            <a:xfrm>
              <a:off x="851113" y="3935050"/>
              <a:ext cx="557500" cy="412325"/>
            </a:xfrm>
            <a:custGeom>
              <a:rect b="b" l="l" r="r" t="t"/>
              <a:pathLst>
                <a:path extrusionOk="0" h="16493" w="22300">
                  <a:moveTo>
                    <a:pt x="1" y="0"/>
                  </a:moveTo>
                  <a:lnTo>
                    <a:pt x="1" y="16493"/>
                  </a:lnTo>
                  <a:lnTo>
                    <a:pt x="22299" y="16493"/>
                  </a:lnTo>
                  <a:lnTo>
                    <a:pt x="22299" y="12907"/>
                  </a:lnTo>
                  <a:lnTo>
                    <a:pt x="3573" y="12907"/>
                  </a:lnTo>
                  <a:lnTo>
                    <a:pt x="35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5"/>
            <p:cNvSpPr/>
            <p:nvPr/>
          </p:nvSpPr>
          <p:spPr>
            <a:xfrm>
              <a:off x="2427438" y="2915825"/>
              <a:ext cx="557125" cy="412350"/>
            </a:xfrm>
            <a:custGeom>
              <a:rect b="b" l="l" r="r" t="t"/>
              <a:pathLst>
                <a:path extrusionOk="0" h="16494" w="22285">
                  <a:moveTo>
                    <a:pt x="0" y="1"/>
                  </a:moveTo>
                  <a:lnTo>
                    <a:pt x="0" y="3587"/>
                  </a:lnTo>
                  <a:lnTo>
                    <a:pt x="18713" y="3587"/>
                  </a:lnTo>
                  <a:lnTo>
                    <a:pt x="18713" y="16493"/>
                  </a:lnTo>
                  <a:lnTo>
                    <a:pt x="22284" y="16493"/>
                  </a:lnTo>
                  <a:lnTo>
                    <a:pt x="222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5"/>
            <p:cNvSpPr/>
            <p:nvPr/>
          </p:nvSpPr>
          <p:spPr>
            <a:xfrm>
              <a:off x="2427438" y="3935050"/>
              <a:ext cx="557125" cy="412325"/>
            </a:xfrm>
            <a:custGeom>
              <a:rect b="b" l="l" r="r" t="t"/>
              <a:pathLst>
                <a:path extrusionOk="0" h="16493" w="22285">
                  <a:moveTo>
                    <a:pt x="18713" y="0"/>
                  </a:moveTo>
                  <a:lnTo>
                    <a:pt x="18713" y="12907"/>
                  </a:lnTo>
                  <a:lnTo>
                    <a:pt x="0" y="12907"/>
                  </a:lnTo>
                  <a:lnTo>
                    <a:pt x="0" y="16493"/>
                  </a:lnTo>
                  <a:lnTo>
                    <a:pt x="22284" y="16493"/>
                  </a:lnTo>
                  <a:lnTo>
                    <a:pt x="222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5"/>
            <p:cNvSpPr/>
            <p:nvPr/>
          </p:nvSpPr>
          <p:spPr>
            <a:xfrm>
              <a:off x="1581463" y="3255575"/>
              <a:ext cx="389575" cy="389575"/>
            </a:xfrm>
            <a:custGeom>
              <a:rect b="b" l="l" r="r" t="t"/>
              <a:pathLst>
                <a:path extrusionOk="0" h="15583" w="15583">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5"/>
            <p:cNvSpPr/>
            <p:nvPr/>
          </p:nvSpPr>
          <p:spPr>
            <a:xfrm>
              <a:off x="1598913" y="3489650"/>
              <a:ext cx="60850" cy="36675"/>
            </a:xfrm>
            <a:custGeom>
              <a:rect b="b" l="l" r="r" t="t"/>
              <a:pathLst>
                <a:path extrusionOk="0" fill="none" h="1467" w="2434">
                  <a:moveTo>
                    <a:pt x="2220" y="1466"/>
                  </a:moveTo>
                  <a:lnTo>
                    <a:pt x="0" y="598"/>
                  </a:lnTo>
                  <a:lnTo>
                    <a:pt x="0" y="598"/>
                  </a:lnTo>
                  <a:lnTo>
                    <a:pt x="256" y="1"/>
                  </a:lnTo>
                  <a:lnTo>
                    <a:pt x="2433" y="982"/>
                  </a:lnTo>
                  <a:lnTo>
                    <a:pt x="2433" y="982"/>
                  </a:lnTo>
                  <a:lnTo>
                    <a:pt x="2220" y="146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5"/>
            <p:cNvSpPr/>
            <p:nvPr/>
          </p:nvSpPr>
          <p:spPr>
            <a:xfrm>
              <a:off x="1638388" y="3419925"/>
              <a:ext cx="56225" cy="48050"/>
            </a:xfrm>
            <a:custGeom>
              <a:rect b="b" l="l" r="r" t="t"/>
              <a:pathLst>
                <a:path extrusionOk="0" fill="none" h="1922" w="2249">
                  <a:moveTo>
                    <a:pt x="1922" y="1922"/>
                  </a:moveTo>
                  <a:lnTo>
                    <a:pt x="1" y="527"/>
                  </a:lnTo>
                  <a:lnTo>
                    <a:pt x="1" y="527"/>
                  </a:lnTo>
                  <a:lnTo>
                    <a:pt x="385" y="0"/>
                  </a:lnTo>
                  <a:lnTo>
                    <a:pt x="2249" y="1495"/>
                  </a:lnTo>
                  <a:lnTo>
                    <a:pt x="2249" y="1495"/>
                  </a:lnTo>
                  <a:lnTo>
                    <a:pt x="1922" y="19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5"/>
            <p:cNvSpPr/>
            <p:nvPr/>
          </p:nvSpPr>
          <p:spPr>
            <a:xfrm>
              <a:off x="1693888" y="3363350"/>
              <a:ext cx="48750" cy="55900"/>
            </a:xfrm>
            <a:custGeom>
              <a:rect b="b" l="l" r="r" t="t"/>
              <a:pathLst>
                <a:path extrusionOk="0" fill="none" h="2236" w="195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5"/>
            <p:cNvSpPr/>
            <p:nvPr/>
          </p:nvSpPr>
          <p:spPr>
            <a:xfrm>
              <a:off x="1762538" y="3323150"/>
              <a:ext cx="37750" cy="60525"/>
            </a:xfrm>
            <a:custGeom>
              <a:rect b="b" l="l" r="r" t="t"/>
              <a:pathLst>
                <a:path extrusionOk="0" fill="none" h="2421" w="1510">
                  <a:moveTo>
                    <a:pt x="1025" y="2420"/>
                  </a:moveTo>
                  <a:lnTo>
                    <a:pt x="1" y="257"/>
                  </a:lnTo>
                  <a:lnTo>
                    <a:pt x="1" y="257"/>
                  </a:lnTo>
                  <a:lnTo>
                    <a:pt x="598" y="1"/>
                  </a:lnTo>
                  <a:lnTo>
                    <a:pt x="1509" y="2192"/>
                  </a:lnTo>
                  <a:lnTo>
                    <a:pt x="1509" y="2192"/>
                  </a:lnTo>
                  <a:lnTo>
                    <a:pt x="1025" y="242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5"/>
            <p:cNvSpPr/>
            <p:nvPr/>
          </p:nvSpPr>
          <p:spPr>
            <a:xfrm>
              <a:off x="1840088" y="3301450"/>
              <a:ext cx="24225" cy="61225"/>
            </a:xfrm>
            <a:custGeom>
              <a:rect b="b" l="l" r="r" t="t"/>
              <a:pathLst>
                <a:path extrusionOk="0" fill="none" h="2449" w="969">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5"/>
            <p:cNvSpPr/>
            <p:nvPr/>
          </p:nvSpPr>
          <p:spPr>
            <a:xfrm>
              <a:off x="1581463" y="3255575"/>
              <a:ext cx="389575" cy="389575"/>
            </a:xfrm>
            <a:custGeom>
              <a:rect b="b" l="l" r="r" t="t"/>
              <a:pathLst>
                <a:path extrusionOk="0" fill="none" h="15583" w="15583">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5"/>
            <p:cNvSpPr/>
            <p:nvPr/>
          </p:nvSpPr>
          <p:spPr>
            <a:xfrm>
              <a:off x="1598913" y="3301450"/>
              <a:ext cx="334775" cy="286775"/>
            </a:xfrm>
            <a:custGeom>
              <a:rect b="b" l="l" r="r" t="t"/>
              <a:pathLst>
                <a:path extrusionOk="0" h="11471" w="13391">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5"/>
            <p:cNvSpPr/>
            <p:nvPr/>
          </p:nvSpPr>
          <p:spPr>
            <a:xfrm>
              <a:off x="1627013" y="3575375"/>
              <a:ext cx="13175" cy="12850"/>
            </a:xfrm>
            <a:custGeom>
              <a:rect b="b" l="l" r="r" t="t"/>
              <a:pathLst>
                <a:path extrusionOk="0" fill="none" h="514" w="527">
                  <a:moveTo>
                    <a:pt x="0" y="1"/>
                  </a:moveTo>
                  <a:lnTo>
                    <a:pt x="0" y="1"/>
                  </a:lnTo>
                  <a:lnTo>
                    <a:pt x="228" y="257"/>
                  </a:lnTo>
                  <a:lnTo>
                    <a:pt x="470" y="513"/>
                  </a:lnTo>
                  <a:lnTo>
                    <a:pt x="470" y="513"/>
                  </a:lnTo>
                  <a:lnTo>
                    <a:pt x="527" y="86"/>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5"/>
            <p:cNvSpPr/>
            <p:nvPr/>
          </p:nvSpPr>
          <p:spPr>
            <a:xfrm>
              <a:off x="1598913" y="3489650"/>
              <a:ext cx="60850" cy="36675"/>
            </a:xfrm>
            <a:custGeom>
              <a:rect b="b" l="l" r="r" t="t"/>
              <a:pathLst>
                <a:path extrusionOk="0" fill="none" h="1467" w="2434">
                  <a:moveTo>
                    <a:pt x="256" y="1"/>
                  </a:moveTo>
                  <a:lnTo>
                    <a:pt x="256" y="1"/>
                  </a:lnTo>
                  <a:lnTo>
                    <a:pt x="0" y="598"/>
                  </a:lnTo>
                  <a:lnTo>
                    <a:pt x="2220" y="1466"/>
                  </a:lnTo>
                  <a:lnTo>
                    <a:pt x="2220" y="1466"/>
                  </a:lnTo>
                  <a:lnTo>
                    <a:pt x="2433" y="982"/>
                  </a:lnTo>
                  <a:lnTo>
                    <a:pt x="25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5"/>
            <p:cNvSpPr/>
            <p:nvPr/>
          </p:nvSpPr>
          <p:spPr>
            <a:xfrm>
              <a:off x="1638388" y="3419925"/>
              <a:ext cx="56225" cy="48050"/>
            </a:xfrm>
            <a:custGeom>
              <a:rect b="b" l="l" r="r" t="t"/>
              <a:pathLst>
                <a:path extrusionOk="0" fill="none" h="1922" w="2249">
                  <a:moveTo>
                    <a:pt x="385" y="0"/>
                  </a:moveTo>
                  <a:lnTo>
                    <a:pt x="385" y="0"/>
                  </a:lnTo>
                  <a:lnTo>
                    <a:pt x="1" y="527"/>
                  </a:lnTo>
                  <a:lnTo>
                    <a:pt x="1922" y="1922"/>
                  </a:lnTo>
                  <a:lnTo>
                    <a:pt x="1922" y="1922"/>
                  </a:lnTo>
                  <a:lnTo>
                    <a:pt x="2249" y="1495"/>
                  </a:lnTo>
                  <a:lnTo>
                    <a:pt x="38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5"/>
            <p:cNvSpPr/>
            <p:nvPr/>
          </p:nvSpPr>
          <p:spPr>
            <a:xfrm>
              <a:off x="1693888" y="3363350"/>
              <a:ext cx="48750" cy="55900"/>
            </a:xfrm>
            <a:custGeom>
              <a:rect b="b" l="l" r="r" t="t"/>
              <a:pathLst>
                <a:path extrusionOk="0" fill="none" h="2236" w="195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5"/>
            <p:cNvSpPr/>
            <p:nvPr/>
          </p:nvSpPr>
          <p:spPr>
            <a:xfrm>
              <a:off x="1762538" y="3323150"/>
              <a:ext cx="37750" cy="60525"/>
            </a:xfrm>
            <a:custGeom>
              <a:rect b="b" l="l" r="r" t="t"/>
              <a:pathLst>
                <a:path extrusionOk="0" fill="none" h="2421" w="1510">
                  <a:moveTo>
                    <a:pt x="598" y="1"/>
                  </a:moveTo>
                  <a:lnTo>
                    <a:pt x="598" y="1"/>
                  </a:lnTo>
                  <a:lnTo>
                    <a:pt x="1" y="257"/>
                  </a:lnTo>
                  <a:lnTo>
                    <a:pt x="1025" y="2420"/>
                  </a:lnTo>
                  <a:lnTo>
                    <a:pt x="1025" y="2420"/>
                  </a:lnTo>
                  <a:lnTo>
                    <a:pt x="1509" y="2192"/>
                  </a:lnTo>
                  <a:lnTo>
                    <a:pt x="59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5"/>
            <p:cNvSpPr/>
            <p:nvPr/>
          </p:nvSpPr>
          <p:spPr>
            <a:xfrm>
              <a:off x="1917663" y="3318900"/>
              <a:ext cx="16025" cy="40575"/>
            </a:xfrm>
            <a:custGeom>
              <a:rect b="b" l="l" r="r" t="t"/>
              <a:pathLst>
                <a:path extrusionOk="0" fill="none" h="1623" w="641">
                  <a:moveTo>
                    <a:pt x="100" y="0"/>
                  </a:moveTo>
                  <a:lnTo>
                    <a:pt x="0" y="1580"/>
                  </a:lnTo>
                  <a:lnTo>
                    <a:pt x="0" y="1580"/>
                  </a:lnTo>
                  <a:lnTo>
                    <a:pt x="541" y="1622"/>
                  </a:lnTo>
                  <a:lnTo>
                    <a:pt x="640" y="669"/>
                  </a:lnTo>
                  <a:lnTo>
                    <a:pt x="640" y="669"/>
                  </a:lnTo>
                  <a:lnTo>
                    <a:pt x="384" y="327"/>
                  </a:lnTo>
                  <a:lnTo>
                    <a:pt x="10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5"/>
            <p:cNvSpPr/>
            <p:nvPr/>
          </p:nvSpPr>
          <p:spPr>
            <a:xfrm>
              <a:off x="1840088" y="3301450"/>
              <a:ext cx="24225" cy="61225"/>
            </a:xfrm>
            <a:custGeom>
              <a:rect b="b" l="l" r="r" t="t"/>
              <a:pathLst>
                <a:path extrusionOk="0" fill="none" h="2449" w="969">
                  <a:moveTo>
                    <a:pt x="641" y="1"/>
                  </a:moveTo>
                  <a:lnTo>
                    <a:pt x="641" y="1"/>
                  </a:lnTo>
                  <a:lnTo>
                    <a:pt x="314" y="58"/>
                  </a:lnTo>
                  <a:lnTo>
                    <a:pt x="1" y="115"/>
                  </a:lnTo>
                  <a:lnTo>
                    <a:pt x="442" y="2448"/>
                  </a:lnTo>
                  <a:lnTo>
                    <a:pt x="442" y="2448"/>
                  </a:lnTo>
                  <a:lnTo>
                    <a:pt x="969" y="2363"/>
                  </a:lnTo>
                  <a:lnTo>
                    <a:pt x="64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15"/>
          <p:cNvSpPr txBox="1"/>
          <p:nvPr>
            <p:ph type="title"/>
          </p:nvPr>
        </p:nvSpPr>
        <p:spPr>
          <a:xfrm>
            <a:off x="1277700" y="174125"/>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Significance of Dataset Chosen</a:t>
            </a:r>
            <a:endParaRPr/>
          </a:p>
        </p:txBody>
      </p:sp>
      <p:sp>
        <p:nvSpPr>
          <p:cNvPr id="483" name="Google Shape;483;p15"/>
          <p:cNvSpPr/>
          <p:nvPr/>
        </p:nvSpPr>
        <p:spPr>
          <a:xfrm>
            <a:off x="1796338" y="3501400"/>
            <a:ext cx="230900" cy="230550"/>
          </a:xfrm>
          <a:custGeom>
            <a:rect b="b" l="l" r="r" t="t"/>
            <a:pathLst>
              <a:path extrusionOk="0" h="9222" w="9236">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38"/>
                </a:lnTo>
                <a:lnTo>
                  <a:pt x="29" y="5080"/>
                </a:lnTo>
                <a:lnTo>
                  <a:pt x="58" y="5308"/>
                </a:lnTo>
                <a:lnTo>
                  <a:pt x="100" y="5536"/>
                </a:lnTo>
                <a:lnTo>
                  <a:pt x="143" y="5763"/>
                </a:lnTo>
                <a:lnTo>
                  <a:pt x="214" y="5977"/>
                </a:lnTo>
                <a:lnTo>
                  <a:pt x="285" y="6190"/>
                </a:lnTo>
                <a:lnTo>
                  <a:pt x="371" y="6404"/>
                </a:lnTo>
                <a:lnTo>
                  <a:pt x="456" y="6603"/>
                </a:lnTo>
                <a:lnTo>
                  <a:pt x="556" y="6802"/>
                </a:lnTo>
                <a:lnTo>
                  <a:pt x="669" y="7001"/>
                </a:lnTo>
                <a:lnTo>
                  <a:pt x="783" y="7186"/>
                </a:lnTo>
                <a:lnTo>
                  <a:pt x="926" y="7371"/>
                </a:lnTo>
                <a:lnTo>
                  <a:pt x="1054" y="7542"/>
                </a:lnTo>
                <a:lnTo>
                  <a:pt x="1196" y="7713"/>
                </a:lnTo>
                <a:lnTo>
                  <a:pt x="1352" y="7869"/>
                </a:lnTo>
                <a:lnTo>
                  <a:pt x="1509" y="8026"/>
                </a:lnTo>
                <a:lnTo>
                  <a:pt x="1680" y="8168"/>
                </a:lnTo>
                <a:lnTo>
                  <a:pt x="1851" y="8310"/>
                </a:lnTo>
                <a:lnTo>
                  <a:pt x="2036" y="8439"/>
                </a:lnTo>
                <a:lnTo>
                  <a:pt x="2221" y="8552"/>
                </a:lnTo>
                <a:lnTo>
                  <a:pt x="2420" y="8666"/>
                </a:lnTo>
                <a:lnTo>
                  <a:pt x="2619" y="8766"/>
                </a:lnTo>
                <a:lnTo>
                  <a:pt x="2818" y="8865"/>
                </a:lnTo>
                <a:lnTo>
                  <a:pt x="3032" y="8937"/>
                </a:lnTo>
                <a:lnTo>
                  <a:pt x="3245" y="9008"/>
                </a:lnTo>
                <a:lnTo>
                  <a:pt x="3459" y="9079"/>
                </a:lnTo>
                <a:lnTo>
                  <a:pt x="3686" y="9122"/>
                </a:lnTo>
                <a:lnTo>
                  <a:pt x="3914" y="9164"/>
                </a:lnTo>
                <a:lnTo>
                  <a:pt x="4142" y="9193"/>
                </a:lnTo>
                <a:lnTo>
                  <a:pt x="4383" y="9221"/>
                </a:lnTo>
                <a:lnTo>
                  <a:pt x="4853" y="9221"/>
                </a:lnTo>
                <a:lnTo>
                  <a:pt x="5095" y="9193"/>
                </a:lnTo>
                <a:lnTo>
                  <a:pt x="5323" y="9164"/>
                </a:lnTo>
                <a:lnTo>
                  <a:pt x="5550" y="9122"/>
                </a:lnTo>
                <a:lnTo>
                  <a:pt x="5764" y="9079"/>
                </a:lnTo>
                <a:lnTo>
                  <a:pt x="5991" y="9008"/>
                </a:lnTo>
                <a:lnTo>
                  <a:pt x="6205" y="8937"/>
                </a:lnTo>
                <a:lnTo>
                  <a:pt x="6418" y="8865"/>
                </a:lnTo>
                <a:lnTo>
                  <a:pt x="6618" y="8766"/>
                </a:lnTo>
                <a:lnTo>
                  <a:pt x="6817" y="8666"/>
                </a:lnTo>
                <a:lnTo>
                  <a:pt x="7002" y="8552"/>
                </a:lnTo>
                <a:lnTo>
                  <a:pt x="7201" y="8439"/>
                </a:lnTo>
                <a:lnTo>
                  <a:pt x="7372" y="8310"/>
                </a:lnTo>
                <a:lnTo>
                  <a:pt x="7557" y="8168"/>
                </a:lnTo>
                <a:lnTo>
                  <a:pt x="7713" y="8026"/>
                </a:lnTo>
                <a:lnTo>
                  <a:pt x="7884" y="7869"/>
                </a:lnTo>
                <a:lnTo>
                  <a:pt x="8026" y="7713"/>
                </a:lnTo>
                <a:lnTo>
                  <a:pt x="8183" y="7542"/>
                </a:lnTo>
                <a:lnTo>
                  <a:pt x="8311" y="7371"/>
                </a:lnTo>
                <a:lnTo>
                  <a:pt x="8439" y="7186"/>
                </a:lnTo>
                <a:lnTo>
                  <a:pt x="8567" y="7001"/>
                </a:lnTo>
                <a:lnTo>
                  <a:pt x="8667" y="6802"/>
                </a:lnTo>
                <a:lnTo>
                  <a:pt x="8780" y="6603"/>
                </a:lnTo>
                <a:lnTo>
                  <a:pt x="8866" y="6404"/>
                </a:lnTo>
                <a:lnTo>
                  <a:pt x="8951" y="6190"/>
                </a:lnTo>
                <a:lnTo>
                  <a:pt x="9022" y="5977"/>
                </a:lnTo>
                <a:lnTo>
                  <a:pt x="9079" y="5763"/>
                </a:lnTo>
                <a:lnTo>
                  <a:pt x="9136" y="5536"/>
                </a:lnTo>
                <a:lnTo>
                  <a:pt x="9179" y="5308"/>
                </a:lnTo>
                <a:lnTo>
                  <a:pt x="9207" y="5080"/>
                </a:lnTo>
                <a:lnTo>
                  <a:pt x="9222" y="4838"/>
                </a:lnTo>
                <a:lnTo>
                  <a:pt x="9236" y="4611"/>
                </a:lnTo>
                <a:lnTo>
                  <a:pt x="9222" y="4369"/>
                </a:lnTo>
                <a:lnTo>
                  <a:pt x="9207" y="4141"/>
                </a:lnTo>
                <a:lnTo>
                  <a:pt x="9179" y="3899"/>
                </a:lnTo>
                <a:lnTo>
                  <a:pt x="9136" y="3671"/>
                </a:lnTo>
                <a:lnTo>
                  <a:pt x="9079" y="3458"/>
                </a:lnTo>
                <a:lnTo>
                  <a:pt x="9022" y="3230"/>
                </a:lnTo>
                <a:lnTo>
                  <a:pt x="8951" y="3017"/>
                </a:lnTo>
                <a:lnTo>
                  <a:pt x="8866" y="2818"/>
                </a:lnTo>
                <a:lnTo>
                  <a:pt x="8780" y="2604"/>
                </a:lnTo>
                <a:lnTo>
                  <a:pt x="8667" y="2405"/>
                </a:lnTo>
                <a:lnTo>
                  <a:pt x="8567" y="2220"/>
                </a:lnTo>
                <a:lnTo>
                  <a:pt x="8439" y="2035"/>
                </a:lnTo>
                <a:lnTo>
                  <a:pt x="8311" y="1850"/>
                </a:lnTo>
                <a:lnTo>
                  <a:pt x="8183" y="1679"/>
                </a:lnTo>
                <a:lnTo>
                  <a:pt x="8026" y="1509"/>
                </a:lnTo>
                <a:lnTo>
                  <a:pt x="7884" y="1352"/>
                </a:lnTo>
                <a:lnTo>
                  <a:pt x="7713" y="1195"/>
                </a:lnTo>
                <a:lnTo>
                  <a:pt x="7557" y="1053"/>
                </a:lnTo>
                <a:lnTo>
                  <a:pt x="7372" y="911"/>
                </a:lnTo>
                <a:lnTo>
                  <a:pt x="7201" y="783"/>
                </a:lnTo>
                <a:lnTo>
                  <a:pt x="7002" y="669"/>
                </a:lnTo>
                <a:lnTo>
                  <a:pt x="6817" y="555"/>
                </a:lnTo>
                <a:lnTo>
                  <a:pt x="6618" y="456"/>
                </a:lnTo>
                <a:lnTo>
                  <a:pt x="6418" y="356"/>
                </a:lnTo>
                <a:lnTo>
                  <a:pt x="6205" y="271"/>
                </a:lnTo>
                <a:lnTo>
                  <a:pt x="5991" y="199"/>
                </a:lnTo>
                <a:lnTo>
                  <a:pt x="5764" y="142"/>
                </a:lnTo>
                <a:lnTo>
                  <a:pt x="5550" y="86"/>
                </a:lnTo>
                <a:lnTo>
                  <a:pt x="5323" y="43"/>
                </a:lnTo>
                <a:lnTo>
                  <a:pt x="5095" y="14"/>
                </a:lnTo>
                <a:lnTo>
                  <a:pt x="485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5"/>
          <p:cNvSpPr/>
          <p:nvPr/>
        </p:nvSpPr>
        <p:spPr>
          <a:xfrm>
            <a:off x="1796338" y="3501400"/>
            <a:ext cx="230900" cy="230550"/>
          </a:xfrm>
          <a:custGeom>
            <a:rect b="b" l="l" r="r" t="t"/>
            <a:pathLst>
              <a:path extrusionOk="0" fill="none" h="9222" w="9236">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5"/>
          <p:cNvSpPr/>
          <p:nvPr/>
        </p:nvSpPr>
        <p:spPr>
          <a:xfrm>
            <a:off x="1796338" y="3501400"/>
            <a:ext cx="164750" cy="142325"/>
          </a:xfrm>
          <a:custGeom>
            <a:rect b="b" l="l" r="r" t="t"/>
            <a:pathLst>
              <a:path extrusionOk="0" h="5693" w="659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81"/>
                </a:lnTo>
                <a:lnTo>
                  <a:pt x="29" y="5151"/>
                </a:lnTo>
                <a:lnTo>
                  <a:pt x="72" y="542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361" y="327"/>
                </a:lnTo>
                <a:lnTo>
                  <a:pt x="6120" y="242"/>
                </a:lnTo>
                <a:lnTo>
                  <a:pt x="5892" y="171"/>
                </a:lnTo>
                <a:lnTo>
                  <a:pt x="5636" y="114"/>
                </a:lnTo>
                <a:lnTo>
                  <a:pt x="5394" y="57"/>
                </a:lnTo>
                <a:lnTo>
                  <a:pt x="5138" y="29"/>
                </a:lnTo>
                <a:lnTo>
                  <a:pt x="4882" y="0"/>
                </a:lnTo>
                <a:close/>
              </a:path>
            </a:pathLst>
          </a:custGeom>
          <a:solidFill>
            <a:srgbClr val="D53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5"/>
          <p:cNvSpPr/>
          <p:nvPr/>
        </p:nvSpPr>
        <p:spPr>
          <a:xfrm>
            <a:off x="1796338" y="3501400"/>
            <a:ext cx="164750" cy="142325"/>
          </a:xfrm>
          <a:custGeom>
            <a:rect b="b" l="l" r="r" t="t"/>
            <a:pathLst>
              <a:path extrusionOk="0" fill="none" h="5693" w="659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5"/>
          <p:cNvSpPr/>
          <p:nvPr/>
        </p:nvSpPr>
        <p:spPr>
          <a:xfrm>
            <a:off x="1959775" y="1081100"/>
            <a:ext cx="2245418" cy="2550225"/>
          </a:xfrm>
          <a:custGeom>
            <a:rect b="b" l="l" r="r" t="t"/>
            <a:pathLst>
              <a:path extrusionOk="0" h="90106" w="91631">
                <a:moveTo>
                  <a:pt x="0" y="90106"/>
                </a:moveTo>
                <a:lnTo>
                  <a:pt x="84773" y="0"/>
                </a:lnTo>
                <a:lnTo>
                  <a:pt x="91631" y="16192"/>
                </a:lnTo>
                <a:close/>
              </a:path>
            </a:pathLst>
          </a:custGeom>
          <a:solidFill>
            <a:srgbClr val="666666">
              <a:alpha val="12549"/>
            </a:srgbClr>
          </a:solidFill>
          <a:ln>
            <a:noFill/>
          </a:ln>
        </p:spPr>
      </p:sp>
      <p:grpSp>
        <p:nvGrpSpPr>
          <p:cNvPr id="488" name="Google Shape;488;p15"/>
          <p:cNvGrpSpPr/>
          <p:nvPr/>
        </p:nvGrpSpPr>
        <p:grpSpPr>
          <a:xfrm>
            <a:off x="4020413" y="1002975"/>
            <a:ext cx="4725888" cy="650100"/>
            <a:chOff x="3961063" y="1231575"/>
            <a:chExt cx="4725888" cy="650100"/>
          </a:xfrm>
        </p:grpSpPr>
        <p:sp>
          <p:nvSpPr>
            <p:cNvPr id="489" name="Google Shape;489;p15"/>
            <p:cNvSpPr/>
            <p:nvPr/>
          </p:nvSpPr>
          <p:spPr>
            <a:xfrm>
              <a:off x="5010150" y="1231575"/>
              <a:ext cx="3676800" cy="650100"/>
            </a:xfrm>
            <a:prstGeom prst="roundRect">
              <a:avLst>
                <a:gd fmla="val 50000" name="adj"/>
              </a:avLst>
            </a:prstGeom>
            <a:solidFill>
              <a:srgbClr val="E99B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5"/>
            <p:cNvSpPr/>
            <p:nvPr/>
          </p:nvSpPr>
          <p:spPr>
            <a:xfrm>
              <a:off x="3961063" y="1324425"/>
              <a:ext cx="2130000" cy="4644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15"/>
          <p:cNvGrpSpPr/>
          <p:nvPr/>
        </p:nvGrpSpPr>
        <p:grpSpPr>
          <a:xfrm>
            <a:off x="4122280" y="1162125"/>
            <a:ext cx="4412143" cy="331813"/>
            <a:chOff x="4122280" y="1390725"/>
            <a:chExt cx="4412143" cy="331813"/>
          </a:xfrm>
        </p:grpSpPr>
        <p:sp>
          <p:nvSpPr>
            <p:cNvPr id="492" name="Google Shape;492;p15"/>
            <p:cNvSpPr txBox="1"/>
            <p:nvPr/>
          </p:nvSpPr>
          <p:spPr>
            <a:xfrm>
              <a:off x="6553223" y="1390738"/>
              <a:ext cx="19812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300">
                <a:latin typeface="Roboto"/>
                <a:ea typeface="Roboto"/>
                <a:cs typeface="Roboto"/>
                <a:sym typeface="Roboto"/>
              </a:endParaRPr>
            </a:p>
            <a:p>
              <a:pPr indent="0" lvl="0" marL="0" rtl="0" algn="r">
                <a:spcBef>
                  <a:spcPts val="0"/>
                </a:spcBef>
                <a:spcAft>
                  <a:spcPts val="0"/>
                </a:spcAft>
                <a:buNone/>
              </a:pPr>
              <a:r>
                <a:rPr lang="en-GB" sz="1300">
                  <a:solidFill>
                    <a:schemeClr val="lt1"/>
                  </a:solidFill>
                  <a:latin typeface="Roboto"/>
                  <a:ea typeface="Roboto"/>
                  <a:cs typeface="Roboto"/>
                  <a:sym typeface="Roboto"/>
                </a:rPr>
                <a:t>Cost of COEs continues to increase over the year</a:t>
              </a:r>
              <a:endParaRPr sz="1300">
                <a:solidFill>
                  <a:schemeClr val="lt1"/>
                </a:solidFill>
                <a:latin typeface="Roboto"/>
                <a:ea typeface="Roboto"/>
                <a:cs typeface="Roboto"/>
                <a:sym typeface="Roboto"/>
              </a:endParaRPr>
            </a:p>
            <a:p>
              <a:pPr indent="0" lvl="0" marL="0" rtl="0" algn="r">
                <a:spcBef>
                  <a:spcPts val="0"/>
                </a:spcBef>
                <a:spcAft>
                  <a:spcPts val="0"/>
                </a:spcAft>
                <a:buNone/>
              </a:pPr>
              <a:r>
                <a:t/>
              </a:r>
              <a:endParaRPr>
                <a:solidFill>
                  <a:schemeClr val="lt1"/>
                </a:solidFill>
                <a:latin typeface="Roboto"/>
                <a:ea typeface="Roboto"/>
                <a:cs typeface="Roboto"/>
                <a:sym typeface="Roboto"/>
              </a:endParaRPr>
            </a:p>
          </p:txBody>
        </p:sp>
        <p:sp>
          <p:nvSpPr>
            <p:cNvPr id="493" name="Google Shape;493;p15"/>
            <p:cNvSpPr txBox="1"/>
            <p:nvPr/>
          </p:nvSpPr>
          <p:spPr>
            <a:xfrm>
              <a:off x="4122280" y="1390725"/>
              <a:ext cx="1782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chemeClr val="dk1"/>
                  </a:solidFill>
                  <a:latin typeface="Fira Sans Extra Condensed"/>
                  <a:ea typeface="Fira Sans Extra Condensed"/>
                  <a:cs typeface="Fira Sans Extra Condensed"/>
                  <a:sym typeface="Fira Sans Extra Condensed"/>
                </a:rPr>
                <a:t>1</a:t>
              </a:r>
              <a:endParaRPr b="1" sz="1800">
                <a:solidFill>
                  <a:schemeClr val="dk1"/>
                </a:solidFill>
                <a:latin typeface="Fira Sans Extra Condensed"/>
                <a:ea typeface="Fira Sans Extra Condensed"/>
                <a:cs typeface="Fira Sans Extra Condensed"/>
                <a:sym typeface="Fira Sans Extra Condensed"/>
              </a:endParaRPr>
            </a:p>
          </p:txBody>
        </p:sp>
      </p:grpSp>
      <p:sp>
        <p:nvSpPr>
          <p:cNvPr id="494" name="Google Shape;494;p15"/>
          <p:cNvSpPr/>
          <p:nvPr/>
        </p:nvSpPr>
        <p:spPr>
          <a:xfrm>
            <a:off x="1961100" y="2057400"/>
            <a:ext cx="2203778" cy="1520570"/>
          </a:xfrm>
          <a:custGeom>
            <a:rect b="b" l="l" r="r" t="t"/>
            <a:pathLst>
              <a:path extrusionOk="0" h="50673" w="89630">
                <a:moveTo>
                  <a:pt x="0" y="50673"/>
                </a:moveTo>
                <a:lnTo>
                  <a:pt x="85820" y="0"/>
                </a:lnTo>
                <a:lnTo>
                  <a:pt x="89630" y="17145"/>
                </a:lnTo>
                <a:close/>
              </a:path>
            </a:pathLst>
          </a:custGeom>
          <a:solidFill>
            <a:srgbClr val="666666">
              <a:alpha val="12549"/>
            </a:srgbClr>
          </a:solidFill>
          <a:ln>
            <a:noFill/>
          </a:ln>
        </p:spPr>
      </p:sp>
      <p:sp>
        <p:nvSpPr>
          <p:cNvPr id="495" name="Google Shape;495;p15"/>
          <p:cNvSpPr/>
          <p:nvPr/>
        </p:nvSpPr>
        <p:spPr>
          <a:xfrm rot="-888533">
            <a:off x="1952629" y="3028908"/>
            <a:ext cx="2224137" cy="461983"/>
          </a:xfrm>
          <a:custGeom>
            <a:rect b="b" l="l" r="r" t="t"/>
            <a:pathLst>
              <a:path extrusionOk="0" h="18479" w="88964">
                <a:moveTo>
                  <a:pt x="0" y="11430"/>
                </a:moveTo>
                <a:lnTo>
                  <a:pt x="88964" y="0"/>
                </a:lnTo>
                <a:lnTo>
                  <a:pt x="88964" y="18479"/>
                </a:lnTo>
                <a:close/>
              </a:path>
            </a:pathLst>
          </a:custGeom>
          <a:solidFill>
            <a:srgbClr val="666666">
              <a:alpha val="12549"/>
            </a:srgbClr>
          </a:solidFill>
          <a:ln>
            <a:noFill/>
          </a:ln>
        </p:spPr>
      </p:sp>
      <p:grpSp>
        <p:nvGrpSpPr>
          <p:cNvPr id="496" name="Google Shape;496;p15"/>
          <p:cNvGrpSpPr/>
          <p:nvPr/>
        </p:nvGrpSpPr>
        <p:grpSpPr>
          <a:xfrm>
            <a:off x="3961063" y="2704475"/>
            <a:ext cx="4725888" cy="650100"/>
            <a:chOff x="3961063" y="3237875"/>
            <a:chExt cx="4725888" cy="650100"/>
          </a:xfrm>
        </p:grpSpPr>
        <p:sp>
          <p:nvSpPr>
            <p:cNvPr id="497" name="Google Shape;497;p15"/>
            <p:cNvSpPr/>
            <p:nvPr/>
          </p:nvSpPr>
          <p:spPr>
            <a:xfrm>
              <a:off x="5010150" y="3237875"/>
              <a:ext cx="3676800" cy="650100"/>
            </a:xfrm>
            <a:prstGeom prst="roundRect">
              <a:avLst>
                <a:gd fmla="val 50000" name="adj"/>
              </a:avLst>
            </a:prstGeom>
            <a:solidFill>
              <a:srgbClr val="8027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5"/>
            <p:cNvSpPr/>
            <p:nvPr/>
          </p:nvSpPr>
          <p:spPr>
            <a:xfrm>
              <a:off x="3961063" y="3330725"/>
              <a:ext cx="2130000" cy="4644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chemeClr val="dk1"/>
                  </a:solidFill>
                  <a:latin typeface="Fira Sans Extra Condensed"/>
                  <a:ea typeface="Fira Sans Extra Condensed"/>
                  <a:cs typeface="Fira Sans Extra Condensed"/>
                  <a:sym typeface="Fira Sans Extra Condensed"/>
                </a:rPr>
                <a:t>3</a:t>
              </a:r>
              <a:endParaRPr b="1"/>
            </a:p>
          </p:txBody>
        </p:sp>
      </p:grpSp>
      <p:grpSp>
        <p:nvGrpSpPr>
          <p:cNvPr id="499" name="Google Shape;499;p15"/>
          <p:cNvGrpSpPr/>
          <p:nvPr/>
        </p:nvGrpSpPr>
        <p:grpSpPr>
          <a:xfrm>
            <a:off x="4122280" y="3092224"/>
            <a:ext cx="4412143" cy="331802"/>
            <a:chOff x="4122280" y="3397024"/>
            <a:chExt cx="4412143" cy="331802"/>
          </a:xfrm>
        </p:grpSpPr>
        <p:sp>
          <p:nvSpPr>
            <p:cNvPr id="500" name="Google Shape;500;p15"/>
            <p:cNvSpPr txBox="1"/>
            <p:nvPr/>
          </p:nvSpPr>
          <p:spPr>
            <a:xfrm>
              <a:off x="6553223" y="3397024"/>
              <a:ext cx="19812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latin typeface="Roboto"/>
                <a:ea typeface="Roboto"/>
                <a:cs typeface="Roboto"/>
                <a:sym typeface="Roboto"/>
              </a:endParaRPr>
            </a:p>
          </p:txBody>
        </p:sp>
        <p:sp>
          <p:nvSpPr>
            <p:cNvPr id="501" name="Google Shape;501;p15"/>
            <p:cNvSpPr txBox="1"/>
            <p:nvPr/>
          </p:nvSpPr>
          <p:spPr>
            <a:xfrm>
              <a:off x="4122280" y="3397025"/>
              <a:ext cx="1782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502" name="Google Shape;502;p15"/>
          <p:cNvGrpSpPr/>
          <p:nvPr/>
        </p:nvGrpSpPr>
        <p:grpSpPr>
          <a:xfrm>
            <a:off x="3961063" y="1929925"/>
            <a:ext cx="4725888" cy="650100"/>
            <a:chOff x="3961063" y="2234725"/>
            <a:chExt cx="4725888" cy="650100"/>
          </a:xfrm>
        </p:grpSpPr>
        <p:sp>
          <p:nvSpPr>
            <p:cNvPr id="503" name="Google Shape;503;p15"/>
            <p:cNvSpPr/>
            <p:nvPr/>
          </p:nvSpPr>
          <p:spPr>
            <a:xfrm>
              <a:off x="5010150" y="2234725"/>
              <a:ext cx="3676800" cy="650100"/>
            </a:xfrm>
            <a:prstGeom prst="roundRect">
              <a:avLst>
                <a:gd fmla="val 50000" name="adj"/>
              </a:avLst>
            </a:prstGeom>
            <a:solidFill>
              <a:srgbClr val="EA4827">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5"/>
            <p:cNvSpPr/>
            <p:nvPr/>
          </p:nvSpPr>
          <p:spPr>
            <a:xfrm>
              <a:off x="3961063" y="2327575"/>
              <a:ext cx="2130000" cy="4644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15"/>
          <p:cNvGrpSpPr/>
          <p:nvPr/>
        </p:nvGrpSpPr>
        <p:grpSpPr>
          <a:xfrm>
            <a:off x="4134997" y="2089075"/>
            <a:ext cx="4399426" cy="331805"/>
            <a:chOff x="4134997" y="2393875"/>
            <a:chExt cx="4399426" cy="331805"/>
          </a:xfrm>
        </p:grpSpPr>
        <p:sp>
          <p:nvSpPr>
            <p:cNvPr id="506" name="Google Shape;506;p15"/>
            <p:cNvSpPr txBox="1"/>
            <p:nvPr/>
          </p:nvSpPr>
          <p:spPr>
            <a:xfrm>
              <a:off x="6553223" y="2393881"/>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lt1"/>
                  </a:solidFill>
                  <a:latin typeface="Roboto"/>
                  <a:ea typeface="Roboto"/>
                  <a:cs typeface="Roboto"/>
                  <a:sym typeface="Roboto"/>
                </a:rPr>
                <a:t>A new car can depreciate by as much as 30% in the first year</a:t>
              </a:r>
              <a:endParaRPr sz="1200">
                <a:solidFill>
                  <a:schemeClr val="lt1"/>
                </a:solidFill>
                <a:latin typeface="Roboto"/>
                <a:ea typeface="Roboto"/>
                <a:cs typeface="Roboto"/>
                <a:sym typeface="Roboto"/>
              </a:endParaRPr>
            </a:p>
          </p:txBody>
        </p:sp>
        <p:sp>
          <p:nvSpPr>
            <p:cNvPr id="507" name="Google Shape;507;p15"/>
            <p:cNvSpPr txBox="1"/>
            <p:nvPr/>
          </p:nvSpPr>
          <p:spPr>
            <a:xfrm>
              <a:off x="4134997" y="2393875"/>
              <a:ext cx="1782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chemeClr val="dk1"/>
                  </a:solidFill>
                  <a:latin typeface="Fira Sans Extra Condensed"/>
                  <a:ea typeface="Fira Sans Extra Condensed"/>
                  <a:cs typeface="Fira Sans Extra Condensed"/>
                  <a:sym typeface="Fira Sans Extra Condensed"/>
                </a:rPr>
                <a:t>2</a:t>
              </a:r>
              <a:endParaRPr b="1" sz="1800">
                <a:solidFill>
                  <a:schemeClr val="dk1"/>
                </a:solidFill>
                <a:latin typeface="Fira Sans Extra Condensed"/>
                <a:ea typeface="Fira Sans Extra Condensed"/>
                <a:cs typeface="Fira Sans Extra Condensed"/>
                <a:sym typeface="Fira Sans Extra Condensed"/>
              </a:endParaRPr>
            </a:p>
          </p:txBody>
        </p:sp>
      </p:grpSp>
      <p:sp>
        <p:nvSpPr>
          <p:cNvPr id="508" name="Google Shape;508;p15"/>
          <p:cNvSpPr/>
          <p:nvPr/>
        </p:nvSpPr>
        <p:spPr>
          <a:xfrm rot="-999222">
            <a:off x="1947870" y="3314754"/>
            <a:ext cx="2233706" cy="1171631"/>
          </a:xfrm>
          <a:custGeom>
            <a:rect b="b" l="l" r="r" t="t"/>
            <a:pathLst>
              <a:path extrusionOk="0" h="46863" w="89344">
                <a:moveTo>
                  <a:pt x="0" y="0"/>
                </a:moveTo>
                <a:lnTo>
                  <a:pt x="89344" y="28956"/>
                </a:lnTo>
                <a:lnTo>
                  <a:pt x="87249" y="46863"/>
                </a:lnTo>
                <a:close/>
              </a:path>
            </a:pathLst>
          </a:custGeom>
          <a:solidFill>
            <a:srgbClr val="666666">
              <a:alpha val="12549"/>
            </a:srgbClr>
          </a:solidFill>
          <a:ln>
            <a:noFill/>
          </a:ln>
        </p:spPr>
      </p:sp>
      <p:grpSp>
        <p:nvGrpSpPr>
          <p:cNvPr id="509" name="Google Shape;509;p15"/>
          <p:cNvGrpSpPr/>
          <p:nvPr/>
        </p:nvGrpSpPr>
        <p:grpSpPr>
          <a:xfrm>
            <a:off x="3961063" y="3555225"/>
            <a:ext cx="4725888" cy="650100"/>
            <a:chOff x="3961063" y="4241025"/>
            <a:chExt cx="4725888" cy="650100"/>
          </a:xfrm>
        </p:grpSpPr>
        <p:sp>
          <p:nvSpPr>
            <p:cNvPr id="510" name="Google Shape;510;p15"/>
            <p:cNvSpPr/>
            <p:nvPr/>
          </p:nvSpPr>
          <p:spPr>
            <a:xfrm>
              <a:off x="5010150" y="4241025"/>
              <a:ext cx="3676800" cy="650100"/>
            </a:xfrm>
            <a:prstGeom prst="roundRect">
              <a:avLst>
                <a:gd fmla="val 50000" name="adj"/>
              </a:avLst>
            </a:pr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5"/>
            <p:cNvSpPr/>
            <p:nvPr/>
          </p:nvSpPr>
          <p:spPr>
            <a:xfrm>
              <a:off x="3961063" y="4333875"/>
              <a:ext cx="2130000" cy="464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15"/>
          <p:cNvGrpSpPr/>
          <p:nvPr/>
        </p:nvGrpSpPr>
        <p:grpSpPr>
          <a:xfrm>
            <a:off x="4122280" y="3714367"/>
            <a:ext cx="4412143" cy="331809"/>
            <a:chOff x="4122280" y="4400167"/>
            <a:chExt cx="4412143" cy="331809"/>
          </a:xfrm>
        </p:grpSpPr>
        <p:sp>
          <p:nvSpPr>
            <p:cNvPr id="513" name="Google Shape;513;p15"/>
            <p:cNvSpPr txBox="1"/>
            <p:nvPr/>
          </p:nvSpPr>
          <p:spPr>
            <a:xfrm>
              <a:off x="6553223" y="4400167"/>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Roboto"/>
                  <a:ea typeface="Roboto"/>
                  <a:cs typeface="Roboto"/>
                  <a:sym typeface="Roboto"/>
                </a:rPr>
                <a:t>Lower premiums for insurance coverage</a:t>
              </a:r>
              <a:endParaRPr sz="1300">
                <a:solidFill>
                  <a:schemeClr val="lt1"/>
                </a:solidFill>
                <a:latin typeface="Roboto"/>
                <a:ea typeface="Roboto"/>
                <a:cs typeface="Roboto"/>
                <a:sym typeface="Roboto"/>
              </a:endParaRPr>
            </a:p>
          </p:txBody>
        </p:sp>
        <p:sp>
          <p:nvSpPr>
            <p:cNvPr id="514" name="Google Shape;514;p15"/>
            <p:cNvSpPr txBox="1"/>
            <p:nvPr/>
          </p:nvSpPr>
          <p:spPr>
            <a:xfrm>
              <a:off x="4122280" y="4400175"/>
              <a:ext cx="1782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chemeClr val="dk1"/>
                  </a:solidFill>
                  <a:latin typeface="Fira Sans Extra Condensed"/>
                  <a:ea typeface="Fira Sans Extra Condensed"/>
                  <a:cs typeface="Fira Sans Extra Condensed"/>
                  <a:sym typeface="Fira Sans Extra Condensed"/>
                </a:rPr>
                <a:t>4</a:t>
              </a:r>
              <a:endParaRPr b="1" sz="1800">
                <a:solidFill>
                  <a:schemeClr val="dk1"/>
                </a:solidFill>
                <a:latin typeface="Fira Sans Extra Condensed"/>
                <a:ea typeface="Fira Sans Extra Condensed"/>
                <a:cs typeface="Fira Sans Extra Condensed"/>
                <a:sym typeface="Fira Sans Extra Condensed"/>
              </a:endParaRPr>
            </a:p>
          </p:txBody>
        </p:sp>
      </p:grpSp>
      <p:sp>
        <p:nvSpPr>
          <p:cNvPr id="515" name="Google Shape;515;p15"/>
          <p:cNvSpPr/>
          <p:nvPr/>
        </p:nvSpPr>
        <p:spPr>
          <a:xfrm>
            <a:off x="1796350" y="3501225"/>
            <a:ext cx="231000" cy="231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5"/>
          <p:cNvSpPr/>
          <p:nvPr/>
        </p:nvSpPr>
        <p:spPr>
          <a:xfrm rot="185521">
            <a:off x="1855334" y="3654569"/>
            <a:ext cx="2368607" cy="1278757"/>
          </a:xfrm>
          <a:custGeom>
            <a:rect b="b" l="l" r="r" t="t"/>
            <a:pathLst>
              <a:path extrusionOk="0" h="46863" w="89344">
                <a:moveTo>
                  <a:pt x="0" y="0"/>
                </a:moveTo>
                <a:lnTo>
                  <a:pt x="89344" y="28956"/>
                </a:lnTo>
                <a:lnTo>
                  <a:pt x="87249" y="46863"/>
                </a:lnTo>
                <a:close/>
              </a:path>
            </a:pathLst>
          </a:custGeom>
          <a:solidFill>
            <a:srgbClr val="666666">
              <a:alpha val="12549"/>
            </a:srgbClr>
          </a:solidFill>
          <a:ln>
            <a:noFill/>
          </a:ln>
        </p:spPr>
      </p:sp>
      <p:grpSp>
        <p:nvGrpSpPr>
          <p:cNvPr id="517" name="Google Shape;517;p15"/>
          <p:cNvGrpSpPr/>
          <p:nvPr/>
        </p:nvGrpSpPr>
        <p:grpSpPr>
          <a:xfrm>
            <a:off x="4034988" y="4385925"/>
            <a:ext cx="4725888" cy="650100"/>
            <a:chOff x="3961063" y="4241025"/>
            <a:chExt cx="4725888" cy="650100"/>
          </a:xfrm>
        </p:grpSpPr>
        <p:sp>
          <p:nvSpPr>
            <p:cNvPr id="518" name="Google Shape;518;p15"/>
            <p:cNvSpPr/>
            <p:nvPr/>
          </p:nvSpPr>
          <p:spPr>
            <a:xfrm>
              <a:off x="5010150" y="4241025"/>
              <a:ext cx="3676800" cy="650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5"/>
            <p:cNvSpPr/>
            <p:nvPr/>
          </p:nvSpPr>
          <p:spPr>
            <a:xfrm>
              <a:off x="3961063" y="4333875"/>
              <a:ext cx="2130000" cy="4644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15"/>
          <p:cNvGrpSpPr/>
          <p:nvPr/>
        </p:nvGrpSpPr>
        <p:grpSpPr>
          <a:xfrm>
            <a:off x="4196205" y="4545067"/>
            <a:ext cx="4412143" cy="331809"/>
            <a:chOff x="4122280" y="4400167"/>
            <a:chExt cx="4412143" cy="331809"/>
          </a:xfrm>
        </p:grpSpPr>
        <p:sp>
          <p:nvSpPr>
            <p:cNvPr id="521" name="Google Shape;521;p15"/>
            <p:cNvSpPr txBox="1"/>
            <p:nvPr/>
          </p:nvSpPr>
          <p:spPr>
            <a:xfrm>
              <a:off x="6553223" y="4400167"/>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300">
                  <a:solidFill>
                    <a:schemeClr val="dk1"/>
                  </a:solidFill>
                  <a:latin typeface="Roboto"/>
                  <a:ea typeface="Roboto"/>
                  <a:cs typeface="Roboto"/>
                  <a:sym typeface="Roboto"/>
                </a:rPr>
                <a:t>Less waiting time to get the car</a:t>
              </a:r>
              <a:endParaRPr b="1" sz="1300">
                <a:solidFill>
                  <a:schemeClr val="dk1"/>
                </a:solidFill>
                <a:latin typeface="Roboto"/>
                <a:ea typeface="Roboto"/>
                <a:cs typeface="Roboto"/>
                <a:sym typeface="Roboto"/>
              </a:endParaRPr>
            </a:p>
          </p:txBody>
        </p:sp>
        <p:sp>
          <p:nvSpPr>
            <p:cNvPr id="522" name="Google Shape;522;p15"/>
            <p:cNvSpPr txBox="1"/>
            <p:nvPr/>
          </p:nvSpPr>
          <p:spPr>
            <a:xfrm>
              <a:off x="4122280" y="4400175"/>
              <a:ext cx="1782300" cy="33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chemeClr val="dk1"/>
                  </a:solidFill>
                  <a:latin typeface="Fira Sans Extra Condensed"/>
                  <a:ea typeface="Fira Sans Extra Condensed"/>
                  <a:cs typeface="Fira Sans Extra Condensed"/>
                  <a:sym typeface="Fira Sans Extra Condensed"/>
                </a:rPr>
                <a:t>5</a:t>
              </a:r>
              <a:endParaRPr b="1" sz="1800">
                <a:solidFill>
                  <a:schemeClr val="dk1"/>
                </a:solidFill>
                <a:latin typeface="Fira Sans Extra Condensed"/>
                <a:ea typeface="Fira Sans Extra Condensed"/>
                <a:cs typeface="Fira Sans Extra Condensed"/>
                <a:sym typeface="Fira Sans Extra Condensed"/>
              </a:endParaRPr>
            </a:p>
          </p:txBody>
        </p:sp>
      </p:grpSp>
      <p:sp>
        <p:nvSpPr>
          <p:cNvPr id="523" name="Google Shape;523;p15"/>
          <p:cNvSpPr txBox="1"/>
          <p:nvPr/>
        </p:nvSpPr>
        <p:spPr>
          <a:xfrm>
            <a:off x="6553223" y="2901717"/>
            <a:ext cx="198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lt1"/>
                </a:solidFill>
                <a:latin typeface="Roboto"/>
                <a:ea typeface="Roboto"/>
                <a:cs typeface="Roboto"/>
                <a:sym typeface="Roboto"/>
              </a:rPr>
              <a:t>Most of its depreciation cost is absorbed by the first owner</a:t>
            </a:r>
            <a:endParaRPr sz="12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16"/>
          <p:cNvSpPr/>
          <p:nvPr/>
        </p:nvSpPr>
        <p:spPr>
          <a:xfrm>
            <a:off x="4876800" y="1685925"/>
            <a:ext cx="3819600" cy="256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rPr lang="en-GB">
                <a:solidFill>
                  <a:schemeClr val="dk1"/>
                </a:solidFill>
                <a:latin typeface="Lato"/>
                <a:ea typeface="Lato"/>
                <a:cs typeface="Lato"/>
                <a:sym typeface="Lato"/>
              </a:rPr>
              <a:t>Dataset from sgcarmart</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GB">
                <a:solidFill>
                  <a:schemeClr val="dk1"/>
                </a:solidFill>
                <a:latin typeface="Lato"/>
                <a:ea typeface="Lato"/>
                <a:cs typeface="Lato"/>
                <a:sym typeface="Lato"/>
              </a:rPr>
              <a:t>19 Columns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GB">
                <a:solidFill>
                  <a:schemeClr val="dk1"/>
                </a:solidFill>
                <a:latin typeface="Lato"/>
                <a:ea typeface="Lato"/>
                <a:cs typeface="Lato"/>
                <a:sym typeface="Lato"/>
              </a:rPr>
              <a:t>Near to 4000 rows per column</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GB">
                <a:solidFill>
                  <a:schemeClr val="dk1"/>
                </a:solidFill>
                <a:latin typeface="Lato"/>
                <a:ea typeface="Lato"/>
                <a:cs typeface="Lato"/>
                <a:sym typeface="Lato"/>
              </a:rPr>
              <a:t>Several object type variable that needed modification</a:t>
            </a:r>
            <a:endParaRPr>
              <a:solidFill>
                <a:schemeClr val="dk1"/>
              </a:solidFill>
            </a:endParaRPr>
          </a:p>
        </p:txBody>
      </p:sp>
      <p:sp>
        <p:nvSpPr>
          <p:cNvPr id="529" name="Google Shape;529;p16"/>
          <p:cNvSpPr/>
          <p:nvPr/>
        </p:nvSpPr>
        <p:spPr>
          <a:xfrm>
            <a:off x="457175" y="1685925"/>
            <a:ext cx="3819600" cy="2562300"/>
          </a:xfrm>
          <a:prstGeom prst="roundRect">
            <a:avLst>
              <a:gd fmla="val 16667" name="adj"/>
            </a:avLst>
          </a:prstGeom>
          <a:solidFill>
            <a:srgbClr val="E4EA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6"/>
          <p:cNvSpPr/>
          <p:nvPr/>
        </p:nvSpPr>
        <p:spPr>
          <a:xfrm>
            <a:off x="4960660" y="1280150"/>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6"/>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Dataset information (Raw)</a:t>
            </a:r>
            <a:endParaRPr/>
          </a:p>
        </p:txBody>
      </p:sp>
      <p:grpSp>
        <p:nvGrpSpPr>
          <p:cNvPr id="532" name="Google Shape;532;p16"/>
          <p:cNvGrpSpPr/>
          <p:nvPr/>
        </p:nvGrpSpPr>
        <p:grpSpPr>
          <a:xfrm>
            <a:off x="5115047" y="1436307"/>
            <a:ext cx="472142" cy="472112"/>
            <a:chOff x="-44512325" y="3176075"/>
            <a:chExt cx="300900" cy="300900"/>
          </a:xfrm>
        </p:grpSpPr>
        <p:sp>
          <p:nvSpPr>
            <p:cNvPr id="533" name="Google Shape;533;p16"/>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6"/>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6"/>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36" name="Google Shape;536;p16"/>
          <p:cNvPicPr preferRelativeResize="0"/>
          <p:nvPr/>
        </p:nvPicPr>
        <p:blipFill>
          <a:blip r:embed="rId3">
            <a:alphaModFix/>
          </a:blip>
          <a:stretch>
            <a:fillRect/>
          </a:stretch>
        </p:blipFill>
        <p:spPr>
          <a:xfrm>
            <a:off x="338475" y="1367200"/>
            <a:ext cx="4335976" cy="3403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pic>
        <p:nvPicPr>
          <p:cNvPr id="541" name="Google Shape;541;p17"/>
          <p:cNvPicPr preferRelativeResize="0"/>
          <p:nvPr/>
        </p:nvPicPr>
        <p:blipFill>
          <a:blip r:embed="rId3">
            <a:alphaModFix amt="32000"/>
          </a:blip>
          <a:stretch>
            <a:fillRect/>
          </a:stretch>
        </p:blipFill>
        <p:spPr>
          <a:xfrm>
            <a:off x="3279863" y="1139663"/>
            <a:ext cx="2584274" cy="2584274"/>
          </a:xfrm>
          <a:prstGeom prst="rect">
            <a:avLst/>
          </a:prstGeom>
          <a:noFill/>
          <a:ln>
            <a:noFill/>
          </a:ln>
        </p:spPr>
      </p:pic>
      <p:sp>
        <p:nvSpPr>
          <p:cNvPr id="542" name="Google Shape;542;p17"/>
          <p:cNvSpPr txBox="1"/>
          <p:nvPr>
            <p:ph type="title"/>
          </p:nvPr>
        </p:nvSpPr>
        <p:spPr>
          <a:xfrm>
            <a:off x="311700" y="2145450"/>
            <a:ext cx="8520600" cy="5727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lang="en-GB" sz="2600"/>
              <a:t>Data Cleaning</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18"/>
          <p:cNvSpPr txBox="1"/>
          <p:nvPr>
            <p:ph type="title"/>
          </p:nvPr>
        </p:nvSpPr>
        <p:spPr>
          <a:xfrm>
            <a:off x="292250" y="1565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Cleaning Steps</a:t>
            </a:r>
            <a:endParaRPr/>
          </a:p>
        </p:txBody>
      </p:sp>
      <p:sp>
        <p:nvSpPr>
          <p:cNvPr id="548" name="Google Shape;548;p18"/>
          <p:cNvSpPr/>
          <p:nvPr/>
        </p:nvSpPr>
        <p:spPr>
          <a:xfrm>
            <a:off x="3297500" y="1429292"/>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9" name="Google Shape;549;p18"/>
          <p:cNvGrpSpPr/>
          <p:nvPr/>
        </p:nvGrpSpPr>
        <p:grpSpPr>
          <a:xfrm>
            <a:off x="5214050" y="1115250"/>
            <a:ext cx="3104799" cy="680372"/>
            <a:chOff x="5214050" y="851700"/>
            <a:chExt cx="3104799" cy="680372"/>
          </a:xfrm>
        </p:grpSpPr>
        <p:cxnSp>
          <p:nvCxnSpPr>
            <p:cNvPr id="550" name="Google Shape;550;p18"/>
            <p:cNvCxnSpPr/>
            <p:nvPr/>
          </p:nvCxnSpPr>
          <p:spPr>
            <a:xfrm flipH="1">
              <a:off x="5214050" y="1153772"/>
              <a:ext cx="273000" cy="378300"/>
            </a:xfrm>
            <a:prstGeom prst="straightConnector1">
              <a:avLst/>
            </a:prstGeom>
            <a:noFill/>
            <a:ln cap="flat" cmpd="sng" w="19050">
              <a:solidFill>
                <a:srgbClr val="085631"/>
              </a:solidFill>
              <a:prstDash val="solid"/>
              <a:round/>
              <a:headEnd len="med" w="med" type="oval"/>
              <a:tailEnd len="sm" w="sm" type="none"/>
            </a:ln>
          </p:spPr>
        </p:cxnSp>
        <p:sp>
          <p:nvSpPr>
            <p:cNvPr id="551" name="Google Shape;551;p18"/>
            <p:cNvSpPr txBox="1"/>
            <p:nvPr/>
          </p:nvSpPr>
          <p:spPr>
            <a:xfrm>
              <a:off x="5514149" y="851700"/>
              <a:ext cx="28047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100">
                  <a:solidFill>
                    <a:schemeClr val="lt1"/>
                  </a:solidFill>
                  <a:latin typeface="Roboto"/>
                  <a:ea typeface="Roboto"/>
                  <a:cs typeface="Roboto"/>
                  <a:sym typeface="Roboto"/>
                </a:rPr>
                <a:t>1. Dropping</a:t>
              </a:r>
              <a:r>
                <a:rPr b="1" lang="en-GB" sz="1100">
                  <a:solidFill>
                    <a:schemeClr val="lt1"/>
                  </a:solidFill>
                  <a:latin typeface="Roboto"/>
                  <a:ea typeface="Roboto"/>
                  <a:cs typeface="Roboto"/>
                  <a:sym typeface="Roboto"/>
                </a:rPr>
                <a:t> </a:t>
              </a:r>
              <a:r>
                <a:rPr b="1" lang="en-GB" sz="1100">
                  <a:solidFill>
                    <a:schemeClr val="lt1"/>
                  </a:solidFill>
                  <a:latin typeface="Roboto"/>
                  <a:ea typeface="Roboto"/>
                  <a:cs typeface="Roboto"/>
                  <a:sym typeface="Roboto"/>
                </a:rPr>
                <a:t>Unnecessary</a:t>
              </a:r>
              <a:r>
                <a:rPr b="1" lang="en-GB" sz="1100">
                  <a:solidFill>
                    <a:schemeClr val="lt1"/>
                  </a:solidFill>
                  <a:latin typeface="Roboto"/>
                  <a:ea typeface="Roboto"/>
                  <a:cs typeface="Roboto"/>
                  <a:sym typeface="Roboto"/>
                </a:rPr>
                <a:t> Columns</a:t>
              </a:r>
              <a:endParaRPr b="1" sz="11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600">
                <a:solidFill>
                  <a:schemeClr val="lt1"/>
                </a:solidFill>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lang="en-GB" sz="1100">
                  <a:solidFill>
                    <a:schemeClr val="lt1"/>
                  </a:solidFill>
                  <a:latin typeface="Roboto"/>
                  <a:ea typeface="Roboto"/>
                  <a:cs typeface="Roboto"/>
                  <a:sym typeface="Roboto"/>
                </a:rPr>
                <a:t>Listing Url, Scrape Date, No.of owners</a:t>
              </a:r>
              <a:endParaRPr sz="1100">
                <a:solidFill>
                  <a:schemeClr val="lt1"/>
                </a:solidFill>
                <a:latin typeface="Roboto"/>
                <a:ea typeface="Roboto"/>
                <a:cs typeface="Roboto"/>
                <a:sym typeface="Roboto"/>
              </a:endParaRPr>
            </a:p>
          </p:txBody>
        </p:sp>
      </p:grpSp>
      <p:grpSp>
        <p:nvGrpSpPr>
          <p:cNvPr id="552" name="Google Shape;552;p18"/>
          <p:cNvGrpSpPr/>
          <p:nvPr/>
        </p:nvGrpSpPr>
        <p:grpSpPr>
          <a:xfrm>
            <a:off x="61081" y="1275828"/>
            <a:ext cx="3566391" cy="943999"/>
            <a:chOff x="2139760" y="1119204"/>
            <a:chExt cx="1669112" cy="663900"/>
          </a:xfrm>
        </p:grpSpPr>
        <p:cxnSp>
          <p:nvCxnSpPr>
            <p:cNvPr id="553" name="Google Shape;553;p18"/>
            <p:cNvCxnSpPr/>
            <p:nvPr/>
          </p:nvCxnSpPr>
          <p:spPr>
            <a:xfrm>
              <a:off x="3535872" y="1262007"/>
              <a:ext cx="273000" cy="378300"/>
            </a:xfrm>
            <a:prstGeom prst="straightConnector1">
              <a:avLst/>
            </a:prstGeom>
            <a:noFill/>
            <a:ln cap="flat" cmpd="sng" w="19050">
              <a:solidFill>
                <a:srgbClr val="65F0AD"/>
              </a:solidFill>
              <a:prstDash val="solid"/>
              <a:round/>
              <a:headEnd len="med" w="med" type="oval"/>
              <a:tailEnd len="sm" w="sm" type="none"/>
            </a:ln>
          </p:spPr>
        </p:cxnSp>
        <p:sp>
          <p:nvSpPr>
            <p:cNvPr id="554" name="Google Shape;554;p18"/>
            <p:cNvSpPr txBox="1"/>
            <p:nvPr/>
          </p:nvSpPr>
          <p:spPr>
            <a:xfrm>
              <a:off x="2139760" y="1119204"/>
              <a:ext cx="1495200" cy="66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100">
                  <a:solidFill>
                    <a:schemeClr val="lt1"/>
                  </a:solidFill>
                  <a:latin typeface="Roboto"/>
                  <a:ea typeface="Roboto"/>
                  <a:cs typeface="Roboto"/>
                  <a:sym typeface="Roboto"/>
                </a:rPr>
                <a:t> 5. Categorization of Categorical Variables</a:t>
              </a:r>
              <a:endParaRPr b="1" sz="1100">
                <a:solidFill>
                  <a:schemeClr val="lt1"/>
                </a:solidFill>
                <a:latin typeface="Roboto"/>
                <a:ea typeface="Roboto"/>
                <a:cs typeface="Roboto"/>
                <a:sym typeface="Roboto"/>
              </a:endParaRPr>
            </a:p>
            <a:p>
              <a:pPr indent="0" lvl="0" marL="0" rtl="0" algn="r">
                <a:lnSpc>
                  <a:spcPct val="115000"/>
                </a:lnSpc>
                <a:spcBef>
                  <a:spcPts val="0"/>
                </a:spcBef>
                <a:spcAft>
                  <a:spcPts val="0"/>
                </a:spcAft>
                <a:buNone/>
              </a:pPr>
              <a:r>
                <a:t/>
              </a:r>
              <a:endParaRPr sz="600">
                <a:solidFill>
                  <a:schemeClr val="lt1"/>
                </a:solidFill>
                <a:latin typeface="Roboto"/>
                <a:ea typeface="Roboto"/>
                <a:cs typeface="Roboto"/>
                <a:sym typeface="Roboto"/>
              </a:endParaRPr>
            </a:p>
            <a:p>
              <a:pPr indent="-292100" lvl="0" marL="457200" rtl="0" algn="l">
                <a:lnSpc>
                  <a:spcPct val="115000"/>
                </a:lnSpc>
                <a:spcBef>
                  <a:spcPts val="0"/>
                </a:spcBef>
                <a:spcAft>
                  <a:spcPts val="0"/>
                </a:spcAft>
                <a:buClr>
                  <a:schemeClr val="lt1"/>
                </a:buClr>
                <a:buSzPts val="1000"/>
                <a:buFont typeface="Roboto"/>
                <a:buChar char="●"/>
              </a:pPr>
              <a:r>
                <a:rPr lang="en-GB" sz="1000">
                  <a:solidFill>
                    <a:schemeClr val="lt1"/>
                  </a:solidFill>
                  <a:latin typeface="Roboto"/>
                  <a:ea typeface="Roboto"/>
                  <a:cs typeface="Roboto"/>
                  <a:sym typeface="Roboto"/>
                </a:rPr>
                <a:t>Transmission (Auto and Manual) </a:t>
              </a:r>
              <a:endParaRPr sz="1000">
                <a:solidFill>
                  <a:schemeClr val="lt1"/>
                </a:solidFill>
                <a:latin typeface="Roboto"/>
                <a:ea typeface="Roboto"/>
                <a:cs typeface="Roboto"/>
                <a:sym typeface="Roboto"/>
              </a:endParaRPr>
            </a:p>
            <a:p>
              <a:pPr indent="-292100" lvl="1" marL="914400" rtl="0" algn="l">
                <a:lnSpc>
                  <a:spcPct val="115000"/>
                </a:lnSpc>
                <a:spcBef>
                  <a:spcPts val="0"/>
                </a:spcBef>
                <a:spcAft>
                  <a:spcPts val="0"/>
                </a:spcAft>
                <a:buClr>
                  <a:schemeClr val="lt1"/>
                </a:buClr>
                <a:buSzPts val="1000"/>
                <a:buFont typeface="Roboto"/>
                <a:buChar char="○"/>
              </a:pPr>
              <a:r>
                <a:rPr lang="en-GB" sz="1000">
                  <a:solidFill>
                    <a:schemeClr val="lt1"/>
                  </a:solidFill>
                  <a:latin typeface="Roboto"/>
                  <a:ea typeface="Roboto"/>
                  <a:cs typeface="Roboto"/>
                  <a:sym typeface="Roboto"/>
                </a:rPr>
                <a:t>One hot-encoding</a:t>
              </a:r>
              <a:endParaRPr sz="1000">
                <a:solidFill>
                  <a:schemeClr val="lt1"/>
                </a:solidFill>
                <a:latin typeface="Roboto"/>
                <a:ea typeface="Roboto"/>
                <a:cs typeface="Roboto"/>
                <a:sym typeface="Roboto"/>
              </a:endParaRPr>
            </a:p>
            <a:p>
              <a:pPr indent="-292100" lvl="1" marL="914400" rtl="0" algn="l">
                <a:lnSpc>
                  <a:spcPct val="115000"/>
                </a:lnSpc>
                <a:spcBef>
                  <a:spcPts val="0"/>
                </a:spcBef>
                <a:spcAft>
                  <a:spcPts val="0"/>
                </a:spcAft>
                <a:buClr>
                  <a:schemeClr val="lt1"/>
                </a:buClr>
                <a:buSzPts val="1000"/>
                <a:buFont typeface="Roboto"/>
                <a:buChar char="○"/>
              </a:pPr>
              <a:r>
                <a:rPr lang="en-GB" sz="1000">
                  <a:solidFill>
                    <a:schemeClr val="lt1"/>
                  </a:solidFill>
                  <a:latin typeface="Roboto"/>
                  <a:ea typeface="Roboto"/>
                  <a:cs typeface="Roboto"/>
                  <a:sym typeface="Roboto"/>
                </a:rPr>
                <a:t>Auto -&gt; 0, Manual -&gt; 1</a:t>
              </a:r>
              <a:endParaRPr sz="10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lt1"/>
                </a:solidFill>
                <a:latin typeface="Roboto"/>
                <a:ea typeface="Roboto"/>
                <a:cs typeface="Roboto"/>
                <a:sym typeface="Roboto"/>
              </a:endParaRPr>
            </a:p>
            <a:p>
              <a:pPr indent="-292100" lvl="0" marL="457200" rtl="0" algn="l">
                <a:lnSpc>
                  <a:spcPct val="115000"/>
                </a:lnSpc>
                <a:spcBef>
                  <a:spcPts val="0"/>
                </a:spcBef>
                <a:spcAft>
                  <a:spcPts val="0"/>
                </a:spcAft>
                <a:buClr>
                  <a:schemeClr val="lt1"/>
                </a:buClr>
                <a:buSzPts val="1000"/>
                <a:buFont typeface="Roboto"/>
                <a:buChar char="●"/>
              </a:pPr>
              <a:r>
                <a:rPr lang="en-GB" sz="1000">
                  <a:solidFill>
                    <a:schemeClr val="lt1"/>
                  </a:solidFill>
                  <a:latin typeface="Roboto"/>
                  <a:ea typeface="Roboto"/>
                  <a:cs typeface="Roboto"/>
                  <a:sym typeface="Roboto"/>
                </a:rPr>
                <a:t>Car Brand Categorization Vs Vehicle Type</a:t>
              </a:r>
              <a:endParaRPr sz="1000">
                <a:solidFill>
                  <a:schemeClr val="lt1"/>
                </a:solidFill>
                <a:latin typeface="Roboto"/>
                <a:ea typeface="Roboto"/>
                <a:cs typeface="Roboto"/>
                <a:sym typeface="Roboto"/>
              </a:endParaRPr>
            </a:p>
          </p:txBody>
        </p:sp>
      </p:grpSp>
      <p:grpSp>
        <p:nvGrpSpPr>
          <p:cNvPr id="555" name="Google Shape;555;p18"/>
          <p:cNvGrpSpPr/>
          <p:nvPr/>
        </p:nvGrpSpPr>
        <p:grpSpPr>
          <a:xfrm>
            <a:off x="5625475" y="2545975"/>
            <a:ext cx="3297250" cy="669600"/>
            <a:chOff x="5625475" y="2282425"/>
            <a:chExt cx="3297250" cy="669600"/>
          </a:xfrm>
        </p:grpSpPr>
        <p:cxnSp>
          <p:nvCxnSpPr>
            <p:cNvPr id="556" name="Google Shape;556;p18"/>
            <p:cNvCxnSpPr/>
            <p:nvPr/>
          </p:nvCxnSpPr>
          <p:spPr>
            <a:xfrm rot="10800000">
              <a:off x="5625475" y="2771675"/>
              <a:ext cx="442200" cy="153300"/>
            </a:xfrm>
            <a:prstGeom prst="straightConnector1">
              <a:avLst/>
            </a:prstGeom>
            <a:noFill/>
            <a:ln cap="flat" cmpd="sng" w="19050">
              <a:solidFill>
                <a:srgbClr val="0E9453"/>
              </a:solidFill>
              <a:prstDash val="solid"/>
              <a:round/>
              <a:headEnd len="med" w="med" type="oval"/>
              <a:tailEnd len="sm" w="sm" type="none"/>
            </a:ln>
          </p:spPr>
        </p:cxnSp>
        <p:sp>
          <p:nvSpPr>
            <p:cNvPr id="557" name="Google Shape;557;p18"/>
            <p:cNvSpPr txBox="1"/>
            <p:nvPr/>
          </p:nvSpPr>
          <p:spPr>
            <a:xfrm>
              <a:off x="6187325" y="2282425"/>
              <a:ext cx="27354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100">
                  <a:solidFill>
                    <a:schemeClr val="lt1"/>
                  </a:solidFill>
                  <a:latin typeface="Roboto"/>
                  <a:ea typeface="Roboto"/>
                  <a:cs typeface="Roboto"/>
                  <a:sym typeface="Roboto"/>
                </a:rPr>
                <a:t>2. Treating NA values (2662 NA values)</a:t>
              </a:r>
              <a:endParaRPr b="1" sz="11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b="1" lang="en-GB" sz="600">
                  <a:solidFill>
                    <a:schemeClr val="lt1"/>
                  </a:solidFill>
                  <a:latin typeface="Roboto"/>
                  <a:ea typeface="Roboto"/>
                  <a:cs typeface="Roboto"/>
                  <a:sym typeface="Roboto"/>
                </a:rPr>
                <a:t> </a:t>
              </a:r>
              <a:endParaRPr b="1" sz="600">
                <a:solidFill>
                  <a:schemeClr val="lt1"/>
                </a:solidFill>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lang="en-GB" sz="1100">
                  <a:solidFill>
                    <a:schemeClr val="lt1"/>
                  </a:solidFill>
                  <a:latin typeface="Roboto"/>
                  <a:ea typeface="Roboto"/>
                  <a:cs typeface="Roboto"/>
                  <a:sym typeface="Roboto"/>
                </a:rPr>
                <a:t>Imputative Method vs Dropping NA values</a:t>
              </a:r>
              <a:endParaRPr sz="1100">
                <a:solidFill>
                  <a:schemeClr val="lt1"/>
                </a:solidFill>
                <a:latin typeface="Roboto"/>
                <a:ea typeface="Roboto"/>
                <a:cs typeface="Roboto"/>
                <a:sym typeface="Roboto"/>
              </a:endParaRPr>
            </a:p>
          </p:txBody>
        </p:sp>
      </p:grpSp>
      <p:grpSp>
        <p:nvGrpSpPr>
          <p:cNvPr id="558" name="Google Shape;558;p18"/>
          <p:cNvGrpSpPr/>
          <p:nvPr/>
        </p:nvGrpSpPr>
        <p:grpSpPr>
          <a:xfrm>
            <a:off x="560431" y="3035225"/>
            <a:ext cx="3067043" cy="2207750"/>
            <a:chOff x="444719" y="2771675"/>
            <a:chExt cx="3187200" cy="2207750"/>
          </a:xfrm>
        </p:grpSpPr>
        <p:cxnSp>
          <p:nvCxnSpPr>
            <p:cNvPr id="559" name="Google Shape;559;p18"/>
            <p:cNvCxnSpPr/>
            <p:nvPr/>
          </p:nvCxnSpPr>
          <p:spPr>
            <a:xfrm flipH="1" rot="10800000">
              <a:off x="3059375" y="2771675"/>
              <a:ext cx="450300" cy="145200"/>
            </a:xfrm>
            <a:prstGeom prst="straightConnector1">
              <a:avLst/>
            </a:prstGeom>
            <a:noFill/>
            <a:ln cap="flat" cmpd="sng" w="19050">
              <a:solidFill>
                <a:srgbClr val="0E9453"/>
              </a:solidFill>
              <a:prstDash val="solid"/>
              <a:round/>
              <a:headEnd len="med" w="med" type="oval"/>
              <a:tailEnd len="sm" w="sm" type="none"/>
            </a:ln>
          </p:spPr>
        </p:cxnSp>
        <p:sp>
          <p:nvSpPr>
            <p:cNvPr id="560" name="Google Shape;560;p18"/>
            <p:cNvSpPr txBox="1"/>
            <p:nvPr/>
          </p:nvSpPr>
          <p:spPr>
            <a:xfrm>
              <a:off x="444719" y="3030325"/>
              <a:ext cx="3187200" cy="194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100">
                  <a:solidFill>
                    <a:schemeClr val="lt1"/>
                  </a:solidFill>
                  <a:latin typeface="Roboto"/>
                  <a:ea typeface="Roboto"/>
                  <a:cs typeface="Roboto"/>
                  <a:sym typeface="Roboto"/>
                </a:rPr>
                <a:t>4. Adding a new column, Car Age</a:t>
              </a:r>
              <a:endParaRPr b="1" sz="11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lt1"/>
                </a:solidFill>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lang="en-GB" sz="1100">
                  <a:solidFill>
                    <a:schemeClr val="lt1"/>
                  </a:solidFill>
                  <a:latin typeface="Roboto"/>
                  <a:ea typeface="Roboto"/>
                  <a:cs typeface="Roboto"/>
                  <a:sym typeface="Roboto"/>
                </a:rPr>
                <a:t>More intuitive to interpret how old a car is compared to its manufactured date</a:t>
              </a:r>
              <a:endParaRPr sz="1100">
                <a:solidFill>
                  <a:schemeClr val="lt1"/>
                </a:solidFill>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lang="en-GB" sz="1100">
                  <a:solidFill>
                    <a:schemeClr val="lt1"/>
                  </a:solidFill>
                  <a:latin typeface="Roboto"/>
                  <a:ea typeface="Roboto"/>
                  <a:cs typeface="Roboto"/>
                  <a:sym typeface="Roboto"/>
                </a:rPr>
                <a:t>Scrape Date - </a:t>
              </a:r>
              <a:r>
                <a:rPr lang="en-GB" sz="1100">
                  <a:solidFill>
                    <a:schemeClr val="lt1"/>
                  </a:solidFill>
                  <a:latin typeface="Roboto"/>
                  <a:ea typeface="Roboto"/>
                  <a:cs typeface="Roboto"/>
                  <a:sym typeface="Roboto"/>
                </a:rPr>
                <a:t>Manufactured</a:t>
              </a:r>
              <a:r>
                <a:rPr lang="en-GB" sz="1100">
                  <a:solidFill>
                    <a:schemeClr val="lt1"/>
                  </a:solidFill>
                  <a:latin typeface="Roboto"/>
                  <a:ea typeface="Roboto"/>
                  <a:cs typeface="Roboto"/>
                  <a:sym typeface="Roboto"/>
                </a:rPr>
                <a:t> Year</a:t>
              </a:r>
              <a:endParaRPr sz="1100">
                <a:solidFill>
                  <a:schemeClr val="lt1"/>
                </a:solidFill>
                <a:latin typeface="Roboto"/>
                <a:ea typeface="Roboto"/>
                <a:cs typeface="Roboto"/>
                <a:sym typeface="Roboto"/>
              </a:endParaRPr>
            </a:p>
            <a:p>
              <a:pPr indent="0" lvl="0" marL="0" rtl="0" algn="r">
                <a:lnSpc>
                  <a:spcPct val="115000"/>
                </a:lnSpc>
                <a:spcBef>
                  <a:spcPts val="0"/>
                </a:spcBef>
                <a:spcAft>
                  <a:spcPts val="0"/>
                </a:spcAft>
                <a:buNone/>
              </a:pPr>
              <a:r>
                <a:t/>
              </a:r>
              <a:endParaRPr sz="600">
                <a:solidFill>
                  <a:schemeClr val="lt1"/>
                </a:solidFill>
                <a:latin typeface="Roboto"/>
                <a:ea typeface="Roboto"/>
                <a:cs typeface="Roboto"/>
                <a:sym typeface="Roboto"/>
              </a:endParaRPr>
            </a:p>
            <a:p>
              <a:pPr indent="0" lvl="0" marL="0" rtl="0" algn="r">
                <a:lnSpc>
                  <a:spcPct val="115000"/>
                </a:lnSpc>
                <a:spcBef>
                  <a:spcPts val="0"/>
                </a:spcBef>
                <a:spcAft>
                  <a:spcPts val="0"/>
                </a:spcAft>
                <a:buNone/>
              </a:pPr>
              <a:r>
                <a:rPr b="1" lang="en-GB" sz="800">
                  <a:solidFill>
                    <a:schemeClr val="lt1"/>
                  </a:solidFill>
                  <a:latin typeface="Roboto"/>
                  <a:ea typeface="Roboto"/>
                  <a:cs typeface="Roboto"/>
                  <a:sym typeface="Roboto"/>
                </a:rPr>
                <a:t> </a:t>
              </a:r>
              <a:endParaRPr b="1" sz="800">
                <a:solidFill>
                  <a:schemeClr val="lt1"/>
                </a:solidFill>
                <a:latin typeface="Roboto"/>
                <a:ea typeface="Roboto"/>
                <a:cs typeface="Roboto"/>
                <a:sym typeface="Roboto"/>
              </a:endParaRPr>
            </a:p>
          </p:txBody>
        </p:sp>
      </p:grpSp>
      <p:grpSp>
        <p:nvGrpSpPr>
          <p:cNvPr id="561" name="Google Shape;561;p18"/>
          <p:cNvGrpSpPr/>
          <p:nvPr/>
        </p:nvGrpSpPr>
        <p:grpSpPr>
          <a:xfrm>
            <a:off x="3581325" y="3804550"/>
            <a:ext cx="4155300" cy="1195300"/>
            <a:chOff x="3581325" y="3541000"/>
            <a:chExt cx="4155300" cy="1195300"/>
          </a:xfrm>
        </p:grpSpPr>
        <p:cxnSp>
          <p:nvCxnSpPr>
            <p:cNvPr id="562" name="Google Shape;562;p18"/>
            <p:cNvCxnSpPr/>
            <p:nvPr/>
          </p:nvCxnSpPr>
          <p:spPr>
            <a:xfrm rot="10800000">
              <a:off x="4563402" y="3541000"/>
              <a:ext cx="0" cy="489600"/>
            </a:xfrm>
            <a:prstGeom prst="straightConnector1">
              <a:avLst/>
            </a:prstGeom>
            <a:noFill/>
            <a:ln cap="flat" cmpd="sng" w="19050">
              <a:solidFill>
                <a:srgbClr val="085631"/>
              </a:solidFill>
              <a:prstDash val="solid"/>
              <a:round/>
              <a:headEnd len="med" w="med" type="oval"/>
              <a:tailEnd len="sm" w="sm" type="none"/>
            </a:ln>
          </p:spPr>
        </p:cxnSp>
        <p:sp>
          <p:nvSpPr>
            <p:cNvPr id="563" name="Google Shape;563;p18"/>
            <p:cNvSpPr txBox="1"/>
            <p:nvPr/>
          </p:nvSpPr>
          <p:spPr>
            <a:xfrm>
              <a:off x="3581325" y="4066700"/>
              <a:ext cx="41553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000">
                  <a:solidFill>
                    <a:schemeClr val="lt1"/>
                  </a:solidFill>
                  <a:latin typeface="Roboto"/>
                  <a:ea typeface="Roboto"/>
                  <a:cs typeface="Roboto"/>
                  <a:sym typeface="Roboto"/>
                </a:rPr>
                <a:t>3. DateTime Conversion</a:t>
              </a:r>
              <a:endParaRPr b="1" sz="1000">
                <a:solidFill>
                  <a:schemeClr val="lt1"/>
                </a:solidFill>
                <a:latin typeface="Roboto"/>
                <a:ea typeface="Roboto"/>
                <a:cs typeface="Roboto"/>
                <a:sym typeface="Roboto"/>
              </a:endParaRPr>
            </a:p>
            <a:p>
              <a:pPr indent="0" lvl="0" marL="0" rtl="0" algn="ctr">
                <a:lnSpc>
                  <a:spcPct val="115000"/>
                </a:lnSpc>
                <a:spcBef>
                  <a:spcPts val="0"/>
                </a:spcBef>
                <a:spcAft>
                  <a:spcPts val="0"/>
                </a:spcAft>
                <a:buNone/>
              </a:pPr>
              <a:r>
                <a:t/>
              </a:r>
              <a:endParaRPr sz="600">
                <a:solidFill>
                  <a:schemeClr val="lt1"/>
                </a:solidFill>
                <a:latin typeface="Roboto"/>
                <a:ea typeface="Roboto"/>
                <a:cs typeface="Roboto"/>
                <a:sym typeface="Roboto"/>
              </a:endParaRPr>
            </a:p>
            <a:p>
              <a:pPr indent="-298450" lvl="0" marL="457200" rtl="0" algn="l">
                <a:lnSpc>
                  <a:spcPct val="115000"/>
                </a:lnSpc>
                <a:spcBef>
                  <a:spcPts val="0"/>
                </a:spcBef>
                <a:spcAft>
                  <a:spcPts val="0"/>
                </a:spcAft>
                <a:buClr>
                  <a:schemeClr val="lt1"/>
                </a:buClr>
                <a:buSzPts val="1100"/>
                <a:buFont typeface="Roboto"/>
                <a:buChar char="●"/>
              </a:pPr>
              <a:r>
                <a:rPr lang="en-GB" sz="1100">
                  <a:solidFill>
                    <a:schemeClr val="lt1"/>
                  </a:solidFill>
                  <a:latin typeface="Roboto"/>
                  <a:ea typeface="Roboto"/>
                  <a:cs typeface="Roboto"/>
                  <a:sym typeface="Roboto"/>
                </a:rPr>
                <a:t>Manufactured Year, Registration Date, Scrape Date</a:t>
              </a:r>
              <a:endParaRPr sz="1100">
                <a:solidFill>
                  <a:schemeClr val="lt1"/>
                </a:solidFill>
                <a:latin typeface="Roboto"/>
                <a:ea typeface="Roboto"/>
                <a:cs typeface="Roboto"/>
                <a:sym typeface="Roboto"/>
              </a:endParaRPr>
            </a:p>
          </p:txBody>
        </p:sp>
      </p:grpSp>
      <p:sp>
        <p:nvSpPr>
          <p:cNvPr id="564" name="Google Shape;564;p18"/>
          <p:cNvSpPr/>
          <p:nvPr/>
        </p:nvSpPr>
        <p:spPr>
          <a:xfrm rot="1800047">
            <a:off x="3219843" y="1349984"/>
            <a:ext cx="2690936" cy="2690936"/>
          </a:xfrm>
          <a:prstGeom prst="blockArc">
            <a:avLst>
              <a:gd fmla="val 14414370" name="adj1"/>
              <a:gd fmla="val 18998613" name="adj2"/>
              <a:gd fmla="val 8907" name="adj3"/>
            </a:avLst>
          </a:prstGeom>
          <a:solidFill>
            <a:srgbClr val="08563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8"/>
          <p:cNvSpPr/>
          <p:nvPr/>
        </p:nvSpPr>
        <p:spPr>
          <a:xfrm flipH="1" rot="-9000757">
            <a:off x="3225716" y="1348358"/>
            <a:ext cx="2690226" cy="2690226"/>
          </a:xfrm>
          <a:prstGeom prst="blockArc">
            <a:avLst>
              <a:gd fmla="val 20178804" name="adj1"/>
              <a:gd fmla="val 2623923" name="adj2"/>
              <a:gd fmla="val 8858" name="adj3"/>
            </a:avLst>
          </a:prstGeom>
          <a:solidFill>
            <a:srgbClr val="0E945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8"/>
          <p:cNvSpPr/>
          <p:nvPr/>
        </p:nvSpPr>
        <p:spPr>
          <a:xfrm rot="-3781968">
            <a:off x="5556765" y="2121534"/>
            <a:ext cx="363191" cy="363191"/>
          </a:xfrm>
          <a:prstGeom prst="rtTriangl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8"/>
          <p:cNvSpPr/>
          <p:nvPr/>
        </p:nvSpPr>
        <p:spPr>
          <a:xfrm flipH="1" rot="-1800109">
            <a:off x="3215030" y="1346024"/>
            <a:ext cx="2696852" cy="2696852"/>
          </a:xfrm>
          <a:prstGeom prst="blockArc">
            <a:avLst>
              <a:gd fmla="val 14334136" name="adj1"/>
              <a:gd fmla="val 18854681" name="adj2"/>
              <a:gd fmla="val 8846" name="adj3"/>
            </a:avLst>
          </a:prstGeom>
          <a:solidFill>
            <a:srgbClr val="65F0AD"/>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8"/>
          <p:cNvSpPr/>
          <p:nvPr/>
        </p:nvSpPr>
        <p:spPr>
          <a:xfrm rot="9000757">
            <a:off x="3207432" y="1351183"/>
            <a:ext cx="2690226" cy="2690226"/>
          </a:xfrm>
          <a:prstGeom prst="blockArc">
            <a:avLst>
              <a:gd fmla="val 20184517" name="adj1"/>
              <a:gd fmla="val 3007258" name="adj2"/>
              <a:gd fmla="val 9336" name="adj3"/>
            </a:avLst>
          </a:prstGeom>
          <a:solidFill>
            <a:srgbClr val="0E9453"/>
          </a:solidFill>
          <a:ln cap="flat" cmpd="sng" w="9525">
            <a:solidFill>
              <a:srgbClr val="0E9453"/>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8"/>
          <p:cNvSpPr/>
          <p:nvPr/>
        </p:nvSpPr>
        <p:spPr>
          <a:xfrm flipH="1" rot="-9000757">
            <a:off x="3207528" y="1352708"/>
            <a:ext cx="2690226" cy="2690226"/>
          </a:xfrm>
          <a:prstGeom prst="blockArc">
            <a:avLst>
              <a:gd fmla="val 15738599" name="adj1"/>
              <a:gd fmla="val 20008131" name="adj2"/>
              <a:gd fmla="val 9063" name="adj3"/>
            </a:avLst>
          </a:prstGeom>
          <a:solidFill>
            <a:srgbClr val="08563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8"/>
          <p:cNvSpPr/>
          <p:nvPr/>
        </p:nvSpPr>
        <p:spPr>
          <a:xfrm rot="9240359">
            <a:off x="3213511" y="2121240"/>
            <a:ext cx="363469" cy="363469"/>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8"/>
          <p:cNvSpPr/>
          <p:nvPr/>
        </p:nvSpPr>
        <p:spPr>
          <a:xfrm rot="476150">
            <a:off x="5119958" y="3502750"/>
            <a:ext cx="362875" cy="362875"/>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8"/>
          <p:cNvSpPr/>
          <p:nvPr/>
        </p:nvSpPr>
        <p:spPr>
          <a:xfrm rot="4857950">
            <a:off x="3653723" y="3502701"/>
            <a:ext cx="363003" cy="363003"/>
          </a:xfrm>
          <a:prstGeom prst="rtTriangl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8"/>
          <p:cNvSpPr/>
          <p:nvPr/>
        </p:nvSpPr>
        <p:spPr>
          <a:xfrm rot="-8100000">
            <a:off x="4382715" y="1290943"/>
            <a:ext cx="363170" cy="363170"/>
          </a:xfrm>
          <a:prstGeom prst="rtTriangle">
            <a:avLst/>
          </a:prstGeom>
          <a:solidFill>
            <a:srgbClr val="65F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Drop NA vs Imputative Method</a:t>
            </a:r>
            <a:endParaRPr/>
          </a:p>
        </p:txBody>
      </p:sp>
      <p:sp>
        <p:nvSpPr>
          <p:cNvPr id="579" name="Google Shape;579;p19"/>
          <p:cNvSpPr txBox="1"/>
          <p:nvPr>
            <p:ph idx="1" type="body"/>
          </p:nvPr>
        </p:nvSpPr>
        <p:spPr>
          <a:xfrm>
            <a:off x="1201800" y="9367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Using Linear Regression Model to compare between the two methods </a:t>
            </a:r>
            <a:endParaRPr/>
          </a:p>
          <a:p>
            <a:pPr indent="0" lvl="0" marL="0" rtl="0" algn="l">
              <a:spcBef>
                <a:spcPts val="1200"/>
              </a:spcBef>
              <a:spcAft>
                <a:spcPts val="1200"/>
              </a:spcAft>
              <a:buNone/>
            </a:pPr>
            <a:r>
              <a:t/>
            </a:r>
            <a:endParaRPr/>
          </a:p>
        </p:txBody>
      </p:sp>
      <p:graphicFrame>
        <p:nvGraphicFramePr>
          <p:cNvPr id="580" name="Google Shape;580;p19"/>
          <p:cNvGraphicFramePr/>
          <p:nvPr/>
        </p:nvGraphicFramePr>
        <p:xfrm>
          <a:off x="1101750" y="1367675"/>
          <a:ext cx="3000000" cy="3000000"/>
        </p:xfrm>
        <a:graphic>
          <a:graphicData uri="http://schemas.openxmlformats.org/drawingml/2006/table">
            <a:tbl>
              <a:tblPr>
                <a:noFill/>
                <a:tableStyleId>{FE35E9CC-AC56-4C58-B8B7-F6A0198F32F3}</a:tableStyleId>
              </a:tblPr>
              <a:tblGrid>
                <a:gridCol w="3619500"/>
                <a:gridCol w="3619500"/>
              </a:tblGrid>
              <a:tr h="365000">
                <a:tc>
                  <a:txBody>
                    <a:bodyPr/>
                    <a:lstStyle/>
                    <a:p>
                      <a:pPr indent="0" lvl="0" marL="0" rtl="0" algn="l">
                        <a:spcBef>
                          <a:spcPts val="0"/>
                        </a:spcBef>
                        <a:spcAft>
                          <a:spcPts val="0"/>
                        </a:spcAft>
                        <a:buNone/>
                      </a:pPr>
                      <a:r>
                        <a:rPr b="1" lang="en-GB">
                          <a:solidFill>
                            <a:schemeClr val="dk1"/>
                          </a:solidFill>
                        </a:rPr>
                        <a:t>Drop NA </a:t>
                      </a:r>
                      <a:endParaRPr b="1">
                        <a:solidFill>
                          <a:schemeClr val="dk1"/>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GB">
                          <a:solidFill>
                            <a:schemeClr val="dk1"/>
                          </a:solidFill>
                        </a:rPr>
                        <a:t>Imputative method</a:t>
                      </a:r>
                      <a:endParaRPr b="1">
                        <a:solidFill>
                          <a:schemeClr val="dk1"/>
                        </a:solidFill>
                      </a:endParaRPr>
                    </a:p>
                  </a:txBody>
                  <a:tcPr marT="91425" marB="91425" marR="91425" marL="91425">
                    <a:solidFill>
                      <a:schemeClr val="lt2"/>
                    </a:solidFill>
                  </a:tcPr>
                </a:tc>
              </a:tr>
              <a:tr h="26430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13875">
                <a:tc>
                  <a:txBody>
                    <a:bodyPr/>
                    <a:lstStyle/>
                    <a:p>
                      <a:pPr indent="0" lvl="0" marL="0" rtl="0" algn="l">
                        <a:spcBef>
                          <a:spcPts val="0"/>
                        </a:spcBef>
                        <a:spcAft>
                          <a:spcPts val="0"/>
                        </a:spcAft>
                        <a:buNone/>
                      </a:pPr>
                      <a:r>
                        <a:rPr lang="en-GB">
                          <a:solidFill>
                            <a:schemeClr val="dk1"/>
                          </a:solidFill>
                        </a:rPr>
                        <a:t>R2 = 0.955</a:t>
                      </a:r>
                      <a:endParaRPr>
                        <a:solidFill>
                          <a:schemeClr val="dk1"/>
                        </a:solidFill>
                      </a:endParaRPr>
                    </a:p>
                    <a:p>
                      <a:pPr indent="0" lvl="0" marL="0" rtl="0" algn="l">
                        <a:spcBef>
                          <a:spcPts val="0"/>
                        </a:spcBef>
                        <a:spcAft>
                          <a:spcPts val="0"/>
                        </a:spcAft>
                        <a:buNone/>
                      </a:pPr>
                      <a:r>
                        <a:rPr lang="en-GB">
                          <a:solidFill>
                            <a:schemeClr val="dk1"/>
                          </a:solidFill>
                        </a:rPr>
                        <a:t>RMSE: 16391</a:t>
                      </a:r>
                      <a:endParaRPr>
                        <a:solidFill>
                          <a:schemeClr val="dk1"/>
                        </a:solidFill>
                      </a:endParaRPr>
                    </a:p>
                  </a:txBody>
                  <a:tcPr marT="91425" marB="91425" marR="91425" marL="91425">
                    <a:solidFill>
                      <a:schemeClr val="dk2"/>
                    </a:solidFill>
                  </a:tcPr>
                </a:tc>
                <a:tc>
                  <a:txBody>
                    <a:bodyPr/>
                    <a:lstStyle/>
                    <a:p>
                      <a:pPr indent="0" lvl="0" marL="0" rtl="0" algn="l">
                        <a:spcBef>
                          <a:spcPts val="0"/>
                        </a:spcBef>
                        <a:spcAft>
                          <a:spcPts val="0"/>
                        </a:spcAft>
                        <a:buNone/>
                      </a:pPr>
                      <a:r>
                        <a:rPr lang="en-GB">
                          <a:solidFill>
                            <a:schemeClr val="dk1"/>
                          </a:solidFill>
                        </a:rPr>
                        <a:t>R2 = 0.860</a:t>
                      </a:r>
                      <a:endParaRPr>
                        <a:solidFill>
                          <a:schemeClr val="dk1"/>
                        </a:solidFill>
                      </a:endParaRPr>
                    </a:p>
                    <a:p>
                      <a:pPr indent="0" lvl="0" marL="0" rtl="0" algn="l">
                        <a:spcBef>
                          <a:spcPts val="0"/>
                        </a:spcBef>
                        <a:spcAft>
                          <a:spcPts val="0"/>
                        </a:spcAft>
                        <a:buNone/>
                      </a:pPr>
                      <a:r>
                        <a:rPr lang="en-GB">
                          <a:solidFill>
                            <a:schemeClr val="dk1"/>
                          </a:solidFill>
                        </a:rPr>
                        <a:t>RMSE: 25269</a:t>
                      </a:r>
                      <a:endParaRPr>
                        <a:solidFill>
                          <a:schemeClr val="dk1"/>
                        </a:solidFill>
                      </a:endParaRPr>
                    </a:p>
                  </a:txBody>
                  <a:tcPr marT="91425" marB="91425" marR="91425" marL="91425">
                    <a:solidFill>
                      <a:schemeClr val="dk2"/>
                    </a:solidFill>
                  </a:tcPr>
                </a:tc>
              </a:tr>
            </a:tbl>
          </a:graphicData>
        </a:graphic>
      </p:graphicFrame>
      <p:pic>
        <p:nvPicPr>
          <p:cNvPr id="581" name="Google Shape;581;p19"/>
          <p:cNvPicPr preferRelativeResize="0"/>
          <p:nvPr/>
        </p:nvPicPr>
        <p:blipFill>
          <a:blip r:embed="rId3">
            <a:alphaModFix/>
          </a:blip>
          <a:stretch>
            <a:fillRect/>
          </a:stretch>
        </p:blipFill>
        <p:spPr>
          <a:xfrm>
            <a:off x="1201799" y="1945775"/>
            <a:ext cx="3423750" cy="2157019"/>
          </a:xfrm>
          <a:prstGeom prst="rect">
            <a:avLst/>
          </a:prstGeom>
          <a:noFill/>
          <a:ln>
            <a:noFill/>
          </a:ln>
        </p:spPr>
      </p:pic>
      <p:pic>
        <p:nvPicPr>
          <p:cNvPr id="582" name="Google Shape;582;p19"/>
          <p:cNvPicPr preferRelativeResize="0"/>
          <p:nvPr/>
        </p:nvPicPr>
        <p:blipFill>
          <a:blip r:embed="rId4">
            <a:alphaModFix/>
          </a:blip>
          <a:stretch>
            <a:fillRect/>
          </a:stretch>
        </p:blipFill>
        <p:spPr>
          <a:xfrm>
            <a:off x="4806600" y="1910714"/>
            <a:ext cx="3279450" cy="222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20"/>
          <p:cNvSpPr/>
          <p:nvPr/>
        </p:nvSpPr>
        <p:spPr>
          <a:xfrm>
            <a:off x="4876800" y="1685925"/>
            <a:ext cx="3819600" cy="25623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chemeClr val="dk1"/>
              </a:solidFill>
              <a:latin typeface="Lato"/>
              <a:ea typeface="Lato"/>
              <a:cs typeface="Lato"/>
              <a:sym typeface="Lato"/>
            </a:endParaRPr>
          </a:p>
          <a:p>
            <a:pPr indent="-311150" lvl="0" marL="457200" rtl="0" algn="l">
              <a:lnSpc>
                <a:spcPct val="115000"/>
              </a:lnSpc>
              <a:spcBef>
                <a:spcPts val="1200"/>
              </a:spcBef>
              <a:spcAft>
                <a:spcPts val="0"/>
              </a:spcAft>
              <a:buClr>
                <a:schemeClr val="dk1"/>
              </a:buClr>
              <a:buSzPts val="1300"/>
              <a:buFont typeface="Lato"/>
              <a:buChar char="●"/>
            </a:pPr>
            <a:r>
              <a:rPr lang="en-GB" sz="1300">
                <a:solidFill>
                  <a:schemeClr val="dk1"/>
                </a:solidFill>
                <a:latin typeface="Lato"/>
                <a:ea typeface="Lato"/>
                <a:cs typeface="Lato"/>
                <a:sym typeface="Lato"/>
              </a:rPr>
              <a:t>23 columns, 2593 rows</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GB" sz="1300">
                <a:solidFill>
                  <a:schemeClr val="dk1"/>
                </a:solidFill>
                <a:latin typeface="Lato"/>
                <a:ea typeface="Lato"/>
                <a:cs typeface="Lato"/>
                <a:sym typeface="Lato"/>
              </a:rPr>
              <a:t>Column 16-22 were classified into Brand Types for easier data visualization</a:t>
            </a:r>
            <a:endParaRPr sz="1300">
              <a:solidFill>
                <a:schemeClr val="dk1"/>
              </a:solidFill>
              <a:latin typeface="Lato"/>
              <a:ea typeface="Lato"/>
              <a:cs typeface="Lato"/>
              <a:sym typeface="Lato"/>
            </a:endParaRPr>
          </a:p>
          <a:p>
            <a:pPr indent="0" lvl="0" marL="0" rtl="0" algn="l">
              <a:spcBef>
                <a:spcPts val="120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GB">
                <a:solidFill>
                  <a:schemeClr val="dk1"/>
                </a:solidFill>
                <a:latin typeface="Lato"/>
                <a:ea typeface="Lato"/>
                <a:cs typeface="Lato"/>
                <a:sym typeface="Lato"/>
              </a:rPr>
              <a:t>Target Variable                    Price</a:t>
            </a:r>
            <a:endParaRPr>
              <a:solidFill>
                <a:schemeClr val="dk1"/>
              </a:solidFill>
              <a:latin typeface="Lato"/>
              <a:ea typeface="Lato"/>
              <a:cs typeface="Lato"/>
              <a:sym typeface="Lato"/>
            </a:endParaRPr>
          </a:p>
          <a:p>
            <a:pPr indent="0" lvl="0" marL="0" rtl="0" algn="l">
              <a:spcBef>
                <a:spcPts val="0"/>
              </a:spcBef>
              <a:spcAft>
                <a:spcPts val="0"/>
              </a:spcAft>
              <a:buNone/>
            </a:pPr>
            <a:r>
              <a:rPr lang="en-GB">
                <a:solidFill>
                  <a:schemeClr val="dk1"/>
                </a:solidFill>
                <a:latin typeface="Lato"/>
                <a:ea typeface="Lato"/>
                <a:cs typeface="Lato"/>
                <a:sym typeface="Lato"/>
              </a:rPr>
              <a:t>Predictor Variables                    16 variables</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p:txBody>
      </p:sp>
      <p:sp>
        <p:nvSpPr>
          <p:cNvPr id="588" name="Google Shape;588;p20"/>
          <p:cNvSpPr/>
          <p:nvPr/>
        </p:nvSpPr>
        <p:spPr>
          <a:xfrm>
            <a:off x="457175" y="1685925"/>
            <a:ext cx="3819600" cy="2562300"/>
          </a:xfrm>
          <a:prstGeom prst="roundRect">
            <a:avLst>
              <a:gd fmla="val 16667" name="adj"/>
            </a:avLst>
          </a:prstGeom>
          <a:solidFill>
            <a:srgbClr val="E4EA27">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0"/>
          <p:cNvSpPr/>
          <p:nvPr/>
        </p:nvSpPr>
        <p:spPr>
          <a:xfrm>
            <a:off x="4960660" y="1280150"/>
            <a:ext cx="784800" cy="7848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0"/>
          <p:cNvSpPr txBox="1"/>
          <p:nvPr>
            <p:ph type="title"/>
          </p:nvPr>
        </p:nvSpPr>
        <p:spPr>
          <a:xfrm>
            <a:off x="1119450" y="3660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Dataset Information (</a:t>
            </a:r>
            <a:r>
              <a:rPr lang="en-GB"/>
              <a:t>After Cleaning</a:t>
            </a:r>
            <a:r>
              <a:rPr lang="en-GB"/>
              <a:t>)</a:t>
            </a:r>
            <a:endParaRPr/>
          </a:p>
          <a:p>
            <a:pPr indent="0" lvl="0" marL="0" rtl="0" algn="l">
              <a:spcBef>
                <a:spcPts val="0"/>
              </a:spcBef>
              <a:spcAft>
                <a:spcPts val="0"/>
              </a:spcAft>
              <a:buNone/>
            </a:pPr>
            <a:r>
              <a:t/>
            </a:r>
            <a:endParaRPr/>
          </a:p>
        </p:txBody>
      </p:sp>
      <p:grpSp>
        <p:nvGrpSpPr>
          <p:cNvPr id="591" name="Google Shape;591;p20"/>
          <p:cNvGrpSpPr/>
          <p:nvPr/>
        </p:nvGrpSpPr>
        <p:grpSpPr>
          <a:xfrm>
            <a:off x="5115047" y="1436307"/>
            <a:ext cx="472142" cy="472112"/>
            <a:chOff x="-44512325" y="3176075"/>
            <a:chExt cx="300900" cy="300900"/>
          </a:xfrm>
        </p:grpSpPr>
        <p:sp>
          <p:nvSpPr>
            <p:cNvPr id="592" name="Google Shape;592;p20"/>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0"/>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0"/>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95" name="Google Shape;595;p20"/>
          <p:cNvPicPr preferRelativeResize="0"/>
          <p:nvPr/>
        </p:nvPicPr>
        <p:blipFill>
          <a:blip r:embed="rId3">
            <a:alphaModFix/>
          </a:blip>
          <a:stretch>
            <a:fillRect/>
          </a:stretch>
        </p:blipFill>
        <p:spPr>
          <a:xfrm>
            <a:off x="457175" y="1143925"/>
            <a:ext cx="4163099" cy="3510075"/>
          </a:xfrm>
          <a:prstGeom prst="rect">
            <a:avLst/>
          </a:prstGeom>
          <a:noFill/>
          <a:ln>
            <a:noFill/>
          </a:ln>
        </p:spPr>
      </p:pic>
      <p:pic>
        <p:nvPicPr>
          <p:cNvPr id="596" name="Google Shape;596;p20"/>
          <p:cNvPicPr preferRelativeResize="0"/>
          <p:nvPr/>
        </p:nvPicPr>
        <p:blipFill>
          <a:blip r:embed="rId4">
            <a:alphaModFix/>
          </a:blip>
          <a:stretch>
            <a:fillRect/>
          </a:stretch>
        </p:blipFill>
        <p:spPr>
          <a:xfrm>
            <a:off x="457175" y="4730200"/>
            <a:ext cx="1141650" cy="241875"/>
          </a:xfrm>
          <a:prstGeom prst="rect">
            <a:avLst/>
          </a:prstGeom>
          <a:noFill/>
          <a:ln>
            <a:noFill/>
          </a:ln>
        </p:spPr>
      </p:pic>
      <p:cxnSp>
        <p:nvCxnSpPr>
          <p:cNvPr id="597" name="Google Shape;597;p20"/>
          <p:cNvCxnSpPr/>
          <p:nvPr/>
        </p:nvCxnSpPr>
        <p:spPr>
          <a:xfrm>
            <a:off x="6331800" y="3492350"/>
            <a:ext cx="543900" cy="0"/>
          </a:xfrm>
          <a:prstGeom prst="straightConnector1">
            <a:avLst/>
          </a:prstGeom>
          <a:noFill/>
          <a:ln cap="flat" cmpd="sng" w="9525">
            <a:solidFill>
              <a:schemeClr val="dk1"/>
            </a:solidFill>
            <a:prstDash val="solid"/>
            <a:round/>
            <a:headEnd len="med" w="med" type="none"/>
            <a:tailEnd len="med" w="med" type="triangle"/>
          </a:ln>
        </p:spPr>
      </p:cxnSp>
      <p:cxnSp>
        <p:nvCxnSpPr>
          <p:cNvPr id="598" name="Google Shape;598;p20"/>
          <p:cNvCxnSpPr/>
          <p:nvPr/>
        </p:nvCxnSpPr>
        <p:spPr>
          <a:xfrm>
            <a:off x="6679650" y="3709250"/>
            <a:ext cx="543900" cy="0"/>
          </a:xfrm>
          <a:prstGeom prst="straightConnector1">
            <a:avLst/>
          </a:prstGeom>
          <a:noFill/>
          <a:ln cap="flat" cmpd="sng" w="9525">
            <a:solidFill>
              <a:schemeClr val="dk1"/>
            </a:solidFill>
            <a:prstDash val="solid"/>
            <a:round/>
            <a:headEnd len="med" w="med" type="none"/>
            <a:tailEnd len="med" w="med" type="triangle"/>
          </a:ln>
        </p:spPr>
      </p:cxnSp>
      <p:sp>
        <p:nvSpPr>
          <p:cNvPr id="599" name="Google Shape;599;p20"/>
          <p:cNvSpPr/>
          <p:nvPr/>
        </p:nvSpPr>
        <p:spPr>
          <a:xfrm>
            <a:off x="1479675" y="3709250"/>
            <a:ext cx="385800" cy="860700"/>
          </a:xfrm>
          <a:prstGeom prst="righ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0"/>
          <p:cNvSpPr txBox="1"/>
          <p:nvPr/>
        </p:nvSpPr>
        <p:spPr>
          <a:xfrm>
            <a:off x="1911650" y="3824300"/>
            <a:ext cx="543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rgbClr val="FF0000"/>
                </a:solidFill>
                <a:latin typeface="Lato"/>
                <a:ea typeface="Lato"/>
                <a:cs typeface="Lato"/>
                <a:sym typeface="Lato"/>
              </a:rPr>
              <a:t>Brand Types</a:t>
            </a:r>
            <a:endParaRPr sz="1000">
              <a:solidFill>
                <a:srgbClr val="FF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pic>
        <p:nvPicPr>
          <p:cNvPr id="605" name="Google Shape;605;p21"/>
          <p:cNvPicPr preferRelativeResize="0"/>
          <p:nvPr/>
        </p:nvPicPr>
        <p:blipFill>
          <a:blip r:embed="rId4">
            <a:alphaModFix amt="60000"/>
          </a:blip>
          <a:stretch>
            <a:fillRect/>
          </a:stretch>
        </p:blipFill>
        <p:spPr>
          <a:xfrm>
            <a:off x="3084387" y="1084138"/>
            <a:ext cx="2975225" cy="2975225"/>
          </a:xfrm>
          <a:prstGeom prst="rect">
            <a:avLst/>
          </a:prstGeom>
          <a:noFill/>
          <a:ln>
            <a:noFill/>
          </a:ln>
        </p:spPr>
      </p:pic>
      <p:sp>
        <p:nvSpPr>
          <p:cNvPr id="606" name="Google Shape;606;p21"/>
          <p:cNvSpPr txBox="1"/>
          <p:nvPr>
            <p:ph type="title"/>
          </p:nvPr>
        </p:nvSpPr>
        <p:spPr>
          <a:xfrm>
            <a:off x="311700" y="2285400"/>
            <a:ext cx="8520600" cy="109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highlight>
                  <a:schemeClr val="dk1"/>
                </a:highlight>
              </a:rPr>
              <a:t>Data Visualization - </a:t>
            </a:r>
            <a:endParaRPr>
              <a:highlight>
                <a:schemeClr val="dk1"/>
              </a:highlight>
            </a:endParaRPr>
          </a:p>
          <a:p>
            <a:pPr indent="0" lvl="0" marL="0" rtl="0" algn="ctr">
              <a:spcBef>
                <a:spcPts val="0"/>
              </a:spcBef>
              <a:spcAft>
                <a:spcPts val="0"/>
              </a:spcAft>
              <a:buNone/>
            </a:pPr>
            <a:r>
              <a:rPr lang="en-GB">
                <a:highlight>
                  <a:schemeClr val="dk1"/>
                </a:highlight>
              </a:rPr>
              <a:t>Feature Selection</a:t>
            </a:r>
            <a:endParaRPr>
              <a:highlight>
                <a:schemeClr val="dk1"/>
              </a:highlight>
            </a:endParaRPr>
          </a:p>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